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382" r:id="rId3"/>
    <p:sldId id="343" r:id="rId4"/>
    <p:sldId id="345" r:id="rId5"/>
    <p:sldId id="395" r:id="rId6"/>
    <p:sldId id="396" r:id="rId7"/>
    <p:sldId id="397" r:id="rId8"/>
    <p:sldId id="398" r:id="rId9"/>
    <p:sldId id="402" r:id="rId10"/>
    <p:sldId id="388" r:id="rId11"/>
    <p:sldId id="390" r:id="rId12"/>
    <p:sldId id="391" r:id="rId13"/>
    <p:sldId id="392" r:id="rId14"/>
    <p:sldId id="393" r:id="rId15"/>
    <p:sldId id="401" r:id="rId16"/>
    <p:sldId id="389" r:id="rId17"/>
    <p:sldId id="399" r:id="rId18"/>
    <p:sldId id="394" r:id="rId19"/>
    <p:sldId id="400" r:id="rId20"/>
    <p:sldId id="4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8" autoAdjust="0"/>
    <p:restoredTop sz="89593" autoAdjust="0"/>
  </p:normalViewPr>
  <p:slideViewPr>
    <p:cSldViewPr>
      <p:cViewPr>
        <p:scale>
          <a:sx n="90" d="100"/>
          <a:sy n="90" d="100"/>
        </p:scale>
        <p:origin x="624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SDT For Top-Down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8836026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building the parse tree, give parser second, </a:t>
            </a:r>
            <a:r>
              <a:rPr lang="en-US" i="1" dirty="0" smtClean="0"/>
              <a:t>semantic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Holds </a:t>
            </a:r>
            <a:r>
              <a:rPr lang="en-US" dirty="0" err="1" smtClean="0"/>
              <a:t>nonterminals</a:t>
            </a:r>
            <a:r>
              <a:rPr lang="en-US" dirty="0" smtClean="0"/>
              <a:t>’ translations</a:t>
            </a:r>
          </a:p>
          <a:p>
            <a:r>
              <a:rPr lang="en-US" dirty="0" smtClean="0"/>
              <a:t>SDT rules converted to SDT actions on semantic stack</a:t>
            </a:r>
          </a:p>
          <a:p>
            <a:pPr lvl="1"/>
            <a:r>
              <a:rPr lang="en-US" dirty="0" smtClean="0"/>
              <a:t>Pop translations of RHS </a:t>
            </a:r>
            <a:r>
              <a:rPr lang="en-US" dirty="0" err="1" smtClean="0"/>
              <a:t>nonterms</a:t>
            </a:r>
            <a:r>
              <a:rPr lang="en-US" dirty="0" smtClean="0"/>
              <a:t> off</a:t>
            </a:r>
          </a:p>
          <a:p>
            <a:pPr lvl="1"/>
            <a:r>
              <a:rPr lang="en-US" dirty="0" smtClean="0"/>
              <a:t>Push computed translation of LHS </a:t>
            </a:r>
            <a:r>
              <a:rPr lang="en-US" dirty="0" err="1" smtClean="0"/>
              <a:t>nonterm</a:t>
            </a:r>
            <a:r>
              <a:rPr lang="en-US" dirty="0" smtClean="0"/>
              <a:t> 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774" y="5401270"/>
            <a:ext cx="175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</a:t>
            </a:r>
            <a:r>
              <a:rPr lang="en-US" dirty="0" smtClean="0"/>
              <a:t>⟶  ε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     |    </a:t>
            </a:r>
            <a:r>
              <a:rPr lang="en-US" b="1" dirty="0" smtClean="0"/>
              <a:t>(</a:t>
            </a:r>
            <a:r>
              <a:rPr lang="en-US" dirty="0" smtClean="0"/>
              <a:t> Expr 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|    </a:t>
            </a:r>
            <a:r>
              <a:rPr lang="en-US" b="1" dirty="0" smtClean="0"/>
              <a:t>[</a:t>
            </a:r>
            <a:r>
              <a:rPr lang="en-US" dirty="0" smtClean="0"/>
              <a:t> Expr </a:t>
            </a:r>
            <a:r>
              <a:rPr lang="en-US" b="1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2128" y="5401270"/>
            <a:ext cx="268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Expr.trans</a:t>
            </a:r>
            <a:r>
              <a:rPr lang="en-US" dirty="0" smtClean="0"/>
              <a:t> = 0</a:t>
            </a:r>
            <a:endParaRPr lang="en-US" dirty="0"/>
          </a:p>
          <a:p>
            <a:r>
              <a:rPr lang="en-US" dirty="0" err="1" smtClean="0"/>
              <a:t>Expr.trans</a:t>
            </a:r>
            <a:r>
              <a:rPr lang="en-US" dirty="0" smtClean="0"/>
              <a:t> = Expr</a:t>
            </a:r>
            <a:r>
              <a:rPr lang="en-US" baseline="-25000" dirty="0" smtClean="0"/>
              <a:t>2</a:t>
            </a:r>
            <a:r>
              <a:rPr lang="en-US" dirty="0" smtClean="0"/>
              <a:t>.trans + 1</a:t>
            </a:r>
          </a:p>
          <a:p>
            <a:r>
              <a:rPr lang="en-US" dirty="0" err="1" smtClean="0"/>
              <a:t>Expr.trans</a:t>
            </a:r>
            <a:r>
              <a:rPr lang="en-US" dirty="0" smtClean="0"/>
              <a:t> = Expr</a:t>
            </a:r>
            <a:r>
              <a:rPr lang="en-US" baseline="-25000" dirty="0" smtClean="0"/>
              <a:t>2</a:t>
            </a:r>
            <a:r>
              <a:rPr lang="en-US" dirty="0" smtClean="0"/>
              <a:t>.trans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322" y="5410200"/>
            <a:ext cx="388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0</a:t>
            </a:r>
            <a:endParaRPr lang="en-US" dirty="0"/>
          </a:p>
          <a:p>
            <a:r>
              <a:rPr lang="en-US" dirty="0" smtClean="0"/>
              <a:t>Expr</a:t>
            </a:r>
            <a:r>
              <a:rPr lang="en-US" baseline="-25000" dirty="0" smtClean="0"/>
              <a:t>2</a:t>
            </a:r>
            <a:r>
              <a:rPr lang="en-US" dirty="0" smtClean="0"/>
              <a:t>.trans = pop; push Expr</a:t>
            </a:r>
            <a:r>
              <a:rPr lang="en-US" baseline="-25000" dirty="0" smtClean="0"/>
              <a:t>2</a:t>
            </a:r>
            <a:r>
              <a:rPr lang="en-US" dirty="0" smtClean="0"/>
              <a:t>.trans + 1</a:t>
            </a:r>
          </a:p>
          <a:p>
            <a:r>
              <a:rPr lang="en-US" dirty="0" smtClean="0"/>
              <a:t>Expr</a:t>
            </a:r>
            <a:r>
              <a:rPr lang="en-US" baseline="-25000" dirty="0"/>
              <a:t>2</a:t>
            </a:r>
            <a:r>
              <a:rPr lang="en-US" dirty="0" smtClean="0"/>
              <a:t>.trans = pop; push Expr</a:t>
            </a:r>
            <a:r>
              <a:rPr lang="en-US" baseline="-25000" dirty="0" smtClean="0"/>
              <a:t>2</a:t>
            </a:r>
            <a:r>
              <a:rPr lang="en-US" dirty="0" smtClean="0"/>
              <a:t>.trans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974" y="511706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17657" y="5105400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Rules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985174" y="51054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986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8836026" cy="2590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 to define </a:t>
            </a:r>
            <a:r>
              <a:rPr lang="en-US" i="1" dirty="0" smtClean="0"/>
              <a:t>when </a:t>
            </a:r>
            <a:r>
              <a:rPr lang="en-US" dirty="0" smtClean="0"/>
              <a:t>to fire the SDT Action</a:t>
            </a:r>
          </a:p>
          <a:p>
            <a:pPr lvl="1"/>
            <a:r>
              <a:rPr lang="en-US" dirty="0" smtClean="0"/>
              <a:t>Not immediately obvious since SDT is bottom-up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our actions and put them on the symbol stack!</a:t>
            </a:r>
          </a:p>
          <a:p>
            <a:pPr lvl="1"/>
            <a:r>
              <a:rPr lang="en-US" dirty="0" smtClean="0"/>
              <a:t>Add action number symbols at end of the productions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50292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51054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541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572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6019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54218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5726668"/>
            <a:ext cx="377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Expr</a:t>
            </a:r>
            <a:r>
              <a:rPr lang="en-US" baseline="-25000" dirty="0"/>
              <a:t>2</a:t>
            </a:r>
            <a:r>
              <a:rPr lang="en-US" dirty="0"/>
              <a:t>.trans + 1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81342" y="6031468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</a:t>
            </a:r>
            <a:r>
              <a:rPr lang="en-US" dirty="0" smtClean="0"/>
              <a:t>Expr</a:t>
            </a:r>
            <a:r>
              <a:rPr lang="en-US" baseline="-25000" dirty="0" smtClean="0"/>
              <a:t>2</a:t>
            </a:r>
            <a:r>
              <a:rPr lang="en-US" dirty="0" smtClean="0"/>
              <a:t>.trans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5650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5943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53223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56388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Expr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59436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dirty="0"/>
              <a:t>Expr </a:t>
            </a:r>
            <a:r>
              <a:rPr lang="en-US" b="1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/>
      <p:bldP spid="8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12954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12954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19928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2286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16880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19928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342" y="2297668"/>
            <a:ext cx="352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91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209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15885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19050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22098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576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[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]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71800" y="2907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83392" y="28956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768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02592" y="28956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960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24998" y="28956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152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675409" y="2895600"/>
            <a:ext cx="55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EOF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4968" y="350520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" y="6210300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Work Stack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6210300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err="1" smtClean="0"/>
              <a:t>SemanticStack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48598" y="5105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35382" y="51054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62600" y="51054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43600" y="5105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85800" y="58028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85800" y="5410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>
            <a:off x="685800" y="5410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5800" y="5029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4648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685800" y="4267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85800" y="4648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4267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5800" y="3886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85800" y="3505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[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685800" y="3886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528099" y="5562600"/>
            <a:ext cx="882101" cy="685800"/>
            <a:chOff x="4528099" y="5562600"/>
            <a:chExt cx="882101" cy="685800"/>
          </a:xfrm>
        </p:grpSpPr>
        <p:sp>
          <p:nvSpPr>
            <p:cNvPr id="41" name="Up Arrow 40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09099" y="5562600"/>
            <a:ext cx="882101" cy="685800"/>
            <a:chOff x="4528099" y="5562600"/>
            <a:chExt cx="882101" cy="685800"/>
          </a:xfrm>
        </p:grpSpPr>
        <p:sp>
          <p:nvSpPr>
            <p:cNvPr id="62" name="Up Arrow 61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13899" y="5562600"/>
            <a:ext cx="882101" cy="685800"/>
            <a:chOff x="4528099" y="5562600"/>
            <a:chExt cx="882101" cy="685800"/>
          </a:xfrm>
        </p:grpSpPr>
        <p:sp>
          <p:nvSpPr>
            <p:cNvPr id="65" name="Up Arrow 64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360013" y="58293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594899" y="5562600"/>
            <a:ext cx="882101" cy="685800"/>
            <a:chOff x="4528099" y="5562600"/>
            <a:chExt cx="882101" cy="685800"/>
          </a:xfrm>
        </p:grpSpPr>
        <p:sp>
          <p:nvSpPr>
            <p:cNvPr id="69" name="Up Arrow 68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296398" y="51054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052099" y="5562600"/>
            <a:ext cx="882101" cy="685800"/>
            <a:chOff x="4528099" y="5562600"/>
            <a:chExt cx="882101" cy="685800"/>
          </a:xfrm>
        </p:grpSpPr>
        <p:sp>
          <p:nvSpPr>
            <p:cNvPr id="73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2362200" y="5791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667000" y="4724400"/>
            <a:ext cx="2754698" cy="902732"/>
            <a:chOff x="2667000" y="4724400"/>
            <a:chExt cx="2754698" cy="902732"/>
          </a:xfrm>
        </p:grpSpPr>
        <p:sp>
          <p:nvSpPr>
            <p:cNvPr id="76" name="Freeform 75"/>
            <p:cNvSpPr/>
            <p:nvPr/>
          </p:nvSpPr>
          <p:spPr>
            <a:xfrm>
              <a:off x="2667000" y="4858431"/>
              <a:ext cx="1066800" cy="768701"/>
            </a:xfrm>
            <a:custGeom>
              <a:avLst/>
              <a:gdLst>
                <a:gd name="connsiteX0" fmla="*/ 1066800 w 1066800"/>
                <a:gd name="connsiteY0" fmla="*/ 37181 h 768701"/>
                <a:gd name="connsiteX1" fmla="*/ 335280 w 1066800"/>
                <a:gd name="connsiteY1" fmla="*/ 82901 h 768701"/>
                <a:gd name="connsiteX2" fmla="*/ 0 w 1066800"/>
                <a:gd name="connsiteY2" fmla="*/ 768701 h 76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768701">
                  <a:moveTo>
                    <a:pt x="1066800" y="37181"/>
                  </a:moveTo>
                  <a:cubicBezTo>
                    <a:pt x="789940" y="-919"/>
                    <a:pt x="513080" y="-39019"/>
                    <a:pt x="335280" y="82901"/>
                  </a:cubicBezTo>
                  <a:cubicBezTo>
                    <a:pt x="157480" y="204821"/>
                    <a:pt x="78740" y="486761"/>
                    <a:pt x="0" y="768701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4724400"/>
              <a:ext cx="1687898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Root translation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1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No-op SDT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12954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12954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19928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2286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16880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19928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342" y="2297668"/>
            <a:ext cx="352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91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209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15885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19050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22098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77563" y="2651760"/>
            <a:ext cx="1689837" cy="1222772"/>
            <a:chOff x="3733334" y="2651760"/>
            <a:chExt cx="1689837" cy="1222772"/>
          </a:xfrm>
        </p:grpSpPr>
        <p:sp>
          <p:nvSpPr>
            <p:cNvPr id="3" name="Freeform 2"/>
            <p:cNvSpPr/>
            <p:nvPr/>
          </p:nvSpPr>
          <p:spPr>
            <a:xfrm>
              <a:off x="3733334" y="2651760"/>
              <a:ext cx="366226" cy="975360"/>
            </a:xfrm>
            <a:custGeom>
              <a:avLst/>
              <a:gdLst>
                <a:gd name="connsiteX0" fmla="*/ 366226 w 366226"/>
                <a:gd name="connsiteY0" fmla="*/ 975360 h 975360"/>
                <a:gd name="connsiteX1" fmla="*/ 466 w 366226"/>
                <a:gd name="connsiteY1" fmla="*/ 685800 h 975360"/>
                <a:gd name="connsiteX2" fmla="*/ 305266 w 366226"/>
                <a:gd name="connsiteY2" fmla="*/ 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226" h="975360">
                  <a:moveTo>
                    <a:pt x="366226" y="975360"/>
                  </a:moveTo>
                  <a:cubicBezTo>
                    <a:pt x="188426" y="911860"/>
                    <a:pt x="10626" y="848360"/>
                    <a:pt x="466" y="685800"/>
                  </a:cubicBezTo>
                  <a:cubicBezTo>
                    <a:pt x="-9694" y="523240"/>
                    <a:pt x="147786" y="261620"/>
                    <a:pt x="305266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505200"/>
              <a:ext cx="130837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Useless rule</a:t>
              </a:r>
              <a:endParaRPr lang="en-US" dirty="0"/>
            </a:p>
          </p:txBody>
        </p:sp>
      </p:grpSp>
      <p:sp>
        <p:nvSpPr>
          <p:cNvPr id="39" name="Down Arrow 38"/>
          <p:cNvSpPr/>
          <p:nvPr/>
        </p:nvSpPr>
        <p:spPr>
          <a:xfrm>
            <a:off x="3352800" y="4267200"/>
            <a:ext cx="896191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307861" y="50292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4437829" y="50292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4096927" y="541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96927" y="572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52168" y="54218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37829" y="57266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342487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875887" y="5650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269872" y="53223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91" name="Rectangle 90"/>
          <p:cNvSpPr/>
          <p:nvPr/>
        </p:nvSpPr>
        <p:spPr>
          <a:xfrm>
            <a:off x="1727072" y="56388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727072" y="59436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9" grpId="0"/>
      <p:bldP spid="80" grpId="0"/>
      <p:bldP spid="81" grpId="0"/>
      <p:bldP spid="82" grpId="0"/>
      <p:bldP spid="84" grpId="0"/>
      <p:bldP spid="85" grpId="0"/>
      <p:bldP spid="87" grpId="0"/>
      <p:bldP spid="88" grpId="0"/>
      <p:bldP spid="90" grpId="0"/>
      <p:bldP spid="91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Action Numbers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numbers go </a:t>
            </a:r>
            <a:r>
              <a:rPr lang="en-US" u="sng" dirty="0" smtClean="0"/>
              <a:t>after</a:t>
            </a:r>
            <a:r>
              <a:rPr lang="en-US" dirty="0" smtClean="0"/>
              <a:t> their corresponding nonterminal, </a:t>
            </a:r>
            <a:r>
              <a:rPr lang="en-US" u="sng" dirty="0" smtClean="0"/>
              <a:t>before</a:t>
            </a:r>
            <a:r>
              <a:rPr lang="en-US" dirty="0" smtClean="0"/>
              <a:t> their corresponding terminal</a:t>
            </a:r>
          </a:p>
          <a:p>
            <a:r>
              <a:rPr lang="en-US" dirty="0" smtClean="0"/>
              <a:t>Translations popped right to left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7200" y="4492364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94698" y="4504032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48616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51781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54712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36372" y="4873364"/>
            <a:ext cx="487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tTrans</a:t>
            </a:r>
            <a:r>
              <a:rPr lang="en-US" dirty="0" smtClean="0"/>
              <a:t> = pop ; </a:t>
            </a:r>
            <a:r>
              <a:rPr lang="en-US" dirty="0" err="1" smtClean="0"/>
              <a:t>eTrans</a:t>
            </a:r>
            <a:r>
              <a:rPr lang="en-US" dirty="0" smtClean="0"/>
              <a:t> = pop ; push(</a:t>
            </a:r>
            <a:r>
              <a:rPr lang="en-US" dirty="0" err="1" smtClean="0"/>
              <a:t>tTrans</a:t>
            </a:r>
            <a:r>
              <a:rPr lang="en-US" dirty="0" smtClean="0"/>
              <a:t> + </a:t>
            </a:r>
            <a:r>
              <a:rPr lang="en-US" dirty="0" err="1" smtClean="0"/>
              <a:t>eTrans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98502" y="5178164"/>
            <a:ext cx="487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= pop; </a:t>
            </a:r>
            <a:r>
              <a:rPr lang="en-US" dirty="0" err="1" smtClean="0"/>
              <a:t>eTrans</a:t>
            </a:r>
            <a:r>
              <a:rPr lang="en-US" dirty="0" smtClean="0"/>
              <a:t> = pop ; push(</a:t>
            </a:r>
            <a:r>
              <a:rPr lang="en-US" dirty="0" err="1" smtClean="0"/>
              <a:t>tTrans</a:t>
            </a:r>
            <a:r>
              <a:rPr lang="en-US" dirty="0" smtClean="0"/>
              <a:t> * </a:t>
            </a:r>
            <a:r>
              <a:rPr lang="en-US" dirty="0" err="1" smtClean="0"/>
              <a:t>eTrans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98502" y="5482964"/>
            <a:ext cx="188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90552" y="48616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59498" y="54788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19200" y="6031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459" y="4861696"/>
            <a:ext cx="248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  </a:t>
            </a:r>
            <a:r>
              <a:rPr lang="en-US" dirty="0"/>
              <a:t>⟶      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i="1" dirty="0"/>
              <a:t>+ Term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1776" y="5149334"/>
            <a:ext cx="123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 </a:t>
            </a:r>
            <a:r>
              <a:rPr lang="en-US" dirty="0"/>
              <a:t>|       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947" y="5478848"/>
            <a:ext cx="26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Term  ⟶     </a:t>
            </a:r>
            <a:r>
              <a:rPr lang="en-US" dirty="0" smtClean="0"/>
              <a:t> 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i="1" dirty="0"/>
              <a:t>Factor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61776" y="5774038"/>
            <a:ext cx="1355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|      </a:t>
            </a:r>
            <a:r>
              <a:rPr lang="en-US" dirty="0" smtClean="0"/>
              <a:t>  </a:t>
            </a:r>
            <a:r>
              <a:rPr lang="en-US" i="1" dirty="0" smtClean="0"/>
              <a:t>Factor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5976" y="6031468"/>
            <a:ext cx="191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Factor </a:t>
            </a:r>
            <a:r>
              <a:rPr lang="en-US" dirty="0"/>
              <a:t>⟶    </a:t>
            </a:r>
            <a:r>
              <a:rPr lang="en-US" dirty="0" smtClean="0"/>
              <a:t>   </a:t>
            </a:r>
            <a:r>
              <a:rPr lang="en-US" b="1" dirty="0" err="1" smtClean="0"/>
              <a:t>intlit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02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Action Numbers: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3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SDT Actions and place action numbers to get the </a:t>
            </a:r>
            <a:r>
              <a:rPr lang="en-US" b="1" dirty="0" smtClean="0"/>
              <a:t>product</a:t>
            </a:r>
            <a:r>
              <a:rPr lang="en-US" dirty="0" smtClean="0"/>
              <a:t> of a </a:t>
            </a:r>
            <a:r>
              <a:rPr lang="en-US" i="1" dirty="0" err="1" smtClean="0"/>
              <a:t>ValList</a:t>
            </a:r>
            <a:r>
              <a:rPr lang="en-US" i="1" dirty="0" smtClean="0"/>
              <a:t> </a:t>
            </a:r>
            <a:r>
              <a:rPr lang="en-US" dirty="0" smtClean="0"/>
              <a:t>(i.e. multiply all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7200" y="359306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94698" y="35814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9390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4255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4876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36372" y="3950732"/>
            <a:ext cx="487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= pop ;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 = pop ; push(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98502" y="4255532"/>
            <a:ext cx="487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= pop;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 = pop ; push(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*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98502" y="4888468"/>
            <a:ext cx="188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97498" y="3962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40298" y="4583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459" y="3962400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List  </a:t>
            </a:r>
            <a:r>
              <a:rPr lang="en-US" dirty="0" smtClean="0"/>
              <a:t>⟶     </a:t>
            </a:r>
            <a:r>
              <a:rPr lang="en-US" i="1" dirty="0" smtClean="0"/>
              <a:t>Val List’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250038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List’ </a:t>
            </a:r>
            <a:r>
              <a:rPr lang="en-US" dirty="0"/>
              <a:t>⟶</a:t>
            </a:r>
            <a:r>
              <a:rPr lang="en-US" dirty="0" smtClean="0"/>
              <a:t>     </a:t>
            </a:r>
            <a:r>
              <a:rPr lang="en-US" i="1" dirty="0" smtClean="0"/>
              <a:t>Val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947" y="4964668"/>
            <a:ext cx="17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Val</a:t>
            </a:r>
            <a:r>
              <a:rPr lang="en-US" dirty="0" smtClean="0"/>
              <a:t>    ⟶      </a:t>
            </a:r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97498" y="42500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57200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dirty="0" smtClean="0"/>
              <a:t>    ε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06898" y="4964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572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98502" y="458366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dirty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2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84175" y="3048000"/>
            <a:ext cx="8378825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71600"/>
            <a:ext cx="8836026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Plans SDT actions using the work stack</a:t>
            </a:r>
          </a:p>
          <a:p>
            <a:r>
              <a:rPr lang="en-US" dirty="0" smtClean="0"/>
              <a:t>Robust to previously introduced grammar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374" y="3560802"/>
            <a:ext cx="2700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  </a:t>
            </a:r>
            <a:r>
              <a:rPr lang="en-US" dirty="0" smtClean="0"/>
              <a:t>⟶  </a:t>
            </a:r>
            <a:r>
              <a:rPr lang="en-US" i="1" dirty="0" smtClean="0"/>
              <a:t>Expr + Term </a:t>
            </a:r>
            <a:r>
              <a:rPr lang="en-US" dirty="0" smtClean="0"/>
              <a:t>#1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</a:t>
            </a:r>
            <a:r>
              <a:rPr lang="en-US" dirty="0" smtClean="0"/>
              <a:t>|    </a:t>
            </a:r>
            <a:r>
              <a:rPr lang="en-US" i="1" dirty="0" smtClean="0"/>
              <a:t>Term</a:t>
            </a:r>
          </a:p>
          <a:p>
            <a:r>
              <a:rPr lang="en-US" dirty="0" smtClean="0"/>
              <a:t>Term  ⟶  </a:t>
            </a:r>
            <a:r>
              <a:rPr lang="en-US" i="1" dirty="0" smtClean="0"/>
              <a:t>Term</a:t>
            </a:r>
            <a:r>
              <a:rPr lang="en-US" dirty="0" smtClean="0"/>
              <a:t> * </a:t>
            </a:r>
            <a:r>
              <a:rPr lang="en-US" i="1" dirty="0" smtClean="0"/>
              <a:t>Factor </a:t>
            </a:r>
            <a:r>
              <a:rPr lang="en-US" dirty="0" smtClean="0"/>
              <a:t>#2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|    </a:t>
            </a:r>
            <a:r>
              <a:rPr lang="en-US" i="1" dirty="0" smtClean="0"/>
              <a:t>Factor</a:t>
            </a:r>
          </a:p>
          <a:p>
            <a:r>
              <a:rPr lang="en-US" i="1" dirty="0" smtClean="0"/>
              <a:t>Factor </a:t>
            </a:r>
            <a:r>
              <a:rPr lang="en-US" dirty="0" smtClean="0"/>
              <a:t>⟶ #3 </a:t>
            </a:r>
            <a:r>
              <a:rPr lang="en-US" b="1" dirty="0" err="1" smtClean="0"/>
              <a:t>intlit</a:t>
            </a:r>
            <a:endParaRPr lang="en-US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5574" y="32766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09800" y="5562600"/>
            <a:ext cx="5257800" cy="1295400"/>
            <a:chOff x="3657600" y="3276600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276600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SDT Actions</a:t>
              </a:r>
              <a:endParaRPr lang="en-US" b="1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5814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8978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191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581400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tTrans</a:t>
              </a:r>
              <a:r>
                <a:rPr lang="en-US" dirty="0" smtClean="0"/>
                <a:t> = pop ; </a:t>
              </a:r>
              <a:r>
                <a:rPr lang="en-US" dirty="0" err="1" smtClean="0"/>
                <a:t>eTrans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tTrans</a:t>
              </a:r>
              <a:r>
                <a:rPr lang="en-US" dirty="0" smtClean="0"/>
                <a:t> + </a:t>
              </a:r>
              <a:r>
                <a:rPr lang="en-US" dirty="0" err="1" smtClean="0"/>
                <a:t>eTrans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897868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t</a:t>
              </a:r>
              <a:r>
                <a:rPr lang="en-US" dirty="0" err="1" smtClean="0"/>
                <a:t>Trans</a:t>
              </a:r>
              <a:r>
                <a:rPr lang="en-US" dirty="0" smtClean="0"/>
                <a:t> </a:t>
              </a:r>
              <a:r>
                <a:rPr lang="en-US" dirty="0"/>
                <a:t>= pop; </a:t>
              </a:r>
              <a:r>
                <a:rPr lang="en-US" dirty="0" err="1" smtClean="0"/>
                <a:t>eTrans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tTrans</a:t>
              </a:r>
              <a:r>
                <a:rPr lang="en-US" dirty="0" smtClean="0"/>
                <a:t> * </a:t>
              </a:r>
              <a:r>
                <a:rPr lang="en-US" dirty="0" err="1" smtClean="0"/>
                <a:t>eTrans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4202668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push(</a:t>
              </a:r>
              <a:r>
                <a:rPr lang="en-US" b="1" dirty="0" err="1" smtClean="0"/>
                <a:t>intlit</a:t>
              </a:r>
              <a:r>
                <a:rPr lang="en-US" dirty="0" err="1" smtClean="0"/>
                <a:t>.value</a:t>
              </a:r>
              <a:r>
                <a:rPr lang="en-US" dirty="0" smtClean="0"/>
                <a:t>) </a:t>
              </a:r>
              <a:endParaRPr lang="en-US" dirty="0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3722958" y="3810000"/>
            <a:ext cx="1230042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3455075"/>
            <a:ext cx="2749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  </a:t>
            </a:r>
            <a:r>
              <a:rPr lang="en-US" dirty="0" smtClean="0"/>
              <a:t>⟶ 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| 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Term </a:t>
            </a:r>
            <a:r>
              <a:rPr lang="en-US" dirty="0" smtClean="0"/>
              <a:t>#1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|   </a:t>
            </a:r>
            <a:r>
              <a:rPr lang="el-GR" dirty="0" smtClean="0">
                <a:latin typeface="MathJax_Math-italic"/>
              </a:rPr>
              <a:t>ε</a:t>
            </a:r>
            <a:endParaRPr lang="en-US" dirty="0" smtClean="0"/>
          </a:p>
          <a:p>
            <a:r>
              <a:rPr lang="en-US" dirty="0" smtClean="0"/>
              <a:t>Term  ⟶  Factor </a:t>
            </a:r>
            <a:r>
              <a:rPr lang="en-US" i="1" dirty="0" smtClean="0"/>
              <a:t>Term’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|    * </a:t>
            </a:r>
            <a:r>
              <a:rPr lang="en-US" i="1" dirty="0" smtClean="0"/>
              <a:t>Factor </a:t>
            </a:r>
            <a:r>
              <a:rPr lang="en-US" dirty="0" smtClean="0"/>
              <a:t>#2</a:t>
            </a:r>
            <a:r>
              <a:rPr lang="en-US" i="1" dirty="0" smtClean="0"/>
              <a:t> Term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</a:t>
            </a:r>
            <a:r>
              <a:rPr lang="en-US" dirty="0" smtClean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 smtClean="0"/>
          </a:p>
          <a:p>
            <a:r>
              <a:rPr lang="en-US" i="1" dirty="0" smtClean="0"/>
              <a:t>Factor </a:t>
            </a:r>
            <a:r>
              <a:rPr lang="en-US" dirty="0" smtClean="0"/>
              <a:t>⟶ #3 </a:t>
            </a:r>
            <a:r>
              <a:rPr lang="en-US" b="1" dirty="0" err="1" smtClean="0"/>
              <a:t>intlit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926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0"/>
            <a:ext cx="88360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SDT on Transformed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33800" y="1143000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SDT Actions</a:t>
              </a:r>
              <a:endParaRPr lang="en-US" b="1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tTrans</a:t>
              </a:r>
              <a:r>
                <a:rPr lang="en-US" dirty="0" smtClean="0"/>
                <a:t> = pop ; </a:t>
              </a:r>
              <a:r>
                <a:rPr lang="en-US" dirty="0" err="1" smtClean="0"/>
                <a:t>eTrans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tTrans</a:t>
              </a:r>
              <a:r>
                <a:rPr lang="en-US" dirty="0" smtClean="0"/>
                <a:t> + </a:t>
              </a:r>
              <a:r>
                <a:rPr lang="en-US" dirty="0" err="1" smtClean="0"/>
                <a:t>eTrans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t</a:t>
              </a:r>
              <a:r>
                <a:rPr lang="en-US" dirty="0" err="1" smtClean="0"/>
                <a:t>Trans</a:t>
              </a:r>
              <a:r>
                <a:rPr lang="en-US" dirty="0" smtClean="0"/>
                <a:t> </a:t>
              </a:r>
              <a:r>
                <a:rPr lang="en-US" dirty="0"/>
                <a:t>= pop; </a:t>
              </a:r>
              <a:r>
                <a:rPr lang="en-US" dirty="0" err="1" smtClean="0"/>
                <a:t>eTrans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tTrans</a:t>
              </a:r>
              <a:r>
                <a:rPr lang="en-US" dirty="0" smtClean="0"/>
                <a:t> * </a:t>
              </a:r>
              <a:r>
                <a:rPr lang="en-US" dirty="0" err="1" smtClean="0"/>
                <a:t>eTrans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push(</a:t>
              </a:r>
              <a:r>
                <a:rPr lang="en-US" b="1" dirty="0" err="1" smtClean="0"/>
                <a:t>intlit</a:t>
              </a:r>
              <a:r>
                <a:rPr lang="en-US" dirty="0" err="1" smtClean="0"/>
                <a:t>.value</a:t>
              </a:r>
              <a:r>
                <a:rPr lang="en-US" dirty="0" smtClean="0"/>
                <a:t>) </a:t>
              </a:r>
              <a:endParaRPr lang="en-US" dirty="0"/>
            </a:p>
          </p:txBody>
        </p:sp>
      </p:grp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423750"/>
            <a:ext cx="2749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  </a:t>
            </a:r>
            <a:r>
              <a:rPr lang="en-US" dirty="0" smtClean="0"/>
              <a:t>⟶ 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| 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Term </a:t>
            </a:r>
            <a:r>
              <a:rPr lang="en-US" dirty="0" smtClean="0"/>
              <a:t>#1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|   </a:t>
            </a:r>
            <a:r>
              <a:rPr lang="el-GR" dirty="0" smtClean="0">
                <a:latin typeface="MathJax_Math-italic"/>
              </a:rPr>
              <a:t>ε</a:t>
            </a:r>
            <a:endParaRPr lang="en-US" dirty="0" smtClean="0"/>
          </a:p>
          <a:p>
            <a:r>
              <a:rPr lang="en-US" dirty="0" smtClean="0"/>
              <a:t>Term  ⟶  Factor </a:t>
            </a:r>
            <a:r>
              <a:rPr lang="en-US" i="1" dirty="0" smtClean="0"/>
              <a:t>Term’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|    * </a:t>
            </a:r>
            <a:r>
              <a:rPr lang="en-US" i="1" dirty="0" smtClean="0"/>
              <a:t>Factor </a:t>
            </a:r>
            <a:r>
              <a:rPr lang="en-US" dirty="0" smtClean="0"/>
              <a:t>#2</a:t>
            </a:r>
            <a:r>
              <a:rPr lang="en-US" i="1" dirty="0" smtClean="0"/>
              <a:t> Term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</a:t>
            </a:r>
            <a:r>
              <a:rPr lang="en-US" dirty="0" smtClean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 smtClean="0"/>
          </a:p>
          <a:p>
            <a:r>
              <a:rPr lang="en-US" i="1" dirty="0" smtClean="0"/>
              <a:t>Factor </a:t>
            </a:r>
            <a:r>
              <a:rPr lang="en-US" dirty="0" smtClean="0"/>
              <a:t>⟶ #3 </a:t>
            </a:r>
            <a:r>
              <a:rPr lang="en-US" b="1" dirty="0" err="1" smtClean="0"/>
              <a:t>intlit</a:t>
            </a:r>
            <a:endParaRPr lang="en-US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752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ASTs?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71600"/>
            <a:ext cx="8836026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Push and pop nodes AST nodes on the stack</a:t>
            </a:r>
          </a:p>
          <a:p>
            <a:r>
              <a:rPr lang="en-US" dirty="0" smtClean="0"/>
              <a:t>Keep field references to nodes that we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" y="2643425"/>
            <a:ext cx="2740025" cy="1572397"/>
            <a:chOff x="113770" y="3613666"/>
            <a:chExt cx="2740025" cy="1572397"/>
          </a:xfrm>
        </p:grpSpPr>
        <p:sp>
          <p:nvSpPr>
            <p:cNvPr id="7" name="Rounded Rectangle 6"/>
            <p:cNvSpPr/>
            <p:nvPr/>
          </p:nvSpPr>
          <p:spPr>
            <a:xfrm>
              <a:off x="113770" y="3613666"/>
              <a:ext cx="2740025" cy="15723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094202"/>
              <a:ext cx="25103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Expr   </a:t>
              </a:r>
              <a:r>
                <a:rPr lang="en-US" dirty="0" smtClean="0"/>
                <a:t>⟶  </a:t>
              </a:r>
              <a:r>
                <a:rPr lang="en-US" i="1" dirty="0" smtClean="0"/>
                <a:t>Expr + Term </a:t>
              </a:r>
              <a:r>
                <a:rPr lang="en-US" dirty="0" smtClean="0"/>
                <a:t>#1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       </a:t>
              </a:r>
              <a:r>
                <a:rPr lang="en-US" dirty="0" smtClean="0"/>
                <a:t>|   </a:t>
              </a:r>
              <a:r>
                <a:rPr lang="en-US" i="1" dirty="0" smtClean="0"/>
                <a:t>Term</a:t>
              </a:r>
            </a:p>
            <a:p>
              <a:r>
                <a:rPr lang="en-US" dirty="0" smtClean="0"/>
                <a:t>Term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3810000"/>
              <a:ext cx="557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CFG</a:t>
              </a:r>
              <a:endParaRPr lang="en-US" b="1" u="sng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14800" y="4596234"/>
            <a:ext cx="4123926" cy="2033166"/>
            <a:chOff x="3048001" y="4343400"/>
            <a:chExt cx="4123926" cy="2033166"/>
          </a:xfrm>
        </p:grpSpPr>
        <p:sp>
          <p:nvSpPr>
            <p:cNvPr id="40" name="Rounded Rectangle 39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24200" y="4414528"/>
              <a:ext cx="3940196" cy="1962038"/>
              <a:chOff x="3657600" y="3310847"/>
              <a:chExt cx="3940196" cy="94468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98502" y="3310847"/>
                <a:ext cx="1913729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“AST” SDT Actions</a:t>
                </a:r>
                <a:endParaRPr lang="en-US" b="1" u="sn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57600" y="38862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36372" y="3460044"/>
                <a:ext cx="3561424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push(new </a:t>
                </a:r>
                <a:r>
                  <a:rPr lang="en-US" dirty="0" err="1" smtClean="0"/>
                  <a:t>PlusNode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8502" y="3897868"/>
                <a:ext cx="3454985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push(new </a:t>
                </a:r>
                <a:r>
                  <a:rPr lang="en-US" dirty="0" err="1" smtClean="0"/>
                  <a:t>IntLitNode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)) </a:t>
                </a:r>
                <a:endParaRPr 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105674" y="2591889"/>
            <a:ext cx="4123926" cy="2033166"/>
            <a:chOff x="3048001" y="4343400"/>
            <a:chExt cx="4123926" cy="2033166"/>
          </a:xfrm>
        </p:grpSpPr>
        <p:sp>
          <p:nvSpPr>
            <p:cNvPr id="42" name="Rounded Rectangle 41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24200" y="4414528"/>
              <a:ext cx="2908913" cy="1962038"/>
              <a:chOff x="3657600" y="3310847"/>
              <a:chExt cx="2908913" cy="94468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998502" y="3310847"/>
                <a:ext cx="2568011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“Evaluation” SDT Actions</a:t>
                </a:r>
                <a:endParaRPr lang="en-US" b="1" u="sn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57600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38862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036372" y="3460044"/>
                <a:ext cx="2185598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98502" y="3897868"/>
                <a:ext cx="1957844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 </a:t>
                </a:r>
                <a:endParaRPr lang="en-US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03915" y="4399863"/>
            <a:ext cx="2740025" cy="1843868"/>
            <a:chOff x="232938" y="3337732"/>
            <a:chExt cx="2740025" cy="1843868"/>
          </a:xfrm>
        </p:grpSpPr>
        <p:sp>
          <p:nvSpPr>
            <p:cNvPr id="50" name="Rounded Rectangle 49"/>
            <p:cNvSpPr/>
            <p:nvPr/>
          </p:nvSpPr>
          <p:spPr>
            <a:xfrm>
              <a:off x="232938" y="3337732"/>
              <a:ext cx="2740025" cy="18438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768" y="3818268"/>
              <a:ext cx="25815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Expr   </a:t>
              </a:r>
              <a:r>
                <a:rPr lang="en-US" dirty="0" smtClean="0"/>
                <a:t>⟶  Term </a:t>
              </a:r>
              <a:r>
                <a:rPr lang="en-US" i="1" dirty="0" smtClean="0"/>
                <a:t>Expr’</a:t>
              </a:r>
              <a:endParaRPr lang="en-US" dirty="0"/>
            </a:p>
            <a:p>
              <a:r>
                <a:rPr lang="en-US" i="1" dirty="0" smtClean="0"/>
                <a:t>Expr’  </a:t>
              </a:r>
              <a:r>
                <a:rPr lang="en-US" dirty="0" smtClean="0"/>
                <a:t>⟶</a:t>
              </a:r>
              <a:r>
                <a:rPr lang="en-US" i="1" dirty="0" smtClean="0"/>
                <a:t>  </a:t>
              </a:r>
              <a:r>
                <a:rPr lang="en-US" b="1" dirty="0" smtClean="0"/>
                <a:t>+</a:t>
              </a:r>
              <a:r>
                <a:rPr lang="en-US" i="1" dirty="0" smtClean="0"/>
                <a:t> Term </a:t>
              </a:r>
              <a:r>
                <a:rPr lang="en-US" dirty="0" smtClean="0"/>
                <a:t>#1 </a:t>
              </a:r>
              <a:r>
                <a:rPr lang="en-US" i="1" dirty="0" smtClean="0"/>
                <a:t>Expr’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      </a:t>
              </a:r>
              <a:r>
                <a:rPr lang="en-US" dirty="0" smtClean="0"/>
                <a:t>|    ε</a:t>
              </a:r>
              <a:endParaRPr lang="en-US" i="1" dirty="0" smtClean="0"/>
            </a:p>
            <a:p>
              <a:r>
                <a:rPr lang="en-US" dirty="0" smtClean="0"/>
                <a:t>Term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968" y="3429000"/>
              <a:ext cx="1818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Transformed CFG</a:t>
              </a:r>
              <a:endParaRPr 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1119476"/>
            <a:ext cx="3951789" cy="2086000"/>
            <a:chOff x="3048001" y="4343400"/>
            <a:chExt cx="4123926" cy="2086000"/>
          </a:xfrm>
        </p:grpSpPr>
        <p:sp>
          <p:nvSpPr>
            <p:cNvPr id="40" name="Rounded Rectangle 39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048001" y="4414529"/>
              <a:ext cx="3823897" cy="2014871"/>
              <a:chOff x="3581401" y="3310847"/>
              <a:chExt cx="3823897" cy="97012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806004" y="3310847"/>
                <a:ext cx="1913729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“AST” SDT Actions</a:t>
                </a:r>
                <a:endParaRPr lang="en-US" b="1" u="sn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1401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81401" y="3911638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43874" y="3460044"/>
                <a:ext cx="3561424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push(new </a:t>
                </a:r>
                <a:r>
                  <a:rPr lang="en-US" dirty="0" err="1" smtClean="0"/>
                  <a:t>PlusNode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06004" y="3897868"/>
                <a:ext cx="3454985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push(new </a:t>
                </a:r>
                <a:r>
                  <a:rPr lang="en-US" dirty="0" err="1" smtClean="0"/>
                  <a:t>IntLitNode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)) </a:t>
                </a:r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52401" y="1143000"/>
            <a:ext cx="2133600" cy="1843868"/>
            <a:chOff x="232939" y="3337732"/>
            <a:chExt cx="2133600" cy="1843868"/>
          </a:xfrm>
        </p:grpSpPr>
        <p:sp>
          <p:nvSpPr>
            <p:cNvPr id="29" name="Rounded Rectangle 28"/>
            <p:cNvSpPr/>
            <p:nvPr/>
          </p:nvSpPr>
          <p:spPr>
            <a:xfrm>
              <a:off x="232939" y="3337732"/>
              <a:ext cx="2133600" cy="18438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7768" y="3818268"/>
              <a:ext cx="16845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  </a:t>
              </a:r>
              <a:r>
                <a:rPr lang="en-US" dirty="0" smtClean="0"/>
                <a:t>⟶  </a:t>
              </a:r>
              <a:r>
                <a:rPr lang="en-US" i="1" dirty="0" smtClean="0"/>
                <a:t>T</a:t>
              </a:r>
              <a:r>
                <a:rPr lang="en-US" dirty="0" smtClean="0"/>
                <a:t> </a:t>
              </a:r>
              <a:r>
                <a:rPr lang="en-US" i="1" dirty="0" smtClean="0"/>
                <a:t>E’</a:t>
              </a:r>
              <a:endParaRPr lang="en-US" dirty="0"/>
            </a:p>
            <a:p>
              <a:r>
                <a:rPr lang="en-US" i="1" dirty="0" smtClean="0"/>
                <a:t>E’  </a:t>
              </a:r>
              <a:r>
                <a:rPr lang="en-US" dirty="0" smtClean="0"/>
                <a:t>⟶</a:t>
              </a:r>
              <a:r>
                <a:rPr lang="en-US" i="1" dirty="0" smtClean="0"/>
                <a:t>  </a:t>
              </a:r>
              <a:r>
                <a:rPr lang="en-US" b="1" dirty="0" smtClean="0"/>
                <a:t>+</a:t>
              </a:r>
              <a:r>
                <a:rPr lang="en-US" i="1" dirty="0" smtClean="0"/>
                <a:t> T </a:t>
              </a:r>
              <a:r>
                <a:rPr lang="en-US" dirty="0" smtClean="0"/>
                <a:t>#1 </a:t>
              </a:r>
              <a:r>
                <a:rPr lang="en-US" i="1" dirty="0" smtClean="0"/>
                <a:t>E’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</a:t>
              </a:r>
              <a:r>
                <a:rPr lang="en-US" dirty="0" smtClean="0"/>
                <a:t>|    ε</a:t>
              </a:r>
              <a:endParaRPr lang="en-US" i="1" dirty="0" smtClean="0"/>
            </a:p>
            <a:p>
              <a:r>
                <a:rPr lang="en-US" i="1" dirty="0" smtClean="0"/>
                <a:t>T</a:t>
              </a:r>
              <a:r>
                <a:rPr lang="en-US" dirty="0" smtClean="0"/>
                <a:t>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138" y="3429000"/>
              <a:ext cx="1818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Transformed CFG</a:t>
              </a:r>
              <a:endParaRPr lang="en-US" b="1" u="sng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925872" y="9857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 E’</a:t>
            </a:r>
            <a:endParaRPr lang="en-US" i="1" dirty="0"/>
          </a:p>
        </p:txBody>
      </p:sp>
      <p:sp>
        <p:nvSpPr>
          <p:cNvPr id="34" name="Rectangle 33"/>
          <p:cNvSpPr/>
          <p:nvPr/>
        </p:nvSpPr>
        <p:spPr>
          <a:xfrm>
            <a:off x="7604587" y="9857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58987" y="540257"/>
            <a:ext cx="63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intlit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26902" y="5285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66586" y="528589"/>
            <a:ext cx="55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EOF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610908" y="11546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366586" y="9857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925872" y="16715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>
            <a:off x="7604587" y="16715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#1 </a:t>
            </a:r>
            <a:r>
              <a:rPr lang="en-US" i="1" dirty="0" smtClean="0"/>
              <a:t>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66586" y="16715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53200" y="1823989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E’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25872" y="23573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#2</a:t>
            </a:r>
          </a:p>
          <a:p>
            <a:pPr algn="ctr"/>
            <a:r>
              <a:rPr lang="en-US" b="1" dirty="0" err="1" smtClean="0"/>
              <a:t>intlit</a:t>
            </a:r>
            <a:r>
              <a:rPr lang="en-US" b="1" dirty="0" smtClean="0"/>
              <a:t>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04587" y="23573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366586" y="23573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610908" y="250978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33400" y="5987534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Work Stack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981199" y="6019800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Semantic Stack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62000" y="5580102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762000" y="5187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66" name="Rectangle 65"/>
          <p:cNvSpPr/>
          <p:nvPr/>
        </p:nvSpPr>
        <p:spPr>
          <a:xfrm>
            <a:off x="762000" y="5187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762000" y="4806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55914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623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965514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719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#2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2362200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22004" y="59949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498404" y="55758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050604" y="48138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6" name="Freeform 85"/>
          <p:cNvSpPr/>
          <p:nvPr/>
        </p:nvSpPr>
        <p:spPr>
          <a:xfrm>
            <a:off x="6059578" y="5242140"/>
            <a:ext cx="1068946" cy="327237"/>
          </a:xfrm>
          <a:custGeom>
            <a:avLst/>
            <a:gdLst>
              <a:gd name="connsiteX0" fmla="*/ 0 w 1068946"/>
              <a:gd name="connsiteY0" fmla="*/ 5265 h 327237"/>
              <a:gd name="connsiteX1" fmla="*/ 811369 w 1068946"/>
              <a:gd name="connsiteY1" fmla="*/ 43901 h 327237"/>
              <a:gd name="connsiteX2" fmla="*/ 1068946 w 1068946"/>
              <a:gd name="connsiteY2" fmla="*/ 327237 h 32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946" h="327237">
                <a:moveTo>
                  <a:pt x="0" y="5265"/>
                </a:moveTo>
                <a:cubicBezTo>
                  <a:pt x="316605" y="-2248"/>
                  <a:pt x="633211" y="-9761"/>
                  <a:pt x="811369" y="43901"/>
                </a:cubicBezTo>
                <a:cubicBezTo>
                  <a:pt x="989527" y="97563"/>
                  <a:pt x="1029236" y="212400"/>
                  <a:pt x="1068946" y="327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925226" y="3429000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992026" y="4419600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3</a:t>
            </a:r>
            <a:endParaRPr lang="en-US" dirty="0"/>
          </a:p>
        </p:txBody>
      </p:sp>
      <p:sp>
        <p:nvSpPr>
          <p:cNvPr id="90" name="Freeform 89"/>
          <p:cNvSpPr/>
          <p:nvPr/>
        </p:nvSpPr>
        <p:spPr>
          <a:xfrm>
            <a:off x="5550794" y="5357611"/>
            <a:ext cx="206206" cy="643944"/>
          </a:xfrm>
          <a:custGeom>
            <a:avLst/>
            <a:gdLst>
              <a:gd name="connsiteX0" fmla="*/ 0 w 206206"/>
              <a:gd name="connsiteY0" fmla="*/ 0 h 643944"/>
              <a:gd name="connsiteX1" fmla="*/ 206062 w 206206"/>
              <a:gd name="connsiteY1" fmla="*/ 386366 h 643944"/>
              <a:gd name="connsiteX2" fmla="*/ 25758 w 206206"/>
              <a:gd name="connsiteY2" fmla="*/ 643944 h 6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06" h="643944">
                <a:moveTo>
                  <a:pt x="0" y="0"/>
                </a:moveTo>
                <a:cubicBezTo>
                  <a:pt x="100884" y="139521"/>
                  <a:pt x="201769" y="279042"/>
                  <a:pt x="206062" y="386366"/>
                </a:cubicBezTo>
                <a:cubicBezTo>
                  <a:pt x="210355" y="493690"/>
                  <a:pt x="118056" y="568817"/>
                  <a:pt x="25758" y="6439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743977" y="3992451"/>
            <a:ext cx="656823" cy="837126"/>
          </a:xfrm>
          <a:custGeom>
            <a:avLst/>
            <a:gdLst>
              <a:gd name="connsiteX0" fmla="*/ 656823 w 656823"/>
              <a:gd name="connsiteY0" fmla="*/ 0 h 837126"/>
              <a:gd name="connsiteX1" fmla="*/ 218941 w 656823"/>
              <a:gd name="connsiteY1" fmla="*/ 476518 h 837126"/>
              <a:gd name="connsiteX2" fmla="*/ 0 w 656823"/>
              <a:gd name="connsiteY2" fmla="*/ 837126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823" h="837126">
                <a:moveTo>
                  <a:pt x="656823" y="0"/>
                </a:moveTo>
                <a:cubicBezTo>
                  <a:pt x="492617" y="168498"/>
                  <a:pt x="328411" y="336997"/>
                  <a:pt x="218941" y="476518"/>
                </a:cubicBezTo>
                <a:cubicBezTo>
                  <a:pt x="109471" y="616039"/>
                  <a:pt x="54735" y="726582"/>
                  <a:pt x="0" y="837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6851561" y="3966693"/>
            <a:ext cx="927936" cy="450761"/>
          </a:xfrm>
          <a:custGeom>
            <a:avLst/>
            <a:gdLst>
              <a:gd name="connsiteX0" fmla="*/ 0 w 927936"/>
              <a:gd name="connsiteY0" fmla="*/ 0 h 450761"/>
              <a:gd name="connsiteX1" fmla="*/ 824247 w 927936"/>
              <a:gd name="connsiteY1" fmla="*/ 309093 h 450761"/>
              <a:gd name="connsiteX2" fmla="*/ 888642 w 927936"/>
              <a:gd name="connsiteY2" fmla="*/ 450761 h 45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936" h="450761">
                <a:moveTo>
                  <a:pt x="0" y="0"/>
                </a:moveTo>
                <a:cubicBezTo>
                  <a:pt x="338070" y="116983"/>
                  <a:pt x="676140" y="233966"/>
                  <a:pt x="824247" y="309093"/>
                </a:cubicBezTo>
                <a:cubicBezTo>
                  <a:pt x="972354" y="384220"/>
                  <a:pt x="930498" y="417490"/>
                  <a:pt x="888642" y="4507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678806" y="5698407"/>
            <a:ext cx="2150771" cy="866563"/>
          </a:xfrm>
          <a:custGeom>
            <a:avLst/>
            <a:gdLst>
              <a:gd name="connsiteX0" fmla="*/ 0 w 2150771"/>
              <a:gd name="connsiteY0" fmla="*/ 122844 h 866563"/>
              <a:gd name="connsiteX1" fmla="*/ 734095 w 2150771"/>
              <a:gd name="connsiteY1" fmla="*/ 6934 h 866563"/>
              <a:gd name="connsiteX2" fmla="*/ 1094704 w 2150771"/>
              <a:gd name="connsiteY2" fmla="*/ 303148 h 866563"/>
              <a:gd name="connsiteX3" fmla="*/ 1107583 w 2150771"/>
              <a:gd name="connsiteY3" fmla="*/ 818303 h 866563"/>
              <a:gd name="connsiteX4" fmla="*/ 1442433 w 2150771"/>
              <a:gd name="connsiteY4" fmla="*/ 818303 h 866563"/>
              <a:gd name="connsiteX5" fmla="*/ 1622738 w 2150771"/>
              <a:gd name="connsiteY5" fmla="*/ 586483 h 866563"/>
              <a:gd name="connsiteX6" fmla="*/ 2009104 w 2150771"/>
              <a:gd name="connsiteY6" fmla="*/ 290269 h 866563"/>
              <a:gd name="connsiteX7" fmla="*/ 2150771 w 2150771"/>
              <a:gd name="connsiteY7" fmla="*/ 328906 h 86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771" h="866563">
                <a:moveTo>
                  <a:pt x="0" y="122844"/>
                </a:moveTo>
                <a:cubicBezTo>
                  <a:pt x="275822" y="49863"/>
                  <a:pt x="551644" y="-23117"/>
                  <a:pt x="734095" y="6934"/>
                </a:cubicBezTo>
                <a:cubicBezTo>
                  <a:pt x="916546" y="36985"/>
                  <a:pt x="1032456" y="167920"/>
                  <a:pt x="1094704" y="303148"/>
                </a:cubicBezTo>
                <a:cubicBezTo>
                  <a:pt x="1156952" y="438376"/>
                  <a:pt x="1049628" y="732444"/>
                  <a:pt x="1107583" y="818303"/>
                </a:cubicBezTo>
                <a:cubicBezTo>
                  <a:pt x="1165538" y="904162"/>
                  <a:pt x="1356574" y="856940"/>
                  <a:pt x="1442433" y="818303"/>
                </a:cubicBezTo>
                <a:cubicBezTo>
                  <a:pt x="1528292" y="779666"/>
                  <a:pt x="1528293" y="674489"/>
                  <a:pt x="1622738" y="586483"/>
                </a:cubicBezTo>
                <a:cubicBezTo>
                  <a:pt x="1717183" y="498477"/>
                  <a:pt x="1921099" y="333199"/>
                  <a:pt x="2009104" y="290269"/>
                </a:cubicBezTo>
                <a:cubicBezTo>
                  <a:pt x="2097110" y="247340"/>
                  <a:pt x="2123940" y="288123"/>
                  <a:pt x="2150771" y="3289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2000" y="5181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96" name="Rectangle 95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#1</a:t>
            </a:r>
            <a:endParaRPr lang="en-US" i="1" dirty="0"/>
          </a:p>
        </p:txBody>
      </p:sp>
      <p:sp>
        <p:nvSpPr>
          <p:cNvPr id="97" name="Rectangle 96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2362200" y="5257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2562896" y="5197357"/>
            <a:ext cx="3928056" cy="624182"/>
          </a:xfrm>
          <a:custGeom>
            <a:avLst/>
            <a:gdLst>
              <a:gd name="connsiteX0" fmla="*/ 0 w 3928056"/>
              <a:gd name="connsiteY0" fmla="*/ 224649 h 624182"/>
              <a:gd name="connsiteX1" fmla="*/ 1107583 w 3928056"/>
              <a:gd name="connsiteY1" fmla="*/ 5708 h 624182"/>
              <a:gd name="connsiteX2" fmla="*/ 1584101 w 3928056"/>
              <a:gd name="connsiteY2" fmla="*/ 430711 h 624182"/>
              <a:gd name="connsiteX3" fmla="*/ 2331076 w 3928056"/>
              <a:gd name="connsiteY3" fmla="*/ 495105 h 624182"/>
              <a:gd name="connsiteX4" fmla="*/ 3296991 w 3928056"/>
              <a:gd name="connsiteY4" fmla="*/ 623894 h 624182"/>
              <a:gd name="connsiteX5" fmla="*/ 3928056 w 3928056"/>
              <a:gd name="connsiteY5" fmla="*/ 456468 h 62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056" h="624182">
                <a:moveTo>
                  <a:pt x="0" y="224649"/>
                </a:moveTo>
                <a:cubicBezTo>
                  <a:pt x="421783" y="98006"/>
                  <a:pt x="843566" y="-28636"/>
                  <a:pt x="1107583" y="5708"/>
                </a:cubicBezTo>
                <a:cubicBezTo>
                  <a:pt x="1371600" y="40052"/>
                  <a:pt x="1380186" y="349145"/>
                  <a:pt x="1584101" y="430711"/>
                </a:cubicBezTo>
                <a:cubicBezTo>
                  <a:pt x="1788016" y="512277"/>
                  <a:pt x="2045594" y="462908"/>
                  <a:pt x="2331076" y="495105"/>
                </a:cubicBezTo>
                <a:cubicBezTo>
                  <a:pt x="2616558" y="527302"/>
                  <a:pt x="3030828" y="630333"/>
                  <a:pt x="3296991" y="623894"/>
                </a:cubicBezTo>
                <a:cubicBezTo>
                  <a:pt x="3563154" y="617455"/>
                  <a:pt x="3745605" y="536961"/>
                  <a:pt x="3928056" y="456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348248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2717442" y="4842456"/>
            <a:ext cx="2331076" cy="991674"/>
          </a:xfrm>
          <a:custGeom>
            <a:avLst/>
            <a:gdLst>
              <a:gd name="connsiteX0" fmla="*/ 0 w 2331076"/>
              <a:gd name="connsiteY0" fmla="*/ 991674 h 991674"/>
              <a:gd name="connsiteX1" fmla="*/ 940158 w 2331076"/>
              <a:gd name="connsiteY1" fmla="*/ 643944 h 991674"/>
              <a:gd name="connsiteX2" fmla="*/ 1893195 w 2331076"/>
              <a:gd name="connsiteY2" fmla="*/ 373488 h 991674"/>
              <a:gd name="connsiteX3" fmla="*/ 2331076 w 2331076"/>
              <a:gd name="connsiteY3" fmla="*/ 0 h 9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076" h="991674">
                <a:moveTo>
                  <a:pt x="0" y="991674"/>
                </a:moveTo>
                <a:cubicBezTo>
                  <a:pt x="312313" y="869324"/>
                  <a:pt x="624626" y="746975"/>
                  <a:pt x="940158" y="643944"/>
                </a:cubicBezTo>
                <a:cubicBezTo>
                  <a:pt x="1255691" y="540913"/>
                  <a:pt x="1661375" y="480812"/>
                  <a:pt x="1893195" y="373488"/>
                </a:cubicBezTo>
                <a:cubicBezTo>
                  <a:pt x="2125015" y="266164"/>
                  <a:pt x="2228045" y="133082"/>
                  <a:pt x="23310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62000" y="5181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109" name="Rectangle 108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#1</a:t>
            </a:r>
            <a:endParaRPr lang="en-US" i="1" dirty="0"/>
          </a:p>
        </p:txBody>
      </p:sp>
      <p:sp>
        <p:nvSpPr>
          <p:cNvPr id="110" name="Rectangle 109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2362200" y="5257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665927" y="4494727"/>
            <a:ext cx="4353059" cy="901521"/>
          </a:xfrm>
          <a:custGeom>
            <a:avLst/>
            <a:gdLst>
              <a:gd name="connsiteX0" fmla="*/ 0 w 4353059"/>
              <a:gd name="connsiteY0" fmla="*/ 901521 h 901521"/>
              <a:gd name="connsiteX1" fmla="*/ 1094704 w 4353059"/>
              <a:gd name="connsiteY1" fmla="*/ 592428 h 901521"/>
              <a:gd name="connsiteX2" fmla="*/ 2253803 w 4353059"/>
              <a:gd name="connsiteY2" fmla="*/ 141667 h 901521"/>
              <a:gd name="connsiteX3" fmla="*/ 3721994 w 4353059"/>
              <a:gd name="connsiteY3" fmla="*/ 141667 h 901521"/>
              <a:gd name="connsiteX4" fmla="*/ 4353059 w 4353059"/>
              <a:gd name="connsiteY4" fmla="*/ 0 h 90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3059" h="901521">
                <a:moveTo>
                  <a:pt x="0" y="901521"/>
                </a:moveTo>
                <a:cubicBezTo>
                  <a:pt x="359535" y="810295"/>
                  <a:pt x="719070" y="719070"/>
                  <a:pt x="1094704" y="592428"/>
                </a:cubicBezTo>
                <a:cubicBezTo>
                  <a:pt x="1470338" y="465786"/>
                  <a:pt x="1815921" y="216794"/>
                  <a:pt x="2253803" y="141667"/>
                </a:cubicBezTo>
                <a:cubicBezTo>
                  <a:pt x="2691685" y="66540"/>
                  <a:pt x="3372118" y="165278"/>
                  <a:pt x="3721994" y="141667"/>
                </a:cubicBezTo>
                <a:cubicBezTo>
                  <a:pt x="4071870" y="118056"/>
                  <a:pt x="4212464" y="59028"/>
                  <a:pt x="43530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2704563" y="3451538"/>
            <a:ext cx="3206840" cy="2369713"/>
          </a:xfrm>
          <a:custGeom>
            <a:avLst/>
            <a:gdLst>
              <a:gd name="connsiteX0" fmla="*/ 0 w 3206840"/>
              <a:gd name="connsiteY0" fmla="*/ 2369713 h 2369713"/>
              <a:gd name="connsiteX1" fmla="*/ 1596981 w 3206840"/>
              <a:gd name="connsiteY1" fmla="*/ 1712890 h 2369713"/>
              <a:gd name="connsiteX2" fmla="*/ 2678806 w 3206840"/>
              <a:gd name="connsiteY2" fmla="*/ 695459 h 2369713"/>
              <a:gd name="connsiteX3" fmla="*/ 3206840 w 3206840"/>
              <a:gd name="connsiteY3" fmla="*/ 0 h 236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840" h="2369713">
                <a:moveTo>
                  <a:pt x="0" y="2369713"/>
                </a:moveTo>
                <a:cubicBezTo>
                  <a:pt x="575256" y="2180822"/>
                  <a:pt x="1150513" y="1991932"/>
                  <a:pt x="1596981" y="1712890"/>
                </a:cubicBezTo>
                <a:cubicBezTo>
                  <a:pt x="2043449" y="1433848"/>
                  <a:pt x="2410496" y="980941"/>
                  <a:pt x="2678806" y="695459"/>
                </a:cubicBezTo>
                <a:cubicBezTo>
                  <a:pt x="2947116" y="409977"/>
                  <a:pt x="3076978" y="204988"/>
                  <a:pt x="3206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833992" y="3734337"/>
            <a:ext cx="882101" cy="685800"/>
            <a:chOff x="4528099" y="5562600"/>
            <a:chExt cx="882101" cy="685800"/>
          </a:xfrm>
        </p:grpSpPr>
        <p:sp>
          <p:nvSpPr>
            <p:cNvPr id="85" name="Up Arrow 84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088142" y="3750174"/>
            <a:ext cx="882101" cy="685800"/>
            <a:chOff x="4528099" y="5562600"/>
            <a:chExt cx="882101" cy="685800"/>
          </a:xfrm>
        </p:grpSpPr>
        <p:sp>
          <p:nvSpPr>
            <p:cNvPr id="104" name="Up Arrow 103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385099" y="3733800"/>
            <a:ext cx="882101" cy="685800"/>
            <a:chOff x="4528099" y="5562600"/>
            <a:chExt cx="882101" cy="685800"/>
          </a:xfrm>
        </p:grpSpPr>
        <p:sp>
          <p:nvSpPr>
            <p:cNvPr id="118" name="Up Arrow 117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94699" y="3733800"/>
            <a:ext cx="882101" cy="685800"/>
            <a:chOff x="4528099" y="5562600"/>
            <a:chExt cx="882101" cy="685800"/>
          </a:xfrm>
        </p:grpSpPr>
        <p:sp>
          <p:nvSpPr>
            <p:cNvPr id="121" name="Up Arrow 120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657600" y="3733800"/>
            <a:ext cx="882101" cy="685800"/>
            <a:chOff x="4528099" y="5562600"/>
            <a:chExt cx="882101" cy="685800"/>
          </a:xfrm>
        </p:grpSpPr>
        <p:sp>
          <p:nvSpPr>
            <p:cNvPr id="124" name="Up Arrow 123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375699" y="3733800"/>
            <a:ext cx="882101" cy="685800"/>
            <a:chOff x="4528099" y="5562600"/>
            <a:chExt cx="882101" cy="685800"/>
          </a:xfrm>
        </p:grpSpPr>
        <p:sp>
          <p:nvSpPr>
            <p:cNvPr id="127" name="Up Arrow 126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572000" y="3352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8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80" grpId="0" animBg="1"/>
      <p:bldP spid="80" grpId="1" animBg="1"/>
      <p:bldP spid="27" grpId="0" animBg="1"/>
      <p:bldP spid="27" grpId="1" animBg="1"/>
      <p:bldP spid="81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Announcement: Midterm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List of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Up to and including all of last week</a:t>
            </a:r>
          </a:p>
          <a:p>
            <a:r>
              <a:rPr lang="en-US" dirty="0" smtClean="0"/>
              <a:t>Length 1hr 10min</a:t>
            </a:r>
          </a:p>
          <a:p>
            <a:r>
              <a:rPr lang="en-US" dirty="0" smtClean="0"/>
              <a:t>No extra materials allowed – just bring a pen</a:t>
            </a:r>
            <a:endParaRPr lang="en-US" dirty="0" smtClean="0"/>
          </a:p>
          <a:p>
            <a:r>
              <a:rPr lang="en-US" dirty="0" smtClean="0"/>
              <a:t>Sample midterm</a:t>
            </a:r>
          </a:p>
          <a:p>
            <a:pPr lvl="1"/>
            <a:r>
              <a:rPr lang="en-US" dirty="0" smtClean="0"/>
              <a:t>Recommended that you do this by Tuesday</a:t>
            </a:r>
          </a:p>
          <a:p>
            <a:pPr lvl="1"/>
            <a:r>
              <a:rPr lang="en-US" dirty="0" smtClean="0"/>
              <a:t>We’ll review it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now have an 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we have completed the frontend for (a) compiler</a:t>
            </a:r>
          </a:p>
          <a:p>
            <a:pPr lvl="1"/>
            <a:r>
              <a:rPr lang="en-US" dirty="0" smtClean="0"/>
              <a:t>Only recognize LL(1)</a:t>
            </a:r>
          </a:p>
          <a:p>
            <a:r>
              <a:rPr lang="en-US" dirty="0" smtClean="0"/>
              <a:t>LL(1) is not a great class of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5" name="AutoShape 2" descr="data:image/jpeg;base64,/9j/4AAQSkZJRgABAQAAAQABAAD/2wCEAAkGBxQTEhUUEBQWFRUXGRwYFxgXGBcZGBcYHR0cHRcaGRgYHCggGBslGxgdITEhJSkrLi4uICAzODMsNygtLisBCgoKDg0OGhAQGi8mICYvLCwsMC00LCwsLCwsNCwsLSwsLCwsLCwsLCwsLC4sLCwsLCwsLDQsLCwsLCwsLCwsLP/AABEIANQA7gMBIgACEQEDEQH/xAAcAAACAgMBAQAAAAAAAAAAAAAABwUGAwQIAgH/xABKEAACAQMABgcDCAYJBAEFAAABAgMABBEFBgcSITETQVFhcYGRIjKhFEJScoKSorEjM2KywdEVJTQ1Q2NzdMIko8PSCBdTk+Hx/8QAGwEBAAIDAQEAAAAAAAAAAAAAAAQFAgMGAQf/xAAxEQACAgECBAUCBQUBAQAAAAAAAQIDEQQSBSExQRMyUWFxIrEjM1KBoTRCwdHh8RT/2gAMAwEAAhEDEQA/AHjRRRQBRRRQBRRRQBRRRQBRRRQBWrpPSMVvG0s7rHGvNmOAOzxPcKzyyBRliAO0nA9a5z2pa0NeXjorfoIGKRgHgzDg8neScgHsHeaAv9/tptVbEME0o+l7KA+Ab2vUCq7rRthmlULYobfI9p33WcHsTmoHec+AqO1X2Wz3MKzzTJbI4zGGUs7KeTEZUKDzHM+FY7bZxKuk4rO4IMbgymRMgNEvvYz7rb2FI6t4GvNyzjJ7grTa1Xm/vG8uN7n+uf8ALOPhTB1A2pyiRINIsHRjurPgBkY8ukxwZc8M4BHXkcmAmibIL8nFpD0Pu43FyerOcZJ785pC68aFFlezwKfYUhkJOfYZQwBPdkr5ZrVTqK7s7HnB7KLXU6Zj0pAx3VmiLdgdSfQGtvNckz6HmjQSvbyonMO0TqvcQxGBV32d7RZrWVIbuQyWzHdy5LNDnkwY8SgPNTyHEYxg7jE6Aor4KDQCO2saUuH0vFFZu4kijVUEbEMXbLsOfH2QnA9lXXZPrm19C8dwQZ4d3eIGN9GzusRyDeyQcY48cDOKXurmlYX0xdaRuGAih6SQE82J/Qwqo6yVPAd1TGwuB5Lm8ud3dQjd7t53LlR9UY9RQDnoozRQBRRRQBRRRQBRRRQBRRRQBRRRQBRRRQBRRRQBVT2ia4Lo+3DKA00hKxKeWet2x81R6nA66tlc67ZNImXSciZOIUSMDPAEjfY+J3x6DsoCsaU0pcXsm9O8k7k8F4tjuRF4AeArHDo9lnijnjePekRSroyHdLAHgwHDBpz7KdDpbWCXO6DPcZbeIyVjydxQeoYGfE1sbULYTaLllcDpIHR43xxX21Dce9SR6VH/APqr8bwe/Uz2PbuLRpPg+BwCgADsFY8j5bCMcUtZWz2bzxAD8JrJpHiV7Sgr5w+UydqWyA/ad/8A0qu02VqL2zbPyRR4sI9519T5UvdWbSPSOmry8lG9DbkBARwLKNxCR1gBGbHaV7KY+izh8nkASfCqZsp0e0dpc3D8FupmaIdZjBbdbwOTjuAPXWPDWq9LOz5Z7dzmkXaG7Z23XAZW4FSMjGOXfXNuttikN7cxRj9Gkrqo6gueXgM48q6FmvktoZrqX3YkJx2nqA7ycAeNc4rHLd3GF4zXEh7/AG5GJ9AT6CpXDHZKndY85fIwuSUsI6g1UmZ7K1d/eaGMnxKDNYdddJ/JrG5mHNYm3frEYX8RFSllbiONI191FCjwUYH5UudvOktyyjhB4yygn6kY3j+LdqxNIvNQdnkukB0hcRW6sUL83YgDIRTw5HG8eHccVftddPLoqCLR2ikxO44YG8yBjje4+9K7ZwTw4EnqBtuznRfyfR1tGRhim+/139o/vY8qXOpc6XOm727uWAW36Vl3uShH6NWyeW6inzagIVG0ho7SVqs1w7yytEZE6V3UrJJuMrhjjOM8Ry6qa2pmvKX81xCsTJ0B98sCrLvMqkciM7pNLjQ87aT0xNegHoLZTIuR81FIhU97PmT1qsaq6x/JLC7EZ/6i56OMH5yIFcu+eo+3gd5z1UB0lpHScUEfSzyLHGCAXY4XLHC8e8miTSUSxdM0qCLGek3huY7d7OK5+03pYyaN0bo+DLOfbYA/OLusKH1Jx1YWt7SVoLi9t9EJKI7W0ASRiQoeRcGeTicFyx3R2HJ40A8dF6VhuF37eVJVzjKMGAPYccq3aTOo6R2mn7i2tWPycxEYLbwyqRvvFjzwSwz3mo/V3a1MjTvcs06HjbxbqrxZiRvSAZVVXA5EnNAPaiq1s/1nOkLQTsnRtvMrKMleB4FWIG8CpHHtzVloDHPOqDedgo7WIA9TUDf686Phz0l3DkdStvt6Jk1m1z1bXSFq1s7FAzIwYAEgqwPAHtAI86Veu+zCGysXnhllkkQrnf3Qu4Ww3sqveDzoC1ptes3uI4Y0lKMcGVl3VXgcYX324jGMDnVg1R11t9IPMttv/ot3i4C74bOGUZzjKkccVXNjejrSSxSYQRdOrPHJJuKXLKcj2iMj2SvKqvodP6J0+0JOIJzur1AJK2YvuyDcoB4VjnmVFLOwVVGSScAAcySeQqp6f2kWNpMYJXZpF9/cQsE68MR14OcDJqr7a9PrJo2BrZw8U8mSyngyopYA/aAyO6gGRovTdvcgm2mjl3efRsGx44qQpB6z2SaGubO5sJAXMYE0RfLNwBbeXOQjjPcCART00feJNFHLEcpIodT2qwyPgaA2K5t2tWhj0rcZ/wATckXwKBf3kaukqUu3zRIMdvcge0rGJj2qwLL6MD940BMbPb1ZtE2+6eMOYXHYVOB6runzr1r9A0miLlE5u8K+TTRAn0NVHYVeEvd25914xIB17yndPwZfQUz7WHfSVCMhkIx39VVNsFXr4T/Usfub081Neh7mHRtGvvdGqrx68cM+PCvj6PETXMu8WNwyHifdVUVQo7BkM32jWS2JKRPdqqTbo31Vt5Q3XxwMjNejJES43nO+wYknIUgAYXPuj2eXaSeuvJfR4ylNJy6Bc9uF0IbT0bNYXKRkq8q9ChHPfkIRePi9b9zEsYSJOCxoqgDqwMD4YrNeWql4CJQscTFyuMmRt0quTngBvE8uJxyrCsfSSEDrOfKouq+jTQ00Xlvrg2Q5zc2UzbBeCPRiRfOnlU/ZT2z5ZC+tVXYdo7pNINKwysMRI7ncqqnx3ekrU2vaeW5vejiOYrZeiGORfOZCO7IC/ZNbWzfXa20bBIJI5ZJZXy24EwqqMIMswz1nzq8pr8OuMPREaTy2x/1Fad1ctbwAXcCS7uQpYcVBxnDDiM4HLsqr6H2tWEzBZGeAngDKoCebqSq+eKvaMCAQQQeII5EVtMQVcDA6uVKPWnZHLLdSS2cyJHMxaRX3wVLHL43R7alva3SRx+DeooCsaG1TSysJLa2G87o+85wDJIykZPYOQA6hSU0Vs9ujFdvcQyRG3gZlUjjJKFyqqRkOoAOSOeRx50+X1psxN0BuoBLnG50i72ezGefdUhf3ccMbyzMERFLMx5ADiTQCR2JaudNctdyD2Lf2Uz1zEf8AFT6kdlaWq+rVtf3ekBfzNCUkZlwyKSTJLvk9IpBAwvrV9i2waP393dmVc+/0Ywe8qDvfDNedPbNbLSTi7t5inS+2Wj3Xjcn54B5MevB8s0BDWmq1po+2udI2V01wqwTQpkJjfYheDKBnDDHKtHY7qLFcIbu6XfRW3Ioz7rFcZdh84AnAHLIJ7KtWm9n8i6LFhYOGzKJJGmbdyOLEDdUge0F4eNWbUPQrWdjDBJu76hi+6crvMxY4OBnn2UBPIgAAUAAcABwAHcK9UUUAVGazaN+U2lxB/wDcidR4kHdPkcVJ0UAmv/j/AKS43NueGd2YDv8Acf8AJKktu2hd6CG7T3oW3GI57jkbp8nAx9Y1WLL+rdY933Y3lK9xjnGV8hIVH2adWn9GLdW01u/KVGTPZkcD4g4NAKLZRq9FpCK/kux0jyMIy595WI32dT1NvMpyOwVTmikSK70fLxaBzMg6t6PIn3evDxEuB+z31edhd/0U11ZSjdkz0gB+kn6OQeXs/GpvWzUGebSsN5askajcaQt9JDggKB7W+nsnuz20BUNTdD6KWxN/fOZpFLBoWYD2xwVAinMhZcEbxIweQxTd1N0zBd2kctqu4mN3owAOiZeaYHDh3cMYqpXuxmyeYyK80ak5MaFN0dZCllLKvdnh1VfND6Litokht0CRoMKB8STzJJ4k9dAbtLXbxebtjFHjJlmHkEVmyPMAedMqlL/8gv1Vp/qSfuigK3sR0eXvnm3iqwREkD5xc4Cn9n2ScdoFNw3RDFk9nPVS42Fe7f8Abux/+SmCoyQKoeMWzU4Ri8d/8ErTxWG2fbiWOOMzXMqxRg8XY4yezjzJPADmahrXXfRcj9GtyVYnAZ0dEJ6vaZQKom2/Sjtdpa8ooEDAfSdxxY+C8B4t21S9X9BzXkyw267zHiSeCovWzHqA+PKptPDaIwxNZfds1yuk3yZ0g9g44jDDmCDzFeYLgRJLM5wscbMxPcMn8qjdWNBx6Og6GJ3lkIAd2JwMdSJnCKOoDzJNRG1OG5bRypaRvIrvm43AWfcGSBujiQWAzgHlUKnS0LVpVPpzZslOTr+oQ0WcDPPh6/8A9pg6F2TXkyCSd4rZWGQHy0n2lGAv3s9wr5sd0AJ7tp5V/R2o3uI4GU+4OPWuC2Oo7tOE70rcOJ/Ifwqw1ms8DEYrMn0RqhXv+BEa4aiXOjwHlKSQsd0SR5wD2OpHsk9XEjvq8bDNZmJexlYsFXpIM/NUEB0HcN4EDq49VedsWsUSwDR8TB5CyvNjlGFO8q56mLAHHUBx5iorYXokyXr3B9yGMjPbI+MDPcob1FS4OTinJYZrY+KWe1nWuVGj0fYk/KJ8bxU+0qsd1VU/NZjn2uoDvyGXSKTTUVvrDdXF8SFj6UL7JY5CqIgoAzkpnHjWZ4Qev2pyaPjto+kMlzKGaQD3ByC7nDI9o4yefHlU1r7r+JraTRwRxJE6xvJvAh+iOHyOa5de/hmtjVO0l01pU306kW8LAhTxA3eMUQ7SCd9j/MYzbb1El5ZW6ABmzvYABJmkRFJI+q3rQEzqDoXRd9o8QrCHdFUTOUKSCVhklZMZ8MHGMUxdEaMitokhgQJGgwqj1JJPEknJJPE140ToeC2UrbxJEGOWCKFDHAGTjmcCt+gCiiigCiiigCiiigFdtV1GuLy5gmslXf3Nx2ZgoXdbejYnnzZuQPVTKtA24nSY390b+OI3sDewTzGe6s9FAadpoqGN3kjiRHkO87hQGc9rNzNblfKi9L6x2tsM3M8cfcWG8fBR7R9KAlaKV+mts9snC0iknPUzfok/EN/8NL/Te03SFxkCUQIfmwDdOOwuSWz3gigH5prWC2tRm6nji7AzDeP1V5nyFJXatrvb34hjtlkIicsXZQobIK4UE73fkgVS9HaKuLpz0EUs7nmygtk/tSHgPM1Oae2f3dna/KbgIFDKrIrbzLvcAWI9n3sDgTzoC0bCH9u9XtijPoZB/GmMh4jxFKvYZc4v5Yz/AIkDeqsp/JjTU5Hwrn+MrE65EvT9GhR7aYidK4UFmaGIADmWJdQB3k4FMvVLV5dG2oiGDPJhp368/RB+ivIDxPM1tXuq0M17BpF+BijIZTxDMP1Td27vP4kr2VsyyFiSeupPEtZspSh1l9jCmvMufY8VmtpmUjdOMnyrDWS3iLMAK52ly8RbeuSZLGOZS9bNezo3SE0KW0bwuEkcfq3aRhhn3gCGBCgcRzB41Aax7WpJYmis4fk28MNJv5kx1hcABT+1kns7aiNrmlFuNJyGM5WJFhyORZCxb8TkeVT+ouytLu3iubmaRRJlhGgUZXJCkuwPvAZ4AHjXb7U3lrmVmSkar6r3F/LuW65AP6SRs7iA8SWPWx4nA4nu510dqnq7FY26wQ8ccXc+87n3mP8ALqAAra0NoeG1iEVtGsaDqHWesk82J7TW/WR4FVbWbUCyvpBLOjCQDBZHKFwOQbHPx599WmigNTRejYreJYrdFjjUYCry7z3knmTxNK290TNc6yJJJDIsMRUq7IwRhEu8uGxj9Y3503aKABRRRQBRRRQBRRRQBXmWQKCzEBQMkk4AA5kk8hXqvMiAghhkEYI7QedAU3S21DRsPKfpj2QAyfiHs/GqXpbbY5yLS1CjqeZ8n/8AGnD8VLbWHRZtbqe3P+E5UfV5p6oVNXfVvZ5ayWkV5eXbrHIAQkaAEHjlCxDZIII4AcjXqTbwjyUlFZk+RW9M6+X9znpbl1X6MR6JfwYJ8zUZonQNzdHNtBLLvc3VTunxkPs+ppr2aaLtf7LZCRxykmJb03848gKzXmtty4wrCNeyMAcPE5PpiplfD7p9sfJWXcY01fR5+Cq6P2S3GN69nhtU8d98dnMKD5mp210Doi15RteydsvGP7vBfga0ppWc5dix7WJJ+NeKn18LgvO8lTfx6yXKuOP5ZPXWtUxXchCQIOSxgDA8ccPICsmrs4uOmtLliyXKFcsSSGxzBPX1jvAqu1s6PjkLqYVZnUgjdGcEcRnsqTbpalU4pJEGnXXu+M223noULRd5LozSAYjMlvIyOvLfXirDuDKcjxU0/NFX8F6nS2cqOD7y5w6HrDLzU9xpa7a9CEPBehd3plCTDhkSKMqe/K5Gf2RVO1U1VuL9pBabm9EFLbzFODE4wQD9E9lcnqNLXfHbYjuq5uPOI/r+7ggAW6u4YewPIq8fBiKzfIiQGQh1PEMpBBHdSJvNm2k0OTaM/ejxNn8efhWC2i0rYgiJbyAdYVZNz0AK1DnwqiSxz+c/7Nivmh/JYPzPsgcyeqqHr3tEit0a30c4kmb2XnUgrGOvcI4M/Vw4Dx4UrNLadu5/Zup5nH0XZgPNOA+FRZYDngVt03D6aHujzfqzydsp9SY1W0J8rnWNnEcYw00jsAEjz7R3mPvHkO/j1Gn+deNF26LGt3BuoAoWNukwAMAYjz2Vzla6NmlOIoZZOzcjdh6gYqag1C0iwLfJJFUAklzGnADJ4MwPwqcai763bXXEyf0YytEFPSdLE3tNnhjJVgABz76+aP23SAgXForDraKQg/cZSPxUpQ2Rnq5+VMm12ZRPbW8j3ogmnjEm5KF3eIBwvFT1jtoepN8kXnR217R8mBIZYT+3GSPvR7wq06M1os7j9RdQyHsWRd7zXOR6Ukb3ZNfqMwmCdf8ALkwT5OAPjVY0lqteQDM9pMgHXubyjv3kyPjQYOq80Zrk/R+nbqD+z3EsfYBI2793OPhVz1p2oXEka29pIyIqBXnOBNMwGGbgMRg8Tw48fm8qHg5NN62WdocXNxGjc9zOXx9Rct8KrT7X9Gg4DTEdohbHxwfhSQ0NoG6vGPyaF5jn2m6gf2pGIGfE5q2R7INIEZJt1PYZGz8EIoBtaI2g6OuCFjuUVjyWTMbE9gDgZPhVnzXL2sGpN7aAtcQHoxzkQiRPMrxUfWAqQ1L2hXNiwVi01v1xMclR1mNj7p7id3w50B0lRWhoTS0V1Ck9uweNxkHrB5EEdTA8CK36AKKKKARm3jRG5dRXI5TJuN9dOIPmh/DWbZfc/KNH3dmfehImj8GySB9pT96r1tb0P8p0bLujLxYmX7HvgeMZYUnNl+l/k2kYSThJf0L9mHwFz9sLWUJuElJdjC2tWQcH35Florf07ZdDcSR9QbI+qeI/PFaFdbCSlFSXc+eWQcJuL7HuKFmOEVmPYoJPoKnLbVSYrvzFIEHEtIRwHbjPDzIrY1AlIndAcb8ZwexgRjn4mkvprSlzO5+WTPK6kg77HdBUkHC+6vEHkBVXrdbZVPZFfuX3DOGU31+JNt+w0bzWHRFr8972QdUf6vP1uC/Fqruldq1243LSOK0j5AIN9/vEBR5L51paB2Z39yA3RiGM8d6Zt3IPWqLlj54piaD2N2keDdO9w3YCY09EO8fNqqLLZ2c5PJ0VOmqpWIRSEjfX8kzlp5XlftdixGfE8B3CmjsJTC3zfsxD06Q/xrFtv0fDbrZRW8SRL+mOEUKD+rHHHPzrc2Gr/wBNet+0g/Cf51GveK5P2ZIj1RfluGHJj6msi38g+d64rWr6o4iuNhqLU+UmWLhH0FZt1kzfxjsgU+rP/KpvVfSKQaGhuYbWBpVkaKRmQb3BmCsSBkkjd6+uq1tubOlD3QRD8Uh/jW/s4bptF6RtuZTEyDs4dXnF8a7V52kKjb4sdy5ZWTbuNod63BWjjH7CD/kTUps909PPemO4meRXicbrEYzleQAxnGaX9WHUCfc0hB3kr6qf41ChOTkss6zVaKmOnnsglyYu7XR5MqW/HeMiw9+SwT86aO06UfKlhX3YYlQDqGRk/DdqL1e0PvaxvH82KeWY+Ayy/ida19ZLzprueT6UjY8Ad0fACpGoeI4Kbgte69y9F9zTtrl4/wBU7J9Riv5Grm+nJ00HdTTyu7SnoIix4je9hiDzPNj5VRjU/tUk6C10fZDmqGaT65GB6ln9K1afLZO43KEaksLLf8C2q/ah6hCZBd35MdqOKLyafsx1hOwji2eGBxOrs11SF5K01zwtIOMmeAkfGRH4YwT3EDrq/wCmtKGduA3Y14Ig5AduB149K3XXKte5yltigjNc6cIQRWqi3hUYVUAU48uXlUU0hJySSe0nJ9TXmtyy0XNKMxRlgOvgB5E86rHKdjILlKbM2jtOzRH3i69aOSQR58qq20bU+IwnSGj13Y8/9RCBwjOffUD3Rk8Ry+dw41MOhUkMMEHBB6jUxqvOOkMMgzHMpRgeRyDj14jzrfp7pRltZtptaeGUPY9rQba7FvI36G4O7x5JL8xh2Z90/Z7K6CFcm6d0e1rczQg4aGRlU9Ywcxt47u6a6h1d0kLm1gnH+LGr+ZAz8c1ZE0kaKKKA8yRhgQwyCMEdoPOuUdYdGNaXU0HumKQhCOYUHMTDv3d0+NdYUjtvGh9y5huVHCVDG5/bTivmVY/doCf05ci6tbS9X/EQK/c4zkeTBhUBWTZXdfKLG7sicvGeniHceYH21/HWOug4Zbuq2vscfxqjw9Ru/Vz/AHJTVm56O6hY8t7dPg3D+NL3aJo7odJXSYwrSGRfqye3+bEeVW7PWOdSW0HVCfST2tzZopLw7spZgqrunKk8z85hwB5VF4rX9UZ/sTuAXfTOt/JANtbukt4obeONGSNUaR8uzFRjKrwC8uvNXLY7rjLdiaG7kMkyHpFYgAtG3AjgAPZYejCq5HskAilBu1kuljLJFGAE3hyDE5Yg8uQ51RNUNOGzu4bgZwrYkHLMbcJAR3A5x2gVUtY6nQqSfQv3/wAgW/T2Y/y5j+KP+VbuxAf9Fen/ADlH/bT+dRe3qYNcWZUggwuwI6wzLg+gqY2Jj+rro9tzj0ji/nWjVfkz+GZw8yLlXqL3h4j8681kt/eXxH51xVfOaXuiyl0YmtszZ0rJ3Rxj8Of41m2LXW7pBoj7s0LoR2kYYfANWntdfOlZ+4Rj8C/zqH1Lvugv7WU8lmUHwf2D8HNd4VhLXNuY3aM80Yp90kfwrY0JcdHcwv8ARkQ+W8M/CpTX606O/nHUzBx9oAn45quuOBxz6qrn9Mju6341KfqvuhpPYfJr/S18cY6GMJ9dk9r4onrSuFNLaHpcNo6Hd53PRscdYUBz8cCldW3USy0it4LS4VSk+rf2/wCkpqrY9PeQR4yC4LfVX2j8FxUfr9cPfaXlSH2j0i20finsny398+Gatmz0iFbu9f3beFsfWIz64UDzqL2N2G9PcX83EQKSD9KWTJYjvCg/frbQsQyVnGrt1+39K/6XLSUKWkEVhB7kQBkPW7niSe8k73p2VEV7nlLsWbiWJJ8TRBEXZVXiWIA8TVbZN2SyctOTnLJIaGsFfelnbcgiBaRicDA44z4c/wD91TtI7Rp7m+tltWaC2WeJUjX2TIpkUZk7iPm8hnjmtna7p9Ylj0ZA2AoD3BzxdjxVT2j5x+zVS2fWfTaStExkCVXPhHmT81FWdFSrj7k6qtQQ2da1AupMfsnz3RUbaSbsiMOplPoa29YZd65lP7WPQAfwqPXmKrJv8RtepBl538lV2zW+7pSQj/EjjfzwVP7gppbHbjf0VDn5jSJ5B2x8DS324f3gn+3TP3npgbEf7sX/AFZPzq5LIv8ARRRQBVQ2q6H+U6NmCjLxDpkxzJTiQPFd4edW+vLqCMHiDzoDmbZtpj5LpGBycI56F+zdk4D0fdPlV81jsehuZE6t7eX6rcR/LypY61aJNreXFvxHRyEIeXsnDRkfZYU2dJ3Xyuxs735zoI5cccOODcfrBvWp/Drdlu315FRxqjxNPuXWPMgq2hpGURiMSMEHzQcDjxPLjWrRXQSipdUchGco+V4N7Qt/8nmSQcgfa71Pvfz8hVS2q6CFtfM0Y/Q3A6aMjlkn9Io+17X2hVgUEnA4nqA5nwFTet+g5LjQ5MyFJbU78ZfgWjGN4c+GUJAB61Wqjila5TXXodDwG+WZVvp1FNpbS7TxWqPkm3jaIHtTeynouF8qbGxpcaLnPbdN+5CP4UlKd+x8f1U/fcN+Uf8AKue1n5E/hnUQ8yLTWW1Htr4isVZrL9YvjXHUL8SPyvuWM/KxFbUXzpW77nUf9tKqpJHEcxy8er41ZNozZ0peH/N/JVH8KjtP2XRSRgcA8EEo+3GufxBq7oqxlbSGEptLpeU9upz249r/AMlU6rTcN0ugrCQf4LGE+A3lH7q1VqgXrE2djwqe7SxXplEhpLSZlit4jyhQr5lif3QoqOr7X1UJIC8zwHieA+Na222WEYRgsL3f+Syawv8AJtAonJ7yYE9pRTvemIlH2qmNWbb5PoW3X51yxmbvUnK/h3Krm2ST9PaWMfAQwqB9eQ7o88IPvVedaUEZhgXgsMSqB2cMfkoqXe9lWD5/rbt7lP1ZB1mtLpo3DpgMOWRn4GsNfM1Vr2Konm1ndxieKGUdjL/PI+FeLHSdrFIJY7GGOQAgPGFVgDwPEKOdQtFbVqLF3Niumu59dySSeZJJ8+NZLSPekRe1lHqRWKpPVmDfuoh2He9AT+eKwgt0kYRWZIoO2Wfe0pIB8yONPPd3v+dNXY/b7mioP2jI/rI2PypGa8X4lv7uXq6ZwPBPYHwTNdHam2PQWFrEeaQoD47oJ+Jq6LMmqKKKAKKKKASO3vRO7cQXIHCRTEx/aT2l9VJ+7XzZXc9PY3lnzaMieMeOcgfaT8VXza3on5Ro2bdGXixMv2Pfx4oWFJ3ZZpX5PpKHJwsuYW7Pbxu/jC+tZQk4yUl2MLIKyDg+5ZKK3tN2fRTyx/Rbh4HivwOK0s11sJb4prufPbIOEnF9mTetusX9G21s9lbxlrhTmV8tusADjHM8z19RpTaZ07dXjg3M0kpJ9lfmg9QWNRjPgM0ydbbfp9Bk82tZg/2SSD+GT4VXNjF8I9JorYxKjoM9TAb4x5KR51y16askn6neaOUZURlFdUio6R0XNAVFxG0ZZd9Q4wxUkgHHMcQefGnNsi/ulv8AcP8AklVbbv8A2+L/AEF/ferTsi/ulv8AcP8AklQNb/Tz+GTK/Miz1nsf1i+NYKz2P6xfGuP0/wCbD5RYT8rEBtC/vO8/1m/IVKbRrTdi0ZLj37NFJ70wfyeozaGP6zvP9Y/kKuO0e1zoXRcoHuCNT4PCf4oK7krTFqW3S6DvYuuGYSD6vsN+at8artTWxs75v7cnhNb5A71LL/5BUIKialc0zpeBTzXKPo/v/wCH2pzUiy6W+gXqDb58E4/mBUHVw2eOIReXjcoIGwe85b/gPWtVSzJFlr7PD085e335FX0lc/K9P72cqbyNR9WNlX09gnzpi61Pm6k7sD0UUoNSpcaQtGc8enjye0lgPzNN3WdcXUviD+EVt1nkR8/1PlIut7XvXb+jpYbdLeKYdCrNvkgjiVGCAfomtJDxHiKre3FCNIq7cFeCPcJ5HdZ94DtxkeorXo0nkw0y6kpHtStG/X6Ox2mJ1z8Qv51IQa3aGlxvNcW5P0lZgPNd8UobK2kmO7BG8p7I1Zz6IDV90FsqnYCS/kW0i5kEhpSOzHuofEk91S5VwfVElwj3RdLW1s5/7LfwufosQG9Mg/CpO1sXsY7i5m3cRwsylTnJwT/AetKXalq1BZ3EUduD0bQhvaJYs28wZiT28O6qwmkZVRo1mkEbDDR777hHYUzu9XZWC09aluSMVTBPKM2grE3NzDC3EyyKrd4Y+2fTeNdZKMcq582K6O6XSQcjKwRs/gxwifBm9K6ErebAooooAooooDxPEGVlYZDAgjtB4GuTtLWT2tzJEODwSFVPejfo2+AautDSC246K6K/WYe7PHnl8+P2W/CUoC2azyieO2vE5TxLn62M4+JHlVfrZ1AuPlGh5oDxe1kLr27jZb8y4rWrouHWbqcenI4zjNPh6lyX93MsOqsSzpc2b8riJlHccY9faz5UmtG3b2txHJgrJBICw70b2188FfOmfoq86GZJPosCfDk3wqr7XNE9BpF2UexcKJlPVk5DgfaXP2qruJ1bbd3qXPA799Dg/wC1/wAM39tlwJLyB0OVe2RlPaCzEfA1b9kX90t/uH/JKT2k9JmaO3VucMXRZ7VDsU9FYDypw7Iv7pb/AHD/AJJVJrf6efwy9r8yLPWay/WL41hrNae+viK4+h/ix+UWM/KxCbRx/Wl5/q/8Vpmaftel1YjPWkEMg+yVz8M0ttpi/wBa3f8AqD9xKc2rlp0+gY4vp2hX1QgV3RVil2QXfR6UhB5SLJGfNd4fFBWTTFv0dxMn0ZHHlvHHwxVa1Tveju7SXsmiJ8CwDfhJpv6z6izz3cssLRBHIYbzkHO6AeGO0Vovg5JYLjhGphTZLe8JoXVWa9k+T6AlPzrqYRjvUHB/DG3rW5/9N7r6cH3z/wCtRm1w9DBo+yBB6NGd8HI3+Cg+ZL1hRW1LLRK4trarKVCuWefMXEExR1dfeRlceKkMPiKfOsjrKIbqPik8asD5A/kR6GkX8hk6Hp909F0hi3urpAofd+6wPr2UyNlusSSxHRt0wXJ3rZz1Mckx8evJJA6wSOytt1e+GDmrYbo4JKpi21hdUEciRyqOW+ucAcqj7+xeFykgweo9RHaD1iteqpSlB8uRXqUoMnG1olAxEscQ/YUfx4fCoi6uXkOZGLHtJz6dlYqKSslLqz1zk+rIvbTFvJo+btidD4+wR/GtvYno23uYLqK5hjl3ZFYb6hiAy44E8RxTqo2pxFtFWT49yYr5FZMeXsitfYDPi6uk+lEjfcZh/wCSreDzFFjB/SmNTV3VO1smka0i6My7u8N52Hs5xjeJ3RxPAVOUUVmehRRRQBRRRQBS923aK6XR/SgZaBw/2D7L+gIPlTCrT0vYLPBLC/uyIyHwYEfxoBB7HNJiPSHRP7lzG0RHUWHtJ8Aw+1U9fWpikeM/MYr6cj6Us4ZJLW4DDhJBL+KNuI8CVxTm1zRWljnj4pPGrg9vAf8AErVlwyzbY4+pR8dp3Uqz0+zK9W1r/bfKdExXA4vaPuP27jYX8yh9a1asOqirL09pJ7lxGV8DgjPoc+VWHEa99OfTmVPB7/D1KT6S5f6EdTw2Rf3S3+4f8kpKXVs0bvG/BkZkbxUlT8RV91I2iRWFmbd7d5mMjPneVUwQuOeT1dlcxfW7K5QXdHaReHka1bFrE28pwcZHVSqvNstyeEFtBF3tvyH4FRUHe7TdJycPlAj/ANKNF/eDH41T08F2yTlPp7EiWpyuhj2qLjSt19ZT/wBtKd2zI50XZ/6QHoSK5svb55pC8ztJI3NmOWPUPgK6R2Wg/wBFWoYEEKwwQQeDt1Gr0inO+mNHNFcTRBGxHK6DgeSsQOrsArWCSdkno1dd0UByL0Un0ZPR/wCVeTbSfQf7rfyrryigF5qHqrHLoRILleE+9K3DDKWbKMOxgAppPa36qz6Pm3JhlCT0UozuuBxGD81wOa9XVkca6krV0jo+KeNop41kjYYZWGQaARWru1CREEOkYvlcQ5PkCZR1cTgP4kg95q0W+mtETjKXZtz9GYboHm3D8RrHrBsXRiWsZjHn/DlBZR3K49oee9VI0jsy0nEeFv0o7YpIyPRmVvhWE64z8yMXCMuqGKYrADLaTtt3t3k/960LvW7RNqMxs97J1BRiPPexwuPvUuxqNpHl8jn9B+ZOKmNE7KNIzEdJGtuvWZHUnyWMtnwJFYRori8pGKqgueCH1v1zuL9v0xCRLxSFfcXvP0m7zy6sVfdi+qlzFMbyZejiaMoqtkO+8VIbd+ao3evic8uurPqjsutbRlklzcTDiGcAIh7Uj7e9iT4VfMVuNgUUUUAUUUUAUUUUAUUUUBzntf0T0GkpGHuzhZh443XH3lz9qrhqZPFd6IiWeZITayGMu5AAQDK8yPmMB9mtvbzonftobhRxhk3WP+XIMfvqnrSUtLN5WCwxtI3Yilz+EHFZQm4SUo9TC2qNsHCaymNu61g0Pbf4kl446ox7H3squPM1DX21qUArY2sNuOpj7beOAFAPrUdofZZpGfBeNbde2Vhn7iZPrirxofYrAuDdTySnrVAI09eLfEVlO6c/M2zXVpqqvJFITGktINNK80zAvI28xwFy3gMCrjqRs3lv42keRrdVbdAeFiXGAd5SWUEcSPKndofVKztf7PbxofpY3nP22y3xqbrWbxY2Gxa0X9dNPJ4biD4An41P2OzPRkXK2D98rPJ8HYj4Vb6KA0LHQtvCMQQRR/UjRfyFbwFfaKAKKKKAKKKKAKKKKAKKKKAKKKKAKKKKAKKKKAKKKKAKKKKAKKKKA19IWMc8bRToskbe8rDKnByMg8+Ir7Z2UcShIY0jUclRQoHkoxRRQGeiiigCiiigCiiigCiiigCiiigCiiigCiiigCiiigCiiigCiiigCiii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913" y="4419600"/>
            <a:ext cx="1345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(e1)</a:t>
            </a:r>
          </a:p>
          <a:p>
            <a:r>
              <a:rPr lang="en-US" dirty="0"/>
              <a:t>    stmt1</a:t>
            </a:r>
          </a:p>
          <a:p>
            <a:r>
              <a:rPr lang="en-US" dirty="0"/>
              <a:t>if (e2)</a:t>
            </a:r>
          </a:p>
          <a:p>
            <a:r>
              <a:rPr lang="en-US" dirty="0"/>
              <a:t>     stmt2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stmt3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913" y="4417874"/>
            <a:ext cx="4927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Snippet</a:t>
            </a:r>
          </a:p>
          <a:p>
            <a:r>
              <a:rPr lang="en-US" dirty="0" err="1" smtClean="0"/>
              <a:t>IfStmt</a:t>
            </a:r>
            <a:r>
              <a:rPr lang="en-US" dirty="0" smtClean="0"/>
              <a:t> -&gt;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err="1" smtClean="0"/>
              <a:t>lparens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/>
              <a:t> </a:t>
            </a:r>
            <a:r>
              <a:rPr lang="en-US" b="1" dirty="0" err="1" smtClean="0"/>
              <a:t>rparens</a:t>
            </a:r>
            <a:r>
              <a:rPr lang="en-US" b="1" dirty="0" smtClean="0"/>
              <a:t> </a:t>
            </a:r>
            <a:r>
              <a:rPr lang="en-US" i="1" dirty="0" err="1"/>
              <a:t>S</a:t>
            </a:r>
            <a:r>
              <a:rPr lang="en-US" i="1" dirty="0" err="1" smtClean="0"/>
              <a:t>tmts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err="1"/>
              <a:t>lparens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b="1" dirty="0" err="1" smtClean="0"/>
              <a:t>rparens</a:t>
            </a:r>
            <a:r>
              <a:rPr lang="en-US" b="1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err="1"/>
              <a:t>S</a:t>
            </a:r>
            <a:r>
              <a:rPr lang="en-US" i="1" dirty="0" err="1" smtClean="0"/>
              <a:t>tmts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817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Time: Built LL(1) Predictive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 and FOLLOW sets define the parse table</a:t>
            </a:r>
          </a:p>
          <a:p>
            <a:r>
              <a:rPr lang="en-US" dirty="0" smtClean="0"/>
              <a:t>If the grammar is LL(1), the table is unambiguous</a:t>
            </a:r>
          </a:p>
          <a:p>
            <a:r>
              <a:rPr lang="en-US" dirty="0" smtClean="0"/>
              <a:t>If the grammar is not LL(1) we can attempt a transformation sequence: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left recursion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Left-factoring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2" descr="data:image/jpeg;base64,/9j/4AAQSkZJRgABAQAAAQABAAD/2wCEAAkGBxQSEhUUEhQUFBQVFxQVFhQWFBUVFhQVFBUWFhQUFRQYHCggGBolHBUVITEhJSkrLi4uFx8zODMsNygtLisBCgoKDg0OGhAQGywkICQsLCwsLCwsLCwsLCwsLCwsLCwsLCwsLCwsLCwsLCwsLCwsLCwsLCwsLCwsLCwsLCwsLP/AABEIAMgA/AMBEQACEQEDEQH/xAAbAAABBQEBAAAAAAAAAAAAAAABAAIDBAUGB//EAD8QAAIBAgQDBgMFBgUEAwAAAAECAAMRBBIhMQVBUQYTImFxgTKRoUJSscHRBxQjYuHwM3KSwvEVQ4KiJCVT/8QAGgEAAwEBAQEAAAAAAAAAAAAAAAECAwQFBv/EADMRAAICAQMDAgMHBAIDAAAAAAABAhEDEiExBEFRE2EicYEFFJGhsdHwQlLB4SMyFTPx/9oADAMBAAIRAxEAPwDySnT0P9/8RGlDHYiAiuTGIIiAcIAK0AHBYwJBGkJkgSXRDZKizRIzbHqktIlslSgZSiQ5F+lhiRNVEzci1T4dprp66S1jM3kLS4ZAN/kCZp6ZOpk9Kgg5N8v6ylBCbkw1EXz+X6Q0i3Ilwat9oe+n4xemPW0QYvhhXlIljKjkMrEYciYSibRkVGpzNo0sjKSXEpSHU1iorUWEqkSGjRMr16l7iZtGiZQKyACqwGC2sAIqqQBkDrGSRQEOqPe2wsANABtzNtz5wGaiHSIsjZbwAZ3UBUNK2gIQEAH5YwHqsaQidKc0SM2yZFGml/LrNEjNskVNZokZtlvDYUkzSMDOUjWpYRVGvyG83jAxc2+DV4dwupVNkX5b+55TRpRW4lFs6Th/YkkjvGsdyBr8yZlLPFLY1WJt0aadncOhtkzEdST9IvVbVicYp0a2H4HQyf4dM6XsVE55Z5aqs3jiTjZWfgeHYgd2oOuwt9RNPWkldmajFujH4h2TpZiFJU/MfI6/WbQzWrIlBJ0YmO7NVaa5l1X+XUW81MtTi9iHB1Zz+Io/eFvMbe45QlCyVtwUK/D+Y2mMsZpGZROGmWk11AFPKb2HuLxaRqRXqNaZSRtFleoZk0apkJWZssASIsaREBG0BMr1RGIr2gSOtAZoF4iiVBcE3HLTmb31+n1EBjn2gMrNAlgUQESqJSESKstIhsmSaxRk2WqazVIybL2DwZYzWMLMpTo18PQtom/M/pOiMTFuzouE8CvYtcLv5tKckh0dlRy4ZVGUD+Ub7czOST9RujbU8dWLDYjvGJDkEAHTTQ7iRP4VwLE3kk9+DOpYsvUa1zv6+81cdMTCMnOVI0a+K7pBYbhdeQJ3vMIw9SW51Tn6UNvYiGJLOiOuUm+3XW34StFRcosz1apxjJUVsVi8tQbjbf8ALrNYJ6TLJKpGjg6oyMxNwLi0zm3qUTfG/gcrMTiXCqdbVBZzflv6+fnOmMmuTLZ8HG43APRYgj1U7a8/6zXZrYlryU6lAMLj36iZuIKVGXiKdjMZI2TKdRbzJo1TK1VZjJG0WQWmTRqmINa+gNxbXl5jzmbRomRkxDIngBFUWBJWYRiG3gBaZSCQQQQSCDuCNCD5xDJkgNCYmACtAY8CNCY9VlpEMmRJrFGTZMlOapGTZeweGJM1jEylKjdw1Ak92m/2j08p1RjSOblnWcB4Rlyswuoubdf6RTkqpFR2ds0e/LNYbsQB5EmZvZWS25Ol3K/G8W/gFSwYi/zNhm+UWKEd9JOaUrWozGxzCobNbe55HS9p0LGmjn1tbodwvFsGLBgDewv9q/2ZUsSapihlcXaZ13aHhg7p8rEPcWXkTmA0+c4enyPWrW3k9HqsfwOnv4MnGYOpUxFKk7gVGsDlIta2rC3oZ0xcI4pTS2OWanPLGEnuUe0Y7qqq52JAHxctdOZjwrVG6Jz/AASq72L/AGfRndir3AIzDkVINmt6zDqait18jfpFKUnT+fyNHGoqBrXBGoNtLja0xxyk2jfLCME6MzjOFLkZxZiNDOnFNV8JnNSv4jkeI4Bk8SjbRhNuTMy8RRBGYf8AHUTKUSoyMyrTmLRsmUqq3mMkaxZE9OZSRtFkDqLHe+lultb3+kyZqmV3NpmXZCTAQ9dYDDUw+kAopPSPKMmiemsQywsChNABtoCJEEpEssIs1SM2yZVmqRi2WsPTvNooybNvD08qi3xHQfrOmETmk7Z3PZTggAuRqdz+P5ycs9KKhGzer4tKa1BfYZQB5Cw123M53GUnFj9SMVL8EctSrkOmQZnzXy8tNp16bTs5FN6lXJV43izUxFypuct0/Ie01xY1GKSIzZHObk0Z1Gp/ENkv8Xh3y8gfaapbmMuB+AxIUEstwWAzXsV9Pa8tEt0elcY4tTWiaYbvKj+GnSIJcMWUqGPID11nmYcEnPU1SXL/AGPTzdRFY9Kdt8L9LOe7Q08U2JogoKdXTuyjZrlbnUm5JBBnVg9JYpU7Xezlz+q8sdSp9q9jE7S1qrCi9amtMsGtlW2azak+d5cFCNqLsibnKnJVsXOzOIrLXPdU9MgLpvcWvfy1vI6iEJRqexp005xncFfk6THXrg5CpQjUXAZGA2YXnDGPpPfn9TvyS9ZfDx+hmYjiAemhsQw3v+vPaaRxuEn4MZ5lOK8kndq6kGxJ+t+XrLtjhJcM47i+C7mofuMdfI8jNFuhSVMxOIUbXmU0XB2ZLrMGjdMY4Bty0NyeutgLewmckaxZTeYM3iQVBMmWQMIgGAkGAFoVNNYFEVRdYAR0zAknvAoYICHqIwZKglohlmms1ijKTJ1WbJGDZp8OoXIm8EYzkdNwPCd5UL/ZXwr5kbmdHCMDuEpmmosLkjX0PIec55SUuRu48FLiNTLhrhfivc9PHpr6CEFeSr4/YU9sN1z3+pD2Ua1dM2UDIxW7BSbsAbE6XtfTpebdTH/iZl0sqyq/Bj9omBxrlGBsdG5XCgnbfUGdGBNQimY55J5JNeTKwNMtUchrGzm9t76EeV7zRLcyb2GUkuABze39iUkS3+h3fEOCJRzFXzVaKpVCWIPhZdm5nX6zkx9RLJVrZ2rOvL08cbdPdU6+qKPabHMuIp13Q02DKxpZ7m4NywNhYaWl4Ix9JwTtcWR1EpeqptU+aspftA4kuJelUp3yhbWsRY/EbA+ZPyk4MLxQqXkvPmjlnqj4LXYrGBK+R6ijvKaqLgi/OwYbHX+9IdXByhaV0HRzUclN1ZDxLCP/ANRqIh0ZmYE/dZbk/jHjl/wpvwTkh/zNLz/suYlicIpUAhRZ9rqUcgNca6jkZzuKWV39PwN9TeFV25+jLnZzLUBDLuu/vvMs8nCmmadNFTbT8GbxnAd4GVt9R8v+J0Raq0JXbTOLqUyyEH4kOU+2x/vpCcbBOmYGIqZWIOo6E/h0nl5HJSZ7uGGNwRCwB2Mn1n3Qn0m9xZXq07Q1KXBnLHKD3IWWQxojcSCyIU7mwtr1IH1OggKhqtAA3gFkVMwETM3TXQcra21HttAdj0WA6JlSNCZIqzSKM5Fiks3ijCTLVFOfIbnkPeXriiY4pz4RsYBhkZhy0GhGp0G86sTTVo5c8JQdSO44Hg+7pItrEi/u00bMX4OoqLlpgN8WXf0BInnuWqe3B2KCUN+a/c5TjOFNOgpZjmcg5bGwBF9/cTvwy1TaS4POy49EE2+ewOA4BKpqM5ZlpUlay2JuzAGw8hmm+Wbhp01bdGOHHGerVdJWYuO7sYmoAxNMMwVtbkC+XfUX0mkW9tXO1mckrenjeilhWW7ZummvO4/K8ceQlwKi1gDr8W/L5RomSO+7RVlr5HpVaDVEVALEZmqC2y2u2vKcvTp404yi6d/Kjr6mSyNSjJWq+dmbjKy18VRbEUzSZ6il1Ot1DlTso8N1I5nTeXCOjE1B3S2M5y15U5qre/yv6DP2jYBKZotTWwYEXDZgcoW2voZl0+SUovU+H+5t1OOMZLSuV+xD2Lo02xAIuSlFnAuATUXKSATe3Oa9RKse3mn8mZdNG8m/i180ekVeHU2cYoL9gm1tb72nlLLJR9K+567xRcvW9jgn4aGw1XEsSC7VNAumhFgddBe89Gc6yLEuyR5cMerG8r7tlDs7jT3qqGtbNf0AzEH1meaK0MrC2pqtjpuLFTqu43+e8y6fVVM6srjdo4XiFDLXPSoD/qXX8PxnX2MpeTjOPYco1+U8/qIb2d/S5qWlmZTrTjaPSjkJ1q3kVRo2pKmGokq7OaUHFldlkjRHUWICuRAkNoARKIASqsBlhIDJllITJUE1iZSLAIEznNy2XB0YscYK3yRvi72HK97efUxwjRpLIjoeCeMKv3nX6bz1emVQPG6zJryJHbY3imRgqDMRbfa/S06I4bVs87JnSlSOgGNYq5qWy5WN+gyi31JnmaFqSjyeksknBynxv+hy/HMcalJAyEFWy5rmxyqNAOW4vPTxY1FunyeXlyucVqW6DwPGslVhTohgyKrKwb4QwvbKRe7WmuWCklbqjLFNxb0q7MetV/8Ak1CKd/E/8Ppv+EI7bCe+5UwFQjP4b3Fr/d53+kIsJAoDMoQXzM+g9v1gt1QPZ2d5X7Ed1h85dQ4TMAdy1r6Hrec8OtUp6Utr5OnJ0LjDW3vXBldoeI4l8SjGmaVUNTCD+YhbaHzv85pihCONxTtbmeWc5ZU3s9it22xtdxSFdO7tfKoUoCQFBax9ooQxxT0O/wAxznkm1rVfkU+EY2slWkaVNc5RlF1uGU3zNb/KLS5pSVS4M4Nxdx5PQKvaYJh6gqIqVFKWpZmUkEG5AvewtOP7peRNO1vvsdv3usbTVPbY47A8Sqdy9Mpnpv3jIbt4GCjMfMbaHnOzJBOaldP9Tjxzag4Va/Qy+HtlZKiqS6tyNswIIy366zGcbVGsJ6XZtdo+MGhTGXxFwQmbWwAUkn0J2nHLJojtyel0vS+tkpv4a+vY4atxOrUILVDcajRRb0sJy/eMv9x7f3Hp0q0lDE4liSGN/W2sh5snkPueCto/qUWwqHlb0Mzc5MF02NcX+IP3YDYn3hrY/QS4Y8KQLHaKwcLVMrvoYzmqnREzRAQMIEsiJgIFMQAtU1gUlZZXDN0tFZoscn2JkwrdJSYPBMeq5d95Un2RMcel3IqV60aRE5DuGYY1WtsBuZ0YsepnJmzadjt8HTFJqIXkHPqbWuZ6uKHY8uc6Tka+ARnxShRezXPQabmXnmowZz9Pj1TT9zX4tQdDVCtcWLEdLgXt8px4JJpNnV1EZKUkuCHtfjVelhwhBBGdrffIAv8ASa9NBxcm/NGfVTUlFLxf1LnYHHgmuD/jMlMJYhSVQ2IBvvqCfIGPq4tqL7W7DpJJOS7tKjkHdxiapuCwZ8xJuDvmJPOdEXvsczW2/uVOHl7VMpA8JzeY0uB8pMd7KnQ/geMFKvSdhcK1z7SVvt5G9t/FHsnaPFithhUpFCoAe+YBvDrlHnPO6aGjLpld8HpdVkWTFqjVc/gcHxrjhfH0DkZAhom1QhSWz6sdbKOXted0IaMbhd3fBwZJ68inVVXPzKn7QXbPowaiXdqf8RH+LLmIK6gGw0MIUsa87Xs0OdvI/G9bp8knYniK0sVS77KAabohvlylx4SzHa+1+V4+oUpY6XsLp3GGW37o0O1HCHepUdr7UwPFmyqytlW/tK6ecHBR+ZHUQmpuT9iLsxxRRgsTTYjvaefuwdwKi5Wy6c7TLJCUssX27/Tg2xTUcMl37fUxOzuNRXQuQE7wankdvlqI8qbg6FiqORXwS9v8FUqANT1ZbkJpdlYa++g+U43ic8fw8o9DD1XoZm5cM82fGMhs4KHowIP1nDKLi91XzPbj1EZq00/kMbGZtbyeS/UCtaKhqY9a0KHqJKdWS0NMNSmG8jDgynj1OyjVUqekZzyi4umREwEQMYEiSAGxgwFW/M6xPc6sSpWPavGkaqRebGqBYGOhqRVxVcMW9B87/pNa2Zz5JXNfzsUGpXNhHCNujDLUVZu8Ip5bAT1IRShR4mR/8lnSFfEh/lf8V/WdWHk583/Wvc0uF1clQUx9ph4uewkZle48dJJGxxniIUVEeyhqJKvbXNbQEzjw4rqSfc3zZ6uNf07P3Ob7ZcMGHWjkZmDbi1hcAG46g33m0crmvkzKWFQfzQuxPATjM1nyvTeifPuyxFRgfLwxvN6cbf8APb6iWH1JaV7f/foZ9VR+81FV9Az2a3xAXsAPObpty3MGkobFPAtpUsxFhy5i9tZEHyVNcFRam3vITNHEt4XiToV8ZyqQbXuNDfaUsjJeNG7xYHHY9Up5x3ugDixphnZiB4m0Fyd+ugia9OKUuy3Gn6knW9vb+blr9oPZylglQI5Lk7FSNBzB5yIZ/VhdVRc8HozUbu/Y5s0xekC1w1vRfK/lN1zEwb2ke7YwhKdjTDpakL2uXBBuQevSeVC5StOnuetOoxpxtbHnFTsyooYqsrkMr1lS42CANZiNjqZ6LzVJR8pP8TzY4U4OXhtV8jluAUBVZUY2zPlt7Gx+ekFKothKNzS8nacV/hBUIGXu8t7a5gLDX2mfTrW3L3K6huFY67fmc5jWvRe/MKPrOzLwjLpeZfQzeMcNosL5EOg1AAPzE4p44TV0jux5MkHVtHN4jhCDYsvvf8ZzfdoP2Ol9ZkjXczMThnp6/Ev3h+Y5TmyYZQ+R1YurU/mRJiZizrjkJ6eIktGilZLXa6+kXAsu6Kea19L6eenmLRnMQPAQUgBaavYD0gjXXSIRXJNhLUbIllo0cNw4t8T20vYDb3P6Tph06bps5J9bJK0i4uBVF0JJ5k7mdH3eMVsc66uUnuVQbGRFaXZpLJrVGjwyp4hOqEtmceRfEjpqjeFD5lf9Qv8A7Z0YnujnyrZk2HqHMGGrAgj15TaStHO5UdDxOl3iWbIStM+EtbKxF82Vj00nBH4Xt5Ol3NK+y88fRnN9qeKvVw9BDT7vK17g6ElRov3dLG0r09Fu+S1l10q4KPYzi2Iwz1DQGctSqKw00OVsrXIOx1tztJWLXs9+/wCf+eByyLHunXb8v8cmVha4NU97cg723vYkfWVGXxfETKNQ+Es8H7oir3vxZT3QJspe/Mg722hjavcWROtignL3kopljCHK6G2axBy/es3w+h2lJcEyezOn432n/wDsExlHPYAEK4IygM2ZBcnTfbS97RKCjHS+K3G5OU9cebtfsHt/2no44Iaa1FdfizEZQDbRRJhBQg43/Pcuc3knqqv52MFEpZqViQbjOfO9tPYX950JRtUczcqdnueDD01vTbNSvTKsSCnd2bMSToOV5509Mn8S33+dnpQ1RXwu1t8qPP8AifaUKMYKFIsrvUAqgnKVcEMWW3isDcevlO303UW+yX4/zk4fVVyUVy3T9vf/AAcpwVGumRfHnup5aakfSWktO5Em9Wx13GXzDV1JUagE/Ebk2Hvb2h08dN0uTPPLU1bVoway3GXkSPoZ05FsTgnpbMria2JKkg+U8qeFp3HY9bH1KkqkrMmo7He3rsYscpp1IeVQcbiQlxlNyOXOGWSUasOmxuU91sZb0FvtPPbR7cYRXYfTojpIs1SROtKIJLYp1Ete4B0I56eYsYzkaorFYEASAFoUMyxXubRhqRAMKQdJSlRLxI0cDUZDc69ZtjyuMrMcvTKcaRafEXvYGdL6uPZHLD7Oyd2iBlvMX1HsdMegf9xZwtXIb2v7yl1TXb8wf2bbvV+X+zT/AOveHL3fQ3zdDfpNV1zjxH8yH9k6uZ/l/sNHtCykHIpsQfiPL2lP7Sl/avxI/wDBx/vf4Fuvx4V2JemUzfdbMB7ECVi61UoyVe5hl+xZq5Qkn7NV+5pdpq5q4WkVdSo7q4zAlXCFSAPsggC46zWKTTa/iOSWqMlGS+nh0XP2TuVq4hbAlqZsbKxFr7IfiHiF/brImnW/n5fmXB/E6Xb5/kc7xCn3PEK6qAwWrVAC7ZbttfbSa45PWn/N0Y5EtDXj/DM3C4nuy91BvdbH7JOx9ooT0tjnDUkRUzt7yUU0TUK5VkYbqQRbqDcSk+CWuTb7b8TXEYkvTQ00FNAEK5bE+NrDzZ2kqMoqpcjcoydx4Ocfn7RMpGhjqoIpeHKVUW8+Y/vzm02vh2MIJ/FudNxHiFasppj+GrhT3Q2zBbX9yWPvOhY9r7+TmeS3Xa+Cw3aWlQ4bToLY1nFQVKeW+jEjOx5Ha155uXLGGW5dkqryex0/S5c2GocNu2/By3C+0LUCpVFbLcjMTzFuUxn1rcdKidmP7HSlqc/yFiu0tVyTamLm+zH/AHRr7QypUkv59Sv/AAeC7cpfiv2KVTilVvt29AB/WZz63PPmX4G+P7K6WH9N/NsqVKhPxMx9STOdzk+Wzrj0+KPEV+CIsokGmlIAywoKQ7MIULYGcRUK0N70QFaKmM5W5xo5ciplMiBkJRADVQgAD+/OI647IGcR0O0A1YwtAFWMaYO+gOxd/AeoBrR0LWFMRrGh6yxSxLMQqAsx2VRc/SaK26RE+o0K5OkdU3CMuB7xz/EZj4QQQtjazeel/cTvxRnFOD+Z891eaGXIssfkQ9lOHGrXYZ2TJTqVAVuToBcAAgnQtpNF8L3X8ZzyqSpOv9FLEYYU8WyJUUi4y1L3BVlv87G1usI/+zwElWP9jOqaM3k36zN8s0XC+QUbb1MaYmifBVgtSmzfCrKTpfQNc6c/SCYNcnQftC4hSrYoPRNwaSBiFKjNcmwuASLFeXlyipxVMLUnaOWLfiIWOjVpYbPiKKOQb92LjkDa1z5Cb18avwYWtDrzR6T2x4hTw1R0WhT/AMNstQg5s+Q5CD6gaTLGpzwuak78djd+lDqVCUVW1vueSvjwb6Azznu7Z9VHJGKpIrVq9+QEiQepfBA1eSJzB+8QoXqDGxIioXqIacSI6J9REZxIiJeUacVAj1PA3vieRhQXIcpJiYWyWudBERMpkwMySmsBoexMC1JkdmlFVJi8fSFhUhAP0jFUyQU+ub5gflK+H3Fpyvuvz/ckWkPuX9Xb8rR6oL+n8xejlf8AX+S/2P7r+VR8z+Jg5rskXHpn3m2FMEDufrI5N1iijY4Nje4Ns10PxJ1HUHkZ04M0oPnY5ep6LFki/J05VqlOp3R/h2LMrWJFlvmBI0va2nSem6e58/prauDH4Nino10amuZ75QpvY5wV5a85m12L43K/FUtifFSKZst6d2JPLQtrc2ky/wC9vcUV8G23zM/FmzuLEa7Hca7HzkSe7o0gnSIkqaiJMpxJcLWAemTYgMpIOxAa5v5QT4JcXvRs9t8clXElqbU2p2OQouXwl3ZQwsPEL9NrSpvj5ChHmvJghvxEkujX4dUAxNLuzl1TVzaxJud9gL/SbJpS2MJRbhvyd32rxQxGvf0iiqBbvAbso3yjmTFhqEa0u37BnucrUlS9zzDiRFRhfRkGTYA+En4rbm5O+s8/I1KVn0HT4IxxpWZ9TDn7xmTRs8b8kfc+ZiF6XuI0BEHpIP7uIB6MRfuogUsURwwokj9ND1pCA6SCVEAGmIykRVtYGUmRVNSTYC/ICwHoIEDgYDHK0Bk6MIzdND84iK1IJcR0UmhpqiMNSGHER0LWM78nYE+gJ/CNJsh5UuRCs/JHP/i36SlF+DKXURXcvYDCuTnenVKrqSabBAOpNp04ce9yTOPN1LeyaX13OnwuLIFkOrKVIOxE9JfEea1pKmCrNSrI6gFkYGx5kHaKWJvYamluT8dvVrLVpta1rAqRkKm9t/naZvFJUCnF2U8Vw561RqjMoLm5AU29tfKS8LbuxrIoqqH0ezd/+5/6/wBYvR9xPP7Fmh2VXMC1Qlbi4yjUX1G/SHo+5D6h+DR7W8CSpXzU3VUyjKFVbWuTrbnrz1gscppauSvVjBtRWxz7dnjoA435r/WHoPyV668E+M4NVauVDBm0XQEDTTnLeNt6iYZIxjVGniOzT00JJBt56322lxUJbIl61u1sZnHkWs4LoEYKq3XRjYDViPiPrMp9LF8o6MfVTjw/oZVPgzu6pSa5bkRsObEjYD0nNPpeyZ1x69pXJFzE9kKy7VaR/wBQ/IyX0cvKGvtOL7MzqnBa68lb/Kw/3Wmb6XIjaPXY2QNgaw/7be1j+BkPDNdjVdXjfcjKVP8A86n+hv0mel+DT14vuRNWI5GJquQWW+CM1j0MBOUgqzGILkG/vEQ2AtEIiMCQoIDJUEBjmp3jGRCi3WOylBvuLI3XSC9wcZLgu0MIhsSzeYJA/KbuENNo5fUy6qlSNDD4akNghPmcx+sqCiKbk+5bbGoul/Ya/hNvWhHlmK6fJPhFrCYxW+E+202hljLgwy4J4/8AsjZweKtN0zmlEpcS4OR/Ew+o3NMbjzTqP5flKg9Itd7SMcYo5r7H85umNxNTHcXWoii1mBJbTcnc3jUBMgp4sRaBFulj41jEyzS4lYg9CD8o/Sskn4zxKmX/AIdgoA+ZJY/jIhhkluU3G9jJq4yVoAvcEx6oSx+LlFPHcaKh/wBrI+KcXzMD0N4Rikhy3ZkUaNTFVCEH+Zj8KjqT+UiUqFst2dVhcImHTKmrH4nO7EfgPKZUQ25Pcp4jEXiNFEp1HkyZpFFZqtphKRvGJn43iIGg1M5pzSOvHilIxal2NzOec3J2zvxYlBUhZJNmrAsTMZSXCGuIjErOYCIrwESq0BkywGTZbW22B3B39NvSAwgf8QKUqDcQNFJMQAjLpBJEdBsNOIG0aQpTSLuEaoPEEsF8VyMu2thznRiUo7o5OozQnHSyE8ZqN9or5KLfXebLqLOF4GhoxzHeox9WP5mWssfJDwvwOFUHn9Z0QypdzN45eCVX85vHMiHB+Bwcy1miToZKtYzRZ4kPGyRcV5S/vECfSYa+LudBE+oiCxMrtVMzeeJooDe8PWR66Ho9hjVOpmUsyLWN+CL95I2Yj0NvwnNLIvJosUvBLhsdVO1VwBvdiR8jM3mSXJpDpnJ0kXF4q4FjZvMix+ky+9y8HYvs1d2MrcTY7WEiXUyfBpDoIxe7spvUJ3JmLnJ9zqjhhHhETESCqSApv8IJ/D5xEuaRKuH+98h+ZiszcmwVR0iIKdQxklepAkiJgBZyyhBgAbwoLDmPWFBYS56wodsjy+sYamHJ6/OMWpktFyvwkj0jW3BLd8keLxDtoWa3qY3J8WJJEKX6RIpDs3r8oDHq8CkP7yMoXeQsYu9MdsKQe9PWGpjpeAd6YamKl4GmpC2FIGeKxDS0CWAvAkloYoqCLHU7wKhk0CbFnpJZp644VGOv5x0wfUCzN6Qol532Bl94aTN5GyTvW6n5xUg1MaajdTFQamAuephQWxpioLGlRCgsHdjoIUA6VQhQoBWjoVhtCgsIWPSKw5ZWknUOCx6RaggR6RairV3MylyaR4JqI0gaIfAoVoAC0BiyjpAAZB0jAaUHSA0gZBAQcogArQANoCFaACgKiCqNZLIZYw58M1hujKWzJLStJNitFQ7G2ioqxWioLG2iodgtFQ7FaKh2C0KANpVCsOWOibDllUKw2hQrDHQhRiAWgA01ItQ6IDMDcsqNBGWgwGKAwQAUAFAY1owQ2IAxgKAhQAUQCgIjrCJkSFSe0uDozmiYPNbM6DmjEG8AFFQxWiodgtCh2K0mgsFoUOwxiFGIMYhXgA0mFgNLSWx0Rs0lstIiLSG2UkOEkZalGgrwGKACgAIAKAxrRoECIAwAUAFAQoAKAEdWJkSIWMVktDlaaJkNEqtKTJaHhpSYqHgyhBgAYAKAAiGC0kYYxCjABgIaZIxjRFIjMkoYwkspBpGSNFm8osV4DFeACvABXgArwGAxoENiAMAFeAAvABXgIV4ANqbRMlleJEEiiWIespEskEokcI0IcJQgiABgAoACQUGUIUYAIgACJNANKxUMYVioqxhWS0UhuWRRSYrmG5VhDmFjsPe+ULCw97CwsIcRjDmgAiYDQLwEDNAAd5FYWDvIWKwZ4WFgzGArFYwpibCqRpEseFlpE2PCx0S2OCyqJHARgG0Yg2gArQAUAG3mdmlCvHYqDeOwoN47FQoCFaAAtAAFYqHYMkWkaYDTi0jsBpRaSrGmlE4D1De6i0BqAaUWkeoHdQ0seoXdmGlhqF3RhpYahd1DSGpB7qPSLUOFKGgWoIpStItQ4U49IrD3cekVhCR0KwhYUINoxBtGAYAKFhQoWFCvFYUK8LHQy0gsNoCFaMA2joQrRoQbRiDaAByxiFlgAssBiyxUFiywodiyQoLBkhQWHJCgsGSFBYskKCxZIUFiyQoLFlhQWLLChWG0YAIiAbaIYIgFEMEQwQ3GKAUKFhQorChXgF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Parse Table Construction</a:t>
            </a:r>
          </a:p>
          <a:p>
            <a:pPr lvl="1"/>
            <a:r>
              <a:rPr lang="en-US" dirty="0" smtClean="0"/>
              <a:t>2 examples</a:t>
            </a:r>
          </a:p>
          <a:p>
            <a:r>
              <a:rPr lang="en-US" dirty="0" smtClean="0"/>
              <a:t>Show how to do Syntax-Directed Translation using an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54841"/>
              </p:ext>
            </p:extLst>
          </p:nvPr>
        </p:nvGraphicFramePr>
        <p:xfrm>
          <a:off x="5943600" y="2045061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4121858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4438326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4743126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0350" y="47314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72683" y="44266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60350" y="412185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542892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60350" y="542892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2400" y="504792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72683" y="50362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" y="580992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84150" y="580992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" y="6190926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84150" y="61909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260268" y="412185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55550" y="44383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255550" y="47431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255550" y="5047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55550" y="5428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255550" y="5809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255550" y="61909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246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104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962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3246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0104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962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388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3246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104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20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00246" y="43181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334000" y="50039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34000" y="56897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D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833646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a</a:t>
            </a: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6468894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b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54694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c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7853318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8458200" y="3886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7150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0866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6776" y="42672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15000" y="4583668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7086600" y="45720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730227" y="4964668"/>
            <a:ext cx="4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 b</a:t>
            </a:r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7102630" y="4953000"/>
            <a:ext cx="4427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 </a:t>
            </a:r>
            <a:r>
              <a:rPr lang="en-US" i="1" dirty="0"/>
              <a:t>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791200" y="5574268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173929" y="5562600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4293" y="1676400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590800" y="5181600"/>
            <a:ext cx="2521324" cy="990600"/>
            <a:chOff x="5559386" y="5486400"/>
            <a:chExt cx="2521324" cy="990600"/>
          </a:xfrm>
        </p:grpSpPr>
        <p:sp>
          <p:nvSpPr>
            <p:cNvPr id="147" name="TextBox 146"/>
            <p:cNvSpPr txBox="1"/>
            <p:nvPr/>
          </p:nvSpPr>
          <p:spPr>
            <a:xfrm>
              <a:off x="5559386" y="5486400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(S)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83386" y="5486400"/>
              <a:ext cx="9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err="1" smtClean="0"/>
                <a:t>eof</a:t>
              </a:r>
              <a:r>
                <a:rPr lang="en-US" b="1" dirty="0" smtClean="0"/>
                <a:t>, c</a:t>
              </a:r>
              <a:r>
                <a:rPr lang="en-US" dirty="0" smtClean="0"/>
                <a:t> </a:t>
              </a:r>
              <a:r>
                <a:rPr lang="en-US" dirty="0"/>
                <a:t>}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4786" y="54980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9386" y="5802868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(B)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83386" y="58028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/>
                <a:t>c</a:t>
              </a:r>
              <a:r>
                <a:rPr lang="en-US" dirty="0" smtClean="0"/>
                <a:t>, </a:t>
              </a:r>
              <a:r>
                <a:rPr lang="en-US" b="1" dirty="0" err="1" smtClean="0"/>
                <a:t>eof</a:t>
              </a:r>
              <a:r>
                <a:rPr lang="en-US" dirty="0" smtClean="0"/>
                <a:t> }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54786" y="58028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59386" y="6107668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(D)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63291" y="60960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smtClean="0"/>
                <a:t>a, c</a:t>
              </a:r>
              <a:r>
                <a:rPr lang="en-US" dirty="0" smtClean="0"/>
                <a:t> } 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854786" y="61076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3048000"/>
            <a:ext cx="1826441" cy="1535668"/>
            <a:chOff x="5715000" y="3048000"/>
            <a:chExt cx="1826441" cy="1535668"/>
          </a:xfrm>
        </p:grpSpPr>
        <p:cxnSp>
          <p:nvCxnSpPr>
            <p:cNvPr id="26" name="Curved Connector 25"/>
            <p:cNvCxnSpPr/>
            <p:nvPr/>
          </p:nvCxnSpPr>
          <p:spPr>
            <a:xfrm rot="5400000">
              <a:off x="5806589" y="3921363"/>
              <a:ext cx="1002268" cy="322342"/>
            </a:xfrm>
            <a:prstGeom prst="curvedConnector3">
              <a:avLst>
                <a:gd name="adj1" fmla="val 123243"/>
              </a:avLst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5715000" y="3048000"/>
              <a:ext cx="1826441" cy="914400"/>
            </a:xfrm>
            <a:prstGeom prst="irregularSeal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LL(1)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4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/>
      <p:bldP spid="44" grpId="0"/>
      <p:bldP spid="47" grpId="0"/>
      <p:bldP spid="48" grpId="0"/>
      <p:bldP spid="52" grpId="0"/>
      <p:bldP spid="55" grpId="0"/>
      <p:bldP spid="59" grpId="0"/>
      <p:bldP spid="63" grpId="0"/>
      <p:bldP spid="77" grpId="0"/>
      <p:bldP spid="78" grpId="0"/>
      <p:bldP spid="79" grpId="0"/>
      <p:bldP spid="80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 animBg="1"/>
      <p:bldP spid="94" grpId="0" animBg="1"/>
      <p:bldP spid="97" grpId="0" animBg="1"/>
      <p:bldP spid="108" grpId="0" animBg="1"/>
      <p:bldP spid="112" grpId="0" animBg="1"/>
      <p:bldP spid="121" grpId="0" animBg="1"/>
      <p:bldP spid="17" grpId="0"/>
      <p:bldP spid="125" grpId="0"/>
      <p:bldP spid="130" grpId="0"/>
      <p:bldP spid="131" grpId="0"/>
      <p:bldP spid="132" grpId="0"/>
      <p:bldP spid="133" grpId="0"/>
      <p:bldP spid="134" grpId="0"/>
      <p:bldP spid="135" grpId="0"/>
      <p:bldP spid="18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16827" y="4141113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{ </a:t>
            </a:r>
            <a:r>
              <a:rPr lang="en-US" dirty="0" smtClean="0"/>
              <a:t>,</a:t>
            </a:r>
            <a:r>
              <a:rPr lang="en-US" b="1" dirty="0" smtClean="0"/>
              <a:t> (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sz="2200" b="1" dirty="0"/>
              <a:t>ε</a:t>
            </a:r>
            <a:r>
              <a:rPr lang="en-US" b="1" dirty="0" smtClean="0"/>
              <a:t> 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316745" y="4191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97" name="Rectangle 96"/>
          <p:cNvSpPr/>
          <p:nvPr/>
        </p:nvSpPr>
        <p:spPr>
          <a:xfrm>
            <a:off x="50205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063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3921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729954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50165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5164802" y="4495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(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5850602" y="4495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)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6549226" y="449580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{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7806154" y="4495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5733611" y="2296180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49580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16827" y="44958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(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16745" y="45456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83858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16827" y="48385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{</a:t>
            </a:r>
            <a:r>
              <a:rPr lang="en-US" b="1" dirty="0" smtClean="0"/>
              <a:t>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316745" y="4888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8160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l-GR" dirty="0" smtClean="0"/>
              <a:t>ε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16827" y="5181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316745" y="52314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5243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 </a:t>
            </a:r>
            <a:r>
              <a:rPr lang="en-US" dirty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616827" y="5524381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), }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316745" y="5574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044154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201272" y="449580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}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5018117" y="50165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( S 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400800" y="50292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{</a:t>
            </a:r>
            <a:r>
              <a:rPr lang="en-US" dirty="0" smtClean="0">
                <a:latin typeface="MathJax_Math-italic"/>
              </a:rPr>
              <a:t> S }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867400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16" name="Rectangle 115"/>
          <p:cNvSpPr/>
          <p:nvPr/>
        </p:nvSpPr>
        <p:spPr>
          <a:xfrm>
            <a:off x="7230894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17" name="Rectangle 116"/>
          <p:cNvSpPr/>
          <p:nvPr/>
        </p:nvSpPr>
        <p:spPr>
          <a:xfrm>
            <a:off x="7916694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9" name="Rectangle 128"/>
          <p:cNvSpPr/>
          <p:nvPr/>
        </p:nvSpPr>
        <p:spPr>
          <a:xfrm>
            <a:off x="5334000" y="1688068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91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98" grpId="0"/>
      <p:bldP spid="97" grpId="0" animBg="1"/>
      <p:bldP spid="108" grpId="0" animBg="1"/>
      <p:bldP spid="112" grpId="0" animBg="1"/>
      <p:bldP spid="121" grpId="0" animBg="1"/>
      <p:bldP spid="17" grpId="0"/>
      <p:bldP spid="132" grpId="0"/>
      <p:bldP spid="133" grpId="0"/>
      <p:bldP spid="134" grpId="0"/>
      <p:bldP spid="135" grpId="0"/>
      <p:bldP spid="82" grpId="0"/>
      <p:bldP spid="83" grpId="0"/>
      <p:bldP spid="84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105" grpId="0" animBg="1"/>
      <p:bldP spid="106" grpId="0"/>
      <p:bldP spid="107" grpId="0"/>
      <p:bldP spid="109" grpId="0"/>
      <p:bldP spid="114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16827" y="4141113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+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sz="2200" b="1" dirty="0" smtClean="0"/>
              <a:t>ε</a:t>
            </a:r>
            <a:r>
              <a:rPr lang="en-US" b="1" dirty="0" smtClean="0"/>
              <a:t> 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316745" y="4191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97" name="Rectangle 96"/>
          <p:cNvSpPr/>
          <p:nvPr/>
        </p:nvSpPr>
        <p:spPr>
          <a:xfrm>
            <a:off x="6400800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86600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28492" y="50165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6545094" y="44958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+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71492" y="4495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5733611" y="2296180"/>
            <a:ext cx="175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 smtClean="0"/>
              <a:t>+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495800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/>
              <a:t>+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16827" y="4495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+</a:t>
            </a:r>
            <a:r>
              <a:rPr lang="en-US" b="1" dirty="0" smtClean="0"/>
              <a:t>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16745" y="45456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316745" y="4888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87680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l-GR" dirty="0" smtClean="0"/>
              <a:t>ε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16827" y="4876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2195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 </a:t>
            </a:r>
            <a:r>
              <a:rPr lang="en-US" dirty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616827" y="52195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316745" y="5269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473073" y="501659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+</a:t>
            </a:r>
            <a:r>
              <a:rPr lang="en-US" dirty="0" smtClean="0">
                <a:latin typeface="MathJax_Math-italic"/>
              </a:rPr>
              <a:t> 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247692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9" name="Rectangle 128"/>
          <p:cNvSpPr/>
          <p:nvPr/>
        </p:nvSpPr>
        <p:spPr>
          <a:xfrm>
            <a:off x="5334000" y="1688068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71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98" grpId="0"/>
      <p:bldP spid="97" grpId="0" animBg="1"/>
      <p:bldP spid="108" grpId="0" animBg="1"/>
      <p:bldP spid="17" grpId="0"/>
      <p:bldP spid="132" grpId="0"/>
      <p:bldP spid="133" grpId="0"/>
      <p:bldP spid="82" grpId="0"/>
      <p:bldP spid="83" grpId="0"/>
      <p:bldP spid="84" grpId="0"/>
      <p:bldP spid="89" grpId="0"/>
      <p:bldP spid="90" grpId="0"/>
      <p:bldP spid="91" grpId="0"/>
      <p:bldP spid="93" grpId="0"/>
      <p:bldP spid="95" grpId="0"/>
      <p:bldP spid="96" grpId="0"/>
      <p:bldP spid="107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How’s that Compiler Looking?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13716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62400" y="20574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686300" y="1676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1688068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Tokens via </a:t>
            </a:r>
            <a:r>
              <a:rPr lang="en-US" b="1" dirty="0" err="1" smtClean="0"/>
              <a:t>RegEx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32004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</a:t>
            </a:r>
            <a:r>
              <a:rPr lang="en-US" dirty="0" err="1" smtClean="0"/>
              <a:t>Anlaysis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4686300" y="23622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6300" y="2373868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Parse Tree via Recursive Descent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6" idx="2"/>
            <a:endCxn id="12" idx="0"/>
          </p:cNvCxnSpPr>
          <p:nvPr/>
        </p:nvCxnSpPr>
        <p:spPr>
          <a:xfrm>
            <a:off x="4686300" y="2362200"/>
            <a:ext cx="0" cy="838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0" y="3733800"/>
            <a:ext cx="179638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TODO: SDT on </a:t>
            </a:r>
          </a:p>
          <a:p>
            <a:r>
              <a:rPr lang="en-US" b="1" dirty="0" smtClean="0"/>
              <a:t>transformed CFG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962400" y="41910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 </a:t>
            </a:r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62400" y="51054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60198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 </a:t>
            </a:r>
            <a:r>
              <a:rPr lang="en-US" dirty="0" err="1" smtClean="0"/>
              <a:t>Codegen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4686300" y="3733800"/>
            <a:ext cx="0" cy="457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4686300" y="4724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>
          <a:xfrm>
            <a:off x="4686300" y="56388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62400" y="13716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962400" y="20574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4686300" y="1676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0"/>
          </p:cNvCxnSpPr>
          <p:nvPr/>
        </p:nvCxnSpPr>
        <p:spPr>
          <a:xfrm rot="16200000" flipV="1">
            <a:off x="5358164" y="2478769"/>
            <a:ext cx="849868" cy="166019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SDT for 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8836025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far, SDT shown as second (bottom-up) pass over parse tree </a:t>
            </a:r>
          </a:p>
          <a:p>
            <a:r>
              <a:rPr lang="en-US" dirty="0" smtClean="0"/>
              <a:t>The LL(1) parser never needed to </a:t>
            </a:r>
            <a:r>
              <a:rPr lang="en-US" u="sng" dirty="0" smtClean="0"/>
              <a:t>explicitly</a:t>
            </a:r>
            <a:r>
              <a:rPr lang="en-US" dirty="0" smtClean="0"/>
              <a:t> build the parse tree (</a:t>
            </a:r>
            <a:r>
              <a:rPr lang="en-US" u="sng" dirty="0" smtClean="0"/>
              <a:t>implicitly</a:t>
            </a:r>
            <a:r>
              <a:rPr lang="en-US" dirty="0" smtClean="0"/>
              <a:t> tracked via stack)</a:t>
            </a:r>
          </a:p>
          <a:p>
            <a:r>
              <a:rPr lang="en-US" dirty="0" smtClean="0"/>
              <a:t>Naïve approach: build the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1808</Words>
  <Application>Microsoft Macintosh PowerPoint</Application>
  <PresentationFormat>On-screen Show (4:3)</PresentationFormat>
  <Paragraphs>510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inherit</vt:lpstr>
      <vt:lpstr>MathJax_Main</vt:lpstr>
      <vt:lpstr>MathJax_Math-italic</vt:lpstr>
      <vt:lpstr>Arial</vt:lpstr>
      <vt:lpstr>Office Theme</vt:lpstr>
      <vt:lpstr>CS536</vt:lpstr>
      <vt:lpstr>Announcement: Midterm Prep</vt:lpstr>
      <vt:lpstr>Last Time: Built LL(1) Predictive Parser</vt:lpstr>
      <vt:lpstr>Today</vt:lpstr>
      <vt:lpstr>PowerPoint Presentation</vt:lpstr>
      <vt:lpstr>PowerPoint Presentation</vt:lpstr>
      <vt:lpstr>PowerPoint Presentation</vt:lpstr>
      <vt:lpstr>How’s that Compiler Looking?</vt:lpstr>
      <vt:lpstr>Implementing SDT for LL(1) Parser</vt:lpstr>
      <vt:lpstr>Semantic Stack</vt:lpstr>
      <vt:lpstr>Action Numbers</vt:lpstr>
      <vt:lpstr>Action Numbers: Example 1</vt:lpstr>
      <vt:lpstr>No-op SDT Actions</vt:lpstr>
      <vt:lpstr>Placing Action Numbers</vt:lpstr>
      <vt:lpstr>Placing Action Numbers: Example</vt:lpstr>
      <vt:lpstr>Action Numbers: Benefits</vt:lpstr>
      <vt:lpstr>Example: SDT on Transformed Grammar</vt:lpstr>
      <vt:lpstr>What about ASTs?</vt:lpstr>
      <vt:lpstr>AST Example</vt:lpstr>
      <vt:lpstr>We now have an 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248</cp:revision>
  <cp:lastPrinted>2015-10-13T19:04:19Z</cp:lastPrinted>
  <dcterms:created xsi:type="dcterms:W3CDTF">2014-09-28T19:00:34Z</dcterms:created>
  <dcterms:modified xsi:type="dcterms:W3CDTF">2015-10-13T20:37:13Z</dcterms:modified>
</cp:coreProperties>
</file>