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84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85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0" autoAdjust="0"/>
    <p:restoredTop sz="91359" autoAdjust="0"/>
  </p:normalViewPr>
  <p:slideViewPr>
    <p:cSldViewPr>
      <p:cViewPr>
        <p:scale>
          <a:sx n="165" d="100"/>
          <a:sy n="165" d="100"/>
        </p:scale>
        <p:origin x="760" y="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5ABC0-2E1A-4D90-B092-283B3D4A0AA6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EA018-AC62-4B1A-AF72-1D484C01F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6EB0-D02D-4DD5-B328-D2466F7F0308}" type="datetime1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1D076-A2C0-4973-AB65-6610B57C5DB4}" type="datetime1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0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AAA3-1CC8-4A33-BBFF-E9D15C84A201}" type="datetime1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4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1F5E4-2ADE-48CE-BA89-145658DD7058}" type="datetime1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F20-324F-4C08-BBC4-8EE9B15C1DB9}" type="datetime1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F8A8-157C-49F2-BFC2-21D19BB4652E}" type="datetime1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B3B8-2A8D-4D12-9335-08E8E564FD7C}" type="datetime1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BE8CE-0C59-497D-8DA7-CBDE9CAB8765}" type="datetime1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3E2BA-A647-4BD4-8E5B-D49604EF361A}" type="datetime1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6C2-9FA9-4F63-B936-718B6B0B56F4}" type="datetime1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D8E8-4D6D-4487-9159-61CF18683836}" type="datetime1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7259-8D2D-4EF2-96B4-2927B5ABCD0E}" type="datetime1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18D17-624A-4996-8458-E634E28CA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 Analysis Introduction with Emphasis on Name Analysis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6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Insert </a:t>
            </a:r>
            <a:r>
              <a:rPr lang="en-US" dirty="0" smtClean="0"/>
              <a:t>entry</a:t>
            </a:r>
          </a:p>
          <a:p>
            <a:pPr marL="457200" lvl="1" indent="0">
              <a:buNone/>
            </a:pPr>
            <a:r>
              <a:rPr lang="en-US" dirty="0" smtClean="0"/>
              <a:t>– </a:t>
            </a:r>
            <a:r>
              <a:rPr lang="en-US" dirty="0"/>
              <a:t>Lookup</a:t>
            </a:r>
            <a:br>
              <a:rPr lang="en-US" dirty="0"/>
            </a:br>
            <a:r>
              <a:rPr lang="en-US" dirty="0"/>
              <a:t>– Add new table</a:t>
            </a:r>
            <a:br>
              <a:rPr lang="en-US" dirty="0"/>
            </a:br>
            <a:r>
              <a:rPr lang="en-US" dirty="0"/>
              <a:t>– Remove/forget a table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When should we use these operations?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 the lifetime of a name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/>
          <a:lstStyle/>
          <a:p>
            <a:r>
              <a:rPr lang="en-US" dirty="0"/>
              <a:t>Block of code in which a name is visible/valid </a:t>
            </a:r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No </a:t>
            </a:r>
            <a:r>
              <a:rPr lang="en-US" dirty="0" smtClean="0"/>
              <a:t>scope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Assembly </a:t>
            </a:r>
            <a:r>
              <a:rPr lang="en-US" dirty="0"/>
              <a:t>/ FORTRAN </a:t>
            </a:r>
          </a:p>
          <a:p>
            <a:pPr marL="400050" lvl="1" indent="0">
              <a:buNone/>
            </a:pPr>
            <a:r>
              <a:rPr lang="en-US" dirty="0" smtClean="0"/>
              <a:t>– </a:t>
            </a:r>
            <a:r>
              <a:rPr lang="en-US" dirty="0"/>
              <a:t>static / most deeply nested scope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Should be familiar – C / Java / C++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1600200"/>
            <a:ext cx="289560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22" y="1725361"/>
            <a:ext cx="3530162" cy="35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decisions related to scope!!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Static vs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Dynamic </a:t>
            </a:r>
            <a:r>
              <a:rPr lang="en-US" dirty="0"/>
              <a:t>Scope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 smtClean="0"/>
              <a:t>Static</a:t>
            </a:r>
          </a:p>
          <a:p>
            <a:pPr lvl="1"/>
            <a:r>
              <a:rPr lang="en-US" dirty="0"/>
              <a:t>Correspondence between a variable use / </a:t>
            </a:r>
            <a:r>
              <a:rPr lang="en-US" dirty="0" err="1"/>
              <a:t>decl</a:t>
            </a:r>
            <a:r>
              <a:rPr lang="en-US" dirty="0"/>
              <a:t> is known at compile time </a:t>
            </a:r>
          </a:p>
          <a:p>
            <a:r>
              <a:rPr lang="en-US" dirty="0" smtClean="0"/>
              <a:t>Dynamic</a:t>
            </a:r>
          </a:p>
          <a:p>
            <a:pPr lvl="1"/>
            <a:r>
              <a:rPr lang="en-US" dirty="0"/>
              <a:t>Correspondence </a:t>
            </a:r>
            <a:r>
              <a:rPr lang="en-US" dirty="0" smtClean="0"/>
              <a:t>determined </a:t>
            </a:r>
            <a:r>
              <a:rPr lang="en-US" dirty="0"/>
              <a:t>at runtime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223" y="274638"/>
            <a:ext cx="3666777" cy="63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17"/>
            <a:ext cx="8229600" cy="114300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2362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uses/</a:t>
            </a:r>
            <a:r>
              <a:rPr lang="en-US" dirty="0" err="1" smtClean="0"/>
              <a:t>decl</a:t>
            </a:r>
            <a:r>
              <a:rPr lang="en-US" dirty="0" smtClean="0"/>
              <a:t> are OK in this Java code?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4914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17"/>
            <a:ext cx="8229600" cy="1143000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812165"/>
            <a:ext cx="6400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main() {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x = 0;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f1();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g();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f2();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f1() {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int x = 10;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g();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f2() {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x = 20;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f1();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g();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g() {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print(x);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2362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this return, assuming dynamic scoping?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shadowing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r>
              <a:rPr lang="en-US" dirty="0"/>
              <a:t>Do we allow names to be reused in nesting relations? </a:t>
            </a:r>
          </a:p>
          <a:p>
            <a:r>
              <a:rPr lang="en-US" dirty="0"/>
              <a:t>What about when the kinds are different?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228" y="1389929"/>
            <a:ext cx="3973772" cy="44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name different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93157"/>
            <a:ext cx="5041679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7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of a name before it is filled out in the symbol table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Requires two passes over the program</a:t>
            </a:r>
          </a:p>
          <a:p>
            <a:pPr lvl="1"/>
            <a:r>
              <a:rPr lang="en-US" dirty="0" smtClean="0"/>
              <a:t>1 to fill symbol table, 1 to use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80361"/>
            <a:ext cx="2973900" cy="272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400815"/>
            <a:ext cx="64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a-DK" dirty="0" smtClean="0">
                <a:latin typeface="Consolas" charset="0"/>
                <a:ea typeface="Consolas" charset="0"/>
                <a:cs typeface="Consolas" charset="0"/>
              </a:rPr>
              <a:t> k=10, x=20;</a:t>
            </a:r>
          </a:p>
          <a:p>
            <a:endParaRPr lang="da-DK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da-DK" dirty="0" err="1" smtClean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da-DK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da-DK" dirty="0" err="1" smtClean="0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da-DK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da-DK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a-DK" dirty="0" smtClean="0">
                <a:latin typeface="Consolas" charset="0"/>
                <a:ea typeface="Consolas" charset="0"/>
                <a:cs typeface="Consolas" charset="0"/>
              </a:rPr>
              <a:t> k) {</a:t>
            </a:r>
          </a:p>
          <a:p>
            <a:r>
              <a:rPr lang="hu-HU" dirty="0" smtClean="0">
                <a:latin typeface="Consolas" charset="0"/>
                <a:ea typeface="Consolas" charset="0"/>
                <a:cs typeface="Consolas" charset="0"/>
              </a:rPr>
              <a:t>    int a = x;</a:t>
            </a:r>
          </a:p>
          <a:p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x = </a:t>
            </a: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k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b = x;</a:t>
            </a:r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while (...) {</a:t>
            </a:r>
          </a:p>
          <a:p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ro-RO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x;</a:t>
            </a:r>
          </a:p>
          <a:p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	if (x == k) {</a:t>
            </a:r>
          </a:p>
          <a:p>
            <a:r>
              <a:rPr lang="tr-T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tr-TR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tr-TR" dirty="0" smtClean="0">
                <a:latin typeface="Consolas" charset="0"/>
                <a:ea typeface="Consolas" charset="0"/>
                <a:cs typeface="Consolas" charset="0"/>
              </a:rPr>
              <a:t> k, y;</a:t>
            </a:r>
          </a:p>
          <a:p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k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de-DE" dirty="0" err="1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= x;</a:t>
            </a:r>
          </a:p>
          <a:p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is-IS" dirty="0" smtClean="0">
                <a:latin typeface="Consolas" charset="0"/>
                <a:ea typeface="Consolas" charset="0"/>
                <a:cs typeface="Consolas" charset="0"/>
              </a:rPr>
              <a:t>	if (x == k) {</a:t>
            </a:r>
          </a:p>
          <a:p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ro-RO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 x = y;</a:t>
            </a:r>
          </a:p>
          <a:p>
            <a:r>
              <a:rPr lang="ro-RO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254381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which uses correspond to which </a:t>
            </a:r>
            <a:r>
              <a:rPr lang="en-US" dirty="0" err="1" smtClean="0"/>
              <a:t>decl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8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r>
              <a:rPr lang="en-US" dirty="0"/>
              <a:t>So far, we’ve only defined the structure of a </a:t>
            </a:r>
            <a:r>
              <a:rPr lang="en-US" dirty="0" smtClean="0"/>
              <a:t>program—aka the </a:t>
            </a:r>
            <a:r>
              <a:rPr lang="en-US" dirty="0"/>
              <a:t>syntax </a:t>
            </a:r>
          </a:p>
          <a:p>
            <a:r>
              <a:rPr lang="en-US" dirty="0" smtClean="0"/>
              <a:t>We </a:t>
            </a:r>
            <a:r>
              <a:rPr lang="en-US" dirty="0"/>
              <a:t>are now diving into the semantics of the program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09" y="1177174"/>
            <a:ext cx="3908674" cy="545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400815"/>
            <a:ext cx="64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int (1)k=10, (2)x=20;</a:t>
            </a:r>
          </a:p>
          <a:p>
            <a:endParaRPr lang="is-I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(3)foo(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(4)k) {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    int (5)a = x(2);</a:t>
            </a:r>
          </a:p>
          <a:p>
            <a:r>
              <a:rPr lang="ro-RO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ro-RO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ro-RO" dirty="0">
                <a:latin typeface="Consolas" charset="0"/>
                <a:ea typeface="Consolas" charset="0"/>
                <a:cs typeface="Consolas" charset="0"/>
              </a:rPr>
              <a:t> (6)x = k(4);</a:t>
            </a:r>
          </a:p>
          <a:p>
            <a:r>
              <a:rPr lang="hu-HU" dirty="0">
                <a:latin typeface="Consolas" charset="0"/>
                <a:ea typeface="Consolas" charset="0"/>
                <a:cs typeface="Consolas" charset="0"/>
              </a:rPr>
              <a:t>    int (7)b = x(6);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while (...) {</a:t>
            </a:r>
          </a:p>
          <a:p>
            <a:r>
              <a:rPr lang="hu-HU" dirty="0">
                <a:latin typeface="Consolas" charset="0"/>
                <a:ea typeface="Consolas" charset="0"/>
                <a:cs typeface="Consolas" charset="0"/>
              </a:rPr>
              <a:t>       int  (8)x;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if (x(8) == k(4)) {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   int (9)k, (10)y;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   k(9) = y(10) = x(8);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is-IS" dirty="0">
                <a:latin typeface="Consolas" charset="0"/>
                <a:ea typeface="Consolas" charset="0"/>
                <a:cs typeface="Consolas" charset="0"/>
              </a:rPr>
              <a:t>	if (x(8) == k(4)) {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 (11)x = </a:t>
            </a:r>
            <a:r>
              <a:rPr lang="de-DE" dirty="0" err="1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(ERROR);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de-DE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1600" y="254381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Determine which uses correspond to which </a:t>
            </a:r>
            <a:r>
              <a:rPr lang="en-US" dirty="0" err="1" smtClean="0"/>
              <a:t>decl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analysis for 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to make some decisions</a:t>
            </a:r>
          </a:p>
          <a:p>
            <a:pPr lvl="1"/>
            <a:r>
              <a:rPr lang="en-US" dirty="0" smtClean="0"/>
              <a:t>What scoping rules will we allow?</a:t>
            </a:r>
          </a:p>
          <a:p>
            <a:pPr lvl="1"/>
            <a:r>
              <a:rPr lang="en-US" dirty="0" smtClean="0"/>
              <a:t>What info does a YES compiler need in its symbol table?</a:t>
            </a:r>
          </a:p>
          <a:p>
            <a:pPr lvl="1"/>
            <a:r>
              <a:rPr lang="en-US" dirty="0" smtClean="0"/>
              <a:t>Relevant for P4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YES: A statically scoped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YES </a:t>
            </a:r>
            <a:r>
              <a:rPr lang="en-US" dirty="0" smtClean="0"/>
              <a:t>is </a:t>
            </a:r>
            <a:r>
              <a:rPr lang="en-US" dirty="0" smtClean="0"/>
              <a:t>designed for ease of symbol table use</a:t>
            </a:r>
          </a:p>
          <a:p>
            <a:pPr lvl="1"/>
            <a:r>
              <a:rPr lang="en-US" dirty="0"/>
              <a:t>global scope + nested scopes 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declarations are made at the top of a scope </a:t>
            </a:r>
          </a:p>
          <a:p>
            <a:pPr lvl="1"/>
            <a:r>
              <a:rPr lang="en-US" dirty="0" smtClean="0"/>
              <a:t>Declarations </a:t>
            </a:r>
            <a:r>
              <a:rPr lang="en-US" dirty="0"/>
              <a:t>can always be removed from table at end of scope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51750"/>
            <a:ext cx="335722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YES: 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r>
              <a:rPr lang="en-US" dirty="0"/>
              <a:t>Like Java or C, we’ll use most deeply nested scope to determine binding </a:t>
            </a:r>
            <a:endParaRPr lang="en-US" dirty="0" smtClean="0"/>
          </a:p>
          <a:p>
            <a:pPr lvl="1"/>
            <a:r>
              <a:rPr lang="en-US" dirty="0" smtClean="0">
                <a:effectLst/>
              </a:rPr>
              <a:t>Shadowing</a:t>
            </a:r>
          </a:p>
          <a:p>
            <a:pPr lvl="2"/>
            <a:r>
              <a:rPr lang="en-US" dirty="0" smtClean="0"/>
              <a:t>Variable shadowing </a:t>
            </a:r>
            <a:r>
              <a:rPr lang="en-US" dirty="0" smtClean="0"/>
              <a:t>allowed</a:t>
            </a:r>
            <a:endParaRPr lang="en-US" dirty="0" smtClean="0"/>
          </a:p>
          <a:p>
            <a:pPr lvl="2"/>
            <a:r>
              <a:rPr lang="en-US" dirty="0" err="1" smtClean="0">
                <a:effectLst/>
              </a:rPr>
              <a:t>Struct</a:t>
            </a:r>
            <a:r>
              <a:rPr lang="en-US" dirty="0" smtClean="0">
                <a:effectLst/>
              </a:rPr>
              <a:t> definition shadowing allowed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65" y="1600200"/>
            <a:ext cx="3520261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YES: Symbol table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symbol table to efficiently add an entry when we need it, remove it when we’re done with it </a:t>
            </a:r>
          </a:p>
          <a:p>
            <a:r>
              <a:rPr lang="en-US" dirty="0"/>
              <a:t>We’ll go with a list of </a:t>
            </a:r>
            <a:r>
              <a:rPr lang="en-US" dirty="0" err="1"/>
              <a:t>hashmaps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makes sense since we expect to remove a lot of names from scope at once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17638"/>
            <a:ext cx="4560373" cy="24685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4211"/>
            <a:ext cx="2133600" cy="365125"/>
          </a:xfrm>
        </p:spPr>
        <p:txBody>
          <a:bodyPr/>
          <a:lstStyle/>
          <a:p>
            <a:fld id="{E2218D17-624A-4996-8458-E634E28CA05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450295"/>
            <a:ext cx="3488354" cy="284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800"/>
            <a:ext cx="9144000" cy="202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YES: Symbol kinds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 types</a:t>
            </a:r>
          </a:p>
          <a:p>
            <a:pPr lvl="1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Carries a name, primitive type</a:t>
            </a:r>
          </a:p>
          <a:p>
            <a:pPr lvl="1"/>
            <a:r>
              <a:rPr lang="en-US" dirty="0" smtClean="0"/>
              <a:t>Function declarations</a:t>
            </a:r>
          </a:p>
          <a:p>
            <a:pPr lvl="2"/>
            <a:r>
              <a:rPr lang="en-US" dirty="0" smtClean="0"/>
              <a:t>Carries a name, return type, list of </a:t>
            </a:r>
            <a:r>
              <a:rPr lang="en-US" dirty="0" err="1" smtClean="0"/>
              <a:t>param</a:t>
            </a:r>
            <a:r>
              <a:rPr lang="en-US" dirty="0" smtClean="0"/>
              <a:t> types</a:t>
            </a:r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definitions</a:t>
            </a:r>
          </a:p>
          <a:p>
            <a:pPr lvl="2"/>
            <a:r>
              <a:rPr lang="en-US" dirty="0" smtClean="0"/>
              <a:t>Carries a name, list of fields (types with names),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YES: </a:t>
            </a:r>
            <a:r>
              <a:rPr lang="en-US" dirty="0" err="1" smtClean="0"/>
              <a:t>Sym</a:t>
            </a:r>
            <a:r>
              <a:rPr lang="en-US" dirty="0" smtClean="0"/>
              <a:t> class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ways to implement your symbols </a:t>
            </a:r>
          </a:p>
          <a:p>
            <a:r>
              <a:rPr lang="en-US" dirty="0" smtClean="0"/>
              <a:t>Here’s one suggestion</a:t>
            </a:r>
          </a:p>
          <a:p>
            <a:pPr lvl="1"/>
            <a:r>
              <a:rPr lang="en-US" dirty="0" err="1"/>
              <a:t>Sym</a:t>
            </a:r>
            <a:r>
              <a:rPr lang="en-US" dirty="0"/>
              <a:t> class for variable definitions </a:t>
            </a:r>
          </a:p>
          <a:p>
            <a:pPr lvl="1"/>
            <a:r>
              <a:rPr lang="en-US" dirty="0" err="1"/>
              <a:t>FnSym</a:t>
            </a:r>
            <a:r>
              <a:rPr lang="en-US" dirty="0"/>
              <a:t> subclass for function declarations </a:t>
            </a:r>
          </a:p>
          <a:p>
            <a:pPr lvl="1"/>
            <a:r>
              <a:rPr lang="en-US" dirty="0" err="1"/>
              <a:t>StructDefSym</a:t>
            </a:r>
            <a:r>
              <a:rPr lang="en-US" dirty="0"/>
              <a:t> for </a:t>
            </a:r>
            <a:r>
              <a:rPr lang="en-US" dirty="0" err="1"/>
              <a:t>struct</a:t>
            </a:r>
            <a:r>
              <a:rPr lang="en-US" dirty="0"/>
              <a:t> type </a:t>
            </a:r>
            <a:r>
              <a:rPr lang="en-US" dirty="0" smtClean="0"/>
              <a:t>definitions</a:t>
            </a:r>
          </a:p>
          <a:p>
            <a:pPr lvl="2"/>
            <a:r>
              <a:rPr lang="en-US" dirty="0" smtClean="0"/>
              <a:t>Contains </a:t>
            </a:r>
            <a:r>
              <a:rPr lang="en-US" dirty="0"/>
              <a:t>it’s OWN symbol table for it’s field definitions </a:t>
            </a:r>
          </a:p>
          <a:p>
            <a:pPr lvl="1"/>
            <a:r>
              <a:rPr lang="en-US" dirty="0" err="1"/>
              <a:t>StructSym</a:t>
            </a:r>
            <a:r>
              <a:rPr lang="en-US" dirty="0"/>
              <a:t> for when you want an instance of a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name analysis with an 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we’re basically done with the Parse Tree </a:t>
            </a:r>
          </a:p>
          <a:p>
            <a:r>
              <a:rPr lang="en-US" dirty="0"/>
              <a:t>Walk the AST, much like the </a:t>
            </a:r>
            <a:r>
              <a:rPr lang="en-US" dirty="0" err="1"/>
              <a:t>unparse</a:t>
            </a:r>
            <a:r>
              <a:rPr lang="en-US" dirty="0"/>
              <a:t>() method </a:t>
            </a:r>
          </a:p>
          <a:p>
            <a:pPr lvl="1"/>
            <a:r>
              <a:rPr lang="en-US" dirty="0"/>
              <a:t>Augment AST nodes with a link to the relevant </a:t>
            </a:r>
            <a:r>
              <a:rPr lang="en-US" dirty="0" smtClean="0"/>
              <a:t>name </a:t>
            </a:r>
            <a:r>
              <a:rPr lang="en-US" dirty="0"/>
              <a:t>in the symbol table 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new entries into the symbol table when a declaration is encountered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6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Semantics: The Meaning of a Program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parser can guarantee that </a:t>
            </a:r>
            <a:r>
              <a:rPr lang="en-US" dirty="0"/>
              <a:t>the program is structurally correct </a:t>
            </a:r>
          </a:p>
          <a:p>
            <a:r>
              <a:rPr lang="en-US" dirty="0"/>
              <a:t>The parser does not guarantee that the program makes sense: 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 lvl="1"/>
            <a:r>
              <a:rPr lang="en-US" dirty="0"/>
              <a:t>Undeclared variables </a:t>
            </a:r>
            <a:endParaRPr lang="en-US" dirty="0" smtClean="0"/>
          </a:p>
          <a:p>
            <a:pPr lvl="1"/>
            <a:r>
              <a:rPr lang="en-US" dirty="0" smtClean="0"/>
              <a:t>Ill-typed </a:t>
            </a:r>
            <a:r>
              <a:rPr lang="en-US" dirty="0"/>
              <a:t>statements </a:t>
            </a:r>
          </a:p>
          <a:p>
            <a:pPr marL="914400" lvl="2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doubleRainbow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                          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914400" lvl="2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doubleRainbow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= true;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Semantic Analysis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Two phases</a:t>
            </a:r>
          </a:p>
          <a:p>
            <a:pPr lvl="1"/>
            <a:r>
              <a:rPr lang="en-US" dirty="0" smtClean="0"/>
              <a:t>Name analysis (aka name resolution)</a:t>
            </a:r>
          </a:p>
          <a:p>
            <a:pPr lvl="2"/>
            <a:r>
              <a:rPr lang="en-US" dirty="0" smtClean="0">
                <a:effectLst/>
              </a:rPr>
              <a:t>For each scope</a:t>
            </a:r>
          </a:p>
          <a:p>
            <a:pPr lvl="3"/>
            <a:r>
              <a:rPr lang="en-US" dirty="0" smtClean="0"/>
              <a:t>Process declarations, add them to symbol table</a:t>
            </a:r>
          </a:p>
          <a:p>
            <a:pPr lvl="3"/>
            <a:r>
              <a:rPr lang="en-US" dirty="0" smtClean="0"/>
              <a:t>Process statements, update IDs to point to their entry</a:t>
            </a:r>
          </a:p>
          <a:p>
            <a:pPr lvl="1"/>
            <a:r>
              <a:rPr lang="en-US" dirty="0" smtClean="0">
                <a:effectLst/>
              </a:rPr>
              <a:t>Type analysis</a:t>
            </a:r>
          </a:p>
          <a:p>
            <a:pPr lvl="2"/>
            <a:r>
              <a:rPr lang="en-US" dirty="0" smtClean="0"/>
              <a:t>Process statements</a:t>
            </a:r>
          </a:p>
          <a:p>
            <a:pPr lvl="3"/>
            <a:r>
              <a:rPr lang="en-US" dirty="0" smtClean="0">
                <a:effectLst/>
              </a:rPr>
              <a:t>Use symbol table info to determine the type of each expression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this phase?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 generation</a:t>
            </a:r>
          </a:p>
          <a:p>
            <a:pPr lvl="1"/>
            <a:r>
              <a:rPr lang="en-US" dirty="0" smtClean="0"/>
              <a:t>Different operations use different instructions:</a:t>
            </a:r>
          </a:p>
          <a:p>
            <a:pPr lvl="2"/>
            <a:r>
              <a:rPr lang="en-US" dirty="0" smtClean="0"/>
              <a:t>Consistent variable access</a:t>
            </a:r>
          </a:p>
          <a:p>
            <a:pPr lvl="2"/>
            <a:r>
              <a:rPr lang="en-US" dirty="0" smtClean="0"/>
              <a:t>Integer addition vs floating point addition</a:t>
            </a:r>
          </a:p>
          <a:p>
            <a:pPr lvl="2"/>
            <a:r>
              <a:rPr lang="en-US" dirty="0" smtClean="0"/>
              <a:t>Operator overloading</a:t>
            </a:r>
          </a:p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Symbol table knows where a variable is used</a:t>
            </a:r>
          </a:p>
          <a:p>
            <a:pPr lvl="2"/>
            <a:r>
              <a:rPr lang="en-US" dirty="0" smtClean="0"/>
              <a:t>Can remove dead code</a:t>
            </a:r>
          </a:p>
          <a:p>
            <a:pPr lvl="2"/>
            <a:r>
              <a:rPr lang="en-US" dirty="0" smtClean="0"/>
              <a:t>Can weaken the type (e.g., </a:t>
            </a:r>
            <a:r>
              <a:rPr lang="en-US" dirty="0" err="1" smtClean="0"/>
              <a:t>int</a:t>
            </a:r>
            <a:r>
              <a:rPr lang="en-US" dirty="0" smtClean="0"/>
              <a:t> -&gt; 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NOTE: pointers can make this occasionally impossible </a:t>
            </a:r>
          </a:p>
          <a:p>
            <a:r>
              <a:rPr lang="en-US" dirty="0" smtClean="0"/>
              <a:t>Error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Error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non-trivial programming languages, we run into fundamental </a:t>
            </a:r>
            <a:r>
              <a:rPr lang="en-US" dirty="0" err="1"/>
              <a:t>undecidability</a:t>
            </a:r>
            <a:r>
              <a:rPr lang="en-US" dirty="0"/>
              <a:t> problems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Halting?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Crashes? </a:t>
            </a:r>
            <a:endParaRPr lang="en-US" dirty="0" smtClean="0"/>
          </a:p>
          <a:p>
            <a:r>
              <a:rPr lang="en-US" dirty="0"/>
              <a:t>Sometimes practical feasibility as well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Thread </a:t>
            </a:r>
            <a:r>
              <a:rPr lang="en-US" dirty="0" err="1"/>
              <a:t>interleavings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– </a:t>
            </a:r>
            <a:r>
              <a:rPr lang="en-US" dirty="0" err="1"/>
              <a:t>Interprocedural</a:t>
            </a:r>
            <a:r>
              <a:rPr lang="en-US" dirty="0"/>
              <a:t> dataflow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Obvious Errors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not be able to guarantee the absence of errors </a:t>
            </a:r>
          </a:p>
          <a:p>
            <a:r>
              <a:rPr lang="en-US" dirty="0"/>
              <a:t>We can at least catch some, though </a:t>
            </a:r>
          </a:p>
          <a:p>
            <a:pPr lvl="1"/>
            <a:r>
              <a:rPr lang="en-US" dirty="0" smtClean="0"/>
              <a:t>Undeclared identifiers</a:t>
            </a:r>
          </a:p>
          <a:p>
            <a:pPr lvl="1"/>
            <a:r>
              <a:rPr lang="en-US" dirty="0" smtClean="0"/>
              <a:t>Multiply declared identifiers</a:t>
            </a:r>
          </a:p>
          <a:p>
            <a:pPr lvl="1"/>
            <a:r>
              <a:rPr lang="en-US" dirty="0" smtClean="0"/>
              <a:t>Ill-</a:t>
            </a:r>
            <a:r>
              <a:rPr lang="en-US" dirty="0" err="1" smtClean="0"/>
              <a:t>typedness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Associating ids with their uses </a:t>
            </a:r>
          </a:p>
          <a:p>
            <a:r>
              <a:rPr lang="en-US" dirty="0"/>
              <a:t>Need to bind names before we can type uses </a:t>
            </a:r>
          </a:p>
          <a:p>
            <a:pPr lvl="1"/>
            <a:r>
              <a:rPr lang="en-US" dirty="0" smtClean="0"/>
              <a:t>What definitions do we need about identifiers?</a:t>
            </a:r>
          </a:p>
          <a:p>
            <a:pPr lvl="2"/>
            <a:r>
              <a:rPr lang="en-US" dirty="0" smtClean="0"/>
              <a:t>Symbol table</a:t>
            </a:r>
          </a:p>
          <a:p>
            <a:pPr lvl="1"/>
            <a:r>
              <a:rPr lang="en-US" dirty="0" smtClean="0"/>
              <a:t>How do we bind definitions and uses together?</a:t>
            </a:r>
          </a:p>
          <a:p>
            <a:pPr lvl="2"/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 table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that binds a name to information we need </a:t>
            </a:r>
          </a:p>
          <a:p>
            <a:r>
              <a:rPr lang="en-US" dirty="0"/>
              <a:t>Information typically needed in an entry </a:t>
            </a:r>
          </a:p>
          <a:p>
            <a:pPr marL="400050" lvl="1" indent="0">
              <a:buNone/>
            </a:pPr>
            <a:r>
              <a:rPr lang="en-US" dirty="0" smtClean="0"/>
              <a:t>	– </a:t>
            </a:r>
            <a:r>
              <a:rPr lang="en-US" dirty="0"/>
              <a:t>Kind (</a:t>
            </a:r>
            <a:r>
              <a:rPr lang="en-US" dirty="0" err="1"/>
              <a:t>struct</a:t>
            </a:r>
            <a:r>
              <a:rPr lang="en-US" dirty="0"/>
              <a:t>, variable, function, class) </a:t>
            </a:r>
          </a:p>
          <a:p>
            <a:pPr marL="400050" lvl="1" indent="0">
              <a:buNone/>
            </a:pPr>
            <a:r>
              <a:rPr lang="en-US" dirty="0" smtClean="0"/>
              <a:t>	– </a:t>
            </a:r>
            <a:r>
              <a:rPr lang="en-US" dirty="0"/>
              <a:t>Type 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× string → </a:t>
            </a:r>
            <a:r>
              <a:rPr lang="en-US" dirty="0" err="1"/>
              <a:t>bool</a:t>
            </a:r>
            <a:r>
              <a:rPr lang="en-US" dirty="0"/>
              <a:t>, </a:t>
            </a:r>
            <a:r>
              <a:rPr lang="en-US" dirty="0" err="1"/>
              <a:t>struct</a:t>
            </a:r>
            <a:r>
              <a:rPr lang="en-US" dirty="0" smtClean="0"/>
              <a:t>)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Nesting level</a:t>
            </a:r>
            <a:br>
              <a:rPr lang="en-US" dirty="0"/>
            </a:br>
            <a:r>
              <a:rPr lang="en-US" dirty="0" smtClean="0"/>
              <a:t>	– </a:t>
            </a:r>
            <a:r>
              <a:rPr lang="en-US" dirty="0"/>
              <a:t>Runtime location (where it’s stored in memory)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18D17-624A-4996-8458-E634E28CA0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</TotalTime>
  <Words>908</Words>
  <Application>Microsoft Macintosh PowerPoint</Application>
  <PresentationFormat>On-screen Show (4:3)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Consolas</vt:lpstr>
      <vt:lpstr>Arial</vt:lpstr>
      <vt:lpstr>Office Theme</vt:lpstr>
      <vt:lpstr>CS536</vt:lpstr>
      <vt:lpstr>Where we are at</vt:lpstr>
      <vt:lpstr>Semantics: The Meaning of a Program </vt:lpstr>
      <vt:lpstr>Static Semantic Analysis </vt:lpstr>
      <vt:lpstr>Why do we need this phase?</vt:lpstr>
      <vt:lpstr>Semantic Error Analysis </vt:lpstr>
      <vt:lpstr>Catch Obvious Errors </vt:lpstr>
      <vt:lpstr>Name analysis</vt:lpstr>
      <vt:lpstr>Symbol table entries</vt:lpstr>
      <vt:lpstr>Symbol table operations</vt:lpstr>
      <vt:lpstr>Scope: the lifetime of a name </vt:lpstr>
      <vt:lpstr>Many decisions related to scope!!</vt:lpstr>
      <vt:lpstr>Static vs  Dynamic Scope </vt:lpstr>
      <vt:lpstr>Exercises</vt:lpstr>
      <vt:lpstr>Exercises</vt:lpstr>
      <vt:lpstr>Variable shadowing</vt:lpstr>
      <vt:lpstr>Overloading</vt:lpstr>
      <vt:lpstr>Forward references</vt:lpstr>
      <vt:lpstr>Example</vt:lpstr>
      <vt:lpstr>Example</vt:lpstr>
      <vt:lpstr>Name analysis for YES</vt:lpstr>
      <vt:lpstr>YES: A statically scoped language</vt:lpstr>
      <vt:lpstr>YES: Nesting</vt:lpstr>
      <vt:lpstr>YES: Symbol table implementation</vt:lpstr>
      <vt:lpstr>Example</vt:lpstr>
      <vt:lpstr>YES: Symbol kinds</vt:lpstr>
      <vt:lpstr>YES: Sym class implementation</vt:lpstr>
      <vt:lpstr>Implementing name analysis with an AST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CS536</dc:title>
  <dc:creator>drew</dc:creator>
  <cp:lastModifiedBy>AWS ALBARGHOUTHI</cp:lastModifiedBy>
  <cp:revision>256</cp:revision>
  <dcterms:created xsi:type="dcterms:W3CDTF">2014-09-28T19:00:34Z</dcterms:created>
  <dcterms:modified xsi:type="dcterms:W3CDTF">2015-10-15T14:09:39Z</dcterms:modified>
</cp:coreProperties>
</file>