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6413"/>
  <p:notesSz cx="12192000" cy="8731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-417" y="-6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819878"/>
            <a:ext cx="3818254" cy="501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D40AF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458436"/>
            <a:ext cx="5888990" cy="2798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764029"/>
            <a:ext cx="4002404" cy="656462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marR="5080">
              <a:lnSpc>
                <a:spcPct val="72300"/>
              </a:lnSpc>
              <a:spcBef>
                <a:spcPts val="1485"/>
              </a:spcBef>
            </a:pPr>
            <a:r>
              <a:rPr sz="4150" spc="-315"/>
              <a:t>AI</a:t>
            </a:r>
            <a:r>
              <a:rPr sz="4150" spc="-150"/>
              <a:t> </a:t>
            </a:r>
            <a:r>
              <a:rPr sz="4150" spc="-335" smtClean="0"/>
              <a:t>Agents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2578147"/>
            <a:ext cx="435419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spc="-90" dirty="0">
                <a:solidFill>
                  <a:srgbClr val="4A5462"/>
                </a:solidFill>
                <a:latin typeface="Roboto"/>
                <a:cs typeface="Roboto"/>
              </a:rPr>
              <a:t>Comprehensive</a:t>
            </a:r>
            <a:r>
              <a:rPr sz="15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4A5462"/>
                </a:solidFill>
                <a:latin typeface="Roboto"/>
                <a:cs typeface="Roboto"/>
              </a:rPr>
              <a:t>fundamentals</a:t>
            </a:r>
            <a:r>
              <a:rPr sz="15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5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5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4A5462"/>
                </a:solidFill>
                <a:latin typeface="Roboto"/>
                <a:cs typeface="Roboto"/>
              </a:rPr>
              <a:t>Agents,</a:t>
            </a:r>
            <a:r>
              <a:rPr sz="15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4A5462"/>
                </a:solidFill>
                <a:latin typeface="Roboto"/>
                <a:cs typeface="Roboto"/>
              </a:rPr>
              <a:t>their</a:t>
            </a:r>
            <a:r>
              <a:rPr sz="15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4A5462"/>
                </a:solidFill>
                <a:latin typeface="Roboto"/>
                <a:cs typeface="Roboto"/>
              </a:rPr>
              <a:t>building </a:t>
            </a:r>
            <a:r>
              <a:rPr sz="1500" spc="-80" dirty="0">
                <a:solidFill>
                  <a:srgbClr val="4A5462"/>
                </a:solidFill>
                <a:latin typeface="Roboto"/>
                <a:cs typeface="Roboto"/>
              </a:rPr>
              <a:t>blocks,</a:t>
            </a:r>
            <a:r>
              <a:rPr sz="15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4A5462"/>
                </a:solidFill>
                <a:latin typeface="Roboto"/>
                <a:cs typeface="Roboto"/>
              </a:rPr>
              <a:t>patterns,</a:t>
            </a:r>
            <a:r>
              <a:rPr sz="15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500" spc="-10" dirty="0">
                <a:solidFill>
                  <a:srgbClr val="4A5462"/>
                </a:solidFill>
                <a:latin typeface="Roboto"/>
                <a:cs typeface="Roboto"/>
              </a:rPr>
              <a:t> architectures.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0" y="1905000"/>
            <a:ext cx="5638799" cy="30479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Block</a:t>
            </a:r>
            <a:r>
              <a:rPr spc="-95" dirty="0"/>
              <a:t> </a:t>
            </a:r>
            <a:r>
              <a:rPr spc="-195" dirty="0"/>
              <a:t>5:</a:t>
            </a:r>
            <a:r>
              <a:rPr spc="-95" dirty="0"/>
              <a:t> </a:t>
            </a:r>
            <a:r>
              <a:rPr spc="-225" dirty="0"/>
              <a:t>Guardrails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5" name="object 5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8" name="object 8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1" name="object 11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09599" y="5305424"/>
            <a:ext cx="6096000" cy="685800"/>
            <a:chOff x="609599" y="5305424"/>
            <a:chExt cx="6096000" cy="685800"/>
          </a:xfrm>
        </p:grpSpPr>
        <p:sp>
          <p:nvSpPr>
            <p:cNvPr id="14" name="object 14"/>
            <p:cNvSpPr/>
            <p:nvPr/>
          </p:nvSpPr>
          <p:spPr>
            <a:xfrm>
              <a:off x="628649" y="5305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1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5305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899" y="1458436"/>
            <a:ext cx="6078855" cy="439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Constraints,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checkpoints,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validation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procedures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2562EB"/>
                </a:solidFill>
                <a:latin typeface="Roboto Medium"/>
                <a:cs typeface="Roboto Medium"/>
              </a:rPr>
              <a:t>prevent</a:t>
            </a:r>
            <a:r>
              <a:rPr sz="1650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60" dirty="0">
                <a:solidFill>
                  <a:srgbClr val="2562EB"/>
                </a:solidFill>
                <a:latin typeface="Roboto Medium"/>
                <a:cs typeface="Roboto Medium"/>
              </a:rPr>
              <a:t>agents </a:t>
            </a:r>
            <a:r>
              <a:rPr sz="1650" b="0" spc="-95" dirty="0">
                <a:solidFill>
                  <a:srgbClr val="2562EB"/>
                </a:solidFill>
                <a:latin typeface="Roboto Medium"/>
                <a:cs typeface="Roboto Medium"/>
              </a:rPr>
              <a:t>from</a:t>
            </a:r>
            <a:r>
              <a:rPr sz="1650" b="0" spc="-2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2562EB"/>
                </a:solidFill>
                <a:latin typeface="Roboto Medium"/>
                <a:cs typeface="Roboto Medium"/>
              </a:rPr>
              <a:t>hallucinating</a:t>
            </a:r>
            <a:r>
              <a:rPr sz="1650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going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off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track,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ensuring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374050"/>
                </a:solidFill>
                <a:latin typeface="Roboto"/>
                <a:cs typeface="Roboto"/>
              </a:rPr>
              <a:t>reliability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safety.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50" b="0" spc="-165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20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30" dirty="0">
                <a:solidFill>
                  <a:srgbClr val="1F2937"/>
                </a:solidFill>
                <a:latin typeface="Roboto Medium"/>
                <a:cs typeface="Roboto Medium"/>
              </a:rPr>
              <a:t>Validation</a:t>
            </a:r>
            <a:r>
              <a:rPr sz="2050" b="0" spc="-7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45" dirty="0">
                <a:solidFill>
                  <a:srgbClr val="1F2937"/>
                </a:solidFill>
                <a:latin typeface="Roboto Medium"/>
                <a:cs typeface="Roboto Medium"/>
              </a:rPr>
              <a:t>Techniques: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sz="1300" b="0" spc="-85" dirty="0">
                <a:latin typeface="Roboto Medium"/>
                <a:cs typeface="Roboto Medium"/>
              </a:rPr>
              <a:t>Tool</a:t>
            </a:r>
            <a:r>
              <a:rPr sz="1300" b="0" spc="5" dirty="0">
                <a:latin typeface="Roboto Medium"/>
                <a:cs typeface="Roboto Medium"/>
              </a:rPr>
              <a:t> </a:t>
            </a:r>
            <a:r>
              <a:rPr sz="1300" b="0" spc="-70" dirty="0">
                <a:latin typeface="Roboto Medium"/>
                <a:cs typeface="Roboto Medium"/>
              </a:rPr>
              <a:t>Usage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Limits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Restrict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number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type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access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0" dirty="0">
                <a:latin typeface="Roboto Medium"/>
                <a:cs typeface="Roboto Medium"/>
              </a:rPr>
              <a:t>Output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Validation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Verify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against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predetermined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criteria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before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accepting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1300" b="0" spc="-55" dirty="0">
                <a:latin typeface="Roboto Medium"/>
                <a:cs typeface="Roboto Medium"/>
              </a:rPr>
              <a:t>Fallback</a:t>
            </a:r>
            <a:r>
              <a:rPr sz="1300" b="0" spc="-3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Mechanisms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Graceful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recovery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paths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when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encounters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issues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1300" b="0" spc="-70" dirty="0">
                <a:latin typeface="Roboto Medium"/>
                <a:cs typeface="Roboto Medium"/>
              </a:rPr>
              <a:t>Human-</a:t>
            </a:r>
            <a:r>
              <a:rPr sz="1300" b="0" spc="-45" dirty="0">
                <a:latin typeface="Roboto Medium"/>
                <a:cs typeface="Roboto Medium"/>
              </a:rPr>
              <a:t>in-</a:t>
            </a:r>
            <a:r>
              <a:rPr sz="1300" b="0" spc="-55" dirty="0">
                <a:latin typeface="Roboto Medium"/>
                <a:cs typeface="Roboto Medium"/>
              </a:rPr>
              <a:t>the-</a:t>
            </a:r>
            <a:r>
              <a:rPr sz="1300" b="0" spc="-20" dirty="0">
                <a:latin typeface="Roboto Medium"/>
                <a:cs typeface="Roboto Medium"/>
              </a:rPr>
              <a:t>Loop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Critical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decision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points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requiring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verification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18" name="object 18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8699" y="16382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2" y="1116463"/>
                  </a:lnTo>
                  <a:lnTo>
                    <a:pt x="234557" y="1090179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6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4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1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0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1" y="922996"/>
                  </a:lnTo>
                  <a:lnTo>
                    <a:pt x="1107996" y="960616"/>
                  </a:lnTo>
                  <a:lnTo>
                    <a:pt x="1080827" y="996326"/>
                  </a:lnTo>
                  <a:lnTo>
                    <a:pt x="1051103" y="1029940"/>
                  </a:lnTo>
                  <a:lnTo>
                    <a:pt x="1018982" y="1061284"/>
                  </a:lnTo>
                  <a:lnTo>
                    <a:pt x="984641" y="1090179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8" y="1204386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39299" y="400049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7" y="912198"/>
                  </a:lnTo>
                  <a:lnTo>
                    <a:pt x="368004" y="905615"/>
                  </a:lnTo>
                  <a:lnTo>
                    <a:pt x="324482" y="894712"/>
                  </a:lnTo>
                  <a:lnTo>
                    <a:pt x="282236" y="879596"/>
                  </a:lnTo>
                  <a:lnTo>
                    <a:pt x="241677" y="860413"/>
                  </a:lnTo>
                  <a:lnTo>
                    <a:pt x="203192" y="837347"/>
                  </a:lnTo>
                  <a:lnTo>
                    <a:pt x="167154" y="810619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1"/>
                  </a:lnTo>
                  <a:lnTo>
                    <a:pt x="34801" y="632161"/>
                  </a:lnTo>
                  <a:lnTo>
                    <a:pt x="19686" y="589917"/>
                  </a:lnTo>
                  <a:lnTo>
                    <a:pt x="8784" y="546394"/>
                  </a:lnTo>
                  <a:lnTo>
                    <a:pt x="2202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9" y="401230"/>
                  </a:lnTo>
                  <a:lnTo>
                    <a:pt x="11109" y="357023"/>
                  </a:lnTo>
                  <a:lnTo>
                    <a:pt x="23076" y="313781"/>
                  </a:lnTo>
                  <a:lnTo>
                    <a:pt x="39223" y="271920"/>
                  </a:lnTo>
                  <a:lnTo>
                    <a:pt x="59397" y="231843"/>
                  </a:lnTo>
                  <a:lnTo>
                    <a:pt x="83401" y="193937"/>
                  </a:lnTo>
                  <a:lnTo>
                    <a:pt x="111005" y="158566"/>
                  </a:lnTo>
                  <a:lnTo>
                    <a:pt x="141943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39" y="48815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70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6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8" y="212601"/>
                  </a:lnTo>
                  <a:lnTo>
                    <a:pt x="865583" y="251640"/>
                  </a:lnTo>
                  <a:lnTo>
                    <a:pt x="883765" y="292658"/>
                  </a:lnTo>
                  <a:lnTo>
                    <a:pt x="897839" y="335261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1" y="513169"/>
                  </a:lnTo>
                  <a:lnTo>
                    <a:pt x="903291" y="557375"/>
                  </a:lnTo>
                  <a:lnTo>
                    <a:pt x="891323" y="600617"/>
                  </a:lnTo>
                  <a:lnTo>
                    <a:pt x="875175" y="642478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4" y="755832"/>
                  </a:lnTo>
                  <a:lnTo>
                    <a:pt x="772455" y="788327"/>
                  </a:lnTo>
                  <a:lnTo>
                    <a:pt x="738481" y="817633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39" y="883764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32130" y="2400299"/>
              <a:ext cx="643255" cy="682625"/>
            </a:xfrm>
            <a:custGeom>
              <a:avLst/>
              <a:gdLst/>
              <a:ahLst/>
              <a:cxnLst/>
              <a:rect l="l" t="t" r="r" b="b"/>
              <a:pathLst>
                <a:path w="643254" h="682625">
                  <a:moveTo>
                    <a:pt x="321468" y="682049"/>
                  </a:moveTo>
                  <a:lnTo>
                    <a:pt x="235919" y="646268"/>
                  </a:lnTo>
                  <a:lnTo>
                    <a:pt x="191651" y="614479"/>
                  </a:lnTo>
                  <a:lnTo>
                    <a:pt x="152970" y="579308"/>
                  </a:lnTo>
                  <a:lnTo>
                    <a:pt x="119541" y="541419"/>
                  </a:lnTo>
                  <a:lnTo>
                    <a:pt x="91031" y="501475"/>
                  </a:lnTo>
                  <a:lnTo>
                    <a:pt x="67106" y="460139"/>
                  </a:lnTo>
                  <a:lnTo>
                    <a:pt x="47433" y="418074"/>
                  </a:lnTo>
                  <a:lnTo>
                    <a:pt x="31678" y="375944"/>
                  </a:lnTo>
                  <a:lnTo>
                    <a:pt x="19508" y="334411"/>
                  </a:lnTo>
                  <a:lnTo>
                    <a:pt x="10588" y="294140"/>
                  </a:lnTo>
                  <a:lnTo>
                    <a:pt x="4586" y="255792"/>
                  </a:lnTo>
                  <a:lnTo>
                    <a:pt x="67" y="189398"/>
                  </a:lnTo>
                  <a:lnTo>
                    <a:pt x="0" y="187523"/>
                  </a:lnTo>
                  <a:lnTo>
                    <a:pt x="14549" y="140726"/>
                  </a:lnTo>
                  <a:lnTo>
                    <a:pt x="51301" y="110906"/>
                  </a:lnTo>
                  <a:lnTo>
                    <a:pt x="303654" y="3884"/>
                  </a:lnTo>
                  <a:lnTo>
                    <a:pt x="309145" y="1339"/>
                  </a:lnTo>
                  <a:lnTo>
                    <a:pt x="315307" y="0"/>
                  </a:lnTo>
                  <a:lnTo>
                    <a:pt x="327630" y="0"/>
                  </a:lnTo>
                  <a:lnTo>
                    <a:pt x="333791" y="1339"/>
                  </a:lnTo>
                  <a:lnTo>
                    <a:pt x="339417" y="3884"/>
                  </a:lnTo>
                  <a:lnTo>
                    <a:pt x="541129" y="89475"/>
                  </a:lnTo>
                  <a:lnTo>
                    <a:pt x="321468" y="89475"/>
                  </a:lnTo>
                  <a:lnTo>
                    <a:pt x="321468" y="595788"/>
                  </a:lnTo>
                  <a:lnTo>
                    <a:pt x="471841" y="595788"/>
                  </a:lnTo>
                  <a:lnTo>
                    <a:pt x="451285" y="614479"/>
                  </a:lnTo>
                  <a:lnTo>
                    <a:pt x="407017" y="646268"/>
                  </a:lnTo>
                  <a:lnTo>
                    <a:pt x="356830" y="674012"/>
                  </a:lnTo>
                  <a:lnTo>
                    <a:pt x="339488" y="680040"/>
                  </a:lnTo>
                  <a:lnTo>
                    <a:pt x="321468" y="682049"/>
                  </a:lnTo>
                  <a:close/>
                </a:path>
                <a:path w="643254" h="682625">
                  <a:moveTo>
                    <a:pt x="471841" y="595788"/>
                  </a:moveTo>
                  <a:lnTo>
                    <a:pt x="321468" y="595788"/>
                  </a:lnTo>
                  <a:lnTo>
                    <a:pt x="372954" y="565875"/>
                  </a:lnTo>
                  <a:lnTo>
                    <a:pt x="416850" y="530571"/>
                  </a:lnTo>
                  <a:lnTo>
                    <a:pt x="453678" y="491004"/>
                  </a:lnTo>
                  <a:lnTo>
                    <a:pt x="483956" y="448303"/>
                  </a:lnTo>
                  <a:lnTo>
                    <a:pt x="508205" y="403593"/>
                  </a:lnTo>
                  <a:lnTo>
                    <a:pt x="526945" y="358004"/>
                  </a:lnTo>
                  <a:lnTo>
                    <a:pt x="540695" y="312663"/>
                  </a:lnTo>
                  <a:lnTo>
                    <a:pt x="549977" y="268696"/>
                  </a:lnTo>
                  <a:lnTo>
                    <a:pt x="555309" y="227232"/>
                  </a:lnTo>
                  <a:lnTo>
                    <a:pt x="557212" y="189398"/>
                  </a:lnTo>
                  <a:lnTo>
                    <a:pt x="321468" y="89475"/>
                  </a:lnTo>
                  <a:lnTo>
                    <a:pt x="541129" y="89475"/>
                  </a:lnTo>
                  <a:lnTo>
                    <a:pt x="591636" y="110906"/>
                  </a:lnTo>
                  <a:lnTo>
                    <a:pt x="628387" y="140726"/>
                  </a:lnTo>
                  <a:lnTo>
                    <a:pt x="642937" y="187523"/>
                  </a:lnTo>
                  <a:lnTo>
                    <a:pt x="641769" y="220032"/>
                  </a:lnTo>
                  <a:lnTo>
                    <a:pt x="632348" y="294140"/>
                  </a:lnTo>
                  <a:lnTo>
                    <a:pt x="623429" y="334411"/>
                  </a:lnTo>
                  <a:lnTo>
                    <a:pt x="611258" y="375944"/>
                  </a:lnTo>
                  <a:lnTo>
                    <a:pt x="595504" y="418074"/>
                  </a:lnTo>
                  <a:lnTo>
                    <a:pt x="575831" y="460139"/>
                  </a:lnTo>
                  <a:lnTo>
                    <a:pt x="551906" y="501475"/>
                  </a:lnTo>
                  <a:lnTo>
                    <a:pt x="523396" y="541419"/>
                  </a:lnTo>
                  <a:lnTo>
                    <a:pt x="489967" y="579308"/>
                  </a:lnTo>
                  <a:lnTo>
                    <a:pt x="471841" y="5957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25026" y="3314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59" y="457200"/>
                  </a:moveTo>
                  <a:lnTo>
                    <a:pt x="221085" y="457200"/>
                  </a:lnTo>
                  <a:lnTo>
                    <a:pt x="213617" y="456833"/>
                  </a:lnTo>
                  <a:lnTo>
                    <a:pt x="169378" y="449529"/>
                  </a:lnTo>
                  <a:lnTo>
                    <a:pt x="127414" y="433736"/>
                  </a:lnTo>
                  <a:lnTo>
                    <a:pt x="89338" y="410059"/>
                  </a:lnTo>
                  <a:lnTo>
                    <a:pt x="56612" y="379409"/>
                  </a:lnTo>
                  <a:lnTo>
                    <a:pt x="30495" y="342964"/>
                  </a:lnTo>
                  <a:lnTo>
                    <a:pt x="11989" y="302123"/>
                  </a:lnTo>
                  <a:lnTo>
                    <a:pt x="1807" y="258457"/>
                  </a:lnTo>
                  <a:lnTo>
                    <a:pt x="0" y="220561"/>
                  </a:lnTo>
                  <a:lnTo>
                    <a:pt x="339" y="213644"/>
                  </a:lnTo>
                  <a:lnTo>
                    <a:pt x="7643" y="169405"/>
                  </a:lnTo>
                  <a:lnTo>
                    <a:pt x="23436" y="127441"/>
                  </a:lnTo>
                  <a:lnTo>
                    <a:pt x="47113" y="89365"/>
                  </a:lnTo>
                  <a:lnTo>
                    <a:pt x="77763" y="56639"/>
                  </a:lnTo>
                  <a:lnTo>
                    <a:pt x="114208" y="30522"/>
                  </a:lnTo>
                  <a:lnTo>
                    <a:pt x="155049" y="12016"/>
                  </a:lnTo>
                  <a:lnTo>
                    <a:pt x="198715" y="1834"/>
                  </a:lnTo>
                  <a:lnTo>
                    <a:pt x="221085" y="0"/>
                  </a:lnTo>
                  <a:lnTo>
                    <a:pt x="236059" y="0"/>
                  </a:lnTo>
                  <a:lnTo>
                    <a:pt x="280513" y="5853"/>
                  </a:lnTo>
                  <a:lnTo>
                    <a:pt x="322971" y="20266"/>
                  </a:lnTo>
                  <a:lnTo>
                    <a:pt x="361801" y="42685"/>
                  </a:lnTo>
                  <a:lnTo>
                    <a:pt x="395511" y="72249"/>
                  </a:lnTo>
                  <a:lnTo>
                    <a:pt x="422806" y="107821"/>
                  </a:lnTo>
                  <a:lnTo>
                    <a:pt x="442636" y="148035"/>
                  </a:lnTo>
                  <a:lnTo>
                    <a:pt x="443330" y="149974"/>
                  </a:lnTo>
                  <a:lnTo>
                    <a:pt x="314286" y="149974"/>
                  </a:lnTo>
                  <a:lnTo>
                    <a:pt x="306220" y="151547"/>
                  </a:lnTo>
                  <a:lnTo>
                    <a:pt x="299117" y="156269"/>
                  </a:lnTo>
                  <a:lnTo>
                    <a:pt x="248185" y="207246"/>
                  </a:lnTo>
                  <a:lnTo>
                    <a:pt x="142926" y="207246"/>
                  </a:lnTo>
                  <a:lnTo>
                    <a:pt x="134988" y="208799"/>
                  </a:lnTo>
                  <a:lnTo>
                    <a:pt x="127756" y="213508"/>
                  </a:lnTo>
                  <a:lnTo>
                    <a:pt x="123035" y="220561"/>
                  </a:lnTo>
                  <a:lnTo>
                    <a:pt x="121461" y="228611"/>
                  </a:lnTo>
                  <a:lnTo>
                    <a:pt x="122920" y="236086"/>
                  </a:lnTo>
                  <a:lnTo>
                    <a:pt x="123035" y="236677"/>
                  </a:lnTo>
                  <a:lnTo>
                    <a:pt x="127756" y="243780"/>
                  </a:lnTo>
                  <a:lnTo>
                    <a:pt x="184906" y="300930"/>
                  </a:lnTo>
                  <a:lnTo>
                    <a:pt x="191959" y="305652"/>
                  </a:lnTo>
                  <a:lnTo>
                    <a:pt x="200009" y="307225"/>
                  </a:lnTo>
                  <a:lnTo>
                    <a:pt x="443330" y="307225"/>
                  </a:lnTo>
                  <a:lnTo>
                    <a:pt x="442636" y="309164"/>
                  </a:lnTo>
                  <a:lnTo>
                    <a:pt x="422806" y="349378"/>
                  </a:lnTo>
                  <a:lnTo>
                    <a:pt x="395511" y="384950"/>
                  </a:lnTo>
                  <a:lnTo>
                    <a:pt x="361801" y="414514"/>
                  </a:lnTo>
                  <a:lnTo>
                    <a:pt x="322971" y="436933"/>
                  </a:lnTo>
                  <a:lnTo>
                    <a:pt x="280513" y="451346"/>
                  </a:lnTo>
                  <a:lnTo>
                    <a:pt x="243528" y="456833"/>
                  </a:lnTo>
                  <a:lnTo>
                    <a:pt x="236059" y="457200"/>
                  </a:lnTo>
                  <a:close/>
                </a:path>
                <a:path w="457200" h="457200">
                  <a:moveTo>
                    <a:pt x="329030" y="187078"/>
                  </a:moveTo>
                  <a:lnTo>
                    <a:pt x="334098" y="179488"/>
                  </a:lnTo>
                  <a:lnTo>
                    <a:pt x="335651" y="171438"/>
                  </a:lnTo>
                  <a:lnTo>
                    <a:pt x="334072" y="163372"/>
                  </a:lnTo>
                  <a:lnTo>
                    <a:pt x="329389" y="156269"/>
                  </a:lnTo>
                  <a:lnTo>
                    <a:pt x="322336" y="151547"/>
                  </a:lnTo>
                  <a:lnTo>
                    <a:pt x="314286" y="149974"/>
                  </a:lnTo>
                  <a:lnTo>
                    <a:pt x="443330" y="149974"/>
                  </a:lnTo>
                  <a:lnTo>
                    <a:pt x="445156" y="155076"/>
                  </a:lnTo>
                  <a:lnTo>
                    <a:pt x="449502" y="169405"/>
                  </a:lnTo>
                  <a:lnTo>
                    <a:pt x="451319" y="176659"/>
                  </a:lnTo>
                  <a:lnTo>
                    <a:pt x="453289" y="186561"/>
                  </a:lnTo>
                  <a:lnTo>
                    <a:pt x="329547" y="186561"/>
                  </a:lnTo>
                  <a:lnTo>
                    <a:pt x="329030" y="187078"/>
                  </a:lnTo>
                  <a:close/>
                </a:path>
                <a:path w="457200" h="457200">
                  <a:moveTo>
                    <a:pt x="443330" y="307225"/>
                  </a:moveTo>
                  <a:lnTo>
                    <a:pt x="200009" y="307225"/>
                  </a:lnTo>
                  <a:lnTo>
                    <a:pt x="208075" y="305652"/>
                  </a:lnTo>
                  <a:lnTo>
                    <a:pt x="215178" y="300930"/>
                  </a:lnTo>
                  <a:lnTo>
                    <a:pt x="329547" y="186561"/>
                  </a:lnTo>
                  <a:lnTo>
                    <a:pt x="453289" y="186561"/>
                  </a:lnTo>
                  <a:lnTo>
                    <a:pt x="454241" y="191345"/>
                  </a:lnTo>
                  <a:lnTo>
                    <a:pt x="455338" y="198742"/>
                  </a:lnTo>
                  <a:lnTo>
                    <a:pt x="456792" y="213508"/>
                  </a:lnTo>
                  <a:lnTo>
                    <a:pt x="457145" y="220561"/>
                  </a:lnTo>
                  <a:lnTo>
                    <a:pt x="457143" y="236677"/>
                  </a:lnTo>
                  <a:lnTo>
                    <a:pt x="451319" y="280540"/>
                  </a:lnTo>
                  <a:lnTo>
                    <a:pt x="445156" y="302123"/>
                  </a:lnTo>
                  <a:lnTo>
                    <a:pt x="443330" y="307225"/>
                  </a:lnTo>
                  <a:close/>
                </a:path>
                <a:path w="457200" h="457200">
                  <a:moveTo>
                    <a:pt x="199997" y="255478"/>
                  </a:moveTo>
                  <a:lnTo>
                    <a:pt x="158028" y="213508"/>
                  </a:lnTo>
                  <a:lnTo>
                    <a:pt x="150975" y="208799"/>
                  </a:lnTo>
                  <a:lnTo>
                    <a:pt x="142926" y="207246"/>
                  </a:lnTo>
                  <a:lnTo>
                    <a:pt x="248185" y="207246"/>
                  </a:lnTo>
                  <a:lnTo>
                    <a:pt x="199997" y="255478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25032" y="4029075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1447" y="400050"/>
                  </a:moveTo>
                  <a:lnTo>
                    <a:pt x="35685" y="400050"/>
                  </a:lnTo>
                  <a:lnTo>
                    <a:pt x="26348" y="398802"/>
                  </a:lnTo>
                  <a:lnTo>
                    <a:pt x="0" y="364163"/>
                  </a:lnTo>
                  <a:lnTo>
                    <a:pt x="1245" y="354964"/>
                  </a:lnTo>
                  <a:lnTo>
                    <a:pt x="197759" y="17680"/>
                  </a:lnTo>
                  <a:lnTo>
                    <a:pt x="228566" y="0"/>
                  </a:lnTo>
                  <a:lnTo>
                    <a:pt x="237825" y="1218"/>
                  </a:lnTo>
                  <a:lnTo>
                    <a:pt x="316085" y="114300"/>
                  </a:lnTo>
                  <a:lnTo>
                    <a:pt x="228566" y="114300"/>
                  </a:lnTo>
                  <a:lnTo>
                    <a:pt x="220207" y="115978"/>
                  </a:lnTo>
                  <a:lnTo>
                    <a:pt x="213397" y="120561"/>
                  </a:lnTo>
                  <a:lnTo>
                    <a:pt x="208813" y="127372"/>
                  </a:lnTo>
                  <a:lnTo>
                    <a:pt x="207135" y="135731"/>
                  </a:lnTo>
                  <a:lnTo>
                    <a:pt x="207135" y="235743"/>
                  </a:lnTo>
                  <a:lnTo>
                    <a:pt x="208813" y="244102"/>
                  </a:lnTo>
                  <a:lnTo>
                    <a:pt x="213397" y="250913"/>
                  </a:lnTo>
                  <a:lnTo>
                    <a:pt x="220207" y="255496"/>
                  </a:lnTo>
                  <a:lnTo>
                    <a:pt x="228566" y="257175"/>
                  </a:lnTo>
                  <a:lnTo>
                    <a:pt x="399946" y="257175"/>
                  </a:lnTo>
                  <a:lnTo>
                    <a:pt x="416718" y="285750"/>
                  </a:lnTo>
                  <a:lnTo>
                    <a:pt x="224777" y="285750"/>
                  </a:lnTo>
                  <a:lnTo>
                    <a:pt x="221132" y="286475"/>
                  </a:lnTo>
                  <a:lnTo>
                    <a:pt x="199991" y="310535"/>
                  </a:lnTo>
                  <a:lnTo>
                    <a:pt x="199991" y="318114"/>
                  </a:lnTo>
                  <a:lnTo>
                    <a:pt x="224777" y="342899"/>
                  </a:lnTo>
                  <a:lnTo>
                    <a:pt x="450263" y="342899"/>
                  </a:lnTo>
                  <a:lnTo>
                    <a:pt x="452255" y="346293"/>
                  </a:lnTo>
                  <a:lnTo>
                    <a:pt x="455908" y="354964"/>
                  </a:lnTo>
                  <a:lnTo>
                    <a:pt x="457161" y="364163"/>
                  </a:lnTo>
                  <a:lnTo>
                    <a:pt x="455998" y="373379"/>
                  </a:lnTo>
                  <a:lnTo>
                    <a:pt x="452433" y="382101"/>
                  </a:lnTo>
                  <a:lnTo>
                    <a:pt x="446713" y="389577"/>
                  </a:lnTo>
                  <a:lnTo>
                    <a:pt x="439351" y="395227"/>
                  </a:lnTo>
                  <a:lnTo>
                    <a:pt x="430784" y="398802"/>
                  </a:lnTo>
                  <a:lnTo>
                    <a:pt x="421447" y="400050"/>
                  </a:lnTo>
                  <a:close/>
                </a:path>
                <a:path w="457200" h="400050">
                  <a:moveTo>
                    <a:pt x="399946" y="257175"/>
                  </a:moveTo>
                  <a:lnTo>
                    <a:pt x="228566" y="257175"/>
                  </a:lnTo>
                  <a:lnTo>
                    <a:pt x="236925" y="255496"/>
                  </a:lnTo>
                  <a:lnTo>
                    <a:pt x="243735" y="250913"/>
                  </a:lnTo>
                  <a:lnTo>
                    <a:pt x="248319" y="244102"/>
                  </a:lnTo>
                  <a:lnTo>
                    <a:pt x="249997" y="235743"/>
                  </a:lnTo>
                  <a:lnTo>
                    <a:pt x="249997" y="135731"/>
                  </a:lnTo>
                  <a:lnTo>
                    <a:pt x="248319" y="127372"/>
                  </a:lnTo>
                  <a:lnTo>
                    <a:pt x="243735" y="120561"/>
                  </a:lnTo>
                  <a:lnTo>
                    <a:pt x="236925" y="115978"/>
                  </a:lnTo>
                  <a:lnTo>
                    <a:pt x="228566" y="114300"/>
                  </a:lnTo>
                  <a:lnTo>
                    <a:pt x="316085" y="114300"/>
                  </a:lnTo>
                  <a:lnTo>
                    <a:pt x="399946" y="257175"/>
                  </a:lnTo>
                  <a:close/>
                </a:path>
                <a:path w="457200" h="400050">
                  <a:moveTo>
                    <a:pt x="450263" y="342899"/>
                  </a:moveTo>
                  <a:lnTo>
                    <a:pt x="232355" y="342899"/>
                  </a:lnTo>
                  <a:lnTo>
                    <a:pt x="236000" y="342174"/>
                  </a:lnTo>
                  <a:lnTo>
                    <a:pt x="243002" y="339274"/>
                  </a:lnTo>
                  <a:lnTo>
                    <a:pt x="257141" y="318114"/>
                  </a:lnTo>
                  <a:lnTo>
                    <a:pt x="257141" y="310535"/>
                  </a:lnTo>
                  <a:lnTo>
                    <a:pt x="232355" y="285750"/>
                  </a:lnTo>
                  <a:lnTo>
                    <a:pt x="416718" y="285750"/>
                  </a:lnTo>
                  <a:lnTo>
                    <a:pt x="450263" y="3428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837703"/>
            <a:ext cx="302641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70" dirty="0"/>
              <a:t>Block</a:t>
            </a:r>
            <a:r>
              <a:rPr sz="2950" spc="-80" dirty="0"/>
              <a:t> </a:t>
            </a:r>
            <a:r>
              <a:rPr sz="2950" spc="-114" dirty="0"/>
              <a:t>6:</a:t>
            </a:r>
            <a:r>
              <a:rPr sz="2950" spc="-65" dirty="0"/>
              <a:t> </a:t>
            </a:r>
            <a:r>
              <a:rPr sz="2950" spc="-165" dirty="0"/>
              <a:t>Memory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596899" y="1458436"/>
            <a:ext cx="5765165" cy="15195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0"/>
              </a:spcBef>
            </a:pP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leverage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different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types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374050"/>
                </a:solidFill>
                <a:latin typeface="Roboto"/>
                <a:cs typeface="Roboto"/>
              </a:rPr>
              <a:t>memory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time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4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interactions,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enabling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contextual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effective responses.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950" b="0" spc="-105" dirty="0">
                <a:solidFill>
                  <a:srgbClr val="1F2937"/>
                </a:solidFill>
                <a:latin typeface="Roboto Medium"/>
                <a:cs typeface="Roboto Medium"/>
              </a:rPr>
              <a:t>Memory</a:t>
            </a:r>
            <a:r>
              <a:rPr sz="19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950" b="0" spc="-10" dirty="0">
                <a:solidFill>
                  <a:srgbClr val="1F2937"/>
                </a:solidFill>
                <a:latin typeface="Roboto Medium"/>
                <a:cs typeface="Roboto Medium"/>
              </a:rPr>
              <a:t>Types:</a:t>
            </a:r>
            <a:endParaRPr sz="1950">
              <a:latin typeface="Roboto Medium"/>
              <a:cs typeface="Roboto Medi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9" y="3143249"/>
            <a:ext cx="6096000" cy="685800"/>
            <a:chOff x="609599" y="3143249"/>
            <a:chExt cx="6096000" cy="685800"/>
          </a:xfrm>
        </p:grpSpPr>
        <p:sp>
          <p:nvSpPr>
            <p:cNvPr id="6" name="object 6"/>
            <p:cNvSpPr/>
            <p:nvPr/>
          </p:nvSpPr>
          <p:spPr>
            <a:xfrm>
              <a:off x="628649" y="31432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1432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7399" y="3212084"/>
            <a:ext cx="4944745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330"/>
              </a:spcBef>
            </a:pPr>
            <a:r>
              <a:rPr sz="1300" b="0" spc="-50" dirty="0">
                <a:latin typeface="Roboto Medium"/>
                <a:cs typeface="Roboto Medium"/>
              </a:rPr>
              <a:t>Short-</a:t>
            </a:r>
            <a:r>
              <a:rPr sz="1300" b="0" spc="-85" dirty="0">
                <a:latin typeface="Roboto Medium"/>
                <a:cs typeface="Roboto Medium"/>
              </a:rPr>
              <a:t>Term</a:t>
            </a:r>
            <a:r>
              <a:rPr sz="1300" b="0" spc="3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Retains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conversation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history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recent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context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coherent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interactions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3943349"/>
            <a:ext cx="6096000" cy="685800"/>
            <a:chOff x="609599" y="3943349"/>
            <a:chExt cx="6096000" cy="685800"/>
          </a:xfrm>
        </p:grpSpPr>
        <p:sp>
          <p:nvSpPr>
            <p:cNvPr id="10" name="object 10"/>
            <p:cNvSpPr/>
            <p:nvPr/>
          </p:nvSpPr>
          <p:spPr>
            <a:xfrm>
              <a:off x="628649" y="39433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39433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9" y="4012183"/>
            <a:ext cx="5692140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30"/>
              </a:spcBef>
            </a:pPr>
            <a:r>
              <a:rPr sz="1300" b="0" spc="-60" dirty="0">
                <a:latin typeface="Roboto Medium"/>
                <a:cs typeface="Roboto Medium"/>
              </a:rPr>
              <a:t>Long-</a:t>
            </a:r>
            <a:r>
              <a:rPr sz="1300" b="0" spc="-85" dirty="0">
                <a:latin typeface="Roboto Medium"/>
                <a:cs typeface="Roboto Medium"/>
              </a:rPr>
              <a:t>Term</a:t>
            </a:r>
            <a:r>
              <a:rPr sz="1300" b="0" spc="4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Stores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persistent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preferences,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learnings,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important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information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across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sessions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4743449"/>
            <a:ext cx="6096000" cy="685800"/>
            <a:chOff x="609599" y="4743449"/>
            <a:chExt cx="6096000" cy="685800"/>
          </a:xfrm>
        </p:grpSpPr>
        <p:sp>
          <p:nvSpPr>
            <p:cNvPr id="14" name="object 14"/>
            <p:cNvSpPr/>
            <p:nvPr/>
          </p:nvSpPr>
          <p:spPr>
            <a:xfrm>
              <a:off x="628649" y="4743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4743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899" y="4812283"/>
            <a:ext cx="6106160" cy="139827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330"/>
              </a:spcBef>
            </a:pPr>
            <a:r>
              <a:rPr sz="1300" b="0" spc="-45" dirty="0">
                <a:latin typeface="Roboto Medium"/>
                <a:cs typeface="Roboto Medium"/>
              </a:rPr>
              <a:t>Entity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203200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Maintains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about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particular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subjects,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people,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concepts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200">
              <a:latin typeface="Roboto"/>
              <a:cs typeface="Roboto"/>
            </a:endParaRPr>
          </a:p>
          <a:p>
            <a:pPr marL="12700" marR="5080">
              <a:lnSpc>
                <a:spcPct val="111100"/>
              </a:lnSpc>
            </a:pPr>
            <a:r>
              <a:rPr sz="1350" i="1" spc="-100" dirty="0">
                <a:solidFill>
                  <a:srgbClr val="374050"/>
                </a:solidFill>
                <a:latin typeface="Arial"/>
                <a:cs typeface="Arial"/>
              </a:rPr>
              <a:t>Example: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110" dirty="0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100" dirty="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sz="135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50" dirty="0">
                <a:solidFill>
                  <a:srgbClr val="374050"/>
                </a:solidFill>
                <a:latin typeface="Arial"/>
                <a:cs typeface="Arial"/>
              </a:rPr>
              <a:t>tutoring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80" dirty="0">
                <a:solidFill>
                  <a:srgbClr val="374050"/>
                </a:solidFill>
                <a:latin typeface="Arial"/>
                <a:cs typeface="Arial"/>
              </a:rPr>
              <a:t>agent</a:t>
            </a:r>
            <a:r>
              <a:rPr sz="135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90" dirty="0">
                <a:solidFill>
                  <a:srgbClr val="374050"/>
                </a:solidFill>
                <a:latin typeface="Arial"/>
                <a:cs typeface="Arial"/>
              </a:rPr>
              <a:t>remembers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65" dirty="0">
                <a:solidFill>
                  <a:srgbClr val="374050"/>
                </a:solidFill>
                <a:latin typeface="Arial"/>
                <a:cs typeface="Arial"/>
              </a:rPr>
              <a:t>student</a:t>
            </a:r>
            <a:r>
              <a:rPr sz="135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70" dirty="0">
                <a:solidFill>
                  <a:srgbClr val="374050"/>
                </a:solidFill>
                <a:latin typeface="Arial"/>
                <a:cs typeface="Arial"/>
              </a:rPr>
              <a:t>learning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75" dirty="0">
                <a:solidFill>
                  <a:srgbClr val="374050"/>
                </a:solidFill>
                <a:latin typeface="Arial"/>
                <a:cs typeface="Arial"/>
              </a:rPr>
              <a:t>patterns,</a:t>
            </a:r>
            <a:r>
              <a:rPr sz="135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80" dirty="0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80" dirty="0">
                <a:solidFill>
                  <a:srgbClr val="374050"/>
                </a:solidFill>
                <a:latin typeface="Arial"/>
                <a:cs typeface="Arial"/>
              </a:rPr>
              <a:t>lessons,</a:t>
            </a:r>
            <a:r>
              <a:rPr sz="135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and </a:t>
            </a:r>
            <a:r>
              <a:rPr sz="1350" i="1" spc="-60" dirty="0">
                <a:solidFill>
                  <a:srgbClr val="374050"/>
                </a:solidFill>
                <a:latin typeface="Arial"/>
                <a:cs typeface="Arial"/>
              </a:rPr>
              <a:t>adjusts</a:t>
            </a:r>
            <a:r>
              <a:rPr sz="135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70" dirty="0">
                <a:solidFill>
                  <a:srgbClr val="374050"/>
                </a:solidFill>
                <a:latin typeface="Arial"/>
                <a:cs typeface="Arial"/>
              </a:rPr>
              <a:t>teaching</a:t>
            </a:r>
            <a:r>
              <a:rPr sz="135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80" dirty="0">
                <a:solidFill>
                  <a:srgbClr val="374050"/>
                </a:solidFill>
                <a:latin typeface="Arial"/>
                <a:cs typeface="Arial"/>
              </a:rPr>
              <a:t>approach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90" dirty="0">
                <a:solidFill>
                  <a:srgbClr val="374050"/>
                </a:solidFill>
                <a:latin typeface="Arial"/>
                <a:cs typeface="Arial"/>
              </a:rPr>
              <a:t>based</a:t>
            </a:r>
            <a:r>
              <a:rPr sz="135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80" dirty="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sz="135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50" dirty="0">
                <a:solidFill>
                  <a:srgbClr val="374050"/>
                </a:solidFill>
                <a:latin typeface="Arial"/>
                <a:cs typeface="Arial"/>
              </a:rPr>
              <a:t>historical</a:t>
            </a:r>
            <a:r>
              <a:rPr sz="135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350" i="1" spc="-10" dirty="0">
                <a:solidFill>
                  <a:srgbClr val="374050"/>
                </a:solidFill>
                <a:latin typeface="Arial"/>
                <a:cs typeface="Arial"/>
              </a:rPr>
              <a:t>performance.</a:t>
            </a:r>
            <a:endParaRPr sz="135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099" y="3286125"/>
            <a:ext cx="152399" cy="1523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099" y="4086225"/>
            <a:ext cx="133349" cy="1523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4895849"/>
            <a:ext cx="171449" cy="13334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21" name="object 21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72399" y="104774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3" y="1212602"/>
                  </a:lnTo>
                  <a:lnTo>
                    <a:pt x="476031" y="1204386"/>
                  </a:lnTo>
                  <a:lnTo>
                    <a:pt x="432641" y="1192950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2" y="960616"/>
                  </a:lnTo>
                  <a:lnTo>
                    <a:pt x="86727" y="922996"/>
                  </a:lnTo>
                  <a:lnTo>
                    <a:pt x="65087" y="883679"/>
                  </a:lnTo>
                  <a:lnTo>
                    <a:pt x="46402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6" y="549848"/>
                  </a:lnTo>
                  <a:lnTo>
                    <a:pt x="8973" y="505386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2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2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1" y="14812"/>
                  </a:lnTo>
                  <a:lnTo>
                    <a:pt x="520153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8" y="65088"/>
                  </a:lnTo>
                  <a:lnTo>
                    <a:pt x="922996" y="86728"/>
                  </a:lnTo>
                  <a:lnTo>
                    <a:pt x="960616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1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1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6" y="842883"/>
                  </a:lnTo>
                  <a:lnTo>
                    <a:pt x="1154110" y="883678"/>
                  </a:lnTo>
                  <a:lnTo>
                    <a:pt x="1132470" y="922996"/>
                  </a:lnTo>
                  <a:lnTo>
                    <a:pt x="1107995" y="960616"/>
                  </a:lnTo>
                  <a:lnTo>
                    <a:pt x="1080827" y="996325"/>
                  </a:lnTo>
                  <a:lnTo>
                    <a:pt x="1051103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5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3"/>
                  </a:lnTo>
                  <a:lnTo>
                    <a:pt x="786556" y="1192950"/>
                  </a:lnTo>
                  <a:lnTo>
                    <a:pt x="743167" y="1204387"/>
                  </a:lnTo>
                  <a:lnTo>
                    <a:pt x="699046" y="1212602"/>
                  </a:lnTo>
                  <a:lnTo>
                    <a:pt x="654439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15599" y="45910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7" y="860413"/>
                  </a:lnTo>
                  <a:lnTo>
                    <a:pt x="203191" y="837347"/>
                  </a:lnTo>
                  <a:lnTo>
                    <a:pt x="167153" y="810620"/>
                  </a:lnTo>
                  <a:lnTo>
                    <a:pt x="133910" y="780488"/>
                  </a:lnTo>
                  <a:lnTo>
                    <a:pt x="103779" y="747244"/>
                  </a:lnTo>
                  <a:lnTo>
                    <a:pt x="77051" y="711205"/>
                  </a:lnTo>
                  <a:lnTo>
                    <a:pt x="53985" y="672722"/>
                  </a:lnTo>
                  <a:lnTo>
                    <a:pt x="34801" y="632161"/>
                  </a:lnTo>
                  <a:lnTo>
                    <a:pt x="19687" y="589917"/>
                  </a:lnTo>
                  <a:lnTo>
                    <a:pt x="8784" y="546395"/>
                  </a:lnTo>
                  <a:lnTo>
                    <a:pt x="2202" y="502013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5" y="313781"/>
                  </a:lnTo>
                  <a:lnTo>
                    <a:pt x="39222" y="271920"/>
                  </a:lnTo>
                  <a:lnTo>
                    <a:pt x="59396" y="231843"/>
                  </a:lnTo>
                  <a:lnTo>
                    <a:pt x="83400" y="193937"/>
                  </a:lnTo>
                  <a:lnTo>
                    <a:pt x="111006" y="158566"/>
                  </a:lnTo>
                  <a:lnTo>
                    <a:pt x="141943" y="126071"/>
                  </a:lnTo>
                  <a:lnTo>
                    <a:pt x="175916" y="96765"/>
                  </a:lnTo>
                  <a:lnTo>
                    <a:pt x="212600" y="70930"/>
                  </a:lnTo>
                  <a:lnTo>
                    <a:pt x="251639" y="48815"/>
                  </a:lnTo>
                  <a:lnTo>
                    <a:pt x="292657" y="30633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4" y="11109"/>
                  </a:lnTo>
                  <a:lnTo>
                    <a:pt x="600617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3" y="111006"/>
                  </a:lnTo>
                  <a:lnTo>
                    <a:pt x="788327" y="141943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8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6"/>
                  </a:lnTo>
                  <a:lnTo>
                    <a:pt x="891322" y="600617"/>
                  </a:lnTo>
                  <a:lnTo>
                    <a:pt x="875174" y="642478"/>
                  </a:lnTo>
                  <a:lnTo>
                    <a:pt x="855000" y="682555"/>
                  </a:lnTo>
                  <a:lnTo>
                    <a:pt x="830996" y="720461"/>
                  </a:lnTo>
                  <a:lnTo>
                    <a:pt x="803393" y="755833"/>
                  </a:lnTo>
                  <a:lnTo>
                    <a:pt x="772454" y="788327"/>
                  </a:lnTo>
                  <a:lnTo>
                    <a:pt x="738480" y="817633"/>
                  </a:lnTo>
                  <a:lnTo>
                    <a:pt x="701797" y="843467"/>
                  </a:lnTo>
                  <a:lnTo>
                    <a:pt x="662758" y="865583"/>
                  </a:lnTo>
                  <a:lnTo>
                    <a:pt x="621739" y="883764"/>
                  </a:lnTo>
                  <a:lnTo>
                    <a:pt x="579136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10699" y="180975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157519" y="621506"/>
                  </a:moveTo>
                  <a:lnTo>
                    <a:pt x="150018" y="621506"/>
                  </a:lnTo>
                  <a:lnTo>
                    <a:pt x="116676" y="614760"/>
                  </a:lnTo>
                  <a:lnTo>
                    <a:pt x="89425" y="596374"/>
                  </a:lnTo>
                  <a:lnTo>
                    <a:pt x="71039" y="569123"/>
                  </a:lnTo>
                  <a:lnTo>
                    <a:pt x="64293" y="535781"/>
                  </a:lnTo>
                  <a:lnTo>
                    <a:pt x="64613" y="528405"/>
                  </a:lnTo>
                  <a:lnTo>
                    <a:pt x="65549" y="521181"/>
                  </a:lnTo>
                  <a:lnTo>
                    <a:pt x="67062" y="514157"/>
                  </a:lnTo>
                  <a:lnTo>
                    <a:pt x="69115" y="507384"/>
                  </a:lnTo>
                  <a:lnTo>
                    <a:pt x="41250" y="491729"/>
                  </a:lnTo>
                  <a:lnTo>
                    <a:pt x="19388" y="468741"/>
                  </a:lnTo>
                  <a:lnTo>
                    <a:pt x="5110" y="440027"/>
                  </a:lnTo>
                  <a:lnTo>
                    <a:pt x="0" y="407193"/>
                  </a:lnTo>
                  <a:lnTo>
                    <a:pt x="4480" y="376447"/>
                  </a:lnTo>
                  <a:lnTo>
                    <a:pt x="17061" y="349178"/>
                  </a:lnTo>
                  <a:lnTo>
                    <a:pt x="36447" y="326707"/>
                  </a:lnTo>
                  <a:lnTo>
                    <a:pt x="61346" y="310351"/>
                  </a:lnTo>
                  <a:lnTo>
                    <a:pt x="53542" y="298708"/>
                  </a:lnTo>
                  <a:lnTo>
                    <a:pt x="47734" y="285822"/>
                  </a:lnTo>
                  <a:lnTo>
                    <a:pt x="44111" y="271906"/>
                  </a:lnTo>
                  <a:lnTo>
                    <a:pt x="42862" y="257175"/>
                  </a:lnTo>
                  <a:lnTo>
                    <a:pt x="47985" y="227912"/>
                  </a:lnTo>
                  <a:lnTo>
                    <a:pt x="62150" y="202994"/>
                  </a:lnTo>
                  <a:lnTo>
                    <a:pt x="83548" y="184204"/>
                  </a:lnTo>
                  <a:lnTo>
                    <a:pt x="110370" y="173325"/>
                  </a:lnTo>
                  <a:lnTo>
                    <a:pt x="108227" y="165958"/>
                  </a:lnTo>
                  <a:lnTo>
                    <a:pt x="107156" y="158055"/>
                  </a:lnTo>
                  <a:lnTo>
                    <a:pt x="107156" y="150018"/>
                  </a:lnTo>
                  <a:lnTo>
                    <a:pt x="112047" y="121444"/>
                  </a:lnTo>
                  <a:lnTo>
                    <a:pt x="125590" y="96926"/>
                  </a:lnTo>
                  <a:lnTo>
                    <a:pt x="146090" y="78159"/>
                  </a:lnTo>
                  <a:lnTo>
                    <a:pt x="171851" y="66838"/>
                  </a:lnTo>
                  <a:lnTo>
                    <a:pt x="179760" y="40572"/>
                  </a:lnTo>
                  <a:lnTo>
                    <a:pt x="196146" y="19355"/>
                  </a:lnTo>
                  <a:lnTo>
                    <a:pt x="219036" y="5169"/>
                  </a:lnTo>
                  <a:lnTo>
                    <a:pt x="246459" y="0"/>
                  </a:lnTo>
                  <a:lnTo>
                    <a:pt x="275640" y="5899"/>
                  </a:lnTo>
                  <a:lnTo>
                    <a:pt x="299484" y="21983"/>
                  </a:lnTo>
                  <a:lnTo>
                    <a:pt x="315568" y="45828"/>
                  </a:lnTo>
                  <a:lnTo>
                    <a:pt x="321468" y="75009"/>
                  </a:lnTo>
                  <a:lnTo>
                    <a:pt x="321468" y="610790"/>
                  </a:lnTo>
                  <a:lnTo>
                    <a:pt x="319870" y="618693"/>
                  </a:lnTo>
                  <a:lnTo>
                    <a:pt x="171851" y="618693"/>
                  </a:lnTo>
                  <a:lnTo>
                    <a:pt x="164886" y="620568"/>
                  </a:lnTo>
                  <a:lnTo>
                    <a:pt x="157519" y="621506"/>
                  </a:lnTo>
                  <a:close/>
                </a:path>
                <a:path w="685800" h="685800">
                  <a:moveTo>
                    <a:pt x="246459" y="685800"/>
                  </a:moveTo>
                  <a:lnTo>
                    <a:pt x="219036" y="680626"/>
                  </a:lnTo>
                  <a:lnTo>
                    <a:pt x="196146" y="666411"/>
                  </a:lnTo>
                  <a:lnTo>
                    <a:pt x="179760" y="645114"/>
                  </a:lnTo>
                  <a:lnTo>
                    <a:pt x="171851" y="618693"/>
                  </a:lnTo>
                  <a:lnTo>
                    <a:pt x="319870" y="618693"/>
                  </a:lnTo>
                  <a:lnTo>
                    <a:pt x="315568" y="639971"/>
                  </a:lnTo>
                  <a:lnTo>
                    <a:pt x="299484" y="663816"/>
                  </a:lnTo>
                  <a:lnTo>
                    <a:pt x="275640" y="679900"/>
                  </a:lnTo>
                  <a:lnTo>
                    <a:pt x="246459" y="685800"/>
                  </a:lnTo>
                  <a:close/>
                </a:path>
                <a:path w="685800" h="685800">
                  <a:moveTo>
                    <a:pt x="439340" y="685800"/>
                  </a:moveTo>
                  <a:lnTo>
                    <a:pt x="410159" y="679900"/>
                  </a:lnTo>
                  <a:lnTo>
                    <a:pt x="386315" y="663816"/>
                  </a:lnTo>
                  <a:lnTo>
                    <a:pt x="370231" y="639971"/>
                  </a:lnTo>
                  <a:lnTo>
                    <a:pt x="364331" y="610790"/>
                  </a:lnTo>
                  <a:lnTo>
                    <a:pt x="364331" y="75009"/>
                  </a:lnTo>
                  <a:lnTo>
                    <a:pt x="370231" y="45828"/>
                  </a:lnTo>
                  <a:lnTo>
                    <a:pt x="386315" y="21983"/>
                  </a:lnTo>
                  <a:lnTo>
                    <a:pt x="410159" y="5899"/>
                  </a:lnTo>
                  <a:lnTo>
                    <a:pt x="439340" y="0"/>
                  </a:lnTo>
                  <a:lnTo>
                    <a:pt x="466744" y="5169"/>
                  </a:lnTo>
                  <a:lnTo>
                    <a:pt x="489603" y="19355"/>
                  </a:lnTo>
                  <a:lnTo>
                    <a:pt x="505982" y="40572"/>
                  </a:lnTo>
                  <a:lnTo>
                    <a:pt x="513948" y="66838"/>
                  </a:lnTo>
                  <a:lnTo>
                    <a:pt x="539766" y="78140"/>
                  </a:lnTo>
                  <a:lnTo>
                    <a:pt x="560259" y="96875"/>
                  </a:lnTo>
                  <a:lnTo>
                    <a:pt x="573771" y="121387"/>
                  </a:lnTo>
                  <a:lnTo>
                    <a:pt x="578643" y="150018"/>
                  </a:lnTo>
                  <a:lnTo>
                    <a:pt x="578643" y="158055"/>
                  </a:lnTo>
                  <a:lnTo>
                    <a:pt x="577572" y="165958"/>
                  </a:lnTo>
                  <a:lnTo>
                    <a:pt x="575429" y="173325"/>
                  </a:lnTo>
                  <a:lnTo>
                    <a:pt x="602251" y="184147"/>
                  </a:lnTo>
                  <a:lnTo>
                    <a:pt x="623649" y="202943"/>
                  </a:lnTo>
                  <a:lnTo>
                    <a:pt x="637814" y="227893"/>
                  </a:lnTo>
                  <a:lnTo>
                    <a:pt x="642937" y="257175"/>
                  </a:lnTo>
                  <a:lnTo>
                    <a:pt x="641688" y="271906"/>
                  </a:lnTo>
                  <a:lnTo>
                    <a:pt x="638065" y="285822"/>
                  </a:lnTo>
                  <a:lnTo>
                    <a:pt x="632257" y="298708"/>
                  </a:lnTo>
                  <a:lnTo>
                    <a:pt x="624453" y="310351"/>
                  </a:lnTo>
                  <a:lnTo>
                    <a:pt x="649352" y="326707"/>
                  </a:lnTo>
                  <a:lnTo>
                    <a:pt x="668738" y="349178"/>
                  </a:lnTo>
                  <a:lnTo>
                    <a:pt x="681319" y="376447"/>
                  </a:lnTo>
                  <a:lnTo>
                    <a:pt x="685800" y="407193"/>
                  </a:lnTo>
                  <a:lnTo>
                    <a:pt x="680689" y="440027"/>
                  </a:lnTo>
                  <a:lnTo>
                    <a:pt x="666411" y="468741"/>
                  </a:lnTo>
                  <a:lnTo>
                    <a:pt x="644549" y="491729"/>
                  </a:lnTo>
                  <a:lnTo>
                    <a:pt x="616684" y="507384"/>
                  </a:lnTo>
                  <a:lnTo>
                    <a:pt x="618737" y="514157"/>
                  </a:lnTo>
                  <a:lnTo>
                    <a:pt x="620250" y="521181"/>
                  </a:lnTo>
                  <a:lnTo>
                    <a:pt x="621186" y="528405"/>
                  </a:lnTo>
                  <a:lnTo>
                    <a:pt x="621506" y="535781"/>
                  </a:lnTo>
                  <a:lnTo>
                    <a:pt x="614760" y="569123"/>
                  </a:lnTo>
                  <a:lnTo>
                    <a:pt x="596374" y="596374"/>
                  </a:lnTo>
                  <a:lnTo>
                    <a:pt x="569123" y="614760"/>
                  </a:lnTo>
                  <a:lnTo>
                    <a:pt x="549684" y="618693"/>
                  </a:lnTo>
                  <a:lnTo>
                    <a:pt x="513948" y="618693"/>
                  </a:lnTo>
                  <a:lnTo>
                    <a:pt x="506039" y="645114"/>
                  </a:lnTo>
                  <a:lnTo>
                    <a:pt x="489653" y="666411"/>
                  </a:lnTo>
                  <a:lnTo>
                    <a:pt x="466763" y="680626"/>
                  </a:lnTo>
                  <a:lnTo>
                    <a:pt x="439340" y="685800"/>
                  </a:lnTo>
                  <a:close/>
                </a:path>
                <a:path w="685800" h="685800">
                  <a:moveTo>
                    <a:pt x="535781" y="621506"/>
                  </a:moveTo>
                  <a:lnTo>
                    <a:pt x="528280" y="621506"/>
                  </a:lnTo>
                  <a:lnTo>
                    <a:pt x="520913" y="620568"/>
                  </a:lnTo>
                  <a:lnTo>
                    <a:pt x="513948" y="618693"/>
                  </a:lnTo>
                  <a:lnTo>
                    <a:pt x="549684" y="618693"/>
                  </a:lnTo>
                  <a:lnTo>
                    <a:pt x="535781" y="62150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10674" y="27812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00037" y="85724"/>
                  </a:moveTo>
                  <a:lnTo>
                    <a:pt x="42862" y="85724"/>
                  </a:lnTo>
                  <a:lnTo>
                    <a:pt x="46235" y="69054"/>
                  </a:lnTo>
                  <a:lnTo>
                    <a:pt x="55428" y="55428"/>
                  </a:lnTo>
                  <a:lnTo>
                    <a:pt x="69054" y="46235"/>
                  </a:lnTo>
                  <a:lnTo>
                    <a:pt x="85724" y="42862"/>
                  </a:lnTo>
                  <a:lnTo>
                    <a:pt x="85724" y="7166"/>
                  </a:lnTo>
                  <a:lnTo>
                    <a:pt x="92891" y="0"/>
                  </a:lnTo>
                  <a:lnTo>
                    <a:pt x="110705" y="0"/>
                  </a:lnTo>
                  <a:lnTo>
                    <a:pt x="117871" y="7166"/>
                  </a:lnTo>
                  <a:lnTo>
                    <a:pt x="117871" y="42862"/>
                  </a:lnTo>
                  <a:lnTo>
                    <a:pt x="257174" y="42862"/>
                  </a:lnTo>
                  <a:lnTo>
                    <a:pt x="273845" y="46235"/>
                  </a:lnTo>
                  <a:lnTo>
                    <a:pt x="287471" y="55428"/>
                  </a:lnTo>
                  <a:lnTo>
                    <a:pt x="296664" y="69054"/>
                  </a:lnTo>
                  <a:lnTo>
                    <a:pt x="300037" y="85724"/>
                  </a:lnTo>
                  <a:close/>
                </a:path>
                <a:path w="342900" h="342900">
                  <a:moveTo>
                    <a:pt x="187523" y="42862"/>
                  </a:moveTo>
                  <a:lnTo>
                    <a:pt x="155376" y="42862"/>
                  </a:lnTo>
                  <a:lnTo>
                    <a:pt x="155376" y="7166"/>
                  </a:lnTo>
                  <a:lnTo>
                    <a:pt x="162542" y="0"/>
                  </a:lnTo>
                  <a:lnTo>
                    <a:pt x="180357" y="0"/>
                  </a:lnTo>
                  <a:lnTo>
                    <a:pt x="187523" y="7166"/>
                  </a:lnTo>
                  <a:lnTo>
                    <a:pt x="187523" y="42862"/>
                  </a:lnTo>
                  <a:close/>
                </a:path>
                <a:path w="342900" h="342900">
                  <a:moveTo>
                    <a:pt x="257174" y="42862"/>
                  </a:moveTo>
                  <a:lnTo>
                    <a:pt x="225028" y="42862"/>
                  </a:lnTo>
                  <a:lnTo>
                    <a:pt x="225028" y="7166"/>
                  </a:lnTo>
                  <a:lnTo>
                    <a:pt x="232194" y="0"/>
                  </a:lnTo>
                  <a:lnTo>
                    <a:pt x="250008" y="0"/>
                  </a:lnTo>
                  <a:lnTo>
                    <a:pt x="257174" y="7166"/>
                  </a:lnTo>
                  <a:lnTo>
                    <a:pt x="257174" y="42862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7166" y="257174"/>
                  </a:lnTo>
                  <a:lnTo>
                    <a:pt x="0" y="250008"/>
                  </a:lnTo>
                  <a:lnTo>
                    <a:pt x="0" y="232194"/>
                  </a:lnTo>
                  <a:lnTo>
                    <a:pt x="7166" y="225028"/>
                  </a:lnTo>
                  <a:lnTo>
                    <a:pt x="42862" y="225028"/>
                  </a:lnTo>
                  <a:lnTo>
                    <a:pt x="42862" y="187523"/>
                  </a:lnTo>
                  <a:lnTo>
                    <a:pt x="7166" y="187523"/>
                  </a:lnTo>
                  <a:lnTo>
                    <a:pt x="0" y="180357"/>
                  </a:lnTo>
                  <a:lnTo>
                    <a:pt x="0" y="162542"/>
                  </a:lnTo>
                  <a:lnTo>
                    <a:pt x="7166" y="155376"/>
                  </a:lnTo>
                  <a:lnTo>
                    <a:pt x="42862" y="155376"/>
                  </a:lnTo>
                  <a:lnTo>
                    <a:pt x="42862" y="117871"/>
                  </a:lnTo>
                  <a:lnTo>
                    <a:pt x="7166" y="117871"/>
                  </a:lnTo>
                  <a:lnTo>
                    <a:pt x="0" y="110705"/>
                  </a:lnTo>
                  <a:lnTo>
                    <a:pt x="0" y="92891"/>
                  </a:lnTo>
                  <a:lnTo>
                    <a:pt x="7166" y="85724"/>
                  </a:lnTo>
                  <a:lnTo>
                    <a:pt x="107156" y="85724"/>
                  </a:lnTo>
                  <a:lnTo>
                    <a:pt x="98806" y="87406"/>
                  </a:lnTo>
                  <a:lnTo>
                    <a:pt x="91995" y="91995"/>
                  </a:lnTo>
                  <a:lnTo>
                    <a:pt x="87406" y="98806"/>
                  </a:lnTo>
                  <a:lnTo>
                    <a:pt x="85724" y="107156"/>
                  </a:lnTo>
                  <a:lnTo>
                    <a:pt x="85724" y="235743"/>
                  </a:lnTo>
                  <a:lnTo>
                    <a:pt x="87406" y="244093"/>
                  </a:lnTo>
                  <a:lnTo>
                    <a:pt x="91995" y="250904"/>
                  </a:lnTo>
                  <a:lnTo>
                    <a:pt x="98806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335733" y="257174"/>
                  </a:moveTo>
                  <a:lnTo>
                    <a:pt x="235743" y="257174"/>
                  </a:lnTo>
                  <a:lnTo>
                    <a:pt x="244093" y="255493"/>
                  </a:lnTo>
                  <a:lnTo>
                    <a:pt x="250904" y="250904"/>
                  </a:lnTo>
                  <a:lnTo>
                    <a:pt x="255493" y="244093"/>
                  </a:lnTo>
                  <a:lnTo>
                    <a:pt x="257174" y="235743"/>
                  </a:lnTo>
                  <a:lnTo>
                    <a:pt x="257174" y="107156"/>
                  </a:lnTo>
                  <a:lnTo>
                    <a:pt x="255493" y="98806"/>
                  </a:lnTo>
                  <a:lnTo>
                    <a:pt x="250904" y="91995"/>
                  </a:lnTo>
                  <a:lnTo>
                    <a:pt x="244093" y="87406"/>
                  </a:lnTo>
                  <a:lnTo>
                    <a:pt x="235743" y="85724"/>
                  </a:lnTo>
                  <a:lnTo>
                    <a:pt x="335733" y="85724"/>
                  </a:lnTo>
                  <a:lnTo>
                    <a:pt x="342899" y="92891"/>
                  </a:lnTo>
                  <a:lnTo>
                    <a:pt x="342899" y="110705"/>
                  </a:lnTo>
                  <a:lnTo>
                    <a:pt x="335733" y="117871"/>
                  </a:lnTo>
                  <a:lnTo>
                    <a:pt x="300037" y="117871"/>
                  </a:lnTo>
                  <a:lnTo>
                    <a:pt x="300037" y="155376"/>
                  </a:lnTo>
                  <a:lnTo>
                    <a:pt x="335733" y="155376"/>
                  </a:lnTo>
                  <a:lnTo>
                    <a:pt x="342899" y="162542"/>
                  </a:lnTo>
                  <a:lnTo>
                    <a:pt x="342899" y="180357"/>
                  </a:lnTo>
                  <a:lnTo>
                    <a:pt x="335733" y="187523"/>
                  </a:lnTo>
                  <a:lnTo>
                    <a:pt x="300037" y="187523"/>
                  </a:lnTo>
                  <a:lnTo>
                    <a:pt x="300037" y="225028"/>
                  </a:lnTo>
                  <a:lnTo>
                    <a:pt x="335733" y="225028"/>
                  </a:lnTo>
                  <a:lnTo>
                    <a:pt x="342899" y="232194"/>
                  </a:lnTo>
                  <a:lnTo>
                    <a:pt x="342899" y="250008"/>
                  </a:lnTo>
                  <a:lnTo>
                    <a:pt x="335733" y="257174"/>
                  </a:lnTo>
                  <a:close/>
                </a:path>
                <a:path w="342900" h="342900">
                  <a:moveTo>
                    <a:pt x="235743" y="235743"/>
                  </a:moveTo>
                  <a:lnTo>
                    <a:pt x="107156" y="235743"/>
                  </a:lnTo>
                  <a:lnTo>
                    <a:pt x="107156" y="107156"/>
                  </a:lnTo>
                  <a:lnTo>
                    <a:pt x="235743" y="107156"/>
                  </a:lnTo>
                  <a:lnTo>
                    <a:pt x="235743" y="235743"/>
                  </a:lnTo>
                  <a:close/>
                </a:path>
                <a:path w="342900" h="342900">
                  <a:moveTo>
                    <a:pt x="110705" y="342899"/>
                  </a:moveTo>
                  <a:lnTo>
                    <a:pt x="92891" y="342899"/>
                  </a:lnTo>
                  <a:lnTo>
                    <a:pt x="85724" y="335733"/>
                  </a:lnTo>
                  <a:lnTo>
                    <a:pt x="85724" y="300037"/>
                  </a:lnTo>
                  <a:lnTo>
                    <a:pt x="69054" y="296664"/>
                  </a:lnTo>
                  <a:lnTo>
                    <a:pt x="55428" y="287471"/>
                  </a:lnTo>
                  <a:lnTo>
                    <a:pt x="46235" y="273845"/>
                  </a:lnTo>
                  <a:lnTo>
                    <a:pt x="42862" y="257174"/>
                  </a:lnTo>
                  <a:lnTo>
                    <a:pt x="300037" y="257174"/>
                  </a:lnTo>
                  <a:lnTo>
                    <a:pt x="296664" y="273845"/>
                  </a:lnTo>
                  <a:lnTo>
                    <a:pt x="287471" y="287471"/>
                  </a:lnTo>
                  <a:lnTo>
                    <a:pt x="273845" y="296664"/>
                  </a:lnTo>
                  <a:lnTo>
                    <a:pt x="257174" y="300037"/>
                  </a:lnTo>
                  <a:lnTo>
                    <a:pt x="117871" y="300037"/>
                  </a:lnTo>
                  <a:lnTo>
                    <a:pt x="117871" y="335733"/>
                  </a:lnTo>
                  <a:lnTo>
                    <a:pt x="110705" y="342899"/>
                  </a:lnTo>
                  <a:close/>
                </a:path>
                <a:path w="342900" h="342900">
                  <a:moveTo>
                    <a:pt x="180357" y="342899"/>
                  </a:moveTo>
                  <a:lnTo>
                    <a:pt x="162542" y="342899"/>
                  </a:lnTo>
                  <a:lnTo>
                    <a:pt x="155376" y="335733"/>
                  </a:lnTo>
                  <a:lnTo>
                    <a:pt x="155376" y="300037"/>
                  </a:lnTo>
                  <a:lnTo>
                    <a:pt x="187523" y="300037"/>
                  </a:lnTo>
                  <a:lnTo>
                    <a:pt x="187523" y="335733"/>
                  </a:lnTo>
                  <a:lnTo>
                    <a:pt x="180357" y="342899"/>
                  </a:lnTo>
                  <a:close/>
                </a:path>
                <a:path w="342900" h="342900">
                  <a:moveTo>
                    <a:pt x="250008" y="342899"/>
                  </a:moveTo>
                  <a:lnTo>
                    <a:pt x="232194" y="342899"/>
                  </a:lnTo>
                  <a:lnTo>
                    <a:pt x="225028" y="335733"/>
                  </a:lnTo>
                  <a:lnTo>
                    <a:pt x="225028" y="300037"/>
                  </a:lnTo>
                  <a:lnTo>
                    <a:pt x="257174" y="300037"/>
                  </a:lnTo>
                  <a:lnTo>
                    <a:pt x="257174" y="335733"/>
                  </a:lnTo>
                  <a:lnTo>
                    <a:pt x="250008" y="3428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782174" y="27812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514350" y="228600"/>
                  </a:moveTo>
                  <a:lnTo>
                    <a:pt x="0" y="228600"/>
                  </a:lnTo>
                  <a:lnTo>
                    <a:pt x="0" y="158769"/>
                  </a:lnTo>
                  <a:lnTo>
                    <a:pt x="3929" y="153590"/>
                  </a:lnTo>
                  <a:lnTo>
                    <a:pt x="9018" y="150286"/>
                  </a:lnTo>
                  <a:lnTo>
                    <a:pt x="17047" y="143546"/>
                  </a:lnTo>
                  <a:lnTo>
                    <a:pt x="23217" y="135072"/>
                  </a:lnTo>
                  <a:lnTo>
                    <a:pt x="27176" y="125209"/>
                  </a:lnTo>
                  <a:lnTo>
                    <a:pt x="28575" y="114300"/>
                  </a:lnTo>
                  <a:lnTo>
                    <a:pt x="27176" y="103390"/>
                  </a:lnTo>
                  <a:lnTo>
                    <a:pt x="23217" y="93527"/>
                  </a:lnTo>
                  <a:lnTo>
                    <a:pt x="17047" y="85053"/>
                  </a:lnTo>
                  <a:lnTo>
                    <a:pt x="9018" y="78313"/>
                  </a:lnTo>
                  <a:lnTo>
                    <a:pt x="3929" y="75009"/>
                  </a:lnTo>
                  <a:lnTo>
                    <a:pt x="0" y="6983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57200" y="0"/>
                  </a:lnTo>
                  <a:lnTo>
                    <a:pt x="479427" y="4496"/>
                  </a:lnTo>
                  <a:lnTo>
                    <a:pt x="497595" y="16754"/>
                  </a:lnTo>
                  <a:lnTo>
                    <a:pt x="509853" y="34922"/>
                  </a:lnTo>
                  <a:lnTo>
                    <a:pt x="514350" y="57150"/>
                  </a:lnTo>
                  <a:lnTo>
                    <a:pt x="142875" y="57150"/>
                  </a:lnTo>
                  <a:lnTo>
                    <a:pt x="131742" y="59392"/>
                  </a:lnTo>
                  <a:lnTo>
                    <a:pt x="122660" y="65510"/>
                  </a:lnTo>
                  <a:lnTo>
                    <a:pt x="116542" y="74592"/>
                  </a:lnTo>
                  <a:lnTo>
                    <a:pt x="114300" y="85725"/>
                  </a:lnTo>
                  <a:lnTo>
                    <a:pt x="114300" y="142875"/>
                  </a:lnTo>
                  <a:lnTo>
                    <a:pt x="142875" y="171450"/>
                  </a:lnTo>
                  <a:lnTo>
                    <a:pt x="514350" y="171450"/>
                  </a:lnTo>
                  <a:lnTo>
                    <a:pt x="514350" y="228600"/>
                  </a:lnTo>
                  <a:close/>
                </a:path>
                <a:path w="514350" h="342900">
                  <a:moveTo>
                    <a:pt x="257175" y="171450"/>
                  </a:moveTo>
                  <a:lnTo>
                    <a:pt x="142875" y="171450"/>
                  </a:lnTo>
                  <a:lnTo>
                    <a:pt x="154007" y="169207"/>
                  </a:lnTo>
                  <a:lnTo>
                    <a:pt x="163089" y="163089"/>
                  </a:lnTo>
                  <a:lnTo>
                    <a:pt x="169207" y="154007"/>
                  </a:lnTo>
                  <a:lnTo>
                    <a:pt x="171450" y="142875"/>
                  </a:lnTo>
                  <a:lnTo>
                    <a:pt x="171450" y="85725"/>
                  </a:lnTo>
                  <a:lnTo>
                    <a:pt x="142875" y="57150"/>
                  </a:lnTo>
                  <a:lnTo>
                    <a:pt x="257175" y="57150"/>
                  </a:lnTo>
                  <a:lnTo>
                    <a:pt x="246042" y="59392"/>
                  </a:lnTo>
                  <a:lnTo>
                    <a:pt x="236960" y="65510"/>
                  </a:lnTo>
                  <a:lnTo>
                    <a:pt x="230842" y="74592"/>
                  </a:lnTo>
                  <a:lnTo>
                    <a:pt x="228600" y="85725"/>
                  </a:lnTo>
                  <a:lnTo>
                    <a:pt x="228600" y="142875"/>
                  </a:lnTo>
                  <a:lnTo>
                    <a:pt x="230758" y="153590"/>
                  </a:lnTo>
                  <a:lnTo>
                    <a:pt x="230842" y="154007"/>
                  </a:lnTo>
                  <a:lnTo>
                    <a:pt x="236960" y="163089"/>
                  </a:lnTo>
                  <a:lnTo>
                    <a:pt x="246042" y="169207"/>
                  </a:lnTo>
                  <a:lnTo>
                    <a:pt x="257175" y="171450"/>
                  </a:lnTo>
                  <a:close/>
                </a:path>
                <a:path w="514350" h="342900">
                  <a:moveTo>
                    <a:pt x="371475" y="171450"/>
                  </a:moveTo>
                  <a:lnTo>
                    <a:pt x="257175" y="171450"/>
                  </a:lnTo>
                  <a:lnTo>
                    <a:pt x="268307" y="169207"/>
                  </a:lnTo>
                  <a:lnTo>
                    <a:pt x="277389" y="163089"/>
                  </a:lnTo>
                  <a:lnTo>
                    <a:pt x="283507" y="154007"/>
                  </a:lnTo>
                  <a:lnTo>
                    <a:pt x="285750" y="142875"/>
                  </a:lnTo>
                  <a:lnTo>
                    <a:pt x="285750" y="85725"/>
                  </a:lnTo>
                  <a:lnTo>
                    <a:pt x="283591" y="75009"/>
                  </a:lnTo>
                  <a:lnTo>
                    <a:pt x="283507" y="74592"/>
                  </a:lnTo>
                  <a:lnTo>
                    <a:pt x="277389" y="65510"/>
                  </a:lnTo>
                  <a:lnTo>
                    <a:pt x="268307" y="59392"/>
                  </a:lnTo>
                  <a:lnTo>
                    <a:pt x="257175" y="57150"/>
                  </a:lnTo>
                  <a:lnTo>
                    <a:pt x="371475" y="57150"/>
                  </a:lnTo>
                  <a:lnTo>
                    <a:pt x="360342" y="59392"/>
                  </a:lnTo>
                  <a:lnTo>
                    <a:pt x="351260" y="65510"/>
                  </a:lnTo>
                  <a:lnTo>
                    <a:pt x="345142" y="74592"/>
                  </a:lnTo>
                  <a:lnTo>
                    <a:pt x="342900" y="85725"/>
                  </a:lnTo>
                  <a:lnTo>
                    <a:pt x="342900" y="142875"/>
                  </a:lnTo>
                  <a:lnTo>
                    <a:pt x="345058" y="153590"/>
                  </a:lnTo>
                  <a:lnTo>
                    <a:pt x="345142" y="154007"/>
                  </a:lnTo>
                  <a:lnTo>
                    <a:pt x="351260" y="163089"/>
                  </a:lnTo>
                  <a:lnTo>
                    <a:pt x="360342" y="169207"/>
                  </a:lnTo>
                  <a:lnTo>
                    <a:pt x="371475" y="171450"/>
                  </a:lnTo>
                  <a:close/>
                </a:path>
                <a:path w="514350" h="342900">
                  <a:moveTo>
                    <a:pt x="514350" y="171450"/>
                  </a:moveTo>
                  <a:lnTo>
                    <a:pt x="371475" y="171450"/>
                  </a:lnTo>
                  <a:lnTo>
                    <a:pt x="382607" y="169207"/>
                  </a:lnTo>
                  <a:lnTo>
                    <a:pt x="391689" y="163089"/>
                  </a:lnTo>
                  <a:lnTo>
                    <a:pt x="397807" y="154007"/>
                  </a:lnTo>
                  <a:lnTo>
                    <a:pt x="400050" y="142875"/>
                  </a:lnTo>
                  <a:lnTo>
                    <a:pt x="400050" y="85725"/>
                  </a:lnTo>
                  <a:lnTo>
                    <a:pt x="397891" y="75009"/>
                  </a:lnTo>
                  <a:lnTo>
                    <a:pt x="397807" y="74592"/>
                  </a:lnTo>
                  <a:lnTo>
                    <a:pt x="391689" y="65510"/>
                  </a:lnTo>
                  <a:lnTo>
                    <a:pt x="382607" y="59392"/>
                  </a:lnTo>
                  <a:lnTo>
                    <a:pt x="371475" y="57150"/>
                  </a:lnTo>
                  <a:lnTo>
                    <a:pt x="514350" y="57150"/>
                  </a:lnTo>
                  <a:lnTo>
                    <a:pt x="514350" y="69830"/>
                  </a:lnTo>
                  <a:lnTo>
                    <a:pt x="510420" y="75009"/>
                  </a:lnTo>
                  <a:lnTo>
                    <a:pt x="505331" y="78313"/>
                  </a:lnTo>
                  <a:lnTo>
                    <a:pt x="497302" y="85053"/>
                  </a:lnTo>
                  <a:lnTo>
                    <a:pt x="491132" y="93527"/>
                  </a:lnTo>
                  <a:lnTo>
                    <a:pt x="487173" y="103390"/>
                  </a:lnTo>
                  <a:lnTo>
                    <a:pt x="485775" y="114300"/>
                  </a:lnTo>
                  <a:lnTo>
                    <a:pt x="487173" y="125209"/>
                  </a:lnTo>
                  <a:lnTo>
                    <a:pt x="491132" y="135072"/>
                  </a:lnTo>
                  <a:lnTo>
                    <a:pt x="497302" y="143546"/>
                  </a:lnTo>
                  <a:lnTo>
                    <a:pt x="505331" y="150286"/>
                  </a:lnTo>
                  <a:lnTo>
                    <a:pt x="510420" y="153590"/>
                  </a:lnTo>
                  <a:lnTo>
                    <a:pt x="514350" y="158769"/>
                  </a:lnTo>
                  <a:lnTo>
                    <a:pt x="514350" y="171450"/>
                  </a:lnTo>
                  <a:close/>
                </a:path>
                <a:path w="514350" h="342900">
                  <a:moveTo>
                    <a:pt x="71437" y="342900"/>
                  </a:moveTo>
                  <a:lnTo>
                    <a:pt x="28575" y="342900"/>
                  </a:lnTo>
                  <a:lnTo>
                    <a:pt x="17442" y="340657"/>
                  </a:lnTo>
                  <a:lnTo>
                    <a:pt x="8360" y="334539"/>
                  </a:lnTo>
                  <a:lnTo>
                    <a:pt x="2242" y="325457"/>
                  </a:lnTo>
                  <a:lnTo>
                    <a:pt x="0" y="314325"/>
                  </a:lnTo>
                  <a:lnTo>
                    <a:pt x="0" y="257175"/>
                  </a:lnTo>
                  <a:lnTo>
                    <a:pt x="514350" y="257175"/>
                  </a:lnTo>
                  <a:lnTo>
                    <a:pt x="514350" y="300037"/>
                  </a:lnTo>
                  <a:lnTo>
                    <a:pt x="77866" y="300037"/>
                  </a:lnTo>
                  <a:lnTo>
                    <a:pt x="71437" y="306466"/>
                  </a:lnTo>
                  <a:lnTo>
                    <a:pt x="71437" y="342900"/>
                  </a:lnTo>
                  <a:close/>
                </a:path>
                <a:path w="514350" h="342900">
                  <a:moveTo>
                    <a:pt x="185737" y="342900"/>
                  </a:moveTo>
                  <a:lnTo>
                    <a:pt x="100012" y="342900"/>
                  </a:lnTo>
                  <a:lnTo>
                    <a:pt x="100012" y="306466"/>
                  </a:lnTo>
                  <a:lnTo>
                    <a:pt x="93583" y="300037"/>
                  </a:lnTo>
                  <a:lnTo>
                    <a:pt x="192166" y="300037"/>
                  </a:lnTo>
                  <a:lnTo>
                    <a:pt x="185737" y="306466"/>
                  </a:lnTo>
                  <a:lnTo>
                    <a:pt x="185737" y="342900"/>
                  </a:lnTo>
                  <a:close/>
                </a:path>
                <a:path w="514350" h="342900">
                  <a:moveTo>
                    <a:pt x="300037" y="342900"/>
                  </a:moveTo>
                  <a:lnTo>
                    <a:pt x="214312" y="342900"/>
                  </a:lnTo>
                  <a:lnTo>
                    <a:pt x="214312" y="306466"/>
                  </a:lnTo>
                  <a:lnTo>
                    <a:pt x="207883" y="300037"/>
                  </a:lnTo>
                  <a:lnTo>
                    <a:pt x="306466" y="300037"/>
                  </a:lnTo>
                  <a:lnTo>
                    <a:pt x="300037" y="306466"/>
                  </a:lnTo>
                  <a:lnTo>
                    <a:pt x="300037" y="342900"/>
                  </a:lnTo>
                  <a:close/>
                </a:path>
                <a:path w="514350" h="342900">
                  <a:moveTo>
                    <a:pt x="414337" y="342900"/>
                  </a:moveTo>
                  <a:lnTo>
                    <a:pt x="328612" y="342900"/>
                  </a:lnTo>
                  <a:lnTo>
                    <a:pt x="328612" y="306466"/>
                  </a:lnTo>
                  <a:lnTo>
                    <a:pt x="322183" y="300037"/>
                  </a:lnTo>
                  <a:lnTo>
                    <a:pt x="420766" y="300037"/>
                  </a:lnTo>
                  <a:lnTo>
                    <a:pt x="414337" y="306466"/>
                  </a:lnTo>
                  <a:lnTo>
                    <a:pt x="414337" y="342900"/>
                  </a:lnTo>
                  <a:close/>
                </a:path>
                <a:path w="514350" h="342900">
                  <a:moveTo>
                    <a:pt x="485775" y="342900"/>
                  </a:moveTo>
                  <a:lnTo>
                    <a:pt x="442912" y="342900"/>
                  </a:lnTo>
                  <a:lnTo>
                    <a:pt x="442912" y="306466"/>
                  </a:lnTo>
                  <a:lnTo>
                    <a:pt x="436483" y="300037"/>
                  </a:lnTo>
                  <a:lnTo>
                    <a:pt x="514350" y="300037"/>
                  </a:lnTo>
                  <a:lnTo>
                    <a:pt x="514350" y="314325"/>
                  </a:lnTo>
                  <a:lnTo>
                    <a:pt x="512107" y="325457"/>
                  </a:lnTo>
                  <a:lnTo>
                    <a:pt x="505989" y="334539"/>
                  </a:lnTo>
                  <a:lnTo>
                    <a:pt x="496907" y="340657"/>
                  </a:lnTo>
                  <a:lnTo>
                    <a:pt x="485775" y="342900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34398" y="3409949"/>
              <a:ext cx="2438400" cy="1638300"/>
            </a:xfrm>
            <a:custGeom>
              <a:avLst/>
              <a:gdLst/>
              <a:ahLst/>
              <a:cxnLst/>
              <a:rect l="l" t="t" r="r" b="b"/>
              <a:pathLst>
                <a:path w="2438400" h="1638300">
                  <a:moveTo>
                    <a:pt x="236720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2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2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1567102"/>
                  </a:lnTo>
                  <a:lnTo>
                    <a:pt x="2422776" y="1608594"/>
                  </a:lnTo>
                  <a:lnTo>
                    <a:pt x="2386736" y="1634413"/>
                  </a:lnTo>
                  <a:lnTo>
                    <a:pt x="2372157" y="1637811"/>
                  </a:lnTo>
                  <a:lnTo>
                    <a:pt x="2367203" y="1638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15486" y="3542029"/>
            <a:ext cx="18764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5" dirty="0">
                <a:solidFill>
                  <a:srgbClr val="2562EB"/>
                </a:solidFill>
                <a:latin typeface="Roboto Medium"/>
                <a:cs typeface="Roboto Medium"/>
              </a:rPr>
              <a:t>Memory</a:t>
            </a:r>
            <a:r>
              <a:rPr sz="1300" b="0" spc="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2562EB"/>
                </a:solidFill>
                <a:latin typeface="Roboto Medium"/>
                <a:cs typeface="Roboto Medium"/>
              </a:rPr>
              <a:t>enables</a:t>
            </a:r>
            <a:r>
              <a:rPr sz="1300" b="0" spc="1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2562EB"/>
                </a:solidFill>
                <a:latin typeface="Roboto Medium"/>
                <a:cs typeface="Roboto Medium"/>
              </a:rPr>
              <a:t>agents</a:t>
            </a:r>
            <a:r>
              <a:rPr sz="1300" b="0" spc="1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300" b="0" spc="-25" dirty="0">
                <a:solidFill>
                  <a:srgbClr val="2562EB"/>
                </a:solidFill>
                <a:latin typeface="Roboto Medium"/>
                <a:cs typeface="Roboto Medium"/>
              </a:rPr>
              <a:t>to: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685847" y="3923377"/>
            <a:ext cx="3315652" cy="2744122"/>
            <a:chOff x="8685847" y="3923377"/>
            <a:chExt cx="3315652" cy="2744122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3923377"/>
              <a:ext cx="135225" cy="971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190077"/>
              <a:ext cx="135225" cy="971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456777"/>
              <a:ext cx="135225" cy="971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5847" y="4723477"/>
              <a:ext cx="135225" cy="9712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887817" y="3783583"/>
            <a:ext cx="1941195" cy="1092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9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Learn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from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past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interactions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responses</a:t>
            </a:r>
            <a:endParaRPr sz="1300">
              <a:latin typeface="Roboto"/>
              <a:cs typeface="Roboto"/>
            </a:endParaRPr>
          </a:p>
          <a:p>
            <a:pPr marL="12700" marR="213995">
              <a:lnSpc>
                <a:spcPct val="134600"/>
              </a:lnSpc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Build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previous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context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time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5761355" cy="9036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250" dirty="0"/>
              <a:t>Agentic</a:t>
            </a:r>
            <a:r>
              <a:rPr spc="-70" dirty="0"/>
              <a:t> </a:t>
            </a:r>
            <a:r>
              <a:rPr spc="-235" dirty="0"/>
              <a:t>AI</a:t>
            </a:r>
            <a:r>
              <a:rPr spc="-70" dirty="0"/>
              <a:t> </a:t>
            </a:r>
            <a:r>
              <a:rPr spc="-260" dirty="0"/>
              <a:t>Design</a:t>
            </a:r>
            <a:r>
              <a:rPr spc="-70" dirty="0"/>
              <a:t> </a:t>
            </a:r>
            <a:r>
              <a:rPr spc="-120" dirty="0"/>
              <a:t>Patterns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0" spc="-75" dirty="0">
                <a:solidFill>
                  <a:srgbClr val="4A5462"/>
                </a:solidFill>
                <a:latin typeface="Roboto"/>
                <a:cs typeface="Roboto"/>
              </a:rPr>
              <a:t>Five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fundamental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70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creating</a:t>
            </a:r>
            <a:r>
              <a:rPr sz="1650" b="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Roboto"/>
                <a:cs typeface="Roboto"/>
              </a:rPr>
              <a:t>robust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65" dirty="0">
                <a:solidFill>
                  <a:srgbClr val="4A5462"/>
                </a:solidFill>
                <a:latin typeface="Roboto"/>
                <a:cs typeface="Roboto"/>
              </a:rPr>
              <a:t>architectures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1714499"/>
            <a:ext cx="3609975" cy="1638300"/>
            <a:chOff x="457199" y="1714499"/>
            <a:chExt cx="3609975" cy="1638300"/>
          </a:xfrm>
        </p:grpSpPr>
        <p:sp>
          <p:nvSpPr>
            <p:cNvPr id="5" name="object 5"/>
            <p:cNvSpPr/>
            <p:nvPr/>
          </p:nvSpPr>
          <p:spPr>
            <a:xfrm>
              <a:off x="457199" y="17144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4"/>
                  </a:lnTo>
                  <a:lnTo>
                    <a:pt x="3543733" y="1637811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293" y="2090720"/>
              <a:ext cx="214312" cy="20005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58899" y="2027124"/>
            <a:ext cx="888365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0" spc="-95" dirty="0">
                <a:solidFill>
                  <a:srgbClr val="1D40AF"/>
                </a:solidFill>
                <a:latin typeface="Roboto Medium"/>
                <a:cs typeface="Roboto Medium"/>
              </a:rPr>
              <a:t>Reflection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999" y="2560145"/>
            <a:ext cx="296799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reviews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iterates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374050"/>
                </a:solidFill>
                <a:latin typeface="Roboto"/>
                <a:cs typeface="Roboto"/>
              </a:rPr>
              <a:t>own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output,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self-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correcting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errors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improving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responses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before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finalizing.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95774" y="1714499"/>
            <a:ext cx="3600450" cy="1638300"/>
            <a:chOff x="4295774" y="1714499"/>
            <a:chExt cx="3600450" cy="1638300"/>
          </a:xfrm>
        </p:grpSpPr>
        <p:sp>
          <p:nvSpPr>
            <p:cNvPr id="11" name="object 11"/>
            <p:cNvSpPr/>
            <p:nvPr/>
          </p:nvSpPr>
          <p:spPr>
            <a:xfrm>
              <a:off x="4295774" y="17144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4"/>
                  </a:lnTo>
                  <a:lnTo>
                    <a:pt x="3534208" y="1637811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6274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7724" y="2090737"/>
              <a:ext cx="228600" cy="2000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4200" y="2029370"/>
            <a:ext cx="76581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135" dirty="0">
                <a:solidFill>
                  <a:srgbClr val="372FA2"/>
                </a:solidFill>
                <a:latin typeface="Roboto Medium"/>
                <a:cs typeface="Roboto Medium"/>
              </a:rPr>
              <a:t>Tool</a:t>
            </a:r>
            <a:r>
              <a:rPr sz="1700" b="0" spc="-35" dirty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sz="1700" b="0" spc="-100" dirty="0">
                <a:solidFill>
                  <a:srgbClr val="372FA2"/>
                </a:solidFill>
                <a:latin typeface="Roboto Medium"/>
                <a:cs typeface="Roboto Medium"/>
              </a:rPr>
              <a:t>Use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0300" y="2560145"/>
            <a:ext cx="309562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augments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internal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knowledge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querying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databases,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APIs,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running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code,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utilizing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external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resources.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24824" y="1714499"/>
            <a:ext cx="3609975" cy="1638300"/>
            <a:chOff x="8124824" y="1714499"/>
            <a:chExt cx="3609975" cy="1638300"/>
          </a:xfrm>
        </p:grpSpPr>
        <p:sp>
          <p:nvSpPr>
            <p:cNvPr id="17" name="object 17"/>
            <p:cNvSpPr/>
            <p:nvPr/>
          </p:nvSpPr>
          <p:spPr>
            <a:xfrm>
              <a:off x="8124824" y="17144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1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4"/>
                  </a:lnTo>
                  <a:lnTo>
                    <a:pt x="3543733" y="1637811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15324" y="19049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5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3918" y="2090726"/>
              <a:ext cx="214267" cy="20001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29650" y="2037928"/>
            <a:ext cx="53657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0" spc="-45" dirty="0">
                <a:solidFill>
                  <a:srgbClr val="5B20B5"/>
                </a:solidFill>
                <a:latin typeface="Roboto Medium"/>
                <a:cs typeface="Roboto Medium"/>
              </a:rPr>
              <a:t>ReAct</a:t>
            </a:r>
            <a:endParaRPr sz="16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5750" y="2560145"/>
            <a:ext cx="291211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Combines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reflection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tool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Thought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050" spc="-95" dirty="0">
                <a:solidFill>
                  <a:srgbClr val="374050"/>
                </a:solidFill>
                <a:latin typeface="Liberation Sans"/>
                <a:cs typeface="Liberation Sans"/>
              </a:rPr>
              <a:t>→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Action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→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Observation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loop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iterative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problem-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solving.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Used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default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CrewAI.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581149" y="3581399"/>
            <a:ext cx="4400550" cy="1447800"/>
            <a:chOff x="1581149" y="3581399"/>
            <a:chExt cx="4400550" cy="1447800"/>
          </a:xfrm>
        </p:grpSpPr>
        <p:sp>
          <p:nvSpPr>
            <p:cNvPr id="23" name="object 23"/>
            <p:cNvSpPr/>
            <p:nvPr/>
          </p:nvSpPr>
          <p:spPr>
            <a:xfrm>
              <a:off x="1581149" y="3581399"/>
              <a:ext cx="4400550" cy="1447800"/>
            </a:xfrm>
            <a:custGeom>
              <a:avLst/>
              <a:gdLst/>
              <a:ahLst/>
              <a:cxnLst/>
              <a:rect l="l" t="t" r="r" b="b"/>
              <a:pathLst>
                <a:path w="4400550" h="1447800">
                  <a:moveTo>
                    <a:pt x="4329352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8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29352" y="0"/>
                  </a:lnTo>
                  <a:lnTo>
                    <a:pt x="4370843" y="15621"/>
                  </a:lnTo>
                  <a:lnTo>
                    <a:pt x="4396662" y="51661"/>
                  </a:lnTo>
                  <a:lnTo>
                    <a:pt x="4400549" y="71196"/>
                  </a:lnTo>
                  <a:lnTo>
                    <a:pt x="4400549" y="1376603"/>
                  </a:lnTo>
                  <a:lnTo>
                    <a:pt x="4384926" y="1418094"/>
                  </a:lnTo>
                  <a:lnTo>
                    <a:pt x="4348887" y="1443913"/>
                  </a:lnTo>
                  <a:lnTo>
                    <a:pt x="4334307" y="1447311"/>
                  </a:lnTo>
                  <a:lnTo>
                    <a:pt x="4329352" y="1447799"/>
                  </a:lnTo>
                  <a:close/>
                </a:path>
              </a:pathLst>
            </a:custGeom>
            <a:solidFill>
              <a:srgbClr val="F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71649" y="3771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42028" y="3956387"/>
              <a:ext cx="229671" cy="19413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486719" y="3894836"/>
            <a:ext cx="7734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0" spc="-95" dirty="0">
                <a:solidFill>
                  <a:srgbClr val="9D174D"/>
                </a:solidFill>
                <a:latin typeface="Roboto Medium"/>
                <a:cs typeface="Roboto Medium"/>
              </a:rPr>
              <a:t>Planning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62819" y="4427045"/>
            <a:ext cx="36417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subdivides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sequences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strategically, creating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roadmaps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efficient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execution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objectives.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8" y="3581399"/>
            <a:ext cx="4400550" cy="1447800"/>
            <a:chOff x="6210298" y="3581399"/>
            <a:chExt cx="4400550" cy="1447800"/>
          </a:xfrm>
        </p:grpSpPr>
        <p:sp>
          <p:nvSpPr>
            <p:cNvPr id="29" name="object 29"/>
            <p:cNvSpPr/>
            <p:nvPr/>
          </p:nvSpPr>
          <p:spPr>
            <a:xfrm>
              <a:off x="6210298" y="3581399"/>
              <a:ext cx="4400550" cy="1447800"/>
            </a:xfrm>
            <a:custGeom>
              <a:avLst/>
              <a:gdLst/>
              <a:ahLst/>
              <a:cxnLst/>
              <a:rect l="l" t="t" r="r" b="b"/>
              <a:pathLst>
                <a:path w="4400550" h="1447800">
                  <a:moveTo>
                    <a:pt x="4329353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8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29353" y="0"/>
                  </a:lnTo>
                  <a:lnTo>
                    <a:pt x="4370842" y="15621"/>
                  </a:lnTo>
                  <a:lnTo>
                    <a:pt x="4396664" y="51661"/>
                  </a:lnTo>
                  <a:lnTo>
                    <a:pt x="4400550" y="71196"/>
                  </a:lnTo>
                  <a:lnTo>
                    <a:pt x="4400550" y="1376603"/>
                  </a:lnTo>
                  <a:lnTo>
                    <a:pt x="4384926" y="1418094"/>
                  </a:lnTo>
                  <a:lnTo>
                    <a:pt x="4348888" y="1443913"/>
                  </a:lnTo>
                  <a:lnTo>
                    <a:pt x="4334307" y="1447311"/>
                  </a:lnTo>
                  <a:lnTo>
                    <a:pt x="4329353" y="14477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0799" y="3771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43674" y="39433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2875" y="142875"/>
                  </a:moveTo>
                  <a:lnTo>
                    <a:pt x="126194" y="139505"/>
                  </a:lnTo>
                  <a:lnTo>
                    <a:pt x="112569" y="130317"/>
                  </a:lnTo>
                  <a:lnTo>
                    <a:pt x="103382" y="116692"/>
                  </a:lnTo>
                  <a:lnTo>
                    <a:pt x="100012" y="100012"/>
                  </a:lnTo>
                  <a:lnTo>
                    <a:pt x="103382" y="83332"/>
                  </a:lnTo>
                  <a:lnTo>
                    <a:pt x="112569" y="69707"/>
                  </a:lnTo>
                  <a:lnTo>
                    <a:pt x="126194" y="60519"/>
                  </a:lnTo>
                  <a:lnTo>
                    <a:pt x="142875" y="57150"/>
                  </a:lnTo>
                  <a:lnTo>
                    <a:pt x="159555" y="60519"/>
                  </a:lnTo>
                  <a:lnTo>
                    <a:pt x="185551" y="99091"/>
                  </a:lnTo>
                  <a:lnTo>
                    <a:pt x="185737" y="108897"/>
                  </a:lnTo>
                  <a:lnTo>
                    <a:pt x="183058" y="117112"/>
                  </a:lnTo>
                  <a:lnTo>
                    <a:pt x="178515" y="123904"/>
                  </a:lnTo>
                  <a:lnTo>
                    <a:pt x="176986" y="124970"/>
                  </a:lnTo>
                  <a:lnTo>
                    <a:pt x="175646" y="126221"/>
                  </a:lnTo>
                  <a:lnTo>
                    <a:pt x="173191" y="129212"/>
                  </a:lnTo>
                  <a:lnTo>
                    <a:pt x="171985" y="130819"/>
                  </a:lnTo>
                  <a:lnTo>
                    <a:pt x="170869" y="132471"/>
                  </a:lnTo>
                  <a:lnTo>
                    <a:pt x="164997" y="136713"/>
                  </a:lnTo>
                  <a:lnTo>
                    <a:pt x="163876" y="137293"/>
                  </a:lnTo>
                  <a:lnTo>
                    <a:pt x="158077" y="140101"/>
                  </a:lnTo>
                  <a:lnTo>
                    <a:pt x="150714" y="142159"/>
                  </a:lnTo>
                  <a:lnTo>
                    <a:pt x="142875" y="142875"/>
                  </a:lnTo>
                  <a:close/>
                </a:path>
                <a:path w="285750" h="228600">
                  <a:moveTo>
                    <a:pt x="105102" y="142875"/>
                  </a:moveTo>
                  <a:lnTo>
                    <a:pt x="4286" y="142875"/>
                  </a:lnTo>
                  <a:lnTo>
                    <a:pt x="0" y="138588"/>
                  </a:lnTo>
                  <a:lnTo>
                    <a:pt x="13958" y="99683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545" y="87243"/>
                  </a:lnTo>
                  <a:lnTo>
                    <a:pt x="86617" y="90055"/>
                  </a:lnTo>
                  <a:lnTo>
                    <a:pt x="86089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0" y="112429"/>
                  </a:lnTo>
                  <a:lnTo>
                    <a:pt x="90604" y="122783"/>
                  </a:lnTo>
                  <a:lnTo>
                    <a:pt x="90679" y="123006"/>
                  </a:lnTo>
                  <a:lnTo>
                    <a:pt x="90785" y="123318"/>
                  </a:lnTo>
                  <a:lnTo>
                    <a:pt x="90905" y="123676"/>
                  </a:lnTo>
                  <a:lnTo>
                    <a:pt x="90982" y="123904"/>
                  </a:lnTo>
                  <a:lnTo>
                    <a:pt x="97071" y="134149"/>
                  </a:lnTo>
                  <a:lnTo>
                    <a:pt x="105102" y="142875"/>
                  </a:lnTo>
                  <a:close/>
                </a:path>
                <a:path w="285750" h="228600">
                  <a:moveTo>
                    <a:pt x="200233" y="123904"/>
                  </a:moveTo>
                  <a:lnTo>
                    <a:pt x="199804" y="123904"/>
                  </a:lnTo>
                  <a:lnTo>
                    <a:pt x="197881" y="122783"/>
                  </a:lnTo>
                  <a:lnTo>
                    <a:pt x="196810" y="122292"/>
                  </a:lnTo>
                  <a:lnTo>
                    <a:pt x="195694" y="121890"/>
                  </a:lnTo>
                  <a:lnTo>
                    <a:pt x="198462" y="115148"/>
                  </a:lnTo>
                  <a:lnTo>
                    <a:pt x="200025" y="107781"/>
                  </a:lnTo>
                  <a:lnTo>
                    <a:pt x="200025" y="96619"/>
                  </a:lnTo>
                  <a:lnTo>
                    <a:pt x="199757" y="93270"/>
                  </a:lnTo>
                  <a:lnTo>
                    <a:pt x="199176" y="90055"/>
                  </a:lnTo>
                  <a:lnTo>
                    <a:pt x="205441" y="87243"/>
                  </a:lnTo>
                  <a:lnTo>
                    <a:pt x="211990" y="85725"/>
                  </a:lnTo>
                  <a:lnTo>
                    <a:pt x="238110" y="85725"/>
                  </a:lnTo>
                  <a:lnTo>
                    <a:pt x="256264" y="89304"/>
                  </a:lnTo>
                  <a:lnTo>
                    <a:pt x="271200" y="99091"/>
                  </a:lnTo>
                  <a:lnTo>
                    <a:pt x="273112" y="101798"/>
                  </a:lnTo>
                  <a:lnTo>
                    <a:pt x="224938" y="101798"/>
                  </a:lnTo>
                  <a:lnTo>
                    <a:pt x="221838" y="102066"/>
                  </a:lnTo>
                  <a:lnTo>
                    <a:pt x="221611" y="102066"/>
                  </a:lnTo>
                  <a:lnTo>
                    <a:pt x="207749" y="104209"/>
                  </a:lnTo>
                  <a:lnTo>
                    <a:pt x="201810" y="113005"/>
                  </a:lnTo>
                  <a:lnTo>
                    <a:pt x="201810" y="123006"/>
                  </a:lnTo>
                  <a:lnTo>
                    <a:pt x="201185" y="123318"/>
                  </a:lnTo>
                  <a:lnTo>
                    <a:pt x="200233" y="123904"/>
                  </a:lnTo>
                  <a:close/>
                </a:path>
                <a:path w="285750" h="228600">
                  <a:moveTo>
                    <a:pt x="257397" y="123904"/>
                  </a:moveTo>
                  <a:lnTo>
                    <a:pt x="256966" y="123904"/>
                  </a:lnTo>
                  <a:lnTo>
                    <a:pt x="256594" y="123676"/>
                  </a:lnTo>
                  <a:lnTo>
                    <a:pt x="255389" y="123006"/>
                  </a:lnTo>
                  <a:lnTo>
                    <a:pt x="255389" y="113005"/>
                  </a:lnTo>
                  <a:lnTo>
                    <a:pt x="249450" y="104209"/>
                  </a:lnTo>
                  <a:lnTo>
                    <a:pt x="235877" y="102066"/>
                  </a:lnTo>
                  <a:lnTo>
                    <a:pt x="232261" y="101798"/>
                  </a:lnTo>
                  <a:lnTo>
                    <a:pt x="273112" y="101798"/>
                  </a:lnTo>
                  <a:lnTo>
                    <a:pt x="281489" y="113658"/>
                  </a:lnTo>
                  <a:lnTo>
                    <a:pt x="283202" y="120941"/>
                  </a:lnTo>
                  <a:lnTo>
                    <a:pt x="270982" y="120941"/>
                  </a:lnTo>
                  <a:lnTo>
                    <a:pt x="264424" y="121101"/>
                  </a:lnTo>
                  <a:lnTo>
                    <a:pt x="258456" y="123318"/>
                  </a:lnTo>
                  <a:lnTo>
                    <a:pt x="257397" y="123904"/>
                  </a:lnTo>
                  <a:close/>
                </a:path>
                <a:path w="285750" h="228600">
                  <a:moveTo>
                    <a:pt x="259139" y="137293"/>
                  </a:moveTo>
                  <a:lnTo>
                    <a:pt x="197971" y="137293"/>
                  </a:lnTo>
                  <a:lnTo>
                    <a:pt x="202971" y="136713"/>
                  </a:lnTo>
                  <a:lnTo>
                    <a:pt x="211187" y="131980"/>
                  </a:lnTo>
                  <a:lnTo>
                    <a:pt x="214267" y="127873"/>
                  </a:lnTo>
                  <a:lnTo>
                    <a:pt x="214267" y="118363"/>
                  </a:lnTo>
                  <a:lnTo>
                    <a:pt x="216455" y="115460"/>
                  </a:lnTo>
                  <a:lnTo>
                    <a:pt x="222572" y="114523"/>
                  </a:lnTo>
                  <a:lnTo>
                    <a:pt x="225519" y="114300"/>
                  </a:lnTo>
                  <a:lnTo>
                    <a:pt x="231591" y="114300"/>
                  </a:lnTo>
                  <a:lnTo>
                    <a:pt x="234538" y="114523"/>
                  </a:lnTo>
                  <a:lnTo>
                    <a:pt x="240655" y="115460"/>
                  </a:lnTo>
                  <a:lnTo>
                    <a:pt x="242842" y="118363"/>
                  </a:lnTo>
                  <a:lnTo>
                    <a:pt x="242842" y="127873"/>
                  </a:lnTo>
                  <a:lnTo>
                    <a:pt x="245923" y="131980"/>
                  </a:lnTo>
                  <a:lnTo>
                    <a:pt x="254138" y="136713"/>
                  </a:lnTo>
                  <a:lnTo>
                    <a:pt x="259139" y="137293"/>
                  </a:lnTo>
                  <a:close/>
                </a:path>
                <a:path w="285750" h="228600">
                  <a:moveTo>
                    <a:pt x="285705" y="131578"/>
                  </a:moveTo>
                  <a:lnTo>
                    <a:pt x="270982" y="120941"/>
                  </a:lnTo>
                  <a:lnTo>
                    <a:pt x="283202" y="120941"/>
                  </a:lnTo>
                  <a:lnTo>
                    <a:pt x="285705" y="131578"/>
                  </a:lnTo>
                  <a:close/>
                </a:path>
                <a:path w="285750" h="228600">
                  <a:moveTo>
                    <a:pt x="189787" y="210249"/>
                  </a:moveTo>
                  <a:lnTo>
                    <a:pt x="189349" y="210249"/>
                  </a:lnTo>
                  <a:lnTo>
                    <a:pt x="185732" y="209803"/>
                  </a:lnTo>
                  <a:lnTo>
                    <a:pt x="186058" y="209803"/>
                  </a:lnTo>
                  <a:lnTo>
                    <a:pt x="182604" y="205516"/>
                  </a:lnTo>
                  <a:lnTo>
                    <a:pt x="175155" y="191943"/>
                  </a:lnTo>
                  <a:lnTo>
                    <a:pt x="174207" y="189554"/>
                  </a:lnTo>
                  <a:lnTo>
                    <a:pt x="174109" y="189309"/>
                  </a:lnTo>
                  <a:lnTo>
                    <a:pt x="173972" y="188856"/>
                  </a:lnTo>
                  <a:lnTo>
                    <a:pt x="175296" y="185753"/>
                  </a:lnTo>
                  <a:lnTo>
                    <a:pt x="175456" y="185514"/>
                  </a:lnTo>
                  <a:lnTo>
                    <a:pt x="180885" y="182403"/>
                  </a:lnTo>
                  <a:lnTo>
                    <a:pt x="183658" y="180781"/>
                  </a:lnTo>
                  <a:lnTo>
                    <a:pt x="185115" y="177380"/>
                  </a:lnTo>
                  <a:lnTo>
                    <a:pt x="185648" y="176093"/>
                  </a:lnTo>
                  <a:lnTo>
                    <a:pt x="185629" y="166627"/>
                  </a:lnTo>
                  <a:lnTo>
                    <a:pt x="183577" y="161840"/>
                  </a:lnTo>
                  <a:lnTo>
                    <a:pt x="183389" y="161840"/>
                  </a:lnTo>
                  <a:lnTo>
                    <a:pt x="175241" y="157146"/>
                  </a:lnTo>
                  <a:lnTo>
                    <a:pt x="175380" y="157146"/>
                  </a:lnTo>
                  <a:lnTo>
                    <a:pt x="174039" y="153903"/>
                  </a:lnTo>
                  <a:lnTo>
                    <a:pt x="176138" y="148411"/>
                  </a:lnTo>
                  <a:lnTo>
                    <a:pt x="186176" y="132963"/>
                  </a:lnTo>
                  <a:lnTo>
                    <a:pt x="186500" y="132963"/>
                  </a:lnTo>
                  <a:lnTo>
                    <a:pt x="190479" y="132471"/>
                  </a:lnTo>
                  <a:lnTo>
                    <a:pt x="189600" y="132471"/>
                  </a:lnTo>
                  <a:lnTo>
                    <a:pt x="197971" y="137293"/>
                  </a:lnTo>
                  <a:lnTo>
                    <a:pt x="274461" y="137293"/>
                  </a:lnTo>
                  <a:lnTo>
                    <a:pt x="274677" y="137561"/>
                  </a:lnTo>
                  <a:lnTo>
                    <a:pt x="282977" y="153590"/>
                  </a:lnTo>
                  <a:lnTo>
                    <a:pt x="226231" y="153590"/>
                  </a:lnTo>
                  <a:lnTo>
                    <a:pt x="224660" y="153903"/>
                  </a:lnTo>
                  <a:lnTo>
                    <a:pt x="224292" y="153903"/>
                  </a:lnTo>
                  <a:lnTo>
                    <a:pt x="219577" y="155856"/>
                  </a:lnTo>
                  <a:lnTo>
                    <a:pt x="217646" y="157146"/>
                  </a:lnTo>
                  <a:lnTo>
                    <a:pt x="214296" y="160496"/>
                  </a:lnTo>
                  <a:lnTo>
                    <a:pt x="213006" y="162427"/>
                  </a:lnTo>
                  <a:lnTo>
                    <a:pt x="211266" y="166627"/>
                  </a:lnTo>
                  <a:lnTo>
                    <a:pt x="211193" y="166803"/>
                  </a:lnTo>
                  <a:lnTo>
                    <a:pt x="210740" y="169081"/>
                  </a:lnTo>
                  <a:lnTo>
                    <a:pt x="210740" y="173818"/>
                  </a:lnTo>
                  <a:lnTo>
                    <a:pt x="226231" y="189309"/>
                  </a:lnTo>
                  <a:lnTo>
                    <a:pt x="282855" y="189309"/>
                  </a:lnTo>
                  <a:lnTo>
                    <a:pt x="280927" y="194354"/>
                  </a:lnTo>
                  <a:lnTo>
                    <a:pt x="274417" y="205516"/>
                  </a:lnTo>
                  <a:lnTo>
                    <a:pt x="197926" y="205516"/>
                  </a:lnTo>
                  <a:lnTo>
                    <a:pt x="193818" y="207883"/>
                  </a:lnTo>
                  <a:lnTo>
                    <a:pt x="189787" y="210249"/>
                  </a:lnTo>
                  <a:close/>
                </a:path>
                <a:path w="285750" h="228600">
                  <a:moveTo>
                    <a:pt x="274461" y="137293"/>
                  </a:moveTo>
                  <a:lnTo>
                    <a:pt x="259139" y="137293"/>
                  </a:lnTo>
                  <a:lnTo>
                    <a:pt x="263247" y="134927"/>
                  </a:lnTo>
                  <a:lnTo>
                    <a:pt x="267430" y="132471"/>
                  </a:lnTo>
                  <a:lnTo>
                    <a:pt x="266993" y="132471"/>
                  </a:lnTo>
                  <a:lnTo>
                    <a:pt x="270971" y="132963"/>
                  </a:lnTo>
                  <a:lnTo>
                    <a:pt x="274461" y="137293"/>
                  </a:lnTo>
                  <a:close/>
                </a:path>
                <a:path w="285750" h="228600">
                  <a:moveTo>
                    <a:pt x="282855" y="189309"/>
                  </a:moveTo>
                  <a:lnTo>
                    <a:pt x="230968" y="189309"/>
                  </a:lnTo>
                  <a:lnTo>
                    <a:pt x="233246" y="188856"/>
                  </a:lnTo>
                  <a:lnTo>
                    <a:pt x="237622" y="187043"/>
                  </a:lnTo>
                  <a:lnTo>
                    <a:pt x="246459" y="173818"/>
                  </a:lnTo>
                  <a:lnTo>
                    <a:pt x="246459" y="169081"/>
                  </a:lnTo>
                  <a:lnTo>
                    <a:pt x="246068" y="167119"/>
                  </a:lnTo>
                  <a:lnTo>
                    <a:pt x="246006" y="166803"/>
                  </a:lnTo>
                  <a:lnTo>
                    <a:pt x="232906" y="153903"/>
                  </a:lnTo>
                  <a:lnTo>
                    <a:pt x="232539" y="153903"/>
                  </a:lnTo>
                  <a:lnTo>
                    <a:pt x="230968" y="153590"/>
                  </a:lnTo>
                  <a:lnTo>
                    <a:pt x="282977" y="153590"/>
                  </a:lnTo>
                  <a:lnTo>
                    <a:pt x="283098" y="153903"/>
                  </a:lnTo>
                  <a:lnTo>
                    <a:pt x="282301" y="155856"/>
                  </a:lnTo>
                  <a:lnTo>
                    <a:pt x="281750" y="157146"/>
                  </a:lnTo>
                  <a:lnTo>
                    <a:pt x="281948" y="157146"/>
                  </a:lnTo>
                  <a:lnTo>
                    <a:pt x="279030" y="158814"/>
                  </a:lnTo>
                  <a:lnTo>
                    <a:pt x="278829" y="158814"/>
                  </a:lnTo>
                  <a:lnTo>
                    <a:pt x="273555" y="161840"/>
                  </a:lnTo>
                  <a:lnTo>
                    <a:pt x="273424" y="161840"/>
                  </a:lnTo>
                  <a:lnTo>
                    <a:pt x="271373" y="166627"/>
                  </a:lnTo>
                  <a:lnTo>
                    <a:pt x="271373" y="176093"/>
                  </a:lnTo>
                  <a:lnTo>
                    <a:pt x="273382" y="180781"/>
                  </a:lnTo>
                  <a:lnTo>
                    <a:pt x="281642" y="185514"/>
                  </a:lnTo>
                  <a:lnTo>
                    <a:pt x="283023" y="188856"/>
                  </a:lnTo>
                  <a:lnTo>
                    <a:pt x="282855" y="189309"/>
                  </a:lnTo>
                  <a:close/>
                </a:path>
                <a:path w="285750" h="228600">
                  <a:moveTo>
                    <a:pt x="203203" y="228510"/>
                  </a:moveTo>
                  <a:lnTo>
                    <a:pt x="62374" y="22851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743" y="157146"/>
                  </a:lnTo>
                  <a:lnTo>
                    <a:pt x="162784" y="157146"/>
                  </a:lnTo>
                  <a:lnTo>
                    <a:pt x="163972" y="162427"/>
                  </a:lnTo>
                  <a:lnTo>
                    <a:pt x="167476" y="167119"/>
                  </a:lnTo>
                  <a:lnTo>
                    <a:pt x="172075" y="169753"/>
                  </a:lnTo>
                  <a:lnTo>
                    <a:pt x="173325" y="170512"/>
                  </a:lnTo>
                  <a:lnTo>
                    <a:pt x="173325" y="172566"/>
                  </a:lnTo>
                  <a:lnTo>
                    <a:pt x="172119" y="173235"/>
                  </a:lnTo>
                  <a:lnTo>
                    <a:pt x="167114" y="177380"/>
                  </a:lnTo>
                  <a:lnTo>
                    <a:pt x="163692" y="182986"/>
                  </a:lnTo>
                  <a:lnTo>
                    <a:pt x="162503" y="188856"/>
                  </a:lnTo>
                  <a:lnTo>
                    <a:pt x="162412" y="189309"/>
                  </a:lnTo>
                  <a:lnTo>
                    <a:pt x="162362" y="189554"/>
                  </a:lnTo>
                  <a:lnTo>
                    <a:pt x="186217" y="222003"/>
                  </a:lnTo>
                  <a:lnTo>
                    <a:pt x="201810" y="222003"/>
                  </a:lnTo>
                  <a:lnTo>
                    <a:pt x="201810" y="223733"/>
                  </a:lnTo>
                  <a:lnTo>
                    <a:pt x="202302" y="226278"/>
                  </a:lnTo>
                  <a:lnTo>
                    <a:pt x="203113" y="228287"/>
                  </a:lnTo>
                  <a:lnTo>
                    <a:pt x="203203" y="228510"/>
                  </a:lnTo>
                  <a:close/>
                </a:path>
                <a:path w="285750" h="228600">
                  <a:moveTo>
                    <a:pt x="231546" y="228510"/>
                  </a:moveTo>
                  <a:lnTo>
                    <a:pt x="225474" y="228510"/>
                  </a:lnTo>
                  <a:lnTo>
                    <a:pt x="222527" y="228287"/>
                  </a:lnTo>
                  <a:lnTo>
                    <a:pt x="216410" y="227349"/>
                  </a:lnTo>
                  <a:lnTo>
                    <a:pt x="214223" y="224447"/>
                  </a:lnTo>
                  <a:lnTo>
                    <a:pt x="214223" y="214937"/>
                  </a:lnTo>
                  <a:lnTo>
                    <a:pt x="211142" y="210829"/>
                  </a:lnTo>
                  <a:lnTo>
                    <a:pt x="202927" y="206097"/>
                  </a:lnTo>
                  <a:lnTo>
                    <a:pt x="197926" y="205516"/>
                  </a:lnTo>
                  <a:lnTo>
                    <a:pt x="259094" y="205516"/>
                  </a:lnTo>
                  <a:lnTo>
                    <a:pt x="254094" y="206097"/>
                  </a:lnTo>
                  <a:lnTo>
                    <a:pt x="245878" y="210829"/>
                  </a:lnTo>
                  <a:lnTo>
                    <a:pt x="242798" y="214937"/>
                  </a:lnTo>
                  <a:lnTo>
                    <a:pt x="242798" y="224447"/>
                  </a:lnTo>
                  <a:lnTo>
                    <a:pt x="240610" y="227349"/>
                  </a:lnTo>
                  <a:lnTo>
                    <a:pt x="234493" y="228287"/>
                  </a:lnTo>
                  <a:lnTo>
                    <a:pt x="231546" y="228510"/>
                  </a:lnTo>
                  <a:close/>
                </a:path>
                <a:path w="285750" h="228600">
                  <a:moveTo>
                    <a:pt x="267310" y="210249"/>
                  </a:moveTo>
                  <a:lnTo>
                    <a:pt x="259094" y="205516"/>
                  </a:lnTo>
                  <a:lnTo>
                    <a:pt x="274417" y="205516"/>
                  </a:lnTo>
                  <a:lnTo>
                    <a:pt x="272980" y="207302"/>
                  </a:lnTo>
                  <a:lnTo>
                    <a:pt x="270926" y="209803"/>
                  </a:lnTo>
                  <a:lnTo>
                    <a:pt x="267310" y="210249"/>
                  </a:lnTo>
                  <a:close/>
                </a:path>
                <a:path w="285750" h="228600">
                  <a:moveTo>
                    <a:pt x="201810" y="222003"/>
                  </a:moveTo>
                  <a:lnTo>
                    <a:pt x="186217" y="222003"/>
                  </a:lnTo>
                  <a:lnTo>
                    <a:pt x="192775" y="221842"/>
                  </a:lnTo>
                  <a:lnTo>
                    <a:pt x="198864" y="219581"/>
                  </a:lnTo>
                  <a:lnTo>
                    <a:pt x="200025" y="218911"/>
                  </a:lnTo>
                  <a:lnTo>
                    <a:pt x="200605" y="219268"/>
                  </a:lnTo>
                  <a:lnTo>
                    <a:pt x="201687" y="219869"/>
                  </a:lnTo>
                  <a:lnTo>
                    <a:pt x="201810" y="222003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12000" y="3894836"/>
            <a:ext cx="10293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0" spc="-95" dirty="0">
                <a:solidFill>
                  <a:srgbClr val="91400D"/>
                </a:solidFill>
                <a:latin typeface="Roboto Medium"/>
                <a:cs typeface="Roboto Medium"/>
              </a:rPr>
              <a:t>Multi-</a:t>
            </a:r>
            <a:r>
              <a:rPr sz="1700" b="0" spc="-105" dirty="0">
                <a:solidFill>
                  <a:srgbClr val="91400D"/>
                </a:solidFill>
                <a:latin typeface="Roboto Medium"/>
                <a:cs typeface="Roboto Medium"/>
              </a:rPr>
              <a:t>Agent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88099" y="4427045"/>
            <a:ext cx="353949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Multiple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delegate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tasks,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exchange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feedback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tackle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together.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43695" y="5313679"/>
            <a:ext cx="75050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Combining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these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powerful,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adaptable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handle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complex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autonomously.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4195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053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2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791198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C3B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76998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4" y="38099"/>
                </a:lnTo>
                <a:lnTo>
                  <a:pt x="14094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4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6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F9A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62799" y="56387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6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FBD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8474" y="6438899"/>
            <a:ext cx="133349" cy="133349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689600" cy="8820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spc="-260" dirty="0"/>
              <a:t>Design</a:t>
            </a:r>
            <a:r>
              <a:rPr spc="-40" dirty="0"/>
              <a:t> </a:t>
            </a:r>
            <a:r>
              <a:rPr spc="-240" dirty="0"/>
              <a:t>Pattern:</a:t>
            </a:r>
            <a:r>
              <a:rPr spc="-40" dirty="0"/>
              <a:t> </a:t>
            </a:r>
            <a:r>
              <a:rPr spc="-220" dirty="0"/>
              <a:t>Reflection,</a:t>
            </a:r>
            <a:r>
              <a:rPr spc="-35" dirty="0"/>
              <a:t> </a:t>
            </a:r>
            <a:r>
              <a:rPr spc="-285" dirty="0"/>
              <a:t>Tool </a:t>
            </a:r>
            <a:r>
              <a:rPr spc="-235" dirty="0"/>
              <a:t>Use,</a:t>
            </a:r>
            <a:r>
              <a:rPr spc="-100" dirty="0"/>
              <a:t> </a:t>
            </a:r>
            <a:r>
              <a:rPr spc="-270" dirty="0"/>
              <a:t>and</a:t>
            </a:r>
            <a:r>
              <a:rPr spc="-95" dirty="0"/>
              <a:t> </a:t>
            </a:r>
            <a:r>
              <a:rPr spc="-285" dirty="0"/>
              <a:t>ReAct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599" y="1904999"/>
            <a:ext cx="6096000" cy="1143000"/>
            <a:chOff x="609599" y="1904999"/>
            <a:chExt cx="6096000" cy="1143000"/>
          </a:xfrm>
        </p:grpSpPr>
        <p:sp>
          <p:nvSpPr>
            <p:cNvPr id="5" name="object 5"/>
            <p:cNvSpPr/>
            <p:nvPr/>
          </p:nvSpPr>
          <p:spPr>
            <a:xfrm>
              <a:off x="628649" y="1904999"/>
              <a:ext cx="6076950" cy="1143000"/>
            </a:xfrm>
            <a:custGeom>
              <a:avLst/>
              <a:gdLst/>
              <a:ahLst/>
              <a:cxnLst/>
              <a:rect l="l" t="t" r="r" b="b"/>
              <a:pathLst>
                <a:path w="6076950" h="1143000">
                  <a:moveTo>
                    <a:pt x="6043901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1109952"/>
                  </a:lnTo>
                  <a:lnTo>
                    <a:pt x="6048761" y="1142032"/>
                  </a:lnTo>
                  <a:lnTo>
                    <a:pt x="6043901" y="11429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9049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9" y="2027124"/>
            <a:ext cx="1560830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0" spc="-100" dirty="0">
                <a:solidFill>
                  <a:srgbClr val="1C4ED8"/>
                </a:solidFill>
                <a:latin typeface="Roboto Medium"/>
                <a:cs typeface="Roboto Medium"/>
              </a:rPr>
              <a:t>Reflection</a:t>
            </a:r>
            <a:r>
              <a:rPr sz="1700" b="0" spc="-5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700" b="0" spc="-90" dirty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9" y="2262243"/>
            <a:ext cx="4659630" cy="6292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50" b="0" spc="-85" dirty="0">
                <a:solidFill>
                  <a:srgbClr val="374050"/>
                </a:solidFill>
                <a:latin typeface="Roboto Medium"/>
                <a:cs typeface="Roboto Medium"/>
              </a:rPr>
              <a:t>reviews</a:t>
            </a:r>
            <a:r>
              <a:rPr sz="135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50" b="0" spc="-90" dirty="0">
                <a:solidFill>
                  <a:srgbClr val="374050"/>
                </a:solidFill>
                <a:latin typeface="Roboto Medium"/>
                <a:cs typeface="Roboto Medium"/>
              </a:rPr>
              <a:t>and</a:t>
            </a:r>
            <a:r>
              <a:rPr sz="135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50" b="0" spc="-85" dirty="0">
                <a:solidFill>
                  <a:srgbClr val="374050"/>
                </a:solidFill>
                <a:latin typeface="Roboto Medium"/>
                <a:cs typeface="Roboto Medium"/>
              </a:rPr>
              <a:t>iterates</a:t>
            </a:r>
            <a:r>
              <a:rPr sz="135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own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output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i="1" spc="-105" dirty="0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4A5462"/>
                </a:solidFill>
                <a:latin typeface="Arial"/>
                <a:cs typeface="Arial"/>
              </a:rPr>
              <a:t>Agent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4A5462"/>
                </a:solidFill>
                <a:latin typeface="Arial"/>
                <a:cs typeface="Arial"/>
              </a:rPr>
              <a:t>writes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4A5462"/>
                </a:solidFill>
                <a:latin typeface="Arial"/>
                <a:cs typeface="Arial"/>
              </a:rPr>
              <a:t>code,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4A5462"/>
                </a:solidFill>
                <a:latin typeface="Arial"/>
                <a:cs typeface="Arial"/>
              </a:rPr>
              <a:t>reviews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A5462"/>
                </a:solidFill>
                <a:latin typeface="Arial"/>
                <a:cs typeface="Arial"/>
              </a:rPr>
              <a:t>it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4A5462"/>
                </a:solidFill>
                <a:latin typeface="Arial"/>
                <a:cs typeface="Arial"/>
              </a:rPr>
              <a:t>bugs,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then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4A5462"/>
                </a:solidFill>
                <a:latin typeface="Arial"/>
                <a:cs typeface="Arial"/>
              </a:rPr>
              <a:t>refines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4A5462"/>
                </a:solidFill>
                <a:latin typeface="Arial"/>
                <a:cs typeface="Arial"/>
              </a:rPr>
              <a:t>it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4A5462"/>
                </a:solidFill>
                <a:latin typeface="Arial"/>
                <a:cs typeface="Arial"/>
              </a:rPr>
              <a:t>before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A5462"/>
                </a:solidFill>
                <a:latin typeface="Arial"/>
                <a:cs typeface="Arial"/>
              </a:rPr>
              <a:t>finalizing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3200399"/>
            <a:ext cx="6096000" cy="1143000"/>
            <a:chOff x="609599" y="3200399"/>
            <a:chExt cx="6096000" cy="1143000"/>
          </a:xfrm>
        </p:grpSpPr>
        <p:sp>
          <p:nvSpPr>
            <p:cNvPr id="10" name="object 10"/>
            <p:cNvSpPr/>
            <p:nvPr/>
          </p:nvSpPr>
          <p:spPr>
            <a:xfrm>
              <a:off x="628649" y="3200399"/>
              <a:ext cx="6076950" cy="1143000"/>
            </a:xfrm>
            <a:custGeom>
              <a:avLst/>
              <a:gdLst/>
              <a:ahLst/>
              <a:cxnLst/>
              <a:rect l="l" t="t" r="r" b="b"/>
              <a:pathLst>
                <a:path w="6076950" h="1143000">
                  <a:moveTo>
                    <a:pt x="6043901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1109951"/>
                  </a:lnTo>
                  <a:lnTo>
                    <a:pt x="6048761" y="1142032"/>
                  </a:lnTo>
                  <a:lnTo>
                    <a:pt x="6043901" y="11429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3200399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099" y="1142999"/>
                  </a:moveTo>
                  <a:lnTo>
                    <a:pt x="0" y="1142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42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7399" y="3322524"/>
            <a:ext cx="1438275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0" spc="-135" dirty="0">
                <a:solidFill>
                  <a:srgbClr val="1C4ED8"/>
                </a:solidFill>
                <a:latin typeface="Roboto Medium"/>
                <a:cs typeface="Roboto Medium"/>
              </a:rPr>
              <a:t>Tool</a:t>
            </a:r>
            <a:r>
              <a:rPr sz="1700" b="0" spc="-3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700" b="0" spc="-125" dirty="0">
                <a:solidFill>
                  <a:srgbClr val="1C4ED8"/>
                </a:solidFill>
                <a:latin typeface="Roboto Medium"/>
                <a:cs typeface="Roboto Medium"/>
              </a:rPr>
              <a:t>Use</a:t>
            </a:r>
            <a:r>
              <a:rPr sz="1700" b="0" spc="-3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700" b="0" spc="-90" dirty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7399" y="3557643"/>
            <a:ext cx="5237480" cy="6292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50" b="0" spc="-90" dirty="0">
                <a:solidFill>
                  <a:srgbClr val="374050"/>
                </a:solidFill>
                <a:latin typeface="Roboto Medium"/>
                <a:cs typeface="Roboto Medium"/>
              </a:rPr>
              <a:t>augments</a:t>
            </a:r>
            <a:r>
              <a:rPr sz="1350" b="0" spc="-3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its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knowledge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external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i="1" spc="-105" dirty="0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4A5462"/>
                </a:solidFill>
                <a:latin typeface="Arial"/>
                <a:cs typeface="Arial"/>
              </a:rPr>
              <a:t>Using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4A5462"/>
                </a:solidFill>
                <a:latin typeface="Arial"/>
                <a:cs typeface="Arial"/>
              </a:rPr>
              <a:t>web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4A5462"/>
                </a:solidFill>
                <a:latin typeface="Arial"/>
                <a:cs typeface="Arial"/>
              </a:rPr>
              <a:t>search,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4A5462"/>
                </a:solidFill>
                <a:latin typeface="Arial"/>
                <a:cs typeface="Arial"/>
              </a:rPr>
              <a:t>code</a:t>
            </a:r>
            <a:r>
              <a:rPr sz="1200" i="1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4A5462"/>
                </a:solidFill>
                <a:latin typeface="Arial"/>
                <a:cs typeface="Arial"/>
              </a:rPr>
              <a:t>execution,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4A5462"/>
                </a:solidFill>
                <a:latin typeface="Arial"/>
                <a:cs typeface="Arial"/>
              </a:rPr>
              <a:t>or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4A5462"/>
                </a:solidFill>
                <a:latin typeface="Arial"/>
                <a:cs typeface="Arial"/>
              </a:rPr>
              <a:t>API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4A5462"/>
                </a:solidFill>
                <a:latin typeface="Arial"/>
                <a:cs typeface="Arial"/>
              </a:rPr>
              <a:t>calls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to</a:t>
            </a:r>
            <a:r>
              <a:rPr sz="1200" i="1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retrieve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4A5462"/>
                </a:solidFill>
                <a:latin typeface="Arial"/>
                <a:cs typeface="Arial"/>
              </a:rPr>
              <a:t>real-</a:t>
            </a:r>
            <a:r>
              <a:rPr sz="1200" i="1" spc="-55" dirty="0">
                <a:solidFill>
                  <a:srgbClr val="4A5462"/>
                </a:solidFill>
                <a:latin typeface="Arial"/>
                <a:cs typeface="Arial"/>
              </a:rPr>
              <a:t>time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A5462"/>
                </a:solidFill>
                <a:latin typeface="Arial"/>
                <a:cs typeface="Arial"/>
              </a:rPr>
              <a:t>information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9599" y="4495799"/>
            <a:ext cx="6096000" cy="1333500"/>
            <a:chOff x="609599" y="4495799"/>
            <a:chExt cx="6096000" cy="1333500"/>
          </a:xfrm>
        </p:grpSpPr>
        <p:sp>
          <p:nvSpPr>
            <p:cNvPr id="15" name="object 15"/>
            <p:cNvSpPr/>
            <p:nvPr/>
          </p:nvSpPr>
          <p:spPr>
            <a:xfrm>
              <a:off x="628649" y="4495799"/>
              <a:ext cx="6076950" cy="1333500"/>
            </a:xfrm>
            <a:custGeom>
              <a:avLst/>
              <a:gdLst/>
              <a:ahLst/>
              <a:cxnLst/>
              <a:rect l="l" t="t" r="r" b="b"/>
              <a:pathLst>
                <a:path w="6076950" h="1333500">
                  <a:moveTo>
                    <a:pt x="6043901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1300451"/>
                  </a:lnTo>
                  <a:lnTo>
                    <a:pt x="6048761" y="1332532"/>
                  </a:lnTo>
                  <a:lnTo>
                    <a:pt x="6043901" y="13334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4495799"/>
              <a:ext cx="38100" cy="1333500"/>
            </a:xfrm>
            <a:custGeom>
              <a:avLst/>
              <a:gdLst/>
              <a:ahLst/>
              <a:cxnLst/>
              <a:rect l="l" t="t" r="r" b="b"/>
              <a:pathLst>
                <a:path w="38100" h="1333500">
                  <a:moveTo>
                    <a:pt x="3809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334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7399" y="4617924"/>
            <a:ext cx="1209675" cy="287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b="0" spc="-120" dirty="0">
                <a:solidFill>
                  <a:srgbClr val="1C4ED8"/>
                </a:solidFill>
                <a:latin typeface="Roboto Medium"/>
                <a:cs typeface="Roboto Medium"/>
              </a:rPr>
              <a:t>ReAct</a:t>
            </a:r>
            <a:r>
              <a:rPr sz="1700" b="0" spc="-25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700" b="0" spc="-90" dirty="0">
                <a:solidFill>
                  <a:srgbClr val="1C4ED8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9" y="4853043"/>
            <a:ext cx="5385435" cy="81978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350" b="0" spc="-95" dirty="0">
                <a:solidFill>
                  <a:srgbClr val="374050"/>
                </a:solidFill>
                <a:latin typeface="Roboto Medium"/>
                <a:cs typeface="Roboto Medium"/>
              </a:rPr>
              <a:t>Combines</a:t>
            </a:r>
            <a:r>
              <a:rPr sz="1350" b="0" spc="-2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50" b="0" spc="-80" dirty="0">
                <a:solidFill>
                  <a:srgbClr val="374050"/>
                </a:solidFill>
                <a:latin typeface="Roboto Medium"/>
                <a:cs typeface="Roboto Medium"/>
              </a:rPr>
              <a:t>Reflection</a:t>
            </a:r>
            <a:r>
              <a:rPr sz="135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50" b="0" spc="-90" dirty="0">
                <a:solidFill>
                  <a:srgbClr val="374050"/>
                </a:solidFill>
                <a:latin typeface="Roboto Medium"/>
                <a:cs typeface="Roboto Medium"/>
              </a:rPr>
              <a:t>+</a:t>
            </a:r>
            <a:r>
              <a:rPr sz="1350" b="0" spc="-2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50" b="0" spc="-85" dirty="0">
                <a:solidFill>
                  <a:srgbClr val="374050"/>
                </a:solidFill>
                <a:latin typeface="Roboto Medium"/>
                <a:cs typeface="Roboto Medium"/>
              </a:rPr>
              <a:t>Action</a:t>
            </a:r>
            <a:r>
              <a:rPr sz="135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continuous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loop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ct val="104200"/>
              </a:lnSpc>
              <a:spcBef>
                <a:spcPts val="720"/>
              </a:spcBef>
            </a:pPr>
            <a:r>
              <a:rPr sz="1200" i="1" spc="-105" dirty="0">
                <a:solidFill>
                  <a:srgbClr val="4A5462"/>
                </a:solidFill>
                <a:latin typeface="Arial"/>
                <a:cs typeface="Arial"/>
              </a:rPr>
              <a:t>Example: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4A5462"/>
                </a:solidFill>
                <a:latin typeface="Arial"/>
                <a:cs typeface="Arial"/>
              </a:rPr>
              <a:t>CrewAI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4A5462"/>
                </a:solidFill>
                <a:latin typeface="Arial"/>
                <a:cs typeface="Arial"/>
              </a:rPr>
              <a:t>implements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this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4A5462"/>
                </a:solidFill>
                <a:latin typeface="Arial"/>
                <a:cs typeface="Arial"/>
              </a:rPr>
              <a:t>by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4A5462"/>
                </a:solidFill>
                <a:latin typeface="Arial"/>
                <a:cs typeface="Arial"/>
              </a:rPr>
              <a:t>default,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enabling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agents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to </a:t>
            </a:r>
            <a:r>
              <a:rPr sz="1200" i="1" spc="-90" dirty="0">
                <a:solidFill>
                  <a:srgbClr val="4A5462"/>
                </a:solidFill>
                <a:latin typeface="Arial"/>
                <a:cs typeface="Arial"/>
              </a:rPr>
              <a:t>reason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4A5462"/>
                </a:solidFill>
                <a:latin typeface="Arial"/>
                <a:cs typeface="Arial"/>
              </a:rPr>
              <a:t>through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steps,</a:t>
            </a:r>
            <a:r>
              <a:rPr sz="1200" i="1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4A5462"/>
                </a:solidFill>
                <a:latin typeface="Arial"/>
                <a:cs typeface="Arial"/>
              </a:rPr>
              <a:t>take </a:t>
            </a:r>
            <a:r>
              <a:rPr sz="1200" i="1" spc="-70" dirty="0">
                <a:solidFill>
                  <a:srgbClr val="4A5462"/>
                </a:solidFill>
                <a:latin typeface="Arial"/>
                <a:cs typeface="Arial"/>
              </a:rPr>
              <a:t>actions,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4A5462"/>
                </a:solidFill>
                <a:latin typeface="Arial"/>
                <a:cs typeface="Arial"/>
              </a:rPr>
              <a:t>learn</a:t>
            </a:r>
            <a:r>
              <a:rPr sz="1200" i="1" spc="-50" dirty="0">
                <a:solidFill>
                  <a:srgbClr val="4A5462"/>
                </a:solidFill>
                <a:latin typeface="Arial"/>
                <a:cs typeface="Arial"/>
              </a:rPr>
              <a:t> from</a:t>
            </a:r>
            <a:r>
              <a:rPr sz="1200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4A5462"/>
                </a:solidFill>
                <a:latin typeface="Arial"/>
                <a:cs typeface="Arial"/>
              </a:rPr>
              <a:t>outcomes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15199" y="0"/>
            <a:ext cx="4876800" cy="6858000"/>
            <a:chOff x="7315199" y="0"/>
            <a:chExt cx="4876800" cy="6858000"/>
          </a:xfrm>
        </p:grpSpPr>
        <p:sp>
          <p:nvSpPr>
            <p:cNvPr id="20" name="object 20"/>
            <p:cNvSpPr/>
            <p:nvPr/>
          </p:nvSpPr>
          <p:spPr>
            <a:xfrm>
              <a:off x="7315199" y="0"/>
              <a:ext cx="4876800" cy="6858000"/>
            </a:xfrm>
            <a:custGeom>
              <a:avLst/>
              <a:gdLst/>
              <a:ahLst/>
              <a:cxnLst/>
              <a:rect l="l" t="t" r="r" b="b"/>
              <a:pathLst>
                <a:path w="4876800" h="6858000">
                  <a:moveTo>
                    <a:pt x="48767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19987" y="1466862"/>
              <a:ext cx="4267200" cy="3924300"/>
            </a:xfrm>
            <a:custGeom>
              <a:avLst/>
              <a:gdLst/>
              <a:ahLst/>
              <a:cxnLst/>
              <a:rect l="l" t="t" r="r" b="b"/>
              <a:pathLst>
                <a:path w="4267200" h="3924300">
                  <a:moveTo>
                    <a:pt x="4267200" y="2661983"/>
                  </a:moveTo>
                  <a:lnTo>
                    <a:pt x="4251579" y="2620492"/>
                  </a:lnTo>
                  <a:lnTo>
                    <a:pt x="4215536" y="2594673"/>
                  </a:lnTo>
                  <a:lnTo>
                    <a:pt x="4196003" y="2590787"/>
                  </a:lnTo>
                  <a:lnTo>
                    <a:pt x="71196" y="2590787"/>
                  </a:lnTo>
                  <a:lnTo>
                    <a:pt x="29705" y="2606408"/>
                  </a:lnTo>
                  <a:lnTo>
                    <a:pt x="3886" y="2642451"/>
                  </a:lnTo>
                  <a:lnTo>
                    <a:pt x="0" y="2661983"/>
                  </a:lnTo>
                  <a:lnTo>
                    <a:pt x="0" y="3848087"/>
                  </a:lnTo>
                  <a:lnTo>
                    <a:pt x="0" y="3853091"/>
                  </a:lnTo>
                  <a:lnTo>
                    <a:pt x="15621" y="3894582"/>
                  </a:lnTo>
                  <a:lnTo>
                    <a:pt x="51663" y="3920401"/>
                  </a:lnTo>
                  <a:lnTo>
                    <a:pt x="71196" y="3924287"/>
                  </a:lnTo>
                  <a:lnTo>
                    <a:pt x="4196003" y="3924287"/>
                  </a:lnTo>
                  <a:lnTo>
                    <a:pt x="4237494" y="3908666"/>
                  </a:lnTo>
                  <a:lnTo>
                    <a:pt x="4263314" y="3872636"/>
                  </a:lnTo>
                  <a:lnTo>
                    <a:pt x="4267200" y="3853091"/>
                  </a:lnTo>
                  <a:lnTo>
                    <a:pt x="4267200" y="2661983"/>
                  </a:lnTo>
                  <a:close/>
                </a:path>
                <a:path w="4267200" h="3924300">
                  <a:moveTo>
                    <a:pt x="4267200" y="1328496"/>
                  </a:moveTo>
                  <a:lnTo>
                    <a:pt x="4251579" y="1286992"/>
                  </a:lnTo>
                  <a:lnTo>
                    <a:pt x="4215536" y="1261173"/>
                  </a:lnTo>
                  <a:lnTo>
                    <a:pt x="4196003" y="1257300"/>
                  </a:lnTo>
                  <a:lnTo>
                    <a:pt x="71196" y="1257300"/>
                  </a:lnTo>
                  <a:lnTo>
                    <a:pt x="29705" y="1272921"/>
                  </a:lnTo>
                  <a:lnTo>
                    <a:pt x="3886" y="1308950"/>
                  </a:lnTo>
                  <a:lnTo>
                    <a:pt x="0" y="1328496"/>
                  </a:lnTo>
                  <a:lnTo>
                    <a:pt x="0" y="2133587"/>
                  </a:lnTo>
                  <a:lnTo>
                    <a:pt x="0" y="2138591"/>
                  </a:lnTo>
                  <a:lnTo>
                    <a:pt x="15621" y="2180082"/>
                  </a:lnTo>
                  <a:lnTo>
                    <a:pt x="51663" y="2205913"/>
                  </a:lnTo>
                  <a:lnTo>
                    <a:pt x="71196" y="2209787"/>
                  </a:lnTo>
                  <a:lnTo>
                    <a:pt x="4196003" y="2209787"/>
                  </a:lnTo>
                  <a:lnTo>
                    <a:pt x="4237494" y="2194166"/>
                  </a:lnTo>
                  <a:lnTo>
                    <a:pt x="4263314" y="2158136"/>
                  </a:lnTo>
                  <a:lnTo>
                    <a:pt x="4267200" y="2138591"/>
                  </a:lnTo>
                  <a:lnTo>
                    <a:pt x="4267200" y="1328496"/>
                  </a:lnTo>
                  <a:close/>
                </a:path>
                <a:path w="4267200" h="3924300">
                  <a:moveTo>
                    <a:pt x="4267200" y="71196"/>
                  </a:moveTo>
                  <a:lnTo>
                    <a:pt x="4251579" y="29692"/>
                  </a:lnTo>
                  <a:lnTo>
                    <a:pt x="4215536" y="3873"/>
                  </a:lnTo>
                  <a:lnTo>
                    <a:pt x="4196003" y="0"/>
                  </a:lnTo>
                  <a:lnTo>
                    <a:pt x="71196" y="0"/>
                  </a:lnTo>
                  <a:lnTo>
                    <a:pt x="29705" y="15621"/>
                  </a:lnTo>
                  <a:lnTo>
                    <a:pt x="3886" y="51650"/>
                  </a:lnTo>
                  <a:lnTo>
                    <a:pt x="0" y="71196"/>
                  </a:lnTo>
                  <a:lnTo>
                    <a:pt x="0" y="800087"/>
                  </a:lnTo>
                  <a:lnTo>
                    <a:pt x="0" y="805091"/>
                  </a:lnTo>
                  <a:lnTo>
                    <a:pt x="15621" y="846582"/>
                  </a:lnTo>
                  <a:lnTo>
                    <a:pt x="51663" y="872413"/>
                  </a:lnTo>
                  <a:lnTo>
                    <a:pt x="71196" y="876287"/>
                  </a:lnTo>
                  <a:lnTo>
                    <a:pt x="4196003" y="876287"/>
                  </a:lnTo>
                  <a:lnTo>
                    <a:pt x="4237494" y="860666"/>
                  </a:lnTo>
                  <a:lnTo>
                    <a:pt x="4263314" y="824636"/>
                  </a:lnTo>
                  <a:lnTo>
                    <a:pt x="4267200" y="805091"/>
                  </a:lnTo>
                  <a:lnTo>
                    <a:pt x="4267200" y="71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9543" y="1652570"/>
              <a:ext cx="214312" cy="2000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4924" y="1989296"/>
              <a:ext cx="201409" cy="174307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102600" y="1600941"/>
            <a:ext cx="1868805" cy="565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0" spc="-100" dirty="0">
                <a:latin typeface="Roboto Medium"/>
                <a:cs typeface="Roboto Medium"/>
              </a:rPr>
              <a:t>Reflection</a:t>
            </a:r>
            <a:r>
              <a:rPr sz="1550" b="0" spc="-25" dirty="0">
                <a:latin typeface="Roboto Medium"/>
                <a:cs typeface="Roboto Medium"/>
              </a:rPr>
              <a:t> </a:t>
            </a:r>
            <a:r>
              <a:rPr sz="1550" b="0" spc="-10" dirty="0">
                <a:latin typeface="Roboto Medium"/>
                <a:cs typeface="Roboto Medium"/>
              </a:rPr>
              <a:t>Process</a:t>
            </a:r>
            <a:endParaRPr sz="1550">
              <a:latin typeface="Roboto Medium"/>
              <a:cs typeface="Roboto Medium"/>
            </a:endParaRPr>
          </a:p>
          <a:p>
            <a:pPr marL="264795">
              <a:lnSpc>
                <a:spcPct val="100000"/>
              </a:lnSpc>
              <a:spcBef>
                <a:spcPts val="1015"/>
              </a:spcBef>
              <a:tabLst>
                <a:tab pos="1170305" algn="l"/>
              </a:tabLst>
            </a:pP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Output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	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Self-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Review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71327" y="1989296"/>
            <a:ext cx="2545715" cy="1497330"/>
            <a:chOff x="7771327" y="1989296"/>
            <a:chExt cx="2545715" cy="149733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5549" y="1989296"/>
              <a:ext cx="201409" cy="17430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1327" y="2894528"/>
              <a:ext cx="231055" cy="2310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905737" y="3257549"/>
              <a:ext cx="1409700" cy="228600"/>
            </a:xfrm>
            <a:custGeom>
              <a:avLst/>
              <a:gdLst/>
              <a:ahLst/>
              <a:cxnLst/>
              <a:rect l="l" t="t" r="r" b="b"/>
              <a:pathLst>
                <a:path w="1409700" h="228600">
                  <a:moveTo>
                    <a:pt x="581025" y="106807"/>
                  </a:moveTo>
                  <a:lnTo>
                    <a:pt x="569455" y="63627"/>
                  </a:lnTo>
                  <a:lnTo>
                    <a:pt x="542239" y="28181"/>
                  </a:lnTo>
                  <a:lnTo>
                    <a:pt x="503529" y="5829"/>
                  </a:lnTo>
                  <a:lnTo>
                    <a:pt x="474230" y="0"/>
                  </a:lnTo>
                  <a:lnTo>
                    <a:pt x="106807" y="0"/>
                  </a:lnTo>
                  <a:lnTo>
                    <a:pt x="63627" y="11582"/>
                  </a:lnTo>
                  <a:lnTo>
                    <a:pt x="28181" y="38785"/>
                  </a:lnTo>
                  <a:lnTo>
                    <a:pt x="5829" y="77495"/>
                  </a:lnTo>
                  <a:lnTo>
                    <a:pt x="0" y="106807"/>
                  </a:lnTo>
                  <a:lnTo>
                    <a:pt x="0" y="114300"/>
                  </a:lnTo>
                  <a:lnTo>
                    <a:pt x="0" y="121805"/>
                  </a:lnTo>
                  <a:lnTo>
                    <a:pt x="11582" y="164985"/>
                  </a:lnTo>
                  <a:lnTo>
                    <a:pt x="38785" y="200431"/>
                  </a:lnTo>
                  <a:lnTo>
                    <a:pt x="77495" y="222783"/>
                  </a:lnTo>
                  <a:lnTo>
                    <a:pt x="106807" y="228600"/>
                  </a:lnTo>
                  <a:lnTo>
                    <a:pt x="474230" y="228600"/>
                  </a:lnTo>
                  <a:lnTo>
                    <a:pt x="517398" y="217030"/>
                  </a:lnTo>
                  <a:lnTo>
                    <a:pt x="552856" y="189826"/>
                  </a:lnTo>
                  <a:lnTo>
                    <a:pt x="575195" y="151117"/>
                  </a:lnTo>
                  <a:lnTo>
                    <a:pt x="581025" y="121805"/>
                  </a:lnTo>
                  <a:lnTo>
                    <a:pt x="581025" y="106807"/>
                  </a:lnTo>
                  <a:close/>
                </a:path>
                <a:path w="1409700" h="228600">
                  <a:moveTo>
                    <a:pt x="1409700" y="106807"/>
                  </a:moveTo>
                  <a:lnTo>
                    <a:pt x="1398130" y="63627"/>
                  </a:lnTo>
                  <a:lnTo>
                    <a:pt x="1370914" y="28181"/>
                  </a:lnTo>
                  <a:lnTo>
                    <a:pt x="1332217" y="5829"/>
                  </a:lnTo>
                  <a:lnTo>
                    <a:pt x="1302905" y="0"/>
                  </a:lnTo>
                  <a:lnTo>
                    <a:pt x="764019" y="0"/>
                  </a:lnTo>
                  <a:lnTo>
                    <a:pt x="720852" y="11582"/>
                  </a:lnTo>
                  <a:lnTo>
                    <a:pt x="685406" y="38785"/>
                  </a:lnTo>
                  <a:lnTo>
                    <a:pt x="663054" y="77495"/>
                  </a:lnTo>
                  <a:lnTo>
                    <a:pt x="657225" y="106807"/>
                  </a:lnTo>
                  <a:lnTo>
                    <a:pt x="657225" y="114300"/>
                  </a:lnTo>
                  <a:lnTo>
                    <a:pt x="657225" y="121805"/>
                  </a:lnTo>
                  <a:lnTo>
                    <a:pt x="668807" y="164985"/>
                  </a:lnTo>
                  <a:lnTo>
                    <a:pt x="696010" y="200431"/>
                  </a:lnTo>
                  <a:lnTo>
                    <a:pt x="734720" y="222783"/>
                  </a:lnTo>
                  <a:lnTo>
                    <a:pt x="764019" y="228600"/>
                  </a:lnTo>
                  <a:lnTo>
                    <a:pt x="1302905" y="228600"/>
                  </a:lnTo>
                  <a:lnTo>
                    <a:pt x="1346073" y="217030"/>
                  </a:lnTo>
                  <a:lnTo>
                    <a:pt x="1381531" y="189826"/>
                  </a:lnTo>
                  <a:lnTo>
                    <a:pt x="1403870" y="151117"/>
                  </a:lnTo>
                  <a:lnTo>
                    <a:pt x="1409700" y="121805"/>
                  </a:lnTo>
                  <a:lnTo>
                    <a:pt x="1409700" y="106807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450809" y="1963023"/>
            <a:ext cx="7016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Refinement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11517" y="2858241"/>
            <a:ext cx="1448435" cy="589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95"/>
              </a:spcBef>
            </a:pPr>
            <a:r>
              <a:rPr sz="1550" b="0" spc="-135" dirty="0">
                <a:latin typeface="Roboto Medium"/>
                <a:cs typeface="Roboto Medium"/>
              </a:rPr>
              <a:t>Tool</a:t>
            </a:r>
            <a:r>
              <a:rPr sz="1550" b="0" spc="-30" dirty="0">
                <a:latin typeface="Roboto Medium"/>
                <a:cs typeface="Roboto Medium"/>
              </a:rPr>
              <a:t> </a:t>
            </a:r>
            <a:r>
              <a:rPr sz="1550" b="0" spc="-130" dirty="0">
                <a:latin typeface="Roboto Medium"/>
                <a:cs typeface="Roboto Medium"/>
              </a:rPr>
              <a:t>Use</a:t>
            </a:r>
            <a:r>
              <a:rPr sz="1550" b="0" spc="-30" dirty="0">
                <a:latin typeface="Roboto Medium"/>
                <a:cs typeface="Roboto Medium"/>
              </a:rPr>
              <a:t> </a:t>
            </a:r>
            <a:r>
              <a:rPr sz="1550" b="0" spc="-105" dirty="0">
                <a:latin typeface="Roboto Medium"/>
                <a:cs typeface="Roboto Medium"/>
              </a:rPr>
              <a:t>Process</a:t>
            </a:r>
            <a:endParaRPr sz="155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  <a:tabLst>
                <a:tab pos="668655" algn="l"/>
              </a:tabLst>
            </a:pPr>
            <a:r>
              <a:rPr sz="1000" spc="-10" dirty="0">
                <a:latin typeface="Roboto"/>
                <a:cs typeface="Roboto"/>
              </a:rPr>
              <a:t>Search</a:t>
            </a:r>
            <a:r>
              <a:rPr sz="1000" dirty="0">
                <a:latin typeface="Roboto"/>
                <a:cs typeface="Roboto"/>
              </a:rPr>
              <a:t>	</a:t>
            </a:r>
            <a:r>
              <a:rPr sz="1000" spc="-10" dirty="0">
                <a:latin typeface="Roboto"/>
                <a:cs typeface="Roboto"/>
              </a:rPr>
              <a:t>Calculator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391648" y="3257549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607580" y="228599"/>
                </a:moveTo>
                <a:lnTo>
                  <a:pt x="106795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60" y="143959"/>
                </a:lnTo>
                <a:lnTo>
                  <a:pt x="0" y="121805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607580" y="0"/>
                </a:lnTo>
                <a:lnTo>
                  <a:pt x="650748" y="11571"/>
                </a:lnTo>
                <a:lnTo>
                  <a:pt x="686203" y="38784"/>
                </a:lnTo>
                <a:lnTo>
                  <a:pt x="708545" y="77492"/>
                </a:lnTo>
                <a:lnTo>
                  <a:pt x="714374" y="106794"/>
                </a:lnTo>
                <a:lnTo>
                  <a:pt x="714374" y="121805"/>
                </a:lnTo>
                <a:lnTo>
                  <a:pt x="702801" y="164973"/>
                </a:lnTo>
                <a:lnTo>
                  <a:pt x="675589" y="200428"/>
                </a:lnTo>
                <a:lnTo>
                  <a:pt x="636881" y="222770"/>
                </a:lnTo>
                <a:lnTo>
                  <a:pt x="615013" y="227867"/>
                </a:lnTo>
                <a:lnTo>
                  <a:pt x="607580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489826" y="3270091"/>
            <a:ext cx="51498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latin typeface="Roboto"/>
                <a:cs typeface="Roboto"/>
              </a:rPr>
              <a:t>Code</a:t>
            </a:r>
            <a:r>
              <a:rPr sz="1000" spc="10" dirty="0">
                <a:latin typeface="Roboto"/>
                <a:cs typeface="Roboto"/>
              </a:rPr>
              <a:t> </a:t>
            </a:r>
            <a:r>
              <a:rPr sz="1000" spc="-40" dirty="0">
                <a:latin typeface="Roboto"/>
                <a:cs typeface="Roboto"/>
              </a:rPr>
              <a:t>Run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82224" y="3257549"/>
            <a:ext cx="628650" cy="228600"/>
          </a:xfrm>
          <a:custGeom>
            <a:avLst/>
            <a:gdLst/>
            <a:ahLst/>
            <a:cxnLst/>
            <a:rect l="l" t="t" r="r" b="b"/>
            <a:pathLst>
              <a:path w="628650" h="228600">
                <a:moveTo>
                  <a:pt x="521855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7" y="213506"/>
                </a:lnTo>
                <a:lnTo>
                  <a:pt x="23432" y="184041"/>
                </a:lnTo>
                <a:lnTo>
                  <a:pt x="3659" y="143959"/>
                </a:lnTo>
                <a:lnTo>
                  <a:pt x="0" y="121805"/>
                </a:lnTo>
                <a:lnTo>
                  <a:pt x="0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3" y="28170"/>
                </a:lnTo>
                <a:lnTo>
                  <a:pt x="77491" y="5828"/>
                </a:lnTo>
                <a:lnTo>
                  <a:pt x="106794" y="0"/>
                </a:lnTo>
                <a:lnTo>
                  <a:pt x="521855" y="0"/>
                </a:lnTo>
                <a:lnTo>
                  <a:pt x="565023" y="11571"/>
                </a:lnTo>
                <a:lnTo>
                  <a:pt x="600478" y="38784"/>
                </a:lnTo>
                <a:lnTo>
                  <a:pt x="622818" y="77492"/>
                </a:lnTo>
                <a:lnTo>
                  <a:pt x="628648" y="106794"/>
                </a:lnTo>
                <a:lnTo>
                  <a:pt x="628648" y="121805"/>
                </a:lnTo>
                <a:lnTo>
                  <a:pt x="617076" y="164973"/>
                </a:lnTo>
                <a:lnTo>
                  <a:pt x="589863" y="200428"/>
                </a:lnTo>
                <a:lnTo>
                  <a:pt x="551155" y="222770"/>
                </a:lnTo>
                <a:lnTo>
                  <a:pt x="529287" y="227867"/>
                </a:lnTo>
                <a:lnTo>
                  <a:pt x="521855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284271" y="3270091"/>
            <a:ext cx="42418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5" dirty="0">
                <a:latin typeface="Roboto"/>
                <a:cs typeface="Roboto"/>
              </a:rPr>
              <a:t>API</a:t>
            </a:r>
            <a:r>
              <a:rPr sz="1000" dirty="0">
                <a:latin typeface="Roboto"/>
                <a:cs typeface="Roboto"/>
              </a:rPr>
              <a:t> </a:t>
            </a:r>
            <a:r>
              <a:rPr sz="1000" spc="-30" dirty="0">
                <a:latin typeface="Roboto"/>
                <a:cs typeface="Roboto"/>
              </a:rPr>
              <a:t>Call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887072" y="3257549"/>
            <a:ext cx="714375" cy="228600"/>
          </a:xfrm>
          <a:custGeom>
            <a:avLst/>
            <a:gdLst/>
            <a:ahLst/>
            <a:cxnLst/>
            <a:rect l="l" t="t" r="r" b="b"/>
            <a:pathLst>
              <a:path w="714375" h="228600">
                <a:moveTo>
                  <a:pt x="607580" y="228599"/>
                </a:moveTo>
                <a:lnTo>
                  <a:pt x="106795" y="228599"/>
                </a:lnTo>
                <a:lnTo>
                  <a:pt x="99362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59" y="143959"/>
                </a:lnTo>
                <a:lnTo>
                  <a:pt x="0" y="121805"/>
                </a:lnTo>
                <a:lnTo>
                  <a:pt x="1" y="114299"/>
                </a:lnTo>
                <a:lnTo>
                  <a:pt x="0" y="106794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607580" y="0"/>
                </a:lnTo>
                <a:lnTo>
                  <a:pt x="650749" y="11571"/>
                </a:lnTo>
                <a:lnTo>
                  <a:pt x="686204" y="38784"/>
                </a:lnTo>
                <a:lnTo>
                  <a:pt x="708546" y="77492"/>
                </a:lnTo>
                <a:lnTo>
                  <a:pt x="714376" y="106794"/>
                </a:lnTo>
                <a:lnTo>
                  <a:pt x="714376" y="121805"/>
                </a:lnTo>
                <a:lnTo>
                  <a:pt x="702802" y="164973"/>
                </a:lnTo>
                <a:lnTo>
                  <a:pt x="675590" y="200428"/>
                </a:lnTo>
                <a:lnTo>
                  <a:pt x="636882" y="222770"/>
                </a:lnTo>
                <a:lnTo>
                  <a:pt x="615012" y="227867"/>
                </a:lnTo>
                <a:lnTo>
                  <a:pt x="607580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987334" y="3270091"/>
            <a:ext cx="508634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latin typeface="Roboto"/>
                <a:cs typeface="Roboto"/>
              </a:rPr>
              <a:t>Database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73113" y="4232671"/>
            <a:ext cx="1209040" cy="701675"/>
            <a:chOff x="7773113" y="4232671"/>
            <a:chExt cx="1209040" cy="701675"/>
          </a:xfrm>
        </p:grpSpPr>
        <p:sp>
          <p:nvSpPr>
            <p:cNvPr id="38" name="object 38"/>
            <p:cNvSpPr/>
            <p:nvPr/>
          </p:nvSpPr>
          <p:spPr>
            <a:xfrm>
              <a:off x="7773113" y="4232671"/>
              <a:ext cx="281940" cy="223520"/>
            </a:xfrm>
            <a:custGeom>
              <a:avLst/>
              <a:gdLst/>
              <a:ahLst/>
              <a:cxnLst/>
              <a:rect l="l" t="t" r="r" b="b"/>
              <a:pathLst>
                <a:path w="281940" h="223520">
                  <a:moveTo>
                    <a:pt x="107022" y="30480"/>
                  </a:moveTo>
                  <a:lnTo>
                    <a:pt x="34468" y="30480"/>
                  </a:lnTo>
                  <a:lnTo>
                    <a:pt x="39245" y="26670"/>
                  </a:lnTo>
                  <a:lnTo>
                    <a:pt x="44693" y="22860"/>
                  </a:lnTo>
                  <a:lnTo>
                    <a:pt x="50631" y="20320"/>
                  </a:lnTo>
                  <a:lnTo>
                    <a:pt x="54203" y="3810"/>
                  </a:lnTo>
                  <a:lnTo>
                    <a:pt x="57417" y="0"/>
                  </a:lnTo>
                  <a:lnTo>
                    <a:pt x="84073" y="0"/>
                  </a:lnTo>
                  <a:lnTo>
                    <a:pt x="87287" y="3810"/>
                  </a:lnTo>
                  <a:lnTo>
                    <a:pt x="88136" y="7620"/>
                  </a:lnTo>
                  <a:lnTo>
                    <a:pt x="90859" y="20320"/>
                  </a:lnTo>
                  <a:lnTo>
                    <a:pt x="96753" y="22860"/>
                  </a:lnTo>
                  <a:lnTo>
                    <a:pt x="102244" y="26670"/>
                  </a:lnTo>
                  <a:lnTo>
                    <a:pt x="107022" y="30480"/>
                  </a:lnTo>
                  <a:close/>
                </a:path>
                <a:path w="281940" h="223520">
                  <a:moveTo>
                    <a:pt x="17814" y="124460"/>
                  </a:moveTo>
                  <a:lnTo>
                    <a:pt x="13349" y="123190"/>
                  </a:lnTo>
                  <a:lnTo>
                    <a:pt x="10804" y="119380"/>
                  </a:lnTo>
                  <a:lnTo>
                    <a:pt x="9197" y="116840"/>
                  </a:lnTo>
                  <a:lnTo>
                    <a:pt x="7724" y="115570"/>
                  </a:lnTo>
                  <a:lnTo>
                    <a:pt x="5045" y="110490"/>
                  </a:lnTo>
                  <a:lnTo>
                    <a:pt x="3795" y="107950"/>
                  </a:lnTo>
                  <a:lnTo>
                    <a:pt x="2678" y="106680"/>
                  </a:lnTo>
                  <a:lnTo>
                    <a:pt x="1651" y="104140"/>
                  </a:lnTo>
                  <a:lnTo>
                    <a:pt x="0" y="100330"/>
                  </a:lnTo>
                  <a:lnTo>
                    <a:pt x="1250" y="95250"/>
                  </a:lnTo>
                  <a:lnTo>
                    <a:pt x="14332" y="83820"/>
                  </a:lnTo>
                  <a:lnTo>
                    <a:pt x="13841" y="81280"/>
                  </a:lnTo>
                  <a:lnTo>
                    <a:pt x="13573" y="77470"/>
                  </a:lnTo>
                  <a:lnTo>
                    <a:pt x="13573" y="71120"/>
                  </a:lnTo>
                  <a:lnTo>
                    <a:pt x="13841" y="68580"/>
                  </a:lnTo>
                  <a:lnTo>
                    <a:pt x="14332" y="64770"/>
                  </a:lnTo>
                  <a:lnTo>
                    <a:pt x="4364" y="55835"/>
                  </a:lnTo>
                  <a:lnTo>
                    <a:pt x="1250" y="53340"/>
                  </a:lnTo>
                  <a:lnTo>
                    <a:pt x="0" y="49530"/>
                  </a:lnTo>
                  <a:lnTo>
                    <a:pt x="2678" y="43180"/>
                  </a:lnTo>
                  <a:lnTo>
                    <a:pt x="3795" y="40640"/>
                  </a:lnTo>
                  <a:lnTo>
                    <a:pt x="6384" y="35560"/>
                  </a:lnTo>
                  <a:lnTo>
                    <a:pt x="7768" y="33020"/>
                  </a:lnTo>
                  <a:lnTo>
                    <a:pt x="9242" y="31750"/>
                  </a:lnTo>
                  <a:lnTo>
                    <a:pt x="13349" y="25400"/>
                  </a:lnTo>
                  <a:lnTo>
                    <a:pt x="17814" y="24130"/>
                  </a:lnTo>
                  <a:lnTo>
                    <a:pt x="21833" y="26670"/>
                  </a:lnTo>
                  <a:lnTo>
                    <a:pt x="34468" y="30480"/>
                  </a:lnTo>
                  <a:lnTo>
                    <a:pt x="131382" y="30480"/>
                  </a:lnTo>
                  <a:lnTo>
                    <a:pt x="132204" y="31750"/>
                  </a:lnTo>
                  <a:lnTo>
                    <a:pt x="133677" y="33020"/>
                  </a:lnTo>
                  <a:lnTo>
                    <a:pt x="135016" y="35560"/>
                  </a:lnTo>
                  <a:lnTo>
                    <a:pt x="136400" y="38100"/>
                  </a:lnTo>
                  <a:lnTo>
                    <a:pt x="137651" y="40640"/>
                  </a:lnTo>
                  <a:lnTo>
                    <a:pt x="138767" y="43180"/>
                  </a:lnTo>
                  <a:lnTo>
                    <a:pt x="139794" y="44450"/>
                  </a:lnTo>
                  <a:lnTo>
                    <a:pt x="141446" y="49530"/>
                  </a:lnTo>
                  <a:lnTo>
                    <a:pt x="140196" y="53340"/>
                  </a:lnTo>
                  <a:lnTo>
                    <a:pt x="65147" y="53340"/>
                  </a:lnTo>
                  <a:lnTo>
                    <a:pt x="59987" y="55835"/>
                  </a:lnTo>
                  <a:lnTo>
                    <a:pt x="49291" y="71120"/>
                  </a:lnTo>
                  <a:lnTo>
                    <a:pt x="49291" y="77470"/>
                  </a:lnTo>
                  <a:lnTo>
                    <a:pt x="65147" y="95250"/>
                  </a:lnTo>
                  <a:lnTo>
                    <a:pt x="140106" y="95250"/>
                  </a:lnTo>
                  <a:lnTo>
                    <a:pt x="141356" y="100330"/>
                  </a:lnTo>
                  <a:lnTo>
                    <a:pt x="138678" y="105410"/>
                  </a:lnTo>
                  <a:lnTo>
                    <a:pt x="137561" y="107950"/>
                  </a:lnTo>
                  <a:lnTo>
                    <a:pt x="136311" y="110490"/>
                  </a:lnTo>
                  <a:lnTo>
                    <a:pt x="134927" y="113030"/>
                  </a:lnTo>
                  <a:lnTo>
                    <a:pt x="133588" y="115570"/>
                  </a:lnTo>
                  <a:lnTo>
                    <a:pt x="132114" y="116840"/>
                  </a:lnTo>
                  <a:lnTo>
                    <a:pt x="131293" y="118110"/>
                  </a:lnTo>
                  <a:lnTo>
                    <a:pt x="34423" y="118110"/>
                  </a:lnTo>
                  <a:lnTo>
                    <a:pt x="17814" y="124460"/>
                  </a:lnTo>
                  <a:close/>
                </a:path>
                <a:path w="281940" h="223520">
                  <a:moveTo>
                    <a:pt x="131382" y="30480"/>
                  </a:moveTo>
                  <a:lnTo>
                    <a:pt x="107022" y="30480"/>
                  </a:lnTo>
                  <a:lnTo>
                    <a:pt x="123631" y="24130"/>
                  </a:lnTo>
                  <a:lnTo>
                    <a:pt x="128096" y="25400"/>
                  </a:lnTo>
                  <a:lnTo>
                    <a:pt x="131382" y="30480"/>
                  </a:lnTo>
                  <a:close/>
                </a:path>
                <a:path w="281940" h="223520">
                  <a:moveTo>
                    <a:pt x="140106" y="95250"/>
                  </a:moveTo>
                  <a:lnTo>
                    <a:pt x="76298" y="95250"/>
                  </a:lnTo>
                  <a:lnTo>
                    <a:pt x="81550" y="92710"/>
                  </a:lnTo>
                  <a:lnTo>
                    <a:pt x="83867" y="91440"/>
                  </a:lnTo>
                  <a:lnTo>
                    <a:pt x="87886" y="87630"/>
                  </a:lnTo>
                  <a:lnTo>
                    <a:pt x="89435" y="85090"/>
                  </a:lnTo>
                  <a:lnTo>
                    <a:pt x="91610" y="80010"/>
                  </a:lnTo>
                  <a:lnTo>
                    <a:pt x="92154" y="77470"/>
                  </a:lnTo>
                  <a:lnTo>
                    <a:pt x="92154" y="71120"/>
                  </a:lnTo>
                  <a:lnTo>
                    <a:pt x="76298" y="53340"/>
                  </a:lnTo>
                  <a:lnTo>
                    <a:pt x="140196" y="53340"/>
                  </a:lnTo>
                  <a:lnTo>
                    <a:pt x="136188" y="56550"/>
                  </a:lnTo>
                  <a:lnTo>
                    <a:pt x="127024" y="64770"/>
                  </a:lnTo>
                  <a:lnTo>
                    <a:pt x="127515" y="68580"/>
                  </a:lnTo>
                  <a:lnTo>
                    <a:pt x="127783" y="71120"/>
                  </a:lnTo>
                  <a:lnTo>
                    <a:pt x="127783" y="77470"/>
                  </a:lnTo>
                  <a:lnTo>
                    <a:pt x="127515" y="80010"/>
                  </a:lnTo>
                  <a:lnTo>
                    <a:pt x="127024" y="83820"/>
                  </a:lnTo>
                  <a:lnTo>
                    <a:pt x="136936" y="92710"/>
                  </a:lnTo>
                  <a:lnTo>
                    <a:pt x="140106" y="95250"/>
                  </a:lnTo>
                  <a:close/>
                </a:path>
                <a:path w="281940" h="223520">
                  <a:moveTo>
                    <a:pt x="181049" y="223520"/>
                  </a:moveTo>
                  <a:lnTo>
                    <a:pt x="174798" y="220980"/>
                  </a:lnTo>
                  <a:lnTo>
                    <a:pt x="172438" y="219687"/>
                  </a:lnTo>
                  <a:lnTo>
                    <a:pt x="170244" y="218440"/>
                  </a:lnTo>
                  <a:lnTo>
                    <a:pt x="167833" y="217170"/>
                  </a:lnTo>
                  <a:lnTo>
                    <a:pt x="165556" y="215900"/>
                  </a:lnTo>
                  <a:lnTo>
                    <a:pt x="163413" y="214630"/>
                  </a:lnTo>
                  <a:lnTo>
                    <a:pt x="157921" y="210820"/>
                  </a:lnTo>
                  <a:lnTo>
                    <a:pt x="156805" y="205740"/>
                  </a:lnTo>
                  <a:lnTo>
                    <a:pt x="162297" y="189230"/>
                  </a:lnTo>
                  <a:lnTo>
                    <a:pt x="158368" y="184150"/>
                  </a:lnTo>
                  <a:lnTo>
                    <a:pt x="155197" y="179070"/>
                  </a:lnTo>
                  <a:lnTo>
                    <a:pt x="152965" y="172720"/>
                  </a:lnTo>
                  <a:lnTo>
                    <a:pt x="135865" y="168910"/>
                  </a:lnTo>
                  <a:lnTo>
                    <a:pt x="132516" y="166370"/>
                  </a:lnTo>
                  <a:lnTo>
                    <a:pt x="131668" y="158750"/>
                  </a:lnTo>
                  <a:lnTo>
                    <a:pt x="131668" y="147320"/>
                  </a:lnTo>
                  <a:lnTo>
                    <a:pt x="132516" y="139700"/>
                  </a:lnTo>
                  <a:lnTo>
                    <a:pt x="135820" y="135890"/>
                  </a:lnTo>
                  <a:lnTo>
                    <a:pt x="152965" y="133350"/>
                  </a:lnTo>
                  <a:lnTo>
                    <a:pt x="155153" y="127000"/>
                  </a:lnTo>
                  <a:lnTo>
                    <a:pt x="158368" y="121920"/>
                  </a:lnTo>
                  <a:lnTo>
                    <a:pt x="162297" y="116840"/>
                  </a:lnTo>
                  <a:lnTo>
                    <a:pt x="156805" y="100330"/>
                  </a:lnTo>
                  <a:lnTo>
                    <a:pt x="181049" y="82550"/>
                  </a:lnTo>
                  <a:lnTo>
                    <a:pt x="185469" y="83820"/>
                  </a:lnTo>
                  <a:lnTo>
                    <a:pt x="197122" y="96520"/>
                  </a:lnTo>
                  <a:lnTo>
                    <a:pt x="255310" y="96520"/>
                  </a:lnTo>
                  <a:lnTo>
                    <a:pt x="256148" y="100330"/>
                  </a:lnTo>
                  <a:lnTo>
                    <a:pt x="250656" y="116840"/>
                  </a:lnTo>
                  <a:lnTo>
                    <a:pt x="254585" y="121920"/>
                  </a:lnTo>
                  <a:lnTo>
                    <a:pt x="257755" y="127000"/>
                  </a:lnTo>
                  <a:lnTo>
                    <a:pt x="259541" y="132080"/>
                  </a:lnTo>
                  <a:lnTo>
                    <a:pt x="200878" y="132080"/>
                  </a:lnTo>
                  <a:lnTo>
                    <a:pt x="195627" y="134620"/>
                  </a:lnTo>
                  <a:lnTo>
                    <a:pt x="185023" y="149860"/>
                  </a:lnTo>
                  <a:lnTo>
                    <a:pt x="185023" y="156210"/>
                  </a:lnTo>
                  <a:lnTo>
                    <a:pt x="200878" y="173990"/>
                  </a:lnTo>
                  <a:lnTo>
                    <a:pt x="259550" y="173990"/>
                  </a:lnTo>
                  <a:lnTo>
                    <a:pt x="257800" y="179070"/>
                  </a:lnTo>
                  <a:lnTo>
                    <a:pt x="254585" y="184150"/>
                  </a:lnTo>
                  <a:lnTo>
                    <a:pt x="250656" y="189230"/>
                  </a:lnTo>
                  <a:lnTo>
                    <a:pt x="256148" y="205740"/>
                  </a:lnTo>
                  <a:lnTo>
                    <a:pt x="255310" y="209550"/>
                  </a:lnTo>
                  <a:lnTo>
                    <a:pt x="197167" y="209550"/>
                  </a:lnTo>
                  <a:lnTo>
                    <a:pt x="188346" y="219687"/>
                  </a:lnTo>
                  <a:lnTo>
                    <a:pt x="185469" y="222250"/>
                  </a:lnTo>
                  <a:lnTo>
                    <a:pt x="181049" y="223520"/>
                  </a:lnTo>
                  <a:close/>
                </a:path>
                <a:path w="281940" h="223520">
                  <a:moveTo>
                    <a:pt x="255310" y="96520"/>
                  </a:moveTo>
                  <a:lnTo>
                    <a:pt x="215785" y="96520"/>
                  </a:lnTo>
                  <a:lnTo>
                    <a:pt x="224626" y="86360"/>
                  </a:lnTo>
                  <a:lnTo>
                    <a:pt x="227483" y="83820"/>
                  </a:lnTo>
                  <a:lnTo>
                    <a:pt x="231904" y="82550"/>
                  </a:lnTo>
                  <a:lnTo>
                    <a:pt x="238199" y="85090"/>
                  </a:lnTo>
                  <a:lnTo>
                    <a:pt x="245119" y="88900"/>
                  </a:lnTo>
                  <a:lnTo>
                    <a:pt x="249540" y="91440"/>
                  </a:lnTo>
                  <a:lnTo>
                    <a:pt x="255031" y="95250"/>
                  </a:lnTo>
                  <a:lnTo>
                    <a:pt x="255310" y="96520"/>
                  </a:lnTo>
                  <a:close/>
                </a:path>
                <a:path w="281940" h="223520">
                  <a:moveTo>
                    <a:pt x="212749" y="96520"/>
                  </a:moveTo>
                  <a:lnTo>
                    <a:pt x="200158" y="96520"/>
                  </a:lnTo>
                  <a:lnTo>
                    <a:pt x="203284" y="95250"/>
                  </a:lnTo>
                  <a:lnTo>
                    <a:pt x="209624" y="95250"/>
                  </a:lnTo>
                  <a:lnTo>
                    <a:pt x="212749" y="96520"/>
                  </a:lnTo>
                  <a:close/>
                </a:path>
                <a:path w="281940" h="223520">
                  <a:moveTo>
                    <a:pt x="83983" y="148590"/>
                  </a:moveTo>
                  <a:lnTo>
                    <a:pt x="57373" y="148590"/>
                  </a:lnTo>
                  <a:lnTo>
                    <a:pt x="54158" y="144780"/>
                  </a:lnTo>
                  <a:lnTo>
                    <a:pt x="53310" y="140970"/>
                  </a:lnTo>
                  <a:lnTo>
                    <a:pt x="50586" y="128270"/>
                  </a:lnTo>
                  <a:lnTo>
                    <a:pt x="44693" y="125730"/>
                  </a:lnTo>
                  <a:lnTo>
                    <a:pt x="39201" y="121920"/>
                  </a:lnTo>
                  <a:lnTo>
                    <a:pt x="34423" y="118110"/>
                  </a:lnTo>
                  <a:lnTo>
                    <a:pt x="106933" y="118110"/>
                  </a:lnTo>
                  <a:lnTo>
                    <a:pt x="102155" y="121920"/>
                  </a:lnTo>
                  <a:lnTo>
                    <a:pt x="96708" y="125730"/>
                  </a:lnTo>
                  <a:lnTo>
                    <a:pt x="90770" y="128270"/>
                  </a:lnTo>
                  <a:lnTo>
                    <a:pt x="87198" y="144780"/>
                  </a:lnTo>
                  <a:lnTo>
                    <a:pt x="83983" y="148590"/>
                  </a:lnTo>
                  <a:close/>
                </a:path>
                <a:path w="281940" h="223520">
                  <a:moveTo>
                    <a:pt x="123542" y="124460"/>
                  </a:moveTo>
                  <a:lnTo>
                    <a:pt x="106933" y="118110"/>
                  </a:lnTo>
                  <a:lnTo>
                    <a:pt x="131293" y="118110"/>
                  </a:lnTo>
                  <a:lnTo>
                    <a:pt x="128007" y="123190"/>
                  </a:lnTo>
                  <a:lnTo>
                    <a:pt x="123542" y="124460"/>
                  </a:lnTo>
                  <a:close/>
                </a:path>
                <a:path w="281940" h="223520">
                  <a:moveTo>
                    <a:pt x="259550" y="173990"/>
                  </a:moveTo>
                  <a:lnTo>
                    <a:pt x="212030" y="173990"/>
                  </a:lnTo>
                  <a:lnTo>
                    <a:pt x="217281" y="171450"/>
                  </a:lnTo>
                  <a:lnTo>
                    <a:pt x="219598" y="170180"/>
                  </a:lnTo>
                  <a:lnTo>
                    <a:pt x="223618" y="166370"/>
                  </a:lnTo>
                  <a:lnTo>
                    <a:pt x="225166" y="163830"/>
                  </a:lnTo>
                  <a:lnTo>
                    <a:pt x="227341" y="158750"/>
                  </a:lnTo>
                  <a:lnTo>
                    <a:pt x="227885" y="156210"/>
                  </a:lnTo>
                  <a:lnTo>
                    <a:pt x="227885" y="149860"/>
                  </a:lnTo>
                  <a:lnTo>
                    <a:pt x="212030" y="132080"/>
                  </a:lnTo>
                  <a:lnTo>
                    <a:pt x="259541" y="132080"/>
                  </a:lnTo>
                  <a:lnTo>
                    <a:pt x="259987" y="133350"/>
                  </a:lnTo>
                  <a:lnTo>
                    <a:pt x="272980" y="135890"/>
                  </a:lnTo>
                  <a:lnTo>
                    <a:pt x="277088" y="135890"/>
                  </a:lnTo>
                  <a:lnTo>
                    <a:pt x="280436" y="139700"/>
                  </a:lnTo>
                  <a:lnTo>
                    <a:pt x="281285" y="147320"/>
                  </a:lnTo>
                  <a:lnTo>
                    <a:pt x="281374" y="148590"/>
                  </a:lnTo>
                  <a:lnTo>
                    <a:pt x="281463" y="156210"/>
                  </a:lnTo>
                  <a:lnTo>
                    <a:pt x="281285" y="158750"/>
                  </a:lnTo>
                  <a:lnTo>
                    <a:pt x="280436" y="166370"/>
                  </a:lnTo>
                  <a:lnTo>
                    <a:pt x="277132" y="168910"/>
                  </a:lnTo>
                  <a:lnTo>
                    <a:pt x="272980" y="170180"/>
                  </a:lnTo>
                  <a:lnTo>
                    <a:pt x="259987" y="172720"/>
                  </a:lnTo>
                  <a:lnTo>
                    <a:pt x="259550" y="173990"/>
                  </a:lnTo>
                  <a:close/>
                </a:path>
                <a:path w="281940" h="223520">
                  <a:moveTo>
                    <a:pt x="73759" y="149860"/>
                  </a:moveTo>
                  <a:lnTo>
                    <a:pt x="67597" y="149860"/>
                  </a:lnTo>
                  <a:lnTo>
                    <a:pt x="64561" y="148590"/>
                  </a:lnTo>
                  <a:lnTo>
                    <a:pt x="76795" y="148590"/>
                  </a:lnTo>
                  <a:lnTo>
                    <a:pt x="73759" y="149860"/>
                  </a:lnTo>
                  <a:close/>
                </a:path>
                <a:path w="281940" h="223520">
                  <a:moveTo>
                    <a:pt x="231859" y="223520"/>
                  </a:moveTo>
                  <a:lnTo>
                    <a:pt x="227439" y="222250"/>
                  </a:lnTo>
                  <a:lnTo>
                    <a:pt x="224834" y="219898"/>
                  </a:lnTo>
                  <a:lnTo>
                    <a:pt x="215830" y="209550"/>
                  </a:lnTo>
                  <a:lnTo>
                    <a:pt x="255310" y="209550"/>
                  </a:lnTo>
                  <a:lnTo>
                    <a:pt x="255031" y="210820"/>
                  </a:lnTo>
                  <a:lnTo>
                    <a:pt x="249540" y="214630"/>
                  </a:lnTo>
                  <a:lnTo>
                    <a:pt x="245119" y="217170"/>
                  </a:lnTo>
                  <a:lnTo>
                    <a:pt x="242708" y="218440"/>
                  </a:lnTo>
                  <a:lnTo>
                    <a:pt x="240515" y="219687"/>
                  </a:lnTo>
                  <a:lnTo>
                    <a:pt x="235788" y="222250"/>
                  </a:lnTo>
                  <a:lnTo>
                    <a:pt x="231859" y="22352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698" y="4552949"/>
              <a:ext cx="714375" cy="381000"/>
            </a:xfrm>
            <a:custGeom>
              <a:avLst/>
              <a:gdLst/>
              <a:ahLst/>
              <a:cxnLst/>
              <a:rect l="l" t="t" r="r" b="b"/>
              <a:pathLst>
                <a:path w="714375" h="381000">
                  <a:moveTo>
                    <a:pt x="643178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5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43178" y="0"/>
                  </a:lnTo>
                  <a:lnTo>
                    <a:pt x="684669" y="15621"/>
                  </a:lnTo>
                  <a:lnTo>
                    <a:pt x="710489" y="51661"/>
                  </a:lnTo>
                  <a:lnTo>
                    <a:pt x="714375" y="71196"/>
                  </a:lnTo>
                  <a:lnTo>
                    <a:pt x="714375" y="309803"/>
                  </a:lnTo>
                  <a:lnTo>
                    <a:pt x="698752" y="351293"/>
                  </a:lnTo>
                  <a:lnTo>
                    <a:pt x="662712" y="377113"/>
                  </a:lnTo>
                  <a:lnTo>
                    <a:pt x="648133" y="380511"/>
                  </a:lnTo>
                  <a:lnTo>
                    <a:pt x="643178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159750" y="4191741"/>
            <a:ext cx="91186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0" spc="-120" dirty="0">
                <a:latin typeface="Roboto Medium"/>
                <a:cs typeface="Roboto Medium"/>
              </a:rPr>
              <a:t>ReAct</a:t>
            </a:r>
            <a:r>
              <a:rPr sz="1550" b="0" spc="-15" dirty="0">
                <a:latin typeface="Roboto Medium"/>
                <a:cs typeface="Roboto Medium"/>
              </a:rPr>
              <a:t> </a:t>
            </a:r>
            <a:r>
              <a:rPr sz="1550" b="0" spc="-105" dirty="0">
                <a:latin typeface="Roboto Medium"/>
                <a:cs typeface="Roboto Medium"/>
              </a:rPr>
              <a:t>Loop</a:t>
            </a:r>
            <a:endParaRPr sz="155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26586" y="4608829"/>
            <a:ext cx="5911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Roboto"/>
                <a:cs typeface="Roboto"/>
              </a:rPr>
              <a:t>Thought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058275" y="4552949"/>
            <a:ext cx="866775" cy="381000"/>
            <a:chOff x="9058275" y="4552949"/>
            <a:chExt cx="866775" cy="381000"/>
          </a:xfrm>
        </p:grpSpPr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58275" y="4656296"/>
              <a:ext cx="201409" cy="17430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334499" y="4552949"/>
              <a:ext cx="590550" cy="381000"/>
            </a:xfrm>
            <a:custGeom>
              <a:avLst/>
              <a:gdLst/>
              <a:ahLst/>
              <a:cxnLst/>
              <a:rect l="l" t="t" r="r" b="b"/>
              <a:pathLst>
                <a:path w="590550" h="381000">
                  <a:moveTo>
                    <a:pt x="519353" y="380999"/>
                  </a:moveTo>
                  <a:lnTo>
                    <a:pt x="71196" y="380999"/>
                  </a:lnTo>
                  <a:lnTo>
                    <a:pt x="66241" y="380511"/>
                  </a:lnTo>
                  <a:lnTo>
                    <a:pt x="29704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0" y="30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519353" y="0"/>
                  </a:lnTo>
                  <a:lnTo>
                    <a:pt x="560843" y="15621"/>
                  </a:lnTo>
                  <a:lnTo>
                    <a:pt x="586663" y="51661"/>
                  </a:lnTo>
                  <a:lnTo>
                    <a:pt x="590549" y="71196"/>
                  </a:lnTo>
                  <a:lnTo>
                    <a:pt x="590549" y="309803"/>
                  </a:lnTo>
                  <a:lnTo>
                    <a:pt x="574927" y="351293"/>
                  </a:lnTo>
                  <a:lnTo>
                    <a:pt x="538887" y="377113"/>
                  </a:lnTo>
                  <a:lnTo>
                    <a:pt x="524308" y="380511"/>
                  </a:lnTo>
                  <a:lnTo>
                    <a:pt x="519353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396660" y="4608829"/>
            <a:ext cx="4629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latin typeface="Roboto"/>
                <a:cs typeface="Roboto"/>
              </a:rPr>
              <a:t>Action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0001249" y="4552949"/>
            <a:ext cx="1238250" cy="381000"/>
            <a:chOff x="10001249" y="4552949"/>
            <a:chExt cx="1238250" cy="381000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1249" y="4656296"/>
              <a:ext cx="201409" cy="17430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0277472" y="4552949"/>
              <a:ext cx="962025" cy="381000"/>
            </a:xfrm>
            <a:custGeom>
              <a:avLst/>
              <a:gdLst/>
              <a:ahLst/>
              <a:cxnLst/>
              <a:rect l="l" t="t" r="r" b="b"/>
              <a:pathLst>
                <a:path w="962025" h="381000">
                  <a:moveTo>
                    <a:pt x="890829" y="380999"/>
                  </a:moveTo>
                  <a:lnTo>
                    <a:pt x="71197" y="380999"/>
                  </a:lnTo>
                  <a:lnTo>
                    <a:pt x="66242" y="380511"/>
                  </a:lnTo>
                  <a:lnTo>
                    <a:pt x="29706" y="365377"/>
                  </a:lnTo>
                  <a:lnTo>
                    <a:pt x="3885" y="329337"/>
                  </a:lnTo>
                  <a:lnTo>
                    <a:pt x="0" y="309803"/>
                  </a:lnTo>
                  <a:lnTo>
                    <a:pt x="1" y="3047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890829" y="0"/>
                  </a:lnTo>
                  <a:lnTo>
                    <a:pt x="932319" y="15621"/>
                  </a:lnTo>
                  <a:lnTo>
                    <a:pt x="958139" y="51661"/>
                  </a:lnTo>
                  <a:lnTo>
                    <a:pt x="962026" y="71196"/>
                  </a:lnTo>
                  <a:lnTo>
                    <a:pt x="962026" y="309803"/>
                  </a:lnTo>
                  <a:lnTo>
                    <a:pt x="946402" y="351293"/>
                  </a:lnTo>
                  <a:lnTo>
                    <a:pt x="910364" y="377113"/>
                  </a:lnTo>
                  <a:lnTo>
                    <a:pt x="895783" y="380511"/>
                  </a:lnTo>
                  <a:lnTo>
                    <a:pt x="89082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338742" y="4608829"/>
            <a:ext cx="8420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latin typeface="Roboto"/>
                <a:cs typeface="Roboto"/>
              </a:rPr>
              <a:t>Observation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724900"/>
          </a:xfrm>
          <a:custGeom>
            <a:avLst/>
            <a:gdLst/>
            <a:ahLst/>
            <a:cxnLst/>
            <a:rect l="l" t="t" r="r" b="b"/>
            <a:pathLst>
              <a:path w="12192000" h="8724900">
                <a:moveTo>
                  <a:pt x="12191999" y="8724899"/>
                </a:moveTo>
                <a:lnTo>
                  <a:pt x="0" y="8724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724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322570" cy="8820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spc="-260" dirty="0"/>
              <a:t>Design</a:t>
            </a:r>
            <a:r>
              <a:rPr spc="-55" dirty="0"/>
              <a:t> </a:t>
            </a:r>
            <a:r>
              <a:rPr spc="-240" dirty="0"/>
              <a:t>Pattern:</a:t>
            </a:r>
            <a:r>
              <a:rPr spc="-50" dirty="0"/>
              <a:t> </a:t>
            </a:r>
            <a:r>
              <a:rPr spc="-245" dirty="0"/>
              <a:t>Planning</a:t>
            </a:r>
            <a:r>
              <a:rPr spc="-50" dirty="0"/>
              <a:t> </a:t>
            </a:r>
            <a:r>
              <a:rPr spc="-320" dirty="0"/>
              <a:t>and </a:t>
            </a:r>
            <a:r>
              <a:rPr spc="-225" dirty="0"/>
              <a:t>Multi-</a:t>
            </a:r>
            <a:r>
              <a:rPr spc="-285" dirty="0"/>
              <a:t>Agent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1904999"/>
            <a:ext cx="6096000" cy="2952750"/>
            <a:chOff x="609599" y="1904999"/>
            <a:chExt cx="6096000" cy="2952750"/>
          </a:xfrm>
        </p:grpSpPr>
        <p:sp>
          <p:nvSpPr>
            <p:cNvPr id="6" name="object 6"/>
            <p:cNvSpPr/>
            <p:nvPr/>
          </p:nvSpPr>
          <p:spPr>
            <a:xfrm>
              <a:off x="619124" y="191452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6014652" y="2933699"/>
                  </a:moveTo>
                  <a:lnTo>
                    <a:pt x="62297" y="2933699"/>
                  </a:lnTo>
                  <a:lnTo>
                    <a:pt x="57961" y="2933272"/>
                  </a:lnTo>
                  <a:lnTo>
                    <a:pt x="22624" y="2917266"/>
                  </a:lnTo>
                  <a:lnTo>
                    <a:pt x="2135" y="2884325"/>
                  </a:lnTo>
                  <a:lnTo>
                    <a:pt x="0" y="2871402"/>
                  </a:lnTo>
                  <a:lnTo>
                    <a:pt x="0" y="2867024"/>
                  </a:lnTo>
                  <a:lnTo>
                    <a:pt x="0" y="62296"/>
                  </a:lnTo>
                  <a:lnTo>
                    <a:pt x="13669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6014652" y="0"/>
                  </a:lnTo>
                  <a:lnTo>
                    <a:pt x="6050957" y="13668"/>
                  </a:lnTo>
                  <a:lnTo>
                    <a:pt x="6073549" y="45204"/>
                  </a:lnTo>
                  <a:lnTo>
                    <a:pt x="6076949" y="62296"/>
                  </a:lnTo>
                  <a:lnTo>
                    <a:pt x="6076949" y="2871402"/>
                  </a:lnTo>
                  <a:lnTo>
                    <a:pt x="6063280" y="2907707"/>
                  </a:lnTo>
                  <a:lnTo>
                    <a:pt x="6031744" y="2930299"/>
                  </a:lnTo>
                  <a:lnTo>
                    <a:pt x="6018988" y="2933272"/>
                  </a:lnTo>
                  <a:lnTo>
                    <a:pt x="6014652" y="293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124" y="191452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0" y="28670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6010274" y="0"/>
                  </a:lnTo>
                  <a:lnTo>
                    <a:pt x="6014652" y="0"/>
                  </a:lnTo>
                  <a:lnTo>
                    <a:pt x="6018988" y="427"/>
                  </a:lnTo>
                  <a:lnTo>
                    <a:pt x="6023281" y="1281"/>
                  </a:lnTo>
                  <a:lnTo>
                    <a:pt x="6027575" y="2135"/>
                  </a:lnTo>
                  <a:lnTo>
                    <a:pt x="6031744" y="3399"/>
                  </a:lnTo>
                  <a:lnTo>
                    <a:pt x="6035789" y="5075"/>
                  </a:lnTo>
                  <a:lnTo>
                    <a:pt x="6039834" y="6750"/>
                  </a:lnTo>
                  <a:lnTo>
                    <a:pt x="6057420" y="19528"/>
                  </a:lnTo>
                  <a:lnTo>
                    <a:pt x="6060516" y="22624"/>
                  </a:lnTo>
                  <a:lnTo>
                    <a:pt x="6063280" y="25992"/>
                  </a:lnTo>
                  <a:lnTo>
                    <a:pt x="6065711" y="29632"/>
                  </a:lnTo>
                  <a:lnTo>
                    <a:pt x="6068143" y="33272"/>
                  </a:lnTo>
                  <a:lnTo>
                    <a:pt x="6075668" y="53667"/>
                  </a:lnTo>
                  <a:lnTo>
                    <a:pt x="6076522" y="57961"/>
                  </a:lnTo>
                  <a:lnTo>
                    <a:pt x="6076949" y="62296"/>
                  </a:lnTo>
                  <a:lnTo>
                    <a:pt x="6076949" y="66674"/>
                  </a:lnTo>
                  <a:lnTo>
                    <a:pt x="6076949" y="2867024"/>
                  </a:lnTo>
                  <a:lnTo>
                    <a:pt x="6076949" y="2871402"/>
                  </a:lnTo>
                  <a:lnTo>
                    <a:pt x="6076521" y="2875738"/>
                  </a:lnTo>
                  <a:lnTo>
                    <a:pt x="6075667" y="2880032"/>
                  </a:lnTo>
                  <a:lnTo>
                    <a:pt x="6074813" y="2884325"/>
                  </a:lnTo>
                  <a:lnTo>
                    <a:pt x="6054324" y="2917266"/>
                  </a:lnTo>
                  <a:lnTo>
                    <a:pt x="6047317" y="2922462"/>
                  </a:lnTo>
                  <a:lnTo>
                    <a:pt x="6043677" y="2924894"/>
                  </a:lnTo>
                  <a:lnTo>
                    <a:pt x="6039834" y="2926948"/>
                  </a:lnTo>
                  <a:lnTo>
                    <a:pt x="6035789" y="2928623"/>
                  </a:lnTo>
                  <a:lnTo>
                    <a:pt x="6031744" y="2930299"/>
                  </a:lnTo>
                  <a:lnTo>
                    <a:pt x="6027575" y="2931563"/>
                  </a:lnTo>
                  <a:lnTo>
                    <a:pt x="6023281" y="2932418"/>
                  </a:lnTo>
                  <a:lnTo>
                    <a:pt x="6018988" y="2933272"/>
                  </a:lnTo>
                  <a:lnTo>
                    <a:pt x="6014652" y="2933699"/>
                  </a:lnTo>
                  <a:lnTo>
                    <a:pt x="6010274" y="2933699"/>
                  </a:lnTo>
                  <a:lnTo>
                    <a:pt x="66675" y="2933699"/>
                  </a:lnTo>
                  <a:lnTo>
                    <a:pt x="29632" y="2922462"/>
                  </a:lnTo>
                  <a:lnTo>
                    <a:pt x="25992" y="2920030"/>
                  </a:lnTo>
                  <a:lnTo>
                    <a:pt x="3399" y="2888494"/>
                  </a:lnTo>
                  <a:lnTo>
                    <a:pt x="1281" y="2880032"/>
                  </a:lnTo>
                  <a:lnTo>
                    <a:pt x="427" y="2875738"/>
                  </a:lnTo>
                  <a:lnTo>
                    <a:pt x="0" y="2871402"/>
                  </a:lnTo>
                  <a:lnTo>
                    <a:pt x="0" y="286702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049" y="2419349"/>
              <a:ext cx="5753100" cy="19050"/>
            </a:xfrm>
            <a:custGeom>
              <a:avLst/>
              <a:gdLst/>
              <a:ahLst/>
              <a:cxnLst/>
              <a:rect l="l" t="t" r="r" b="b"/>
              <a:pathLst>
                <a:path w="5753100" h="19050">
                  <a:moveTo>
                    <a:pt x="57530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753099" y="0"/>
                  </a:lnTo>
                  <a:lnTo>
                    <a:pt x="5753099" y="190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0099" y="285749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652752"/>
                  </a:lnTo>
                  <a:lnTo>
                    <a:pt x="5705861" y="684832"/>
                  </a:lnTo>
                  <a:lnTo>
                    <a:pt x="5701000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1049" y="28574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0099" y="3657599"/>
              <a:ext cx="5734050" cy="914400"/>
            </a:xfrm>
            <a:custGeom>
              <a:avLst/>
              <a:gdLst/>
              <a:ahLst/>
              <a:cxnLst/>
              <a:rect l="l" t="t" r="r" b="b"/>
              <a:pathLst>
                <a:path w="5734050" h="914400">
                  <a:moveTo>
                    <a:pt x="5701000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881351"/>
                  </a:lnTo>
                  <a:lnTo>
                    <a:pt x="5705861" y="913432"/>
                  </a:lnTo>
                  <a:lnTo>
                    <a:pt x="5701000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049" y="36575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8349" y="2046986"/>
            <a:ext cx="14458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0" spc="-110" dirty="0">
                <a:solidFill>
                  <a:srgbClr val="1D40AF"/>
                </a:solidFill>
                <a:latin typeface="Roboto Medium"/>
                <a:cs typeface="Roboto Medium"/>
              </a:rPr>
              <a:t>Planning</a:t>
            </a:r>
            <a:r>
              <a:rPr sz="1700" b="0" spc="-4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700" b="0" spc="-9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349" y="2494279"/>
            <a:ext cx="56172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divides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objectives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into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sub-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sequences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them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strategically.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8850" y="2926334"/>
            <a:ext cx="5120005" cy="15113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55" dirty="0">
                <a:latin typeface="Roboto Medium"/>
                <a:cs typeface="Roboto Medium"/>
              </a:rPr>
              <a:t>Strategic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Approach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step-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by-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roadmaps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achieve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goals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efficiently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00" b="0" spc="-10" dirty="0">
                <a:latin typeface="Roboto Medium"/>
                <a:cs typeface="Roboto Medium"/>
              </a:rPr>
              <a:t>Example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15399"/>
              </a:lnSpc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breaking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down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complex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query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into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sequential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information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gathering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steps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5010149"/>
            <a:ext cx="6096000" cy="2952750"/>
            <a:chOff x="609599" y="5010149"/>
            <a:chExt cx="6096000" cy="2952750"/>
          </a:xfrm>
        </p:grpSpPr>
        <p:sp>
          <p:nvSpPr>
            <p:cNvPr id="17" name="object 17"/>
            <p:cNvSpPr/>
            <p:nvPr/>
          </p:nvSpPr>
          <p:spPr>
            <a:xfrm>
              <a:off x="619124" y="501967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6014652" y="2933699"/>
                  </a:moveTo>
                  <a:lnTo>
                    <a:pt x="62297" y="2933699"/>
                  </a:lnTo>
                  <a:lnTo>
                    <a:pt x="57961" y="2933271"/>
                  </a:lnTo>
                  <a:lnTo>
                    <a:pt x="22624" y="2917265"/>
                  </a:lnTo>
                  <a:lnTo>
                    <a:pt x="2135" y="2884325"/>
                  </a:lnTo>
                  <a:lnTo>
                    <a:pt x="0" y="2871402"/>
                  </a:lnTo>
                  <a:lnTo>
                    <a:pt x="0" y="2867024"/>
                  </a:lnTo>
                  <a:lnTo>
                    <a:pt x="0" y="62296"/>
                  </a:lnTo>
                  <a:lnTo>
                    <a:pt x="13669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6014652" y="0"/>
                  </a:lnTo>
                  <a:lnTo>
                    <a:pt x="6050957" y="13668"/>
                  </a:lnTo>
                  <a:lnTo>
                    <a:pt x="6073549" y="45203"/>
                  </a:lnTo>
                  <a:lnTo>
                    <a:pt x="6076949" y="62296"/>
                  </a:lnTo>
                  <a:lnTo>
                    <a:pt x="6076949" y="2871402"/>
                  </a:lnTo>
                  <a:lnTo>
                    <a:pt x="6063280" y="2907706"/>
                  </a:lnTo>
                  <a:lnTo>
                    <a:pt x="6031744" y="2930298"/>
                  </a:lnTo>
                  <a:lnTo>
                    <a:pt x="6018988" y="2933271"/>
                  </a:lnTo>
                  <a:lnTo>
                    <a:pt x="6014652" y="2933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9124" y="5019674"/>
              <a:ext cx="6076950" cy="2933700"/>
            </a:xfrm>
            <a:custGeom>
              <a:avLst/>
              <a:gdLst/>
              <a:ahLst/>
              <a:cxnLst/>
              <a:rect l="l" t="t" r="r" b="b"/>
              <a:pathLst>
                <a:path w="6076950" h="2933700">
                  <a:moveTo>
                    <a:pt x="0" y="286702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6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3"/>
                  </a:lnTo>
                  <a:lnTo>
                    <a:pt x="8804" y="33271"/>
                  </a:lnTo>
                  <a:lnTo>
                    <a:pt x="11236" y="29631"/>
                  </a:lnTo>
                  <a:lnTo>
                    <a:pt x="13669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6010274" y="0"/>
                  </a:lnTo>
                  <a:lnTo>
                    <a:pt x="6014652" y="0"/>
                  </a:lnTo>
                  <a:lnTo>
                    <a:pt x="6018988" y="426"/>
                  </a:lnTo>
                  <a:lnTo>
                    <a:pt x="6047317" y="11236"/>
                  </a:lnTo>
                  <a:lnTo>
                    <a:pt x="6050957" y="13668"/>
                  </a:lnTo>
                  <a:lnTo>
                    <a:pt x="6065711" y="29631"/>
                  </a:lnTo>
                  <a:lnTo>
                    <a:pt x="6068143" y="33271"/>
                  </a:lnTo>
                  <a:lnTo>
                    <a:pt x="6076949" y="66674"/>
                  </a:lnTo>
                  <a:lnTo>
                    <a:pt x="6076949" y="2867024"/>
                  </a:lnTo>
                  <a:lnTo>
                    <a:pt x="6065711" y="2904066"/>
                  </a:lnTo>
                  <a:lnTo>
                    <a:pt x="6063280" y="2907706"/>
                  </a:lnTo>
                  <a:lnTo>
                    <a:pt x="6047317" y="2922461"/>
                  </a:lnTo>
                  <a:lnTo>
                    <a:pt x="6043677" y="2924893"/>
                  </a:lnTo>
                  <a:lnTo>
                    <a:pt x="6010274" y="2933699"/>
                  </a:lnTo>
                  <a:lnTo>
                    <a:pt x="66675" y="2933699"/>
                  </a:lnTo>
                  <a:lnTo>
                    <a:pt x="62297" y="2933699"/>
                  </a:lnTo>
                  <a:lnTo>
                    <a:pt x="57961" y="2933271"/>
                  </a:lnTo>
                  <a:lnTo>
                    <a:pt x="53667" y="2932417"/>
                  </a:lnTo>
                  <a:lnTo>
                    <a:pt x="49373" y="2931563"/>
                  </a:lnTo>
                  <a:lnTo>
                    <a:pt x="29632" y="2922461"/>
                  </a:lnTo>
                  <a:lnTo>
                    <a:pt x="25992" y="2920029"/>
                  </a:lnTo>
                  <a:lnTo>
                    <a:pt x="11236" y="2904066"/>
                  </a:lnTo>
                  <a:lnTo>
                    <a:pt x="8804" y="2900426"/>
                  </a:lnTo>
                  <a:lnTo>
                    <a:pt x="0" y="2871402"/>
                  </a:lnTo>
                  <a:lnTo>
                    <a:pt x="0" y="2867024"/>
                  </a:lnTo>
                  <a:close/>
                </a:path>
              </a:pathLst>
            </a:custGeom>
            <a:ln w="19049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1049" y="5524499"/>
              <a:ext cx="5753100" cy="19050"/>
            </a:xfrm>
            <a:custGeom>
              <a:avLst/>
              <a:gdLst/>
              <a:ahLst/>
              <a:cxnLst/>
              <a:rect l="l" t="t" r="r" b="b"/>
              <a:pathLst>
                <a:path w="5753100" h="19050">
                  <a:moveTo>
                    <a:pt x="57530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753099" y="0"/>
                  </a:lnTo>
                  <a:lnTo>
                    <a:pt x="5753099" y="1904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0099" y="619124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7"/>
                  </a:lnTo>
                  <a:lnTo>
                    <a:pt x="5734048" y="33047"/>
                  </a:lnTo>
                  <a:lnTo>
                    <a:pt x="5734048" y="652752"/>
                  </a:lnTo>
                  <a:lnTo>
                    <a:pt x="5705861" y="684832"/>
                  </a:lnTo>
                  <a:lnTo>
                    <a:pt x="5701000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049" y="61912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0099" y="6991349"/>
              <a:ext cx="5734050" cy="685800"/>
            </a:xfrm>
            <a:custGeom>
              <a:avLst/>
              <a:gdLst/>
              <a:ahLst/>
              <a:cxnLst/>
              <a:rect l="l" t="t" r="r" b="b"/>
              <a:pathLst>
                <a:path w="5734050" h="685800">
                  <a:moveTo>
                    <a:pt x="5701000" y="685798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5701000" y="0"/>
                  </a:lnTo>
                  <a:lnTo>
                    <a:pt x="5705861" y="966"/>
                  </a:lnTo>
                  <a:lnTo>
                    <a:pt x="5733081" y="28186"/>
                  </a:lnTo>
                  <a:lnTo>
                    <a:pt x="5734048" y="33046"/>
                  </a:lnTo>
                  <a:lnTo>
                    <a:pt x="5734048" y="652751"/>
                  </a:lnTo>
                  <a:lnTo>
                    <a:pt x="5705861" y="684831"/>
                  </a:lnTo>
                  <a:lnTo>
                    <a:pt x="5701000" y="685798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1049" y="69913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8349" y="5152136"/>
            <a:ext cx="170243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0" spc="-95" dirty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sz="1700" b="0" spc="-120" dirty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sz="1700" b="0" spc="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700" b="0" spc="-9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8349" y="5574283"/>
            <a:ext cx="573151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Multiple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each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handling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aspects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complex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task.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8850" y="6260083"/>
            <a:ext cx="4762500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55" dirty="0">
                <a:latin typeface="Roboto Medium"/>
                <a:cs typeface="Roboto Medium"/>
              </a:rPr>
              <a:t>Delegation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Coordination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Manager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assigns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subtasks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specialists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relevant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expertise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58850" y="7060183"/>
            <a:ext cx="4160520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0" dirty="0">
                <a:latin typeface="Roboto Medium"/>
                <a:cs typeface="Roboto Medium"/>
              </a:rPr>
              <a:t>Example: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50" dirty="0">
                <a:latin typeface="Roboto Medium"/>
                <a:cs typeface="Roboto Medium"/>
              </a:rPr>
              <a:t>Financial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Analysis</a:t>
            </a:r>
            <a:r>
              <a:rPr sz="1300" b="0" spc="-35" dirty="0">
                <a:latin typeface="Roboto Medium"/>
                <a:cs typeface="Roboto Medium"/>
              </a:rPr>
              <a:t> </a:t>
            </a:r>
            <a:r>
              <a:rPr sz="1300" b="0" spc="-20" dirty="0">
                <a:latin typeface="Roboto Medium"/>
                <a:cs typeface="Roboto Medium"/>
              </a:rPr>
              <a:t>Team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sz="120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Risk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analyst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sz="120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Strategy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expert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A5462"/>
                </a:solidFill>
                <a:latin typeface="Liberation Sans"/>
                <a:cs typeface="Liberation Sans"/>
              </a:rPr>
              <a:t>→</a:t>
            </a:r>
            <a:r>
              <a:rPr sz="120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Report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writer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315199" y="0"/>
            <a:ext cx="4876800" cy="8724900"/>
            <a:chOff x="7315199" y="0"/>
            <a:chExt cx="4876800" cy="8724900"/>
          </a:xfrm>
        </p:grpSpPr>
        <p:sp>
          <p:nvSpPr>
            <p:cNvPr id="29" name="object 29"/>
            <p:cNvSpPr/>
            <p:nvPr/>
          </p:nvSpPr>
          <p:spPr>
            <a:xfrm>
              <a:off x="7315199" y="0"/>
              <a:ext cx="4876800" cy="8724900"/>
            </a:xfrm>
            <a:custGeom>
              <a:avLst/>
              <a:gdLst/>
              <a:ahLst/>
              <a:cxnLst/>
              <a:rect l="l" t="t" r="r" b="b"/>
              <a:pathLst>
                <a:path w="4876800" h="8724900">
                  <a:moveTo>
                    <a:pt x="4876799" y="8724899"/>
                  </a:moveTo>
                  <a:lnTo>
                    <a:pt x="0" y="8724899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872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9998" y="1771649"/>
              <a:ext cx="4267200" cy="3143250"/>
            </a:xfrm>
            <a:custGeom>
              <a:avLst/>
              <a:gdLst/>
              <a:ahLst/>
              <a:cxnLst/>
              <a:rect l="l" t="t" r="r" b="b"/>
              <a:pathLst>
                <a:path w="4267200" h="3143250">
                  <a:moveTo>
                    <a:pt x="4196003" y="3143249"/>
                  </a:moveTo>
                  <a:lnTo>
                    <a:pt x="71196" y="3143249"/>
                  </a:lnTo>
                  <a:lnTo>
                    <a:pt x="66241" y="3142761"/>
                  </a:lnTo>
                  <a:lnTo>
                    <a:pt x="29705" y="3127627"/>
                  </a:lnTo>
                  <a:lnTo>
                    <a:pt x="3885" y="3091586"/>
                  </a:lnTo>
                  <a:lnTo>
                    <a:pt x="0" y="3072052"/>
                  </a:lnTo>
                  <a:lnTo>
                    <a:pt x="0" y="30670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196003" y="0"/>
                  </a:lnTo>
                  <a:lnTo>
                    <a:pt x="4237492" y="15621"/>
                  </a:lnTo>
                  <a:lnTo>
                    <a:pt x="4263313" y="51661"/>
                  </a:lnTo>
                  <a:lnTo>
                    <a:pt x="4267199" y="71196"/>
                  </a:lnTo>
                  <a:lnTo>
                    <a:pt x="4267199" y="3072052"/>
                  </a:lnTo>
                  <a:lnTo>
                    <a:pt x="4251576" y="3113543"/>
                  </a:lnTo>
                  <a:lnTo>
                    <a:pt x="4215537" y="3139362"/>
                  </a:lnTo>
                  <a:lnTo>
                    <a:pt x="4200957" y="3142761"/>
                  </a:lnTo>
                  <a:lnTo>
                    <a:pt x="4196003" y="3143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63099" y="1983581"/>
              <a:ext cx="386080" cy="300355"/>
            </a:xfrm>
            <a:custGeom>
              <a:avLst/>
              <a:gdLst/>
              <a:ahLst/>
              <a:cxnLst/>
              <a:rect l="l" t="t" r="r" b="b"/>
              <a:pathLst>
                <a:path w="386079" h="300355">
                  <a:moveTo>
                    <a:pt x="353615" y="300037"/>
                  </a:moveTo>
                  <a:lnTo>
                    <a:pt x="310753" y="300037"/>
                  </a:lnTo>
                  <a:lnTo>
                    <a:pt x="298242" y="297510"/>
                  </a:lnTo>
                  <a:lnTo>
                    <a:pt x="288024" y="290619"/>
                  </a:lnTo>
                  <a:lnTo>
                    <a:pt x="281133" y="280400"/>
                  </a:lnTo>
                  <a:lnTo>
                    <a:pt x="278606" y="267890"/>
                  </a:lnTo>
                  <a:lnTo>
                    <a:pt x="278606" y="225028"/>
                  </a:lnTo>
                  <a:lnTo>
                    <a:pt x="281133" y="212517"/>
                  </a:lnTo>
                  <a:lnTo>
                    <a:pt x="288024" y="202299"/>
                  </a:lnTo>
                  <a:lnTo>
                    <a:pt x="298242" y="195408"/>
                  </a:lnTo>
                  <a:lnTo>
                    <a:pt x="310753" y="192881"/>
                  </a:lnTo>
                  <a:lnTo>
                    <a:pt x="316110" y="192881"/>
                  </a:lnTo>
                  <a:lnTo>
                    <a:pt x="316110" y="168503"/>
                  </a:lnTo>
                  <a:lnTo>
                    <a:pt x="313699" y="166092"/>
                  </a:lnTo>
                  <a:lnTo>
                    <a:pt x="208954" y="166092"/>
                  </a:lnTo>
                  <a:lnTo>
                    <a:pt x="208954" y="192881"/>
                  </a:lnTo>
                  <a:lnTo>
                    <a:pt x="214312" y="192881"/>
                  </a:lnTo>
                  <a:lnTo>
                    <a:pt x="226822" y="195408"/>
                  </a:lnTo>
                  <a:lnTo>
                    <a:pt x="237041" y="202299"/>
                  </a:lnTo>
                  <a:lnTo>
                    <a:pt x="243932" y="212517"/>
                  </a:lnTo>
                  <a:lnTo>
                    <a:pt x="246459" y="225028"/>
                  </a:lnTo>
                  <a:lnTo>
                    <a:pt x="246459" y="267890"/>
                  </a:lnTo>
                  <a:lnTo>
                    <a:pt x="243932" y="280400"/>
                  </a:lnTo>
                  <a:lnTo>
                    <a:pt x="237041" y="290619"/>
                  </a:lnTo>
                  <a:lnTo>
                    <a:pt x="226822" y="297510"/>
                  </a:lnTo>
                  <a:lnTo>
                    <a:pt x="214312" y="300037"/>
                  </a:lnTo>
                  <a:lnTo>
                    <a:pt x="171449" y="300037"/>
                  </a:lnTo>
                  <a:lnTo>
                    <a:pt x="158939" y="297510"/>
                  </a:lnTo>
                  <a:lnTo>
                    <a:pt x="148721" y="290619"/>
                  </a:lnTo>
                  <a:lnTo>
                    <a:pt x="141830" y="280400"/>
                  </a:lnTo>
                  <a:lnTo>
                    <a:pt x="139303" y="267890"/>
                  </a:lnTo>
                  <a:lnTo>
                    <a:pt x="139303" y="225028"/>
                  </a:lnTo>
                  <a:lnTo>
                    <a:pt x="141830" y="212517"/>
                  </a:lnTo>
                  <a:lnTo>
                    <a:pt x="148721" y="202299"/>
                  </a:lnTo>
                  <a:lnTo>
                    <a:pt x="158939" y="195408"/>
                  </a:lnTo>
                  <a:lnTo>
                    <a:pt x="171449" y="192881"/>
                  </a:lnTo>
                  <a:lnTo>
                    <a:pt x="176807" y="192881"/>
                  </a:lnTo>
                  <a:lnTo>
                    <a:pt x="176807" y="166092"/>
                  </a:lnTo>
                  <a:lnTo>
                    <a:pt x="72062" y="166092"/>
                  </a:lnTo>
                  <a:lnTo>
                    <a:pt x="69651" y="168503"/>
                  </a:lnTo>
                  <a:lnTo>
                    <a:pt x="69651" y="192881"/>
                  </a:lnTo>
                  <a:lnTo>
                    <a:pt x="75009" y="192881"/>
                  </a:lnTo>
                  <a:lnTo>
                    <a:pt x="87519" y="195408"/>
                  </a:lnTo>
                  <a:lnTo>
                    <a:pt x="97738" y="202299"/>
                  </a:lnTo>
                  <a:lnTo>
                    <a:pt x="104629" y="212517"/>
                  </a:lnTo>
                  <a:lnTo>
                    <a:pt x="107156" y="225028"/>
                  </a:lnTo>
                  <a:lnTo>
                    <a:pt x="107156" y="267890"/>
                  </a:lnTo>
                  <a:lnTo>
                    <a:pt x="104629" y="280400"/>
                  </a:lnTo>
                  <a:lnTo>
                    <a:pt x="97738" y="290619"/>
                  </a:lnTo>
                  <a:lnTo>
                    <a:pt x="87519" y="297510"/>
                  </a:lnTo>
                  <a:lnTo>
                    <a:pt x="75009" y="300037"/>
                  </a:lnTo>
                  <a:lnTo>
                    <a:pt x="32146" y="300037"/>
                  </a:lnTo>
                  <a:lnTo>
                    <a:pt x="19636" y="297510"/>
                  </a:lnTo>
                  <a:lnTo>
                    <a:pt x="9418" y="290619"/>
                  </a:lnTo>
                  <a:lnTo>
                    <a:pt x="2527" y="280400"/>
                  </a:lnTo>
                  <a:lnTo>
                    <a:pt x="0" y="267890"/>
                  </a:lnTo>
                  <a:lnTo>
                    <a:pt x="0" y="225028"/>
                  </a:lnTo>
                  <a:lnTo>
                    <a:pt x="2527" y="212517"/>
                  </a:lnTo>
                  <a:lnTo>
                    <a:pt x="9418" y="202299"/>
                  </a:lnTo>
                  <a:lnTo>
                    <a:pt x="19636" y="195408"/>
                  </a:lnTo>
                  <a:lnTo>
                    <a:pt x="32146" y="192881"/>
                  </a:lnTo>
                  <a:lnTo>
                    <a:pt x="37504" y="192881"/>
                  </a:lnTo>
                  <a:lnTo>
                    <a:pt x="37504" y="171449"/>
                  </a:lnTo>
                  <a:lnTo>
                    <a:pt x="40454" y="156859"/>
                  </a:lnTo>
                  <a:lnTo>
                    <a:pt x="48496" y="144937"/>
                  </a:lnTo>
                  <a:lnTo>
                    <a:pt x="60418" y="136895"/>
                  </a:lnTo>
                  <a:lnTo>
                    <a:pt x="75009" y="133945"/>
                  </a:lnTo>
                  <a:lnTo>
                    <a:pt x="176807" y="133945"/>
                  </a:lnTo>
                  <a:lnTo>
                    <a:pt x="176807" y="107156"/>
                  </a:lnTo>
                  <a:lnTo>
                    <a:pt x="171449" y="107156"/>
                  </a:lnTo>
                  <a:lnTo>
                    <a:pt x="158939" y="104629"/>
                  </a:lnTo>
                  <a:lnTo>
                    <a:pt x="148721" y="97738"/>
                  </a:lnTo>
                  <a:lnTo>
                    <a:pt x="141830" y="87519"/>
                  </a:lnTo>
                  <a:lnTo>
                    <a:pt x="139303" y="75009"/>
                  </a:lnTo>
                  <a:lnTo>
                    <a:pt x="139303" y="32146"/>
                  </a:lnTo>
                  <a:lnTo>
                    <a:pt x="141830" y="19636"/>
                  </a:lnTo>
                  <a:lnTo>
                    <a:pt x="148721" y="9418"/>
                  </a:lnTo>
                  <a:lnTo>
                    <a:pt x="158939" y="2527"/>
                  </a:lnTo>
                  <a:lnTo>
                    <a:pt x="171449" y="0"/>
                  </a:lnTo>
                  <a:lnTo>
                    <a:pt x="214312" y="0"/>
                  </a:lnTo>
                  <a:lnTo>
                    <a:pt x="226822" y="2527"/>
                  </a:lnTo>
                  <a:lnTo>
                    <a:pt x="237041" y="9418"/>
                  </a:lnTo>
                  <a:lnTo>
                    <a:pt x="243932" y="19636"/>
                  </a:lnTo>
                  <a:lnTo>
                    <a:pt x="246459" y="32146"/>
                  </a:lnTo>
                  <a:lnTo>
                    <a:pt x="246459" y="75009"/>
                  </a:lnTo>
                  <a:lnTo>
                    <a:pt x="243932" y="87519"/>
                  </a:lnTo>
                  <a:lnTo>
                    <a:pt x="237041" y="97738"/>
                  </a:lnTo>
                  <a:lnTo>
                    <a:pt x="226822" y="104629"/>
                  </a:lnTo>
                  <a:lnTo>
                    <a:pt x="214312" y="107156"/>
                  </a:lnTo>
                  <a:lnTo>
                    <a:pt x="208954" y="107156"/>
                  </a:lnTo>
                  <a:lnTo>
                    <a:pt x="208954" y="133945"/>
                  </a:lnTo>
                  <a:lnTo>
                    <a:pt x="310753" y="133945"/>
                  </a:lnTo>
                  <a:lnTo>
                    <a:pt x="325343" y="136895"/>
                  </a:lnTo>
                  <a:lnTo>
                    <a:pt x="337265" y="144937"/>
                  </a:lnTo>
                  <a:lnTo>
                    <a:pt x="345307" y="156859"/>
                  </a:lnTo>
                  <a:lnTo>
                    <a:pt x="348257" y="171449"/>
                  </a:lnTo>
                  <a:lnTo>
                    <a:pt x="348257" y="192881"/>
                  </a:lnTo>
                  <a:lnTo>
                    <a:pt x="353615" y="192881"/>
                  </a:lnTo>
                  <a:lnTo>
                    <a:pt x="366125" y="195408"/>
                  </a:lnTo>
                  <a:lnTo>
                    <a:pt x="376344" y="202299"/>
                  </a:lnTo>
                  <a:lnTo>
                    <a:pt x="383235" y="212517"/>
                  </a:lnTo>
                  <a:lnTo>
                    <a:pt x="385762" y="225028"/>
                  </a:lnTo>
                  <a:lnTo>
                    <a:pt x="385762" y="267890"/>
                  </a:lnTo>
                  <a:lnTo>
                    <a:pt x="383235" y="280400"/>
                  </a:lnTo>
                  <a:lnTo>
                    <a:pt x="376344" y="290619"/>
                  </a:lnTo>
                  <a:lnTo>
                    <a:pt x="366125" y="297510"/>
                  </a:lnTo>
                  <a:lnTo>
                    <a:pt x="353615" y="300037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172674" y="2376094"/>
            <a:ext cx="116205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0" spc="-80" dirty="0">
                <a:solidFill>
                  <a:srgbClr val="1D40AF"/>
                </a:solidFill>
                <a:latin typeface="Roboto Medium"/>
                <a:cs typeface="Roboto Medium"/>
              </a:rPr>
              <a:t>Planning</a:t>
            </a:r>
            <a:r>
              <a:rPr sz="135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50" b="0" spc="-7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350">
              <a:latin typeface="Roboto Medium"/>
              <a:cs typeface="Roboto Medi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19998" y="2743199"/>
            <a:ext cx="4267200" cy="4219575"/>
            <a:chOff x="7619998" y="2743199"/>
            <a:chExt cx="4267200" cy="4219575"/>
          </a:xfrm>
        </p:grpSpPr>
        <p:sp>
          <p:nvSpPr>
            <p:cNvPr id="34" name="object 34"/>
            <p:cNvSpPr/>
            <p:nvPr/>
          </p:nvSpPr>
          <p:spPr>
            <a:xfrm>
              <a:off x="9524998" y="27431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39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3" y="95370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5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8"/>
                  </a:lnTo>
                  <a:lnTo>
                    <a:pt x="243557" y="456833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6684" y="2904291"/>
              <a:ext cx="153114" cy="1294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5496" y="3324224"/>
              <a:ext cx="116204" cy="13427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524998" y="3505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5"/>
                  </a:lnTo>
                  <a:lnTo>
                    <a:pt x="89363" y="410058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6" y="302123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0"/>
                  </a:lnTo>
                  <a:lnTo>
                    <a:pt x="42683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4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7"/>
                  </a:lnTo>
                  <a:lnTo>
                    <a:pt x="243557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8798" y="3667124"/>
              <a:ext cx="151001" cy="1333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5496" y="4086224"/>
              <a:ext cx="116204" cy="13427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524998" y="42672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5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8"/>
                  </a:lnTo>
                  <a:lnTo>
                    <a:pt x="20265" y="134200"/>
                  </a:lnTo>
                  <a:lnTo>
                    <a:pt x="42683" y="95370"/>
                  </a:lnTo>
                  <a:lnTo>
                    <a:pt x="72248" y="61660"/>
                  </a:lnTo>
                  <a:lnTo>
                    <a:pt x="107820" y="34365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7" y="0"/>
                  </a:lnTo>
                  <a:lnTo>
                    <a:pt x="280539" y="5853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0"/>
                  </a:lnTo>
                  <a:lnTo>
                    <a:pt x="442662" y="148034"/>
                  </a:lnTo>
                  <a:lnTo>
                    <a:pt x="454267" y="191345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5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4" y="454267"/>
                  </a:lnTo>
                  <a:lnTo>
                    <a:pt x="243557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5971" y="4428172"/>
              <a:ext cx="135225" cy="13525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9998" y="5219699"/>
              <a:ext cx="4267199" cy="174307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9070280" y="5833668"/>
            <a:ext cx="13671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0" spc="-75" dirty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sz="1350" b="0" spc="-85" dirty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sz="135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50" b="0" spc="-65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35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88362" y="6594316"/>
            <a:ext cx="26225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Roboto"/>
                <a:cs typeface="Roboto"/>
              </a:rPr>
              <a:t>Data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242176" y="6594316"/>
            <a:ext cx="24066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0" dirty="0">
                <a:latin typeface="Roboto"/>
                <a:cs typeface="Roboto"/>
              </a:rPr>
              <a:t>Risk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902228" y="6594316"/>
            <a:ext cx="44577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Roboto"/>
                <a:cs typeface="Roboto"/>
              </a:rPr>
              <a:t>Strategy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05305" y="6594316"/>
            <a:ext cx="36512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latin typeface="Roboto"/>
                <a:cs typeface="Roboto"/>
              </a:rPr>
              <a:t>Report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544174" y="8210549"/>
            <a:ext cx="1457325" cy="323850"/>
            <a:chOff x="10544174" y="8210549"/>
            <a:chExt cx="1457325" cy="323850"/>
          </a:xfrm>
        </p:grpSpPr>
        <p:sp>
          <p:nvSpPr>
            <p:cNvPr id="49" name="object 49"/>
            <p:cNvSpPr/>
            <p:nvPr/>
          </p:nvSpPr>
          <p:spPr>
            <a:xfrm>
              <a:off x="10544174" y="82105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8305799"/>
              <a:ext cx="133349" cy="1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7185025" cy="9036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235" dirty="0"/>
              <a:t>Five</a:t>
            </a:r>
            <a:r>
              <a:rPr spc="-85" dirty="0"/>
              <a:t> </a:t>
            </a:r>
            <a:r>
              <a:rPr spc="-245" dirty="0"/>
              <a:t>Levels</a:t>
            </a:r>
            <a:r>
              <a:rPr spc="-85" dirty="0"/>
              <a:t> </a:t>
            </a:r>
            <a:r>
              <a:rPr spc="-225" dirty="0"/>
              <a:t>of</a:t>
            </a:r>
            <a:r>
              <a:rPr spc="-80" dirty="0"/>
              <a:t> </a:t>
            </a:r>
            <a:r>
              <a:rPr spc="-250" dirty="0"/>
              <a:t>Agentic</a:t>
            </a:r>
            <a:r>
              <a:rPr spc="-85" dirty="0"/>
              <a:t> </a:t>
            </a:r>
            <a:r>
              <a:rPr spc="-235" dirty="0"/>
              <a:t>AI</a:t>
            </a:r>
            <a:r>
              <a:rPr spc="-85" dirty="0"/>
              <a:t> </a:t>
            </a:r>
            <a:r>
              <a:rPr spc="-290" dirty="0"/>
              <a:t>Systems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0" spc="-95" dirty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progression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75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basic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sz="1650" b="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60" dirty="0">
                <a:solidFill>
                  <a:srgbClr val="4A5462"/>
                </a:solidFill>
                <a:latin typeface="Roboto"/>
                <a:cs typeface="Roboto"/>
              </a:rPr>
              <a:t>digital</a:t>
            </a:r>
            <a:r>
              <a:rPr sz="1650" b="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50" dirty="0">
                <a:solidFill>
                  <a:srgbClr val="4A5462"/>
                </a:solidFill>
                <a:latin typeface="Roboto"/>
                <a:cs typeface="Roboto"/>
              </a:rPr>
              <a:t>workers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1714499"/>
            <a:ext cx="571500" cy="571500"/>
            <a:chOff x="457199" y="1714499"/>
            <a:chExt cx="571500" cy="571500"/>
          </a:xfrm>
        </p:grpSpPr>
        <p:sp>
          <p:nvSpPr>
            <p:cNvPr id="5" name="object 5"/>
            <p:cNvSpPr/>
            <p:nvPr/>
          </p:nvSpPr>
          <p:spPr>
            <a:xfrm>
              <a:off x="45719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49" y="1885949"/>
              <a:ext cx="228600" cy="22904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9062" y="2341627"/>
            <a:ext cx="447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60" dirty="0">
                <a:solidFill>
                  <a:srgbClr val="1D40AF"/>
                </a:solidFill>
                <a:latin typeface="Roboto Medium"/>
                <a:cs typeface="Roboto Medium"/>
              </a:rPr>
              <a:t>Level</a:t>
            </a:r>
            <a:r>
              <a:rPr sz="1150" b="0" spc="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1D40AF"/>
                </a:solidFill>
                <a:latin typeface="Roboto Medium"/>
                <a:cs typeface="Roboto Medium"/>
              </a:rPr>
              <a:t>1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1675" y="2061358"/>
            <a:ext cx="228600" cy="14448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133724" y="1714499"/>
            <a:ext cx="571500" cy="571500"/>
            <a:chOff x="3133724" y="1714499"/>
            <a:chExt cx="571500" cy="571500"/>
          </a:xfrm>
        </p:grpSpPr>
        <p:sp>
          <p:nvSpPr>
            <p:cNvPr id="10" name="object 10"/>
            <p:cNvSpPr/>
            <p:nvPr/>
          </p:nvSpPr>
          <p:spPr>
            <a:xfrm>
              <a:off x="3133724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5174" y="1885949"/>
              <a:ext cx="228600" cy="228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195587" y="2341627"/>
            <a:ext cx="447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60" dirty="0">
                <a:solidFill>
                  <a:srgbClr val="372FA2"/>
                </a:solidFill>
                <a:latin typeface="Roboto Medium"/>
                <a:cs typeface="Roboto Medium"/>
              </a:rPr>
              <a:t>Level</a:t>
            </a:r>
            <a:r>
              <a:rPr sz="1150" b="0" spc="10" dirty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372FA2"/>
                </a:solidFill>
                <a:latin typeface="Roboto Medium"/>
                <a:cs typeface="Roboto Medium"/>
              </a:rPr>
              <a:t>2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2061358"/>
            <a:ext cx="228600" cy="14448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810249" y="1714499"/>
            <a:ext cx="571500" cy="571500"/>
            <a:chOff x="5810249" y="1714499"/>
            <a:chExt cx="571500" cy="571500"/>
          </a:xfrm>
        </p:grpSpPr>
        <p:sp>
          <p:nvSpPr>
            <p:cNvPr id="15" name="object 15"/>
            <p:cNvSpPr/>
            <p:nvPr/>
          </p:nvSpPr>
          <p:spPr>
            <a:xfrm>
              <a:off x="581024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80628" y="1884878"/>
              <a:ext cx="231055" cy="23105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872112" y="2341627"/>
            <a:ext cx="447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60" dirty="0">
                <a:solidFill>
                  <a:srgbClr val="5B20B5"/>
                </a:solidFill>
                <a:latin typeface="Roboto Medium"/>
                <a:cs typeface="Roboto Medium"/>
              </a:rPr>
              <a:t>Level</a:t>
            </a:r>
            <a:r>
              <a:rPr sz="1150" b="0" spc="10" dirty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5B20B5"/>
                </a:solidFill>
                <a:latin typeface="Roboto Medium"/>
                <a:cs typeface="Roboto Medium"/>
              </a:rPr>
              <a:t>3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4725" y="2061358"/>
            <a:ext cx="228600" cy="144482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8486774" y="1714499"/>
            <a:ext cx="571500" cy="571500"/>
            <a:chOff x="8486774" y="1714499"/>
            <a:chExt cx="571500" cy="571500"/>
          </a:xfrm>
        </p:grpSpPr>
        <p:sp>
          <p:nvSpPr>
            <p:cNvPr id="20" name="object 20"/>
            <p:cNvSpPr/>
            <p:nvPr/>
          </p:nvSpPr>
          <p:spPr>
            <a:xfrm>
              <a:off x="8486774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1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9649" y="1885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6254" y="184347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76712" y="159043"/>
                  </a:lnTo>
                  <a:lnTo>
                    <a:pt x="199934" y="214892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  <a:path w="285750" h="228600">
                  <a:moveTo>
                    <a:pt x="279588" y="228600"/>
                  </a:moveTo>
                  <a:lnTo>
                    <a:pt x="210472" y="228600"/>
                  </a:lnTo>
                  <a:lnTo>
                    <a:pt x="212883" y="224403"/>
                  </a:lnTo>
                  <a:lnTo>
                    <a:pt x="214312" y="219536"/>
                  </a:lnTo>
                  <a:lnTo>
                    <a:pt x="214312" y="210740"/>
                  </a:lnTo>
                  <a:lnTo>
                    <a:pt x="212124" y="191015"/>
                  </a:lnTo>
                  <a:lnTo>
                    <a:pt x="205879" y="172817"/>
                  </a:lnTo>
                  <a:lnTo>
                    <a:pt x="196060" y="156637"/>
                  </a:lnTo>
                  <a:lnTo>
                    <a:pt x="183063" y="142875"/>
                  </a:lnTo>
                  <a:lnTo>
                    <a:pt x="213732" y="142875"/>
                  </a:lnTo>
                  <a:lnTo>
                    <a:pt x="241767" y="148533"/>
                  </a:lnTo>
                  <a:lnTo>
                    <a:pt x="264659" y="163965"/>
                  </a:lnTo>
                  <a:lnTo>
                    <a:pt x="280091" y="186857"/>
                  </a:lnTo>
                  <a:lnTo>
                    <a:pt x="285750" y="214892"/>
                  </a:lnTo>
                  <a:lnTo>
                    <a:pt x="285750" y="222483"/>
                  </a:lnTo>
                  <a:lnTo>
                    <a:pt x="279588" y="228600"/>
                  </a:lnTo>
                  <a:close/>
                </a:path>
                <a:path w="285750" h="228600">
                  <a:moveTo>
                    <a:pt x="192881" y="114300"/>
                  </a:moveTo>
                  <a:lnTo>
                    <a:pt x="182784" y="113279"/>
                  </a:lnTo>
                  <a:lnTo>
                    <a:pt x="173386" y="110354"/>
                  </a:lnTo>
                  <a:lnTo>
                    <a:pt x="164884" y="105729"/>
                  </a:lnTo>
                  <a:lnTo>
                    <a:pt x="157475" y="99610"/>
                  </a:lnTo>
                  <a:lnTo>
                    <a:pt x="163369" y="90201"/>
                  </a:lnTo>
                  <a:lnTo>
                    <a:pt x="167760" y="79887"/>
                  </a:lnTo>
                  <a:lnTo>
                    <a:pt x="170503" y="68819"/>
                  </a:lnTo>
                  <a:lnTo>
                    <a:pt x="171450" y="57150"/>
                  </a:lnTo>
                  <a:lnTo>
                    <a:pt x="170907" y="48312"/>
                  </a:lnTo>
                  <a:lnTo>
                    <a:pt x="169323" y="39792"/>
                  </a:lnTo>
                  <a:lnTo>
                    <a:pt x="166759" y="31658"/>
                  </a:lnTo>
                  <a:lnTo>
                    <a:pt x="163279" y="23976"/>
                  </a:lnTo>
                  <a:lnTo>
                    <a:pt x="169851" y="19900"/>
                  </a:lnTo>
                  <a:lnTo>
                    <a:pt x="177042" y="16854"/>
                  </a:lnTo>
                  <a:lnTo>
                    <a:pt x="184752" y="14947"/>
                  </a:lnTo>
                  <a:lnTo>
                    <a:pt x="192881" y="14287"/>
                  </a:lnTo>
                  <a:lnTo>
                    <a:pt x="212354" y="18214"/>
                  </a:lnTo>
                  <a:lnTo>
                    <a:pt x="228248" y="28926"/>
                  </a:lnTo>
                  <a:lnTo>
                    <a:pt x="238960" y="44820"/>
                  </a:lnTo>
                  <a:lnTo>
                    <a:pt x="242887" y="64293"/>
                  </a:lnTo>
                  <a:lnTo>
                    <a:pt x="238960" y="83766"/>
                  </a:lnTo>
                  <a:lnTo>
                    <a:pt x="228282" y="99610"/>
                  </a:lnTo>
                  <a:lnTo>
                    <a:pt x="212382" y="110354"/>
                  </a:lnTo>
                  <a:lnTo>
                    <a:pt x="192881" y="114300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48637" y="2341627"/>
            <a:ext cx="447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60" dirty="0">
                <a:solidFill>
                  <a:srgbClr val="9D174D"/>
                </a:solidFill>
                <a:latin typeface="Roboto Medium"/>
                <a:cs typeface="Roboto Medium"/>
              </a:rPr>
              <a:t>Level</a:t>
            </a:r>
            <a:r>
              <a:rPr sz="1150" b="0" spc="10" dirty="0">
                <a:solidFill>
                  <a:srgbClr val="9D174D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9D174D"/>
                </a:solidFill>
                <a:latin typeface="Roboto Medium"/>
                <a:cs typeface="Roboto Medium"/>
              </a:rPr>
              <a:t>4</a:t>
            </a:r>
            <a:endParaRPr sz="1150">
              <a:latin typeface="Roboto Medium"/>
              <a:cs typeface="Roboto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1249" y="2061358"/>
            <a:ext cx="228600" cy="144482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1163299" y="1714499"/>
            <a:ext cx="571500" cy="571500"/>
            <a:chOff x="11163299" y="1714499"/>
            <a:chExt cx="571500" cy="571500"/>
          </a:xfrm>
        </p:grpSpPr>
        <p:sp>
          <p:nvSpPr>
            <p:cNvPr id="25" name="object 25"/>
            <p:cNvSpPr/>
            <p:nvPr/>
          </p:nvSpPr>
          <p:spPr>
            <a:xfrm>
              <a:off x="11163299" y="1714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0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49" y="395101"/>
                  </a:lnTo>
                  <a:lnTo>
                    <a:pt x="8562" y="355181"/>
                  </a:lnTo>
                  <a:lnTo>
                    <a:pt x="1374" y="313758"/>
                  </a:lnTo>
                  <a:lnTo>
                    <a:pt x="0" y="285749"/>
                  </a:lnTo>
                  <a:lnTo>
                    <a:pt x="342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1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0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1"/>
                  </a:lnTo>
                  <a:lnTo>
                    <a:pt x="455969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0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69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0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306174" y="1885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225162" y="2341627"/>
            <a:ext cx="4476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0" spc="-60" dirty="0">
                <a:solidFill>
                  <a:srgbClr val="055E45"/>
                </a:solidFill>
                <a:latin typeface="Roboto Medium"/>
                <a:cs typeface="Roboto Medium"/>
              </a:rPr>
              <a:t>Level</a:t>
            </a:r>
            <a:r>
              <a:rPr sz="1150" b="0" spc="10" dirty="0">
                <a:solidFill>
                  <a:srgbClr val="055E45"/>
                </a:solidFill>
                <a:latin typeface="Roboto Medium"/>
                <a:cs typeface="Roboto Medium"/>
              </a:rPr>
              <a:t> </a:t>
            </a:r>
            <a:r>
              <a:rPr sz="1150" b="0" spc="-50" dirty="0">
                <a:solidFill>
                  <a:srgbClr val="055E45"/>
                </a:solidFill>
                <a:latin typeface="Roboto Medium"/>
                <a:cs typeface="Roboto Medium"/>
              </a:rPr>
              <a:t>5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57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6899" y="2993613"/>
            <a:ext cx="1316355" cy="25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0" spc="-85" dirty="0">
                <a:solidFill>
                  <a:srgbClr val="1D40AF"/>
                </a:solidFill>
                <a:latin typeface="Roboto Medium"/>
                <a:cs typeface="Roboto Medium"/>
              </a:rPr>
              <a:t>Basic</a:t>
            </a:r>
            <a:r>
              <a:rPr sz="15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1D40AF"/>
                </a:solidFill>
                <a:latin typeface="Roboto Medium"/>
                <a:cs typeface="Roboto Medium"/>
              </a:rPr>
              <a:t>Responder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6899" y="3322459"/>
            <a:ext cx="1797050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generates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output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based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prompts.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Human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designs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prompts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guides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entire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workflow.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743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4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D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882899" y="3001583"/>
            <a:ext cx="114109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0" spc="-55" dirty="0">
                <a:solidFill>
                  <a:srgbClr val="372FA2"/>
                </a:solidFill>
                <a:latin typeface="Roboto Medium"/>
                <a:cs typeface="Roboto Medium"/>
              </a:rPr>
              <a:t>Router</a:t>
            </a:r>
            <a:r>
              <a:rPr sz="1450" b="0" dirty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sz="1450" b="0" spc="-50" dirty="0">
                <a:solidFill>
                  <a:srgbClr val="372FA2"/>
                </a:solidFill>
                <a:latin typeface="Roboto Medium"/>
                <a:cs typeface="Roboto Medium"/>
              </a:rPr>
              <a:t>Pattern</a:t>
            </a:r>
            <a:endParaRPr sz="145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82899" y="3322459"/>
            <a:ext cx="1742439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chooses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among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fixed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paths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functions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the </a:t>
            </a: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human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has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pre-defined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the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system.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029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0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2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7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F5F2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168899" y="2992590"/>
            <a:ext cx="92773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110" dirty="0">
                <a:solidFill>
                  <a:srgbClr val="5B20B5"/>
                </a:solidFill>
                <a:latin typeface="Roboto Medium"/>
                <a:cs typeface="Roboto Medium"/>
              </a:rPr>
              <a:t>Tool</a:t>
            </a:r>
            <a:r>
              <a:rPr sz="1500" b="0" spc="-15" dirty="0">
                <a:solidFill>
                  <a:srgbClr val="5B20B5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5B20B5"/>
                </a:solidFill>
                <a:latin typeface="Roboto Medium"/>
                <a:cs typeface="Roboto Medium"/>
              </a:rPr>
              <a:t>Calling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68899" y="3322459"/>
            <a:ext cx="1821814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LLM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decides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when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how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to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provided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human,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determining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appropriate arguments.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315199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1" y="1409211"/>
                </a:lnTo>
                <a:lnTo>
                  <a:pt x="29705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4" y="15621"/>
                </a:lnTo>
                <a:lnTo>
                  <a:pt x="2129713" y="51661"/>
                </a:lnTo>
                <a:lnTo>
                  <a:pt x="2133599" y="71196"/>
                </a:lnTo>
                <a:lnTo>
                  <a:pt x="2133599" y="1338503"/>
                </a:lnTo>
                <a:lnTo>
                  <a:pt x="2117977" y="1379993"/>
                </a:lnTo>
                <a:lnTo>
                  <a:pt x="2081937" y="1405813"/>
                </a:lnTo>
                <a:lnTo>
                  <a:pt x="2067358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FDF1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454900" y="2992590"/>
            <a:ext cx="92900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0" spc="-75" dirty="0">
                <a:solidFill>
                  <a:srgbClr val="9D174D"/>
                </a:solidFill>
                <a:latin typeface="Roboto Medium"/>
                <a:cs typeface="Roboto Medium"/>
              </a:rPr>
              <a:t>Multi-Agent</a:t>
            </a:r>
            <a:endParaRPr sz="150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54900" y="3322459"/>
            <a:ext cx="1777364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Manager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coordinates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sz="115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sub-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based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hierarchy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designed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by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human.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601198" y="2857499"/>
            <a:ext cx="2133600" cy="1409700"/>
          </a:xfrm>
          <a:custGeom>
            <a:avLst/>
            <a:gdLst/>
            <a:ahLst/>
            <a:cxnLst/>
            <a:rect l="l" t="t" r="r" b="b"/>
            <a:pathLst>
              <a:path w="2133600" h="1409700">
                <a:moveTo>
                  <a:pt x="2062403" y="1409699"/>
                </a:moveTo>
                <a:lnTo>
                  <a:pt x="71196" y="1409699"/>
                </a:lnTo>
                <a:lnTo>
                  <a:pt x="66240" y="1409211"/>
                </a:lnTo>
                <a:lnTo>
                  <a:pt x="29704" y="1394077"/>
                </a:lnTo>
                <a:lnTo>
                  <a:pt x="3885" y="1358037"/>
                </a:lnTo>
                <a:lnTo>
                  <a:pt x="0" y="1338503"/>
                </a:lnTo>
                <a:lnTo>
                  <a:pt x="0" y="1333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062403" y="0"/>
                </a:lnTo>
                <a:lnTo>
                  <a:pt x="2103892" y="15621"/>
                </a:lnTo>
                <a:lnTo>
                  <a:pt x="2129713" y="51661"/>
                </a:lnTo>
                <a:lnTo>
                  <a:pt x="2133600" y="71196"/>
                </a:lnTo>
                <a:lnTo>
                  <a:pt x="2133600" y="1338503"/>
                </a:lnTo>
                <a:lnTo>
                  <a:pt x="2117976" y="1379993"/>
                </a:lnTo>
                <a:lnTo>
                  <a:pt x="2081937" y="1405813"/>
                </a:lnTo>
                <a:lnTo>
                  <a:pt x="2067359" y="1409211"/>
                </a:lnTo>
                <a:lnTo>
                  <a:pt x="2062403" y="14096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740899" y="3001583"/>
            <a:ext cx="100901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spc="-65" dirty="0">
                <a:solidFill>
                  <a:srgbClr val="055E45"/>
                </a:solidFill>
                <a:latin typeface="HEnW Aeonik"/>
                <a:cs typeface="HEnW Aeonik"/>
              </a:rPr>
              <a:t>Autonomous</a:t>
            </a:r>
            <a:endParaRPr sz="1450">
              <a:latin typeface="HEnW Aeonik"/>
              <a:cs typeface="HEnW Aeoni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40899" y="3322459"/>
            <a:ext cx="1833880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LLM/agent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generates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executes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new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code,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acting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as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independent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developer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minimal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oversight.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527819" y="5085079"/>
            <a:ext cx="91363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evolve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simple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through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increased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reasoning,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use,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self-direction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capabilities.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57199" y="4571999"/>
            <a:ext cx="11277600" cy="228600"/>
          </a:xfrm>
          <a:custGeom>
            <a:avLst/>
            <a:gdLst/>
            <a:ahLst/>
            <a:cxnLst/>
            <a:rect l="l" t="t" r="r" b="b"/>
            <a:pathLst>
              <a:path w="11277600" h="228600">
                <a:moveTo>
                  <a:pt x="11206402" y="228599"/>
                </a:moveTo>
                <a:lnTo>
                  <a:pt x="71196" y="228599"/>
                </a:lnTo>
                <a:lnTo>
                  <a:pt x="66241" y="228111"/>
                </a:lnTo>
                <a:lnTo>
                  <a:pt x="29705" y="212977"/>
                </a:lnTo>
                <a:lnTo>
                  <a:pt x="3885" y="176937"/>
                </a:lnTo>
                <a:lnTo>
                  <a:pt x="0" y="157402"/>
                </a:lnTo>
                <a:lnTo>
                  <a:pt x="0" y="152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206402" y="0"/>
                </a:lnTo>
                <a:lnTo>
                  <a:pt x="11247891" y="15621"/>
                </a:lnTo>
                <a:lnTo>
                  <a:pt x="11273712" y="51661"/>
                </a:lnTo>
                <a:lnTo>
                  <a:pt x="11277599" y="71196"/>
                </a:lnTo>
                <a:lnTo>
                  <a:pt x="11277599" y="157402"/>
                </a:lnTo>
                <a:lnTo>
                  <a:pt x="11261975" y="198893"/>
                </a:lnTo>
                <a:lnTo>
                  <a:pt x="11225936" y="224713"/>
                </a:lnTo>
                <a:lnTo>
                  <a:pt x="11211357" y="228111"/>
                </a:lnTo>
                <a:lnTo>
                  <a:pt x="11206402" y="228599"/>
                </a:lnTo>
                <a:close/>
              </a:path>
            </a:pathLst>
          </a:custGeom>
          <a:solidFill>
            <a:srgbClr val="BEDA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96899" y="4325222"/>
            <a:ext cx="92646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80" dirty="0">
                <a:solidFill>
                  <a:srgbClr val="374050"/>
                </a:solidFill>
                <a:latin typeface="Roboto Medium"/>
                <a:cs typeface="Roboto Medium"/>
              </a:rPr>
              <a:t>Human</a:t>
            </a:r>
            <a:r>
              <a:rPr sz="1150" b="0" spc="1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50" b="0" spc="-40" dirty="0">
                <a:solidFill>
                  <a:srgbClr val="374050"/>
                </a:solidFill>
                <a:latin typeface="Roboto Medium"/>
                <a:cs typeface="Roboto Medium"/>
              </a:rPr>
              <a:t>Control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798471" y="4325222"/>
            <a:ext cx="79692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rgbClr val="374050"/>
                </a:solidFill>
                <a:latin typeface="Roboto Medium"/>
                <a:cs typeface="Roboto Medium"/>
              </a:rPr>
              <a:t>AI</a:t>
            </a:r>
            <a:r>
              <a:rPr sz="1150" b="0" spc="-3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50" b="0" spc="-55" dirty="0">
                <a:solidFill>
                  <a:srgbClr val="374050"/>
                </a:solidFill>
                <a:latin typeface="Roboto Medium"/>
                <a:cs typeface="Roboto Medium"/>
              </a:rPr>
              <a:t>Autonomy</a:t>
            </a:r>
            <a:endParaRPr sz="1150">
              <a:latin typeface="Roboto Medium"/>
              <a:cs typeface="Roboto Medium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81850"/>
          </a:xfrm>
          <a:custGeom>
            <a:avLst/>
            <a:gdLst/>
            <a:ahLst/>
            <a:cxnLst/>
            <a:rect l="l" t="t" r="r" b="b"/>
            <a:pathLst>
              <a:path w="12192000" h="7181850">
                <a:moveTo>
                  <a:pt x="12191999" y="7181849"/>
                </a:moveTo>
                <a:lnTo>
                  <a:pt x="0" y="71818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818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" y="4572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67478"/>
            <a:ext cx="582739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45" dirty="0"/>
              <a:t>Levels</a:t>
            </a:r>
            <a:r>
              <a:rPr spc="-85" dirty="0"/>
              <a:t> </a:t>
            </a:r>
            <a:r>
              <a:rPr spc="-225" dirty="0"/>
              <a:t>of</a:t>
            </a:r>
            <a:r>
              <a:rPr spc="-80" dirty="0"/>
              <a:t> </a:t>
            </a:r>
            <a:r>
              <a:rPr spc="-250" dirty="0"/>
              <a:t>Agentic</a:t>
            </a:r>
            <a:r>
              <a:rPr spc="-80" dirty="0"/>
              <a:t> </a:t>
            </a:r>
            <a:r>
              <a:rPr spc="-195" dirty="0"/>
              <a:t>AI:</a:t>
            </a:r>
            <a:r>
              <a:rPr spc="-80" dirty="0"/>
              <a:t> </a:t>
            </a:r>
            <a:r>
              <a:rPr spc="-305" dirty="0"/>
              <a:t>Breakdown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57199" y="1371599"/>
            <a:ext cx="6400800" cy="838200"/>
            <a:chOff x="457199" y="1371599"/>
            <a:chExt cx="6400800" cy="838200"/>
          </a:xfrm>
        </p:grpSpPr>
        <p:sp>
          <p:nvSpPr>
            <p:cNvPr id="6" name="object 6"/>
            <p:cNvSpPr/>
            <p:nvPr/>
          </p:nvSpPr>
          <p:spPr>
            <a:xfrm>
              <a:off x="476249" y="137159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2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87" y="1371612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77"/>
                  </a:lnTo>
                  <a:lnTo>
                    <a:pt x="434733" y="192608"/>
                  </a:lnTo>
                  <a:lnTo>
                    <a:pt x="408457" y="163614"/>
                  </a:lnTo>
                  <a:lnTo>
                    <a:pt x="374891" y="143497"/>
                  </a:lnTo>
                  <a:lnTo>
                    <a:pt x="336931" y="133985"/>
                  </a:lnTo>
                  <a:lnTo>
                    <a:pt x="323850" y="133350"/>
                  </a:lnTo>
                  <a:lnTo>
                    <a:pt x="317309" y="133502"/>
                  </a:lnTo>
                  <a:lnTo>
                    <a:pt x="278942" y="141135"/>
                  </a:lnTo>
                  <a:lnTo>
                    <a:pt x="244411" y="159588"/>
                  </a:lnTo>
                  <a:lnTo>
                    <a:pt x="216750" y="187248"/>
                  </a:lnTo>
                  <a:lnTo>
                    <a:pt x="198297" y="221780"/>
                  </a:lnTo>
                  <a:lnTo>
                    <a:pt x="190665" y="260146"/>
                  </a:lnTo>
                  <a:lnTo>
                    <a:pt x="190500" y="266700"/>
                  </a:lnTo>
                  <a:lnTo>
                    <a:pt x="190665" y="273240"/>
                  </a:lnTo>
                  <a:lnTo>
                    <a:pt x="198297" y="311607"/>
                  </a:lnTo>
                  <a:lnTo>
                    <a:pt x="216750" y="346138"/>
                  </a:lnTo>
                  <a:lnTo>
                    <a:pt x="244411" y="373799"/>
                  </a:lnTo>
                  <a:lnTo>
                    <a:pt x="278942" y="392252"/>
                  </a:lnTo>
                  <a:lnTo>
                    <a:pt x="317309" y="399884"/>
                  </a:lnTo>
                  <a:lnTo>
                    <a:pt x="323850" y="400050"/>
                  </a:lnTo>
                  <a:lnTo>
                    <a:pt x="330403" y="399884"/>
                  </a:lnTo>
                  <a:lnTo>
                    <a:pt x="368769" y="392252"/>
                  </a:lnTo>
                  <a:lnTo>
                    <a:pt x="403301" y="373799"/>
                  </a:lnTo>
                  <a:lnTo>
                    <a:pt x="430961" y="346138"/>
                  </a:lnTo>
                  <a:lnTo>
                    <a:pt x="449414" y="311607"/>
                  </a:lnTo>
                  <a:lnTo>
                    <a:pt x="457047" y="273240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38435" y="1510378"/>
            <a:ext cx="857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1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4100" y="1406899"/>
            <a:ext cx="3545204" cy="702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50" b="0" spc="-105" dirty="0">
                <a:solidFill>
                  <a:srgbClr val="1D40AF"/>
                </a:solidFill>
                <a:latin typeface="Roboto Medium"/>
                <a:cs typeface="Roboto Medium"/>
              </a:rPr>
              <a:t>Basic</a:t>
            </a:r>
            <a:r>
              <a:rPr sz="1550" b="0" spc="-5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Responder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sz="1150" b="0" spc="-50" dirty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sz="1150" b="0" spc="-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generates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text;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guides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everything </a:t>
            </a:r>
            <a:r>
              <a:rPr sz="1150" b="0" spc="-55" dirty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sz="115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Simple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chatbot,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Roboto"/>
                <a:cs typeface="Roboto"/>
              </a:rPr>
              <a:t>Q&amp;A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7199" y="2419349"/>
            <a:ext cx="6400800" cy="838200"/>
            <a:chOff x="457199" y="2419349"/>
            <a:chExt cx="6400800" cy="838200"/>
          </a:xfrm>
        </p:grpSpPr>
        <p:sp>
          <p:nvSpPr>
            <p:cNvPr id="11" name="object 11"/>
            <p:cNvSpPr/>
            <p:nvPr/>
          </p:nvSpPr>
          <p:spPr>
            <a:xfrm>
              <a:off x="476249" y="24193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2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7187" y="2419362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187"/>
                  </a:lnTo>
                  <a:lnTo>
                    <a:pt x="38100" y="838187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77"/>
                  </a:lnTo>
                  <a:lnTo>
                    <a:pt x="434733" y="192608"/>
                  </a:lnTo>
                  <a:lnTo>
                    <a:pt x="408457" y="163614"/>
                  </a:lnTo>
                  <a:lnTo>
                    <a:pt x="374891" y="143497"/>
                  </a:lnTo>
                  <a:lnTo>
                    <a:pt x="336931" y="133985"/>
                  </a:lnTo>
                  <a:lnTo>
                    <a:pt x="323850" y="133350"/>
                  </a:lnTo>
                  <a:lnTo>
                    <a:pt x="317309" y="133502"/>
                  </a:lnTo>
                  <a:lnTo>
                    <a:pt x="278942" y="141135"/>
                  </a:lnTo>
                  <a:lnTo>
                    <a:pt x="244411" y="159588"/>
                  </a:lnTo>
                  <a:lnTo>
                    <a:pt x="216750" y="187248"/>
                  </a:lnTo>
                  <a:lnTo>
                    <a:pt x="198297" y="221780"/>
                  </a:lnTo>
                  <a:lnTo>
                    <a:pt x="190665" y="260146"/>
                  </a:lnTo>
                  <a:lnTo>
                    <a:pt x="190500" y="266700"/>
                  </a:lnTo>
                  <a:lnTo>
                    <a:pt x="190665" y="273240"/>
                  </a:lnTo>
                  <a:lnTo>
                    <a:pt x="198297" y="311607"/>
                  </a:lnTo>
                  <a:lnTo>
                    <a:pt x="216750" y="346138"/>
                  </a:lnTo>
                  <a:lnTo>
                    <a:pt x="244411" y="373799"/>
                  </a:lnTo>
                  <a:lnTo>
                    <a:pt x="278942" y="392252"/>
                  </a:lnTo>
                  <a:lnTo>
                    <a:pt x="317309" y="399884"/>
                  </a:lnTo>
                  <a:lnTo>
                    <a:pt x="323850" y="400050"/>
                  </a:lnTo>
                  <a:lnTo>
                    <a:pt x="330403" y="399884"/>
                  </a:lnTo>
                  <a:lnTo>
                    <a:pt x="368769" y="392252"/>
                  </a:lnTo>
                  <a:lnTo>
                    <a:pt x="403301" y="373799"/>
                  </a:lnTo>
                  <a:lnTo>
                    <a:pt x="430961" y="346138"/>
                  </a:lnTo>
                  <a:lnTo>
                    <a:pt x="449414" y="311607"/>
                  </a:lnTo>
                  <a:lnTo>
                    <a:pt x="457047" y="273240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3255" y="2558128"/>
            <a:ext cx="11557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2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4100" y="2454649"/>
            <a:ext cx="3522979" cy="702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50" b="0" spc="-100" dirty="0">
                <a:solidFill>
                  <a:srgbClr val="1D40AF"/>
                </a:solidFill>
                <a:latin typeface="Roboto Medium"/>
                <a:cs typeface="Roboto Medium"/>
              </a:rPr>
              <a:t>Router</a:t>
            </a:r>
            <a:r>
              <a:rPr sz="1550" b="0" spc="-5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sz="1150" b="0" spc="-50" dirty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sz="1150" b="0" spc="-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chooses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among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predefined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functions </a:t>
            </a:r>
            <a:r>
              <a:rPr sz="1150" b="0" spc="-55" dirty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sz="1150" b="0" spc="-2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Customer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support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routing,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content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categorization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57199" y="3371849"/>
            <a:ext cx="6400800" cy="838200"/>
            <a:chOff x="457199" y="3371849"/>
            <a:chExt cx="6400800" cy="838200"/>
          </a:xfrm>
        </p:grpSpPr>
        <p:sp>
          <p:nvSpPr>
            <p:cNvPr id="16" name="object 16"/>
            <p:cNvSpPr/>
            <p:nvPr/>
          </p:nvSpPr>
          <p:spPr>
            <a:xfrm>
              <a:off x="476249" y="33718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187" y="33718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3106" y="3510628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3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54100" y="3407149"/>
            <a:ext cx="3778885" cy="702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50" b="0" spc="-135" dirty="0">
                <a:solidFill>
                  <a:srgbClr val="1D40AF"/>
                </a:solidFill>
                <a:latin typeface="Roboto Medium"/>
                <a:cs typeface="Roboto Medium"/>
              </a:rPr>
              <a:t>Tool</a:t>
            </a:r>
            <a:r>
              <a:rPr sz="1550" b="0" spc="-3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Calling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sz="1150" b="0" spc="-50" dirty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sz="1150" b="0" spc="-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decides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when/how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use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provided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tools </a:t>
            </a:r>
            <a:r>
              <a:rPr sz="1150" b="0" spc="-55" dirty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sz="1150" b="0" spc="5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Personal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assistants,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web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search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57199" y="4324349"/>
            <a:ext cx="6400800" cy="838200"/>
            <a:chOff x="457199" y="4324349"/>
            <a:chExt cx="6400800" cy="838200"/>
          </a:xfrm>
        </p:grpSpPr>
        <p:sp>
          <p:nvSpPr>
            <p:cNvPr id="21" name="object 21"/>
            <p:cNvSpPr/>
            <p:nvPr/>
          </p:nvSpPr>
          <p:spPr>
            <a:xfrm>
              <a:off x="476249" y="43243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187" y="43243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5813" y="4463127"/>
            <a:ext cx="13081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4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4100" y="4359649"/>
            <a:ext cx="4021454" cy="702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50" b="0" spc="-95" dirty="0">
                <a:solidFill>
                  <a:srgbClr val="1D40AF"/>
                </a:solidFill>
                <a:latin typeface="Roboto Medium"/>
                <a:cs typeface="Roboto Medium"/>
              </a:rPr>
              <a:t>Multi-</a:t>
            </a:r>
            <a:r>
              <a:rPr sz="1550" b="0" spc="-120" dirty="0">
                <a:solidFill>
                  <a:srgbClr val="1D40AF"/>
                </a:solidFill>
                <a:latin typeface="Roboto Medium"/>
                <a:cs typeface="Roboto Medium"/>
              </a:rPr>
              <a:t>Agent</a:t>
            </a:r>
            <a:r>
              <a:rPr sz="1550" b="0" spc="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sz="1150" b="0" spc="-50" dirty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sz="1150" b="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Manager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delegates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specialized</a:t>
            </a:r>
            <a:r>
              <a:rPr sz="115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sub-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agents </a:t>
            </a:r>
            <a:r>
              <a:rPr sz="1150" b="0" spc="-55" dirty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sz="1150" b="0" spc="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Financial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analysis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teams,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product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development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57199" y="5276849"/>
            <a:ext cx="6400800" cy="838200"/>
            <a:chOff x="457199" y="5276849"/>
            <a:chExt cx="6400800" cy="838200"/>
          </a:xfrm>
        </p:grpSpPr>
        <p:sp>
          <p:nvSpPr>
            <p:cNvPr id="26" name="object 26"/>
            <p:cNvSpPr/>
            <p:nvPr/>
          </p:nvSpPr>
          <p:spPr>
            <a:xfrm>
              <a:off x="476249" y="527684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2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6348702" y="0"/>
                  </a:lnTo>
                  <a:lnTo>
                    <a:pt x="6353561" y="966"/>
                  </a:lnTo>
                  <a:lnTo>
                    <a:pt x="6380782" y="28187"/>
                  </a:lnTo>
                  <a:lnTo>
                    <a:pt x="6381749" y="33047"/>
                  </a:lnTo>
                  <a:lnTo>
                    <a:pt x="6381749" y="805151"/>
                  </a:lnTo>
                  <a:lnTo>
                    <a:pt x="6353561" y="837232"/>
                  </a:lnTo>
                  <a:lnTo>
                    <a:pt x="6348702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7187" y="5276849"/>
              <a:ext cx="457200" cy="838200"/>
            </a:xfrm>
            <a:custGeom>
              <a:avLst/>
              <a:gdLst/>
              <a:ahLst/>
              <a:cxnLst/>
              <a:rect l="l" t="t" r="r" b="b"/>
              <a:pathLst>
                <a:path w="457200" h="838200">
                  <a:moveTo>
                    <a:pt x="381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38100" y="838200"/>
                  </a:lnTo>
                  <a:lnTo>
                    <a:pt x="38100" y="0"/>
                  </a:lnTo>
                  <a:close/>
                </a:path>
                <a:path w="457200" h="838200">
                  <a:moveTo>
                    <a:pt x="457200" y="266700"/>
                  </a:moveTo>
                  <a:lnTo>
                    <a:pt x="451459" y="227990"/>
                  </a:lnTo>
                  <a:lnTo>
                    <a:pt x="434733" y="192620"/>
                  </a:lnTo>
                  <a:lnTo>
                    <a:pt x="408457" y="163626"/>
                  </a:lnTo>
                  <a:lnTo>
                    <a:pt x="374891" y="143510"/>
                  </a:lnTo>
                  <a:lnTo>
                    <a:pt x="336931" y="133997"/>
                  </a:lnTo>
                  <a:lnTo>
                    <a:pt x="323850" y="133350"/>
                  </a:lnTo>
                  <a:lnTo>
                    <a:pt x="317309" y="133515"/>
                  </a:lnTo>
                  <a:lnTo>
                    <a:pt x="278942" y="141147"/>
                  </a:lnTo>
                  <a:lnTo>
                    <a:pt x="244411" y="159600"/>
                  </a:lnTo>
                  <a:lnTo>
                    <a:pt x="216750" y="187261"/>
                  </a:lnTo>
                  <a:lnTo>
                    <a:pt x="198297" y="221792"/>
                  </a:lnTo>
                  <a:lnTo>
                    <a:pt x="190665" y="260159"/>
                  </a:lnTo>
                  <a:lnTo>
                    <a:pt x="190500" y="266700"/>
                  </a:lnTo>
                  <a:lnTo>
                    <a:pt x="190665" y="273253"/>
                  </a:lnTo>
                  <a:lnTo>
                    <a:pt x="198297" y="311619"/>
                  </a:lnTo>
                  <a:lnTo>
                    <a:pt x="216750" y="346151"/>
                  </a:lnTo>
                  <a:lnTo>
                    <a:pt x="244411" y="373811"/>
                  </a:lnTo>
                  <a:lnTo>
                    <a:pt x="278942" y="392264"/>
                  </a:lnTo>
                  <a:lnTo>
                    <a:pt x="317309" y="399897"/>
                  </a:lnTo>
                  <a:lnTo>
                    <a:pt x="323850" y="400050"/>
                  </a:lnTo>
                  <a:lnTo>
                    <a:pt x="330403" y="399897"/>
                  </a:lnTo>
                  <a:lnTo>
                    <a:pt x="368769" y="392264"/>
                  </a:lnTo>
                  <a:lnTo>
                    <a:pt x="403301" y="373811"/>
                  </a:lnTo>
                  <a:lnTo>
                    <a:pt x="430961" y="346151"/>
                  </a:lnTo>
                  <a:lnTo>
                    <a:pt x="449414" y="311619"/>
                  </a:lnTo>
                  <a:lnTo>
                    <a:pt x="457047" y="273253"/>
                  </a:lnTo>
                  <a:lnTo>
                    <a:pt x="457200" y="26670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2957" y="5415627"/>
            <a:ext cx="116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0" dirty="0">
                <a:solidFill>
                  <a:srgbClr val="FFFFFF"/>
                </a:solidFill>
                <a:latin typeface="Montserrat"/>
                <a:cs typeface="Montserrat"/>
              </a:rPr>
              <a:t>5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4100" y="5312149"/>
            <a:ext cx="3796665" cy="7029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550" b="0" spc="-125" dirty="0">
                <a:solidFill>
                  <a:srgbClr val="1D40AF"/>
                </a:solidFill>
                <a:latin typeface="Roboto Medium"/>
                <a:cs typeface="Roboto Medium"/>
              </a:rPr>
              <a:t>Autonomous</a:t>
            </a:r>
            <a:r>
              <a:rPr sz="1550" b="0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Pattern</a:t>
            </a:r>
            <a:endParaRPr sz="155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45"/>
              </a:spcBef>
            </a:pPr>
            <a:r>
              <a:rPr sz="1150" b="0" spc="-50" dirty="0">
                <a:solidFill>
                  <a:srgbClr val="4A5462"/>
                </a:solidFill>
                <a:latin typeface="Roboto Medium"/>
                <a:cs typeface="Roboto Medium"/>
              </a:rPr>
              <a:t>Functionality:</a:t>
            </a:r>
            <a:r>
              <a:rPr sz="1150" b="0" spc="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generates/executes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new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code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independently </a:t>
            </a:r>
            <a:r>
              <a:rPr sz="1150" b="0" spc="-55" dirty="0">
                <a:solidFill>
                  <a:srgbClr val="4A5462"/>
                </a:solidFill>
                <a:latin typeface="Roboto Medium"/>
                <a:cs typeface="Roboto Medium"/>
              </a:rPr>
              <a:t>Example:</a:t>
            </a:r>
            <a:r>
              <a:rPr sz="1150" b="0" spc="-10" dirty="0">
                <a:solidFill>
                  <a:srgbClr val="4A5462"/>
                </a:solidFill>
                <a:latin typeface="Roboto Medium"/>
                <a:cs typeface="Roboto Medium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developers,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research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57199" y="6305549"/>
            <a:ext cx="6400800" cy="419100"/>
          </a:xfrm>
          <a:custGeom>
            <a:avLst/>
            <a:gdLst/>
            <a:ahLst/>
            <a:cxnLst/>
            <a:rect l="l" t="t" r="r" b="b"/>
            <a:pathLst>
              <a:path w="6400800" h="419100">
                <a:moveTo>
                  <a:pt x="6367752" y="419099"/>
                </a:moveTo>
                <a:lnTo>
                  <a:pt x="33047" y="419099"/>
                </a:lnTo>
                <a:lnTo>
                  <a:pt x="28187" y="418132"/>
                </a:lnTo>
                <a:lnTo>
                  <a:pt x="966" y="390911"/>
                </a:lnTo>
                <a:lnTo>
                  <a:pt x="0" y="386052"/>
                </a:lnTo>
                <a:lnTo>
                  <a:pt x="0" y="3809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367752" y="0"/>
                </a:lnTo>
                <a:lnTo>
                  <a:pt x="6399832" y="28187"/>
                </a:lnTo>
                <a:lnTo>
                  <a:pt x="6400799" y="33047"/>
                </a:lnTo>
                <a:lnTo>
                  <a:pt x="6400799" y="386052"/>
                </a:lnTo>
                <a:lnTo>
                  <a:pt x="6372611" y="418132"/>
                </a:lnTo>
                <a:lnTo>
                  <a:pt x="6367752" y="4190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58800" y="6397107"/>
            <a:ext cx="5320665" cy="208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-120" dirty="0">
                <a:solidFill>
                  <a:srgbClr val="374050"/>
                </a:solidFill>
                <a:latin typeface="Arial"/>
                <a:cs typeface="Arial"/>
              </a:rPr>
              <a:t>Each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374050"/>
                </a:solidFill>
                <a:latin typeface="Arial"/>
                <a:cs typeface="Arial"/>
              </a:rPr>
              <a:t>level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374050"/>
                </a:solidFill>
                <a:latin typeface="Arial"/>
                <a:cs typeface="Arial"/>
              </a:rPr>
              <a:t>builds</a:t>
            </a:r>
            <a:r>
              <a:rPr sz="120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374050"/>
                </a:solidFill>
                <a:latin typeface="Arial"/>
                <a:cs typeface="Arial"/>
              </a:rPr>
              <a:t>upon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100" dirty="0">
                <a:solidFill>
                  <a:srgbClr val="374050"/>
                </a:solidFill>
                <a:latin typeface="Arial"/>
                <a:cs typeface="Arial"/>
              </a:rPr>
              <a:t>ones,</a:t>
            </a:r>
            <a:r>
              <a:rPr sz="120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374050"/>
                </a:solidFill>
                <a:latin typeface="Arial"/>
                <a:cs typeface="Arial"/>
              </a:rPr>
              <a:t>increasing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374050"/>
                </a:solidFill>
                <a:latin typeface="Arial"/>
                <a:cs typeface="Arial"/>
              </a:rPr>
              <a:t>autonomy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20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374050"/>
                </a:solidFill>
                <a:latin typeface="Arial"/>
                <a:cs typeface="Arial"/>
              </a:rPr>
              <a:t>reducing</a:t>
            </a:r>
            <a:r>
              <a:rPr sz="1200" i="1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95" dirty="0">
                <a:solidFill>
                  <a:srgbClr val="374050"/>
                </a:solidFill>
                <a:latin typeface="Arial"/>
                <a:cs typeface="Arial"/>
              </a:rPr>
              <a:t>human</a:t>
            </a:r>
            <a:r>
              <a:rPr sz="1200" i="1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Arial"/>
                <a:cs typeface="Arial"/>
              </a:rPr>
              <a:t>guidance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315199" y="0"/>
            <a:ext cx="4876800" cy="7181850"/>
          </a:xfrm>
          <a:custGeom>
            <a:avLst/>
            <a:gdLst/>
            <a:ahLst/>
            <a:cxnLst/>
            <a:rect l="l" t="t" r="r" b="b"/>
            <a:pathLst>
              <a:path w="4876800" h="7181850">
                <a:moveTo>
                  <a:pt x="4876799" y="7181849"/>
                </a:moveTo>
                <a:lnTo>
                  <a:pt x="0" y="718184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18184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231485" y="4826374"/>
            <a:ext cx="3044190" cy="5124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1550" b="0" spc="-100" dirty="0">
                <a:solidFill>
                  <a:srgbClr val="1D40AF"/>
                </a:solidFill>
                <a:latin typeface="Roboto Medium"/>
                <a:cs typeface="Roboto Medium"/>
              </a:rPr>
              <a:t>Increasing</a:t>
            </a:r>
            <a:r>
              <a:rPr sz="1550" b="0" spc="-4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550" b="0" spc="-10" dirty="0">
                <a:solidFill>
                  <a:srgbClr val="1D40AF"/>
                </a:solidFill>
                <a:latin typeface="Roboto Medium"/>
                <a:cs typeface="Roboto Medium"/>
              </a:rPr>
              <a:t>Autonomy</a:t>
            </a:r>
            <a:endParaRPr sz="15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Lower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human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supervision,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higher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r>
              <a:rPr sz="115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Roboto"/>
                <a:cs typeface="Roboto"/>
              </a:rPr>
              <a:t>capability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131275" y="1533525"/>
            <a:ext cx="699135" cy="3048000"/>
            <a:chOff x="9131275" y="1533525"/>
            <a:chExt cx="699135" cy="3048000"/>
          </a:xfrm>
        </p:grpSpPr>
        <p:sp>
          <p:nvSpPr>
            <p:cNvPr id="35" name="object 35"/>
            <p:cNvSpPr/>
            <p:nvPr/>
          </p:nvSpPr>
          <p:spPr>
            <a:xfrm>
              <a:off x="9677399" y="1838324"/>
              <a:ext cx="152400" cy="2743200"/>
            </a:xfrm>
            <a:custGeom>
              <a:avLst/>
              <a:gdLst/>
              <a:ahLst/>
              <a:cxnLst/>
              <a:rect l="l" t="t" r="r" b="b"/>
              <a:pathLst>
                <a:path w="152400" h="2743200">
                  <a:moveTo>
                    <a:pt x="152399" y="2743199"/>
                  </a:moveTo>
                  <a:lnTo>
                    <a:pt x="0" y="27431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2743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131275" y="153352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4"/>
                  </a:lnTo>
                  <a:lnTo>
                    <a:pt x="203733" y="295895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24094" y="1553669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5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12274" y="1571625"/>
            <a:ext cx="866775" cy="228600"/>
          </a:xfrm>
          <a:custGeom>
            <a:avLst/>
            <a:gdLst/>
            <a:ahLst/>
            <a:cxnLst/>
            <a:rect l="l" t="t" r="r" b="b"/>
            <a:pathLst>
              <a:path w="866775" h="228600">
                <a:moveTo>
                  <a:pt x="8337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33727" y="0"/>
                </a:lnTo>
                <a:lnTo>
                  <a:pt x="865808" y="28187"/>
                </a:lnTo>
                <a:lnTo>
                  <a:pt x="866774" y="33047"/>
                </a:lnTo>
                <a:lnTo>
                  <a:pt x="866774" y="195552"/>
                </a:lnTo>
                <a:lnTo>
                  <a:pt x="838587" y="227633"/>
                </a:lnTo>
                <a:lnTo>
                  <a:pt x="8337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572203" y="1584166"/>
            <a:ext cx="74358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Roboto"/>
                <a:cs typeface="Roboto"/>
              </a:rPr>
              <a:t>Full</a:t>
            </a:r>
            <a:r>
              <a:rPr sz="1000" spc="5" dirty="0">
                <a:latin typeface="Roboto"/>
                <a:cs typeface="Roboto"/>
              </a:rPr>
              <a:t> </a:t>
            </a:r>
            <a:r>
              <a:rPr sz="1000" spc="-60" dirty="0">
                <a:latin typeface="Roboto"/>
                <a:cs typeface="Roboto"/>
              </a:rPr>
              <a:t>autonomy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150325" y="22193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6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9243739" y="2239469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4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531324" y="2257425"/>
            <a:ext cx="828675" cy="228600"/>
          </a:xfrm>
          <a:custGeom>
            <a:avLst/>
            <a:gdLst/>
            <a:ahLst/>
            <a:cxnLst/>
            <a:rect l="l" t="t" r="r" b="b"/>
            <a:pathLst>
              <a:path w="828675" h="228600">
                <a:moveTo>
                  <a:pt x="7956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95627" y="0"/>
                </a:lnTo>
                <a:lnTo>
                  <a:pt x="827708" y="28187"/>
                </a:lnTo>
                <a:lnTo>
                  <a:pt x="828674" y="33047"/>
                </a:lnTo>
                <a:lnTo>
                  <a:pt x="828674" y="195552"/>
                </a:lnTo>
                <a:lnTo>
                  <a:pt x="800487" y="227633"/>
                </a:lnTo>
                <a:lnTo>
                  <a:pt x="7956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9591848" y="2269966"/>
            <a:ext cx="70485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Roboto"/>
                <a:cs typeface="Roboto"/>
              </a:rPr>
              <a:t>Collaboration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274150" y="29051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4"/>
                </a:lnTo>
                <a:lnTo>
                  <a:pt x="203733" y="295895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367266" y="2925269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3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55149" y="2943224"/>
            <a:ext cx="581025" cy="228600"/>
          </a:xfrm>
          <a:custGeom>
            <a:avLst/>
            <a:gdLst/>
            <a:ahLst/>
            <a:cxnLst/>
            <a:rect l="l" t="t" r="r" b="b"/>
            <a:pathLst>
              <a:path w="581025" h="228600">
                <a:moveTo>
                  <a:pt x="54797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47977" y="0"/>
                </a:lnTo>
                <a:lnTo>
                  <a:pt x="580058" y="28187"/>
                </a:lnTo>
                <a:lnTo>
                  <a:pt x="581024" y="33047"/>
                </a:lnTo>
                <a:lnTo>
                  <a:pt x="581024" y="195552"/>
                </a:lnTo>
                <a:lnTo>
                  <a:pt x="552837" y="227633"/>
                </a:lnTo>
                <a:lnTo>
                  <a:pt x="54797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15375" y="2955766"/>
            <a:ext cx="45720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latin typeface="Roboto"/>
                <a:cs typeface="Roboto"/>
              </a:rPr>
              <a:t>Tool</a:t>
            </a:r>
            <a:r>
              <a:rPr sz="1000" spc="10" dirty="0">
                <a:latin typeface="Roboto"/>
                <a:cs typeface="Roboto"/>
              </a:rPr>
              <a:t> </a:t>
            </a:r>
            <a:r>
              <a:rPr sz="1000" spc="-35" dirty="0">
                <a:latin typeface="Roboto"/>
                <a:cs typeface="Roboto"/>
              </a:rPr>
              <a:t>use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9055075" y="3590925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7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9151466" y="3611069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2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36074" y="3629025"/>
            <a:ext cx="1019175" cy="228600"/>
          </a:xfrm>
          <a:custGeom>
            <a:avLst/>
            <a:gdLst/>
            <a:ahLst/>
            <a:cxnLst/>
            <a:rect l="l" t="t" r="r" b="b"/>
            <a:pathLst>
              <a:path w="1019175" h="228600">
                <a:moveTo>
                  <a:pt x="986127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86127" y="0"/>
                </a:lnTo>
                <a:lnTo>
                  <a:pt x="1018208" y="28187"/>
                </a:lnTo>
                <a:lnTo>
                  <a:pt x="1019174" y="33047"/>
                </a:lnTo>
                <a:lnTo>
                  <a:pt x="1019174" y="195552"/>
                </a:lnTo>
                <a:lnTo>
                  <a:pt x="990987" y="227633"/>
                </a:lnTo>
                <a:lnTo>
                  <a:pt x="9861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499575" y="3641566"/>
            <a:ext cx="8896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latin typeface="Roboto"/>
                <a:cs typeface="Roboto"/>
              </a:rPr>
              <a:t>Simple</a:t>
            </a:r>
            <a:r>
              <a:rPr sz="1000" spc="-25" dirty="0">
                <a:latin typeface="Roboto"/>
                <a:cs typeface="Roboto"/>
              </a:rPr>
              <a:t> </a:t>
            </a:r>
            <a:r>
              <a:rPr sz="1000" spc="-45" dirty="0">
                <a:latin typeface="Roboto"/>
                <a:cs typeface="Roboto"/>
              </a:rPr>
              <a:t>decisions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112225" y="4276724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60" y="298239"/>
                </a:lnTo>
                <a:lnTo>
                  <a:pt x="67731" y="279115"/>
                </a:lnTo>
                <a:lnTo>
                  <a:pt x="34591" y="249082"/>
                </a:lnTo>
                <a:lnTo>
                  <a:pt x="11600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7" y="183"/>
                </a:lnTo>
                <a:lnTo>
                  <a:pt x="203733" y="8904"/>
                </a:lnTo>
                <a:lnTo>
                  <a:pt x="243192" y="29995"/>
                </a:lnTo>
                <a:lnTo>
                  <a:pt x="274804" y="61606"/>
                </a:lnTo>
                <a:lnTo>
                  <a:pt x="295895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5" y="203733"/>
                </a:lnTo>
                <a:lnTo>
                  <a:pt x="274804" y="243192"/>
                </a:lnTo>
                <a:lnTo>
                  <a:pt x="243192" y="274803"/>
                </a:lnTo>
                <a:lnTo>
                  <a:pt x="203733" y="295894"/>
                </a:lnTo>
                <a:lnTo>
                  <a:pt x="159887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210104" y="4296868"/>
            <a:ext cx="112395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1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493224" y="4314824"/>
            <a:ext cx="904875" cy="228600"/>
          </a:xfrm>
          <a:custGeom>
            <a:avLst/>
            <a:gdLst/>
            <a:ahLst/>
            <a:cxnLst/>
            <a:rect l="l" t="t" r="r" b="b"/>
            <a:pathLst>
              <a:path w="904875" h="228600">
                <a:moveTo>
                  <a:pt x="871827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71827" y="0"/>
                </a:lnTo>
                <a:lnTo>
                  <a:pt x="903908" y="28187"/>
                </a:lnTo>
                <a:lnTo>
                  <a:pt x="904874" y="33047"/>
                </a:lnTo>
                <a:lnTo>
                  <a:pt x="904874" y="195552"/>
                </a:lnTo>
                <a:lnTo>
                  <a:pt x="876687" y="227632"/>
                </a:lnTo>
                <a:lnTo>
                  <a:pt x="871827" y="228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558213" y="4327366"/>
            <a:ext cx="77216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latin typeface="Roboto"/>
                <a:cs typeface="Roboto"/>
              </a:rPr>
              <a:t>Human-</a:t>
            </a:r>
            <a:r>
              <a:rPr sz="1000" spc="-45" dirty="0">
                <a:latin typeface="Roboto"/>
                <a:cs typeface="Roboto"/>
              </a:rPr>
              <a:t>guided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96225"/>
          </a:xfrm>
          <a:custGeom>
            <a:avLst/>
            <a:gdLst/>
            <a:ahLst/>
            <a:cxnLst/>
            <a:rect l="l" t="t" r="r" b="b"/>
            <a:pathLst>
              <a:path w="12192000" h="7896225">
                <a:moveTo>
                  <a:pt x="12191999" y="7896224"/>
                </a:moveTo>
                <a:lnTo>
                  <a:pt x="0" y="78962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962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37703"/>
            <a:ext cx="274764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200" dirty="0"/>
              <a:t>Key</a:t>
            </a:r>
            <a:r>
              <a:rPr sz="2950" spc="-60" dirty="0"/>
              <a:t> </a:t>
            </a:r>
            <a:r>
              <a:rPr sz="2950" spc="-195" dirty="0"/>
              <a:t>Takeaways</a:t>
            </a:r>
            <a:endParaRPr sz="2950"/>
          </a:p>
        </p:txBody>
      </p:sp>
      <p:grpSp>
        <p:nvGrpSpPr>
          <p:cNvPr id="5" name="object 5"/>
          <p:cNvGrpSpPr/>
          <p:nvPr/>
        </p:nvGrpSpPr>
        <p:grpSpPr>
          <a:xfrm>
            <a:off x="609599" y="2143124"/>
            <a:ext cx="6096000" cy="914400"/>
            <a:chOff x="609599" y="2143124"/>
            <a:chExt cx="6096000" cy="914400"/>
          </a:xfrm>
        </p:grpSpPr>
        <p:sp>
          <p:nvSpPr>
            <p:cNvPr id="6" name="object 6"/>
            <p:cNvSpPr/>
            <p:nvPr/>
          </p:nvSpPr>
          <p:spPr>
            <a:xfrm>
              <a:off x="628649" y="21431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1431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3171824"/>
            <a:ext cx="6096000" cy="914400"/>
            <a:chOff x="609599" y="3171824"/>
            <a:chExt cx="6096000" cy="914400"/>
          </a:xfrm>
        </p:grpSpPr>
        <p:sp>
          <p:nvSpPr>
            <p:cNvPr id="9" name="object 9"/>
            <p:cNvSpPr/>
            <p:nvPr/>
          </p:nvSpPr>
          <p:spPr>
            <a:xfrm>
              <a:off x="628649" y="31718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2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1718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599" y="4200524"/>
            <a:ext cx="6096000" cy="914400"/>
            <a:chOff x="609599" y="4200524"/>
            <a:chExt cx="6096000" cy="914400"/>
          </a:xfrm>
        </p:grpSpPr>
        <p:sp>
          <p:nvSpPr>
            <p:cNvPr id="12" name="object 12"/>
            <p:cNvSpPr/>
            <p:nvPr/>
          </p:nvSpPr>
          <p:spPr>
            <a:xfrm>
              <a:off x="628649" y="42005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2005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599" y="5229224"/>
            <a:ext cx="6096000" cy="914400"/>
            <a:chOff x="609599" y="5229224"/>
            <a:chExt cx="6096000" cy="914400"/>
          </a:xfrm>
        </p:grpSpPr>
        <p:sp>
          <p:nvSpPr>
            <p:cNvPr id="15" name="object 15"/>
            <p:cNvSpPr/>
            <p:nvPr/>
          </p:nvSpPr>
          <p:spPr>
            <a:xfrm>
              <a:off x="628649" y="52292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52292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09599" y="6257924"/>
            <a:ext cx="6096000" cy="914400"/>
            <a:chOff x="609599" y="6257924"/>
            <a:chExt cx="6096000" cy="914400"/>
          </a:xfrm>
        </p:grpSpPr>
        <p:sp>
          <p:nvSpPr>
            <p:cNvPr id="18" name="object 18"/>
            <p:cNvSpPr/>
            <p:nvPr/>
          </p:nvSpPr>
          <p:spPr>
            <a:xfrm>
              <a:off x="628649" y="6257924"/>
              <a:ext cx="6076950" cy="914400"/>
            </a:xfrm>
            <a:custGeom>
              <a:avLst/>
              <a:gdLst/>
              <a:ahLst/>
              <a:cxnLst/>
              <a:rect l="l" t="t" r="r" b="b"/>
              <a:pathLst>
                <a:path w="6076950" h="914400">
                  <a:moveTo>
                    <a:pt x="6043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881351"/>
                  </a:lnTo>
                  <a:lnTo>
                    <a:pt x="6048761" y="913432"/>
                  </a:lnTo>
                  <a:lnTo>
                    <a:pt x="6043901" y="914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99" y="625792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6899" y="1518443"/>
            <a:ext cx="5943600" cy="5520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Essential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insights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implementing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effective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systems: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5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5" dirty="0">
                <a:latin typeface="Roboto Medium"/>
                <a:cs typeface="Roboto Medium"/>
              </a:rPr>
              <a:t>Beyond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Basic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20" dirty="0">
                <a:latin typeface="Roboto Medium"/>
                <a:cs typeface="Roboto Medium"/>
              </a:rPr>
              <a:t>LLMs</a:t>
            </a:r>
            <a:endParaRPr sz="1300">
              <a:latin typeface="Roboto Medium"/>
              <a:cs typeface="Roboto Medium"/>
            </a:endParaRPr>
          </a:p>
          <a:p>
            <a:pPr marL="202565" marR="136525">
              <a:lnSpc>
                <a:spcPct val="115399"/>
              </a:lnSpc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provide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autonomy,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reasoning,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orchestration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capabilities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beyond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4A5462"/>
                </a:solidFill>
                <a:latin typeface="Roboto"/>
                <a:cs typeface="Roboto"/>
              </a:rPr>
              <a:t>what </a:t>
            </a:r>
            <a:r>
              <a:rPr sz="1300" spc="-75" dirty="0">
                <a:solidFill>
                  <a:srgbClr val="4A5462"/>
                </a:solidFill>
                <a:latin typeface="Roboto"/>
                <a:cs typeface="Roboto"/>
              </a:rPr>
              <a:t>LLMs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4A5462"/>
                </a:solidFill>
                <a:latin typeface="Roboto"/>
                <a:cs typeface="Roboto"/>
              </a:rPr>
              <a:t>RAG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alone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deliver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70" dirty="0">
                <a:latin typeface="Roboto Medium"/>
                <a:cs typeface="Roboto Medium"/>
              </a:rPr>
              <a:t>Focus</a:t>
            </a:r>
            <a:r>
              <a:rPr sz="1300" b="0" spc="-1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10" dirty="0">
                <a:latin typeface="Roboto Medium"/>
                <a:cs typeface="Roboto Medium"/>
              </a:rPr>
              <a:t> Specificity</a:t>
            </a:r>
            <a:endParaRPr sz="1300">
              <a:latin typeface="Roboto Medium"/>
              <a:cs typeface="Roboto Medium"/>
            </a:endParaRPr>
          </a:p>
          <a:p>
            <a:pPr marL="202565" marR="224154">
              <a:lnSpc>
                <a:spcPct val="115399"/>
              </a:lnSpc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Narrow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tasks,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roles,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essential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create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reliable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accurate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55" dirty="0">
                <a:latin typeface="Roboto Medium"/>
                <a:cs typeface="Roboto Medium"/>
              </a:rPr>
              <a:t>Architectural</a:t>
            </a:r>
            <a:r>
              <a:rPr sz="1300" b="0" spc="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Patterns</a:t>
            </a:r>
            <a:endParaRPr sz="1300">
              <a:latin typeface="Roboto Medium"/>
              <a:cs typeface="Roboto Medium"/>
            </a:endParaRPr>
          </a:p>
          <a:p>
            <a:pPr marL="202565" marR="274955">
              <a:lnSpc>
                <a:spcPct val="115399"/>
              </a:lnSpc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Leverage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design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like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Reflection,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ReAct,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collaboration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for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robust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55" dirty="0">
                <a:latin typeface="Roboto Medium"/>
                <a:cs typeface="Roboto Medium"/>
              </a:rPr>
              <a:t>Safety</a:t>
            </a:r>
            <a:r>
              <a:rPr sz="1300" b="0" spc="-3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&amp;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Memory</a:t>
            </a:r>
            <a:endParaRPr sz="1300">
              <a:latin typeface="Roboto Medium"/>
              <a:cs typeface="Roboto Medium"/>
            </a:endParaRPr>
          </a:p>
          <a:p>
            <a:pPr marL="202565" marR="546100">
              <a:lnSpc>
                <a:spcPct val="115399"/>
              </a:lnSpc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guardrails,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checkpoints,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memory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safer,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learning-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capable</a:t>
            </a:r>
            <a:r>
              <a:rPr sz="1300" spc="1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0" dirty="0">
                <a:latin typeface="Roboto Medium"/>
                <a:cs typeface="Roboto Medium"/>
              </a:rPr>
              <a:t>Progressive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Autonomy</a:t>
            </a:r>
            <a:endParaRPr sz="1300">
              <a:latin typeface="Roboto Medium"/>
              <a:cs typeface="Roboto Medium"/>
            </a:endParaRPr>
          </a:p>
          <a:p>
            <a:pPr marL="202565" marR="5080">
              <a:lnSpc>
                <a:spcPct val="115399"/>
              </a:lnSpc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Build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scale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basic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responders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autonomous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based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on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task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requirements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15199" y="0"/>
            <a:ext cx="4876800" cy="7896225"/>
            <a:chOff x="7315199" y="0"/>
            <a:chExt cx="4876800" cy="7896225"/>
          </a:xfrm>
        </p:grpSpPr>
        <p:sp>
          <p:nvSpPr>
            <p:cNvPr id="22" name="object 22"/>
            <p:cNvSpPr/>
            <p:nvPr/>
          </p:nvSpPr>
          <p:spPr>
            <a:xfrm>
              <a:off x="7315199" y="0"/>
              <a:ext cx="4876800" cy="7896225"/>
            </a:xfrm>
            <a:custGeom>
              <a:avLst/>
              <a:gdLst/>
              <a:ahLst/>
              <a:cxnLst/>
              <a:rect l="l" t="t" r="r" b="b"/>
              <a:pathLst>
                <a:path w="4876800" h="7896225">
                  <a:moveTo>
                    <a:pt x="4876799" y="7896224"/>
                  </a:moveTo>
                  <a:lnTo>
                    <a:pt x="0" y="78962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8962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34424" y="215264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3" y="1212602"/>
                  </a:lnTo>
                  <a:lnTo>
                    <a:pt x="476031" y="1204387"/>
                  </a:lnTo>
                  <a:lnTo>
                    <a:pt x="432641" y="1192950"/>
                  </a:lnTo>
                  <a:lnTo>
                    <a:pt x="390211" y="1178354"/>
                  </a:lnTo>
                  <a:lnTo>
                    <a:pt x="348962" y="1160672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8" y="1090178"/>
                  </a:lnTo>
                  <a:lnTo>
                    <a:pt x="200217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2" y="960616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2" y="842883"/>
                  </a:lnTo>
                  <a:lnTo>
                    <a:pt x="30768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6" y="549848"/>
                  </a:lnTo>
                  <a:lnTo>
                    <a:pt x="8973" y="505385"/>
                  </a:lnTo>
                  <a:lnTo>
                    <a:pt x="18268" y="461478"/>
                  </a:lnTo>
                  <a:lnTo>
                    <a:pt x="30768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2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8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2" y="58527"/>
                  </a:lnTo>
                  <a:lnTo>
                    <a:pt x="390211" y="40845"/>
                  </a:lnTo>
                  <a:lnTo>
                    <a:pt x="432641" y="26249"/>
                  </a:lnTo>
                  <a:lnTo>
                    <a:pt x="476031" y="14812"/>
                  </a:lnTo>
                  <a:lnTo>
                    <a:pt x="520153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7" y="65088"/>
                  </a:lnTo>
                  <a:lnTo>
                    <a:pt x="922995" y="86728"/>
                  </a:lnTo>
                  <a:lnTo>
                    <a:pt x="960615" y="111202"/>
                  </a:lnTo>
                  <a:lnTo>
                    <a:pt x="996325" y="138372"/>
                  </a:lnTo>
                  <a:lnTo>
                    <a:pt x="1029940" y="168095"/>
                  </a:lnTo>
                  <a:lnTo>
                    <a:pt x="1061283" y="200217"/>
                  </a:lnTo>
                  <a:lnTo>
                    <a:pt x="1090177" y="234558"/>
                  </a:lnTo>
                  <a:lnTo>
                    <a:pt x="1116462" y="270924"/>
                  </a:lnTo>
                  <a:lnTo>
                    <a:pt x="1140001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5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29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0" y="922996"/>
                  </a:lnTo>
                  <a:lnTo>
                    <a:pt x="1107995" y="960616"/>
                  </a:lnTo>
                  <a:lnTo>
                    <a:pt x="1080825" y="996326"/>
                  </a:lnTo>
                  <a:lnTo>
                    <a:pt x="1051103" y="1029940"/>
                  </a:lnTo>
                  <a:lnTo>
                    <a:pt x="1018982" y="1061284"/>
                  </a:lnTo>
                  <a:lnTo>
                    <a:pt x="984641" y="1090179"/>
                  </a:lnTo>
                  <a:lnTo>
                    <a:pt x="948274" y="1116463"/>
                  </a:lnTo>
                  <a:lnTo>
                    <a:pt x="910073" y="1140002"/>
                  </a:lnTo>
                  <a:lnTo>
                    <a:pt x="870236" y="1160672"/>
                  </a:lnTo>
                  <a:lnTo>
                    <a:pt x="828986" y="1178354"/>
                  </a:lnTo>
                  <a:lnTo>
                    <a:pt x="786556" y="1192950"/>
                  </a:lnTo>
                  <a:lnTo>
                    <a:pt x="743167" y="1204387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553574" y="45148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5"/>
                  </a:lnTo>
                  <a:lnTo>
                    <a:pt x="324481" y="894713"/>
                  </a:lnTo>
                  <a:lnTo>
                    <a:pt x="282236" y="879597"/>
                  </a:lnTo>
                  <a:lnTo>
                    <a:pt x="241677" y="860414"/>
                  </a:lnTo>
                  <a:lnTo>
                    <a:pt x="203192" y="837347"/>
                  </a:lnTo>
                  <a:lnTo>
                    <a:pt x="167154" y="810620"/>
                  </a:lnTo>
                  <a:lnTo>
                    <a:pt x="133909" y="780488"/>
                  </a:lnTo>
                  <a:lnTo>
                    <a:pt x="103779" y="747244"/>
                  </a:lnTo>
                  <a:lnTo>
                    <a:pt x="77050" y="711206"/>
                  </a:lnTo>
                  <a:lnTo>
                    <a:pt x="53985" y="672722"/>
                  </a:lnTo>
                  <a:lnTo>
                    <a:pt x="34800" y="632162"/>
                  </a:lnTo>
                  <a:lnTo>
                    <a:pt x="19685" y="589917"/>
                  </a:lnTo>
                  <a:lnTo>
                    <a:pt x="8783" y="546394"/>
                  </a:lnTo>
                  <a:lnTo>
                    <a:pt x="2201" y="502012"/>
                  </a:lnTo>
                  <a:lnTo>
                    <a:pt x="0" y="457199"/>
                  </a:lnTo>
                  <a:lnTo>
                    <a:pt x="137" y="445976"/>
                  </a:lnTo>
                  <a:lnTo>
                    <a:pt x="3438" y="401230"/>
                  </a:lnTo>
                  <a:lnTo>
                    <a:pt x="11109" y="357023"/>
                  </a:lnTo>
                  <a:lnTo>
                    <a:pt x="23076" y="313780"/>
                  </a:lnTo>
                  <a:lnTo>
                    <a:pt x="39223" y="271920"/>
                  </a:lnTo>
                  <a:lnTo>
                    <a:pt x="59396" y="231843"/>
                  </a:lnTo>
                  <a:lnTo>
                    <a:pt x="83400" y="193937"/>
                  </a:lnTo>
                  <a:lnTo>
                    <a:pt x="111005" y="158566"/>
                  </a:lnTo>
                  <a:lnTo>
                    <a:pt x="141943" y="126071"/>
                  </a:lnTo>
                  <a:lnTo>
                    <a:pt x="175917" y="96765"/>
                  </a:lnTo>
                  <a:lnTo>
                    <a:pt x="212600" y="70930"/>
                  </a:lnTo>
                  <a:lnTo>
                    <a:pt x="251641" y="48816"/>
                  </a:lnTo>
                  <a:lnTo>
                    <a:pt x="292658" y="30634"/>
                  </a:lnTo>
                  <a:lnTo>
                    <a:pt x="335261" y="16560"/>
                  </a:lnTo>
                  <a:lnTo>
                    <a:pt x="379039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4" y="137"/>
                  </a:lnTo>
                  <a:lnTo>
                    <a:pt x="513170" y="3438"/>
                  </a:lnTo>
                  <a:lnTo>
                    <a:pt x="557375" y="11109"/>
                  </a:lnTo>
                  <a:lnTo>
                    <a:pt x="600618" y="23076"/>
                  </a:lnTo>
                  <a:lnTo>
                    <a:pt x="642478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1" y="111005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8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5"/>
                  </a:lnTo>
                  <a:lnTo>
                    <a:pt x="891322" y="600618"/>
                  </a:lnTo>
                  <a:lnTo>
                    <a:pt x="875174" y="642479"/>
                  </a:lnTo>
                  <a:lnTo>
                    <a:pt x="855000" y="682556"/>
                  </a:lnTo>
                  <a:lnTo>
                    <a:pt x="830996" y="720462"/>
                  </a:lnTo>
                  <a:lnTo>
                    <a:pt x="803393" y="755833"/>
                  </a:lnTo>
                  <a:lnTo>
                    <a:pt x="772454" y="788327"/>
                  </a:lnTo>
                  <a:lnTo>
                    <a:pt x="738479" y="817633"/>
                  </a:lnTo>
                  <a:lnTo>
                    <a:pt x="701797" y="843468"/>
                  </a:lnTo>
                  <a:lnTo>
                    <a:pt x="662758" y="865583"/>
                  </a:lnTo>
                  <a:lnTo>
                    <a:pt x="621739" y="883765"/>
                  </a:lnTo>
                  <a:lnTo>
                    <a:pt x="579137" y="897839"/>
                  </a:lnTo>
                  <a:lnTo>
                    <a:pt x="535360" y="907669"/>
                  </a:lnTo>
                  <a:lnTo>
                    <a:pt x="490831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17855" y="2914649"/>
              <a:ext cx="471805" cy="685800"/>
            </a:xfrm>
            <a:custGeom>
              <a:avLst/>
              <a:gdLst/>
              <a:ahLst/>
              <a:cxnLst/>
              <a:rect l="l" t="t" r="r" b="b"/>
              <a:pathLst>
                <a:path w="471804" h="685800">
                  <a:moveTo>
                    <a:pt x="342951" y="514216"/>
                  </a:moveTo>
                  <a:lnTo>
                    <a:pt x="128587" y="514216"/>
                  </a:lnTo>
                  <a:lnTo>
                    <a:pt x="116651" y="483310"/>
                  </a:lnTo>
                  <a:lnTo>
                    <a:pt x="100810" y="454124"/>
                  </a:lnTo>
                  <a:lnTo>
                    <a:pt x="82382" y="426119"/>
                  </a:lnTo>
                  <a:lnTo>
                    <a:pt x="62782" y="398889"/>
                  </a:lnTo>
                  <a:lnTo>
                    <a:pt x="57564" y="391754"/>
                  </a:lnTo>
                  <a:lnTo>
                    <a:pt x="52369" y="384607"/>
                  </a:lnTo>
                  <a:lnTo>
                    <a:pt x="24298" y="340076"/>
                  </a:lnTo>
                  <a:lnTo>
                    <a:pt x="2842" y="272463"/>
                  </a:lnTo>
                  <a:lnTo>
                    <a:pt x="10" y="235877"/>
                  </a:lnTo>
                  <a:lnTo>
                    <a:pt x="0" y="235743"/>
                  </a:lnTo>
                  <a:lnTo>
                    <a:pt x="4789" y="188233"/>
                  </a:lnTo>
                  <a:lnTo>
                    <a:pt x="18526" y="143982"/>
                  </a:lnTo>
                  <a:lnTo>
                    <a:pt x="40262" y="103938"/>
                  </a:lnTo>
                  <a:lnTo>
                    <a:pt x="69048" y="69048"/>
                  </a:lnTo>
                  <a:lnTo>
                    <a:pt x="103938" y="40262"/>
                  </a:lnTo>
                  <a:lnTo>
                    <a:pt x="143982" y="18526"/>
                  </a:lnTo>
                  <a:lnTo>
                    <a:pt x="188233" y="4789"/>
                  </a:lnTo>
                  <a:lnTo>
                    <a:pt x="235743" y="0"/>
                  </a:lnTo>
                  <a:lnTo>
                    <a:pt x="283250" y="4789"/>
                  </a:lnTo>
                  <a:lnTo>
                    <a:pt x="327497" y="18526"/>
                  </a:lnTo>
                  <a:lnTo>
                    <a:pt x="367536" y="40262"/>
                  </a:lnTo>
                  <a:lnTo>
                    <a:pt x="402418" y="69048"/>
                  </a:lnTo>
                  <a:lnTo>
                    <a:pt x="416177" y="85725"/>
                  </a:lnTo>
                  <a:lnTo>
                    <a:pt x="235743" y="85725"/>
                  </a:lnTo>
                  <a:lnTo>
                    <a:pt x="188303" y="93367"/>
                  </a:lnTo>
                  <a:lnTo>
                    <a:pt x="147119" y="114652"/>
                  </a:lnTo>
                  <a:lnTo>
                    <a:pt x="114652" y="147119"/>
                  </a:lnTo>
                  <a:lnTo>
                    <a:pt x="93403" y="188233"/>
                  </a:lnTo>
                  <a:lnTo>
                    <a:pt x="85725" y="235743"/>
                  </a:lnTo>
                  <a:lnTo>
                    <a:pt x="87416" y="244065"/>
                  </a:lnTo>
                  <a:lnTo>
                    <a:pt x="92020" y="250879"/>
                  </a:lnTo>
                  <a:lnTo>
                    <a:pt x="98834" y="255483"/>
                  </a:lnTo>
                  <a:lnTo>
                    <a:pt x="107156" y="257175"/>
                  </a:lnTo>
                  <a:lnTo>
                    <a:pt x="469838" y="257175"/>
                  </a:lnTo>
                  <a:lnTo>
                    <a:pt x="468654" y="272463"/>
                  </a:lnTo>
                  <a:lnTo>
                    <a:pt x="447220" y="340076"/>
                  </a:lnTo>
                  <a:lnTo>
                    <a:pt x="424453" y="377300"/>
                  </a:lnTo>
                  <a:lnTo>
                    <a:pt x="408899" y="398755"/>
                  </a:lnTo>
                  <a:lnTo>
                    <a:pt x="389262" y="426119"/>
                  </a:lnTo>
                  <a:lnTo>
                    <a:pt x="370832" y="454124"/>
                  </a:lnTo>
                  <a:lnTo>
                    <a:pt x="354953" y="483310"/>
                  </a:lnTo>
                  <a:lnTo>
                    <a:pt x="342951" y="514216"/>
                  </a:lnTo>
                  <a:close/>
                </a:path>
                <a:path w="471804" h="685800">
                  <a:moveTo>
                    <a:pt x="469838" y="257175"/>
                  </a:moveTo>
                  <a:lnTo>
                    <a:pt x="107156" y="257175"/>
                  </a:lnTo>
                  <a:lnTo>
                    <a:pt x="115477" y="255483"/>
                  </a:lnTo>
                  <a:lnTo>
                    <a:pt x="122292" y="250879"/>
                  </a:lnTo>
                  <a:lnTo>
                    <a:pt x="126896" y="244065"/>
                  </a:lnTo>
                  <a:lnTo>
                    <a:pt x="137005" y="194023"/>
                  </a:lnTo>
                  <a:lnTo>
                    <a:pt x="159964" y="159964"/>
                  </a:lnTo>
                  <a:lnTo>
                    <a:pt x="194023" y="137005"/>
                  </a:lnTo>
                  <a:lnTo>
                    <a:pt x="244065" y="126896"/>
                  </a:lnTo>
                  <a:lnTo>
                    <a:pt x="250879" y="122292"/>
                  </a:lnTo>
                  <a:lnTo>
                    <a:pt x="255483" y="115477"/>
                  </a:lnTo>
                  <a:lnTo>
                    <a:pt x="257175" y="107156"/>
                  </a:lnTo>
                  <a:lnTo>
                    <a:pt x="255483" y="98834"/>
                  </a:lnTo>
                  <a:lnTo>
                    <a:pt x="250879" y="92020"/>
                  </a:lnTo>
                  <a:lnTo>
                    <a:pt x="244065" y="87416"/>
                  </a:lnTo>
                  <a:lnTo>
                    <a:pt x="235743" y="85725"/>
                  </a:lnTo>
                  <a:lnTo>
                    <a:pt x="416177" y="85725"/>
                  </a:lnTo>
                  <a:lnTo>
                    <a:pt x="452930" y="143982"/>
                  </a:lnTo>
                  <a:lnTo>
                    <a:pt x="466670" y="188233"/>
                  </a:lnTo>
                  <a:lnTo>
                    <a:pt x="471474" y="235743"/>
                  </a:lnTo>
                  <a:lnTo>
                    <a:pt x="471487" y="235877"/>
                  </a:lnTo>
                  <a:lnTo>
                    <a:pt x="469838" y="257175"/>
                  </a:lnTo>
                  <a:close/>
                </a:path>
                <a:path w="471804" h="685800">
                  <a:moveTo>
                    <a:pt x="235743" y="685800"/>
                  </a:moveTo>
                  <a:lnTo>
                    <a:pt x="194023" y="677382"/>
                  </a:lnTo>
                  <a:lnTo>
                    <a:pt x="159964" y="654423"/>
                  </a:lnTo>
                  <a:lnTo>
                    <a:pt x="137005" y="620363"/>
                  </a:lnTo>
                  <a:lnTo>
                    <a:pt x="128587" y="578643"/>
                  </a:lnTo>
                  <a:lnTo>
                    <a:pt x="128587" y="557212"/>
                  </a:lnTo>
                  <a:lnTo>
                    <a:pt x="342900" y="557212"/>
                  </a:lnTo>
                  <a:lnTo>
                    <a:pt x="342900" y="578643"/>
                  </a:lnTo>
                  <a:lnTo>
                    <a:pt x="334482" y="620363"/>
                  </a:lnTo>
                  <a:lnTo>
                    <a:pt x="311523" y="654423"/>
                  </a:lnTo>
                  <a:lnTo>
                    <a:pt x="277463" y="677382"/>
                  </a:lnTo>
                  <a:lnTo>
                    <a:pt x="235743" y="6858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25026" y="3829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59" y="457200"/>
                  </a:moveTo>
                  <a:lnTo>
                    <a:pt x="221085" y="457200"/>
                  </a:lnTo>
                  <a:lnTo>
                    <a:pt x="213617" y="456833"/>
                  </a:lnTo>
                  <a:lnTo>
                    <a:pt x="169378" y="449529"/>
                  </a:lnTo>
                  <a:lnTo>
                    <a:pt x="127414" y="433736"/>
                  </a:lnTo>
                  <a:lnTo>
                    <a:pt x="89338" y="410059"/>
                  </a:lnTo>
                  <a:lnTo>
                    <a:pt x="56612" y="379409"/>
                  </a:lnTo>
                  <a:lnTo>
                    <a:pt x="30495" y="342964"/>
                  </a:lnTo>
                  <a:lnTo>
                    <a:pt x="11989" y="302123"/>
                  </a:lnTo>
                  <a:lnTo>
                    <a:pt x="1807" y="258457"/>
                  </a:lnTo>
                  <a:lnTo>
                    <a:pt x="0" y="220561"/>
                  </a:lnTo>
                  <a:lnTo>
                    <a:pt x="339" y="213644"/>
                  </a:lnTo>
                  <a:lnTo>
                    <a:pt x="7643" y="169405"/>
                  </a:lnTo>
                  <a:lnTo>
                    <a:pt x="23436" y="127441"/>
                  </a:lnTo>
                  <a:lnTo>
                    <a:pt x="47113" y="89365"/>
                  </a:lnTo>
                  <a:lnTo>
                    <a:pt x="77763" y="56639"/>
                  </a:lnTo>
                  <a:lnTo>
                    <a:pt x="114208" y="30522"/>
                  </a:lnTo>
                  <a:lnTo>
                    <a:pt x="155049" y="12016"/>
                  </a:lnTo>
                  <a:lnTo>
                    <a:pt x="198715" y="1834"/>
                  </a:lnTo>
                  <a:lnTo>
                    <a:pt x="221085" y="0"/>
                  </a:lnTo>
                  <a:lnTo>
                    <a:pt x="236059" y="0"/>
                  </a:lnTo>
                  <a:lnTo>
                    <a:pt x="280513" y="5853"/>
                  </a:lnTo>
                  <a:lnTo>
                    <a:pt x="322971" y="20266"/>
                  </a:lnTo>
                  <a:lnTo>
                    <a:pt x="361801" y="42685"/>
                  </a:lnTo>
                  <a:lnTo>
                    <a:pt x="395511" y="72249"/>
                  </a:lnTo>
                  <a:lnTo>
                    <a:pt x="422806" y="107821"/>
                  </a:lnTo>
                  <a:lnTo>
                    <a:pt x="442636" y="148035"/>
                  </a:lnTo>
                  <a:lnTo>
                    <a:pt x="443330" y="149974"/>
                  </a:lnTo>
                  <a:lnTo>
                    <a:pt x="314286" y="149974"/>
                  </a:lnTo>
                  <a:lnTo>
                    <a:pt x="306220" y="151547"/>
                  </a:lnTo>
                  <a:lnTo>
                    <a:pt x="299117" y="156269"/>
                  </a:lnTo>
                  <a:lnTo>
                    <a:pt x="248185" y="207246"/>
                  </a:lnTo>
                  <a:lnTo>
                    <a:pt x="142926" y="207246"/>
                  </a:lnTo>
                  <a:lnTo>
                    <a:pt x="134988" y="208799"/>
                  </a:lnTo>
                  <a:lnTo>
                    <a:pt x="127756" y="213508"/>
                  </a:lnTo>
                  <a:lnTo>
                    <a:pt x="123035" y="220561"/>
                  </a:lnTo>
                  <a:lnTo>
                    <a:pt x="121461" y="228611"/>
                  </a:lnTo>
                  <a:lnTo>
                    <a:pt x="122920" y="236086"/>
                  </a:lnTo>
                  <a:lnTo>
                    <a:pt x="123035" y="236677"/>
                  </a:lnTo>
                  <a:lnTo>
                    <a:pt x="127756" y="243780"/>
                  </a:lnTo>
                  <a:lnTo>
                    <a:pt x="184906" y="300930"/>
                  </a:lnTo>
                  <a:lnTo>
                    <a:pt x="191959" y="305652"/>
                  </a:lnTo>
                  <a:lnTo>
                    <a:pt x="200009" y="307225"/>
                  </a:lnTo>
                  <a:lnTo>
                    <a:pt x="443330" y="307225"/>
                  </a:lnTo>
                  <a:lnTo>
                    <a:pt x="442636" y="309164"/>
                  </a:lnTo>
                  <a:lnTo>
                    <a:pt x="422806" y="349378"/>
                  </a:lnTo>
                  <a:lnTo>
                    <a:pt x="395511" y="384950"/>
                  </a:lnTo>
                  <a:lnTo>
                    <a:pt x="361801" y="414514"/>
                  </a:lnTo>
                  <a:lnTo>
                    <a:pt x="322971" y="436933"/>
                  </a:lnTo>
                  <a:lnTo>
                    <a:pt x="280513" y="451346"/>
                  </a:lnTo>
                  <a:lnTo>
                    <a:pt x="243528" y="456833"/>
                  </a:lnTo>
                  <a:lnTo>
                    <a:pt x="236059" y="457200"/>
                  </a:lnTo>
                  <a:close/>
                </a:path>
                <a:path w="457200" h="457200">
                  <a:moveTo>
                    <a:pt x="329030" y="187078"/>
                  </a:moveTo>
                  <a:lnTo>
                    <a:pt x="334098" y="179488"/>
                  </a:lnTo>
                  <a:lnTo>
                    <a:pt x="335651" y="171438"/>
                  </a:lnTo>
                  <a:lnTo>
                    <a:pt x="334072" y="163372"/>
                  </a:lnTo>
                  <a:lnTo>
                    <a:pt x="329389" y="156269"/>
                  </a:lnTo>
                  <a:lnTo>
                    <a:pt x="322336" y="151547"/>
                  </a:lnTo>
                  <a:lnTo>
                    <a:pt x="314286" y="149974"/>
                  </a:lnTo>
                  <a:lnTo>
                    <a:pt x="443330" y="149974"/>
                  </a:lnTo>
                  <a:lnTo>
                    <a:pt x="445156" y="155076"/>
                  </a:lnTo>
                  <a:lnTo>
                    <a:pt x="449502" y="169405"/>
                  </a:lnTo>
                  <a:lnTo>
                    <a:pt x="451319" y="176659"/>
                  </a:lnTo>
                  <a:lnTo>
                    <a:pt x="453289" y="186561"/>
                  </a:lnTo>
                  <a:lnTo>
                    <a:pt x="329547" y="186561"/>
                  </a:lnTo>
                  <a:lnTo>
                    <a:pt x="329030" y="187078"/>
                  </a:lnTo>
                  <a:close/>
                </a:path>
                <a:path w="457200" h="457200">
                  <a:moveTo>
                    <a:pt x="443330" y="307225"/>
                  </a:moveTo>
                  <a:lnTo>
                    <a:pt x="200009" y="307225"/>
                  </a:lnTo>
                  <a:lnTo>
                    <a:pt x="208075" y="305652"/>
                  </a:lnTo>
                  <a:lnTo>
                    <a:pt x="215178" y="300930"/>
                  </a:lnTo>
                  <a:lnTo>
                    <a:pt x="329547" y="186561"/>
                  </a:lnTo>
                  <a:lnTo>
                    <a:pt x="453289" y="186561"/>
                  </a:lnTo>
                  <a:lnTo>
                    <a:pt x="454241" y="191345"/>
                  </a:lnTo>
                  <a:lnTo>
                    <a:pt x="455338" y="198742"/>
                  </a:lnTo>
                  <a:lnTo>
                    <a:pt x="456792" y="213508"/>
                  </a:lnTo>
                  <a:lnTo>
                    <a:pt x="457145" y="220561"/>
                  </a:lnTo>
                  <a:lnTo>
                    <a:pt x="457143" y="236677"/>
                  </a:lnTo>
                  <a:lnTo>
                    <a:pt x="451319" y="280540"/>
                  </a:lnTo>
                  <a:lnTo>
                    <a:pt x="445156" y="302123"/>
                  </a:lnTo>
                  <a:lnTo>
                    <a:pt x="443330" y="307225"/>
                  </a:lnTo>
                  <a:close/>
                </a:path>
                <a:path w="457200" h="457200">
                  <a:moveTo>
                    <a:pt x="199997" y="255478"/>
                  </a:moveTo>
                  <a:lnTo>
                    <a:pt x="158028" y="213508"/>
                  </a:lnTo>
                  <a:lnTo>
                    <a:pt x="150975" y="208799"/>
                  </a:lnTo>
                  <a:lnTo>
                    <a:pt x="142926" y="207246"/>
                  </a:lnTo>
                  <a:lnTo>
                    <a:pt x="248185" y="207246"/>
                  </a:lnTo>
                  <a:lnTo>
                    <a:pt x="199997" y="255478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18002" y="4514849"/>
              <a:ext cx="471805" cy="457200"/>
            </a:xfrm>
            <a:custGeom>
              <a:avLst/>
              <a:gdLst/>
              <a:ahLst/>
              <a:cxnLst/>
              <a:rect l="l" t="t" r="r" b="b"/>
              <a:pathLst>
                <a:path w="471804" h="457200">
                  <a:moveTo>
                    <a:pt x="365736" y="457188"/>
                  </a:moveTo>
                  <a:lnTo>
                    <a:pt x="357885" y="456626"/>
                  </a:lnTo>
                  <a:lnTo>
                    <a:pt x="350343" y="453896"/>
                  </a:lnTo>
                  <a:lnTo>
                    <a:pt x="235775" y="392727"/>
                  </a:lnTo>
                  <a:lnTo>
                    <a:pt x="121207" y="453896"/>
                  </a:lnTo>
                  <a:lnTo>
                    <a:pt x="113666" y="456613"/>
                  </a:lnTo>
                  <a:lnTo>
                    <a:pt x="105815" y="457155"/>
                  </a:lnTo>
                  <a:lnTo>
                    <a:pt x="98114" y="455553"/>
                  </a:lnTo>
                  <a:lnTo>
                    <a:pt x="91025" y="451842"/>
                  </a:lnTo>
                  <a:lnTo>
                    <a:pt x="85245" y="446307"/>
                  </a:lnTo>
                  <a:lnTo>
                    <a:pt x="81281" y="439508"/>
                  </a:lnTo>
                  <a:lnTo>
                    <a:pt x="79309" y="431888"/>
                  </a:lnTo>
                  <a:lnTo>
                    <a:pt x="79506" y="423892"/>
                  </a:lnTo>
                  <a:lnTo>
                    <a:pt x="101473" y="293786"/>
                  </a:lnTo>
                  <a:lnTo>
                    <a:pt x="8425" y="201721"/>
                  </a:lnTo>
                  <a:lnTo>
                    <a:pt x="3619" y="195401"/>
                  </a:lnTo>
                  <a:lnTo>
                    <a:pt x="779" y="188126"/>
                  </a:lnTo>
                  <a:lnTo>
                    <a:pt x="0" y="180348"/>
                  </a:lnTo>
                  <a:lnTo>
                    <a:pt x="1371" y="172521"/>
                  </a:lnTo>
                  <a:lnTo>
                    <a:pt x="152551" y="134213"/>
                  </a:lnTo>
                  <a:lnTo>
                    <a:pt x="209969" y="16073"/>
                  </a:lnTo>
                  <a:lnTo>
                    <a:pt x="214477" y="9418"/>
                  </a:lnTo>
                  <a:lnTo>
                    <a:pt x="220517" y="4353"/>
                  </a:lnTo>
                  <a:lnTo>
                    <a:pt x="227712" y="1130"/>
                  </a:lnTo>
                  <a:lnTo>
                    <a:pt x="235686" y="0"/>
                  </a:lnTo>
                  <a:lnTo>
                    <a:pt x="243673" y="1130"/>
                  </a:lnTo>
                  <a:lnTo>
                    <a:pt x="250889" y="4353"/>
                  </a:lnTo>
                  <a:lnTo>
                    <a:pt x="256933" y="9418"/>
                  </a:lnTo>
                  <a:lnTo>
                    <a:pt x="261404" y="16073"/>
                  </a:lnTo>
                  <a:lnTo>
                    <a:pt x="318821" y="134213"/>
                  </a:lnTo>
                  <a:lnTo>
                    <a:pt x="447141" y="153144"/>
                  </a:lnTo>
                  <a:lnTo>
                    <a:pt x="471500" y="180348"/>
                  </a:lnTo>
                  <a:lnTo>
                    <a:pt x="470715" y="188126"/>
                  </a:lnTo>
                  <a:lnTo>
                    <a:pt x="467855" y="195401"/>
                  </a:lnTo>
                  <a:lnTo>
                    <a:pt x="463036" y="201721"/>
                  </a:lnTo>
                  <a:lnTo>
                    <a:pt x="369989" y="293786"/>
                  </a:lnTo>
                  <a:lnTo>
                    <a:pt x="392045" y="423892"/>
                  </a:lnTo>
                  <a:lnTo>
                    <a:pt x="373436" y="455591"/>
                  </a:lnTo>
                  <a:lnTo>
                    <a:pt x="365736" y="457188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44174" y="739139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7486649"/>
              <a:ext cx="133349" cy="1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96125"/>
          </a:xfrm>
          <a:custGeom>
            <a:avLst/>
            <a:gdLst/>
            <a:ahLst/>
            <a:cxnLst/>
            <a:rect l="l" t="t" r="r" b="b"/>
            <a:pathLst>
              <a:path w="12192000" h="7096125">
                <a:moveTo>
                  <a:pt x="12191999" y="7096124"/>
                </a:moveTo>
                <a:lnTo>
                  <a:pt x="0" y="70961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961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819878"/>
            <a:ext cx="5090795" cy="8820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820"/>
              </a:spcBef>
            </a:pPr>
            <a:r>
              <a:rPr spc="-240" dirty="0"/>
              <a:t>Conclusion:</a:t>
            </a:r>
            <a:r>
              <a:rPr spc="-80" dirty="0"/>
              <a:t> </a:t>
            </a:r>
            <a:r>
              <a:rPr spc="-260" dirty="0"/>
              <a:t>The</a:t>
            </a:r>
            <a:r>
              <a:rPr spc="-80" dirty="0"/>
              <a:t> </a:t>
            </a:r>
            <a:r>
              <a:rPr spc="-254" dirty="0"/>
              <a:t>Future</a:t>
            </a:r>
            <a:r>
              <a:rPr spc="-80" dirty="0"/>
              <a:t> </a:t>
            </a:r>
            <a:r>
              <a:rPr spc="-225" dirty="0"/>
              <a:t>of</a:t>
            </a:r>
            <a:r>
              <a:rPr spc="-80" dirty="0"/>
              <a:t> </a:t>
            </a:r>
            <a:r>
              <a:rPr spc="-165" dirty="0"/>
              <a:t>AI </a:t>
            </a:r>
            <a:r>
              <a:rPr spc="-270" dirty="0"/>
              <a:t>Agents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899" y="1839444"/>
            <a:ext cx="596201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100" dirty="0">
                <a:solidFill>
                  <a:srgbClr val="374050"/>
                </a:solidFill>
                <a:latin typeface="Roboto"/>
                <a:cs typeface="Roboto"/>
              </a:rPr>
              <a:t>Modern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transform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simple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10" dirty="0">
                <a:solidFill>
                  <a:srgbClr val="374050"/>
                </a:solidFill>
                <a:latin typeface="Roboto"/>
                <a:cs typeface="Roboto"/>
              </a:rPr>
              <a:t>LLMs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into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0" spc="-85" dirty="0">
                <a:solidFill>
                  <a:srgbClr val="2562EB"/>
                </a:solidFill>
                <a:latin typeface="Roboto Medium"/>
                <a:cs typeface="Roboto Medium"/>
              </a:rPr>
              <a:t>autonomous,</a:t>
            </a:r>
            <a:r>
              <a:rPr sz="1650"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55" dirty="0">
                <a:solidFill>
                  <a:srgbClr val="2562EB"/>
                </a:solidFill>
                <a:latin typeface="Roboto Medium"/>
                <a:cs typeface="Roboto Medium"/>
              </a:rPr>
              <a:t>intelligent </a:t>
            </a:r>
            <a:r>
              <a:rPr sz="1650" b="0" spc="-75" dirty="0">
                <a:solidFill>
                  <a:srgbClr val="2562EB"/>
                </a:solidFill>
                <a:latin typeface="Roboto Medium"/>
                <a:cs typeface="Roboto Medium"/>
              </a:rPr>
              <a:t>digital</a:t>
            </a:r>
            <a:r>
              <a:rPr sz="1650" b="0" spc="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2562EB"/>
                </a:solidFill>
                <a:latin typeface="Roboto Medium"/>
                <a:cs typeface="Roboto Medium"/>
              </a:rPr>
              <a:t>workers</a:t>
            </a:r>
            <a:r>
              <a:rPr sz="1650" b="0" spc="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capable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solving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problems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independently.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2793744"/>
            <a:ext cx="120142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0" spc="-85" dirty="0">
                <a:solidFill>
                  <a:srgbClr val="1F2937"/>
                </a:solidFill>
                <a:latin typeface="Roboto Medium"/>
                <a:cs typeface="Roboto Medium"/>
              </a:rPr>
              <a:t>Next</a:t>
            </a:r>
            <a:r>
              <a:rPr sz="1950" b="0" spc="-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950" b="0" spc="-70" dirty="0">
                <a:solidFill>
                  <a:srgbClr val="1F2937"/>
                </a:solidFill>
                <a:latin typeface="Roboto Medium"/>
                <a:cs typeface="Roboto Medium"/>
              </a:rPr>
              <a:t>Steps:</a:t>
            </a:r>
            <a:endParaRPr sz="1950">
              <a:latin typeface="Roboto Medium"/>
              <a:cs typeface="Roboto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3286124"/>
            <a:ext cx="6096000" cy="685800"/>
            <a:chOff x="609599" y="3286124"/>
            <a:chExt cx="6096000" cy="685800"/>
          </a:xfrm>
        </p:grpSpPr>
        <p:sp>
          <p:nvSpPr>
            <p:cNvPr id="8" name="object 8"/>
            <p:cNvSpPr/>
            <p:nvPr/>
          </p:nvSpPr>
          <p:spPr>
            <a:xfrm>
              <a:off x="628649" y="3286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286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9" y="3354959"/>
            <a:ext cx="3649979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40" dirty="0">
                <a:latin typeface="Roboto Medium"/>
                <a:cs typeface="Roboto Medium"/>
              </a:rPr>
              <a:t>Start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Small,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Scale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Gradually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Begin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targeted,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focused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30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4086224"/>
            <a:ext cx="6096000" cy="685800"/>
            <a:chOff x="609599" y="4086224"/>
            <a:chExt cx="6096000" cy="685800"/>
          </a:xfrm>
        </p:grpSpPr>
        <p:sp>
          <p:nvSpPr>
            <p:cNvPr id="12" name="object 12"/>
            <p:cNvSpPr/>
            <p:nvPr/>
          </p:nvSpPr>
          <p:spPr>
            <a:xfrm>
              <a:off x="628649" y="4086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086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7399" y="4155058"/>
            <a:ext cx="4606290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Apply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Design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Patterns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ReAct,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Planning,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patterns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systematically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4886324"/>
            <a:ext cx="6096000" cy="685800"/>
            <a:chOff x="609599" y="4886324"/>
            <a:chExt cx="6096000" cy="685800"/>
          </a:xfrm>
        </p:grpSpPr>
        <p:sp>
          <p:nvSpPr>
            <p:cNvPr id="16" name="object 16"/>
            <p:cNvSpPr/>
            <p:nvPr/>
          </p:nvSpPr>
          <p:spPr>
            <a:xfrm>
              <a:off x="628649" y="4886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4886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599" y="5686424"/>
            <a:ext cx="6096000" cy="685800"/>
            <a:chOff x="609599" y="5686424"/>
            <a:chExt cx="6096000" cy="685800"/>
          </a:xfrm>
        </p:grpSpPr>
        <p:sp>
          <p:nvSpPr>
            <p:cNvPr id="19" name="object 19"/>
            <p:cNvSpPr/>
            <p:nvPr/>
          </p:nvSpPr>
          <p:spPr>
            <a:xfrm>
              <a:off x="628649" y="5686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5686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7399" y="4955158"/>
            <a:ext cx="4145279" cy="12827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0" dirty="0">
                <a:latin typeface="Roboto Medium"/>
                <a:cs typeface="Roboto Medium"/>
              </a:rPr>
              <a:t>Build</a:t>
            </a:r>
            <a:r>
              <a:rPr sz="1300" b="0" spc="10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Robust</a:t>
            </a:r>
            <a:r>
              <a:rPr sz="1300" b="0" spc="1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Guardrails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Ensure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safety,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reliability,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error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handling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at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every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level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300" b="0" spc="-75" dirty="0">
                <a:latin typeface="Roboto Medium"/>
                <a:cs typeface="Roboto Medium"/>
              </a:rPr>
              <a:t>Embrace</a:t>
            </a:r>
            <a:r>
              <a:rPr sz="1300" b="0" spc="20" dirty="0">
                <a:latin typeface="Roboto Medium"/>
                <a:cs typeface="Roboto Medium"/>
              </a:rPr>
              <a:t> </a:t>
            </a:r>
            <a:r>
              <a:rPr sz="1300" b="0" spc="-60" dirty="0">
                <a:latin typeface="Roboto Medium"/>
                <a:cs typeface="Roboto Medium"/>
              </a:rPr>
              <a:t>Continuous</a:t>
            </a:r>
            <a:r>
              <a:rPr sz="1300" b="0" spc="2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Learning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Refine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your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evolving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best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practices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15199" y="0"/>
            <a:ext cx="4876800" cy="7096125"/>
            <a:chOff x="7315199" y="0"/>
            <a:chExt cx="4876800" cy="7096125"/>
          </a:xfrm>
        </p:grpSpPr>
        <p:sp>
          <p:nvSpPr>
            <p:cNvPr id="23" name="object 23"/>
            <p:cNvSpPr/>
            <p:nvPr/>
          </p:nvSpPr>
          <p:spPr>
            <a:xfrm>
              <a:off x="7315199" y="0"/>
              <a:ext cx="4876800" cy="7096125"/>
            </a:xfrm>
            <a:custGeom>
              <a:avLst/>
              <a:gdLst/>
              <a:ahLst/>
              <a:cxnLst/>
              <a:rect l="l" t="t" r="r" b="b"/>
              <a:pathLst>
                <a:path w="4876800" h="7096125">
                  <a:moveTo>
                    <a:pt x="4876799" y="7096124"/>
                  </a:moveTo>
                  <a:lnTo>
                    <a:pt x="0" y="70961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0961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58124" y="14096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3" y="1212602"/>
                  </a:lnTo>
                  <a:lnTo>
                    <a:pt x="476031" y="1204387"/>
                  </a:lnTo>
                  <a:lnTo>
                    <a:pt x="432642" y="1192950"/>
                  </a:lnTo>
                  <a:lnTo>
                    <a:pt x="390211" y="1178354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3"/>
                  </a:lnTo>
                  <a:lnTo>
                    <a:pt x="168094" y="1029940"/>
                  </a:lnTo>
                  <a:lnTo>
                    <a:pt x="138371" y="996325"/>
                  </a:lnTo>
                  <a:lnTo>
                    <a:pt x="111201" y="960616"/>
                  </a:lnTo>
                  <a:lnTo>
                    <a:pt x="86726" y="922996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2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2" y="505385"/>
                  </a:lnTo>
                  <a:lnTo>
                    <a:pt x="18267" y="461478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6" y="296202"/>
                  </a:lnTo>
                  <a:lnTo>
                    <a:pt x="111201" y="258583"/>
                  </a:lnTo>
                  <a:lnTo>
                    <a:pt x="138371" y="222873"/>
                  </a:lnTo>
                  <a:lnTo>
                    <a:pt x="168094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0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1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8" y="65088"/>
                  </a:lnTo>
                  <a:lnTo>
                    <a:pt x="922997" y="86728"/>
                  </a:lnTo>
                  <a:lnTo>
                    <a:pt x="960616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4" y="200217"/>
                  </a:lnTo>
                  <a:lnTo>
                    <a:pt x="1090178" y="234558"/>
                  </a:lnTo>
                  <a:lnTo>
                    <a:pt x="1116462" y="270924"/>
                  </a:lnTo>
                  <a:lnTo>
                    <a:pt x="1140002" y="309124"/>
                  </a:lnTo>
                  <a:lnTo>
                    <a:pt x="1160671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1" y="520152"/>
                  </a:lnTo>
                  <a:lnTo>
                    <a:pt x="1217548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4" y="669351"/>
                  </a:lnTo>
                  <a:lnTo>
                    <a:pt x="1210225" y="713813"/>
                  </a:lnTo>
                  <a:lnTo>
                    <a:pt x="1200930" y="757720"/>
                  </a:lnTo>
                  <a:lnTo>
                    <a:pt x="1188430" y="800824"/>
                  </a:lnTo>
                  <a:lnTo>
                    <a:pt x="1172795" y="842883"/>
                  </a:lnTo>
                  <a:lnTo>
                    <a:pt x="1154110" y="883678"/>
                  </a:lnTo>
                  <a:lnTo>
                    <a:pt x="1132470" y="922996"/>
                  </a:lnTo>
                  <a:lnTo>
                    <a:pt x="1107996" y="960616"/>
                  </a:lnTo>
                  <a:lnTo>
                    <a:pt x="1080827" y="996325"/>
                  </a:lnTo>
                  <a:lnTo>
                    <a:pt x="1051104" y="1029940"/>
                  </a:lnTo>
                  <a:lnTo>
                    <a:pt x="1018982" y="1061283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7" y="1160672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8" y="1204387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429874" y="447674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7" y="912198"/>
                  </a:lnTo>
                  <a:lnTo>
                    <a:pt x="368004" y="905614"/>
                  </a:lnTo>
                  <a:lnTo>
                    <a:pt x="324481" y="894712"/>
                  </a:lnTo>
                  <a:lnTo>
                    <a:pt x="282235" y="879596"/>
                  </a:lnTo>
                  <a:lnTo>
                    <a:pt x="241675" y="860413"/>
                  </a:lnTo>
                  <a:lnTo>
                    <a:pt x="203191" y="837347"/>
                  </a:lnTo>
                  <a:lnTo>
                    <a:pt x="167154" y="810620"/>
                  </a:lnTo>
                  <a:lnTo>
                    <a:pt x="133910" y="780488"/>
                  </a:lnTo>
                  <a:lnTo>
                    <a:pt x="103780" y="747244"/>
                  </a:lnTo>
                  <a:lnTo>
                    <a:pt x="77051" y="711205"/>
                  </a:lnTo>
                  <a:lnTo>
                    <a:pt x="53985" y="672722"/>
                  </a:lnTo>
                  <a:lnTo>
                    <a:pt x="34801" y="632161"/>
                  </a:lnTo>
                  <a:lnTo>
                    <a:pt x="19687" y="589917"/>
                  </a:lnTo>
                  <a:lnTo>
                    <a:pt x="8785" y="546395"/>
                  </a:lnTo>
                  <a:lnTo>
                    <a:pt x="2202" y="502014"/>
                  </a:lnTo>
                  <a:lnTo>
                    <a:pt x="0" y="457199"/>
                  </a:lnTo>
                  <a:lnTo>
                    <a:pt x="138" y="445976"/>
                  </a:lnTo>
                  <a:lnTo>
                    <a:pt x="3439" y="401230"/>
                  </a:lnTo>
                  <a:lnTo>
                    <a:pt x="11110" y="357023"/>
                  </a:lnTo>
                  <a:lnTo>
                    <a:pt x="23077" y="313781"/>
                  </a:lnTo>
                  <a:lnTo>
                    <a:pt x="39225" y="271920"/>
                  </a:lnTo>
                  <a:lnTo>
                    <a:pt x="59397" y="231843"/>
                  </a:lnTo>
                  <a:lnTo>
                    <a:pt x="83402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8" y="96765"/>
                  </a:lnTo>
                  <a:lnTo>
                    <a:pt x="212600" y="70930"/>
                  </a:lnTo>
                  <a:lnTo>
                    <a:pt x="251638" y="48815"/>
                  </a:lnTo>
                  <a:lnTo>
                    <a:pt x="292657" y="30634"/>
                  </a:lnTo>
                  <a:lnTo>
                    <a:pt x="335262" y="16560"/>
                  </a:lnTo>
                  <a:lnTo>
                    <a:pt x="379039" y="6730"/>
                  </a:lnTo>
                  <a:lnTo>
                    <a:pt x="423571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9" y="3438"/>
                  </a:lnTo>
                  <a:lnTo>
                    <a:pt x="557375" y="11109"/>
                  </a:lnTo>
                  <a:lnTo>
                    <a:pt x="600618" y="23076"/>
                  </a:lnTo>
                  <a:lnTo>
                    <a:pt x="642479" y="39224"/>
                  </a:lnTo>
                  <a:lnTo>
                    <a:pt x="682555" y="59397"/>
                  </a:lnTo>
                  <a:lnTo>
                    <a:pt x="720461" y="83401"/>
                  </a:lnTo>
                  <a:lnTo>
                    <a:pt x="755832" y="111006"/>
                  </a:lnTo>
                  <a:lnTo>
                    <a:pt x="788327" y="141944"/>
                  </a:lnTo>
                  <a:lnTo>
                    <a:pt x="817634" y="175918"/>
                  </a:lnTo>
                  <a:lnTo>
                    <a:pt x="843467" y="212601"/>
                  </a:lnTo>
                  <a:lnTo>
                    <a:pt x="865582" y="251640"/>
                  </a:lnTo>
                  <a:lnTo>
                    <a:pt x="883764" y="292658"/>
                  </a:lnTo>
                  <a:lnTo>
                    <a:pt x="897838" y="335262"/>
                  </a:lnTo>
                  <a:lnTo>
                    <a:pt x="907668" y="379039"/>
                  </a:lnTo>
                  <a:lnTo>
                    <a:pt x="913162" y="423569"/>
                  </a:lnTo>
                  <a:lnTo>
                    <a:pt x="914399" y="457199"/>
                  </a:lnTo>
                  <a:lnTo>
                    <a:pt x="914263" y="468423"/>
                  </a:lnTo>
                  <a:lnTo>
                    <a:pt x="910961" y="513169"/>
                  </a:lnTo>
                  <a:lnTo>
                    <a:pt x="903288" y="557376"/>
                  </a:lnTo>
                  <a:lnTo>
                    <a:pt x="891322" y="600618"/>
                  </a:lnTo>
                  <a:lnTo>
                    <a:pt x="875174" y="642478"/>
                  </a:lnTo>
                  <a:lnTo>
                    <a:pt x="855001" y="682555"/>
                  </a:lnTo>
                  <a:lnTo>
                    <a:pt x="830997" y="720461"/>
                  </a:lnTo>
                  <a:lnTo>
                    <a:pt x="803393" y="755833"/>
                  </a:lnTo>
                  <a:lnTo>
                    <a:pt x="772454" y="788328"/>
                  </a:lnTo>
                  <a:lnTo>
                    <a:pt x="738480" y="817634"/>
                  </a:lnTo>
                  <a:lnTo>
                    <a:pt x="701797" y="843468"/>
                  </a:lnTo>
                  <a:lnTo>
                    <a:pt x="662759" y="865583"/>
                  </a:lnTo>
                  <a:lnTo>
                    <a:pt x="621740" y="883764"/>
                  </a:lnTo>
                  <a:lnTo>
                    <a:pt x="579137" y="897839"/>
                  </a:lnTo>
                  <a:lnTo>
                    <a:pt x="535359" y="907669"/>
                  </a:lnTo>
                  <a:lnTo>
                    <a:pt x="490830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0123" y="2171699"/>
              <a:ext cx="1171575" cy="1228725"/>
            </a:xfrm>
            <a:custGeom>
              <a:avLst/>
              <a:gdLst/>
              <a:ahLst/>
              <a:cxnLst/>
              <a:rect l="l" t="t" r="r" b="b"/>
              <a:pathLst>
                <a:path w="1171575" h="1228725">
                  <a:moveTo>
                    <a:pt x="1100378" y="1228724"/>
                  </a:moveTo>
                  <a:lnTo>
                    <a:pt x="71196" y="1228724"/>
                  </a:lnTo>
                  <a:lnTo>
                    <a:pt x="66240" y="1228236"/>
                  </a:lnTo>
                  <a:lnTo>
                    <a:pt x="29705" y="1213102"/>
                  </a:lnTo>
                  <a:lnTo>
                    <a:pt x="3885" y="1177062"/>
                  </a:lnTo>
                  <a:lnTo>
                    <a:pt x="0" y="1157528"/>
                  </a:lnTo>
                  <a:lnTo>
                    <a:pt x="0" y="1152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00378" y="0"/>
                  </a:lnTo>
                  <a:lnTo>
                    <a:pt x="1141869" y="15621"/>
                  </a:lnTo>
                  <a:lnTo>
                    <a:pt x="1167688" y="51661"/>
                  </a:lnTo>
                  <a:lnTo>
                    <a:pt x="1171575" y="71196"/>
                  </a:lnTo>
                  <a:lnTo>
                    <a:pt x="1171575" y="1157528"/>
                  </a:lnTo>
                  <a:lnTo>
                    <a:pt x="1155952" y="1199018"/>
                  </a:lnTo>
                  <a:lnTo>
                    <a:pt x="1119912" y="1224839"/>
                  </a:lnTo>
                  <a:lnTo>
                    <a:pt x="1105333" y="1228236"/>
                  </a:lnTo>
                  <a:lnTo>
                    <a:pt x="1100378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47652" y="2400755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161616" y="351523"/>
                  </a:moveTo>
                  <a:lnTo>
                    <a:pt x="113317" y="315655"/>
                  </a:lnTo>
                  <a:lnTo>
                    <a:pt x="105017" y="294621"/>
                  </a:lnTo>
                  <a:lnTo>
                    <a:pt x="106441" y="286901"/>
                  </a:lnTo>
                  <a:lnTo>
                    <a:pt x="108615" y="280503"/>
                  </a:lnTo>
                  <a:lnTo>
                    <a:pt x="111107" y="273283"/>
                  </a:lnTo>
                  <a:lnTo>
                    <a:pt x="113900" y="265328"/>
                  </a:lnTo>
                  <a:lnTo>
                    <a:pt x="116978" y="256719"/>
                  </a:lnTo>
                  <a:lnTo>
                    <a:pt x="14823" y="256719"/>
                  </a:lnTo>
                  <a:lnTo>
                    <a:pt x="7679" y="252611"/>
                  </a:lnTo>
                  <a:lnTo>
                    <a:pt x="0" y="239217"/>
                  </a:lnTo>
                  <a:lnTo>
                    <a:pt x="89" y="231001"/>
                  </a:lnTo>
                  <a:lnTo>
                    <a:pt x="50899" y="145366"/>
                  </a:lnTo>
                  <a:lnTo>
                    <a:pt x="89601" y="116019"/>
                  </a:lnTo>
                  <a:lnTo>
                    <a:pt x="106173" y="113844"/>
                  </a:lnTo>
                  <a:lnTo>
                    <a:pt x="179665" y="113844"/>
                  </a:lnTo>
                  <a:lnTo>
                    <a:pt x="181808" y="110272"/>
                  </a:lnTo>
                  <a:lnTo>
                    <a:pt x="225276" y="58099"/>
                  </a:lnTo>
                  <a:lnTo>
                    <a:pt x="268211" y="27362"/>
                  </a:lnTo>
                  <a:lnTo>
                    <a:pt x="312684" y="9076"/>
                  </a:lnTo>
                  <a:lnTo>
                    <a:pt x="356479" y="778"/>
                  </a:lnTo>
                  <a:lnTo>
                    <a:pt x="397383" y="0"/>
                  </a:lnTo>
                  <a:lnTo>
                    <a:pt x="433179" y="4277"/>
                  </a:lnTo>
                  <a:lnTo>
                    <a:pt x="457809" y="60463"/>
                  </a:lnTo>
                  <a:lnTo>
                    <a:pt x="457467" y="78125"/>
                  </a:lnTo>
                  <a:lnTo>
                    <a:pt x="339234" y="78125"/>
                  </a:lnTo>
                  <a:lnTo>
                    <a:pt x="334678" y="79031"/>
                  </a:lnTo>
                  <a:lnTo>
                    <a:pt x="308252" y="109107"/>
                  </a:lnTo>
                  <a:lnTo>
                    <a:pt x="308252" y="118581"/>
                  </a:lnTo>
                  <a:lnTo>
                    <a:pt x="334678" y="148656"/>
                  </a:lnTo>
                  <a:lnTo>
                    <a:pt x="339234" y="149563"/>
                  </a:lnTo>
                  <a:lnTo>
                    <a:pt x="446896" y="149563"/>
                  </a:lnTo>
                  <a:lnTo>
                    <a:pt x="430414" y="189624"/>
                  </a:lnTo>
                  <a:lnTo>
                    <a:pt x="399685" y="232545"/>
                  </a:lnTo>
                  <a:lnTo>
                    <a:pt x="354062" y="271721"/>
                  </a:lnTo>
                  <a:lnTo>
                    <a:pt x="343971" y="278150"/>
                  </a:lnTo>
                  <a:lnTo>
                    <a:pt x="343971" y="339586"/>
                  </a:lnTo>
                  <a:lnTo>
                    <a:pt x="201096" y="339586"/>
                  </a:lnTo>
                  <a:lnTo>
                    <a:pt x="183549" y="345536"/>
                  </a:lnTo>
                  <a:lnTo>
                    <a:pt x="169217" y="350213"/>
                  </a:lnTo>
                  <a:lnTo>
                    <a:pt x="161616" y="351523"/>
                  </a:lnTo>
                  <a:close/>
                </a:path>
                <a:path w="457834" h="457835">
                  <a:moveTo>
                    <a:pt x="446896" y="149563"/>
                  </a:moveTo>
                  <a:lnTo>
                    <a:pt x="348708" y="149563"/>
                  </a:lnTo>
                  <a:lnTo>
                    <a:pt x="353264" y="148656"/>
                  </a:lnTo>
                  <a:lnTo>
                    <a:pt x="362016" y="145031"/>
                  </a:lnTo>
                  <a:lnTo>
                    <a:pt x="379690" y="118581"/>
                  </a:lnTo>
                  <a:lnTo>
                    <a:pt x="379690" y="109107"/>
                  </a:lnTo>
                  <a:lnTo>
                    <a:pt x="353264" y="79031"/>
                  </a:lnTo>
                  <a:lnTo>
                    <a:pt x="348708" y="78125"/>
                  </a:lnTo>
                  <a:lnTo>
                    <a:pt x="457467" y="78125"/>
                  </a:lnTo>
                  <a:lnTo>
                    <a:pt x="457200" y="91936"/>
                  </a:lnTo>
                  <a:lnTo>
                    <a:pt x="457125" y="95799"/>
                  </a:lnTo>
                  <a:lnTo>
                    <a:pt x="457018" y="101375"/>
                  </a:lnTo>
                  <a:lnTo>
                    <a:pt x="448731" y="145031"/>
                  </a:lnTo>
                  <a:lnTo>
                    <a:pt x="448622" y="145366"/>
                  </a:lnTo>
                  <a:lnTo>
                    <a:pt x="446896" y="149563"/>
                  </a:lnTo>
                  <a:close/>
                </a:path>
                <a:path w="457834" h="457835">
                  <a:moveTo>
                    <a:pt x="226814" y="457726"/>
                  </a:moveTo>
                  <a:lnTo>
                    <a:pt x="218442" y="457726"/>
                  </a:lnTo>
                  <a:lnTo>
                    <a:pt x="205204" y="450136"/>
                  </a:lnTo>
                  <a:lnTo>
                    <a:pt x="201096" y="443082"/>
                  </a:lnTo>
                  <a:lnTo>
                    <a:pt x="201096" y="339586"/>
                  </a:lnTo>
                  <a:lnTo>
                    <a:pt x="343971" y="339586"/>
                  </a:lnTo>
                  <a:lnTo>
                    <a:pt x="343971" y="351523"/>
                  </a:lnTo>
                  <a:lnTo>
                    <a:pt x="325625" y="396609"/>
                  </a:lnTo>
                  <a:lnTo>
                    <a:pt x="226814" y="45772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32750" y="2922904"/>
            <a:ext cx="7416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0" dirty="0">
                <a:solidFill>
                  <a:srgbClr val="2562EB"/>
                </a:solidFill>
                <a:latin typeface="Roboto Medium"/>
                <a:cs typeface="Roboto Medium"/>
              </a:rPr>
              <a:t>Innovation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44098" y="2171699"/>
            <a:ext cx="942975" cy="1228725"/>
            <a:chOff x="9944098" y="2171699"/>
            <a:chExt cx="942975" cy="1228725"/>
          </a:xfrm>
        </p:grpSpPr>
        <p:sp>
          <p:nvSpPr>
            <p:cNvPr id="30" name="object 30"/>
            <p:cNvSpPr/>
            <p:nvPr/>
          </p:nvSpPr>
          <p:spPr>
            <a:xfrm>
              <a:off x="9944098" y="2171699"/>
              <a:ext cx="942975" cy="1228725"/>
            </a:xfrm>
            <a:custGeom>
              <a:avLst/>
              <a:gdLst/>
              <a:ahLst/>
              <a:cxnLst/>
              <a:rect l="l" t="t" r="r" b="b"/>
              <a:pathLst>
                <a:path w="942975" h="1228725">
                  <a:moveTo>
                    <a:pt x="871779" y="1228724"/>
                  </a:moveTo>
                  <a:lnTo>
                    <a:pt x="71197" y="1228724"/>
                  </a:lnTo>
                  <a:lnTo>
                    <a:pt x="66243" y="1228236"/>
                  </a:lnTo>
                  <a:lnTo>
                    <a:pt x="29706" y="1213102"/>
                  </a:lnTo>
                  <a:lnTo>
                    <a:pt x="3884" y="1177062"/>
                  </a:lnTo>
                  <a:lnTo>
                    <a:pt x="0" y="1157528"/>
                  </a:lnTo>
                  <a:lnTo>
                    <a:pt x="1" y="1152524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3" y="3885"/>
                  </a:lnTo>
                  <a:lnTo>
                    <a:pt x="71197" y="0"/>
                  </a:lnTo>
                  <a:lnTo>
                    <a:pt x="871779" y="0"/>
                  </a:lnTo>
                  <a:lnTo>
                    <a:pt x="913269" y="15621"/>
                  </a:lnTo>
                  <a:lnTo>
                    <a:pt x="939089" y="51661"/>
                  </a:lnTo>
                  <a:lnTo>
                    <a:pt x="942974" y="71196"/>
                  </a:lnTo>
                  <a:lnTo>
                    <a:pt x="942974" y="1157528"/>
                  </a:lnTo>
                  <a:lnTo>
                    <a:pt x="927352" y="1199018"/>
                  </a:lnTo>
                  <a:lnTo>
                    <a:pt x="891312" y="1224839"/>
                  </a:lnTo>
                  <a:lnTo>
                    <a:pt x="876733" y="1228236"/>
                  </a:lnTo>
                  <a:lnTo>
                    <a:pt x="871779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172699" y="242887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58065" y="2922904"/>
            <a:ext cx="5162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2562EB"/>
                </a:solidFill>
                <a:latin typeface="Roboto Medium"/>
                <a:cs typeface="Roboto Medium"/>
              </a:rPr>
              <a:t>Growth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305923" y="3705224"/>
            <a:ext cx="895350" cy="1228725"/>
            <a:chOff x="9305923" y="3705224"/>
            <a:chExt cx="895350" cy="1228725"/>
          </a:xfrm>
        </p:grpSpPr>
        <p:sp>
          <p:nvSpPr>
            <p:cNvPr id="34" name="object 34"/>
            <p:cNvSpPr/>
            <p:nvPr/>
          </p:nvSpPr>
          <p:spPr>
            <a:xfrm>
              <a:off x="9305923" y="3705224"/>
              <a:ext cx="895350" cy="1228725"/>
            </a:xfrm>
            <a:custGeom>
              <a:avLst/>
              <a:gdLst/>
              <a:ahLst/>
              <a:cxnLst/>
              <a:rect l="l" t="t" r="r" b="b"/>
              <a:pathLst>
                <a:path w="895350" h="1228725">
                  <a:moveTo>
                    <a:pt x="824153" y="1228724"/>
                  </a:moveTo>
                  <a:lnTo>
                    <a:pt x="71196" y="1228724"/>
                  </a:lnTo>
                  <a:lnTo>
                    <a:pt x="66241" y="1228236"/>
                  </a:lnTo>
                  <a:lnTo>
                    <a:pt x="29705" y="1213101"/>
                  </a:lnTo>
                  <a:lnTo>
                    <a:pt x="3885" y="1177062"/>
                  </a:lnTo>
                  <a:lnTo>
                    <a:pt x="0" y="1157528"/>
                  </a:lnTo>
                  <a:lnTo>
                    <a:pt x="0" y="1152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824153" y="0"/>
                  </a:lnTo>
                  <a:lnTo>
                    <a:pt x="865642" y="15621"/>
                  </a:lnTo>
                  <a:lnTo>
                    <a:pt x="891463" y="51661"/>
                  </a:lnTo>
                  <a:lnTo>
                    <a:pt x="895349" y="71196"/>
                  </a:lnTo>
                  <a:lnTo>
                    <a:pt x="895349" y="1157528"/>
                  </a:lnTo>
                  <a:lnTo>
                    <a:pt x="879727" y="1199018"/>
                  </a:lnTo>
                  <a:lnTo>
                    <a:pt x="843687" y="1224837"/>
                  </a:lnTo>
                  <a:lnTo>
                    <a:pt x="829108" y="1228236"/>
                  </a:lnTo>
                  <a:lnTo>
                    <a:pt x="824153" y="1228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548811" y="3933824"/>
              <a:ext cx="314325" cy="457200"/>
            </a:xfrm>
            <a:custGeom>
              <a:avLst/>
              <a:gdLst/>
              <a:ahLst/>
              <a:cxnLst/>
              <a:rect l="l" t="t" r="r" b="b"/>
              <a:pathLst>
                <a:path w="314325" h="457200">
                  <a:moveTo>
                    <a:pt x="228634" y="342810"/>
                  </a:moveTo>
                  <a:lnTo>
                    <a:pt x="85725" y="342810"/>
                  </a:lnTo>
                  <a:lnTo>
                    <a:pt x="77767" y="322206"/>
                  </a:lnTo>
                  <a:lnTo>
                    <a:pt x="67207" y="302749"/>
                  </a:lnTo>
                  <a:lnTo>
                    <a:pt x="54921" y="284079"/>
                  </a:lnTo>
                  <a:lnTo>
                    <a:pt x="41790" y="265836"/>
                  </a:lnTo>
                  <a:lnTo>
                    <a:pt x="32504" y="253156"/>
                  </a:lnTo>
                  <a:lnTo>
                    <a:pt x="28039" y="246727"/>
                  </a:lnTo>
                  <a:lnTo>
                    <a:pt x="16199" y="226717"/>
                  </a:lnTo>
                  <a:lnTo>
                    <a:pt x="7389" y="204925"/>
                  </a:lnTo>
                  <a:lnTo>
                    <a:pt x="1894" y="181642"/>
                  </a:lnTo>
                  <a:lnTo>
                    <a:pt x="0" y="157162"/>
                  </a:lnTo>
                  <a:lnTo>
                    <a:pt x="8012" y="107487"/>
                  </a:lnTo>
                  <a:lnTo>
                    <a:pt x="30323" y="64345"/>
                  </a:lnTo>
                  <a:lnTo>
                    <a:pt x="64345" y="30323"/>
                  </a:lnTo>
                  <a:lnTo>
                    <a:pt x="107487" y="8012"/>
                  </a:lnTo>
                  <a:lnTo>
                    <a:pt x="157162" y="0"/>
                  </a:lnTo>
                  <a:lnTo>
                    <a:pt x="206832" y="8012"/>
                  </a:lnTo>
                  <a:lnTo>
                    <a:pt x="249968" y="30323"/>
                  </a:lnTo>
                  <a:lnTo>
                    <a:pt x="276789" y="57150"/>
                  </a:lnTo>
                  <a:lnTo>
                    <a:pt x="157162" y="57150"/>
                  </a:lnTo>
                  <a:lnTo>
                    <a:pt x="118216" y="65003"/>
                  </a:lnTo>
                  <a:lnTo>
                    <a:pt x="86428" y="86428"/>
                  </a:lnTo>
                  <a:lnTo>
                    <a:pt x="65003" y="118216"/>
                  </a:lnTo>
                  <a:lnTo>
                    <a:pt x="57150" y="157162"/>
                  </a:lnTo>
                  <a:lnTo>
                    <a:pt x="57150" y="165020"/>
                  </a:lnTo>
                  <a:lnTo>
                    <a:pt x="63579" y="171450"/>
                  </a:lnTo>
                  <a:lnTo>
                    <a:pt x="313225" y="171450"/>
                  </a:lnTo>
                  <a:lnTo>
                    <a:pt x="312436" y="181642"/>
                  </a:lnTo>
                  <a:lnTo>
                    <a:pt x="298146" y="226717"/>
                  </a:lnTo>
                  <a:lnTo>
                    <a:pt x="272599" y="265836"/>
                  </a:lnTo>
                  <a:lnTo>
                    <a:pt x="259508" y="284079"/>
                  </a:lnTo>
                  <a:lnTo>
                    <a:pt x="247221" y="302749"/>
                  </a:lnTo>
                  <a:lnTo>
                    <a:pt x="236635" y="322206"/>
                  </a:lnTo>
                  <a:lnTo>
                    <a:pt x="228634" y="342810"/>
                  </a:lnTo>
                  <a:close/>
                </a:path>
                <a:path w="314325" h="457200">
                  <a:moveTo>
                    <a:pt x="313225" y="171450"/>
                  </a:moveTo>
                  <a:lnTo>
                    <a:pt x="79295" y="171450"/>
                  </a:lnTo>
                  <a:lnTo>
                    <a:pt x="85725" y="165020"/>
                  </a:lnTo>
                  <a:lnTo>
                    <a:pt x="85725" y="157162"/>
                  </a:lnTo>
                  <a:lnTo>
                    <a:pt x="91336" y="129349"/>
                  </a:lnTo>
                  <a:lnTo>
                    <a:pt x="106642" y="106642"/>
                  </a:lnTo>
                  <a:lnTo>
                    <a:pt x="129349" y="91336"/>
                  </a:lnTo>
                  <a:lnTo>
                    <a:pt x="157162" y="85725"/>
                  </a:lnTo>
                  <a:lnTo>
                    <a:pt x="165020" y="85725"/>
                  </a:lnTo>
                  <a:lnTo>
                    <a:pt x="171450" y="79295"/>
                  </a:lnTo>
                  <a:lnTo>
                    <a:pt x="171450" y="63579"/>
                  </a:lnTo>
                  <a:lnTo>
                    <a:pt x="165020" y="57150"/>
                  </a:lnTo>
                  <a:lnTo>
                    <a:pt x="276789" y="57150"/>
                  </a:lnTo>
                  <a:lnTo>
                    <a:pt x="283981" y="64345"/>
                  </a:lnTo>
                  <a:lnTo>
                    <a:pt x="306288" y="107487"/>
                  </a:lnTo>
                  <a:lnTo>
                    <a:pt x="314310" y="157162"/>
                  </a:lnTo>
                  <a:lnTo>
                    <a:pt x="313225" y="171450"/>
                  </a:lnTo>
                  <a:close/>
                </a:path>
                <a:path w="314325" h="457200">
                  <a:moveTo>
                    <a:pt x="157162" y="457200"/>
                  </a:moveTo>
                  <a:lnTo>
                    <a:pt x="129349" y="451588"/>
                  </a:lnTo>
                  <a:lnTo>
                    <a:pt x="106642" y="436282"/>
                  </a:lnTo>
                  <a:lnTo>
                    <a:pt x="91336" y="413575"/>
                  </a:lnTo>
                  <a:lnTo>
                    <a:pt x="85725" y="385762"/>
                  </a:lnTo>
                  <a:lnTo>
                    <a:pt x="85725" y="371475"/>
                  </a:lnTo>
                  <a:lnTo>
                    <a:pt x="228600" y="371475"/>
                  </a:lnTo>
                  <a:lnTo>
                    <a:pt x="228600" y="385762"/>
                  </a:lnTo>
                  <a:lnTo>
                    <a:pt x="222988" y="413575"/>
                  </a:lnTo>
                  <a:lnTo>
                    <a:pt x="207682" y="436282"/>
                  </a:lnTo>
                  <a:lnTo>
                    <a:pt x="184975" y="451588"/>
                  </a:lnTo>
                  <a:lnTo>
                    <a:pt x="157162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522419" y="4456429"/>
            <a:ext cx="4622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2562EB"/>
                </a:solidFill>
                <a:latin typeface="Roboto Medium"/>
                <a:cs typeface="Roboto Medium"/>
              </a:rPr>
              <a:t>Future</a:t>
            </a:r>
            <a:endParaRPr sz="13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75" dirty="0"/>
              <a:t>Table</a:t>
            </a:r>
            <a:r>
              <a:rPr sz="2950" spc="-65" dirty="0"/>
              <a:t> </a:t>
            </a:r>
            <a:r>
              <a:rPr sz="2950" spc="-140" dirty="0"/>
              <a:t>of</a:t>
            </a:r>
            <a:r>
              <a:rPr sz="2950" spc="-50" dirty="0"/>
              <a:t> </a:t>
            </a:r>
            <a:r>
              <a:rPr sz="2950" spc="-160" dirty="0"/>
              <a:t>Contents</a:t>
            </a:r>
            <a:endParaRPr sz="2950"/>
          </a:p>
        </p:txBody>
      </p:sp>
      <p:sp>
        <p:nvSpPr>
          <p:cNvPr id="4" name="object 4"/>
          <p:cNvSpPr/>
          <p:nvPr/>
        </p:nvSpPr>
        <p:spPr>
          <a:xfrm>
            <a:off x="609599" y="1676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5040" y="17183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1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2200" y="1689853"/>
            <a:ext cx="178879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5" dirty="0">
                <a:solidFill>
                  <a:srgbClr val="1F2937"/>
                </a:solidFill>
                <a:latin typeface="Roboto Medium"/>
                <a:cs typeface="Roboto Medium"/>
              </a:rPr>
              <a:t>What</a:t>
            </a:r>
            <a:r>
              <a:rPr sz="1650" b="0" spc="-3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1F2937"/>
                </a:solidFill>
                <a:latin typeface="Roboto Medium"/>
                <a:cs typeface="Roboto Medium"/>
              </a:rPr>
              <a:t>is</a:t>
            </a:r>
            <a:r>
              <a:rPr sz="1650" b="0" spc="-3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1F2937"/>
                </a:solidFill>
                <a:latin typeface="Roboto Medium"/>
                <a:cs typeface="Roboto Medium"/>
              </a:rPr>
              <a:t>an</a:t>
            </a:r>
            <a:r>
              <a:rPr sz="1650" b="0" spc="-3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sz="1650" b="0" spc="-3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65" dirty="0">
                <a:solidFill>
                  <a:srgbClr val="1F2937"/>
                </a:solidFill>
                <a:latin typeface="Roboto Medium"/>
                <a:cs typeface="Roboto Medium"/>
              </a:rPr>
              <a:t>Agent?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2247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5040" y="22898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2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2200" y="2261353"/>
            <a:ext cx="185293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5" dirty="0">
                <a:solidFill>
                  <a:srgbClr val="1F2937"/>
                </a:solidFill>
                <a:latin typeface="Roboto Medium"/>
                <a:cs typeface="Roboto Medium"/>
              </a:rPr>
              <a:t>Agent</a:t>
            </a:r>
            <a:r>
              <a:rPr sz="16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F2937"/>
                </a:solidFill>
                <a:latin typeface="Roboto Medium"/>
                <a:cs typeface="Roboto Medium"/>
              </a:rPr>
              <a:t>vs</a:t>
            </a:r>
            <a:r>
              <a:rPr sz="165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114" dirty="0">
                <a:solidFill>
                  <a:srgbClr val="1F2937"/>
                </a:solidFill>
                <a:latin typeface="Roboto Medium"/>
                <a:cs typeface="Roboto Medium"/>
              </a:rPr>
              <a:t>LLM</a:t>
            </a:r>
            <a:r>
              <a:rPr sz="16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F2937"/>
                </a:solidFill>
                <a:latin typeface="Roboto Medium"/>
                <a:cs typeface="Roboto Medium"/>
              </a:rPr>
              <a:t>vs</a:t>
            </a:r>
            <a:r>
              <a:rPr sz="165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65" dirty="0">
                <a:solidFill>
                  <a:srgbClr val="1F2937"/>
                </a:solidFill>
                <a:latin typeface="Roboto Medium"/>
                <a:cs typeface="Roboto Medium"/>
              </a:rPr>
              <a:t>RAG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" y="2819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5040" y="28613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3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2200" y="2832853"/>
            <a:ext cx="259715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6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Building</a:t>
            </a:r>
            <a:r>
              <a:rPr sz="16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Blocks</a:t>
            </a:r>
            <a:r>
              <a:rPr sz="16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sz="16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60" dirty="0">
                <a:solidFill>
                  <a:srgbClr val="1F2937"/>
                </a:solidFill>
                <a:latin typeface="Roboto Medium"/>
                <a:cs typeface="Roboto Medium"/>
              </a:rPr>
              <a:t>Agents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599" y="3390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5040" y="34328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4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2200" y="3404353"/>
            <a:ext cx="224028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5</a:t>
            </a:r>
            <a:r>
              <a:rPr sz="1650" b="0" spc="-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Agentic</a:t>
            </a:r>
            <a:r>
              <a:rPr sz="165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Design</a:t>
            </a:r>
            <a:r>
              <a:rPr sz="1650" b="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65" dirty="0">
                <a:solidFill>
                  <a:srgbClr val="1F2937"/>
                </a:solidFill>
                <a:latin typeface="Roboto Medium"/>
                <a:cs typeface="Roboto Medium"/>
              </a:rPr>
              <a:t>Patterns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599" y="3962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25040" y="40043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5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2200" y="3975853"/>
            <a:ext cx="26619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5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Levels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sz="1650" b="0" spc="-1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F2937"/>
                </a:solidFill>
                <a:latin typeface="Roboto Medium"/>
                <a:cs typeface="Roboto Medium"/>
              </a:rPr>
              <a:t>Agentic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sz="1650" b="0" spc="-1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70" dirty="0">
                <a:solidFill>
                  <a:srgbClr val="1F2937"/>
                </a:solidFill>
                <a:latin typeface="Roboto Medium"/>
                <a:cs typeface="Roboto Medium"/>
              </a:rPr>
              <a:t>Systems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599" y="4533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5040" y="4575832"/>
            <a:ext cx="11239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0" spc="-50" dirty="0">
                <a:solidFill>
                  <a:srgbClr val="FFFFFF"/>
                </a:solidFill>
                <a:latin typeface="Noto Sans JP Medium"/>
                <a:cs typeface="Noto Sans JP Medium"/>
              </a:rPr>
              <a:t>6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2200" y="4547353"/>
            <a:ext cx="24930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00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1650" b="0" spc="-6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105" dirty="0">
                <a:solidFill>
                  <a:srgbClr val="1F2937"/>
                </a:solidFill>
                <a:latin typeface="Roboto Medium"/>
                <a:cs typeface="Roboto Medium"/>
              </a:rPr>
              <a:t>Takeaways</a:t>
            </a:r>
            <a:r>
              <a:rPr sz="16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105" dirty="0">
                <a:solidFill>
                  <a:srgbClr val="1F2937"/>
                </a:solidFill>
                <a:latin typeface="Roboto Medium"/>
                <a:cs typeface="Roboto Medium"/>
              </a:rPr>
              <a:t>&amp;</a:t>
            </a:r>
            <a:r>
              <a:rPr sz="16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650" b="0" spc="-70" dirty="0">
                <a:solidFill>
                  <a:srgbClr val="1F2937"/>
                </a:solidFill>
                <a:latin typeface="Roboto Medium"/>
                <a:cs typeface="Roboto Medium"/>
              </a:rPr>
              <a:t>Conclusion</a:t>
            </a:r>
            <a:endParaRPr sz="1650">
              <a:latin typeface="Roboto Medium"/>
              <a:cs typeface="Roboto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124824" y="0"/>
            <a:ext cx="4067175" cy="6858000"/>
            <a:chOff x="8124824" y="0"/>
            <a:chExt cx="4067175" cy="6858000"/>
          </a:xfrm>
        </p:grpSpPr>
        <p:sp>
          <p:nvSpPr>
            <p:cNvPr id="23" name="object 23"/>
            <p:cNvSpPr/>
            <p:nvPr/>
          </p:nvSpPr>
          <p:spPr>
            <a:xfrm>
              <a:off x="8124824" y="0"/>
              <a:ext cx="4067175" cy="6858000"/>
            </a:xfrm>
            <a:custGeom>
              <a:avLst/>
              <a:gdLst/>
              <a:ahLst/>
              <a:cxnLst/>
              <a:rect l="l" t="t" r="r" b="b"/>
              <a:pathLst>
                <a:path w="4067175" h="6858000">
                  <a:moveTo>
                    <a:pt x="40671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4067174" y="0"/>
                  </a:lnTo>
                  <a:lnTo>
                    <a:pt x="4067174" y="6857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34549" y="2705099"/>
              <a:ext cx="857250" cy="685800"/>
            </a:xfrm>
            <a:custGeom>
              <a:avLst/>
              <a:gdLst/>
              <a:ahLst/>
              <a:cxnLst/>
              <a:rect l="l" t="t" r="r" b="b"/>
              <a:pathLst>
                <a:path w="857250" h="685800">
                  <a:moveTo>
                    <a:pt x="471487" y="128587"/>
                  </a:moveTo>
                  <a:lnTo>
                    <a:pt x="385762" y="128587"/>
                  </a:lnTo>
                  <a:lnTo>
                    <a:pt x="385762" y="42862"/>
                  </a:lnTo>
                  <a:lnTo>
                    <a:pt x="389125" y="26163"/>
                  </a:lnTo>
                  <a:lnTo>
                    <a:pt x="398303" y="12540"/>
                  </a:lnTo>
                  <a:lnTo>
                    <a:pt x="411925" y="3363"/>
                  </a:lnTo>
                  <a:lnTo>
                    <a:pt x="428625" y="0"/>
                  </a:lnTo>
                  <a:lnTo>
                    <a:pt x="445324" y="3363"/>
                  </a:lnTo>
                  <a:lnTo>
                    <a:pt x="458946" y="12540"/>
                  </a:lnTo>
                  <a:lnTo>
                    <a:pt x="468124" y="26163"/>
                  </a:lnTo>
                  <a:lnTo>
                    <a:pt x="471487" y="42862"/>
                  </a:lnTo>
                  <a:lnTo>
                    <a:pt x="471487" y="128587"/>
                  </a:lnTo>
                  <a:close/>
                </a:path>
                <a:path w="857250" h="685800">
                  <a:moveTo>
                    <a:pt x="632221" y="685800"/>
                  </a:moveTo>
                  <a:lnTo>
                    <a:pt x="225028" y="685800"/>
                  </a:lnTo>
                  <a:lnTo>
                    <a:pt x="187469" y="678227"/>
                  </a:lnTo>
                  <a:lnTo>
                    <a:pt x="156816" y="657571"/>
                  </a:lnTo>
                  <a:lnTo>
                    <a:pt x="136159" y="626918"/>
                  </a:lnTo>
                  <a:lnTo>
                    <a:pt x="128587" y="589359"/>
                  </a:lnTo>
                  <a:lnTo>
                    <a:pt x="128587" y="225028"/>
                  </a:lnTo>
                  <a:lnTo>
                    <a:pt x="136159" y="187469"/>
                  </a:lnTo>
                  <a:lnTo>
                    <a:pt x="156816" y="156816"/>
                  </a:lnTo>
                  <a:lnTo>
                    <a:pt x="187469" y="136159"/>
                  </a:lnTo>
                  <a:lnTo>
                    <a:pt x="225028" y="128587"/>
                  </a:lnTo>
                  <a:lnTo>
                    <a:pt x="632221" y="128587"/>
                  </a:lnTo>
                  <a:lnTo>
                    <a:pt x="669780" y="136159"/>
                  </a:lnTo>
                  <a:lnTo>
                    <a:pt x="700433" y="156816"/>
                  </a:lnTo>
                  <a:lnTo>
                    <a:pt x="721090" y="187469"/>
                  </a:lnTo>
                  <a:lnTo>
                    <a:pt x="728662" y="225028"/>
                  </a:lnTo>
                  <a:lnTo>
                    <a:pt x="728662" y="289321"/>
                  </a:lnTo>
                  <a:lnTo>
                    <a:pt x="296519" y="289321"/>
                  </a:lnTo>
                  <a:lnTo>
                    <a:pt x="293035" y="289665"/>
                  </a:lnTo>
                  <a:lnTo>
                    <a:pt x="257443" y="310208"/>
                  </a:lnTo>
                  <a:lnTo>
                    <a:pt x="246459" y="339381"/>
                  </a:lnTo>
                  <a:lnTo>
                    <a:pt x="246459" y="346417"/>
                  </a:lnTo>
                  <a:lnTo>
                    <a:pt x="264639" y="383272"/>
                  </a:lnTo>
                  <a:lnTo>
                    <a:pt x="296519" y="396478"/>
                  </a:lnTo>
                  <a:lnTo>
                    <a:pt x="728662" y="396478"/>
                  </a:lnTo>
                  <a:lnTo>
                    <a:pt x="728662" y="514350"/>
                  </a:lnTo>
                  <a:lnTo>
                    <a:pt x="278606" y="514350"/>
                  </a:lnTo>
                  <a:lnTo>
                    <a:pt x="270284" y="516041"/>
                  </a:lnTo>
                  <a:lnTo>
                    <a:pt x="263470" y="520645"/>
                  </a:lnTo>
                  <a:lnTo>
                    <a:pt x="258866" y="527459"/>
                  </a:lnTo>
                  <a:lnTo>
                    <a:pt x="257175" y="535781"/>
                  </a:lnTo>
                  <a:lnTo>
                    <a:pt x="258866" y="544102"/>
                  </a:lnTo>
                  <a:lnTo>
                    <a:pt x="263470" y="550917"/>
                  </a:lnTo>
                  <a:lnTo>
                    <a:pt x="270284" y="555521"/>
                  </a:lnTo>
                  <a:lnTo>
                    <a:pt x="278606" y="557212"/>
                  </a:lnTo>
                  <a:lnTo>
                    <a:pt x="728662" y="557212"/>
                  </a:lnTo>
                  <a:lnTo>
                    <a:pt x="728662" y="589359"/>
                  </a:lnTo>
                  <a:lnTo>
                    <a:pt x="721090" y="626918"/>
                  </a:lnTo>
                  <a:lnTo>
                    <a:pt x="700433" y="657571"/>
                  </a:lnTo>
                  <a:lnTo>
                    <a:pt x="669780" y="678227"/>
                  </a:lnTo>
                  <a:lnTo>
                    <a:pt x="632221" y="685800"/>
                  </a:lnTo>
                  <a:close/>
                </a:path>
                <a:path w="857250" h="685800">
                  <a:moveTo>
                    <a:pt x="553694" y="396478"/>
                  </a:moveTo>
                  <a:lnTo>
                    <a:pt x="303555" y="396478"/>
                  </a:lnTo>
                  <a:lnTo>
                    <a:pt x="307039" y="396134"/>
                  </a:lnTo>
                  <a:lnTo>
                    <a:pt x="313940" y="394762"/>
                  </a:lnTo>
                  <a:lnTo>
                    <a:pt x="346540" y="369741"/>
                  </a:lnTo>
                  <a:lnTo>
                    <a:pt x="353615" y="346417"/>
                  </a:lnTo>
                  <a:lnTo>
                    <a:pt x="353615" y="339381"/>
                  </a:lnTo>
                  <a:lnTo>
                    <a:pt x="335435" y="302526"/>
                  </a:lnTo>
                  <a:lnTo>
                    <a:pt x="303555" y="289321"/>
                  </a:lnTo>
                  <a:lnTo>
                    <a:pt x="553694" y="289321"/>
                  </a:lnTo>
                  <a:lnTo>
                    <a:pt x="516839" y="307502"/>
                  </a:lnTo>
                  <a:lnTo>
                    <a:pt x="503634" y="339381"/>
                  </a:lnTo>
                  <a:lnTo>
                    <a:pt x="503634" y="346417"/>
                  </a:lnTo>
                  <a:lnTo>
                    <a:pt x="521814" y="383272"/>
                  </a:lnTo>
                  <a:lnTo>
                    <a:pt x="550210" y="396134"/>
                  </a:lnTo>
                  <a:lnTo>
                    <a:pt x="553694" y="396478"/>
                  </a:lnTo>
                  <a:close/>
                </a:path>
                <a:path w="857250" h="685800">
                  <a:moveTo>
                    <a:pt x="728662" y="396478"/>
                  </a:moveTo>
                  <a:lnTo>
                    <a:pt x="560730" y="396478"/>
                  </a:lnTo>
                  <a:lnTo>
                    <a:pt x="564214" y="396134"/>
                  </a:lnTo>
                  <a:lnTo>
                    <a:pt x="571115" y="394762"/>
                  </a:lnTo>
                  <a:lnTo>
                    <a:pt x="603715" y="369741"/>
                  </a:lnTo>
                  <a:lnTo>
                    <a:pt x="610790" y="346417"/>
                  </a:lnTo>
                  <a:lnTo>
                    <a:pt x="610790" y="339381"/>
                  </a:lnTo>
                  <a:lnTo>
                    <a:pt x="592610" y="302526"/>
                  </a:lnTo>
                  <a:lnTo>
                    <a:pt x="560730" y="289321"/>
                  </a:lnTo>
                  <a:lnTo>
                    <a:pt x="728662" y="289321"/>
                  </a:lnTo>
                  <a:lnTo>
                    <a:pt x="728662" y="396478"/>
                  </a:lnTo>
                  <a:close/>
                </a:path>
                <a:path w="857250" h="685800">
                  <a:moveTo>
                    <a:pt x="407193" y="557212"/>
                  </a:moveTo>
                  <a:lnTo>
                    <a:pt x="321468" y="557212"/>
                  </a:lnTo>
                  <a:lnTo>
                    <a:pt x="329790" y="555521"/>
                  </a:lnTo>
                  <a:lnTo>
                    <a:pt x="336604" y="550917"/>
                  </a:lnTo>
                  <a:lnTo>
                    <a:pt x="341208" y="544102"/>
                  </a:lnTo>
                  <a:lnTo>
                    <a:pt x="342900" y="535781"/>
                  </a:lnTo>
                  <a:lnTo>
                    <a:pt x="341208" y="527459"/>
                  </a:lnTo>
                  <a:lnTo>
                    <a:pt x="336604" y="520645"/>
                  </a:lnTo>
                  <a:lnTo>
                    <a:pt x="329790" y="516041"/>
                  </a:lnTo>
                  <a:lnTo>
                    <a:pt x="321468" y="514350"/>
                  </a:lnTo>
                  <a:lnTo>
                    <a:pt x="407193" y="514350"/>
                  </a:lnTo>
                  <a:lnTo>
                    <a:pt x="398872" y="516041"/>
                  </a:lnTo>
                  <a:lnTo>
                    <a:pt x="392057" y="520645"/>
                  </a:lnTo>
                  <a:lnTo>
                    <a:pt x="387453" y="527459"/>
                  </a:lnTo>
                  <a:lnTo>
                    <a:pt x="385762" y="535781"/>
                  </a:lnTo>
                  <a:lnTo>
                    <a:pt x="387453" y="544102"/>
                  </a:lnTo>
                  <a:lnTo>
                    <a:pt x="392057" y="550917"/>
                  </a:lnTo>
                  <a:lnTo>
                    <a:pt x="398872" y="555521"/>
                  </a:lnTo>
                  <a:lnTo>
                    <a:pt x="407193" y="557212"/>
                  </a:lnTo>
                  <a:close/>
                </a:path>
                <a:path w="857250" h="685800">
                  <a:moveTo>
                    <a:pt x="535781" y="557212"/>
                  </a:moveTo>
                  <a:lnTo>
                    <a:pt x="450056" y="557212"/>
                  </a:lnTo>
                  <a:lnTo>
                    <a:pt x="458377" y="555521"/>
                  </a:lnTo>
                  <a:lnTo>
                    <a:pt x="465192" y="550917"/>
                  </a:lnTo>
                  <a:lnTo>
                    <a:pt x="469796" y="544102"/>
                  </a:lnTo>
                  <a:lnTo>
                    <a:pt x="471487" y="535781"/>
                  </a:lnTo>
                  <a:lnTo>
                    <a:pt x="469796" y="527459"/>
                  </a:lnTo>
                  <a:lnTo>
                    <a:pt x="465192" y="520645"/>
                  </a:lnTo>
                  <a:lnTo>
                    <a:pt x="458377" y="516041"/>
                  </a:lnTo>
                  <a:lnTo>
                    <a:pt x="450056" y="514350"/>
                  </a:lnTo>
                  <a:lnTo>
                    <a:pt x="535781" y="514350"/>
                  </a:lnTo>
                  <a:lnTo>
                    <a:pt x="527459" y="516041"/>
                  </a:lnTo>
                  <a:lnTo>
                    <a:pt x="520645" y="520645"/>
                  </a:lnTo>
                  <a:lnTo>
                    <a:pt x="516041" y="527459"/>
                  </a:lnTo>
                  <a:lnTo>
                    <a:pt x="514350" y="535781"/>
                  </a:lnTo>
                  <a:lnTo>
                    <a:pt x="516041" y="544102"/>
                  </a:lnTo>
                  <a:lnTo>
                    <a:pt x="520645" y="550917"/>
                  </a:lnTo>
                  <a:lnTo>
                    <a:pt x="527459" y="555521"/>
                  </a:lnTo>
                  <a:lnTo>
                    <a:pt x="535781" y="557212"/>
                  </a:lnTo>
                  <a:close/>
                </a:path>
                <a:path w="857250" h="685800">
                  <a:moveTo>
                    <a:pt x="728662" y="557212"/>
                  </a:moveTo>
                  <a:lnTo>
                    <a:pt x="578643" y="557212"/>
                  </a:lnTo>
                  <a:lnTo>
                    <a:pt x="586965" y="555521"/>
                  </a:lnTo>
                  <a:lnTo>
                    <a:pt x="593779" y="550917"/>
                  </a:lnTo>
                  <a:lnTo>
                    <a:pt x="598383" y="544102"/>
                  </a:lnTo>
                  <a:lnTo>
                    <a:pt x="600075" y="535781"/>
                  </a:lnTo>
                  <a:lnTo>
                    <a:pt x="598383" y="527459"/>
                  </a:lnTo>
                  <a:lnTo>
                    <a:pt x="593779" y="520645"/>
                  </a:lnTo>
                  <a:lnTo>
                    <a:pt x="586965" y="516041"/>
                  </a:lnTo>
                  <a:lnTo>
                    <a:pt x="578643" y="514350"/>
                  </a:lnTo>
                  <a:lnTo>
                    <a:pt x="728662" y="514350"/>
                  </a:lnTo>
                  <a:lnTo>
                    <a:pt x="728662" y="557212"/>
                  </a:lnTo>
                  <a:close/>
                </a:path>
                <a:path w="857250" h="685800">
                  <a:moveTo>
                    <a:pt x="85725" y="557212"/>
                  </a:moveTo>
                  <a:lnTo>
                    <a:pt x="64293" y="557212"/>
                  </a:lnTo>
                  <a:lnTo>
                    <a:pt x="39273" y="552158"/>
                  </a:lnTo>
                  <a:lnTo>
                    <a:pt x="18836" y="538376"/>
                  </a:lnTo>
                  <a:lnTo>
                    <a:pt x="5054" y="517939"/>
                  </a:lnTo>
                  <a:lnTo>
                    <a:pt x="0" y="492918"/>
                  </a:lnTo>
                  <a:lnTo>
                    <a:pt x="0" y="364331"/>
                  </a:lnTo>
                  <a:lnTo>
                    <a:pt x="5054" y="339310"/>
                  </a:lnTo>
                  <a:lnTo>
                    <a:pt x="18836" y="318873"/>
                  </a:lnTo>
                  <a:lnTo>
                    <a:pt x="39273" y="305091"/>
                  </a:lnTo>
                  <a:lnTo>
                    <a:pt x="64293" y="300037"/>
                  </a:lnTo>
                  <a:lnTo>
                    <a:pt x="85725" y="300037"/>
                  </a:lnTo>
                  <a:lnTo>
                    <a:pt x="85725" y="557212"/>
                  </a:lnTo>
                  <a:close/>
                </a:path>
                <a:path w="857250" h="685800">
                  <a:moveTo>
                    <a:pt x="792956" y="557212"/>
                  </a:moveTo>
                  <a:lnTo>
                    <a:pt x="771525" y="557212"/>
                  </a:lnTo>
                  <a:lnTo>
                    <a:pt x="771525" y="300037"/>
                  </a:lnTo>
                  <a:lnTo>
                    <a:pt x="792956" y="300037"/>
                  </a:lnTo>
                  <a:lnTo>
                    <a:pt x="817976" y="305091"/>
                  </a:lnTo>
                  <a:lnTo>
                    <a:pt x="838413" y="318873"/>
                  </a:lnTo>
                  <a:lnTo>
                    <a:pt x="852195" y="339310"/>
                  </a:lnTo>
                  <a:lnTo>
                    <a:pt x="857250" y="364331"/>
                  </a:lnTo>
                  <a:lnTo>
                    <a:pt x="857250" y="492918"/>
                  </a:lnTo>
                  <a:lnTo>
                    <a:pt x="852195" y="517939"/>
                  </a:lnTo>
                  <a:lnTo>
                    <a:pt x="838413" y="538376"/>
                  </a:lnTo>
                  <a:lnTo>
                    <a:pt x="817976" y="552158"/>
                  </a:lnTo>
                  <a:lnTo>
                    <a:pt x="792956" y="557212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91724" y="3695700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52263" y="57150"/>
                  </a:moveTo>
                  <a:lnTo>
                    <a:pt x="90636" y="57150"/>
                  </a:lnTo>
                  <a:lnTo>
                    <a:pt x="102949" y="34168"/>
                  </a:lnTo>
                  <a:lnTo>
                    <a:pt x="121432" y="16084"/>
                  </a:lnTo>
                  <a:lnTo>
                    <a:pt x="144720" y="4245"/>
                  </a:lnTo>
                  <a:lnTo>
                    <a:pt x="171450" y="0"/>
                  </a:lnTo>
                  <a:lnTo>
                    <a:pt x="198179" y="4245"/>
                  </a:lnTo>
                  <a:lnTo>
                    <a:pt x="221467" y="16084"/>
                  </a:lnTo>
                  <a:lnTo>
                    <a:pt x="239950" y="34168"/>
                  </a:lnTo>
                  <a:lnTo>
                    <a:pt x="252263" y="57150"/>
                  </a:lnTo>
                  <a:close/>
                </a:path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703"/>
                  </a:lnTo>
                  <a:lnTo>
                    <a:pt x="16754" y="440445"/>
                  </a:lnTo>
                  <a:lnTo>
                    <a:pt x="4496" y="422277"/>
                  </a:lnTo>
                  <a:lnTo>
                    <a:pt x="0" y="400050"/>
                  </a:lnTo>
                  <a:lnTo>
                    <a:pt x="0" y="114299"/>
                  </a:lnTo>
                  <a:lnTo>
                    <a:pt x="4496" y="92072"/>
                  </a:lnTo>
                  <a:lnTo>
                    <a:pt x="16754" y="73904"/>
                  </a:lnTo>
                  <a:lnTo>
                    <a:pt x="34922" y="61646"/>
                  </a:lnTo>
                  <a:lnTo>
                    <a:pt x="57150" y="57150"/>
                  </a:lnTo>
                  <a:lnTo>
                    <a:pt x="167660" y="57150"/>
                  </a:lnTo>
                  <a:lnTo>
                    <a:pt x="164015" y="57875"/>
                  </a:lnTo>
                  <a:lnTo>
                    <a:pt x="157013" y="60775"/>
                  </a:lnTo>
                  <a:lnTo>
                    <a:pt x="142874" y="81935"/>
                  </a:lnTo>
                  <a:lnTo>
                    <a:pt x="142874" y="89514"/>
                  </a:lnTo>
                  <a:lnTo>
                    <a:pt x="342900" y="114299"/>
                  </a:lnTo>
                  <a:lnTo>
                    <a:pt x="342900" y="221456"/>
                  </a:lnTo>
                  <a:lnTo>
                    <a:pt x="82883" y="221456"/>
                  </a:lnTo>
                  <a:lnTo>
                    <a:pt x="80149" y="222000"/>
                  </a:lnTo>
                  <a:lnTo>
                    <a:pt x="64293" y="240045"/>
                  </a:lnTo>
                  <a:lnTo>
                    <a:pt x="64293" y="245729"/>
                  </a:lnTo>
                  <a:lnTo>
                    <a:pt x="82883" y="264318"/>
                  </a:lnTo>
                  <a:lnTo>
                    <a:pt x="342900" y="264318"/>
                  </a:lnTo>
                  <a:lnTo>
                    <a:pt x="342900" y="307181"/>
                  </a:lnTo>
                  <a:lnTo>
                    <a:pt x="82883" y="307181"/>
                  </a:lnTo>
                  <a:lnTo>
                    <a:pt x="80149" y="307725"/>
                  </a:lnTo>
                  <a:lnTo>
                    <a:pt x="64293" y="325770"/>
                  </a:lnTo>
                  <a:lnTo>
                    <a:pt x="64293" y="331454"/>
                  </a:lnTo>
                  <a:lnTo>
                    <a:pt x="82883" y="350043"/>
                  </a:lnTo>
                  <a:lnTo>
                    <a:pt x="342900" y="350043"/>
                  </a:lnTo>
                  <a:lnTo>
                    <a:pt x="342900" y="400050"/>
                  </a:lnTo>
                  <a:lnTo>
                    <a:pt x="338403" y="422277"/>
                  </a:lnTo>
                  <a:lnTo>
                    <a:pt x="326145" y="440445"/>
                  </a:lnTo>
                  <a:lnTo>
                    <a:pt x="307977" y="452703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14299"/>
                  </a:moveTo>
                  <a:lnTo>
                    <a:pt x="175239" y="114299"/>
                  </a:lnTo>
                  <a:lnTo>
                    <a:pt x="178884" y="113574"/>
                  </a:lnTo>
                  <a:lnTo>
                    <a:pt x="185885" y="110674"/>
                  </a:lnTo>
                  <a:lnTo>
                    <a:pt x="200024" y="89514"/>
                  </a:lnTo>
                  <a:lnTo>
                    <a:pt x="200024" y="81935"/>
                  </a:lnTo>
                  <a:lnTo>
                    <a:pt x="175239" y="57150"/>
                  </a:lnTo>
                  <a:lnTo>
                    <a:pt x="285750" y="57150"/>
                  </a:lnTo>
                  <a:lnTo>
                    <a:pt x="307977" y="61646"/>
                  </a:lnTo>
                  <a:lnTo>
                    <a:pt x="326145" y="73904"/>
                  </a:lnTo>
                  <a:lnTo>
                    <a:pt x="338403" y="92072"/>
                  </a:lnTo>
                  <a:lnTo>
                    <a:pt x="342900" y="114299"/>
                  </a:lnTo>
                  <a:close/>
                </a:path>
                <a:path w="342900" h="457200">
                  <a:moveTo>
                    <a:pt x="342900" y="264318"/>
                  </a:moveTo>
                  <a:lnTo>
                    <a:pt x="88566" y="264318"/>
                  </a:lnTo>
                  <a:lnTo>
                    <a:pt x="91300" y="263774"/>
                  </a:lnTo>
                  <a:lnTo>
                    <a:pt x="96551" y="261599"/>
                  </a:lnTo>
                  <a:lnTo>
                    <a:pt x="107156" y="245729"/>
                  </a:lnTo>
                  <a:lnTo>
                    <a:pt x="107156" y="240045"/>
                  </a:lnTo>
                  <a:lnTo>
                    <a:pt x="88566" y="221456"/>
                  </a:lnTo>
                  <a:lnTo>
                    <a:pt x="342900" y="221456"/>
                  </a:lnTo>
                  <a:lnTo>
                    <a:pt x="342900" y="228600"/>
                  </a:lnTo>
                  <a:lnTo>
                    <a:pt x="149304" y="228600"/>
                  </a:lnTo>
                  <a:lnTo>
                    <a:pt x="142875" y="235029"/>
                  </a:lnTo>
                  <a:lnTo>
                    <a:pt x="142875" y="250745"/>
                  </a:lnTo>
                  <a:lnTo>
                    <a:pt x="149304" y="257175"/>
                  </a:lnTo>
                  <a:lnTo>
                    <a:pt x="342900" y="257175"/>
                  </a:lnTo>
                  <a:lnTo>
                    <a:pt x="342900" y="264318"/>
                  </a:lnTo>
                  <a:close/>
                </a:path>
                <a:path w="342900" h="457200">
                  <a:moveTo>
                    <a:pt x="342900" y="257175"/>
                  </a:moveTo>
                  <a:lnTo>
                    <a:pt x="279320" y="257175"/>
                  </a:lnTo>
                  <a:lnTo>
                    <a:pt x="285750" y="250745"/>
                  </a:lnTo>
                  <a:lnTo>
                    <a:pt x="285750" y="235029"/>
                  </a:lnTo>
                  <a:lnTo>
                    <a:pt x="279320" y="228600"/>
                  </a:lnTo>
                  <a:lnTo>
                    <a:pt x="342900" y="228600"/>
                  </a:lnTo>
                  <a:lnTo>
                    <a:pt x="342900" y="257175"/>
                  </a:lnTo>
                  <a:close/>
                </a:path>
                <a:path w="342900" h="457200">
                  <a:moveTo>
                    <a:pt x="342900" y="350043"/>
                  </a:moveTo>
                  <a:lnTo>
                    <a:pt x="88566" y="350043"/>
                  </a:lnTo>
                  <a:lnTo>
                    <a:pt x="91300" y="349499"/>
                  </a:lnTo>
                  <a:lnTo>
                    <a:pt x="96551" y="347324"/>
                  </a:lnTo>
                  <a:lnTo>
                    <a:pt x="107156" y="331454"/>
                  </a:lnTo>
                  <a:lnTo>
                    <a:pt x="107156" y="325770"/>
                  </a:lnTo>
                  <a:lnTo>
                    <a:pt x="88566" y="307181"/>
                  </a:lnTo>
                  <a:lnTo>
                    <a:pt x="342900" y="307181"/>
                  </a:lnTo>
                  <a:lnTo>
                    <a:pt x="342900" y="314325"/>
                  </a:lnTo>
                  <a:lnTo>
                    <a:pt x="149304" y="314325"/>
                  </a:lnTo>
                  <a:lnTo>
                    <a:pt x="142875" y="320754"/>
                  </a:lnTo>
                  <a:lnTo>
                    <a:pt x="142875" y="336470"/>
                  </a:lnTo>
                  <a:lnTo>
                    <a:pt x="149304" y="342900"/>
                  </a:lnTo>
                  <a:lnTo>
                    <a:pt x="342900" y="342900"/>
                  </a:lnTo>
                  <a:lnTo>
                    <a:pt x="342900" y="350043"/>
                  </a:lnTo>
                  <a:close/>
                </a:path>
                <a:path w="342900" h="457200">
                  <a:moveTo>
                    <a:pt x="342900" y="342900"/>
                  </a:moveTo>
                  <a:lnTo>
                    <a:pt x="279320" y="342900"/>
                  </a:lnTo>
                  <a:lnTo>
                    <a:pt x="285750" y="336470"/>
                  </a:lnTo>
                  <a:lnTo>
                    <a:pt x="285750" y="320754"/>
                  </a:lnTo>
                  <a:lnTo>
                    <a:pt x="279320" y="314325"/>
                  </a:lnTo>
                  <a:lnTo>
                    <a:pt x="342900" y="314325"/>
                  </a:lnTo>
                  <a:lnTo>
                    <a:pt x="342900" y="34290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0" dirty="0"/>
              <a:t>What</a:t>
            </a:r>
            <a:r>
              <a:rPr spc="-105" dirty="0"/>
              <a:t> </a:t>
            </a:r>
            <a:r>
              <a:rPr spc="-185" dirty="0"/>
              <a:t>is</a:t>
            </a:r>
            <a:r>
              <a:rPr spc="-100" dirty="0"/>
              <a:t> </a:t>
            </a:r>
            <a:r>
              <a:rPr spc="-265" dirty="0"/>
              <a:t>an</a:t>
            </a:r>
            <a:r>
              <a:rPr spc="-100" dirty="0"/>
              <a:t> </a:t>
            </a:r>
            <a:r>
              <a:rPr spc="-235" dirty="0"/>
              <a:t>AI</a:t>
            </a:r>
            <a:r>
              <a:rPr spc="-100" dirty="0"/>
              <a:t> </a:t>
            </a:r>
            <a:r>
              <a:rPr spc="-280" dirty="0"/>
              <a:t>Agent?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5" name="object 5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8" name="object 8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1" name="object 11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09599" y="5305424"/>
            <a:ext cx="6096000" cy="685800"/>
            <a:chOff x="609599" y="5305424"/>
            <a:chExt cx="6096000" cy="685800"/>
          </a:xfrm>
        </p:grpSpPr>
        <p:sp>
          <p:nvSpPr>
            <p:cNvPr id="14" name="object 14"/>
            <p:cNvSpPr/>
            <p:nvPr/>
          </p:nvSpPr>
          <p:spPr>
            <a:xfrm>
              <a:off x="628649" y="53054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1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53054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6899" y="1458436"/>
            <a:ext cx="5717540" cy="439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95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AI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374050"/>
                </a:solidFill>
                <a:latin typeface="Roboto"/>
                <a:cs typeface="Roboto"/>
              </a:rPr>
              <a:t>is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an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b="0" dirty="0">
                <a:solidFill>
                  <a:srgbClr val="2562EB"/>
                </a:solidFill>
                <a:latin typeface="Roboto Medium"/>
                <a:cs typeface="Roboto Medium"/>
              </a:rPr>
              <a:t>autonomous</a:t>
            </a:r>
            <a:r>
              <a:rPr sz="1500" b="0" spc="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500" b="0" dirty="0">
                <a:solidFill>
                  <a:srgbClr val="2562EB"/>
                </a:solidFill>
                <a:latin typeface="Roboto Medium"/>
                <a:cs typeface="Roboto Medium"/>
              </a:rPr>
              <a:t>system</a:t>
            </a:r>
            <a:r>
              <a:rPr sz="1500" b="0" spc="1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can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reason,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plan,</a:t>
            </a:r>
            <a:r>
              <a:rPr sz="1650" spc="-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374050"/>
                </a:solidFill>
                <a:latin typeface="Roboto"/>
                <a:cs typeface="Roboto"/>
              </a:rPr>
              <a:t>extract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information,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take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actions,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self-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correct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374050"/>
                </a:solidFill>
                <a:latin typeface="Roboto"/>
                <a:cs typeface="Roboto"/>
              </a:rPr>
              <a:t>when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needed.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50" b="0" spc="-165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2050" b="0" spc="-5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60" dirty="0">
                <a:solidFill>
                  <a:srgbClr val="1F2937"/>
                </a:solidFill>
                <a:latin typeface="Roboto Medium"/>
                <a:cs typeface="Roboto Medium"/>
              </a:rPr>
              <a:t>Characteristics: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sz="1300" b="0" spc="-55" dirty="0">
                <a:latin typeface="Roboto Medium"/>
                <a:cs typeface="Roboto Medium"/>
              </a:rPr>
              <a:t>Decision</a:t>
            </a:r>
            <a:r>
              <a:rPr sz="1300" b="0" spc="-3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Making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Autonomously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decides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actions,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orchestrates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85" dirty="0">
                <a:latin typeface="Roboto Medium"/>
                <a:cs typeface="Roboto Medium"/>
              </a:rPr>
              <a:t>Tool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Can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use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various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(web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search,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APIs,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code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execution)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1300" b="0" spc="-50" dirty="0">
                <a:latin typeface="Roboto Medium"/>
                <a:cs typeface="Roboto Medium"/>
              </a:rPr>
              <a:t>Self-</a:t>
            </a:r>
            <a:r>
              <a:rPr sz="1300" b="0" spc="-10" dirty="0">
                <a:latin typeface="Roboto Medium"/>
                <a:cs typeface="Roboto Medium"/>
              </a:rPr>
              <a:t>Correction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Evaluates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improves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through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  <a:spcBef>
                <a:spcPts val="5"/>
              </a:spcBef>
            </a:pPr>
            <a:r>
              <a:rPr sz="1300" b="0" spc="-55" dirty="0">
                <a:latin typeface="Roboto Medium"/>
                <a:cs typeface="Roboto Medium"/>
              </a:rPr>
              <a:t>Purposeful</a:t>
            </a:r>
            <a:r>
              <a:rPr sz="1300" b="0" spc="-2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Planning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step-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by-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processes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achieve</a:t>
            </a:r>
            <a:r>
              <a:rPr sz="1300" spc="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goals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smtClean="0"/>
              <a:t>Made</a:t>
            </a:r>
            <a:r>
              <a:rPr spc="-55" smtClean="0"/>
              <a:t>with</a:t>
            </a:r>
            <a:r>
              <a:rPr spc="5" smtClean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581900"/>
          </a:xfrm>
          <a:custGeom>
            <a:avLst/>
            <a:gdLst/>
            <a:ahLst/>
            <a:cxnLst/>
            <a:rect l="l" t="t" r="r" b="b"/>
            <a:pathLst>
              <a:path w="12192000" h="7581900">
                <a:moveTo>
                  <a:pt x="12191999" y="7581899"/>
                </a:moveTo>
                <a:lnTo>
                  <a:pt x="0" y="75818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581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667478"/>
            <a:ext cx="6821805" cy="501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65" dirty="0"/>
              <a:t>Agent</a:t>
            </a:r>
            <a:r>
              <a:rPr spc="-105" dirty="0"/>
              <a:t> </a:t>
            </a:r>
            <a:r>
              <a:rPr spc="-254" dirty="0"/>
              <a:t>vs</a:t>
            </a:r>
            <a:r>
              <a:rPr spc="-105" dirty="0"/>
              <a:t> </a:t>
            </a:r>
            <a:r>
              <a:rPr spc="-295" dirty="0"/>
              <a:t>LLM</a:t>
            </a:r>
            <a:r>
              <a:rPr spc="-105" dirty="0"/>
              <a:t> </a:t>
            </a:r>
            <a:r>
              <a:rPr spc="-254" dirty="0"/>
              <a:t>vs</a:t>
            </a:r>
            <a:r>
              <a:rPr spc="-100" dirty="0"/>
              <a:t> </a:t>
            </a:r>
            <a:r>
              <a:rPr spc="-280" dirty="0"/>
              <a:t>RAG:</a:t>
            </a:r>
            <a:r>
              <a:rPr spc="-105" dirty="0"/>
              <a:t> </a:t>
            </a:r>
            <a:r>
              <a:rPr spc="-285" dirty="0"/>
              <a:t>Key</a:t>
            </a:r>
            <a:r>
              <a:rPr spc="-105" dirty="0"/>
              <a:t> </a:t>
            </a:r>
            <a:r>
              <a:rPr spc="-210" dirty="0"/>
              <a:t>Differences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57199" y="1447799"/>
            <a:ext cx="3609975" cy="5181600"/>
            <a:chOff x="457199" y="1447799"/>
            <a:chExt cx="3609975" cy="5181600"/>
          </a:xfrm>
        </p:grpSpPr>
        <p:sp>
          <p:nvSpPr>
            <p:cNvPr id="6" name="object 6"/>
            <p:cNvSpPr/>
            <p:nvPr/>
          </p:nvSpPr>
          <p:spPr>
            <a:xfrm>
              <a:off x="457199" y="1447799"/>
              <a:ext cx="3609975" cy="5181600"/>
            </a:xfrm>
            <a:custGeom>
              <a:avLst/>
              <a:gdLst/>
              <a:ahLst/>
              <a:cxnLst/>
              <a:rect l="l" t="t" r="r" b="b"/>
              <a:pathLst>
                <a:path w="3609975" h="5181600">
                  <a:moveTo>
                    <a:pt x="3538778" y="5181599"/>
                  </a:moveTo>
                  <a:lnTo>
                    <a:pt x="71196" y="5181599"/>
                  </a:lnTo>
                  <a:lnTo>
                    <a:pt x="66241" y="5181110"/>
                  </a:lnTo>
                  <a:lnTo>
                    <a:pt x="29705" y="5165976"/>
                  </a:lnTo>
                  <a:lnTo>
                    <a:pt x="3885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5110402"/>
                  </a:lnTo>
                  <a:lnTo>
                    <a:pt x="3594352" y="5151892"/>
                  </a:lnTo>
                  <a:lnTo>
                    <a:pt x="3558312" y="5177713"/>
                  </a:lnTo>
                  <a:lnTo>
                    <a:pt x="3543733" y="5181111"/>
                  </a:lnTo>
                  <a:lnTo>
                    <a:pt x="3538778" y="5181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28824" y="16763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28018" y="2189887"/>
            <a:ext cx="665480" cy="5581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950" spc="-25" dirty="0">
                <a:solidFill>
                  <a:srgbClr val="1D40AF"/>
                </a:solidFill>
                <a:latin typeface="Comic Sans MS"/>
                <a:cs typeface="Comic Sans MS"/>
              </a:rPr>
              <a:t>LLM</a:t>
            </a:r>
            <a:endParaRPr sz="195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"The</a:t>
            </a:r>
            <a:r>
              <a:rPr sz="1150" spc="-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6A7280"/>
                </a:solidFill>
                <a:latin typeface="Roboto"/>
                <a:cs typeface="Roboto"/>
              </a:rPr>
              <a:t>Brain"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5085" y="2905124"/>
            <a:ext cx="3154045" cy="3495675"/>
            <a:chOff x="685085" y="2905124"/>
            <a:chExt cx="3154045" cy="3495675"/>
          </a:xfrm>
        </p:grpSpPr>
        <p:sp>
          <p:nvSpPr>
            <p:cNvPr id="10" name="object 10"/>
            <p:cNvSpPr/>
            <p:nvPr/>
          </p:nvSpPr>
          <p:spPr>
            <a:xfrm>
              <a:off x="685799" y="2905124"/>
              <a:ext cx="3152775" cy="9525"/>
            </a:xfrm>
            <a:custGeom>
              <a:avLst/>
              <a:gdLst/>
              <a:ahLst/>
              <a:cxnLst/>
              <a:rect l="l" t="t" r="r" b="b"/>
              <a:pathLst>
                <a:path w="3152775" h="9525">
                  <a:moveTo>
                    <a:pt x="3152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52774" y="0"/>
                  </a:lnTo>
                  <a:lnTo>
                    <a:pt x="3152774" y="9524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85" y="3954563"/>
              <a:ext cx="101418" cy="728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085" y="4316513"/>
              <a:ext cx="101418" cy="728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4678441"/>
              <a:ext cx="72866" cy="7286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5040391"/>
              <a:ext cx="72866" cy="7286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229" y="5402341"/>
              <a:ext cx="72866" cy="7286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5799" y="5791199"/>
              <a:ext cx="3152775" cy="609600"/>
            </a:xfrm>
            <a:custGeom>
              <a:avLst/>
              <a:gdLst/>
              <a:ahLst/>
              <a:cxnLst/>
              <a:rect l="l" t="t" r="r" b="b"/>
              <a:pathLst>
                <a:path w="3152775" h="609600">
                  <a:moveTo>
                    <a:pt x="3119726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9726" y="0"/>
                  </a:lnTo>
                  <a:lnTo>
                    <a:pt x="3151807" y="28186"/>
                  </a:lnTo>
                  <a:lnTo>
                    <a:pt x="3152774" y="33047"/>
                  </a:lnTo>
                  <a:lnTo>
                    <a:pt x="3152774" y="576552"/>
                  </a:lnTo>
                  <a:lnTo>
                    <a:pt x="3124586" y="608632"/>
                  </a:lnTo>
                  <a:lnTo>
                    <a:pt x="3119726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67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73099" y="3021583"/>
            <a:ext cx="30162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Generates,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summarizes,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reasons,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but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limited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data.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9312" y="3850423"/>
            <a:ext cx="110426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spc="-75" dirty="0">
                <a:solidFill>
                  <a:srgbClr val="1C4ED8"/>
                </a:solidFill>
                <a:latin typeface="Roboto Medium"/>
                <a:cs typeface="Roboto Medium"/>
              </a:rPr>
              <a:t>Text</a:t>
            </a:r>
            <a:r>
              <a:rPr sz="1300" b="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1C4ED8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9312" y="4212373"/>
            <a:ext cx="74549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spc="-55" dirty="0">
                <a:solidFill>
                  <a:srgbClr val="1C4ED8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5025" y="4570729"/>
            <a:ext cx="1369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9CA2AF"/>
                </a:solidFill>
                <a:latin typeface="Roboto Medium"/>
                <a:cs typeface="Roboto Medium"/>
              </a:rPr>
              <a:t>Current</a:t>
            </a:r>
            <a:r>
              <a:rPr sz="1300" b="0" spc="-20" dirty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9CA2AF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5025" y="4932679"/>
            <a:ext cx="786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5" dirty="0">
                <a:solidFill>
                  <a:srgbClr val="9CA2AF"/>
                </a:solidFill>
                <a:latin typeface="Roboto Medium"/>
                <a:cs typeface="Roboto Medium"/>
              </a:rPr>
              <a:t>Tool</a:t>
            </a:r>
            <a:r>
              <a:rPr sz="1300" b="0" dirty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9CA2AF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025" y="5294629"/>
            <a:ext cx="14579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9CA2AF"/>
                </a:solidFill>
                <a:latin typeface="Roboto Medium"/>
                <a:cs typeface="Roboto Medium"/>
              </a:rPr>
              <a:t>Autonomous</a:t>
            </a:r>
            <a:r>
              <a:rPr sz="1300" b="0" dirty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9CA2AF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7399" y="5874844"/>
            <a:ext cx="28606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sz="1100" b="0" spc="-4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sz="1100" b="0" spc="-1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General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text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tasks,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creative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writing,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basic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Q&amp;A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95774" y="1447799"/>
            <a:ext cx="3600450" cy="5181600"/>
            <a:chOff x="4295774" y="1447799"/>
            <a:chExt cx="3600450" cy="5181600"/>
          </a:xfrm>
        </p:grpSpPr>
        <p:sp>
          <p:nvSpPr>
            <p:cNvPr id="26" name="object 26"/>
            <p:cNvSpPr/>
            <p:nvPr/>
          </p:nvSpPr>
          <p:spPr>
            <a:xfrm>
              <a:off x="4295774" y="1447799"/>
              <a:ext cx="3600450" cy="5181600"/>
            </a:xfrm>
            <a:custGeom>
              <a:avLst/>
              <a:gdLst/>
              <a:ahLst/>
              <a:cxnLst/>
              <a:rect l="l" t="t" r="r" b="b"/>
              <a:pathLst>
                <a:path w="3600450" h="5181600">
                  <a:moveTo>
                    <a:pt x="3529253" y="5181599"/>
                  </a:moveTo>
                  <a:lnTo>
                    <a:pt x="71196" y="5181599"/>
                  </a:lnTo>
                  <a:lnTo>
                    <a:pt x="66241" y="5181110"/>
                  </a:lnTo>
                  <a:lnTo>
                    <a:pt x="29705" y="5165976"/>
                  </a:lnTo>
                  <a:lnTo>
                    <a:pt x="3885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5110402"/>
                  </a:lnTo>
                  <a:lnTo>
                    <a:pt x="3584827" y="5151892"/>
                  </a:lnTo>
                  <a:lnTo>
                    <a:pt x="3548786" y="5177713"/>
                  </a:lnTo>
                  <a:lnTo>
                    <a:pt x="3534208" y="5181111"/>
                  </a:lnTo>
                  <a:lnTo>
                    <a:pt x="3529253" y="5181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5974" y="1676399"/>
              <a:ext cx="400050" cy="457200"/>
            </a:xfrm>
            <a:custGeom>
              <a:avLst/>
              <a:gdLst/>
              <a:ahLst/>
              <a:cxnLst/>
              <a:rect l="l" t="t" r="r" b="b"/>
              <a:pathLst>
                <a:path w="400050" h="457200">
                  <a:moveTo>
                    <a:pt x="200025" y="185737"/>
                  </a:moveTo>
                  <a:lnTo>
                    <a:pt x="136805" y="182097"/>
                  </a:lnTo>
                  <a:lnTo>
                    <a:pt x="81897" y="171958"/>
                  </a:lnTo>
                  <a:lnTo>
                    <a:pt x="38596" y="156496"/>
                  </a:lnTo>
                  <a:lnTo>
                    <a:pt x="0" y="114300"/>
                  </a:lnTo>
                  <a:lnTo>
                    <a:pt x="0" y="71437"/>
                  </a:lnTo>
                  <a:lnTo>
                    <a:pt x="38596" y="29240"/>
                  </a:lnTo>
                  <a:lnTo>
                    <a:pt x="81897" y="13778"/>
                  </a:lnTo>
                  <a:lnTo>
                    <a:pt x="136805" y="3640"/>
                  </a:lnTo>
                  <a:lnTo>
                    <a:pt x="200025" y="0"/>
                  </a:lnTo>
                  <a:lnTo>
                    <a:pt x="263244" y="3640"/>
                  </a:lnTo>
                  <a:lnTo>
                    <a:pt x="318152" y="13778"/>
                  </a:lnTo>
                  <a:lnTo>
                    <a:pt x="361453" y="29240"/>
                  </a:lnTo>
                  <a:lnTo>
                    <a:pt x="389851" y="48851"/>
                  </a:lnTo>
                  <a:lnTo>
                    <a:pt x="400050" y="71437"/>
                  </a:lnTo>
                  <a:lnTo>
                    <a:pt x="400050" y="114300"/>
                  </a:lnTo>
                  <a:lnTo>
                    <a:pt x="361453" y="156496"/>
                  </a:lnTo>
                  <a:lnTo>
                    <a:pt x="318152" y="171958"/>
                  </a:lnTo>
                  <a:lnTo>
                    <a:pt x="263244" y="182097"/>
                  </a:lnTo>
                  <a:lnTo>
                    <a:pt x="200025" y="185737"/>
                  </a:lnTo>
                  <a:close/>
                </a:path>
                <a:path w="400050" h="457200">
                  <a:moveTo>
                    <a:pt x="200025" y="328612"/>
                  </a:moveTo>
                  <a:lnTo>
                    <a:pt x="136805" y="324972"/>
                  </a:lnTo>
                  <a:lnTo>
                    <a:pt x="81897" y="314833"/>
                  </a:lnTo>
                  <a:lnTo>
                    <a:pt x="38596" y="299371"/>
                  </a:lnTo>
                  <a:lnTo>
                    <a:pt x="0" y="257175"/>
                  </a:lnTo>
                  <a:lnTo>
                    <a:pt x="0" y="166181"/>
                  </a:lnTo>
                  <a:lnTo>
                    <a:pt x="10593" y="173650"/>
                  </a:lnTo>
                  <a:lnTo>
                    <a:pt x="22432" y="180390"/>
                  </a:lnTo>
                  <a:lnTo>
                    <a:pt x="81357" y="201277"/>
                  </a:lnTo>
                  <a:lnTo>
                    <a:pt x="157756" y="212791"/>
                  </a:lnTo>
                  <a:lnTo>
                    <a:pt x="200025" y="214312"/>
                  </a:lnTo>
                  <a:lnTo>
                    <a:pt x="400050" y="214312"/>
                  </a:lnTo>
                  <a:lnTo>
                    <a:pt x="400050" y="257175"/>
                  </a:lnTo>
                  <a:lnTo>
                    <a:pt x="389851" y="279760"/>
                  </a:lnTo>
                  <a:lnTo>
                    <a:pt x="361453" y="299371"/>
                  </a:lnTo>
                  <a:lnTo>
                    <a:pt x="318152" y="314833"/>
                  </a:lnTo>
                  <a:lnTo>
                    <a:pt x="263244" y="324972"/>
                  </a:lnTo>
                  <a:lnTo>
                    <a:pt x="200025" y="328612"/>
                  </a:lnTo>
                  <a:close/>
                </a:path>
                <a:path w="400050" h="457200">
                  <a:moveTo>
                    <a:pt x="400050" y="214312"/>
                  </a:moveTo>
                  <a:lnTo>
                    <a:pt x="200025" y="214312"/>
                  </a:lnTo>
                  <a:lnTo>
                    <a:pt x="242293" y="212791"/>
                  </a:lnTo>
                  <a:lnTo>
                    <a:pt x="282133" y="208374"/>
                  </a:lnTo>
                  <a:lnTo>
                    <a:pt x="351115" y="191720"/>
                  </a:lnTo>
                  <a:lnTo>
                    <a:pt x="389402" y="173650"/>
                  </a:lnTo>
                  <a:lnTo>
                    <a:pt x="400050" y="166181"/>
                  </a:lnTo>
                  <a:lnTo>
                    <a:pt x="400050" y="214312"/>
                  </a:lnTo>
                  <a:close/>
                </a:path>
                <a:path w="400050" h="457200">
                  <a:moveTo>
                    <a:pt x="200025" y="457200"/>
                  </a:moveTo>
                  <a:lnTo>
                    <a:pt x="136805" y="453559"/>
                  </a:lnTo>
                  <a:lnTo>
                    <a:pt x="81897" y="443421"/>
                  </a:lnTo>
                  <a:lnTo>
                    <a:pt x="38596" y="427959"/>
                  </a:lnTo>
                  <a:lnTo>
                    <a:pt x="0" y="385762"/>
                  </a:lnTo>
                  <a:lnTo>
                    <a:pt x="0" y="309056"/>
                  </a:lnTo>
                  <a:lnTo>
                    <a:pt x="10593" y="316525"/>
                  </a:lnTo>
                  <a:lnTo>
                    <a:pt x="22432" y="323265"/>
                  </a:lnTo>
                  <a:lnTo>
                    <a:pt x="81357" y="344152"/>
                  </a:lnTo>
                  <a:lnTo>
                    <a:pt x="157756" y="355666"/>
                  </a:lnTo>
                  <a:lnTo>
                    <a:pt x="200025" y="357187"/>
                  </a:lnTo>
                  <a:lnTo>
                    <a:pt x="400050" y="357187"/>
                  </a:lnTo>
                  <a:lnTo>
                    <a:pt x="400050" y="385762"/>
                  </a:lnTo>
                  <a:lnTo>
                    <a:pt x="389851" y="408348"/>
                  </a:lnTo>
                  <a:lnTo>
                    <a:pt x="361453" y="427959"/>
                  </a:lnTo>
                  <a:lnTo>
                    <a:pt x="318152" y="443421"/>
                  </a:lnTo>
                  <a:lnTo>
                    <a:pt x="263244" y="453559"/>
                  </a:lnTo>
                  <a:lnTo>
                    <a:pt x="200025" y="457200"/>
                  </a:lnTo>
                  <a:close/>
                </a:path>
                <a:path w="400050" h="457200">
                  <a:moveTo>
                    <a:pt x="400050" y="357187"/>
                  </a:moveTo>
                  <a:lnTo>
                    <a:pt x="200025" y="357187"/>
                  </a:lnTo>
                  <a:lnTo>
                    <a:pt x="242293" y="355666"/>
                  </a:lnTo>
                  <a:lnTo>
                    <a:pt x="282133" y="351249"/>
                  </a:lnTo>
                  <a:lnTo>
                    <a:pt x="351115" y="334595"/>
                  </a:lnTo>
                  <a:lnTo>
                    <a:pt x="389402" y="316525"/>
                  </a:lnTo>
                  <a:lnTo>
                    <a:pt x="400050" y="309056"/>
                  </a:lnTo>
                  <a:lnTo>
                    <a:pt x="400050" y="35718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220394" y="2187784"/>
            <a:ext cx="1751330" cy="5600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950" spc="-25" dirty="0">
                <a:solidFill>
                  <a:srgbClr val="372FA2"/>
                </a:solidFill>
                <a:latin typeface="PMingLiU"/>
                <a:cs typeface="PMingLiU"/>
              </a:rPr>
              <a:t>RAG</a:t>
            </a:r>
            <a:endParaRPr sz="19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65" dirty="0">
                <a:solidFill>
                  <a:srgbClr val="6A7280"/>
                </a:solidFill>
                <a:latin typeface="Roboto"/>
                <a:cs typeface="Roboto"/>
              </a:rPr>
              <a:t>"LLM</a:t>
            </a:r>
            <a:r>
              <a:rPr sz="115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Roboto"/>
                <a:cs typeface="Roboto"/>
              </a:rPr>
              <a:t>+</a:t>
            </a:r>
            <a:r>
              <a:rPr sz="115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Information</a:t>
            </a:r>
            <a:r>
              <a:rPr sz="1150" spc="-1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Roboto"/>
                <a:cs typeface="Roboto"/>
              </a:rPr>
              <a:t>Retrieval"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523660" y="2905124"/>
            <a:ext cx="3144520" cy="3495675"/>
            <a:chOff x="4523660" y="2905124"/>
            <a:chExt cx="3144520" cy="3495675"/>
          </a:xfrm>
        </p:grpSpPr>
        <p:sp>
          <p:nvSpPr>
            <p:cNvPr id="30" name="object 30"/>
            <p:cNvSpPr/>
            <p:nvPr/>
          </p:nvSpPr>
          <p:spPr>
            <a:xfrm>
              <a:off x="4524374" y="2905124"/>
              <a:ext cx="3143250" cy="9525"/>
            </a:xfrm>
            <a:custGeom>
              <a:avLst/>
              <a:gdLst/>
              <a:ahLst/>
              <a:cxnLst/>
              <a:rect l="l" t="t" r="r" b="b"/>
              <a:pathLst>
                <a:path w="3143250" h="9525">
                  <a:moveTo>
                    <a:pt x="31432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43249" y="0"/>
                  </a:lnTo>
                  <a:lnTo>
                    <a:pt x="3143249" y="9524"/>
                  </a:lnTo>
                  <a:close/>
                </a:path>
              </a:pathLst>
            </a:custGeom>
            <a:solidFill>
              <a:srgbClr val="C7D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3954563"/>
              <a:ext cx="101418" cy="7284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4316513"/>
              <a:ext cx="101418" cy="7284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3660" y="4678463"/>
              <a:ext cx="101418" cy="7284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04" y="5040391"/>
              <a:ext cx="72866" cy="7286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0804" y="5402341"/>
              <a:ext cx="72866" cy="7286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24374" y="5791199"/>
              <a:ext cx="3143250" cy="609600"/>
            </a:xfrm>
            <a:custGeom>
              <a:avLst/>
              <a:gdLst/>
              <a:ahLst/>
              <a:cxnLst/>
              <a:rect l="l" t="t" r="r" b="b"/>
              <a:pathLst>
                <a:path w="3143250" h="609600">
                  <a:moveTo>
                    <a:pt x="3110202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0202" y="0"/>
                  </a:lnTo>
                  <a:lnTo>
                    <a:pt x="3142282" y="28186"/>
                  </a:lnTo>
                  <a:lnTo>
                    <a:pt x="3143249" y="33047"/>
                  </a:lnTo>
                  <a:lnTo>
                    <a:pt x="3143249" y="576552"/>
                  </a:lnTo>
                  <a:lnTo>
                    <a:pt x="3115061" y="608632"/>
                  </a:lnTo>
                  <a:lnTo>
                    <a:pt x="3110202" y="6095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2841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4508549" y="3021583"/>
            <a:ext cx="311213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374050"/>
                </a:solidFill>
                <a:latin typeface="Roboto"/>
                <a:cs typeface="Roboto"/>
              </a:rPr>
              <a:t>LLMs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by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retrieving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external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data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for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current,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accurate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outputs.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84762" y="3850423"/>
            <a:ext cx="1104265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spc="-75" dirty="0">
                <a:solidFill>
                  <a:srgbClr val="4237CA"/>
                </a:solidFill>
                <a:latin typeface="Roboto Medium"/>
                <a:cs typeface="Roboto Medium"/>
              </a:rPr>
              <a:t>Text</a:t>
            </a:r>
            <a:r>
              <a:rPr sz="1300" b="0" dirty="0">
                <a:solidFill>
                  <a:srgbClr val="4237CA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4237CA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684762" y="4212373"/>
            <a:ext cx="74549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spc="-55" dirty="0">
                <a:solidFill>
                  <a:srgbClr val="4237CA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84762" y="4574323"/>
            <a:ext cx="136906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b="0" spc="-55" dirty="0">
                <a:solidFill>
                  <a:srgbClr val="4237CA"/>
                </a:solidFill>
                <a:latin typeface="Roboto Medium"/>
                <a:cs typeface="Roboto Medium"/>
              </a:rPr>
              <a:t>Current</a:t>
            </a:r>
            <a:r>
              <a:rPr sz="1300" b="0" spc="-20" dirty="0">
                <a:solidFill>
                  <a:srgbClr val="4237CA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4237CA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70474" y="4932679"/>
            <a:ext cx="786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5" dirty="0">
                <a:solidFill>
                  <a:srgbClr val="9CA2AF"/>
                </a:solidFill>
                <a:latin typeface="Roboto Medium"/>
                <a:cs typeface="Roboto Medium"/>
              </a:rPr>
              <a:t>Tool</a:t>
            </a:r>
            <a:r>
              <a:rPr sz="1300" b="0" dirty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9CA2AF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0474" y="5294629"/>
            <a:ext cx="14579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9CA2AF"/>
                </a:solidFill>
                <a:latin typeface="Roboto Medium"/>
                <a:cs typeface="Roboto Medium"/>
              </a:rPr>
              <a:t>Autonomous</a:t>
            </a:r>
            <a:r>
              <a:rPr sz="1300" b="0" dirty="0">
                <a:solidFill>
                  <a:srgbClr val="9CA2AF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9CA2AF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622849" y="5874844"/>
            <a:ext cx="24104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sz="1100" b="0" spc="-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sz="1100" b="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Knowledge-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intensive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tasks,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document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Q&amp;A,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research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assistance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124824" y="1447799"/>
            <a:ext cx="3609975" cy="5181600"/>
            <a:chOff x="8124824" y="1447799"/>
            <a:chExt cx="3609975" cy="5181600"/>
          </a:xfrm>
        </p:grpSpPr>
        <p:sp>
          <p:nvSpPr>
            <p:cNvPr id="46" name="object 46"/>
            <p:cNvSpPr/>
            <p:nvPr/>
          </p:nvSpPr>
          <p:spPr>
            <a:xfrm>
              <a:off x="8124824" y="1447799"/>
              <a:ext cx="3609975" cy="5181600"/>
            </a:xfrm>
            <a:custGeom>
              <a:avLst/>
              <a:gdLst/>
              <a:ahLst/>
              <a:cxnLst/>
              <a:rect l="l" t="t" r="r" b="b"/>
              <a:pathLst>
                <a:path w="3609975" h="5181600">
                  <a:moveTo>
                    <a:pt x="3538777" y="5181599"/>
                  </a:moveTo>
                  <a:lnTo>
                    <a:pt x="71196" y="5181599"/>
                  </a:lnTo>
                  <a:lnTo>
                    <a:pt x="66240" y="5181110"/>
                  </a:lnTo>
                  <a:lnTo>
                    <a:pt x="29703" y="5165976"/>
                  </a:lnTo>
                  <a:lnTo>
                    <a:pt x="3884" y="5129935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5110402"/>
                  </a:lnTo>
                  <a:lnTo>
                    <a:pt x="3594351" y="5151892"/>
                  </a:lnTo>
                  <a:lnTo>
                    <a:pt x="3558311" y="5177713"/>
                  </a:lnTo>
                  <a:lnTo>
                    <a:pt x="3543733" y="5181111"/>
                  </a:lnTo>
                  <a:lnTo>
                    <a:pt x="3538777" y="51815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48824" y="167639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39187" y="2188501"/>
            <a:ext cx="1584960" cy="5594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950" b="0" spc="-10" dirty="0">
                <a:solidFill>
                  <a:srgbClr val="5B20B5"/>
                </a:solidFill>
                <a:latin typeface="Roboto Medium"/>
                <a:cs typeface="Roboto Medium"/>
              </a:rPr>
              <a:t>Agent</a:t>
            </a:r>
            <a:endParaRPr sz="19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"The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6A7280"/>
                </a:solidFill>
                <a:latin typeface="Roboto"/>
                <a:cs typeface="Roboto"/>
              </a:rPr>
              <a:t>Autonomous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Roboto"/>
                <a:cs typeface="Roboto"/>
              </a:rPr>
              <a:t>Worker"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352710" y="2905124"/>
            <a:ext cx="3154045" cy="3495675"/>
            <a:chOff x="8352710" y="2905124"/>
            <a:chExt cx="3154045" cy="3495675"/>
          </a:xfrm>
        </p:grpSpPr>
        <p:sp>
          <p:nvSpPr>
            <p:cNvPr id="50" name="object 50"/>
            <p:cNvSpPr/>
            <p:nvPr/>
          </p:nvSpPr>
          <p:spPr>
            <a:xfrm>
              <a:off x="8353424" y="2905124"/>
              <a:ext cx="3152775" cy="9525"/>
            </a:xfrm>
            <a:custGeom>
              <a:avLst/>
              <a:gdLst/>
              <a:ahLst/>
              <a:cxnLst/>
              <a:rect l="l" t="t" r="r" b="b"/>
              <a:pathLst>
                <a:path w="3152775" h="9525">
                  <a:moveTo>
                    <a:pt x="3152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152774" y="0"/>
                  </a:lnTo>
                  <a:lnTo>
                    <a:pt x="3152774" y="9524"/>
                  </a:lnTo>
                  <a:close/>
                </a:path>
              </a:pathLst>
            </a:custGeom>
            <a:solidFill>
              <a:srgbClr val="DDD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3954563"/>
              <a:ext cx="101418" cy="7284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4316513"/>
              <a:ext cx="101418" cy="7284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4678463"/>
              <a:ext cx="101418" cy="728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5040413"/>
              <a:ext cx="101418" cy="7284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2710" y="5402363"/>
              <a:ext cx="101418" cy="7284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353423" y="5791199"/>
              <a:ext cx="3152775" cy="609600"/>
            </a:xfrm>
            <a:custGeom>
              <a:avLst/>
              <a:gdLst/>
              <a:ahLst/>
              <a:cxnLst/>
              <a:rect l="l" t="t" r="r" b="b"/>
              <a:pathLst>
                <a:path w="3152775" h="609600">
                  <a:moveTo>
                    <a:pt x="3119727" y="609599"/>
                  </a:moveTo>
                  <a:lnTo>
                    <a:pt x="33047" y="609599"/>
                  </a:lnTo>
                  <a:lnTo>
                    <a:pt x="28187" y="608632"/>
                  </a:lnTo>
                  <a:lnTo>
                    <a:pt x="966" y="581411"/>
                  </a:lnTo>
                  <a:lnTo>
                    <a:pt x="0" y="576552"/>
                  </a:lnTo>
                  <a:lnTo>
                    <a:pt x="1" y="571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19727" y="0"/>
                  </a:lnTo>
                  <a:lnTo>
                    <a:pt x="3151808" y="28186"/>
                  </a:lnTo>
                  <a:lnTo>
                    <a:pt x="3152774" y="33047"/>
                  </a:lnTo>
                  <a:lnTo>
                    <a:pt x="3152774" y="576552"/>
                  </a:lnTo>
                  <a:lnTo>
                    <a:pt x="3124588" y="608632"/>
                  </a:lnTo>
                  <a:lnTo>
                    <a:pt x="3119727" y="6095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1891" y="5934074"/>
              <a:ext cx="91672" cy="133350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8343999" y="3021583"/>
            <a:ext cx="315214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Orchestrates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workflows,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plans,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uses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tools,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automates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actions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on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top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of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LLM/RAG.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520211" y="3846829"/>
            <a:ext cx="11042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5" dirty="0">
                <a:solidFill>
                  <a:srgbClr val="6D28D9"/>
                </a:solidFill>
                <a:latin typeface="Roboto Medium"/>
                <a:cs typeface="Roboto Medium"/>
              </a:rPr>
              <a:t>Text</a:t>
            </a:r>
            <a:r>
              <a:rPr sz="1300" b="0" dirty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6D28D9"/>
                </a:solidFill>
                <a:latin typeface="Roboto Medium"/>
                <a:cs typeface="Roboto Medium"/>
              </a:rPr>
              <a:t>Generation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20211" y="4208779"/>
            <a:ext cx="7454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6D28D9"/>
                </a:solidFill>
                <a:latin typeface="Roboto Medium"/>
                <a:cs typeface="Roboto Medium"/>
              </a:rPr>
              <a:t>Reasoning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520211" y="4570729"/>
            <a:ext cx="13690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6D28D9"/>
                </a:solidFill>
                <a:latin typeface="Roboto Medium"/>
                <a:cs typeface="Roboto Medium"/>
              </a:rPr>
              <a:t>Current</a:t>
            </a:r>
            <a:r>
              <a:rPr sz="1300" b="0" spc="-20" dirty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6D28D9"/>
                </a:solidFill>
                <a:latin typeface="Roboto Medium"/>
                <a:cs typeface="Roboto Medium"/>
              </a:rPr>
              <a:t>Information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20211" y="4932679"/>
            <a:ext cx="78613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5" dirty="0">
                <a:solidFill>
                  <a:srgbClr val="6D28D9"/>
                </a:solidFill>
                <a:latin typeface="Roboto Medium"/>
                <a:cs typeface="Roboto Medium"/>
              </a:rPr>
              <a:t>Tool</a:t>
            </a:r>
            <a:r>
              <a:rPr sz="1300" b="0" dirty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6D28D9"/>
                </a:solidFill>
                <a:latin typeface="Roboto Medium"/>
                <a:cs typeface="Roboto Medium"/>
              </a:rPr>
              <a:t>Usage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520211" y="5294629"/>
            <a:ext cx="145796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6D28D9"/>
                </a:solidFill>
                <a:latin typeface="Roboto Medium"/>
                <a:cs typeface="Roboto Medium"/>
              </a:rPr>
              <a:t>Autonomous</a:t>
            </a:r>
            <a:r>
              <a:rPr sz="1300" b="0" dirty="0">
                <a:solidFill>
                  <a:srgbClr val="6D28D9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6D28D9"/>
                </a:solidFill>
                <a:latin typeface="Roboto Medium"/>
                <a:cs typeface="Roboto Medium"/>
              </a:rPr>
              <a:t>Actions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458299" y="5874844"/>
            <a:ext cx="25323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>
              <a:lnSpc>
                <a:spcPct val="108700"/>
              </a:lnSpc>
              <a:spcBef>
                <a:spcPts val="95"/>
              </a:spcBef>
            </a:pP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Use</a:t>
            </a:r>
            <a:r>
              <a:rPr sz="1100" b="0" spc="-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00" b="0" spc="-20" dirty="0">
                <a:solidFill>
                  <a:srgbClr val="374050"/>
                </a:solidFill>
                <a:latin typeface="Roboto Medium"/>
                <a:cs typeface="Roboto Medium"/>
              </a:rPr>
              <a:t>case:</a:t>
            </a:r>
            <a:r>
              <a:rPr sz="1100" b="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workflows,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decision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making,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tool-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intensive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66268" y="6916022"/>
            <a:ext cx="585978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build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upon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Roboto"/>
                <a:cs typeface="Roboto"/>
              </a:rPr>
              <a:t>LLM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85" dirty="0">
                <a:solidFill>
                  <a:srgbClr val="4A5462"/>
                </a:solidFill>
                <a:latin typeface="Roboto"/>
                <a:cs typeface="Roboto"/>
              </a:rPr>
              <a:t>RAG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capabilities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while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adding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autonomy,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planning,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integration.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544174" y="7067550"/>
            <a:ext cx="1457325" cy="323850"/>
            <a:chOff x="10544174" y="7067550"/>
            <a:chExt cx="1457325" cy="323850"/>
          </a:xfrm>
        </p:grpSpPr>
        <p:sp>
          <p:nvSpPr>
            <p:cNvPr id="67" name="object 67"/>
            <p:cNvSpPr/>
            <p:nvPr/>
          </p:nvSpPr>
          <p:spPr>
            <a:xfrm>
              <a:off x="10544174" y="70675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7162799"/>
              <a:ext cx="133349" cy="1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4571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70765"/>
            <a:ext cx="6752590" cy="9036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pc="-260" dirty="0"/>
              <a:t>The</a:t>
            </a:r>
            <a:r>
              <a:rPr spc="-95" dirty="0"/>
              <a:t> </a:t>
            </a:r>
            <a:r>
              <a:rPr spc="-225" dirty="0"/>
              <a:t>Six</a:t>
            </a:r>
            <a:r>
              <a:rPr spc="-95" dirty="0"/>
              <a:t> </a:t>
            </a:r>
            <a:r>
              <a:rPr spc="-229" dirty="0"/>
              <a:t>Building</a:t>
            </a:r>
            <a:r>
              <a:rPr spc="-95" dirty="0"/>
              <a:t> </a:t>
            </a:r>
            <a:r>
              <a:rPr spc="-254" dirty="0"/>
              <a:t>Blocks</a:t>
            </a:r>
            <a:r>
              <a:rPr spc="-95" dirty="0"/>
              <a:t> </a:t>
            </a:r>
            <a:r>
              <a:rPr spc="-225" dirty="0"/>
              <a:t>of</a:t>
            </a:r>
            <a:r>
              <a:rPr spc="-90" dirty="0"/>
              <a:t> </a:t>
            </a:r>
            <a:r>
              <a:rPr spc="-235" dirty="0"/>
              <a:t>AI</a:t>
            </a:r>
            <a:r>
              <a:rPr spc="-95" dirty="0"/>
              <a:t> </a:t>
            </a:r>
            <a:r>
              <a:rPr spc="-270" dirty="0"/>
              <a:t>Agents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50" b="0" spc="-70" dirty="0">
                <a:solidFill>
                  <a:srgbClr val="4A5462"/>
                </a:solidFill>
                <a:latin typeface="Roboto"/>
                <a:cs typeface="Roboto"/>
              </a:rPr>
              <a:t>Essential</a:t>
            </a:r>
            <a:r>
              <a:rPr sz="165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95" dirty="0">
                <a:solidFill>
                  <a:srgbClr val="4A5462"/>
                </a:solidFill>
                <a:latin typeface="Roboto"/>
                <a:cs typeface="Roboto"/>
              </a:rPr>
              <a:t>components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70" dirty="0">
                <a:solidFill>
                  <a:srgbClr val="4A5462"/>
                </a:solidFill>
                <a:latin typeface="Roboto"/>
                <a:cs typeface="Roboto"/>
              </a:rPr>
              <a:t>that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70" dirty="0">
                <a:solidFill>
                  <a:srgbClr val="4A5462"/>
                </a:solidFill>
                <a:latin typeface="Roboto"/>
                <a:cs typeface="Roboto"/>
              </a:rPr>
              <a:t>establish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100" dirty="0">
                <a:solidFill>
                  <a:srgbClr val="4A5462"/>
                </a:solidFill>
                <a:latin typeface="Roboto"/>
                <a:cs typeface="Roboto"/>
              </a:rPr>
              <a:t>how</a:t>
            </a:r>
            <a:r>
              <a:rPr sz="165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5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80" dirty="0">
                <a:solidFill>
                  <a:srgbClr val="4A5462"/>
                </a:solidFill>
                <a:latin typeface="Roboto"/>
                <a:cs typeface="Roboto"/>
              </a:rPr>
              <a:t>operate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70" dirty="0">
                <a:solidFill>
                  <a:srgbClr val="4A5462"/>
                </a:solidFill>
                <a:latin typeface="Roboto"/>
                <a:cs typeface="Roboto"/>
              </a:rPr>
              <a:t>effectively</a:t>
            </a:r>
            <a:r>
              <a:rPr sz="1650" b="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9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650" b="0" spc="-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650" b="0" spc="-40" dirty="0">
                <a:solidFill>
                  <a:srgbClr val="4A5462"/>
                </a:solidFill>
                <a:latin typeface="Roboto"/>
                <a:cs typeface="Roboto"/>
              </a:rPr>
              <a:t>reliably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1866899"/>
            <a:ext cx="3609975" cy="1638300"/>
            <a:chOff x="457199" y="1866899"/>
            <a:chExt cx="3609975" cy="1638300"/>
          </a:xfrm>
        </p:grpSpPr>
        <p:sp>
          <p:nvSpPr>
            <p:cNvPr id="5" name="object 5"/>
            <p:cNvSpPr/>
            <p:nvPr/>
          </p:nvSpPr>
          <p:spPr>
            <a:xfrm>
              <a:off x="457199" y="18668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4"/>
                  </a:lnTo>
                  <a:lnTo>
                    <a:pt x="3543733" y="1637811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9" y="2228849"/>
              <a:ext cx="200025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358899" y="2179226"/>
            <a:ext cx="1082040" cy="2870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b="0" spc="-100" dirty="0">
                <a:solidFill>
                  <a:srgbClr val="1D40AF"/>
                </a:solidFill>
                <a:latin typeface="Roboto Medium"/>
                <a:cs typeface="Roboto Medium"/>
              </a:rPr>
              <a:t>Role-</a:t>
            </a:r>
            <a:r>
              <a:rPr sz="1700" b="0" spc="-95" dirty="0">
                <a:solidFill>
                  <a:srgbClr val="1D40AF"/>
                </a:solidFill>
                <a:latin typeface="Roboto Medium"/>
                <a:cs typeface="Roboto Medium"/>
              </a:rPr>
              <a:t>playing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999" y="2712545"/>
            <a:ext cx="290830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Giving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roles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(like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"Senior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contract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lawyer")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context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understanding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response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precision.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95774" y="1866899"/>
            <a:ext cx="3600450" cy="1638300"/>
            <a:chOff x="4295774" y="1866899"/>
            <a:chExt cx="3600450" cy="1638300"/>
          </a:xfrm>
        </p:grpSpPr>
        <p:sp>
          <p:nvSpPr>
            <p:cNvPr id="11" name="object 11"/>
            <p:cNvSpPr/>
            <p:nvPr/>
          </p:nvSpPr>
          <p:spPr>
            <a:xfrm>
              <a:off x="4295774" y="18668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4"/>
                  </a:lnTo>
                  <a:lnTo>
                    <a:pt x="3534208" y="1637811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6274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8456" y="2228849"/>
              <a:ext cx="227135" cy="2273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94200" y="2181730"/>
            <a:ext cx="111633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120" dirty="0">
                <a:solidFill>
                  <a:srgbClr val="372FA2"/>
                </a:solidFill>
                <a:latin typeface="Roboto Medium"/>
                <a:cs typeface="Roboto Medium"/>
              </a:rPr>
              <a:t>Focus/Tasks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0300" y="2712545"/>
            <a:ext cx="300736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Narrow,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task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focus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reduces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confusion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hallucination.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problems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need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multiple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agents.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24824" y="1866899"/>
            <a:ext cx="3609975" cy="1638300"/>
            <a:chOff x="8124824" y="1866899"/>
            <a:chExt cx="3609975" cy="1638300"/>
          </a:xfrm>
        </p:grpSpPr>
        <p:sp>
          <p:nvSpPr>
            <p:cNvPr id="17" name="object 17"/>
            <p:cNvSpPr/>
            <p:nvPr/>
          </p:nvSpPr>
          <p:spPr>
            <a:xfrm>
              <a:off x="8124824" y="18668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1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4"/>
                  </a:lnTo>
                  <a:lnTo>
                    <a:pt x="3543733" y="1637811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15324" y="20573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5" y="523342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3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7"/>
                  </a:lnTo>
                  <a:lnTo>
                    <a:pt x="554795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5702" y="2227778"/>
              <a:ext cx="231055" cy="23105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029650" y="2181770"/>
            <a:ext cx="49149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120" dirty="0">
                <a:solidFill>
                  <a:srgbClr val="5B20B5"/>
                </a:solidFill>
                <a:latin typeface="Roboto Medium"/>
                <a:cs typeface="Roboto Medium"/>
              </a:rPr>
              <a:t>Tools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05750" y="2712545"/>
            <a:ext cx="315150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utilize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APIs,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code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execution,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search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other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relevant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tools.</a:t>
            </a:r>
            <a:r>
              <a:rPr sz="115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More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tools</a:t>
            </a:r>
            <a:r>
              <a:rPr sz="115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aren't</a:t>
            </a:r>
            <a:r>
              <a:rPr sz="115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always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better—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use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what's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necessary.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7199" y="3733799"/>
            <a:ext cx="3609975" cy="1638300"/>
            <a:chOff x="457199" y="3733799"/>
            <a:chExt cx="3609975" cy="1638300"/>
          </a:xfrm>
        </p:grpSpPr>
        <p:sp>
          <p:nvSpPr>
            <p:cNvPr id="23" name="object 23"/>
            <p:cNvSpPr/>
            <p:nvPr/>
          </p:nvSpPr>
          <p:spPr>
            <a:xfrm>
              <a:off x="457199" y="37337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8" y="1638299"/>
                  </a:moveTo>
                  <a:lnTo>
                    <a:pt x="71196" y="1638299"/>
                  </a:lnTo>
                  <a:lnTo>
                    <a:pt x="66241" y="1637810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38778" y="0"/>
                  </a:lnTo>
                  <a:lnTo>
                    <a:pt x="3580268" y="15621"/>
                  </a:lnTo>
                  <a:lnTo>
                    <a:pt x="3606088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2" y="1608594"/>
                  </a:lnTo>
                  <a:lnTo>
                    <a:pt x="3558312" y="1634412"/>
                  </a:lnTo>
                  <a:lnTo>
                    <a:pt x="3543733" y="1637810"/>
                  </a:lnTo>
                  <a:lnTo>
                    <a:pt x="3538778" y="1638299"/>
                  </a:lnTo>
                  <a:close/>
                </a:path>
              </a:pathLst>
            </a:custGeom>
            <a:solidFill>
              <a:srgbClr val="F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7699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BE7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0574" y="40957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358899" y="4052865"/>
            <a:ext cx="106807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b="0" spc="-80" dirty="0">
                <a:solidFill>
                  <a:srgbClr val="9D174D"/>
                </a:solidFill>
                <a:latin typeface="Roboto Medium"/>
                <a:cs typeface="Roboto Medium"/>
              </a:rPr>
              <a:t>Cooperation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4999" y="4579445"/>
            <a:ext cx="324421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Multi-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systems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divide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among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specialists.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collaborate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provide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feedback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higher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accuracy.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295774" y="3733799"/>
            <a:ext cx="3600450" cy="1638300"/>
            <a:chOff x="4295774" y="3733799"/>
            <a:chExt cx="3600450" cy="1638300"/>
          </a:xfrm>
        </p:grpSpPr>
        <p:sp>
          <p:nvSpPr>
            <p:cNvPr id="29" name="object 29"/>
            <p:cNvSpPr/>
            <p:nvPr/>
          </p:nvSpPr>
          <p:spPr>
            <a:xfrm>
              <a:off x="4295774" y="3733799"/>
              <a:ext cx="3600450" cy="1638300"/>
            </a:xfrm>
            <a:custGeom>
              <a:avLst/>
              <a:gdLst/>
              <a:ahLst/>
              <a:cxnLst/>
              <a:rect l="l" t="t" r="r" b="b"/>
              <a:pathLst>
                <a:path w="3600450" h="1638300">
                  <a:moveTo>
                    <a:pt x="3529253" y="1638299"/>
                  </a:moveTo>
                  <a:lnTo>
                    <a:pt x="71196" y="1638299"/>
                  </a:lnTo>
                  <a:lnTo>
                    <a:pt x="66241" y="1637810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29253" y="0"/>
                  </a:lnTo>
                  <a:lnTo>
                    <a:pt x="3570744" y="15621"/>
                  </a:lnTo>
                  <a:lnTo>
                    <a:pt x="3596563" y="51661"/>
                  </a:lnTo>
                  <a:lnTo>
                    <a:pt x="3600449" y="71196"/>
                  </a:lnTo>
                  <a:lnTo>
                    <a:pt x="3600449" y="1567103"/>
                  </a:lnTo>
                  <a:lnTo>
                    <a:pt x="3584827" y="1608594"/>
                  </a:lnTo>
                  <a:lnTo>
                    <a:pt x="3548786" y="1634412"/>
                  </a:lnTo>
                  <a:lnTo>
                    <a:pt x="3534208" y="1637810"/>
                  </a:lnTo>
                  <a:lnTo>
                    <a:pt x="3529253" y="16382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6274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4868" y="4095749"/>
              <a:ext cx="214312" cy="22824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194200" y="4048670"/>
            <a:ext cx="898525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95" dirty="0">
                <a:solidFill>
                  <a:srgbClr val="91400D"/>
                </a:solidFill>
                <a:latin typeface="Roboto Medium"/>
                <a:cs typeface="Roboto Medium"/>
              </a:rPr>
              <a:t>Guardrails</a:t>
            </a:r>
            <a:endParaRPr sz="170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0300" y="4579445"/>
            <a:ext cx="296164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8700"/>
              </a:lnSpc>
              <a:spcBef>
                <a:spcPts val="95"/>
              </a:spcBef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Constraints,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checkpoints,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validations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prevent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from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drifting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off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track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or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hallucinating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fallback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mechanisms.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124824" y="3733799"/>
            <a:ext cx="3609975" cy="1638300"/>
            <a:chOff x="8124824" y="3733799"/>
            <a:chExt cx="3609975" cy="1638300"/>
          </a:xfrm>
        </p:grpSpPr>
        <p:sp>
          <p:nvSpPr>
            <p:cNvPr id="35" name="object 35"/>
            <p:cNvSpPr/>
            <p:nvPr/>
          </p:nvSpPr>
          <p:spPr>
            <a:xfrm>
              <a:off x="8124824" y="3733799"/>
              <a:ext cx="3609975" cy="1638300"/>
            </a:xfrm>
            <a:custGeom>
              <a:avLst/>
              <a:gdLst/>
              <a:ahLst/>
              <a:cxnLst/>
              <a:rect l="l" t="t" r="r" b="b"/>
              <a:pathLst>
                <a:path w="3609975" h="1638300">
                  <a:moveTo>
                    <a:pt x="3538777" y="1638299"/>
                  </a:moveTo>
                  <a:lnTo>
                    <a:pt x="71196" y="1638299"/>
                  </a:lnTo>
                  <a:lnTo>
                    <a:pt x="66240" y="1637810"/>
                  </a:lnTo>
                  <a:lnTo>
                    <a:pt x="29703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3538777" y="0"/>
                  </a:lnTo>
                  <a:lnTo>
                    <a:pt x="3580267" y="15621"/>
                  </a:lnTo>
                  <a:lnTo>
                    <a:pt x="3606087" y="51661"/>
                  </a:lnTo>
                  <a:lnTo>
                    <a:pt x="3609974" y="71196"/>
                  </a:lnTo>
                  <a:lnTo>
                    <a:pt x="3609974" y="1567103"/>
                  </a:lnTo>
                  <a:lnTo>
                    <a:pt x="3594351" y="1608594"/>
                  </a:lnTo>
                  <a:lnTo>
                    <a:pt x="3558311" y="1634412"/>
                  </a:lnTo>
                  <a:lnTo>
                    <a:pt x="3543733" y="1637810"/>
                  </a:lnTo>
                  <a:lnTo>
                    <a:pt x="3538777" y="16382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15324" y="39242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4" y="544064"/>
                  </a:lnTo>
                  <a:lnTo>
                    <a:pt x="126995" y="523341"/>
                  </a:lnTo>
                  <a:lnTo>
                    <a:pt x="93852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6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5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5"/>
                  </a:lnTo>
                  <a:lnTo>
                    <a:pt x="537758" y="420451"/>
                  </a:lnTo>
                  <a:lnTo>
                    <a:pt x="515265" y="455970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5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77249" y="4124324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257175" y="114300"/>
                  </a:moveTo>
                  <a:lnTo>
                    <a:pt x="0" y="114300"/>
                  </a:lnTo>
                  <a:lnTo>
                    <a:pt x="33" y="79340"/>
                  </a:lnTo>
                  <a:lnTo>
                    <a:pt x="1964" y="76795"/>
                  </a:lnTo>
                  <a:lnTo>
                    <a:pt x="10403" y="71303"/>
                  </a:lnTo>
                  <a:lnTo>
                    <a:pt x="14287" y="64695"/>
                  </a:lnTo>
                  <a:lnTo>
                    <a:pt x="14287" y="49604"/>
                  </a:lnTo>
                  <a:lnTo>
                    <a:pt x="10403" y="42996"/>
                  </a:lnTo>
                  <a:lnTo>
                    <a:pt x="1964" y="37504"/>
                  </a:lnTo>
                  <a:lnTo>
                    <a:pt x="0" y="3491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28600" y="0"/>
                  </a:lnTo>
                  <a:lnTo>
                    <a:pt x="239713" y="2248"/>
                  </a:lnTo>
                  <a:lnTo>
                    <a:pt x="248797" y="8377"/>
                  </a:lnTo>
                  <a:lnTo>
                    <a:pt x="254926" y="17461"/>
                  </a:lnTo>
                  <a:lnTo>
                    <a:pt x="257175" y="28575"/>
                  </a:lnTo>
                  <a:lnTo>
                    <a:pt x="63534" y="28575"/>
                  </a:lnTo>
                  <a:lnTo>
                    <a:pt x="57194" y="34915"/>
                  </a:lnTo>
                  <a:lnTo>
                    <a:pt x="57150" y="79340"/>
                  </a:lnTo>
                  <a:lnTo>
                    <a:pt x="63534" y="85725"/>
                  </a:lnTo>
                  <a:lnTo>
                    <a:pt x="257175" y="85725"/>
                  </a:lnTo>
                  <a:lnTo>
                    <a:pt x="257175" y="114300"/>
                  </a:lnTo>
                  <a:close/>
                </a:path>
                <a:path w="257175" h="171450">
                  <a:moveTo>
                    <a:pt x="120684" y="85725"/>
                  </a:moveTo>
                  <a:lnTo>
                    <a:pt x="79340" y="85725"/>
                  </a:lnTo>
                  <a:lnTo>
                    <a:pt x="85725" y="79340"/>
                  </a:lnTo>
                  <a:lnTo>
                    <a:pt x="85680" y="34915"/>
                  </a:lnTo>
                  <a:lnTo>
                    <a:pt x="79340" y="28575"/>
                  </a:lnTo>
                  <a:lnTo>
                    <a:pt x="120684" y="28575"/>
                  </a:lnTo>
                  <a:lnTo>
                    <a:pt x="114344" y="34915"/>
                  </a:lnTo>
                  <a:lnTo>
                    <a:pt x="114300" y="79340"/>
                  </a:lnTo>
                  <a:lnTo>
                    <a:pt x="120684" y="85725"/>
                  </a:lnTo>
                  <a:close/>
                </a:path>
                <a:path w="257175" h="171450">
                  <a:moveTo>
                    <a:pt x="177834" y="85725"/>
                  </a:moveTo>
                  <a:lnTo>
                    <a:pt x="136490" y="85725"/>
                  </a:lnTo>
                  <a:lnTo>
                    <a:pt x="142875" y="79340"/>
                  </a:lnTo>
                  <a:lnTo>
                    <a:pt x="142830" y="34915"/>
                  </a:lnTo>
                  <a:lnTo>
                    <a:pt x="136490" y="28575"/>
                  </a:lnTo>
                  <a:lnTo>
                    <a:pt x="177834" y="28575"/>
                  </a:lnTo>
                  <a:lnTo>
                    <a:pt x="171494" y="34915"/>
                  </a:lnTo>
                  <a:lnTo>
                    <a:pt x="171450" y="79340"/>
                  </a:lnTo>
                  <a:lnTo>
                    <a:pt x="177834" y="85725"/>
                  </a:lnTo>
                  <a:close/>
                </a:path>
                <a:path w="257175" h="171450">
                  <a:moveTo>
                    <a:pt x="257175" y="85725"/>
                  </a:moveTo>
                  <a:lnTo>
                    <a:pt x="193640" y="85725"/>
                  </a:lnTo>
                  <a:lnTo>
                    <a:pt x="200025" y="79340"/>
                  </a:lnTo>
                  <a:lnTo>
                    <a:pt x="199980" y="34915"/>
                  </a:lnTo>
                  <a:lnTo>
                    <a:pt x="193640" y="28575"/>
                  </a:lnTo>
                  <a:lnTo>
                    <a:pt x="257175" y="28575"/>
                  </a:lnTo>
                  <a:lnTo>
                    <a:pt x="257175" y="34915"/>
                  </a:lnTo>
                  <a:lnTo>
                    <a:pt x="255210" y="37504"/>
                  </a:lnTo>
                  <a:lnTo>
                    <a:pt x="246771" y="42996"/>
                  </a:lnTo>
                  <a:lnTo>
                    <a:pt x="242887" y="49604"/>
                  </a:lnTo>
                  <a:lnTo>
                    <a:pt x="242887" y="64695"/>
                  </a:lnTo>
                  <a:lnTo>
                    <a:pt x="246771" y="71303"/>
                  </a:lnTo>
                  <a:lnTo>
                    <a:pt x="255210" y="76795"/>
                  </a:lnTo>
                  <a:lnTo>
                    <a:pt x="257141" y="79340"/>
                  </a:lnTo>
                  <a:lnTo>
                    <a:pt x="257175" y="85725"/>
                  </a:lnTo>
                  <a:close/>
                </a:path>
                <a:path w="257175" h="171450">
                  <a:moveTo>
                    <a:pt x="35718" y="171450"/>
                  </a:moveTo>
                  <a:lnTo>
                    <a:pt x="6384" y="171450"/>
                  </a:lnTo>
                  <a:lnTo>
                    <a:pt x="0" y="165065"/>
                  </a:lnTo>
                  <a:lnTo>
                    <a:pt x="0" y="128587"/>
                  </a:lnTo>
                  <a:lnTo>
                    <a:pt x="257175" y="128587"/>
                  </a:lnTo>
                  <a:lnTo>
                    <a:pt x="257175" y="150018"/>
                  </a:lnTo>
                  <a:lnTo>
                    <a:pt x="38933" y="150018"/>
                  </a:lnTo>
                  <a:lnTo>
                    <a:pt x="35718" y="153233"/>
                  </a:lnTo>
                  <a:lnTo>
                    <a:pt x="35718" y="171450"/>
                  </a:lnTo>
                  <a:close/>
                </a:path>
                <a:path w="257175" h="171450">
                  <a:moveTo>
                    <a:pt x="92868" y="171450"/>
                  </a:moveTo>
                  <a:lnTo>
                    <a:pt x="50006" y="171450"/>
                  </a:lnTo>
                  <a:lnTo>
                    <a:pt x="50006" y="153233"/>
                  </a:lnTo>
                  <a:lnTo>
                    <a:pt x="46791" y="150018"/>
                  </a:lnTo>
                  <a:lnTo>
                    <a:pt x="96083" y="150018"/>
                  </a:lnTo>
                  <a:lnTo>
                    <a:pt x="92868" y="153233"/>
                  </a:lnTo>
                  <a:lnTo>
                    <a:pt x="92868" y="171450"/>
                  </a:lnTo>
                  <a:close/>
                </a:path>
                <a:path w="257175" h="171450">
                  <a:moveTo>
                    <a:pt x="150018" y="171450"/>
                  </a:moveTo>
                  <a:lnTo>
                    <a:pt x="107156" y="171450"/>
                  </a:lnTo>
                  <a:lnTo>
                    <a:pt x="107156" y="153233"/>
                  </a:lnTo>
                  <a:lnTo>
                    <a:pt x="103941" y="150018"/>
                  </a:lnTo>
                  <a:lnTo>
                    <a:pt x="153233" y="150018"/>
                  </a:lnTo>
                  <a:lnTo>
                    <a:pt x="150018" y="153233"/>
                  </a:lnTo>
                  <a:lnTo>
                    <a:pt x="150018" y="171450"/>
                  </a:lnTo>
                  <a:close/>
                </a:path>
                <a:path w="257175" h="171450">
                  <a:moveTo>
                    <a:pt x="207168" y="171450"/>
                  </a:moveTo>
                  <a:lnTo>
                    <a:pt x="164306" y="171450"/>
                  </a:lnTo>
                  <a:lnTo>
                    <a:pt x="164306" y="153233"/>
                  </a:lnTo>
                  <a:lnTo>
                    <a:pt x="161091" y="150018"/>
                  </a:lnTo>
                  <a:lnTo>
                    <a:pt x="210383" y="150018"/>
                  </a:lnTo>
                  <a:lnTo>
                    <a:pt x="207168" y="153233"/>
                  </a:lnTo>
                  <a:lnTo>
                    <a:pt x="207168" y="171450"/>
                  </a:lnTo>
                  <a:close/>
                </a:path>
                <a:path w="257175" h="171450">
                  <a:moveTo>
                    <a:pt x="250790" y="171450"/>
                  </a:moveTo>
                  <a:lnTo>
                    <a:pt x="221456" y="171450"/>
                  </a:lnTo>
                  <a:lnTo>
                    <a:pt x="221456" y="153233"/>
                  </a:lnTo>
                  <a:lnTo>
                    <a:pt x="218241" y="150018"/>
                  </a:lnTo>
                  <a:lnTo>
                    <a:pt x="257175" y="150018"/>
                  </a:lnTo>
                  <a:lnTo>
                    <a:pt x="257175" y="165065"/>
                  </a:lnTo>
                  <a:lnTo>
                    <a:pt x="250790" y="171450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029650" y="4054684"/>
            <a:ext cx="73088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0" spc="-90" dirty="0">
                <a:solidFill>
                  <a:srgbClr val="055E45"/>
                </a:solidFill>
                <a:latin typeface="Roboto Medium"/>
                <a:cs typeface="Roboto Medium"/>
              </a:rPr>
              <a:t>Memory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05750" y="4579445"/>
            <a:ext cx="323151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use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short-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term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(conversation),</a:t>
            </a:r>
            <a:r>
              <a:rPr sz="1150" spc="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long-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term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(preferences),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entity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memory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improve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over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time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personalize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outputs.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02136" y="5656579"/>
            <a:ext cx="57880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Integrating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these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six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building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blocks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4A5462"/>
                </a:solidFill>
                <a:latin typeface="Roboto"/>
                <a:cs typeface="Roboto"/>
              </a:rPr>
              <a:t>resilient,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effective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4A5462"/>
                </a:solidFill>
                <a:latin typeface="Roboto"/>
                <a:cs typeface="Roboto"/>
              </a:rPr>
              <a:t>architectures.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766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93C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624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A5B4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482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C3B4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1340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F9A7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19899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5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5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5" y="37615"/>
                </a:lnTo>
                <a:lnTo>
                  <a:pt x="593075" y="38099"/>
                </a:lnTo>
                <a:close/>
              </a:path>
            </a:pathLst>
          </a:custGeom>
          <a:solidFill>
            <a:srgbClr val="FBD3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505698" y="5981699"/>
            <a:ext cx="609600" cy="38100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593076" y="38099"/>
                </a:moveTo>
                <a:lnTo>
                  <a:pt x="16523" y="38099"/>
                </a:lnTo>
                <a:lnTo>
                  <a:pt x="14093" y="37615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593076" y="0"/>
                </a:lnTo>
                <a:lnTo>
                  <a:pt x="609599" y="16523"/>
                </a:lnTo>
                <a:lnTo>
                  <a:pt x="609599" y="21576"/>
                </a:lnTo>
                <a:lnTo>
                  <a:pt x="595506" y="37615"/>
                </a:lnTo>
                <a:lnTo>
                  <a:pt x="593076" y="38099"/>
                </a:lnTo>
                <a:close/>
              </a:path>
            </a:pathLst>
          </a:custGeom>
          <a:solidFill>
            <a:srgbClr val="6EE7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48525"/>
          </a:xfrm>
          <a:custGeom>
            <a:avLst/>
            <a:gdLst/>
            <a:ahLst/>
            <a:cxnLst/>
            <a:rect l="l" t="t" r="r" b="b"/>
            <a:pathLst>
              <a:path w="12192000" h="7248525">
                <a:moveTo>
                  <a:pt x="12191999" y="7248524"/>
                </a:moveTo>
                <a:lnTo>
                  <a:pt x="0" y="7248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4852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599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Block</a:t>
            </a:r>
            <a:r>
              <a:rPr spc="-75" dirty="0"/>
              <a:t> </a:t>
            </a:r>
            <a:r>
              <a:rPr spc="-150" dirty="0"/>
              <a:t>1:</a:t>
            </a:r>
            <a:r>
              <a:rPr spc="-75" dirty="0"/>
              <a:t> </a:t>
            </a:r>
            <a:r>
              <a:rPr spc="-225" dirty="0"/>
              <a:t>Role-</a:t>
            </a:r>
            <a:r>
              <a:rPr spc="-215" dirty="0"/>
              <a:t>Playing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09599" y="2905124"/>
            <a:ext cx="6096000" cy="685800"/>
            <a:chOff x="609599" y="2905124"/>
            <a:chExt cx="6096000" cy="685800"/>
          </a:xfrm>
        </p:grpSpPr>
        <p:sp>
          <p:nvSpPr>
            <p:cNvPr id="6" name="object 6"/>
            <p:cNvSpPr/>
            <p:nvPr/>
          </p:nvSpPr>
          <p:spPr>
            <a:xfrm>
              <a:off x="628649" y="29051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905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3705224"/>
            <a:ext cx="6096000" cy="685800"/>
            <a:chOff x="609599" y="3705224"/>
            <a:chExt cx="6096000" cy="685800"/>
          </a:xfrm>
        </p:grpSpPr>
        <p:sp>
          <p:nvSpPr>
            <p:cNvPr id="9" name="object 9"/>
            <p:cNvSpPr/>
            <p:nvPr/>
          </p:nvSpPr>
          <p:spPr>
            <a:xfrm>
              <a:off x="628649" y="37052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37052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pc="-75" dirty="0"/>
              <a:t>Assigning</a:t>
            </a:r>
            <a:r>
              <a:rPr spc="-20" dirty="0"/>
              <a:t> </a:t>
            </a:r>
            <a:r>
              <a:rPr spc="-85" dirty="0"/>
              <a:t>a</a:t>
            </a:r>
            <a:r>
              <a:rPr spc="-20" dirty="0"/>
              <a:t> </a:t>
            </a:r>
            <a:r>
              <a:rPr b="0" spc="-85" dirty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b="0" spc="-75" dirty="0">
                <a:solidFill>
                  <a:srgbClr val="2562EB"/>
                </a:solidFill>
                <a:latin typeface="Roboto Medium"/>
                <a:cs typeface="Roboto Medium"/>
              </a:rPr>
              <a:t>role</a:t>
            </a:r>
            <a:r>
              <a:rPr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b="0" spc="-70" dirty="0">
                <a:solidFill>
                  <a:srgbClr val="2562EB"/>
                </a:solidFill>
                <a:latin typeface="Roboto Medium"/>
                <a:cs typeface="Roboto Medium"/>
              </a:rPr>
              <a:t>or</a:t>
            </a:r>
            <a:r>
              <a:rPr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b="0" spc="-90" dirty="0">
                <a:solidFill>
                  <a:srgbClr val="2562EB"/>
                </a:solidFill>
                <a:latin typeface="Roboto Medium"/>
                <a:cs typeface="Roboto Medium"/>
              </a:rPr>
              <a:t>persona</a:t>
            </a:r>
            <a:r>
              <a:rPr b="0" spc="-1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pc="-80" dirty="0"/>
              <a:t>to</a:t>
            </a:r>
            <a:r>
              <a:rPr spc="-20" dirty="0"/>
              <a:t> </a:t>
            </a:r>
            <a:r>
              <a:rPr spc="-75" dirty="0"/>
              <a:t>the</a:t>
            </a:r>
            <a:r>
              <a:rPr spc="-20" dirty="0"/>
              <a:t> </a:t>
            </a:r>
            <a:r>
              <a:rPr spc="-80" dirty="0"/>
              <a:t>AI</a:t>
            </a:r>
            <a:r>
              <a:rPr spc="-20" dirty="0"/>
              <a:t> </a:t>
            </a:r>
            <a:r>
              <a:rPr spc="-85" dirty="0"/>
              <a:t>agent</a:t>
            </a:r>
            <a:r>
              <a:rPr spc="-20" dirty="0"/>
              <a:t> </a:t>
            </a:r>
            <a:r>
              <a:rPr spc="-85" dirty="0"/>
              <a:t>enhances</a:t>
            </a:r>
            <a:r>
              <a:rPr spc="-15" dirty="0"/>
              <a:t> </a:t>
            </a:r>
            <a:r>
              <a:rPr spc="-60" dirty="0"/>
              <a:t>context </a:t>
            </a:r>
            <a:r>
              <a:rPr spc="-80" dirty="0"/>
              <a:t>understanding</a:t>
            </a:r>
            <a:r>
              <a:rPr spc="-20" dirty="0"/>
              <a:t> </a:t>
            </a:r>
            <a:r>
              <a:rPr spc="-90" dirty="0"/>
              <a:t>and</a:t>
            </a:r>
            <a:r>
              <a:rPr spc="-20" dirty="0"/>
              <a:t> </a:t>
            </a:r>
            <a:r>
              <a:rPr spc="-75" dirty="0"/>
              <a:t>precision</a:t>
            </a:r>
            <a:r>
              <a:rPr spc="-15" dirty="0"/>
              <a:t> </a:t>
            </a:r>
            <a:r>
              <a:rPr spc="-60" dirty="0"/>
              <a:t>in</a:t>
            </a:r>
            <a:r>
              <a:rPr spc="-20" dirty="0"/>
              <a:t> </a:t>
            </a:r>
            <a:r>
              <a:rPr spc="-80" dirty="0"/>
              <a:t>task</a:t>
            </a:r>
            <a:r>
              <a:rPr spc="-15" dirty="0"/>
              <a:t> </a:t>
            </a:r>
            <a:r>
              <a:rPr spc="-10" dirty="0"/>
              <a:t>execution.</a:t>
            </a: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sz="2050" b="0" spc="-165" dirty="0">
                <a:solidFill>
                  <a:srgbClr val="1F2937"/>
                </a:solidFill>
                <a:latin typeface="Roboto Medium"/>
                <a:cs typeface="Roboto Medium"/>
              </a:rPr>
              <a:t>Key</a:t>
            </a:r>
            <a:r>
              <a:rPr sz="2050" b="0" spc="-4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0" dirty="0">
                <a:solidFill>
                  <a:srgbClr val="1F2937"/>
                </a:solidFill>
                <a:latin typeface="Roboto Medium"/>
                <a:cs typeface="Roboto Medium"/>
              </a:rPr>
              <a:t>Benefits: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sz="1300" b="0" spc="-65" dirty="0">
                <a:solidFill>
                  <a:srgbClr val="000000"/>
                </a:solidFill>
                <a:latin typeface="Roboto Medium"/>
                <a:cs typeface="Roboto Medium"/>
              </a:rPr>
              <a:t>Improved</a:t>
            </a:r>
            <a:r>
              <a:rPr sz="1300" b="0" spc="-10" dirty="0">
                <a:solidFill>
                  <a:srgbClr val="000000"/>
                </a:solidFill>
                <a:latin typeface="Roboto Medium"/>
                <a:cs typeface="Roboto Medium"/>
              </a:rPr>
              <a:t> Relevance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</a:rPr>
              <a:t>Role-</a:t>
            </a:r>
            <a:r>
              <a:rPr sz="1300" spc="-50" dirty="0">
                <a:solidFill>
                  <a:srgbClr val="4A5462"/>
                </a:solidFill>
              </a:rPr>
              <a:t>specific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60" dirty="0">
                <a:solidFill>
                  <a:srgbClr val="4A5462"/>
                </a:solidFill>
              </a:rPr>
              <a:t>knowledge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55" dirty="0">
                <a:solidFill>
                  <a:srgbClr val="4A5462"/>
                </a:solidFill>
              </a:rPr>
              <a:t>leads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55" dirty="0">
                <a:solidFill>
                  <a:srgbClr val="4A5462"/>
                </a:solidFill>
              </a:rPr>
              <a:t>to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70" dirty="0">
                <a:solidFill>
                  <a:srgbClr val="4A5462"/>
                </a:solidFill>
              </a:rPr>
              <a:t>more</a:t>
            </a:r>
            <a:r>
              <a:rPr sz="1300" dirty="0">
                <a:solidFill>
                  <a:srgbClr val="4A5462"/>
                </a:solidFill>
              </a:rPr>
              <a:t> </a:t>
            </a:r>
            <a:r>
              <a:rPr sz="1300" spc="-50" dirty="0">
                <a:solidFill>
                  <a:srgbClr val="4A5462"/>
                </a:solidFill>
              </a:rPr>
              <a:t>targeted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10" dirty="0">
                <a:solidFill>
                  <a:srgbClr val="4A5462"/>
                </a:solidFill>
              </a:rPr>
              <a:t>responses</a:t>
            </a:r>
            <a:endParaRPr sz="1300"/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/>
          </a:p>
          <a:p>
            <a:pPr marL="202565">
              <a:lnSpc>
                <a:spcPct val="100000"/>
              </a:lnSpc>
            </a:pPr>
            <a:r>
              <a:rPr sz="1300" b="0" spc="-60" dirty="0">
                <a:solidFill>
                  <a:srgbClr val="000000"/>
                </a:solidFill>
                <a:latin typeface="Roboto Medium"/>
                <a:cs typeface="Roboto Medium"/>
              </a:rPr>
              <a:t>Enhanced</a:t>
            </a:r>
            <a:r>
              <a:rPr sz="1300" b="0" spc="-10" dirty="0">
                <a:solidFill>
                  <a:srgbClr val="000000"/>
                </a:solidFill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</a:rPr>
              <a:t>Specialized</a:t>
            </a:r>
            <a:r>
              <a:rPr sz="1300" spc="-15" dirty="0">
                <a:solidFill>
                  <a:srgbClr val="4A5462"/>
                </a:solidFill>
              </a:rPr>
              <a:t> </a:t>
            </a:r>
            <a:r>
              <a:rPr sz="1300" spc="-55" dirty="0">
                <a:solidFill>
                  <a:srgbClr val="4A5462"/>
                </a:solidFill>
              </a:rPr>
              <a:t>persona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55" dirty="0">
                <a:solidFill>
                  <a:srgbClr val="4A5462"/>
                </a:solidFill>
              </a:rPr>
              <a:t>helps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45" dirty="0">
                <a:solidFill>
                  <a:srgbClr val="4A5462"/>
                </a:solidFill>
              </a:rPr>
              <a:t>the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60" dirty="0">
                <a:solidFill>
                  <a:srgbClr val="4A5462"/>
                </a:solidFill>
              </a:rPr>
              <a:t>agent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65" dirty="0">
                <a:solidFill>
                  <a:srgbClr val="4A5462"/>
                </a:solidFill>
              </a:rPr>
              <a:t>frame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60" dirty="0">
                <a:solidFill>
                  <a:srgbClr val="4A5462"/>
                </a:solidFill>
              </a:rPr>
              <a:t>knowledge</a:t>
            </a:r>
            <a:r>
              <a:rPr sz="1300" spc="-5" dirty="0">
                <a:solidFill>
                  <a:srgbClr val="4A5462"/>
                </a:solidFill>
              </a:rPr>
              <a:t> </a:t>
            </a:r>
            <a:r>
              <a:rPr sz="1300" spc="-10" dirty="0">
                <a:solidFill>
                  <a:srgbClr val="4A5462"/>
                </a:solidFill>
              </a:rPr>
              <a:t>appropriately</a:t>
            </a:r>
            <a:endParaRPr sz="1300"/>
          </a:p>
        </p:txBody>
      </p:sp>
      <p:grpSp>
        <p:nvGrpSpPr>
          <p:cNvPr id="12" name="object 12"/>
          <p:cNvGrpSpPr/>
          <p:nvPr/>
        </p:nvGrpSpPr>
        <p:grpSpPr>
          <a:xfrm>
            <a:off x="609599" y="4505324"/>
            <a:ext cx="6096000" cy="685800"/>
            <a:chOff x="609599" y="4505324"/>
            <a:chExt cx="6096000" cy="685800"/>
          </a:xfrm>
        </p:grpSpPr>
        <p:sp>
          <p:nvSpPr>
            <p:cNvPr id="13" name="object 13"/>
            <p:cNvSpPr/>
            <p:nvPr/>
          </p:nvSpPr>
          <p:spPr>
            <a:xfrm>
              <a:off x="628649" y="4505324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599" y="45053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7399" y="4574158"/>
            <a:ext cx="4834255" cy="4826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0" dirty="0">
                <a:latin typeface="Roboto Medium"/>
                <a:cs typeface="Roboto Medium"/>
              </a:rPr>
              <a:t>Better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55" dirty="0">
                <a:latin typeface="Roboto Medium"/>
                <a:cs typeface="Roboto Medium"/>
              </a:rPr>
              <a:t>Context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Handling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responds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appropriate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perspective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domain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expertise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7699" y="5915024"/>
            <a:ext cx="1809750" cy="304800"/>
          </a:xfrm>
          <a:custGeom>
            <a:avLst/>
            <a:gdLst/>
            <a:ahLst/>
            <a:cxnLst/>
            <a:rect l="l" t="t" r="r" b="b"/>
            <a:pathLst>
              <a:path w="1809750" h="304800">
                <a:moveTo>
                  <a:pt x="16573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6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657349" y="0"/>
                </a:lnTo>
                <a:lnTo>
                  <a:pt x="1701589" y="6559"/>
                </a:lnTo>
                <a:lnTo>
                  <a:pt x="1742018" y="25683"/>
                </a:lnTo>
                <a:lnTo>
                  <a:pt x="1775157" y="55716"/>
                </a:lnTo>
                <a:lnTo>
                  <a:pt x="1798148" y="94077"/>
                </a:lnTo>
                <a:lnTo>
                  <a:pt x="1809017" y="137461"/>
                </a:lnTo>
                <a:lnTo>
                  <a:pt x="1809749" y="152399"/>
                </a:lnTo>
                <a:lnTo>
                  <a:pt x="1809566" y="159886"/>
                </a:lnTo>
                <a:lnTo>
                  <a:pt x="1800844" y="203732"/>
                </a:lnTo>
                <a:lnTo>
                  <a:pt x="1779753" y="243191"/>
                </a:lnTo>
                <a:lnTo>
                  <a:pt x="1748142" y="274803"/>
                </a:lnTo>
                <a:lnTo>
                  <a:pt x="1708683" y="295894"/>
                </a:lnTo>
                <a:lnTo>
                  <a:pt x="1664836" y="304616"/>
                </a:lnTo>
                <a:lnTo>
                  <a:pt x="16573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3649" y="5915024"/>
            <a:ext cx="1390650" cy="304800"/>
          </a:xfrm>
          <a:custGeom>
            <a:avLst/>
            <a:gdLst/>
            <a:ahLst/>
            <a:cxnLst/>
            <a:rect l="l" t="t" r="r" b="b"/>
            <a:pathLst>
              <a:path w="1390650" h="304800">
                <a:moveTo>
                  <a:pt x="12382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238249" y="0"/>
                </a:lnTo>
                <a:lnTo>
                  <a:pt x="1282489" y="6559"/>
                </a:lnTo>
                <a:lnTo>
                  <a:pt x="1322918" y="25683"/>
                </a:lnTo>
                <a:lnTo>
                  <a:pt x="1356057" y="55716"/>
                </a:lnTo>
                <a:lnTo>
                  <a:pt x="1379048" y="94077"/>
                </a:lnTo>
                <a:lnTo>
                  <a:pt x="1389917" y="137461"/>
                </a:lnTo>
                <a:lnTo>
                  <a:pt x="1390649" y="152399"/>
                </a:lnTo>
                <a:lnTo>
                  <a:pt x="1390466" y="159886"/>
                </a:lnTo>
                <a:lnTo>
                  <a:pt x="1381745" y="203732"/>
                </a:lnTo>
                <a:lnTo>
                  <a:pt x="1360653" y="243191"/>
                </a:lnTo>
                <a:lnTo>
                  <a:pt x="1329042" y="274803"/>
                </a:lnTo>
                <a:lnTo>
                  <a:pt x="1289583" y="295894"/>
                </a:lnTo>
                <a:lnTo>
                  <a:pt x="1245736" y="304616"/>
                </a:lnTo>
                <a:lnTo>
                  <a:pt x="12382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00499" y="5915024"/>
            <a:ext cx="1352550" cy="304800"/>
          </a:xfrm>
          <a:custGeom>
            <a:avLst/>
            <a:gdLst/>
            <a:ahLst/>
            <a:cxnLst/>
            <a:rect l="l" t="t" r="r" b="b"/>
            <a:pathLst>
              <a:path w="1352550" h="304800">
                <a:moveTo>
                  <a:pt x="12001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3" y="159886"/>
                </a:lnTo>
                <a:lnTo>
                  <a:pt x="0" y="152399"/>
                </a:lnTo>
                <a:lnTo>
                  <a:pt x="183" y="144912"/>
                </a:lnTo>
                <a:lnTo>
                  <a:pt x="8904" y="101064"/>
                </a:lnTo>
                <a:lnTo>
                  <a:pt x="29995" y="61606"/>
                </a:lnTo>
                <a:lnTo>
                  <a:pt x="61607" y="29995"/>
                </a:lnTo>
                <a:lnTo>
                  <a:pt x="101065" y="8903"/>
                </a:lnTo>
                <a:lnTo>
                  <a:pt x="144912" y="183"/>
                </a:lnTo>
                <a:lnTo>
                  <a:pt x="152399" y="0"/>
                </a:lnTo>
                <a:lnTo>
                  <a:pt x="1200149" y="0"/>
                </a:lnTo>
                <a:lnTo>
                  <a:pt x="1244389" y="6559"/>
                </a:lnTo>
                <a:lnTo>
                  <a:pt x="1284818" y="25683"/>
                </a:lnTo>
                <a:lnTo>
                  <a:pt x="1317958" y="55716"/>
                </a:lnTo>
                <a:lnTo>
                  <a:pt x="1340948" y="94077"/>
                </a:lnTo>
                <a:lnTo>
                  <a:pt x="1351818" y="137461"/>
                </a:lnTo>
                <a:lnTo>
                  <a:pt x="1352549" y="152399"/>
                </a:lnTo>
                <a:lnTo>
                  <a:pt x="1352367" y="159886"/>
                </a:lnTo>
                <a:lnTo>
                  <a:pt x="1343644" y="203732"/>
                </a:lnTo>
                <a:lnTo>
                  <a:pt x="1322554" y="243191"/>
                </a:lnTo>
                <a:lnTo>
                  <a:pt x="1290942" y="274803"/>
                </a:lnTo>
                <a:lnTo>
                  <a:pt x="1251483" y="295894"/>
                </a:lnTo>
                <a:lnTo>
                  <a:pt x="1207636" y="304616"/>
                </a:lnTo>
                <a:lnTo>
                  <a:pt x="12001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105820" y="5932772"/>
            <a:ext cx="11487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1D40AF"/>
                </a:solidFill>
                <a:latin typeface="Roboto Medium"/>
                <a:cs typeface="Roboto Medium"/>
              </a:rPr>
              <a:t>Executive</a:t>
            </a:r>
            <a:r>
              <a:rPr sz="1300" b="0" spc="-2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1D40AF"/>
                </a:solidFill>
                <a:latin typeface="Roboto Medium"/>
                <a:cs typeface="Roboto Medium"/>
              </a:rPr>
              <a:t>Coach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7699" y="6296024"/>
            <a:ext cx="1495425" cy="304800"/>
          </a:xfrm>
          <a:custGeom>
            <a:avLst/>
            <a:gdLst/>
            <a:ahLst/>
            <a:cxnLst/>
            <a:rect l="l" t="t" r="r" b="b"/>
            <a:pathLst>
              <a:path w="1495425" h="304800">
                <a:moveTo>
                  <a:pt x="1343024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6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6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343024" y="0"/>
                </a:lnTo>
                <a:lnTo>
                  <a:pt x="1387264" y="6560"/>
                </a:lnTo>
                <a:lnTo>
                  <a:pt x="1427693" y="25683"/>
                </a:lnTo>
                <a:lnTo>
                  <a:pt x="1460832" y="55717"/>
                </a:lnTo>
                <a:lnTo>
                  <a:pt x="1483823" y="94078"/>
                </a:lnTo>
                <a:lnTo>
                  <a:pt x="1494692" y="137461"/>
                </a:lnTo>
                <a:lnTo>
                  <a:pt x="1495424" y="152399"/>
                </a:lnTo>
                <a:lnTo>
                  <a:pt x="1495241" y="159886"/>
                </a:lnTo>
                <a:lnTo>
                  <a:pt x="1486519" y="203732"/>
                </a:lnTo>
                <a:lnTo>
                  <a:pt x="1465428" y="243191"/>
                </a:lnTo>
                <a:lnTo>
                  <a:pt x="1433817" y="274803"/>
                </a:lnTo>
                <a:lnTo>
                  <a:pt x="1394358" y="295894"/>
                </a:lnTo>
                <a:lnTo>
                  <a:pt x="1350511" y="304616"/>
                </a:lnTo>
                <a:lnTo>
                  <a:pt x="134302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9324" y="6296024"/>
            <a:ext cx="1619250" cy="304800"/>
          </a:xfrm>
          <a:custGeom>
            <a:avLst/>
            <a:gdLst/>
            <a:ahLst/>
            <a:cxnLst/>
            <a:rect l="l" t="t" r="r" b="b"/>
            <a:pathLst>
              <a:path w="1619250" h="304800">
                <a:moveTo>
                  <a:pt x="1466849" y="304799"/>
                </a:moveTo>
                <a:lnTo>
                  <a:pt x="152399" y="304799"/>
                </a:lnTo>
                <a:lnTo>
                  <a:pt x="144912" y="304616"/>
                </a:lnTo>
                <a:lnTo>
                  <a:pt x="101065" y="295894"/>
                </a:lnTo>
                <a:lnTo>
                  <a:pt x="61607" y="274803"/>
                </a:lnTo>
                <a:lnTo>
                  <a:pt x="29995" y="243191"/>
                </a:lnTo>
                <a:lnTo>
                  <a:pt x="8904" y="203732"/>
                </a:lnTo>
                <a:lnTo>
                  <a:pt x="182" y="159886"/>
                </a:lnTo>
                <a:lnTo>
                  <a:pt x="0" y="152399"/>
                </a:lnTo>
                <a:lnTo>
                  <a:pt x="182" y="144912"/>
                </a:lnTo>
                <a:lnTo>
                  <a:pt x="8904" y="101065"/>
                </a:lnTo>
                <a:lnTo>
                  <a:pt x="29995" y="61607"/>
                </a:lnTo>
                <a:lnTo>
                  <a:pt x="61607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466849" y="0"/>
                </a:lnTo>
                <a:lnTo>
                  <a:pt x="1511089" y="6560"/>
                </a:lnTo>
                <a:lnTo>
                  <a:pt x="1551518" y="25683"/>
                </a:lnTo>
                <a:lnTo>
                  <a:pt x="1584657" y="55717"/>
                </a:lnTo>
                <a:lnTo>
                  <a:pt x="1607648" y="94078"/>
                </a:lnTo>
                <a:lnTo>
                  <a:pt x="1618517" y="137461"/>
                </a:lnTo>
                <a:lnTo>
                  <a:pt x="1619249" y="152399"/>
                </a:lnTo>
                <a:lnTo>
                  <a:pt x="1619066" y="159886"/>
                </a:lnTo>
                <a:lnTo>
                  <a:pt x="1610344" y="203732"/>
                </a:lnTo>
                <a:lnTo>
                  <a:pt x="1589253" y="243191"/>
                </a:lnTo>
                <a:lnTo>
                  <a:pt x="1557641" y="274803"/>
                </a:lnTo>
                <a:lnTo>
                  <a:pt x="1518183" y="295894"/>
                </a:lnTo>
                <a:lnTo>
                  <a:pt x="1474336" y="304616"/>
                </a:lnTo>
                <a:lnTo>
                  <a:pt x="146684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6899" y="5505698"/>
            <a:ext cx="3229610" cy="103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0" spc="-100" dirty="0">
                <a:solidFill>
                  <a:srgbClr val="1F2937"/>
                </a:solidFill>
                <a:latin typeface="Roboto Medium"/>
                <a:cs typeface="Roboto Medium"/>
              </a:rPr>
              <a:t>Effective</a:t>
            </a:r>
            <a:r>
              <a:rPr sz="1700" b="0" spc="-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700" b="0" spc="-110" dirty="0">
                <a:solidFill>
                  <a:srgbClr val="1F2937"/>
                </a:solidFill>
                <a:latin typeface="Roboto Medium"/>
                <a:cs typeface="Roboto Medium"/>
              </a:rPr>
              <a:t>Role</a:t>
            </a:r>
            <a:r>
              <a:rPr sz="1700" b="0" spc="-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1700" b="0" spc="-10" dirty="0">
                <a:solidFill>
                  <a:srgbClr val="1F2937"/>
                </a:solidFill>
                <a:latin typeface="Roboto Medium"/>
                <a:cs typeface="Roboto Medium"/>
              </a:rPr>
              <a:t>Examples:</a:t>
            </a:r>
            <a:endParaRPr sz="1700">
              <a:latin typeface="Roboto Medium"/>
              <a:cs typeface="Roboto Medium"/>
            </a:endParaRPr>
          </a:p>
          <a:p>
            <a:pPr marL="164465" marR="5080">
              <a:lnSpc>
                <a:spcPts val="3000"/>
              </a:lnSpc>
              <a:spcBef>
                <a:spcPts val="60"/>
              </a:spcBef>
              <a:tabLst>
                <a:tab pos="1739264" algn="l"/>
                <a:tab pos="2054860" algn="l"/>
              </a:tabLst>
            </a:pPr>
            <a:r>
              <a:rPr sz="1300" b="0" spc="-60" dirty="0">
                <a:solidFill>
                  <a:srgbClr val="1D40AF"/>
                </a:solidFill>
                <a:latin typeface="Roboto Medium"/>
                <a:cs typeface="Roboto Medium"/>
              </a:rPr>
              <a:t>Senior</a:t>
            </a:r>
            <a:r>
              <a:rPr sz="1300" b="0" spc="3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1D40AF"/>
                </a:solidFill>
                <a:latin typeface="Roboto Medium"/>
                <a:cs typeface="Roboto Medium"/>
              </a:rPr>
              <a:t>Contract</a:t>
            </a:r>
            <a:r>
              <a:rPr sz="1300" b="0" spc="3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Lawyer</a:t>
            </a:r>
            <a:r>
              <a:rPr sz="1300" b="0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300" b="0" spc="-50" dirty="0">
                <a:solidFill>
                  <a:srgbClr val="1D40AF"/>
                </a:solidFill>
                <a:latin typeface="Roboto Medium"/>
                <a:cs typeface="Roboto Medium"/>
              </a:rPr>
              <a:t>Financial</a:t>
            </a:r>
            <a:r>
              <a:rPr sz="1300" b="0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1D40AF"/>
                </a:solidFill>
                <a:latin typeface="Roboto Medium"/>
                <a:cs typeface="Roboto Medium"/>
              </a:rPr>
              <a:t>Analyst Software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Architect</a:t>
            </a:r>
            <a:r>
              <a:rPr sz="1300" b="0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300" b="0" spc="-55" dirty="0">
                <a:solidFill>
                  <a:srgbClr val="1D40AF"/>
                </a:solidFill>
                <a:latin typeface="Roboto Medium"/>
                <a:cs typeface="Roboto Medium"/>
              </a:rPr>
              <a:t>Marketing</a:t>
            </a:r>
            <a:r>
              <a:rPr sz="1300" b="0" spc="-3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Strategist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15199" y="0"/>
            <a:ext cx="4876800" cy="7248525"/>
            <a:chOff x="7315199" y="0"/>
            <a:chExt cx="4876800" cy="7248525"/>
          </a:xfrm>
        </p:grpSpPr>
        <p:sp>
          <p:nvSpPr>
            <p:cNvPr id="24" name="object 24"/>
            <p:cNvSpPr/>
            <p:nvPr/>
          </p:nvSpPr>
          <p:spPr>
            <a:xfrm>
              <a:off x="7315199" y="0"/>
              <a:ext cx="4876800" cy="7248525"/>
            </a:xfrm>
            <a:custGeom>
              <a:avLst/>
              <a:gdLst/>
              <a:ahLst/>
              <a:cxnLst/>
              <a:rect l="l" t="t" r="r" b="b"/>
              <a:pathLst>
                <a:path w="4876800" h="7248525">
                  <a:moveTo>
                    <a:pt x="4876799" y="7248524"/>
                  </a:moveTo>
                  <a:lnTo>
                    <a:pt x="0" y="7248524"/>
                  </a:lnTo>
                  <a:lnTo>
                    <a:pt x="0" y="0"/>
                  </a:lnTo>
                  <a:lnTo>
                    <a:pt x="4876799" y="0"/>
                  </a:lnTo>
                  <a:lnTo>
                    <a:pt x="4876799" y="7248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86649" y="2009774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59" y="1217548"/>
                  </a:lnTo>
                  <a:lnTo>
                    <a:pt x="520152" y="1212602"/>
                  </a:lnTo>
                  <a:lnTo>
                    <a:pt x="476030" y="1204387"/>
                  </a:lnTo>
                  <a:lnTo>
                    <a:pt x="432641" y="1192950"/>
                  </a:lnTo>
                  <a:lnTo>
                    <a:pt x="390210" y="1178354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6" y="1061284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9" y="800824"/>
                  </a:lnTo>
                  <a:lnTo>
                    <a:pt x="18268" y="757720"/>
                  </a:lnTo>
                  <a:lnTo>
                    <a:pt x="8973" y="713813"/>
                  </a:lnTo>
                  <a:lnTo>
                    <a:pt x="2935" y="669350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8" y="461479"/>
                  </a:lnTo>
                  <a:lnTo>
                    <a:pt x="30768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6" y="157915"/>
                  </a:lnTo>
                  <a:lnTo>
                    <a:pt x="234557" y="129020"/>
                  </a:lnTo>
                  <a:lnTo>
                    <a:pt x="270922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0" y="40845"/>
                  </a:lnTo>
                  <a:lnTo>
                    <a:pt x="432641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59" y="1651"/>
                  </a:lnTo>
                  <a:lnTo>
                    <a:pt x="609599" y="0"/>
                  </a:lnTo>
                  <a:lnTo>
                    <a:pt x="624565" y="183"/>
                  </a:lnTo>
                  <a:lnTo>
                    <a:pt x="669350" y="2935"/>
                  </a:lnTo>
                  <a:lnTo>
                    <a:pt x="713813" y="8973"/>
                  </a:lnTo>
                  <a:lnTo>
                    <a:pt x="757720" y="18268"/>
                  </a:lnTo>
                  <a:lnTo>
                    <a:pt x="800824" y="30768"/>
                  </a:lnTo>
                  <a:lnTo>
                    <a:pt x="842882" y="46402"/>
                  </a:lnTo>
                  <a:lnTo>
                    <a:pt x="883678" y="65087"/>
                  </a:lnTo>
                  <a:lnTo>
                    <a:pt x="922996" y="86727"/>
                  </a:lnTo>
                  <a:lnTo>
                    <a:pt x="960615" y="111202"/>
                  </a:lnTo>
                  <a:lnTo>
                    <a:pt x="996326" y="138372"/>
                  </a:lnTo>
                  <a:lnTo>
                    <a:pt x="1029940" y="168095"/>
                  </a:lnTo>
                  <a:lnTo>
                    <a:pt x="1061284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2" y="348962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6" y="624564"/>
                  </a:lnTo>
                  <a:lnTo>
                    <a:pt x="1216265" y="669350"/>
                  </a:lnTo>
                  <a:lnTo>
                    <a:pt x="1210226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6" y="842883"/>
                  </a:lnTo>
                  <a:lnTo>
                    <a:pt x="1154111" y="883679"/>
                  </a:lnTo>
                  <a:lnTo>
                    <a:pt x="1132471" y="922997"/>
                  </a:lnTo>
                  <a:lnTo>
                    <a:pt x="1107996" y="960616"/>
                  </a:lnTo>
                  <a:lnTo>
                    <a:pt x="1080827" y="996326"/>
                  </a:lnTo>
                  <a:lnTo>
                    <a:pt x="1051104" y="1029940"/>
                  </a:lnTo>
                  <a:lnTo>
                    <a:pt x="1018982" y="1061284"/>
                  </a:lnTo>
                  <a:lnTo>
                    <a:pt x="984641" y="1090178"/>
                  </a:lnTo>
                  <a:lnTo>
                    <a:pt x="948274" y="1116463"/>
                  </a:lnTo>
                  <a:lnTo>
                    <a:pt x="910074" y="1140002"/>
                  </a:lnTo>
                  <a:lnTo>
                    <a:pt x="870236" y="1160671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8" y="1204387"/>
                  </a:lnTo>
                  <a:lnTo>
                    <a:pt x="699046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DAE9FE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801348" y="4029074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199" y="914399"/>
                  </a:moveTo>
                  <a:lnTo>
                    <a:pt x="412386" y="912198"/>
                  </a:lnTo>
                  <a:lnTo>
                    <a:pt x="368003" y="905614"/>
                  </a:lnTo>
                  <a:lnTo>
                    <a:pt x="324480" y="894712"/>
                  </a:lnTo>
                  <a:lnTo>
                    <a:pt x="282235" y="879596"/>
                  </a:lnTo>
                  <a:lnTo>
                    <a:pt x="241675" y="860413"/>
                  </a:lnTo>
                  <a:lnTo>
                    <a:pt x="203193" y="837347"/>
                  </a:lnTo>
                  <a:lnTo>
                    <a:pt x="167156" y="810619"/>
                  </a:lnTo>
                  <a:lnTo>
                    <a:pt x="133910" y="780488"/>
                  </a:lnTo>
                  <a:lnTo>
                    <a:pt x="103779" y="747243"/>
                  </a:lnTo>
                  <a:lnTo>
                    <a:pt x="77051" y="711205"/>
                  </a:lnTo>
                  <a:lnTo>
                    <a:pt x="53986" y="672722"/>
                  </a:lnTo>
                  <a:lnTo>
                    <a:pt x="34802" y="632162"/>
                  </a:lnTo>
                  <a:lnTo>
                    <a:pt x="19688" y="589917"/>
                  </a:lnTo>
                  <a:lnTo>
                    <a:pt x="8784" y="546394"/>
                  </a:lnTo>
                  <a:lnTo>
                    <a:pt x="2201" y="502013"/>
                  </a:lnTo>
                  <a:lnTo>
                    <a:pt x="0" y="457199"/>
                  </a:lnTo>
                  <a:lnTo>
                    <a:pt x="138" y="445976"/>
                  </a:lnTo>
                  <a:lnTo>
                    <a:pt x="3438" y="401230"/>
                  </a:lnTo>
                  <a:lnTo>
                    <a:pt x="11109" y="357022"/>
                  </a:lnTo>
                  <a:lnTo>
                    <a:pt x="23077" y="313780"/>
                  </a:lnTo>
                  <a:lnTo>
                    <a:pt x="39225" y="271920"/>
                  </a:lnTo>
                  <a:lnTo>
                    <a:pt x="59398" y="231843"/>
                  </a:lnTo>
                  <a:lnTo>
                    <a:pt x="83401" y="193937"/>
                  </a:lnTo>
                  <a:lnTo>
                    <a:pt x="111006" y="158566"/>
                  </a:lnTo>
                  <a:lnTo>
                    <a:pt x="141944" y="126071"/>
                  </a:lnTo>
                  <a:lnTo>
                    <a:pt x="175919" y="96765"/>
                  </a:lnTo>
                  <a:lnTo>
                    <a:pt x="212600" y="70930"/>
                  </a:lnTo>
                  <a:lnTo>
                    <a:pt x="251638" y="48816"/>
                  </a:lnTo>
                  <a:lnTo>
                    <a:pt x="292657" y="30634"/>
                  </a:lnTo>
                  <a:lnTo>
                    <a:pt x="335261" y="16560"/>
                  </a:lnTo>
                  <a:lnTo>
                    <a:pt x="379038" y="6730"/>
                  </a:lnTo>
                  <a:lnTo>
                    <a:pt x="423569" y="1238"/>
                  </a:lnTo>
                  <a:lnTo>
                    <a:pt x="457199" y="0"/>
                  </a:lnTo>
                  <a:lnTo>
                    <a:pt x="468423" y="137"/>
                  </a:lnTo>
                  <a:lnTo>
                    <a:pt x="513168" y="3438"/>
                  </a:lnTo>
                  <a:lnTo>
                    <a:pt x="557374" y="11109"/>
                  </a:lnTo>
                  <a:lnTo>
                    <a:pt x="600616" y="23076"/>
                  </a:lnTo>
                  <a:lnTo>
                    <a:pt x="642477" y="39224"/>
                  </a:lnTo>
                  <a:lnTo>
                    <a:pt x="682553" y="59397"/>
                  </a:lnTo>
                  <a:lnTo>
                    <a:pt x="720460" y="83401"/>
                  </a:lnTo>
                  <a:lnTo>
                    <a:pt x="755831" y="111006"/>
                  </a:lnTo>
                  <a:lnTo>
                    <a:pt x="788326" y="141944"/>
                  </a:lnTo>
                  <a:lnTo>
                    <a:pt x="817631" y="175918"/>
                  </a:lnTo>
                  <a:lnTo>
                    <a:pt x="843466" y="212601"/>
                  </a:lnTo>
                  <a:lnTo>
                    <a:pt x="865583" y="251640"/>
                  </a:lnTo>
                  <a:lnTo>
                    <a:pt x="883764" y="292658"/>
                  </a:lnTo>
                  <a:lnTo>
                    <a:pt x="897838" y="335261"/>
                  </a:lnTo>
                  <a:lnTo>
                    <a:pt x="907669" y="379039"/>
                  </a:lnTo>
                  <a:lnTo>
                    <a:pt x="913161" y="423569"/>
                  </a:lnTo>
                  <a:lnTo>
                    <a:pt x="914399" y="457199"/>
                  </a:lnTo>
                  <a:lnTo>
                    <a:pt x="914262" y="468423"/>
                  </a:lnTo>
                  <a:lnTo>
                    <a:pt x="910960" y="513169"/>
                  </a:lnTo>
                  <a:lnTo>
                    <a:pt x="903289" y="557375"/>
                  </a:lnTo>
                  <a:lnTo>
                    <a:pt x="891322" y="600618"/>
                  </a:lnTo>
                  <a:lnTo>
                    <a:pt x="875174" y="642478"/>
                  </a:lnTo>
                  <a:lnTo>
                    <a:pt x="855000" y="682555"/>
                  </a:lnTo>
                  <a:lnTo>
                    <a:pt x="830995" y="720461"/>
                  </a:lnTo>
                  <a:lnTo>
                    <a:pt x="803391" y="755832"/>
                  </a:lnTo>
                  <a:lnTo>
                    <a:pt x="772453" y="788327"/>
                  </a:lnTo>
                  <a:lnTo>
                    <a:pt x="738479" y="817633"/>
                  </a:lnTo>
                  <a:lnTo>
                    <a:pt x="701795" y="843468"/>
                  </a:lnTo>
                  <a:lnTo>
                    <a:pt x="662757" y="865583"/>
                  </a:lnTo>
                  <a:lnTo>
                    <a:pt x="621738" y="883764"/>
                  </a:lnTo>
                  <a:lnTo>
                    <a:pt x="579136" y="897839"/>
                  </a:lnTo>
                  <a:lnTo>
                    <a:pt x="535358" y="907669"/>
                  </a:lnTo>
                  <a:lnTo>
                    <a:pt x="490829" y="913161"/>
                  </a:lnTo>
                  <a:lnTo>
                    <a:pt x="457199" y="914399"/>
                  </a:lnTo>
                  <a:close/>
                </a:path>
              </a:pathLst>
            </a:custGeom>
            <a:solidFill>
              <a:srgbClr val="BEDAFE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24980" y="2771887"/>
              <a:ext cx="857250" cy="682625"/>
            </a:xfrm>
            <a:custGeom>
              <a:avLst/>
              <a:gdLst/>
              <a:ahLst/>
              <a:cxnLst/>
              <a:rect l="l" t="t" r="r" b="b"/>
              <a:pathLst>
                <a:path w="857250" h="682625">
                  <a:moveTo>
                    <a:pt x="322400" y="598489"/>
                  </a:moveTo>
                  <a:lnTo>
                    <a:pt x="270091" y="597283"/>
                  </a:lnTo>
                  <a:lnTo>
                    <a:pt x="274387" y="597283"/>
                  </a:lnTo>
                  <a:lnTo>
                    <a:pt x="226553" y="582758"/>
                  </a:lnTo>
                  <a:lnTo>
                    <a:pt x="179947" y="558803"/>
                  </a:lnTo>
                  <a:lnTo>
                    <a:pt x="137032" y="529737"/>
                  </a:lnTo>
                  <a:lnTo>
                    <a:pt x="99411" y="499363"/>
                  </a:lnTo>
                  <a:lnTo>
                    <a:pt x="55112" y="441187"/>
                  </a:lnTo>
                  <a:lnTo>
                    <a:pt x="33212" y="369710"/>
                  </a:lnTo>
                  <a:lnTo>
                    <a:pt x="797" y="149638"/>
                  </a:lnTo>
                  <a:lnTo>
                    <a:pt x="0" y="139768"/>
                  </a:lnTo>
                  <a:lnTo>
                    <a:pt x="582" y="131007"/>
                  </a:lnTo>
                  <a:lnTo>
                    <a:pt x="24430" y="92809"/>
                  </a:lnTo>
                  <a:lnTo>
                    <a:pt x="95678" y="46138"/>
                  </a:lnTo>
                  <a:lnTo>
                    <a:pt x="155589" y="24403"/>
                  </a:lnTo>
                  <a:lnTo>
                    <a:pt x="235335" y="7388"/>
                  </a:lnTo>
                  <a:lnTo>
                    <a:pt x="316490" y="0"/>
                  </a:lnTo>
                  <a:lnTo>
                    <a:pt x="380028" y="3027"/>
                  </a:lnTo>
                  <a:lnTo>
                    <a:pt x="427782" y="13030"/>
                  </a:lnTo>
                  <a:lnTo>
                    <a:pt x="461585" y="26569"/>
                  </a:lnTo>
                  <a:lnTo>
                    <a:pt x="483268" y="40205"/>
                  </a:lnTo>
                  <a:lnTo>
                    <a:pt x="486483" y="43017"/>
                  </a:lnTo>
                  <a:lnTo>
                    <a:pt x="438524" y="50424"/>
                  </a:lnTo>
                  <a:lnTo>
                    <a:pt x="399971" y="61887"/>
                  </a:lnTo>
                  <a:lnTo>
                    <a:pt x="347715" y="90300"/>
                  </a:lnTo>
                  <a:lnTo>
                    <a:pt x="323438" y="120739"/>
                  </a:lnTo>
                  <a:lnTo>
                    <a:pt x="306887" y="201475"/>
                  </a:lnTo>
                  <a:lnTo>
                    <a:pt x="223280" y="201475"/>
                  </a:lnTo>
                  <a:lnTo>
                    <a:pt x="217386" y="205627"/>
                  </a:lnTo>
                  <a:lnTo>
                    <a:pt x="217253" y="205627"/>
                  </a:lnTo>
                  <a:lnTo>
                    <a:pt x="209157" y="210713"/>
                  </a:lnTo>
                  <a:lnTo>
                    <a:pt x="200973" y="214601"/>
                  </a:lnTo>
                  <a:lnTo>
                    <a:pt x="136082" y="214601"/>
                  </a:lnTo>
                  <a:lnTo>
                    <a:pt x="128313" y="218620"/>
                  </a:lnTo>
                  <a:lnTo>
                    <a:pt x="129116" y="225853"/>
                  </a:lnTo>
                  <a:lnTo>
                    <a:pt x="129250" y="226522"/>
                  </a:lnTo>
                  <a:lnTo>
                    <a:pt x="129250" y="227326"/>
                  </a:lnTo>
                  <a:lnTo>
                    <a:pt x="150129" y="262989"/>
                  </a:lnTo>
                  <a:lnTo>
                    <a:pt x="189258" y="272868"/>
                  </a:lnTo>
                  <a:lnTo>
                    <a:pt x="296338" y="272868"/>
                  </a:lnTo>
                  <a:lnTo>
                    <a:pt x="288655" y="324866"/>
                  </a:lnTo>
                  <a:lnTo>
                    <a:pt x="288617" y="325123"/>
                  </a:lnTo>
                  <a:lnTo>
                    <a:pt x="288521" y="325776"/>
                  </a:lnTo>
                  <a:lnTo>
                    <a:pt x="288412" y="326511"/>
                  </a:lnTo>
                  <a:lnTo>
                    <a:pt x="288303" y="327249"/>
                  </a:lnTo>
                  <a:lnTo>
                    <a:pt x="288244" y="327651"/>
                  </a:lnTo>
                  <a:lnTo>
                    <a:pt x="284761" y="327785"/>
                  </a:lnTo>
                  <a:lnTo>
                    <a:pt x="281144" y="328187"/>
                  </a:lnTo>
                  <a:lnTo>
                    <a:pt x="244703" y="339340"/>
                  </a:lnTo>
                  <a:lnTo>
                    <a:pt x="197571" y="385740"/>
                  </a:lnTo>
                  <a:lnTo>
                    <a:pt x="186311" y="417529"/>
                  </a:lnTo>
                  <a:lnTo>
                    <a:pt x="187337" y="424663"/>
                  </a:lnTo>
                  <a:lnTo>
                    <a:pt x="192205" y="428998"/>
                  </a:lnTo>
                  <a:lnTo>
                    <a:pt x="199082" y="429941"/>
                  </a:lnTo>
                  <a:lnTo>
                    <a:pt x="279076" y="429941"/>
                  </a:lnTo>
                  <a:lnTo>
                    <a:pt x="279060" y="431764"/>
                  </a:lnTo>
                  <a:lnTo>
                    <a:pt x="284292" y="470671"/>
                  </a:lnTo>
                  <a:lnTo>
                    <a:pt x="295753" y="508724"/>
                  </a:lnTo>
                  <a:lnTo>
                    <a:pt x="314095" y="545044"/>
                  </a:lnTo>
                  <a:lnTo>
                    <a:pt x="337546" y="580174"/>
                  </a:lnTo>
                  <a:lnTo>
                    <a:pt x="346510" y="592461"/>
                  </a:lnTo>
                  <a:lnTo>
                    <a:pt x="338607" y="595140"/>
                  </a:lnTo>
                  <a:lnTo>
                    <a:pt x="330570" y="597283"/>
                  </a:lnTo>
                  <a:lnTo>
                    <a:pt x="322400" y="598489"/>
                  </a:lnTo>
                  <a:close/>
                </a:path>
                <a:path w="857250" h="682625">
                  <a:moveTo>
                    <a:pt x="534703" y="682606"/>
                  </a:moveTo>
                  <a:lnTo>
                    <a:pt x="489432" y="667436"/>
                  </a:lnTo>
                  <a:lnTo>
                    <a:pt x="447548" y="639169"/>
                  </a:lnTo>
                  <a:lnTo>
                    <a:pt x="409870" y="602454"/>
                  </a:lnTo>
                  <a:lnTo>
                    <a:pt x="377213" y="561940"/>
                  </a:lnTo>
                  <a:lnTo>
                    <a:pt x="350881" y="522994"/>
                  </a:lnTo>
                  <a:lnTo>
                    <a:pt x="334088" y="488733"/>
                  </a:lnTo>
                  <a:lnTo>
                    <a:pt x="321660" y="417529"/>
                  </a:lnTo>
                  <a:lnTo>
                    <a:pt x="321608" y="414182"/>
                  </a:lnTo>
                  <a:lnTo>
                    <a:pt x="324275" y="378015"/>
                  </a:lnTo>
                  <a:lnTo>
                    <a:pt x="356690" y="157942"/>
                  </a:lnTo>
                  <a:lnTo>
                    <a:pt x="395638" y="110553"/>
                  </a:lnTo>
                  <a:lnTo>
                    <a:pt x="477121" y="87010"/>
                  </a:lnTo>
                  <a:lnTo>
                    <a:pt x="540627" y="83983"/>
                  </a:lnTo>
                  <a:lnTo>
                    <a:pt x="621767" y="91372"/>
                  </a:lnTo>
                  <a:lnTo>
                    <a:pt x="701513" y="108387"/>
                  </a:lnTo>
                  <a:lnTo>
                    <a:pt x="761223" y="130048"/>
                  </a:lnTo>
                  <a:lnTo>
                    <a:pt x="804233" y="153836"/>
                  </a:lnTo>
                  <a:lnTo>
                    <a:pt x="849474" y="196251"/>
                  </a:lnTo>
                  <a:lnTo>
                    <a:pt x="857103" y="223751"/>
                  </a:lnTo>
                  <a:lnTo>
                    <a:pt x="856326" y="233368"/>
                  </a:lnTo>
                  <a:lnTo>
                    <a:pt x="856306" y="233622"/>
                  </a:lnTo>
                  <a:lnTo>
                    <a:pt x="854214" y="247820"/>
                  </a:lnTo>
                  <a:lnTo>
                    <a:pt x="513807" y="247820"/>
                  </a:lnTo>
                  <a:lnTo>
                    <a:pt x="492906" y="248860"/>
                  </a:lnTo>
                  <a:lnTo>
                    <a:pt x="474679" y="257648"/>
                  </a:lnTo>
                  <a:lnTo>
                    <a:pt x="461048" y="272740"/>
                  </a:lnTo>
                  <a:lnTo>
                    <a:pt x="453934" y="292691"/>
                  </a:lnTo>
                  <a:lnTo>
                    <a:pt x="453800" y="293361"/>
                  </a:lnTo>
                  <a:lnTo>
                    <a:pt x="453800" y="294048"/>
                  </a:lnTo>
                  <a:lnTo>
                    <a:pt x="453666" y="294835"/>
                  </a:lnTo>
                  <a:lnTo>
                    <a:pt x="453127" y="299684"/>
                  </a:lnTo>
                  <a:lnTo>
                    <a:pt x="453026" y="300594"/>
                  </a:lnTo>
                  <a:lnTo>
                    <a:pt x="452944" y="301329"/>
                  </a:lnTo>
                  <a:lnTo>
                    <a:pt x="452862" y="302068"/>
                  </a:lnTo>
                  <a:lnTo>
                    <a:pt x="460631" y="306086"/>
                  </a:lnTo>
                  <a:lnTo>
                    <a:pt x="525570" y="306086"/>
                  </a:lnTo>
                  <a:lnTo>
                    <a:pt x="533726" y="309975"/>
                  </a:lnTo>
                  <a:lnTo>
                    <a:pt x="541802" y="315060"/>
                  </a:lnTo>
                  <a:lnTo>
                    <a:pt x="541936" y="315060"/>
                  </a:lnTo>
                  <a:lnTo>
                    <a:pt x="547830" y="319213"/>
                  </a:lnTo>
                  <a:lnTo>
                    <a:pt x="620428" y="319213"/>
                  </a:lnTo>
                  <a:lnTo>
                    <a:pt x="620428" y="319347"/>
                  </a:lnTo>
                  <a:lnTo>
                    <a:pt x="620294" y="320016"/>
                  </a:lnTo>
                  <a:lnTo>
                    <a:pt x="619755" y="324866"/>
                  </a:lnTo>
                  <a:lnTo>
                    <a:pt x="619654" y="325776"/>
                  </a:lnTo>
                  <a:lnTo>
                    <a:pt x="619572" y="326511"/>
                  </a:lnTo>
                  <a:lnTo>
                    <a:pt x="619490" y="327249"/>
                  </a:lnTo>
                  <a:lnTo>
                    <a:pt x="627259" y="331268"/>
                  </a:lnTo>
                  <a:lnTo>
                    <a:pt x="692198" y="331268"/>
                  </a:lnTo>
                  <a:lnTo>
                    <a:pt x="700354" y="335156"/>
                  </a:lnTo>
                  <a:lnTo>
                    <a:pt x="708430" y="340242"/>
                  </a:lnTo>
                  <a:lnTo>
                    <a:pt x="714324" y="344394"/>
                  </a:lnTo>
                  <a:lnTo>
                    <a:pt x="839990" y="344394"/>
                  </a:lnTo>
                  <a:lnTo>
                    <a:pt x="829711" y="414182"/>
                  </a:lnTo>
                  <a:lnTo>
                    <a:pt x="442316" y="414182"/>
                  </a:lnTo>
                  <a:lnTo>
                    <a:pt x="435399" y="415000"/>
                  </a:lnTo>
                  <a:lnTo>
                    <a:pt x="430316" y="419259"/>
                  </a:lnTo>
                  <a:lnTo>
                    <a:pt x="428886" y="426369"/>
                  </a:lnTo>
                  <a:lnTo>
                    <a:pt x="442266" y="472582"/>
                  </a:lnTo>
                  <a:lnTo>
                    <a:pt x="469019" y="511675"/>
                  </a:lnTo>
                  <a:lnTo>
                    <a:pt x="506849" y="540497"/>
                  </a:lnTo>
                  <a:lnTo>
                    <a:pt x="553455" y="555894"/>
                  </a:lnTo>
                  <a:lnTo>
                    <a:pt x="783090" y="555894"/>
                  </a:lnTo>
                  <a:lnTo>
                    <a:pt x="782565" y="556746"/>
                  </a:lnTo>
                  <a:lnTo>
                    <a:pt x="720122" y="613906"/>
                  </a:lnTo>
                  <a:lnTo>
                    <a:pt x="677213" y="642979"/>
                  </a:lnTo>
                  <a:lnTo>
                    <a:pt x="630588" y="666914"/>
                  </a:lnTo>
                  <a:lnTo>
                    <a:pt x="582376" y="681521"/>
                  </a:lnTo>
                  <a:lnTo>
                    <a:pt x="534703" y="682606"/>
                  </a:lnTo>
                  <a:close/>
                </a:path>
                <a:path w="857250" h="682625">
                  <a:moveTo>
                    <a:pt x="296338" y="272868"/>
                  </a:moveTo>
                  <a:lnTo>
                    <a:pt x="189258" y="272868"/>
                  </a:lnTo>
                  <a:lnTo>
                    <a:pt x="208937" y="265628"/>
                  </a:lnTo>
                  <a:lnTo>
                    <a:pt x="223833" y="251821"/>
                  </a:lnTo>
                  <a:lnTo>
                    <a:pt x="232405" y="233622"/>
                  </a:lnTo>
                  <a:lnTo>
                    <a:pt x="232524" y="233368"/>
                  </a:lnTo>
                  <a:lnTo>
                    <a:pt x="233149" y="221004"/>
                  </a:lnTo>
                  <a:lnTo>
                    <a:pt x="233232" y="219358"/>
                  </a:lnTo>
                  <a:lnTo>
                    <a:pt x="233357" y="216878"/>
                  </a:lnTo>
                  <a:lnTo>
                    <a:pt x="233472" y="214601"/>
                  </a:lnTo>
                  <a:lnTo>
                    <a:pt x="233594" y="212190"/>
                  </a:lnTo>
                  <a:lnTo>
                    <a:pt x="231853" y="202948"/>
                  </a:lnTo>
                  <a:lnTo>
                    <a:pt x="223280" y="201475"/>
                  </a:lnTo>
                  <a:lnTo>
                    <a:pt x="306887" y="201475"/>
                  </a:lnTo>
                  <a:lnTo>
                    <a:pt x="296357" y="272740"/>
                  </a:lnTo>
                  <a:lnTo>
                    <a:pt x="296338" y="272868"/>
                  </a:lnTo>
                  <a:close/>
                </a:path>
                <a:path w="857250" h="682625">
                  <a:moveTo>
                    <a:pt x="171449" y="221004"/>
                  </a:moveTo>
                  <a:lnTo>
                    <a:pt x="161682" y="220746"/>
                  </a:lnTo>
                  <a:lnTo>
                    <a:pt x="152140" y="219358"/>
                  </a:lnTo>
                  <a:lnTo>
                    <a:pt x="142913" y="216878"/>
                  </a:lnTo>
                  <a:lnTo>
                    <a:pt x="136082" y="214601"/>
                  </a:lnTo>
                  <a:lnTo>
                    <a:pt x="200973" y="214601"/>
                  </a:lnTo>
                  <a:lnTo>
                    <a:pt x="200409" y="214869"/>
                  </a:lnTo>
                  <a:lnTo>
                    <a:pt x="191108" y="218021"/>
                  </a:lnTo>
                  <a:lnTo>
                    <a:pt x="181355" y="220093"/>
                  </a:lnTo>
                  <a:lnTo>
                    <a:pt x="171449" y="221004"/>
                  </a:lnTo>
                  <a:close/>
                </a:path>
                <a:path w="857250" h="682625">
                  <a:moveTo>
                    <a:pt x="620428" y="319213"/>
                  </a:moveTo>
                  <a:lnTo>
                    <a:pt x="547830" y="319213"/>
                  </a:lnTo>
                  <a:lnTo>
                    <a:pt x="556402" y="317739"/>
                  </a:lnTo>
                  <a:lnTo>
                    <a:pt x="558143" y="308497"/>
                  </a:lnTo>
                  <a:lnTo>
                    <a:pt x="557074" y="287319"/>
                  </a:lnTo>
                  <a:lnTo>
                    <a:pt x="548382" y="268866"/>
                  </a:lnTo>
                  <a:lnTo>
                    <a:pt x="533487" y="255059"/>
                  </a:lnTo>
                  <a:lnTo>
                    <a:pt x="513807" y="247820"/>
                  </a:lnTo>
                  <a:lnTo>
                    <a:pt x="854214" y="247820"/>
                  </a:lnTo>
                  <a:lnTo>
                    <a:pt x="850544" y="272740"/>
                  </a:lnTo>
                  <a:lnTo>
                    <a:pt x="850505" y="273001"/>
                  </a:lnTo>
                  <a:lnTo>
                    <a:pt x="680435" y="273001"/>
                  </a:lnTo>
                  <a:lnTo>
                    <a:pt x="659534" y="274042"/>
                  </a:lnTo>
                  <a:lnTo>
                    <a:pt x="641307" y="282830"/>
                  </a:lnTo>
                  <a:lnTo>
                    <a:pt x="627676" y="297922"/>
                  </a:lnTo>
                  <a:lnTo>
                    <a:pt x="620610" y="317739"/>
                  </a:lnTo>
                  <a:lnTo>
                    <a:pt x="620562" y="317873"/>
                  </a:lnTo>
                  <a:lnTo>
                    <a:pt x="620428" y="318543"/>
                  </a:lnTo>
                  <a:lnTo>
                    <a:pt x="620428" y="319213"/>
                  </a:lnTo>
                  <a:close/>
                </a:path>
                <a:path w="857250" h="682625">
                  <a:moveTo>
                    <a:pt x="839990" y="344394"/>
                  </a:moveTo>
                  <a:lnTo>
                    <a:pt x="714324" y="344394"/>
                  </a:lnTo>
                  <a:lnTo>
                    <a:pt x="722896" y="342921"/>
                  </a:lnTo>
                  <a:lnTo>
                    <a:pt x="724236" y="335822"/>
                  </a:lnTo>
                  <a:lnTo>
                    <a:pt x="724370" y="335822"/>
                  </a:lnTo>
                  <a:lnTo>
                    <a:pt x="724771" y="333679"/>
                  </a:lnTo>
                  <a:lnTo>
                    <a:pt x="723702" y="312501"/>
                  </a:lnTo>
                  <a:lnTo>
                    <a:pt x="715010" y="294048"/>
                  </a:lnTo>
                  <a:lnTo>
                    <a:pt x="700115" y="280241"/>
                  </a:lnTo>
                  <a:lnTo>
                    <a:pt x="680435" y="273001"/>
                  </a:lnTo>
                  <a:lnTo>
                    <a:pt x="850505" y="273001"/>
                  </a:lnTo>
                  <a:lnTo>
                    <a:pt x="839990" y="344394"/>
                  </a:lnTo>
                  <a:close/>
                </a:path>
                <a:path w="857250" h="682625">
                  <a:moveTo>
                    <a:pt x="525570" y="306086"/>
                  </a:moveTo>
                  <a:lnTo>
                    <a:pt x="460631" y="306086"/>
                  </a:lnTo>
                  <a:lnTo>
                    <a:pt x="467462" y="303809"/>
                  </a:lnTo>
                  <a:lnTo>
                    <a:pt x="476615" y="301329"/>
                  </a:lnTo>
                  <a:lnTo>
                    <a:pt x="486131" y="299941"/>
                  </a:lnTo>
                  <a:lnTo>
                    <a:pt x="495924" y="299684"/>
                  </a:lnTo>
                  <a:lnTo>
                    <a:pt x="505905" y="300594"/>
                  </a:lnTo>
                  <a:lnTo>
                    <a:pt x="515714" y="302666"/>
                  </a:lnTo>
                  <a:lnTo>
                    <a:pt x="525009" y="305818"/>
                  </a:lnTo>
                  <a:lnTo>
                    <a:pt x="525570" y="306086"/>
                  </a:lnTo>
                  <a:close/>
                </a:path>
                <a:path w="857250" h="682625">
                  <a:moveTo>
                    <a:pt x="692198" y="331268"/>
                  </a:moveTo>
                  <a:lnTo>
                    <a:pt x="627259" y="331268"/>
                  </a:lnTo>
                  <a:lnTo>
                    <a:pt x="634090" y="328991"/>
                  </a:lnTo>
                  <a:lnTo>
                    <a:pt x="643243" y="326511"/>
                  </a:lnTo>
                  <a:lnTo>
                    <a:pt x="652759" y="325123"/>
                  </a:lnTo>
                  <a:lnTo>
                    <a:pt x="662552" y="324866"/>
                  </a:lnTo>
                  <a:lnTo>
                    <a:pt x="672533" y="325776"/>
                  </a:lnTo>
                  <a:lnTo>
                    <a:pt x="682045" y="327785"/>
                  </a:lnTo>
                  <a:lnTo>
                    <a:pt x="683342" y="328187"/>
                  </a:lnTo>
                  <a:lnTo>
                    <a:pt x="691637" y="331000"/>
                  </a:lnTo>
                  <a:lnTo>
                    <a:pt x="692198" y="331268"/>
                  </a:lnTo>
                  <a:close/>
                </a:path>
                <a:path w="857250" h="682625">
                  <a:moveTo>
                    <a:pt x="279076" y="429941"/>
                  </a:moveTo>
                  <a:lnTo>
                    <a:pt x="199082" y="429941"/>
                  </a:lnTo>
                  <a:lnTo>
                    <a:pt x="206135" y="426905"/>
                  </a:lnTo>
                  <a:lnTo>
                    <a:pt x="222462" y="415354"/>
                  </a:lnTo>
                  <a:lnTo>
                    <a:pt x="240207" y="405725"/>
                  </a:lnTo>
                  <a:lnTo>
                    <a:pt x="259234" y="398180"/>
                  </a:lnTo>
                  <a:lnTo>
                    <a:pt x="279403" y="392883"/>
                  </a:lnTo>
                  <a:lnTo>
                    <a:pt x="279283" y="406497"/>
                  </a:lnTo>
                  <a:lnTo>
                    <a:pt x="279170" y="419259"/>
                  </a:lnTo>
                  <a:lnTo>
                    <a:pt x="279076" y="429941"/>
                  </a:lnTo>
                  <a:close/>
                </a:path>
                <a:path w="857250" h="682625">
                  <a:moveTo>
                    <a:pt x="599089" y="473951"/>
                  </a:moveTo>
                  <a:lnTo>
                    <a:pt x="533198" y="464033"/>
                  </a:lnTo>
                  <a:lnTo>
                    <a:pt x="474668" y="436641"/>
                  </a:lnTo>
                  <a:lnTo>
                    <a:pt x="449246" y="417395"/>
                  </a:lnTo>
                  <a:lnTo>
                    <a:pt x="442316" y="414182"/>
                  </a:lnTo>
                  <a:lnTo>
                    <a:pt x="829711" y="414182"/>
                  </a:lnTo>
                  <a:lnTo>
                    <a:pt x="824093" y="452321"/>
                  </a:lnTo>
                  <a:lnTo>
                    <a:pt x="823973" y="453139"/>
                  </a:lnTo>
                  <a:lnTo>
                    <a:pt x="700464" y="453139"/>
                  </a:lnTo>
                  <a:lnTo>
                    <a:pt x="692892" y="454230"/>
                  </a:lnTo>
                  <a:lnTo>
                    <a:pt x="663048" y="465140"/>
                  </a:lnTo>
                  <a:lnTo>
                    <a:pt x="631646" y="471793"/>
                  </a:lnTo>
                  <a:lnTo>
                    <a:pt x="599089" y="473951"/>
                  </a:lnTo>
                  <a:close/>
                </a:path>
                <a:path w="857250" h="682625">
                  <a:moveTo>
                    <a:pt x="783090" y="555894"/>
                  </a:moveTo>
                  <a:lnTo>
                    <a:pt x="553455" y="555894"/>
                  </a:lnTo>
                  <a:lnTo>
                    <a:pt x="602463" y="555025"/>
                  </a:lnTo>
                  <a:lnTo>
                    <a:pt x="646949" y="538699"/>
                  </a:lnTo>
                  <a:lnTo>
                    <a:pt x="683801" y="509237"/>
                  </a:lnTo>
                  <a:lnTo>
                    <a:pt x="709903" y="468963"/>
                  </a:lnTo>
                  <a:lnTo>
                    <a:pt x="709769" y="468830"/>
                  </a:lnTo>
                  <a:lnTo>
                    <a:pt x="710485" y="461557"/>
                  </a:lnTo>
                  <a:lnTo>
                    <a:pt x="706856" y="455954"/>
                  </a:lnTo>
                  <a:lnTo>
                    <a:pt x="700464" y="453139"/>
                  </a:lnTo>
                  <a:lnTo>
                    <a:pt x="823973" y="453139"/>
                  </a:lnTo>
                  <a:lnTo>
                    <a:pt x="823891" y="453694"/>
                  </a:lnTo>
                  <a:lnTo>
                    <a:pt x="815691" y="490556"/>
                  </a:lnTo>
                  <a:lnTo>
                    <a:pt x="801991" y="525271"/>
                  </a:lnTo>
                  <a:lnTo>
                    <a:pt x="783090" y="555894"/>
                  </a:lnTo>
                  <a:close/>
                </a:path>
                <a:path w="857250" h="682625">
                  <a:moveTo>
                    <a:pt x="99982" y="499824"/>
                  </a:moveTo>
                  <a:lnTo>
                    <a:pt x="99841" y="499824"/>
                  </a:lnTo>
                  <a:lnTo>
                    <a:pt x="99411" y="499363"/>
                  </a:lnTo>
                  <a:lnTo>
                    <a:pt x="99982" y="499824"/>
                  </a:lnTo>
                  <a:close/>
                </a:path>
                <a:path w="857250" h="682625">
                  <a:moveTo>
                    <a:pt x="350881" y="522994"/>
                  </a:moveTo>
                  <a:lnTo>
                    <a:pt x="350358" y="522221"/>
                  </a:lnTo>
                  <a:lnTo>
                    <a:pt x="350502" y="522221"/>
                  </a:lnTo>
                  <a:lnTo>
                    <a:pt x="350881" y="52299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63049" y="3686175"/>
              <a:ext cx="428625" cy="342900"/>
            </a:xfrm>
            <a:custGeom>
              <a:avLst/>
              <a:gdLst/>
              <a:ahLst/>
              <a:cxnLst/>
              <a:rect l="l" t="t" r="r" b="b"/>
              <a:pathLst>
                <a:path w="428625" h="342900">
                  <a:moveTo>
                    <a:pt x="235743" y="64293"/>
                  </a:moveTo>
                  <a:lnTo>
                    <a:pt x="192881" y="64293"/>
                  </a:lnTo>
                  <a:lnTo>
                    <a:pt x="192881" y="21431"/>
                  </a:lnTo>
                  <a:lnTo>
                    <a:pt x="194562" y="13081"/>
                  </a:lnTo>
                  <a:lnTo>
                    <a:pt x="199151" y="6270"/>
                  </a:lnTo>
                  <a:lnTo>
                    <a:pt x="205962" y="1681"/>
                  </a:lnTo>
                  <a:lnTo>
                    <a:pt x="214312" y="0"/>
                  </a:lnTo>
                  <a:lnTo>
                    <a:pt x="222662" y="1681"/>
                  </a:lnTo>
                  <a:lnTo>
                    <a:pt x="229473" y="6270"/>
                  </a:lnTo>
                  <a:lnTo>
                    <a:pt x="234062" y="13081"/>
                  </a:lnTo>
                  <a:lnTo>
                    <a:pt x="235743" y="21431"/>
                  </a:lnTo>
                  <a:lnTo>
                    <a:pt x="235743" y="64293"/>
                  </a:lnTo>
                  <a:close/>
                </a:path>
                <a:path w="428625" h="342900">
                  <a:moveTo>
                    <a:pt x="316110" y="342899"/>
                  </a:moveTo>
                  <a:lnTo>
                    <a:pt x="112514" y="342899"/>
                  </a:lnTo>
                  <a:lnTo>
                    <a:pt x="93734" y="339113"/>
                  </a:lnTo>
                  <a:lnTo>
                    <a:pt x="78408" y="328785"/>
                  </a:lnTo>
                  <a:lnTo>
                    <a:pt x="68079" y="313459"/>
                  </a:lnTo>
                  <a:lnTo>
                    <a:pt x="64293" y="294679"/>
                  </a:lnTo>
                  <a:lnTo>
                    <a:pt x="64293" y="112514"/>
                  </a:lnTo>
                  <a:lnTo>
                    <a:pt x="68079" y="93734"/>
                  </a:lnTo>
                  <a:lnTo>
                    <a:pt x="78408" y="78408"/>
                  </a:lnTo>
                  <a:lnTo>
                    <a:pt x="93734" y="68079"/>
                  </a:lnTo>
                  <a:lnTo>
                    <a:pt x="112514" y="64293"/>
                  </a:lnTo>
                  <a:lnTo>
                    <a:pt x="316110" y="64293"/>
                  </a:lnTo>
                  <a:lnTo>
                    <a:pt x="334890" y="68079"/>
                  </a:lnTo>
                  <a:lnTo>
                    <a:pt x="350216" y="78408"/>
                  </a:lnTo>
                  <a:lnTo>
                    <a:pt x="360545" y="93734"/>
                  </a:lnTo>
                  <a:lnTo>
                    <a:pt x="364331" y="112514"/>
                  </a:lnTo>
                  <a:lnTo>
                    <a:pt x="364331" y="144660"/>
                  </a:lnTo>
                  <a:lnTo>
                    <a:pt x="146466" y="144660"/>
                  </a:lnTo>
                  <a:lnTo>
                    <a:pt x="143049" y="145340"/>
                  </a:lnTo>
                  <a:lnTo>
                    <a:pt x="123229" y="167897"/>
                  </a:lnTo>
                  <a:lnTo>
                    <a:pt x="123229" y="175002"/>
                  </a:lnTo>
                  <a:lnTo>
                    <a:pt x="146466" y="198239"/>
                  </a:lnTo>
                  <a:lnTo>
                    <a:pt x="364331" y="198239"/>
                  </a:lnTo>
                  <a:lnTo>
                    <a:pt x="364331" y="257174"/>
                  </a:lnTo>
                  <a:lnTo>
                    <a:pt x="133409" y="257174"/>
                  </a:lnTo>
                  <a:lnTo>
                    <a:pt x="128587" y="261997"/>
                  </a:lnTo>
                  <a:lnTo>
                    <a:pt x="128587" y="273784"/>
                  </a:lnTo>
                  <a:lnTo>
                    <a:pt x="133409" y="278606"/>
                  </a:lnTo>
                  <a:lnTo>
                    <a:pt x="364331" y="278606"/>
                  </a:lnTo>
                  <a:lnTo>
                    <a:pt x="364331" y="294679"/>
                  </a:lnTo>
                  <a:lnTo>
                    <a:pt x="360545" y="313459"/>
                  </a:lnTo>
                  <a:lnTo>
                    <a:pt x="350216" y="328785"/>
                  </a:lnTo>
                  <a:lnTo>
                    <a:pt x="334890" y="339113"/>
                  </a:lnTo>
                  <a:lnTo>
                    <a:pt x="316110" y="342899"/>
                  </a:lnTo>
                  <a:close/>
                </a:path>
                <a:path w="428625" h="342900">
                  <a:moveTo>
                    <a:pt x="275053" y="198239"/>
                  </a:moveTo>
                  <a:lnTo>
                    <a:pt x="153571" y="198239"/>
                  </a:lnTo>
                  <a:lnTo>
                    <a:pt x="156988" y="197559"/>
                  </a:lnTo>
                  <a:lnTo>
                    <a:pt x="163552" y="194840"/>
                  </a:lnTo>
                  <a:lnTo>
                    <a:pt x="176807" y="175002"/>
                  </a:lnTo>
                  <a:lnTo>
                    <a:pt x="176807" y="167897"/>
                  </a:lnTo>
                  <a:lnTo>
                    <a:pt x="153571" y="144660"/>
                  </a:lnTo>
                  <a:lnTo>
                    <a:pt x="275053" y="144660"/>
                  </a:lnTo>
                  <a:lnTo>
                    <a:pt x="251817" y="167897"/>
                  </a:lnTo>
                  <a:lnTo>
                    <a:pt x="251817" y="175002"/>
                  </a:lnTo>
                  <a:lnTo>
                    <a:pt x="271636" y="197559"/>
                  </a:lnTo>
                  <a:lnTo>
                    <a:pt x="275053" y="198239"/>
                  </a:lnTo>
                  <a:close/>
                </a:path>
                <a:path w="428625" h="342900">
                  <a:moveTo>
                    <a:pt x="364331" y="198239"/>
                  </a:moveTo>
                  <a:lnTo>
                    <a:pt x="282158" y="198239"/>
                  </a:lnTo>
                  <a:lnTo>
                    <a:pt x="285575" y="197559"/>
                  </a:lnTo>
                  <a:lnTo>
                    <a:pt x="292139" y="194840"/>
                  </a:lnTo>
                  <a:lnTo>
                    <a:pt x="305395" y="175002"/>
                  </a:lnTo>
                  <a:lnTo>
                    <a:pt x="305395" y="167897"/>
                  </a:lnTo>
                  <a:lnTo>
                    <a:pt x="282158" y="144660"/>
                  </a:lnTo>
                  <a:lnTo>
                    <a:pt x="364331" y="144660"/>
                  </a:lnTo>
                  <a:lnTo>
                    <a:pt x="364331" y="198239"/>
                  </a:lnTo>
                  <a:close/>
                </a:path>
                <a:path w="428625" h="342900">
                  <a:moveTo>
                    <a:pt x="197703" y="278606"/>
                  </a:moveTo>
                  <a:lnTo>
                    <a:pt x="166627" y="278606"/>
                  </a:lnTo>
                  <a:lnTo>
                    <a:pt x="171449" y="273784"/>
                  </a:lnTo>
                  <a:lnTo>
                    <a:pt x="171449" y="261997"/>
                  </a:lnTo>
                  <a:lnTo>
                    <a:pt x="166627" y="257174"/>
                  </a:lnTo>
                  <a:lnTo>
                    <a:pt x="197703" y="257174"/>
                  </a:lnTo>
                  <a:lnTo>
                    <a:pt x="192881" y="261997"/>
                  </a:lnTo>
                  <a:lnTo>
                    <a:pt x="192881" y="273784"/>
                  </a:lnTo>
                  <a:lnTo>
                    <a:pt x="197703" y="278606"/>
                  </a:lnTo>
                  <a:close/>
                </a:path>
                <a:path w="428625" h="342900">
                  <a:moveTo>
                    <a:pt x="261997" y="278606"/>
                  </a:moveTo>
                  <a:lnTo>
                    <a:pt x="230921" y="278606"/>
                  </a:lnTo>
                  <a:lnTo>
                    <a:pt x="235743" y="273784"/>
                  </a:lnTo>
                  <a:lnTo>
                    <a:pt x="235743" y="261997"/>
                  </a:lnTo>
                  <a:lnTo>
                    <a:pt x="230921" y="257174"/>
                  </a:lnTo>
                  <a:lnTo>
                    <a:pt x="261997" y="257174"/>
                  </a:lnTo>
                  <a:lnTo>
                    <a:pt x="257174" y="261997"/>
                  </a:lnTo>
                  <a:lnTo>
                    <a:pt x="257174" y="273784"/>
                  </a:lnTo>
                  <a:lnTo>
                    <a:pt x="261997" y="278606"/>
                  </a:lnTo>
                  <a:close/>
                </a:path>
                <a:path w="428625" h="342900">
                  <a:moveTo>
                    <a:pt x="364331" y="278606"/>
                  </a:moveTo>
                  <a:lnTo>
                    <a:pt x="295215" y="278606"/>
                  </a:lnTo>
                  <a:lnTo>
                    <a:pt x="300037" y="273784"/>
                  </a:lnTo>
                  <a:lnTo>
                    <a:pt x="300037" y="261997"/>
                  </a:lnTo>
                  <a:lnTo>
                    <a:pt x="295215" y="257174"/>
                  </a:lnTo>
                  <a:lnTo>
                    <a:pt x="364331" y="257174"/>
                  </a:lnTo>
                  <a:lnTo>
                    <a:pt x="364331" y="278606"/>
                  </a:lnTo>
                  <a:close/>
                </a:path>
                <a:path w="428625" h="342900">
                  <a:moveTo>
                    <a:pt x="42862" y="278606"/>
                  </a:moveTo>
                  <a:lnTo>
                    <a:pt x="32146" y="278606"/>
                  </a:lnTo>
                  <a:lnTo>
                    <a:pt x="19636" y="276079"/>
                  </a:lnTo>
                  <a:lnTo>
                    <a:pt x="9418" y="269188"/>
                  </a:lnTo>
                  <a:lnTo>
                    <a:pt x="2527" y="258969"/>
                  </a:lnTo>
                  <a:lnTo>
                    <a:pt x="0" y="246459"/>
                  </a:lnTo>
                  <a:lnTo>
                    <a:pt x="0" y="182165"/>
                  </a:lnTo>
                  <a:lnTo>
                    <a:pt x="2527" y="169655"/>
                  </a:lnTo>
                  <a:lnTo>
                    <a:pt x="9418" y="159436"/>
                  </a:lnTo>
                  <a:lnTo>
                    <a:pt x="19636" y="152545"/>
                  </a:lnTo>
                  <a:lnTo>
                    <a:pt x="32146" y="150018"/>
                  </a:lnTo>
                  <a:lnTo>
                    <a:pt x="42862" y="150018"/>
                  </a:lnTo>
                  <a:lnTo>
                    <a:pt x="42862" y="278606"/>
                  </a:lnTo>
                  <a:close/>
                </a:path>
                <a:path w="428625" h="342900">
                  <a:moveTo>
                    <a:pt x="396478" y="278606"/>
                  </a:moveTo>
                  <a:lnTo>
                    <a:pt x="385762" y="278606"/>
                  </a:lnTo>
                  <a:lnTo>
                    <a:pt x="385762" y="150018"/>
                  </a:lnTo>
                  <a:lnTo>
                    <a:pt x="396478" y="150018"/>
                  </a:lnTo>
                  <a:lnTo>
                    <a:pt x="408988" y="152545"/>
                  </a:lnTo>
                  <a:lnTo>
                    <a:pt x="419206" y="159436"/>
                  </a:lnTo>
                  <a:lnTo>
                    <a:pt x="426097" y="169655"/>
                  </a:lnTo>
                  <a:lnTo>
                    <a:pt x="428624" y="182165"/>
                  </a:lnTo>
                  <a:lnTo>
                    <a:pt x="428624" y="246459"/>
                  </a:lnTo>
                  <a:lnTo>
                    <a:pt x="426097" y="258969"/>
                  </a:lnTo>
                  <a:lnTo>
                    <a:pt x="419206" y="269188"/>
                  </a:lnTo>
                  <a:lnTo>
                    <a:pt x="408988" y="276079"/>
                  </a:lnTo>
                  <a:lnTo>
                    <a:pt x="396478" y="278606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974" y="3785383"/>
              <a:ext cx="228600" cy="14448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048874" y="3686175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4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4" h="342900">
                  <a:moveTo>
                    <a:pt x="182299" y="323544"/>
                  </a:moveTo>
                  <a:lnTo>
                    <a:pt x="117737" y="323544"/>
                  </a:lnTo>
                  <a:lnTo>
                    <a:pt x="140039" y="240565"/>
                  </a:lnTo>
                  <a:lnTo>
                    <a:pt x="130797" y="225162"/>
                  </a:lnTo>
                  <a:lnTo>
                    <a:pt x="127609" y="219737"/>
                  </a:lnTo>
                  <a:lnTo>
                    <a:pt x="125466" y="216187"/>
                  </a:lnTo>
                  <a:lnTo>
                    <a:pt x="123401" y="212638"/>
                  </a:lnTo>
                  <a:lnTo>
                    <a:pt x="128520" y="203596"/>
                  </a:lnTo>
                  <a:lnTo>
                    <a:pt x="171583" y="203596"/>
                  </a:lnTo>
                  <a:lnTo>
                    <a:pt x="176740" y="212638"/>
                  </a:lnTo>
                  <a:lnTo>
                    <a:pt x="159997" y="240565"/>
                  </a:lnTo>
                  <a:lnTo>
                    <a:pt x="182299" y="323544"/>
                  </a:lnTo>
                  <a:close/>
                </a:path>
                <a:path w="300354" h="342900">
                  <a:moveTo>
                    <a:pt x="279476" y="342899"/>
                  </a:moveTo>
                  <a:lnTo>
                    <a:pt x="20560" y="342899"/>
                  </a:lnTo>
                  <a:lnTo>
                    <a:pt x="12559" y="341279"/>
                  </a:lnTo>
                  <a:lnTo>
                    <a:pt x="6018" y="336864"/>
                  </a:lnTo>
                  <a:lnTo>
                    <a:pt x="1615" y="330326"/>
                  </a:lnTo>
                  <a:lnTo>
                    <a:pt x="0" y="322339"/>
                  </a:lnTo>
                  <a:lnTo>
                    <a:pt x="6163" y="286289"/>
                  </a:lnTo>
                  <a:lnTo>
                    <a:pt x="23239" y="255400"/>
                  </a:lnTo>
                  <a:lnTo>
                    <a:pt x="49105" y="231794"/>
                  </a:lnTo>
                  <a:lnTo>
                    <a:pt x="81639" y="217594"/>
                  </a:lnTo>
                  <a:lnTo>
                    <a:pt x="87064" y="216187"/>
                  </a:lnTo>
                  <a:lnTo>
                    <a:pt x="92288" y="219737"/>
                  </a:lnTo>
                  <a:lnTo>
                    <a:pt x="117737" y="323544"/>
                  </a:lnTo>
                  <a:lnTo>
                    <a:pt x="299794" y="323544"/>
                  </a:lnTo>
                  <a:lnTo>
                    <a:pt x="298425" y="330326"/>
                  </a:lnTo>
                  <a:lnTo>
                    <a:pt x="294026" y="336864"/>
                  </a:lnTo>
                  <a:lnTo>
                    <a:pt x="287492" y="341279"/>
                  </a:lnTo>
                  <a:lnTo>
                    <a:pt x="279476" y="342899"/>
                  </a:lnTo>
                  <a:close/>
                </a:path>
                <a:path w="300354" h="342900">
                  <a:moveTo>
                    <a:pt x="299794" y="323544"/>
                  </a:moveTo>
                  <a:lnTo>
                    <a:pt x="182299" y="323544"/>
                  </a:lnTo>
                  <a:lnTo>
                    <a:pt x="206409" y="225162"/>
                  </a:lnTo>
                  <a:lnTo>
                    <a:pt x="207847" y="219737"/>
                  </a:lnTo>
                  <a:lnTo>
                    <a:pt x="213071" y="216187"/>
                  </a:lnTo>
                  <a:lnTo>
                    <a:pt x="212701" y="216187"/>
                  </a:lnTo>
                  <a:lnTo>
                    <a:pt x="250931" y="231794"/>
                  </a:lnTo>
                  <a:lnTo>
                    <a:pt x="293873" y="286289"/>
                  </a:lnTo>
                  <a:lnTo>
                    <a:pt x="300037" y="322339"/>
                  </a:lnTo>
                  <a:lnTo>
                    <a:pt x="299794" y="3235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240266" y="4237322"/>
            <a:ext cx="30270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1D40AF"/>
                </a:solidFill>
                <a:latin typeface="Roboto Medium"/>
                <a:cs typeface="Roboto Medium"/>
              </a:rPr>
              <a:t>"I'm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1D40AF"/>
                </a:solidFill>
                <a:latin typeface="Roboto Medium"/>
                <a:cs typeface="Roboto Medium"/>
              </a:rPr>
              <a:t>not</a:t>
            </a:r>
            <a:r>
              <a:rPr sz="13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50" dirty="0">
                <a:solidFill>
                  <a:srgbClr val="1D40AF"/>
                </a:solidFill>
                <a:latin typeface="Roboto Medium"/>
                <a:cs typeface="Roboto Medium"/>
              </a:rPr>
              <a:t>just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5" dirty="0">
                <a:solidFill>
                  <a:srgbClr val="1D40AF"/>
                </a:solidFill>
                <a:latin typeface="Roboto Medium"/>
                <a:cs typeface="Roboto Medium"/>
              </a:rPr>
              <a:t>an</a:t>
            </a:r>
            <a:r>
              <a:rPr sz="13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1D40AF"/>
                </a:solidFill>
                <a:latin typeface="Roboto Medium"/>
                <a:cs typeface="Roboto Medium"/>
              </a:rPr>
              <a:t>AI,</a:t>
            </a:r>
            <a:r>
              <a:rPr sz="13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1D40AF"/>
                </a:solidFill>
                <a:latin typeface="Roboto Medium"/>
                <a:cs typeface="Roboto Medium"/>
              </a:rPr>
              <a:t>I'm</a:t>
            </a:r>
            <a:r>
              <a:rPr sz="1300" b="0" spc="-1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1D40AF"/>
                </a:solidFill>
                <a:latin typeface="Roboto Medium"/>
                <a:cs typeface="Roboto Medium"/>
              </a:rPr>
              <a:t>your</a:t>
            </a:r>
            <a:r>
              <a:rPr sz="13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60" dirty="0">
                <a:solidFill>
                  <a:srgbClr val="1D40AF"/>
                </a:solidFill>
                <a:latin typeface="Roboto Medium"/>
                <a:cs typeface="Roboto Medium"/>
              </a:rPr>
              <a:t>financial</a:t>
            </a:r>
            <a:r>
              <a:rPr sz="1300" b="0" spc="-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300" b="0" spc="-30" dirty="0">
                <a:solidFill>
                  <a:srgbClr val="1D40AF"/>
                </a:solidFill>
                <a:latin typeface="Roboto Medium"/>
                <a:cs typeface="Roboto Medium"/>
              </a:rPr>
              <a:t>advisor"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833000" y="6835775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smtClean="0">
                <a:solidFill>
                  <a:srgbClr val="FFFFFF"/>
                </a:solidFill>
                <a:latin typeface="Roboto"/>
                <a:cs typeface="Roboto"/>
              </a:rPr>
              <a:t>Mae</a:t>
            </a:r>
            <a:r>
              <a:rPr sz="1000" spc="5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29450"/>
          </a:xfrm>
          <a:custGeom>
            <a:avLst/>
            <a:gdLst/>
            <a:ahLst/>
            <a:cxnLst/>
            <a:rect l="l" t="t" r="r" b="b"/>
            <a:pathLst>
              <a:path w="12192000" h="7029450">
                <a:moveTo>
                  <a:pt x="121919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294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6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170" dirty="0"/>
              <a:t>Block</a:t>
            </a:r>
            <a:r>
              <a:rPr sz="2950" spc="-75" dirty="0"/>
              <a:t> </a:t>
            </a:r>
            <a:r>
              <a:rPr sz="2950" spc="-100" dirty="0"/>
              <a:t>2:</a:t>
            </a:r>
            <a:r>
              <a:rPr sz="2950" spc="-80" dirty="0"/>
              <a:t> </a:t>
            </a:r>
            <a:r>
              <a:rPr sz="2950" spc="-150" dirty="0"/>
              <a:t>Focus/Tasks</a:t>
            </a:r>
            <a:endParaRPr sz="2950"/>
          </a:p>
        </p:txBody>
      </p:sp>
      <p:grpSp>
        <p:nvGrpSpPr>
          <p:cNvPr id="5" name="object 5"/>
          <p:cNvGrpSpPr/>
          <p:nvPr/>
        </p:nvGrpSpPr>
        <p:grpSpPr>
          <a:xfrm>
            <a:off x="609599" y="3219449"/>
            <a:ext cx="6096000" cy="685800"/>
            <a:chOff x="609599" y="3219449"/>
            <a:chExt cx="6096000" cy="685800"/>
          </a:xfrm>
        </p:grpSpPr>
        <p:sp>
          <p:nvSpPr>
            <p:cNvPr id="6" name="object 6"/>
            <p:cNvSpPr/>
            <p:nvPr/>
          </p:nvSpPr>
          <p:spPr>
            <a:xfrm>
              <a:off x="628649" y="3219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219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599" y="4019549"/>
            <a:ext cx="6096000" cy="685800"/>
            <a:chOff x="609599" y="4019549"/>
            <a:chExt cx="6096000" cy="685800"/>
          </a:xfrm>
        </p:grpSpPr>
        <p:sp>
          <p:nvSpPr>
            <p:cNvPr id="9" name="object 9"/>
            <p:cNvSpPr/>
            <p:nvPr/>
          </p:nvSpPr>
          <p:spPr>
            <a:xfrm>
              <a:off x="628649" y="40195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0195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9599" y="4819649"/>
            <a:ext cx="6096000" cy="685800"/>
            <a:chOff x="609599" y="4819649"/>
            <a:chExt cx="6096000" cy="685800"/>
          </a:xfrm>
        </p:grpSpPr>
        <p:sp>
          <p:nvSpPr>
            <p:cNvPr id="12" name="object 12"/>
            <p:cNvSpPr/>
            <p:nvPr/>
          </p:nvSpPr>
          <p:spPr>
            <a:xfrm>
              <a:off x="628649" y="48196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8196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09599" y="5619749"/>
            <a:ext cx="6096000" cy="685800"/>
            <a:chOff x="609599" y="5619749"/>
            <a:chExt cx="6096000" cy="685800"/>
          </a:xfrm>
        </p:grpSpPr>
        <p:sp>
          <p:nvSpPr>
            <p:cNvPr id="15" name="object 15"/>
            <p:cNvSpPr/>
            <p:nvPr/>
          </p:nvSpPr>
          <p:spPr>
            <a:xfrm>
              <a:off x="628649" y="56197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9599" y="56197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6899" y="1458392"/>
            <a:ext cx="6078220" cy="4712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5"/>
              </a:spcBef>
            </a:pPr>
            <a:r>
              <a:rPr sz="1650" b="0" spc="-100" dirty="0">
                <a:solidFill>
                  <a:srgbClr val="2562EB"/>
                </a:solidFill>
                <a:latin typeface="Roboto Medium"/>
                <a:cs typeface="Roboto Medium"/>
              </a:rPr>
              <a:t>Narrow,</a:t>
            </a:r>
            <a:r>
              <a:rPr sz="1650" b="0" spc="-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sz="1650" b="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2562EB"/>
                </a:solidFill>
                <a:latin typeface="Roboto Medium"/>
                <a:cs typeface="Roboto Medium"/>
              </a:rPr>
              <a:t>task</a:t>
            </a:r>
            <a:r>
              <a:rPr sz="1650" b="0" spc="-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2562EB"/>
                </a:solidFill>
                <a:latin typeface="Roboto Medium"/>
                <a:cs typeface="Roboto Medium"/>
              </a:rPr>
              <a:t>focus</a:t>
            </a:r>
            <a:r>
              <a:rPr sz="1650" b="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reduces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confusion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hallucination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AI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agents.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Specialized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should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374050"/>
                </a:solidFill>
                <a:latin typeface="Roboto"/>
                <a:cs typeface="Roboto"/>
              </a:rPr>
              <a:t>be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assigned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374050"/>
                </a:solidFill>
                <a:latin typeface="Roboto"/>
                <a:cs typeface="Roboto"/>
              </a:rPr>
              <a:t>distinct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tasks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6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35" dirty="0">
                <a:solidFill>
                  <a:srgbClr val="374050"/>
                </a:solidFill>
                <a:latin typeface="Roboto"/>
                <a:cs typeface="Roboto"/>
              </a:rPr>
              <a:t>best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results.</a:t>
            </a:r>
            <a:endParaRPr sz="16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50" b="0" spc="-140" dirty="0">
                <a:solidFill>
                  <a:srgbClr val="1F2937"/>
                </a:solidFill>
                <a:latin typeface="Roboto Medium"/>
                <a:cs typeface="Roboto Medium"/>
              </a:rPr>
              <a:t>Benefits</a:t>
            </a:r>
            <a:r>
              <a:rPr sz="20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30" dirty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sz="2050" b="0" spc="-6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80" dirty="0">
                <a:solidFill>
                  <a:srgbClr val="1F2937"/>
                </a:solidFill>
                <a:latin typeface="Roboto Medium"/>
                <a:cs typeface="Roboto Medium"/>
              </a:rPr>
              <a:t>Task</a:t>
            </a:r>
            <a:r>
              <a:rPr sz="2050" b="0" spc="-2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45" dirty="0">
                <a:solidFill>
                  <a:srgbClr val="1F2937"/>
                </a:solidFill>
                <a:latin typeface="Roboto Medium"/>
                <a:cs typeface="Roboto Medium"/>
              </a:rPr>
              <a:t>Specialization:</a:t>
            </a:r>
            <a:endParaRPr sz="2050">
              <a:latin typeface="Roboto Medium"/>
              <a:cs typeface="Roboto Medium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</a:pPr>
            <a:r>
              <a:rPr sz="1300" b="0" spc="-70" dirty="0">
                <a:latin typeface="Roboto Medium"/>
                <a:cs typeface="Roboto Medium"/>
              </a:rPr>
              <a:t>Reduced</a:t>
            </a:r>
            <a:r>
              <a:rPr sz="1300" b="0" spc="3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Confusion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Clear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boundaries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prevent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attempting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beyond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their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scope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5" dirty="0">
                <a:latin typeface="Roboto Medium"/>
                <a:cs typeface="Roboto Medium"/>
              </a:rPr>
              <a:t>Lower</a:t>
            </a:r>
            <a:r>
              <a:rPr sz="1300" b="0" spc="15" dirty="0">
                <a:latin typeface="Roboto Medium"/>
                <a:cs typeface="Roboto Medium"/>
              </a:rPr>
              <a:t> </a:t>
            </a:r>
            <a:r>
              <a:rPr sz="1300" b="0" spc="-55" dirty="0">
                <a:latin typeface="Roboto Medium"/>
                <a:cs typeface="Roboto Medium"/>
              </a:rPr>
              <a:t>Hallucination</a:t>
            </a:r>
            <a:r>
              <a:rPr sz="1300" b="0" spc="15" dirty="0">
                <a:latin typeface="Roboto Medium"/>
                <a:cs typeface="Roboto Medium"/>
              </a:rPr>
              <a:t> </a:t>
            </a:r>
            <a:r>
              <a:rPr sz="1300" b="0" spc="-20" dirty="0">
                <a:latin typeface="Roboto Medium"/>
                <a:cs typeface="Roboto Medium"/>
              </a:rPr>
              <a:t>Risk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Focused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context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minimizes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fabrication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information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5" dirty="0">
                <a:latin typeface="Roboto Medium"/>
                <a:cs typeface="Roboto Medium"/>
              </a:rPr>
              <a:t>Improved</a:t>
            </a:r>
            <a:r>
              <a:rPr sz="1300" b="0" spc="-10" dirty="0"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Specialization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leads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precise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reliable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2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Roboto"/>
              <a:cs typeface="Roboto"/>
            </a:endParaRPr>
          </a:p>
          <a:p>
            <a:pPr marL="202565">
              <a:lnSpc>
                <a:spcPct val="100000"/>
              </a:lnSpc>
            </a:pPr>
            <a:r>
              <a:rPr sz="1300" b="0" spc="-60" dirty="0">
                <a:latin typeface="Roboto Medium"/>
                <a:cs typeface="Roboto Medium"/>
              </a:rPr>
              <a:t>Better</a:t>
            </a:r>
            <a:r>
              <a:rPr sz="1300" b="0" spc="2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Collaboration</a:t>
            </a:r>
            <a:endParaRPr sz="1300">
              <a:latin typeface="Roboto Medium"/>
              <a:cs typeface="Roboto Medium"/>
            </a:endParaRPr>
          </a:p>
          <a:p>
            <a:pPr marL="202565">
              <a:lnSpc>
                <a:spcPct val="100000"/>
              </a:lnSpc>
              <a:spcBef>
                <a:spcPts val="240"/>
              </a:spcBef>
            </a:pP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Clear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roles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enable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4A5462"/>
                </a:solidFill>
                <a:latin typeface="Roboto"/>
                <a:cs typeface="Roboto"/>
              </a:rPr>
              <a:t>effective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systems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workflows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833000" y="6616700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smtClean="0">
                <a:solidFill>
                  <a:srgbClr val="FFFFFF"/>
                </a:solidFill>
                <a:latin typeface="Roboto"/>
                <a:cs typeface="Roboto"/>
              </a:rPr>
              <a:t>Mae</a:t>
            </a:r>
            <a:r>
              <a:rPr sz="1000" spc="5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smtClean="0">
                <a:solidFill>
                  <a:srgbClr val="FFFFFF"/>
                </a:solidFill>
                <a:latin typeface="Roboto"/>
                <a:cs typeface="Roboto"/>
              </a:rPr>
              <a:t>wit</a:t>
            </a:r>
            <a:r>
              <a:rPr sz="1000" spc="5" smtClean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315200" cy="6858000"/>
            <a:chOff x="0" y="0"/>
            <a:chExt cx="73152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315200" cy="6858000"/>
            </a:xfrm>
            <a:custGeom>
              <a:avLst/>
              <a:gdLst/>
              <a:ahLst/>
              <a:cxnLst/>
              <a:rect l="l" t="t" r="r" b="b"/>
              <a:pathLst>
                <a:path w="7315200" h="6858000">
                  <a:moveTo>
                    <a:pt x="0" y="6857999"/>
                  </a:moveTo>
                  <a:lnTo>
                    <a:pt x="7315199" y="6857999"/>
                  </a:lnTo>
                  <a:lnTo>
                    <a:pt x="731519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609599"/>
              <a:ext cx="952500" cy="76200"/>
            </a:xfrm>
            <a:custGeom>
              <a:avLst/>
              <a:gdLst/>
              <a:ahLst/>
              <a:cxnLst/>
              <a:rect l="l" t="t" r="r" b="b"/>
              <a:pathLst>
                <a:path w="952500" h="76200">
                  <a:moveTo>
                    <a:pt x="9524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76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96899" y="837703"/>
            <a:ext cx="245618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-170" dirty="0">
                <a:solidFill>
                  <a:srgbClr val="1D40AF"/>
                </a:solidFill>
                <a:latin typeface="Montserrat"/>
                <a:cs typeface="Montserrat"/>
              </a:rPr>
              <a:t>Block</a:t>
            </a:r>
            <a:r>
              <a:rPr sz="2950" b="1" spc="-70" dirty="0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sz="2950" b="1" spc="-105" dirty="0">
                <a:solidFill>
                  <a:srgbClr val="1D40AF"/>
                </a:solidFill>
                <a:latin typeface="Montserrat"/>
                <a:cs typeface="Montserrat"/>
              </a:rPr>
              <a:t>3:</a:t>
            </a:r>
            <a:r>
              <a:rPr sz="2950" b="1" spc="-75" dirty="0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sz="2950" b="1" spc="-155" dirty="0">
                <a:solidFill>
                  <a:srgbClr val="1D40AF"/>
                </a:solidFill>
                <a:latin typeface="Montserrat"/>
                <a:cs typeface="Montserrat"/>
              </a:rPr>
              <a:t>Tools</a:t>
            </a:r>
            <a:endParaRPr sz="2950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1458392"/>
            <a:ext cx="586168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Equipping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agents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0" spc="-75" dirty="0">
                <a:solidFill>
                  <a:srgbClr val="2562EB"/>
                </a:solidFill>
                <a:latin typeface="Roboto Medium"/>
                <a:cs typeface="Roboto Medium"/>
              </a:rPr>
              <a:t>task-</a:t>
            </a:r>
            <a:r>
              <a:rPr sz="1650" b="0" spc="-85" dirty="0">
                <a:solidFill>
                  <a:srgbClr val="2562EB"/>
                </a:solidFill>
                <a:latin typeface="Roboto Medium"/>
                <a:cs typeface="Roboto Medium"/>
              </a:rPr>
              <a:t>specific</a:t>
            </a:r>
            <a:r>
              <a:rPr sz="1650" b="0" spc="-1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2562EB"/>
                </a:solidFill>
                <a:latin typeface="Roboto Medium"/>
                <a:cs typeface="Roboto Medium"/>
              </a:rPr>
              <a:t>tools</a:t>
            </a:r>
            <a:r>
              <a:rPr sz="1650" b="0" spc="-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significantly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enhances</a:t>
            </a:r>
            <a:r>
              <a:rPr sz="16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50" dirty="0">
                <a:solidFill>
                  <a:srgbClr val="374050"/>
                </a:solidFill>
                <a:latin typeface="Roboto"/>
                <a:cs typeface="Roboto"/>
              </a:rPr>
              <a:t>their </a:t>
            </a:r>
            <a:r>
              <a:rPr sz="1650" spc="-60" dirty="0">
                <a:solidFill>
                  <a:srgbClr val="374050"/>
                </a:solidFill>
                <a:latin typeface="Roboto"/>
                <a:cs typeface="Roboto"/>
              </a:rPr>
              <a:t>utility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effectiveness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real-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world</a:t>
            </a:r>
            <a:r>
              <a:rPr sz="16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applications.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2327478"/>
            <a:ext cx="303339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spc="-180" dirty="0">
                <a:solidFill>
                  <a:srgbClr val="1F2937"/>
                </a:solidFill>
                <a:latin typeface="Roboto Medium"/>
                <a:cs typeface="Roboto Medium"/>
              </a:rPr>
              <a:t>Common</a:t>
            </a:r>
            <a:r>
              <a:rPr sz="2050" b="0" spc="-8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65" dirty="0">
                <a:solidFill>
                  <a:srgbClr val="1F2937"/>
                </a:solidFill>
                <a:latin typeface="Roboto Medium"/>
                <a:cs typeface="Roboto Medium"/>
              </a:rPr>
              <a:t>Tools</a:t>
            </a:r>
            <a:r>
              <a:rPr sz="2050" b="0" spc="-4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20" dirty="0">
                <a:solidFill>
                  <a:srgbClr val="1F2937"/>
                </a:solidFill>
                <a:latin typeface="Roboto Medium"/>
                <a:cs typeface="Roboto Medium"/>
              </a:rPr>
              <a:t>for</a:t>
            </a:r>
            <a:r>
              <a:rPr sz="2050" b="0" spc="-3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35" dirty="0">
                <a:solidFill>
                  <a:srgbClr val="1F2937"/>
                </a:solidFill>
                <a:latin typeface="Roboto Medium"/>
                <a:cs typeface="Roboto Medium"/>
              </a:rPr>
              <a:t>AI</a:t>
            </a:r>
            <a:r>
              <a:rPr sz="2050" b="0" spc="-4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10" dirty="0">
                <a:solidFill>
                  <a:srgbClr val="1F2937"/>
                </a:solidFill>
                <a:latin typeface="Roboto Medium"/>
                <a:cs typeface="Roboto Medium"/>
              </a:rPr>
              <a:t>Agents: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9599" y="2828924"/>
            <a:ext cx="2990850" cy="914400"/>
            <a:chOff x="609599" y="2828924"/>
            <a:chExt cx="2990850" cy="914400"/>
          </a:xfrm>
        </p:grpSpPr>
        <p:sp>
          <p:nvSpPr>
            <p:cNvPr id="9" name="object 9"/>
            <p:cNvSpPr/>
            <p:nvPr/>
          </p:nvSpPr>
          <p:spPr>
            <a:xfrm>
              <a:off x="628649" y="2828924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900602" y="914399"/>
                  </a:moveTo>
                  <a:lnTo>
                    <a:pt x="53397" y="914399"/>
                  </a:lnTo>
                  <a:lnTo>
                    <a:pt x="49680" y="913911"/>
                  </a:lnTo>
                  <a:lnTo>
                    <a:pt x="14085" y="888543"/>
                  </a:lnTo>
                  <a:lnTo>
                    <a:pt x="366" y="848158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2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843203"/>
                  </a:lnTo>
                  <a:lnTo>
                    <a:pt x="2956177" y="884693"/>
                  </a:lnTo>
                  <a:lnTo>
                    <a:pt x="2920137" y="910513"/>
                  </a:lnTo>
                  <a:lnTo>
                    <a:pt x="2905558" y="913911"/>
                  </a:lnTo>
                  <a:lnTo>
                    <a:pt x="2900602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2829202"/>
              <a:ext cx="70485" cy="914400"/>
            </a:xfrm>
            <a:custGeom>
              <a:avLst/>
              <a:gdLst/>
              <a:ahLst/>
              <a:cxnLst/>
              <a:rect l="l" t="t" r="r" b="b"/>
              <a:pathLst>
                <a:path w="70484" h="914400">
                  <a:moveTo>
                    <a:pt x="70449" y="913844"/>
                  </a:moveTo>
                  <a:lnTo>
                    <a:pt x="33857" y="901291"/>
                  </a:lnTo>
                  <a:lnTo>
                    <a:pt x="5800" y="867082"/>
                  </a:lnTo>
                  <a:lnTo>
                    <a:pt x="0" y="837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37922"/>
                  </a:lnTo>
                  <a:lnTo>
                    <a:pt x="44514" y="880264"/>
                  </a:lnTo>
                  <a:lnTo>
                    <a:pt x="66287" y="912188"/>
                  </a:lnTo>
                  <a:lnTo>
                    <a:pt x="70449" y="9138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049" y="3000374"/>
              <a:ext cx="153322" cy="15335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68349" y="2867185"/>
            <a:ext cx="2273300" cy="7378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sz="1300" b="0" spc="-85" dirty="0">
                <a:latin typeface="Roboto Medium"/>
                <a:cs typeface="Roboto Medium"/>
              </a:rPr>
              <a:t>Web</a:t>
            </a:r>
            <a:r>
              <a:rPr sz="1300" b="0" spc="-10" dirty="0">
                <a:latin typeface="Roboto Medium"/>
                <a:cs typeface="Roboto Medium"/>
              </a:rPr>
              <a:t> Search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420"/>
              </a:spcBef>
            </a:pP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Access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real-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time</a:t>
            </a:r>
            <a:r>
              <a:rPr sz="1150" spc="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information</a:t>
            </a:r>
            <a:r>
              <a:rPr sz="115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from</a:t>
            </a:r>
            <a:r>
              <a:rPr sz="1150" spc="2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the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internet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14749" y="2828924"/>
            <a:ext cx="2990850" cy="914400"/>
            <a:chOff x="3714749" y="2828924"/>
            <a:chExt cx="2990850" cy="914400"/>
          </a:xfrm>
        </p:grpSpPr>
        <p:sp>
          <p:nvSpPr>
            <p:cNvPr id="14" name="object 14"/>
            <p:cNvSpPr/>
            <p:nvPr/>
          </p:nvSpPr>
          <p:spPr>
            <a:xfrm>
              <a:off x="3733799" y="2828924"/>
              <a:ext cx="2971800" cy="914400"/>
            </a:xfrm>
            <a:custGeom>
              <a:avLst/>
              <a:gdLst/>
              <a:ahLst/>
              <a:cxnLst/>
              <a:rect l="l" t="t" r="r" b="b"/>
              <a:pathLst>
                <a:path w="2971800" h="914400">
                  <a:moveTo>
                    <a:pt x="2900603" y="914399"/>
                  </a:moveTo>
                  <a:lnTo>
                    <a:pt x="53397" y="914399"/>
                  </a:lnTo>
                  <a:lnTo>
                    <a:pt x="49681" y="913911"/>
                  </a:lnTo>
                  <a:lnTo>
                    <a:pt x="14085" y="888543"/>
                  </a:lnTo>
                  <a:lnTo>
                    <a:pt x="365" y="848158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3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843203"/>
                  </a:lnTo>
                  <a:lnTo>
                    <a:pt x="2956178" y="884693"/>
                  </a:lnTo>
                  <a:lnTo>
                    <a:pt x="2920138" y="910513"/>
                  </a:lnTo>
                  <a:lnTo>
                    <a:pt x="2905558" y="913911"/>
                  </a:lnTo>
                  <a:lnTo>
                    <a:pt x="2900603" y="914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14749" y="2829202"/>
              <a:ext cx="70485" cy="914400"/>
            </a:xfrm>
            <a:custGeom>
              <a:avLst/>
              <a:gdLst/>
              <a:ahLst/>
              <a:cxnLst/>
              <a:rect l="l" t="t" r="r" b="b"/>
              <a:pathLst>
                <a:path w="70485" h="914400">
                  <a:moveTo>
                    <a:pt x="70449" y="913844"/>
                  </a:moveTo>
                  <a:lnTo>
                    <a:pt x="33857" y="901291"/>
                  </a:lnTo>
                  <a:lnTo>
                    <a:pt x="5800" y="867082"/>
                  </a:lnTo>
                  <a:lnTo>
                    <a:pt x="0" y="8379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37922"/>
                  </a:lnTo>
                  <a:lnTo>
                    <a:pt x="44514" y="880264"/>
                  </a:lnTo>
                  <a:lnTo>
                    <a:pt x="66287" y="912188"/>
                  </a:lnTo>
                  <a:lnTo>
                    <a:pt x="70449" y="9138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5277" y="2999273"/>
              <a:ext cx="192345" cy="15460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873500" y="2867185"/>
            <a:ext cx="2477135" cy="7378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720"/>
              </a:spcBef>
            </a:pPr>
            <a:r>
              <a:rPr sz="1300" b="0" spc="-75" dirty="0">
                <a:latin typeface="Roboto Medium"/>
                <a:cs typeface="Roboto Medium"/>
              </a:rPr>
              <a:t>Code</a:t>
            </a:r>
            <a:r>
              <a:rPr sz="1300" b="0" spc="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Execution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420"/>
              </a:spcBef>
            </a:pP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Run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programs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process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perform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tasks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3971924"/>
            <a:ext cx="2990850" cy="723900"/>
            <a:chOff x="609599" y="3971924"/>
            <a:chExt cx="2990850" cy="723900"/>
          </a:xfrm>
        </p:grpSpPr>
        <p:sp>
          <p:nvSpPr>
            <p:cNvPr id="19" name="object 19"/>
            <p:cNvSpPr/>
            <p:nvPr/>
          </p:nvSpPr>
          <p:spPr>
            <a:xfrm>
              <a:off x="628649" y="3971924"/>
              <a:ext cx="2971800" cy="723900"/>
            </a:xfrm>
            <a:custGeom>
              <a:avLst/>
              <a:gdLst/>
              <a:ahLst/>
              <a:cxnLst/>
              <a:rect l="l" t="t" r="r" b="b"/>
              <a:pathLst>
                <a:path w="2971800" h="723900">
                  <a:moveTo>
                    <a:pt x="2900602" y="723899"/>
                  </a:moveTo>
                  <a:lnTo>
                    <a:pt x="53397" y="723899"/>
                  </a:lnTo>
                  <a:lnTo>
                    <a:pt x="49680" y="723411"/>
                  </a:lnTo>
                  <a:lnTo>
                    <a:pt x="14085" y="698043"/>
                  </a:lnTo>
                  <a:lnTo>
                    <a:pt x="366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2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652703"/>
                  </a:lnTo>
                  <a:lnTo>
                    <a:pt x="2956177" y="694194"/>
                  </a:lnTo>
                  <a:lnTo>
                    <a:pt x="2920137" y="720013"/>
                  </a:lnTo>
                  <a:lnTo>
                    <a:pt x="2905558" y="723411"/>
                  </a:lnTo>
                  <a:lnTo>
                    <a:pt x="2900602" y="723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39722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4" h="723900">
                  <a:moveTo>
                    <a:pt x="70450" y="723344"/>
                  </a:moveTo>
                  <a:lnTo>
                    <a:pt x="33857" y="710791"/>
                  </a:lnTo>
                  <a:lnTo>
                    <a:pt x="5800" y="676582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4" y="689763"/>
                  </a:lnTo>
                  <a:lnTo>
                    <a:pt x="66287" y="721687"/>
                  </a:lnTo>
                  <a:lnTo>
                    <a:pt x="70450" y="7233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020" y="4142600"/>
              <a:ext cx="152459" cy="15394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68349" y="4010185"/>
            <a:ext cx="2611755" cy="5473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sz="1300" b="0" spc="-20" dirty="0">
                <a:latin typeface="Roboto Medium"/>
                <a:cs typeface="Roboto Medium"/>
              </a:rPr>
              <a:t>APIs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Connect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external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services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databases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14749" y="3971924"/>
            <a:ext cx="2990850" cy="723900"/>
            <a:chOff x="3714749" y="3971924"/>
            <a:chExt cx="2990850" cy="723900"/>
          </a:xfrm>
        </p:grpSpPr>
        <p:sp>
          <p:nvSpPr>
            <p:cNvPr id="24" name="object 24"/>
            <p:cNvSpPr/>
            <p:nvPr/>
          </p:nvSpPr>
          <p:spPr>
            <a:xfrm>
              <a:off x="3733799" y="3971924"/>
              <a:ext cx="2971800" cy="723900"/>
            </a:xfrm>
            <a:custGeom>
              <a:avLst/>
              <a:gdLst/>
              <a:ahLst/>
              <a:cxnLst/>
              <a:rect l="l" t="t" r="r" b="b"/>
              <a:pathLst>
                <a:path w="2971800" h="723900">
                  <a:moveTo>
                    <a:pt x="2900603" y="723899"/>
                  </a:moveTo>
                  <a:lnTo>
                    <a:pt x="53397" y="723899"/>
                  </a:lnTo>
                  <a:lnTo>
                    <a:pt x="49681" y="723411"/>
                  </a:lnTo>
                  <a:lnTo>
                    <a:pt x="14085" y="698043"/>
                  </a:lnTo>
                  <a:lnTo>
                    <a:pt x="365" y="657658"/>
                  </a:lnTo>
                  <a:lnTo>
                    <a:pt x="0" y="652703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900603" y="0"/>
                  </a:lnTo>
                  <a:lnTo>
                    <a:pt x="2942094" y="15621"/>
                  </a:lnTo>
                  <a:lnTo>
                    <a:pt x="2967913" y="51661"/>
                  </a:lnTo>
                  <a:lnTo>
                    <a:pt x="2971799" y="71196"/>
                  </a:lnTo>
                  <a:lnTo>
                    <a:pt x="2971799" y="652703"/>
                  </a:lnTo>
                  <a:lnTo>
                    <a:pt x="2956178" y="694194"/>
                  </a:lnTo>
                  <a:lnTo>
                    <a:pt x="2920138" y="720013"/>
                  </a:lnTo>
                  <a:lnTo>
                    <a:pt x="2905558" y="723411"/>
                  </a:lnTo>
                  <a:lnTo>
                    <a:pt x="2900603" y="723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14749" y="3972202"/>
              <a:ext cx="70485" cy="723900"/>
            </a:xfrm>
            <a:custGeom>
              <a:avLst/>
              <a:gdLst/>
              <a:ahLst/>
              <a:cxnLst/>
              <a:rect l="l" t="t" r="r" b="b"/>
              <a:pathLst>
                <a:path w="70485" h="723900">
                  <a:moveTo>
                    <a:pt x="70450" y="723344"/>
                  </a:moveTo>
                  <a:lnTo>
                    <a:pt x="33857" y="710791"/>
                  </a:lnTo>
                  <a:lnTo>
                    <a:pt x="5800" y="676582"/>
                  </a:lnTo>
                  <a:lnTo>
                    <a:pt x="0" y="647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647422"/>
                  </a:lnTo>
                  <a:lnTo>
                    <a:pt x="44514" y="689763"/>
                  </a:lnTo>
                  <a:lnTo>
                    <a:pt x="66287" y="721687"/>
                  </a:lnTo>
                  <a:lnTo>
                    <a:pt x="70450" y="7233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5485" y="4142660"/>
              <a:ext cx="154037" cy="15403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873500" y="4010185"/>
            <a:ext cx="2646680" cy="54737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720"/>
              </a:spcBef>
            </a:pPr>
            <a:r>
              <a:rPr sz="1300" b="0" spc="-70" dirty="0">
                <a:latin typeface="Roboto Medium"/>
                <a:cs typeface="Roboto Medium"/>
              </a:rPr>
              <a:t>Custom</a:t>
            </a:r>
            <a:r>
              <a:rPr sz="1300" b="0" spc="-5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Tools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Purpose-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built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functions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domains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315199" y="0"/>
            <a:ext cx="4876800" cy="6858000"/>
          </a:xfrm>
          <a:custGeom>
            <a:avLst/>
            <a:gdLst/>
            <a:ahLst/>
            <a:cxnLst/>
            <a:rect l="l" t="t" r="r" b="b"/>
            <a:pathLst>
              <a:path w="4876800" h="6858000">
                <a:moveTo>
                  <a:pt x="48767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876799" y="0"/>
                </a:lnTo>
                <a:lnTo>
                  <a:pt x="4876799" y="6857999"/>
                </a:lnTo>
                <a:close/>
              </a:path>
            </a:pathLst>
          </a:custGeom>
          <a:solidFill>
            <a:srgbClr val="EDF1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7683500" y="336753"/>
            <a:ext cx="1501775" cy="337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0" spc="-140" dirty="0">
                <a:solidFill>
                  <a:srgbClr val="1F2937"/>
                </a:solidFill>
                <a:latin typeface="Roboto Medium"/>
                <a:cs typeface="Roboto Medium"/>
              </a:rPr>
              <a:t>Best</a:t>
            </a:r>
            <a:r>
              <a:rPr sz="2050" b="0" spc="-45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25" dirty="0">
                <a:solidFill>
                  <a:srgbClr val="1F2937"/>
                </a:solidFill>
                <a:latin typeface="Roboto Medium"/>
                <a:cs typeface="Roboto Medium"/>
              </a:rPr>
              <a:t>Practices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696199" y="838199"/>
            <a:ext cx="4114800" cy="800100"/>
            <a:chOff x="7696199" y="838199"/>
            <a:chExt cx="4114800" cy="800100"/>
          </a:xfrm>
        </p:grpSpPr>
        <p:sp>
          <p:nvSpPr>
            <p:cNvPr id="31" name="object 31"/>
            <p:cNvSpPr/>
            <p:nvPr/>
          </p:nvSpPr>
          <p:spPr>
            <a:xfrm>
              <a:off x="7696199" y="838199"/>
              <a:ext cx="4114800" cy="800100"/>
            </a:xfrm>
            <a:custGeom>
              <a:avLst/>
              <a:gdLst/>
              <a:ahLst/>
              <a:cxnLst/>
              <a:rect l="l" t="t" r="r" b="b"/>
              <a:pathLst>
                <a:path w="4114800" h="800100">
                  <a:moveTo>
                    <a:pt x="4043602" y="800099"/>
                  </a:moveTo>
                  <a:lnTo>
                    <a:pt x="71196" y="800099"/>
                  </a:lnTo>
                  <a:lnTo>
                    <a:pt x="66240" y="799611"/>
                  </a:lnTo>
                  <a:lnTo>
                    <a:pt x="29704" y="784478"/>
                  </a:lnTo>
                  <a:lnTo>
                    <a:pt x="3884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728903"/>
                  </a:lnTo>
                  <a:lnTo>
                    <a:pt x="4099177" y="770394"/>
                  </a:lnTo>
                  <a:lnTo>
                    <a:pt x="4063137" y="796214"/>
                  </a:lnTo>
                  <a:lnTo>
                    <a:pt x="4048558" y="799611"/>
                  </a:lnTo>
                  <a:lnTo>
                    <a:pt x="4043602" y="8000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971549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816850" y="881911"/>
            <a:ext cx="3620770" cy="655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sz="1300" b="0" spc="-55" dirty="0">
                <a:latin typeface="Roboto Medium"/>
                <a:cs typeface="Roboto Medium"/>
              </a:rPr>
              <a:t>Selective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85" dirty="0">
                <a:latin typeface="Roboto Medium"/>
                <a:cs typeface="Roboto Medium"/>
              </a:rPr>
              <a:t>Tool</a:t>
            </a:r>
            <a:r>
              <a:rPr sz="1300" b="0" spc="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Integration</a:t>
            </a:r>
            <a:endParaRPr sz="1300">
              <a:latin typeface="Roboto Medium"/>
              <a:cs typeface="Roboto Medium"/>
            </a:endParaRPr>
          </a:p>
          <a:p>
            <a:pPr marL="12700" marR="5080">
              <a:lnSpc>
                <a:spcPct val="108700"/>
              </a:lnSpc>
              <a:spcBef>
                <a:spcPts val="120"/>
              </a:spcBef>
            </a:pPr>
            <a:r>
              <a:rPr sz="1150" spc="-70" dirty="0">
                <a:solidFill>
                  <a:srgbClr val="4A5462"/>
                </a:solidFill>
                <a:latin typeface="Roboto"/>
                <a:cs typeface="Roboto"/>
              </a:rPr>
              <a:t>More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aren't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always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better;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focus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on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Roboto"/>
                <a:cs typeface="Roboto"/>
              </a:rPr>
              <a:t>what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truly 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needs.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96199" y="1714499"/>
            <a:ext cx="4114800" cy="609600"/>
            <a:chOff x="7696199" y="1714499"/>
            <a:chExt cx="4114800" cy="609600"/>
          </a:xfrm>
        </p:grpSpPr>
        <p:sp>
          <p:nvSpPr>
            <p:cNvPr id="35" name="object 35"/>
            <p:cNvSpPr/>
            <p:nvPr/>
          </p:nvSpPr>
          <p:spPr>
            <a:xfrm>
              <a:off x="7696199" y="17144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8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4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1847849"/>
              <a:ext cx="152399" cy="1523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816850" y="1758211"/>
            <a:ext cx="3470910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sz="1300" b="0" spc="-75" dirty="0">
                <a:latin typeface="Roboto Medium"/>
                <a:cs typeface="Roboto Medium"/>
              </a:rPr>
              <a:t>Task-</a:t>
            </a:r>
            <a:r>
              <a:rPr sz="1300" b="0" spc="-60" dirty="0">
                <a:latin typeface="Roboto Medium"/>
                <a:cs typeface="Roboto Medium"/>
              </a:rPr>
              <a:t>Specific</a:t>
            </a:r>
            <a:r>
              <a:rPr sz="1300" b="0" spc="30" dirty="0">
                <a:latin typeface="Roboto Medium"/>
                <a:cs typeface="Roboto Medium"/>
              </a:rPr>
              <a:t> </a:t>
            </a:r>
            <a:r>
              <a:rPr sz="1300" b="0" spc="-20" dirty="0">
                <a:latin typeface="Roboto Medium"/>
                <a:cs typeface="Roboto Medium"/>
              </a:rPr>
              <a:t>Tools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Align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tools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the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agent's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role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-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requirements.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696199" y="2400299"/>
            <a:ext cx="4114800" cy="609600"/>
            <a:chOff x="7696199" y="2400299"/>
            <a:chExt cx="4114800" cy="609600"/>
          </a:xfrm>
        </p:grpSpPr>
        <p:sp>
          <p:nvSpPr>
            <p:cNvPr id="39" name="object 39"/>
            <p:cNvSpPr/>
            <p:nvPr/>
          </p:nvSpPr>
          <p:spPr>
            <a:xfrm>
              <a:off x="7696199" y="24002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7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3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2533649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816850" y="2444011"/>
            <a:ext cx="378396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sz="1300" b="0" spc="-85" dirty="0">
                <a:latin typeface="Roboto Medium"/>
                <a:cs typeface="Roboto Medium"/>
              </a:rPr>
              <a:t>Tool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Validation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Implement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error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handling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validation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Roboto"/>
                <a:cs typeface="Roboto"/>
              </a:rPr>
              <a:t>tool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inputs/outputs.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696199" y="3086099"/>
            <a:ext cx="4114800" cy="609600"/>
            <a:chOff x="7696199" y="3086099"/>
            <a:chExt cx="4114800" cy="609600"/>
          </a:xfrm>
        </p:grpSpPr>
        <p:sp>
          <p:nvSpPr>
            <p:cNvPr id="43" name="object 43"/>
            <p:cNvSpPr/>
            <p:nvPr/>
          </p:nvSpPr>
          <p:spPr>
            <a:xfrm>
              <a:off x="7696199" y="3086099"/>
              <a:ext cx="4114800" cy="609600"/>
            </a:xfrm>
            <a:custGeom>
              <a:avLst/>
              <a:gdLst/>
              <a:ahLst/>
              <a:cxnLst/>
              <a:rect l="l" t="t" r="r" b="b"/>
              <a:pathLst>
                <a:path w="4114800" h="609600">
                  <a:moveTo>
                    <a:pt x="4043602" y="609599"/>
                  </a:moveTo>
                  <a:lnTo>
                    <a:pt x="71196" y="609599"/>
                  </a:lnTo>
                  <a:lnTo>
                    <a:pt x="66240" y="609111"/>
                  </a:lnTo>
                  <a:lnTo>
                    <a:pt x="29704" y="593977"/>
                  </a:lnTo>
                  <a:lnTo>
                    <a:pt x="3884" y="557937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043602" y="0"/>
                  </a:lnTo>
                  <a:lnTo>
                    <a:pt x="4085094" y="15621"/>
                  </a:lnTo>
                  <a:lnTo>
                    <a:pt x="4110913" y="51661"/>
                  </a:lnTo>
                  <a:lnTo>
                    <a:pt x="4114799" y="71196"/>
                  </a:lnTo>
                  <a:lnTo>
                    <a:pt x="4114799" y="538403"/>
                  </a:lnTo>
                  <a:lnTo>
                    <a:pt x="4099177" y="579894"/>
                  </a:lnTo>
                  <a:lnTo>
                    <a:pt x="4063137" y="605713"/>
                  </a:lnTo>
                  <a:lnTo>
                    <a:pt x="4048558" y="609111"/>
                  </a:lnTo>
                  <a:lnTo>
                    <a:pt x="4043602" y="6095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29549" y="3219449"/>
              <a:ext cx="152399" cy="1523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816850" y="3129811"/>
            <a:ext cx="324802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380"/>
              </a:spcBef>
            </a:pPr>
            <a:r>
              <a:rPr sz="1300" b="0" spc="-85" dirty="0">
                <a:latin typeface="Roboto Medium"/>
                <a:cs typeface="Roboto Medium"/>
              </a:rPr>
              <a:t>Tool</a:t>
            </a:r>
            <a:r>
              <a:rPr sz="1300" b="0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Documentation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Clearly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document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parameters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expected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Roboto"/>
                <a:cs typeface="Roboto"/>
              </a:rPr>
              <a:t>behaviors.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96199" y="4076699"/>
            <a:ext cx="4114800" cy="952500"/>
          </a:xfrm>
          <a:custGeom>
            <a:avLst/>
            <a:gdLst/>
            <a:ahLst/>
            <a:cxnLst/>
            <a:rect l="l" t="t" r="r" b="b"/>
            <a:pathLst>
              <a:path w="4114800" h="952500">
                <a:moveTo>
                  <a:pt x="4043602" y="952499"/>
                </a:moveTo>
                <a:lnTo>
                  <a:pt x="71196" y="952499"/>
                </a:lnTo>
                <a:lnTo>
                  <a:pt x="66240" y="952011"/>
                </a:lnTo>
                <a:lnTo>
                  <a:pt x="29704" y="936878"/>
                </a:lnTo>
                <a:lnTo>
                  <a:pt x="3884" y="900837"/>
                </a:lnTo>
                <a:lnTo>
                  <a:pt x="0" y="881303"/>
                </a:lnTo>
                <a:lnTo>
                  <a:pt x="0" y="876299"/>
                </a:lnTo>
                <a:lnTo>
                  <a:pt x="0" y="71196"/>
                </a:lnTo>
                <a:lnTo>
                  <a:pt x="15620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043602" y="0"/>
                </a:lnTo>
                <a:lnTo>
                  <a:pt x="4085094" y="15621"/>
                </a:lnTo>
                <a:lnTo>
                  <a:pt x="4110913" y="51661"/>
                </a:lnTo>
                <a:lnTo>
                  <a:pt x="4114799" y="71196"/>
                </a:lnTo>
                <a:lnTo>
                  <a:pt x="4114799" y="881303"/>
                </a:lnTo>
                <a:lnTo>
                  <a:pt x="4099177" y="922794"/>
                </a:lnTo>
                <a:lnTo>
                  <a:pt x="4063137" y="948613"/>
                </a:lnTo>
                <a:lnTo>
                  <a:pt x="4048558" y="952011"/>
                </a:lnTo>
                <a:lnTo>
                  <a:pt x="4043602" y="952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35900" y="4206357"/>
            <a:ext cx="3746500" cy="3994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200" i="1" spc="-120" dirty="0">
                <a:solidFill>
                  <a:srgbClr val="1F2937"/>
                </a:solidFill>
                <a:latin typeface="Arial"/>
                <a:cs typeface="Arial"/>
              </a:rPr>
              <a:t>"Use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1F2937"/>
                </a:solidFill>
                <a:latin typeface="Arial"/>
                <a:cs typeface="Arial"/>
              </a:rPr>
              <a:t>frameworks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1F2937"/>
                </a:solidFill>
                <a:latin typeface="Arial"/>
                <a:cs typeface="Arial"/>
              </a:rPr>
              <a:t>like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110" dirty="0">
                <a:solidFill>
                  <a:srgbClr val="1F2937"/>
                </a:solidFill>
                <a:latin typeface="Arial"/>
                <a:cs typeface="Arial"/>
              </a:rPr>
              <a:t>CrewAI</a:t>
            </a:r>
            <a:r>
              <a:rPr sz="1200" i="1" spc="-3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to </a:t>
            </a:r>
            <a:r>
              <a:rPr sz="1200" i="1" spc="-70" dirty="0">
                <a:solidFill>
                  <a:srgbClr val="1F2937"/>
                </a:solidFill>
                <a:latin typeface="Arial"/>
                <a:cs typeface="Arial"/>
              </a:rPr>
              <a:t>streamline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1F2937"/>
                </a:solidFill>
                <a:latin typeface="Arial"/>
                <a:cs typeface="Arial"/>
              </a:rPr>
              <a:t>tool</a:t>
            </a:r>
            <a:r>
              <a:rPr sz="1200" i="1" spc="-3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1F2937"/>
                </a:solidFill>
                <a:latin typeface="Arial"/>
                <a:cs typeface="Arial"/>
              </a:rPr>
              <a:t>creation</a:t>
            </a:r>
            <a:r>
              <a:rPr sz="1200" i="1" spc="-4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1F2937"/>
                </a:solidFill>
                <a:latin typeface="Arial"/>
                <a:cs typeface="Arial"/>
              </a:rPr>
              <a:t>and </a:t>
            </a:r>
            <a:r>
              <a:rPr sz="1200" i="1" spc="-70" dirty="0">
                <a:solidFill>
                  <a:srgbClr val="1F2937"/>
                </a:solidFill>
                <a:latin typeface="Arial"/>
                <a:cs typeface="Arial"/>
              </a:rPr>
              <a:t>integration,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1F2937"/>
                </a:solidFill>
                <a:latin typeface="Arial"/>
                <a:cs typeface="Arial"/>
              </a:rPr>
              <a:t>enabling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1F2937"/>
                </a:solidFill>
                <a:latin typeface="Arial"/>
                <a:cs typeface="Arial"/>
              </a:rPr>
              <a:t>reusable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1F2937"/>
                </a:solidFill>
                <a:latin typeface="Arial"/>
                <a:cs typeface="Arial"/>
              </a:rPr>
              <a:t>tool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65" dirty="0">
                <a:solidFill>
                  <a:srgbClr val="1F2937"/>
                </a:solidFill>
                <a:latin typeface="Arial"/>
                <a:cs typeface="Arial"/>
              </a:rPr>
              <a:t>libraries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for </a:t>
            </a:r>
            <a:r>
              <a:rPr sz="1200" i="1" spc="-60" dirty="0">
                <a:solidFill>
                  <a:srgbClr val="1F2937"/>
                </a:solidFill>
                <a:latin typeface="Arial"/>
                <a:cs typeface="Arial"/>
              </a:rPr>
              <a:t>multiple</a:t>
            </a:r>
            <a:r>
              <a:rPr sz="1200" i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1F2937"/>
                </a:solidFill>
                <a:latin typeface="Arial"/>
                <a:cs typeface="Arial"/>
              </a:rPr>
              <a:t>agents."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35900" y="4668122"/>
            <a:ext cx="11137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90" dirty="0">
                <a:solidFill>
                  <a:srgbClr val="6A7280"/>
                </a:solidFill>
                <a:latin typeface="Roboto"/>
                <a:cs typeface="Roboto"/>
              </a:rPr>
              <a:t>—</a:t>
            </a:r>
            <a:r>
              <a:rPr sz="1150" spc="-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AI</a:t>
            </a:r>
            <a:r>
              <a:rPr sz="1150" spc="-2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Agents</a:t>
            </a:r>
            <a:r>
              <a:rPr sz="1150" spc="-1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6A7280"/>
                </a:solidFill>
                <a:latin typeface="Roboto"/>
                <a:cs typeface="Roboto"/>
              </a:rPr>
              <a:t>Guide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029450"/>
          </a:xfrm>
          <a:custGeom>
            <a:avLst/>
            <a:gdLst/>
            <a:ahLst/>
            <a:cxnLst/>
            <a:rect l="l" t="t" r="r" b="b"/>
            <a:pathLst>
              <a:path w="12192000" h="7029450">
                <a:moveTo>
                  <a:pt x="121919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02944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609600"/>
            <a:ext cx="952500" cy="76200"/>
          </a:xfrm>
          <a:custGeom>
            <a:avLst/>
            <a:gdLst/>
            <a:ahLst/>
            <a:cxnLst/>
            <a:rect l="l" t="t" r="r" b="b"/>
            <a:pathLst>
              <a:path w="952500" h="76200">
                <a:moveTo>
                  <a:pt x="952499" y="76199"/>
                </a:moveTo>
                <a:lnTo>
                  <a:pt x="0" y="76199"/>
                </a:lnTo>
                <a:lnTo>
                  <a:pt x="0" y="0"/>
                </a:lnTo>
                <a:lnTo>
                  <a:pt x="952499" y="0"/>
                </a:lnTo>
                <a:lnTo>
                  <a:pt x="952499" y="761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4" dirty="0"/>
              <a:t>Block</a:t>
            </a:r>
            <a:r>
              <a:rPr spc="-95" dirty="0"/>
              <a:t> </a:t>
            </a:r>
            <a:r>
              <a:rPr spc="-204" dirty="0"/>
              <a:t>4:</a:t>
            </a:r>
            <a:r>
              <a:rPr spc="-95" dirty="0"/>
              <a:t> </a:t>
            </a:r>
            <a:r>
              <a:rPr spc="-265" dirty="0"/>
              <a:t>Cooperation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6899" y="1458436"/>
            <a:ext cx="5837555" cy="958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3100"/>
              </a:lnSpc>
              <a:spcBef>
                <a:spcPts val="130"/>
              </a:spcBef>
            </a:pP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Multi-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agent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374050"/>
                </a:solidFill>
                <a:latin typeface="Roboto"/>
                <a:cs typeface="Roboto"/>
              </a:rPr>
              <a:t>systems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divide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complex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workflows</a:t>
            </a:r>
            <a:r>
              <a:rPr sz="16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374050"/>
                </a:solidFill>
                <a:latin typeface="Roboto"/>
                <a:cs typeface="Roboto"/>
              </a:rPr>
              <a:t>among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b="0" spc="-10" dirty="0">
                <a:solidFill>
                  <a:srgbClr val="2562EB"/>
                </a:solidFill>
                <a:latin typeface="Roboto Medium"/>
                <a:cs typeface="Roboto Medium"/>
              </a:rPr>
              <a:t>specialized </a:t>
            </a:r>
            <a:r>
              <a:rPr sz="1650" b="0" spc="-90" dirty="0">
                <a:solidFill>
                  <a:srgbClr val="2562EB"/>
                </a:solidFill>
                <a:latin typeface="Roboto Medium"/>
                <a:cs typeface="Roboto Medium"/>
              </a:rPr>
              <a:t>agents</a:t>
            </a:r>
            <a:r>
              <a:rPr sz="1650" b="0" spc="-2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that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374050"/>
                </a:solidFill>
                <a:latin typeface="Roboto"/>
                <a:cs typeface="Roboto"/>
              </a:rPr>
              <a:t>collaborate,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provide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feedback,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374050"/>
                </a:solidFill>
                <a:latin typeface="Roboto"/>
                <a:cs typeface="Roboto"/>
              </a:rPr>
              <a:t>combine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374050"/>
                </a:solidFill>
                <a:latin typeface="Roboto"/>
                <a:cs typeface="Roboto"/>
              </a:rPr>
              <a:t>strengths</a:t>
            </a:r>
            <a:r>
              <a:rPr sz="16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374050"/>
                </a:solidFill>
                <a:latin typeface="Roboto"/>
                <a:cs typeface="Roboto"/>
              </a:rPr>
              <a:t>for </a:t>
            </a:r>
            <a:r>
              <a:rPr sz="1650" spc="-80" dirty="0">
                <a:solidFill>
                  <a:srgbClr val="374050"/>
                </a:solidFill>
                <a:latin typeface="Roboto"/>
                <a:cs typeface="Roboto"/>
              </a:rPr>
              <a:t>higher</a:t>
            </a:r>
            <a:r>
              <a:rPr sz="16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Roboto"/>
                <a:cs typeface="Roboto"/>
              </a:rPr>
              <a:t>accuracy.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899" y="2715308"/>
            <a:ext cx="3168650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b="0" spc="-140" dirty="0">
                <a:solidFill>
                  <a:srgbClr val="1F2937"/>
                </a:solidFill>
                <a:latin typeface="Roboto Medium"/>
                <a:cs typeface="Roboto Medium"/>
              </a:rPr>
              <a:t>Benefits</a:t>
            </a:r>
            <a:r>
              <a:rPr sz="2050" b="0" spc="-3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30" dirty="0">
                <a:solidFill>
                  <a:srgbClr val="1F2937"/>
                </a:solidFill>
                <a:latin typeface="Roboto Medium"/>
                <a:cs typeface="Roboto Medium"/>
              </a:rPr>
              <a:t>of</a:t>
            </a:r>
            <a:r>
              <a:rPr sz="205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50" dirty="0">
                <a:solidFill>
                  <a:srgbClr val="1F2937"/>
                </a:solidFill>
                <a:latin typeface="Roboto Medium"/>
                <a:cs typeface="Roboto Medium"/>
              </a:rPr>
              <a:t>Agent</a:t>
            </a:r>
            <a:r>
              <a:rPr sz="2050" b="0" spc="-20" dirty="0">
                <a:solidFill>
                  <a:srgbClr val="1F2937"/>
                </a:solidFill>
                <a:latin typeface="Roboto Medium"/>
                <a:cs typeface="Roboto Medium"/>
              </a:rPr>
              <a:t> </a:t>
            </a:r>
            <a:r>
              <a:rPr sz="2050" b="0" spc="-114" dirty="0">
                <a:solidFill>
                  <a:srgbClr val="1F2937"/>
                </a:solidFill>
                <a:latin typeface="Roboto Medium"/>
                <a:cs typeface="Roboto Medium"/>
              </a:rPr>
              <a:t>Cooperation:</a:t>
            </a:r>
            <a:endParaRPr sz="2050">
              <a:latin typeface="Roboto Medium"/>
              <a:cs typeface="Roboto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3219449"/>
            <a:ext cx="6096000" cy="685800"/>
            <a:chOff x="609599" y="3219449"/>
            <a:chExt cx="6096000" cy="685800"/>
          </a:xfrm>
        </p:grpSpPr>
        <p:sp>
          <p:nvSpPr>
            <p:cNvPr id="8" name="object 8"/>
            <p:cNvSpPr/>
            <p:nvPr/>
          </p:nvSpPr>
          <p:spPr>
            <a:xfrm>
              <a:off x="628649" y="32194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3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3219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7399" y="3288253"/>
            <a:ext cx="3260725" cy="4832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85" dirty="0">
                <a:latin typeface="Roboto Medium"/>
                <a:cs typeface="Roboto Medium"/>
              </a:rPr>
              <a:t>Task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Specialization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Each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performs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specific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roles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they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excel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at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9599" y="4019549"/>
            <a:ext cx="6096000" cy="685800"/>
            <a:chOff x="609599" y="4019549"/>
            <a:chExt cx="6096000" cy="685800"/>
          </a:xfrm>
        </p:grpSpPr>
        <p:sp>
          <p:nvSpPr>
            <p:cNvPr id="12" name="object 12"/>
            <p:cNvSpPr/>
            <p:nvPr/>
          </p:nvSpPr>
          <p:spPr>
            <a:xfrm>
              <a:off x="628649" y="40195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40195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87399" y="4088353"/>
            <a:ext cx="4124960" cy="4832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Improved</a:t>
            </a:r>
            <a:r>
              <a:rPr sz="1300" b="0" spc="-10" dirty="0">
                <a:latin typeface="Roboto Medium"/>
                <a:cs typeface="Roboto Medium"/>
              </a:rPr>
              <a:t> Accuracy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Peer</a:t>
            </a:r>
            <a:r>
              <a:rPr sz="1300" spc="1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review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feedback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between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agents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enhances</a:t>
            </a:r>
            <a:r>
              <a:rPr sz="1300" spc="2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outputs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4819649"/>
            <a:ext cx="6096000" cy="685800"/>
            <a:chOff x="609599" y="4819649"/>
            <a:chExt cx="6096000" cy="685800"/>
          </a:xfrm>
        </p:grpSpPr>
        <p:sp>
          <p:nvSpPr>
            <p:cNvPr id="16" name="object 16"/>
            <p:cNvSpPr/>
            <p:nvPr/>
          </p:nvSpPr>
          <p:spPr>
            <a:xfrm>
              <a:off x="628649" y="48196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7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48196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7399" y="4888453"/>
            <a:ext cx="3349625" cy="4832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65" dirty="0">
                <a:latin typeface="Roboto Medium"/>
                <a:cs typeface="Roboto Medium"/>
              </a:rPr>
              <a:t>Complex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65" dirty="0">
                <a:latin typeface="Roboto Medium"/>
                <a:cs typeface="Roboto Medium"/>
              </a:rPr>
              <a:t>Workflow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Handling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Modular</a:t>
            </a:r>
            <a:r>
              <a:rPr sz="13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approach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solving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multi-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step</a:t>
            </a:r>
            <a:r>
              <a:rPr sz="130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4A5462"/>
                </a:solidFill>
                <a:latin typeface="Roboto"/>
                <a:cs typeface="Roboto"/>
              </a:rPr>
              <a:t>problems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9599" y="5619749"/>
            <a:ext cx="6096000" cy="685800"/>
            <a:chOff x="609599" y="5619749"/>
            <a:chExt cx="6096000" cy="685800"/>
          </a:xfrm>
        </p:grpSpPr>
        <p:sp>
          <p:nvSpPr>
            <p:cNvPr id="20" name="object 20"/>
            <p:cNvSpPr/>
            <p:nvPr/>
          </p:nvSpPr>
          <p:spPr>
            <a:xfrm>
              <a:off x="628649" y="5619749"/>
              <a:ext cx="6076950" cy="685800"/>
            </a:xfrm>
            <a:custGeom>
              <a:avLst/>
              <a:gdLst/>
              <a:ahLst/>
              <a:cxnLst/>
              <a:rect l="l" t="t" r="r" b="b"/>
              <a:pathLst>
                <a:path w="6076950" h="685800">
                  <a:moveTo>
                    <a:pt x="6043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043901" y="0"/>
                  </a:lnTo>
                  <a:lnTo>
                    <a:pt x="6048761" y="966"/>
                  </a:lnTo>
                  <a:lnTo>
                    <a:pt x="6075982" y="28186"/>
                  </a:lnTo>
                  <a:lnTo>
                    <a:pt x="6076948" y="33047"/>
                  </a:lnTo>
                  <a:lnTo>
                    <a:pt x="6076948" y="652752"/>
                  </a:lnTo>
                  <a:lnTo>
                    <a:pt x="6048761" y="684832"/>
                  </a:lnTo>
                  <a:lnTo>
                    <a:pt x="6043901" y="685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56197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87399" y="5688553"/>
            <a:ext cx="4208780" cy="48323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b="0" spc="-55" dirty="0">
                <a:latin typeface="Roboto Medium"/>
                <a:cs typeface="Roboto Medium"/>
              </a:rPr>
              <a:t>Scalable</a:t>
            </a:r>
            <a:r>
              <a:rPr sz="1300" b="0" spc="-2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Architecture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Easier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to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4A5462"/>
                </a:solidFill>
                <a:latin typeface="Roboto"/>
                <a:cs typeface="Roboto"/>
              </a:rPr>
              <a:t>add,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remove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4A5462"/>
                </a:solidFill>
                <a:latin typeface="Roboto"/>
                <a:cs typeface="Roboto"/>
              </a:rPr>
              <a:t>or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modify</a:t>
            </a:r>
            <a:r>
              <a:rPr sz="130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agent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4A5462"/>
                </a:solidFill>
                <a:latin typeface="Roboto"/>
                <a:cs typeface="Roboto"/>
              </a:rPr>
              <a:t>components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4A5462"/>
                </a:solidFill>
                <a:latin typeface="Roboto"/>
                <a:cs typeface="Roboto"/>
              </a:rPr>
              <a:t>as</a:t>
            </a:r>
            <a:r>
              <a:rPr sz="130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4A5462"/>
                </a:solidFill>
                <a:latin typeface="Roboto"/>
                <a:cs typeface="Roboto"/>
              </a:rPr>
              <a:t>needed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15199" y="0"/>
            <a:ext cx="4876800" cy="7029450"/>
          </a:xfrm>
          <a:custGeom>
            <a:avLst/>
            <a:gdLst/>
            <a:ahLst/>
            <a:cxnLst/>
            <a:rect l="l" t="t" r="r" b="b"/>
            <a:pathLst>
              <a:path w="4876800" h="7029450">
                <a:moveTo>
                  <a:pt x="4876799" y="7029449"/>
                </a:moveTo>
                <a:lnTo>
                  <a:pt x="0" y="7029449"/>
                </a:lnTo>
                <a:lnTo>
                  <a:pt x="0" y="0"/>
                </a:lnTo>
                <a:lnTo>
                  <a:pt x="4876799" y="0"/>
                </a:lnTo>
                <a:lnTo>
                  <a:pt x="4876799" y="702944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677969" y="1496166"/>
            <a:ext cx="2151380" cy="260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0" spc="-95" dirty="0">
                <a:solidFill>
                  <a:srgbClr val="374050"/>
                </a:solidFill>
                <a:latin typeface="Roboto Medium"/>
                <a:cs typeface="Roboto Medium"/>
              </a:rPr>
              <a:t>Financial</a:t>
            </a:r>
            <a:r>
              <a:rPr sz="1550" b="0" spc="-5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50" b="0" spc="-105" dirty="0">
                <a:solidFill>
                  <a:srgbClr val="374050"/>
                </a:solidFill>
                <a:latin typeface="Roboto Medium"/>
                <a:cs typeface="Roboto Medium"/>
              </a:rPr>
              <a:t>Analysis</a:t>
            </a:r>
            <a:r>
              <a:rPr sz="1550" b="0" spc="-4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50" b="0" spc="-95" dirty="0">
                <a:solidFill>
                  <a:srgbClr val="374050"/>
                </a:solidFill>
                <a:latin typeface="Roboto Medium"/>
                <a:cs typeface="Roboto Medium"/>
              </a:rPr>
              <a:t>Example:</a:t>
            </a:r>
            <a:endParaRPr sz="1550">
              <a:latin typeface="Roboto Medium"/>
              <a:cs typeface="Roboto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43799" y="1933574"/>
            <a:ext cx="4419600" cy="647700"/>
            <a:chOff x="7543799" y="1933574"/>
            <a:chExt cx="4419600" cy="647700"/>
          </a:xfrm>
        </p:grpSpPr>
        <p:sp>
          <p:nvSpPr>
            <p:cNvPr id="26" name="object 26"/>
            <p:cNvSpPr/>
            <p:nvPr/>
          </p:nvSpPr>
          <p:spPr>
            <a:xfrm>
              <a:off x="7543799" y="1933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3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58099" y="2066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2399" y="2190749"/>
              <a:ext cx="152399" cy="1333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140700" y="1996336"/>
            <a:ext cx="215201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65" dirty="0">
                <a:latin typeface="Roboto Medium"/>
                <a:cs typeface="Roboto Medium"/>
              </a:rPr>
              <a:t>Data</a:t>
            </a:r>
            <a:r>
              <a:rPr sz="1300" b="0" spc="-10" dirty="0">
                <a:latin typeface="Roboto Medium"/>
                <a:cs typeface="Roboto Medium"/>
              </a:rPr>
              <a:t> 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Collects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processes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Roboto"/>
                <a:cs typeface="Roboto"/>
              </a:rPr>
              <a:t>market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43799" y="2695574"/>
            <a:ext cx="4419600" cy="647700"/>
            <a:chOff x="7543799" y="2695574"/>
            <a:chExt cx="4419600" cy="647700"/>
          </a:xfrm>
        </p:grpSpPr>
        <p:sp>
          <p:nvSpPr>
            <p:cNvPr id="31" name="object 31"/>
            <p:cNvSpPr/>
            <p:nvPr/>
          </p:nvSpPr>
          <p:spPr>
            <a:xfrm>
              <a:off x="7543799" y="2695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4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58099" y="2828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1863" y="2952749"/>
              <a:ext cx="153471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140700" y="2758336"/>
            <a:ext cx="211899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60" dirty="0">
                <a:latin typeface="Roboto Medium"/>
                <a:cs typeface="Roboto Medium"/>
              </a:rPr>
              <a:t>Risk</a:t>
            </a:r>
            <a:r>
              <a:rPr sz="1300" b="0" spc="-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Analyzes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Roboto"/>
                <a:cs typeface="Roboto"/>
              </a:rPr>
              <a:t>potential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sz="1150" spc="-1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Roboto"/>
                <a:cs typeface="Roboto"/>
              </a:rPr>
              <a:t>risks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43799" y="3457574"/>
            <a:ext cx="4419600" cy="647700"/>
            <a:chOff x="7543799" y="3457574"/>
            <a:chExt cx="4419600" cy="647700"/>
          </a:xfrm>
        </p:grpSpPr>
        <p:sp>
          <p:nvSpPr>
            <p:cNvPr id="36" name="object 36"/>
            <p:cNvSpPr/>
            <p:nvPr/>
          </p:nvSpPr>
          <p:spPr>
            <a:xfrm>
              <a:off x="7543799" y="3457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3"/>
                  </a:lnTo>
                  <a:lnTo>
                    <a:pt x="4403976" y="617994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58099" y="3590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399" y="3705224"/>
              <a:ext cx="152399" cy="1523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140700" y="3520337"/>
            <a:ext cx="2503170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55" dirty="0">
                <a:latin typeface="Roboto Medium"/>
                <a:cs typeface="Roboto Medium"/>
              </a:rPr>
              <a:t>Strategy</a:t>
            </a:r>
            <a:r>
              <a:rPr sz="1300" b="0" spc="-15" dirty="0">
                <a:latin typeface="Roboto Medium"/>
                <a:cs typeface="Roboto Medium"/>
              </a:rPr>
              <a:t> </a:t>
            </a:r>
            <a:r>
              <a:rPr sz="1300" b="0" spc="-10" dirty="0">
                <a:latin typeface="Roboto Medium"/>
                <a:cs typeface="Roboto Medium"/>
              </a:rPr>
              <a:t>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Formulates</a:t>
            </a:r>
            <a:r>
              <a:rPr sz="1150" spc="-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recommendations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543799" y="4219574"/>
            <a:ext cx="4419600" cy="647700"/>
            <a:chOff x="7543799" y="4219574"/>
            <a:chExt cx="4419600" cy="647700"/>
          </a:xfrm>
        </p:grpSpPr>
        <p:sp>
          <p:nvSpPr>
            <p:cNvPr id="41" name="object 41"/>
            <p:cNvSpPr/>
            <p:nvPr/>
          </p:nvSpPr>
          <p:spPr>
            <a:xfrm>
              <a:off x="7543799" y="4219574"/>
              <a:ext cx="4419600" cy="647700"/>
            </a:xfrm>
            <a:custGeom>
              <a:avLst/>
              <a:gdLst/>
              <a:ahLst/>
              <a:cxnLst/>
              <a:rect l="l" t="t" r="r" b="b"/>
              <a:pathLst>
                <a:path w="4419600" h="647700">
                  <a:moveTo>
                    <a:pt x="4348402" y="647699"/>
                  </a:moveTo>
                  <a:lnTo>
                    <a:pt x="71196" y="647699"/>
                  </a:lnTo>
                  <a:lnTo>
                    <a:pt x="66240" y="647211"/>
                  </a:lnTo>
                  <a:lnTo>
                    <a:pt x="29704" y="632077"/>
                  </a:lnTo>
                  <a:lnTo>
                    <a:pt x="3885" y="596037"/>
                  </a:lnTo>
                  <a:lnTo>
                    <a:pt x="0" y="576502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48402" y="0"/>
                  </a:lnTo>
                  <a:lnTo>
                    <a:pt x="4389892" y="15621"/>
                  </a:lnTo>
                  <a:lnTo>
                    <a:pt x="4415712" y="51661"/>
                  </a:lnTo>
                  <a:lnTo>
                    <a:pt x="4419598" y="71196"/>
                  </a:lnTo>
                  <a:lnTo>
                    <a:pt x="4419598" y="576502"/>
                  </a:lnTo>
                  <a:lnTo>
                    <a:pt x="4403976" y="617993"/>
                  </a:lnTo>
                  <a:lnTo>
                    <a:pt x="4367936" y="643813"/>
                  </a:lnTo>
                  <a:lnTo>
                    <a:pt x="4353357" y="647211"/>
                  </a:lnTo>
                  <a:lnTo>
                    <a:pt x="4348402" y="647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58099" y="4352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1449" y="4467224"/>
              <a:ext cx="114299" cy="1523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8140700" y="4282336"/>
            <a:ext cx="1918970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b="0" spc="-50" dirty="0">
                <a:latin typeface="Roboto Medium"/>
                <a:cs typeface="Roboto Medium"/>
              </a:rPr>
              <a:t>Reporting</a:t>
            </a:r>
            <a:r>
              <a:rPr sz="1300" b="0" spc="-20" dirty="0">
                <a:latin typeface="Roboto Medium"/>
                <a:cs typeface="Roboto Medium"/>
              </a:rPr>
              <a:t> Agent</a:t>
            </a:r>
            <a:endParaRPr sz="13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Creates</a:t>
            </a:r>
            <a:r>
              <a:rPr sz="115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final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Roboto"/>
                <a:cs typeface="Roboto"/>
              </a:rPr>
              <a:t>investment</a:t>
            </a:r>
            <a:r>
              <a:rPr sz="1150" spc="5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Roboto"/>
                <a:cs typeface="Roboto"/>
              </a:rPr>
              <a:t>reports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10724" y="5019675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178593" y="85725"/>
                </a:moveTo>
                <a:lnTo>
                  <a:pt x="107156" y="85725"/>
                </a:lnTo>
                <a:lnTo>
                  <a:pt x="98816" y="84040"/>
                </a:lnTo>
                <a:lnTo>
                  <a:pt x="92003" y="79446"/>
                </a:lnTo>
                <a:lnTo>
                  <a:pt x="87409" y="72633"/>
                </a:lnTo>
                <a:lnTo>
                  <a:pt x="85725" y="64293"/>
                </a:lnTo>
                <a:lnTo>
                  <a:pt x="85725" y="21431"/>
                </a:lnTo>
                <a:lnTo>
                  <a:pt x="87409" y="13091"/>
                </a:lnTo>
                <a:lnTo>
                  <a:pt x="92003" y="6278"/>
                </a:lnTo>
                <a:lnTo>
                  <a:pt x="98816" y="1684"/>
                </a:lnTo>
                <a:lnTo>
                  <a:pt x="107156" y="0"/>
                </a:lnTo>
                <a:lnTo>
                  <a:pt x="178593" y="0"/>
                </a:lnTo>
                <a:lnTo>
                  <a:pt x="186933" y="1684"/>
                </a:lnTo>
                <a:lnTo>
                  <a:pt x="193746" y="6278"/>
                </a:lnTo>
                <a:lnTo>
                  <a:pt x="198340" y="13091"/>
                </a:lnTo>
                <a:lnTo>
                  <a:pt x="200025" y="21431"/>
                </a:lnTo>
                <a:lnTo>
                  <a:pt x="200025" y="28575"/>
                </a:lnTo>
                <a:lnTo>
                  <a:pt x="114300" y="28575"/>
                </a:lnTo>
                <a:lnTo>
                  <a:pt x="114300" y="57150"/>
                </a:lnTo>
                <a:lnTo>
                  <a:pt x="200025" y="57150"/>
                </a:lnTo>
                <a:lnTo>
                  <a:pt x="200025" y="64293"/>
                </a:lnTo>
                <a:lnTo>
                  <a:pt x="198340" y="72633"/>
                </a:lnTo>
                <a:lnTo>
                  <a:pt x="193746" y="79446"/>
                </a:lnTo>
                <a:lnTo>
                  <a:pt x="186933" y="84040"/>
                </a:lnTo>
                <a:lnTo>
                  <a:pt x="178593" y="85725"/>
                </a:lnTo>
                <a:close/>
              </a:path>
              <a:path w="285750" h="228600">
                <a:moveTo>
                  <a:pt x="200025" y="57150"/>
                </a:moveTo>
                <a:lnTo>
                  <a:pt x="171450" y="57150"/>
                </a:lnTo>
                <a:lnTo>
                  <a:pt x="171450" y="28575"/>
                </a:lnTo>
                <a:lnTo>
                  <a:pt x="200025" y="28575"/>
                </a:lnTo>
                <a:lnTo>
                  <a:pt x="200025" y="57150"/>
                </a:lnTo>
                <a:close/>
              </a:path>
              <a:path w="285750" h="228600">
                <a:moveTo>
                  <a:pt x="157162" y="100012"/>
                </a:moveTo>
                <a:lnTo>
                  <a:pt x="128587" y="100012"/>
                </a:lnTo>
                <a:lnTo>
                  <a:pt x="128587" y="85725"/>
                </a:lnTo>
                <a:lnTo>
                  <a:pt x="157162" y="85725"/>
                </a:lnTo>
                <a:lnTo>
                  <a:pt x="157162" y="100012"/>
                </a:lnTo>
                <a:close/>
              </a:path>
              <a:path w="285750" h="228600">
                <a:moveTo>
                  <a:pt x="279365" y="128587"/>
                </a:moveTo>
                <a:lnTo>
                  <a:pt x="6384" y="128587"/>
                </a:lnTo>
                <a:lnTo>
                  <a:pt x="0" y="122202"/>
                </a:lnTo>
                <a:lnTo>
                  <a:pt x="0" y="106397"/>
                </a:lnTo>
                <a:lnTo>
                  <a:pt x="6384" y="100012"/>
                </a:lnTo>
                <a:lnTo>
                  <a:pt x="279365" y="100012"/>
                </a:lnTo>
                <a:lnTo>
                  <a:pt x="285750" y="106397"/>
                </a:lnTo>
                <a:lnTo>
                  <a:pt x="285750" y="122202"/>
                </a:lnTo>
                <a:lnTo>
                  <a:pt x="279365" y="128587"/>
                </a:lnTo>
                <a:close/>
              </a:path>
              <a:path w="285750" h="228600">
                <a:moveTo>
                  <a:pt x="85725" y="142875"/>
                </a:moveTo>
                <a:lnTo>
                  <a:pt x="57150" y="142875"/>
                </a:lnTo>
                <a:lnTo>
                  <a:pt x="57150" y="128587"/>
                </a:lnTo>
                <a:lnTo>
                  <a:pt x="85725" y="128587"/>
                </a:lnTo>
                <a:lnTo>
                  <a:pt x="85725" y="142875"/>
                </a:lnTo>
                <a:close/>
              </a:path>
              <a:path w="285750" h="228600">
                <a:moveTo>
                  <a:pt x="228600" y="142875"/>
                </a:moveTo>
                <a:lnTo>
                  <a:pt x="200025" y="142875"/>
                </a:lnTo>
                <a:lnTo>
                  <a:pt x="200025" y="128587"/>
                </a:lnTo>
                <a:lnTo>
                  <a:pt x="228600" y="128587"/>
                </a:lnTo>
                <a:lnTo>
                  <a:pt x="228600" y="142875"/>
                </a:lnTo>
                <a:close/>
              </a:path>
              <a:path w="285750" h="228600">
                <a:moveTo>
                  <a:pt x="107156" y="228600"/>
                </a:moveTo>
                <a:lnTo>
                  <a:pt x="35718" y="228600"/>
                </a:lnTo>
                <a:lnTo>
                  <a:pt x="27378" y="226915"/>
                </a:lnTo>
                <a:lnTo>
                  <a:pt x="20566" y="222321"/>
                </a:lnTo>
                <a:lnTo>
                  <a:pt x="15972" y="215508"/>
                </a:lnTo>
                <a:lnTo>
                  <a:pt x="14287" y="207168"/>
                </a:lnTo>
                <a:lnTo>
                  <a:pt x="14287" y="164306"/>
                </a:lnTo>
                <a:lnTo>
                  <a:pt x="15972" y="155966"/>
                </a:lnTo>
                <a:lnTo>
                  <a:pt x="20566" y="149153"/>
                </a:lnTo>
                <a:lnTo>
                  <a:pt x="27378" y="144559"/>
                </a:lnTo>
                <a:lnTo>
                  <a:pt x="35718" y="142875"/>
                </a:lnTo>
                <a:lnTo>
                  <a:pt x="107156" y="142875"/>
                </a:lnTo>
                <a:lnTo>
                  <a:pt x="115496" y="144559"/>
                </a:lnTo>
                <a:lnTo>
                  <a:pt x="122308" y="149153"/>
                </a:lnTo>
                <a:lnTo>
                  <a:pt x="126902" y="155966"/>
                </a:lnTo>
                <a:lnTo>
                  <a:pt x="128587" y="164306"/>
                </a:lnTo>
                <a:lnTo>
                  <a:pt x="128587" y="171450"/>
                </a:lnTo>
                <a:lnTo>
                  <a:pt x="42862" y="171450"/>
                </a:lnTo>
                <a:lnTo>
                  <a:pt x="42862" y="200025"/>
                </a:lnTo>
                <a:lnTo>
                  <a:pt x="128587" y="200025"/>
                </a:lnTo>
                <a:lnTo>
                  <a:pt x="128587" y="207168"/>
                </a:lnTo>
                <a:lnTo>
                  <a:pt x="126902" y="215508"/>
                </a:lnTo>
                <a:lnTo>
                  <a:pt x="122308" y="222321"/>
                </a:lnTo>
                <a:lnTo>
                  <a:pt x="115496" y="226915"/>
                </a:lnTo>
                <a:lnTo>
                  <a:pt x="107156" y="228600"/>
                </a:lnTo>
                <a:close/>
              </a:path>
              <a:path w="285750" h="228600">
                <a:moveTo>
                  <a:pt x="250031" y="228600"/>
                </a:moveTo>
                <a:lnTo>
                  <a:pt x="178593" y="228600"/>
                </a:lnTo>
                <a:lnTo>
                  <a:pt x="170253" y="226915"/>
                </a:lnTo>
                <a:lnTo>
                  <a:pt x="163441" y="222321"/>
                </a:lnTo>
                <a:lnTo>
                  <a:pt x="158847" y="215508"/>
                </a:lnTo>
                <a:lnTo>
                  <a:pt x="157162" y="207168"/>
                </a:lnTo>
                <a:lnTo>
                  <a:pt x="157162" y="164306"/>
                </a:lnTo>
                <a:lnTo>
                  <a:pt x="158847" y="155966"/>
                </a:lnTo>
                <a:lnTo>
                  <a:pt x="163441" y="149153"/>
                </a:lnTo>
                <a:lnTo>
                  <a:pt x="170253" y="144559"/>
                </a:lnTo>
                <a:lnTo>
                  <a:pt x="178593" y="142875"/>
                </a:lnTo>
                <a:lnTo>
                  <a:pt x="250031" y="142875"/>
                </a:lnTo>
                <a:lnTo>
                  <a:pt x="258371" y="144559"/>
                </a:lnTo>
                <a:lnTo>
                  <a:pt x="265183" y="149153"/>
                </a:lnTo>
                <a:lnTo>
                  <a:pt x="269777" y="155966"/>
                </a:lnTo>
                <a:lnTo>
                  <a:pt x="271462" y="164306"/>
                </a:lnTo>
                <a:lnTo>
                  <a:pt x="271462" y="171450"/>
                </a:lnTo>
                <a:lnTo>
                  <a:pt x="185737" y="171450"/>
                </a:lnTo>
                <a:lnTo>
                  <a:pt x="185737" y="200025"/>
                </a:lnTo>
                <a:lnTo>
                  <a:pt x="271462" y="200025"/>
                </a:lnTo>
                <a:lnTo>
                  <a:pt x="271462" y="207168"/>
                </a:lnTo>
                <a:lnTo>
                  <a:pt x="269777" y="215508"/>
                </a:lnTo>
                <a:lnTo>
                  <a:pt x="265183" y="222321"/>
                </a:lnTo>
                <a:lnTo>
                  <a:pt x="258371" y="226915"/>
                </a:lnTo>
                <a:lnTo>
                  <a:pt x="250031" y="228600"/>
                </a:lnTo>
                <a:close/>
              </a:path>
              <a:path w="285750" h="228600">
                <a:moveTo>
                  <a:pt x="128587" y="200025"/>
                </a:moveTo>
                <a:lnTo>
                  <a:pt x="100012" y="200025"/>
                </a:lnTo>
                <a:lnTo>
                  <a:pt x="100012" y="171450"/>
                </a:lnTo>
                <a:lnTo>
                  <a:pt x="128587" y="171450"/>
                </a:lnTo>
                <a:lnTo>
                  <a:pt x="128587" y="200025"/>
                </a:lnTo>
                <a:close/>
              </a:path>
              <a:path w="285750" h="228600">
                <a:moveTo>
                  <a:pt x="271462" y="200025"/>
                </a:moveTo>
                <a:lnTo>
                  <a:pt x="242887" y="200025"/>
                </a:lnTo>
                <a:lnTo>
                  <a:pt x="242887" y="171450"/>
                </a:lnTo>
                <a:lnTo>
                  <a:pt x="271462" y="171450"/>
                </a:lnTo>
                <a:lnTo>
                  <a:pt x="271462" y="200025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322270" y="5304725"/>
            <a:ext cx="28625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Agents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work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Roboto"/>
                <a:cs typeface="Roboto"/>
              </a:rPr>
              <a:t>together</a:t>
            </a:r>
            <a:r>
              <a:rPr sz="115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6A7280"/>
                </a:solidFill>
                <a:latin typeface="Roboto"/>
                <a:cs typeface="Roboto"/>
              </a:rPr>
              <a:t>orchestrated</a:t>
            </a:r>
            <a:r>
              <a:rPr sz="1150" spc="5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6A7280"/>
                </a:solidFill>
                <a:latin typeface="Roboto"/>
                <a:cs typeface="Roboto"/>
              </a:rPr>
              <a:t>workflows</a:t>
            </a:r>
            <a:endParaRPr sz="1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1786</Words>
  <Application>Microsoft Office PowerPoint</Application>
  <PresentationFormat>Custom</PresentationFormat>
  <Paragraphs>338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AI Agents</vt:lpstr>
      <vt:lpstr>Table of Contents</vt:lpstr>
      <vt:lpstr>What is an AI Agent?</vt:lpstr>
      <vt:lpstr>Agent vs LLM vs RAG: Key Differences</vt:lpstr>
      <vt:lpstr>The Six Building Blocks of AI Agents Essential components that establish how agents operate effectively and reliably</vt:lpstr>
      <vt:lpstr>Block 1: Role-Playing</vt:lpstr>
      <vt:lpstr>Block 2: Focus/Tasks</vt:lpstr>
      <vt:lpstr>Best Practices</vt:lpstr>
      <vt:lpstr>Block 4: Cooperation</vt:lpstr>
      <vt:lpstr>Block 5: Guardrails</vt:lpstr>
      <vt:lpstr>Block 6: Memory</vt:lpstr>
      <vt:lpstr>Agentic AI Design Patterns Five fundamental patterns for creating robust AI agent architectures</vt:lpstr>
      <vt:lpstr>Design Pattern: Reflection, Tool Use, and ReAct</vt:lpstr>
      <vt:lpstr>Design Pattern: Planning and Multi-Agent</vt:lpstr>
      <vt:lpstr>Five Levels of Agentic AI Systems The progression of AI systems from basic responders to autonomous digital workers</vt:lpstr>
      <vt:lpstr>Levels of Agentic AI: Breakdown</vt:lpstr>
      <vt:lpstr>Key Takeaways</vt:lpstr>
      <vt:lpstr>Conclusion: The Future of AI Agents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Agents: The Illustrated Guide 2025 Edition | Daily Dose of Data Science</dc:title>
  <cp:lastModifiedBy>raghu ram</cp:lastModifiedBy>
  <cp:revision>4</cp:revision>
  <dcterms:created xsi:type="dcterms:W3CDTF">2025-08-15T11:12:39Z</dcterms:created>
  <dcterms:modified xsi:type="dcterms:W3CDTF">2025-08-17T09:48:40Z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2025-08-15T00:00:00Z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2025-08-15T00:00:00Z</vt:filetime>
  </property>
</Properties>
</file>