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x="12192000" cy="6857142"/>
  <p:notesSz cx="12192000" cy="873125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100" b="1" i="0">
                <a:solidFill>
                  <a:srgbClr val="1D40AF"/>
                </a:solidFill>
                <a:latin typeface="Montserrat"/>
                <a:cs typeface="Montserra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50" b="0" i="0">
                <a:solidFill>
                  <a:srgbClr val="374050"/>
                </a:solidFill>
                <a:latin typeface="Roboto"/>
                <a:cs typeface="Roboto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Roboto"/>
                <a:cs typeface="Roboto"/>
              </a:defRPr>
            </a:lvl1pPr>
          </a:lstStyle>
          <a:p>
            <a:pPr marL="12700">
              <a:lnSpc>
                <a:spcPts val="975"/>
              </a:lnSpc>
            </a:pPr>
            <a:r>
              <a:rPr dirty="0" spc="-75"/>
              <a:t>Made</a:t>
            </a:r>
            <a:r>
              <a:rPr dirty="0" spc="5"/>
              <a:t> </a:t>
            </a:r>
            <a:r>
              <a:rPr dirty="0" spc="-55"/>
              <a:t>with</a:t>
            </a:r>
            <a:r>
              <a:rPr dirty="0" spc="5"/>
              <a:t> </a:t>
            </a:r>
            <a:r>
              <a:rPr dirty="0" spc="-50"/>
              <a:t>Genspark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00" b="1" i="0">
                <a:solidFill>
                  <a:srgbClr val="1D40AF"/>
                </a:solidFill>
                <a:latin typeface="Montserrat"/>
                <a:cs typeface="Montserra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374050"/>
                </a:solidFill>
                <a:latin typeface="Roboto"/>
                <a:cs typeface="Roboto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Roboto"/>
                <a:cs typeface="Roboto"/>
              </a:defRPr>
            </a:lvl1pPr>
          </a:lstStyle>
          <a:p>
            <a:pPr marL="12700">
              <a:lnSpc>
                <a:spcPts val="975"/>
              </a:lnSpc>
            </a:pPr>
            <a:r>
              <a:rPr dirty="0" spc="-75"/>
              <a:t>Made</a:t>
            </a:r>
            <a:r>
              <a:rPr dirty="0" spc="5"/>
              <a:t> </a:t>
            </a:r>
            <a:r>
              <a:rPr dirty="0" spc="-55"/>
              <a:t>with</a:t>
            </a:r>
            <a:r>
              <a:rPr dirty="0" spc="5"/>
              <a:t> </a:t>
            </a:r>
            <a:r>
              <a:rPr dirty="0" spc="-50"/>
              <a:t>Genspark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00" b="1" i="0">
                <a:solidFill>
                  <a:srgbClr val="1D40AF"/>
                </a:solidFill>
                <a:latin typeface="Montserrat"/>
                <a:cs typeface="Montserra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Roboto"/>
                <a:cs typeface="Roboto"/>
              </a:defRPr>
            </a:lvl1pPr>
          </a:lstStyle>
          <a:p>
            <a:pPr marL="12700">
              <a:lnSpc>
                <a:spcPts val="975"/>
              </a:lnSpc>
            </a:pPr>
            <a:r>
              <a:rPr dirty="0" spc="-75"/>
              <a:t>Made</a:t>
            </a:r>
            <a:r>
              <a:rPr dirty="0" spc="5"/>
              <a:t> </a:t>
            </a:r>
            <a:r>
              <a:rPr dirty="0" spc="-55"/>
              <a:t>with</a:t>
            </a:r>
            <a:r>
              <a:rPr dirty="0" spc="5"/>
              <a:t> </a:t>
            </a:r>
            <a:r>
              <a:rPr dirty="0" spc="-50"/>
              <a:t>Genspark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00" b="1" i="0">
                <a:solidFill>
                  <a:srgbClr val="1D40AF"/>
                </a:solidFill>
                <a:latin typeface="Montserrat"/>
                <a:cs typeface="Montserra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Roboto"/>
                <a:cs typeface="Roboto"/>
              </a:defRPr>
            </a:lvl1pPr>
          </a:lstStyle>
          <a:p>
            <a:pPr marL="12700">
              <a:lnSpc>
                <a:spcPts val="975"/>
              </a:lnSpc>
            </a:pPr>
            <a:r>
              <a:rPr dirty="0" spc="-75"/>
              <a:t>Made</a:t>
            </a:r>
            <a:r>
              <a:rPr dirty="0" spc="5"/>
              <a:t> </a:t>
            </a:r>
            <a:r>
              <a:rPr dirty="0" spc="-55"/>
              <a:t>with</a:t>
            </a:r>
            <a:r>
              <a:rPr dirty="0" spc="5"/>
              <a:t> </a:t>
            </a:r>
            <a:r>
              <a:rPr dirty="0" spc="-50"/>
              <a:t>Genspark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Roboto"/>
                <a:cs typeface="Roboto"/>
              </a:defRPr>
            </a:lvl1pPr>
          </a:lstStyle>
          <a:p>
            <a:pPr marL="12700">
              <a:lnSpc>
                <a:spcPts val="975"/>
              </a:lnSpc>
            </a:pPr>
            <a:r>
              <a:rPr dirty="0" spc="-75"/>
              <a:t>Made</a:t>
            </a:r>
            <a:r>
              <a:rPr dirty="0" spc="5"/>
              <a:t> </a:t>
            </a:r>
            <a:r>
              <a:rPr dirty="0" spc="-55"/>
              <a:t>with</a:t>
            </a:r>
            <a:r>
              <a:rPr dirty="0" spc="5"/>
              <a:t> </a:t>
            </a:r>
            <a:r>
              <a:rPr dirty="0" spc="-50"/>
              <a:t>Genspark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1999" y="6857999"/>
                </a:moveTo>
                <a:lnTo>
                  <a:pt x="0" y="68579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6857999"/>
                </a:lnTo>
                <a:close/>
              </a:path>
            </a:pathLst>
          </a:custGeom>
          <a:solidFill>
            <a:srgbClr val="F7FA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96899" y="819878"/>
            <a:ext cx="3818254" cy="5010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100" b="1" i="0">
                <a:solidFill>
                  <a:srgbClr val="1D40AF"/>
                </a:solidFill>
                <a:latin typeface="Montserrat"/>
                <a:cs typeface="Montserra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96899" y="1458436"/>
            <a:ext cx="5888990" cy="27984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50" b="0" i="0">
                <a:solidFill>
                  <a:srgbClr val="374050"/>
                </a:solidFill>
                <a:latin typeface="Roboto"/>
                <a:cs typeface="Roboto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10833000" y="6445249"/>
            <a:ext cx="1066800" cy="134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bg1"/>
                </a:solidFill>
                <a:latin typeface="Roboto"/>
                <a:cs typeface="Roboto"/>
              </a:defRPr>
            </a:lvl1pPr>
          </a:lstStyle>
          <a:p>
            <a:pPr marL="12700">
              <a:lnSpc>
                <a:spcPts val="975"/>
              </a:lnSpc>
            </a:pPr>
            <a:r>
              <a:rPr dirty="0" spc="-75"/>
              <a:t>Made</a:t>
            </a:r>
            <a:r>
              <a:rPr dirty="0" spc="5"/>
              <a:t> </a:t>
            </a:r>
            <a:r>
              <a:rPr dirty="0" spc="-55"/>
              <a:t>with</a:t>
            </a:r>
            <a:r>
              <a:rPr dirty="0" spc="5"/>
              <a:t> </a:t>
            </a:r>
            <a:r>
              <a:rPr dirty="0" spc="-50"/>
              <a:t>Genspark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image" Target="../media/image2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2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5" Type="http://schemas.openxmlformats.org/officeDocument/2006/relationships/image" Target="../media/image32.png"/><Relationship Id="rId6" Type="http://schemas.openxmlformats.org/officeDocument/2006/relationships/image" Target="../media/image33.png"/><Relationship Id="rId7" Type="http://schemas.openxmlformats.org/officeDocument/2006/relationships/image" Target="../media/image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Relationship Id="rId3" Type="http://schemas.openxmlformats.org/officeDocument/2006/relationships/image" Target="../media/image35.png"/><Relationship Id="rId4" Type="http://schemas.openxmlformats.org/officeDocument/2006/relationships/image" Target="../media/image36.png"/><Relationship Id="rId5" Type="http://schemas.openxmlformats.org/officeDocument/2006/relationships/image" Target="../media/image37.png"/><Relationship Id="rId6" Type="http://schemas.openxmlformats.org/officeDocument/2006/relationships/image" Target="../media/image38.png"/><Relationship Id="rId7" Type="http://schemas.openxmlformats.org/officeDocument/2006/relationships/image" Target="../media/image2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png"/><Relationship Id="rId3" Type="http://schemas.openxmlformats.org/officeDocument/2006/relationships/image" Target="../media/image40.png"/><Relationship Id="rId4" Type="http://schemas.openxmlformats.org/officeDocument/2006/relationships/image" Target="../media/image41.png"/><Relationship Id="rId5" Type="http://schemas.openxmlformats.org/officeDocument/2006/relationships/image" Target="../media/image42.png"/><Relationship Id="rId6" Type="http://schemas.openxmlformats.org/officeDocument/2006/relationships/image" Target="../media/image2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2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2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2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2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6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609599" y="609599"/>
            <a:ext cx="952500" cy="76200"/>
          </a:xfrm>
          <a:custGeom>
            <a:avLst/>
            <a:gdLst/>
            <a:ahLst/>
            <a:cxnLst/>
            <a:rect l="l" t="t" r="r" b="b"/>
            <a:pathLst>
              <a:path w="952500" h="76200">
                <a:moveTo>
                  <a:pt x="952499" y="76199"/>
                </a:moveTo>
                <a:lnTo>
                  <a:pt x="0" y="76199"/>
                </a:lnTo>
                <a:lnTo>
                  <a:pt x="0" y="0"/>
                </a:lnTo>
                <a:lnTo>
                  <a:pt x="952499" y="0"/>
                </a:lnTo>
                <a:lnTo>
                  <a:pt x="952499" y="76199"/>
                </a:lnTo>
                <a:close/>
              </a:path>
            </a:pathLst>
          </a:custGeom>
          <a:solidFill>
            <a:srgbClr val="3B81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96899" y="764029"/>
            <a:ext cx="4002404" cy="1472565"/>
          </a:xfrm>
          <a:prstGeom prst="rect"/>
        </p:spPr>
        <p:txBody>
          <a:bodyPr wrap="square" lIns="0" tIns="188595" rIns="0" bIns="0" rtlCol="0" vert="horz">
            <a:spAutoFit/>
          </a:bodyPr>
          <a:lstStyle/>
          <a:p>
            <a:pPr marL="12700" marR="5080">
              <a:lnSpc>
                <a:spcPct val="72300"/>
              </a:lnSpc>
              <a:spcBef>
                <a:spcPts val="1485"/>
              </a:spcBef>
            </a:pPr>
            <a:r>
              <a:rPr dirty="0" sz="4150" spc="-315"/>
              <a:t>AI</a:t>
            </a:r>
            <a:r>
              <a:rPr dirty="0" sz="4150" spc="-150"/>
              <a:t> </a:t>
            </a:r>
            <a:r>
              <a:rPr dirty="0" sz="4150" spc="-335"/>
              <a:t>Agents:</a:t>
            </a:r>
            <a:r>
              <a:rPr dirty="0" sz="4150" spc="-155"/>
              <a:t> </a:t>
            </a:r>
            <a:r>
              <a:rPr dirty="0" sz="4150" spc="-400"/>
              <a:t>The </a:t>
            </a:r>
            <a:r>
              <a:rPr dirty="0" sz="4150" spc="-305"/>
              <a:t>Illustrated</a:t>
            </a:r>
            <a:r>
              <a:rPr dirty="0" sz="4150" spc="-140"/>
              <a:t> </a:t>
            </a:r>
            <a:r>
              <a:rPr dirty="0" sz="4150" spc="-380"/>
              <a:t>Guide</a:t>
            </a:r>
            <a:endParaRPr sz="4150"/>
          </a:p>
          <a:p>
            <a:pPr marL="12700">
              <a:lnSpc>
                <a:spcPct val="100000"/>
              </a:lnSpc>
              <a:spcBef>
                <a:spcPts val="819"/>
              </a:spcBef>
            </a:pPr>
            <a:r>
              <a:rPr dirty="0" sz="1650" spc="-90" b="0">
                <a:solidFill>
                  <a:srgbClr val="4A5462"/>
                </a:solidFill>
                <a:latin typeface="Roboto Medium"/>
                <a:cs typeface="Roboto Medium"/>
              </a:rPr>
              <a:t>2025</a:t>
            </a:r>
            <a:r>
              <a:rPr dirty="0" sz="1650" spc="-20" b="0">
                <a:solidFill>
                  <a:srgbClr val="4A5462"/>
                </a:solidFill>
                <a:latin typeface="Roboto Medium"/>
                <a:cs typeface="Roboto Medium"/>
              </a:rPr>
              <a:t> </a:t>
            </a:r>
            <a:r>
              <a:rPr dirty="0" sz="1650" spc="-85" b="0">
                <a:solidFill>
                  <a:srgbClr val="4A5462"/>
                </a:solidFill>
                <a:latin typeface="Roboto Medium"/>
                <a:cs typeface="Roboto Medium"/>
              </a:rPr>
              <a:t>Edition</a:t>
            </a:r>
            <a:r>
              <a:rPr dirty="0" sz="1650" spc="-15" b="0">
                <a:solidFill>
                  <a:srgbClr val="4A5462"/>
                </a:solidFill>
                <a:latin typeface="Roboto Medium"/>
                <a:cs typeface="Roboto Medium"/>
              </a:rPr>
              <a:t> </a:t>
            </a:r>
            <a:r>
              <a:rPr dirty="0" sz="1650" b="0">
                <a:solidFill>
                  <a:srgbClr val="4A5462"/>
                </a:solidFill>
                <a:latin typeface="Roboto Medium"/>
                <a:cs typeface="Roboto Medium"/>
              </a:rPr>
              <a:t>|</a:t>
            </a:r>
            <a:r>
              <a:rPr dirty="0" sz="1650" spc="-20" b="0">
                <a:solidFill>
                  <a:srgbClr val="4A5462"/>
                </a:solidFill>
                <a:latin typeface="Roboto Medium"/>
                <a:cs typeface="Roboto Medium"/>
              </a:rPr>
              <a:t> </a:t>
            </a:r>
            <a:r>
              <a:rPr dirty="0" sz="1650" spc="-75" b="0">
                <a:solidFill>
                  <a:srgbClr val="4A5462"/>
                </a:solidFill>
                <a:latin typeface="Roboto Medium"/>
                <a:cs typeface="Roboto Medium"/>
              </a:rPr>
              <a:t>Daily</a:t>
            </a:r>
            <a:r>
              <a:rPr dirty="0" sz="1650" spc="-20" b="0">
                <a:solidFill>
                  <a:srgbClr val="4A5462"/>
                </a:solidFill>
                <a:latin typeface="Roboto Medium"/>
                <a:cs typeface="Roboto Medium"/>
              </a:rPr>
              <a:t> </a:t>
            </a:r>
            <a:r>
              <a:rPr dirty="0" sz="1650" spc="-95" b="0">
                <a:solidFill>
                  <a:srgbClr val="4A5462"/>
                </a:solidFill>
                <a:latin typeface="Roboto Medium"/>
                <a:cs typeface="Roboto Medium"/>
              </a:rPr>
              <a:t>Dose</a:t>
            </a:r>
            <a:r>
              <a:rPr dirty="0" sz="1650" spc="-15" b="0">
                <a:solidFill>
                  <a:srgbClr val="4A5462"/>
                </a:solidFill>
                <a:latin typeface="Roboto Medium"/>
                <a:cs typeface="Roboto Medium"/>
              </a:rPr>
              <a:t> </a:t>
            </a:r>
            <a:r>
              <a:rPr dirty="0" sz="1650" spc="-80" b="0">
                <a:solidFill>
                  <a:srgbClr val="4A5462"/>
                </a:solidFill>
                <a:latin typeface="Roboto Medium"/>
                <a:cs typeface="Roboto Medium"/>
              </a:rPr>
              <a:t>of</a:t>
            </a:r>
            <a:r>
              <a:rPr dirty="0" sz="1650" spc="-20" b="0">
                <a:solidFill>
                  <a:srgbClr val="4A5462"/>
                </a:solidFill>
                <a:latin typeface="Roboto Medium"/>
                <a:cs typeface="Roboto Medium"/>
              </a:rPr>
              <a:t> </a:t>
            </a:r>
            <a:r>
              <a:rPr dirty="0" sz="1650" spc="-90" b="0">
                <a:solidFill>
                  <a:srgbClr val="4A5462"/>
                </a:solidFill>
                <a:latin typeface="Roboto Medium"/>
                <a:cs typeface="Roboto Medium"/>
              </a:rPr>
              <a:t>Data</a:t>
            </a:r>
            <a:r>
              <a:rPr dirty="0" sz="1650" spc="-15" b="0">
                <a:solidFill>
                  <a:srgbClr val="4A5462"/>
                </a:solidFill>
                <a:latin typeface="Roboto Medium"/>
                <a:cs typeface="Roboto Medium"/>
              </a:rPr>
              <a:t> </a:t>
            </a:r>
            <a:r>
              <a:rPr dirty="0" sz="1650" spc="-10" b="0">
                <a:solidFill>
                  <a:srgbClr val="4A5462"/>
                </a:solidFill>
                <a:latin typeface="Roboto Medium"/>
                <a:cs typeface="Roboto Medium"/>
              </a:rPr>
              <a:t>Science</a:t>
            </a:r>
            <a:endParaRPr sz="1650">
              <a:latin typeface="Roboto Medium"/>
              <a:cs typeface="Roboto Medium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596899" y="2578147"/>
            <a:ext cx="4354195" cy="558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6700"/>
              </a:lnSpc>
              <a:spcBef>
                <a:spcPts val="100"/>
              </a:spcBef>
            </a:pPr>
            <a:r>
              <a:rPr dirty="0" sz="1500" spc="-90">
                <a:solidFill>
                  <a:srgbClr val="4A5462"/>
                </a:solidFill>
                <a:latin typeface="Roboto"/>
                <a:cs typeface="Roboto"/>
              </a:rPr>
              <a:t>Comprehensive</a:t>
            </a:r>
            <a:r>
              <a:rPr dirty="0" sz="1500" spc="-15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dirty="0" sz="1500" spc="-85">
                <a:solidFill>
                  <a:srgbClr val="4A5462"/>
                </a:solidFill>
                <a:latin typeface="Roboto"/>
                <a:cs typeface="Roboto"/>
              </a:rPr>
              <a:t>fundamentals</a:t>
            </a:r>
            <a:r>
              <a:rPr dirty="0" sz="1500" spc="-15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dirty="0" sz="1500" spc="-80">
                <a:solidFill>
                  <a:srgbClr val="4A5462"/>
                </a:solidFill>
                <a:latin typeface="Roboto"/>
                <a:cs typeface="Roboto"/>
              </a:rPr>
              <a:t>of</a:t>
            </a:r>
            <a:r>
              <a:rPr dirty="0" sz="1500" spc="-1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dirty="0" sz="1500" spc="-70">
                <a:solidFill>
                  <a:srgbClr val="4A5462"/>
                </a:solidFill>
                <a:latin typeface="Roboto"/>
                <a:cs typeface="Roboto"/>
              </a:rPr>
              <a:t>AI</a:t>
            </a:r>
            <a:r>
              <a:rPr dirty="0" sz="1500" spc="-15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dirty="0" sz="1500" spc="-75">
                <a:solidFill>
                  <a:srgbClr val="4A5462"/>
                </a:solidFill>
                <a:latin typeface="Roboto"/>
                <a:cs typeface="Roboto"/>
              </a:rPr>
              <a:t>Agents,</a:t>
            </a:r>
            <a:r>
              <a:rPr dirty="0" sz="1500" spc="-15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dirty="0" sz="1500" spc="-70">
                <a:solidFill>
                  <a:srgbClr val="4A5462"/>
                </a:solidFill>
                <a:latin typeface="Roboto"/>
                <a:cs typeface="Roboto"/>
              </a:rPr>
              <a:t>their</a:t>
            </a:r>
            <a:r>
              <a:rPr dirty="0" sz="1500" spc="-1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dirty="0" sz="1500" spc="-55">
                <a:solidFill>
                  <a:srgbClr val="4A5462"/>
                </a:solidFill>
                <a:latin typeface="Roboto"/>
                <a:cs typeface="Roboto"/>
              </a:rPr>
              <a:t>building </a:t>
            </a:r>
            <a:r>
              <a:rPr dirty="0" sz="1500" spc="-80">
                <a:solidFill>
                  <a:srgbClr val="4A5462"/>
                </a:solidFill>
                <a:latin typeface="Roboto"/>
                <a:cs typeface="Roboto"/>
              </a:rPr>
              <a:t>blocks,</a:t>
            </a:r>
            <a:r>
              <a:rPr dirty="0" sz="1500" spc="-1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dirty="0" sz="1500" spc="-70">
                <a:solidFill>
                  <a:srgbClr val="4A5462"/>
                </a:solidFill>
                <a:latin typeface="Roboto"/>
                <a:cs typeface="Roboto"/>
              </a:rPr>
              <a:t>patterns,</a:t>
            </a:r>
            <a:r>
              <a:rPr dirty="0" sz="1500" spc="-1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dirty="0" sz="1500" spc="-100">
                <a:solidFill>
                  <a:srgbClr val="4A5462"/>
                </a:solidFill>
                <a:latin typeface="Roboto"/>
                <a:cs typeface="Roboto"/>
              </a:rPr>
              <a:t>and</a:t>
            </a:r>
            <a:r>
              <a:rPr dirty="0" sz="1500" spc="-10">
                <a:solidFill>
                  <a:srgbClr val="4A5462"/>
                </a:solidFill>
                <a:latin typeface="Roboto"/>
                <a:cs typeface="Roboto"/>
              </a:rPr>
              <a:t> architectures.</a:t>
            </a:r>
            <a:endParaRPr sz="1500">
              <a:latin typeface="Roboto"/>
              <a:cs typeface="Roboto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596899" y="5649248"/>
            <a:ext cx="2963545" cy="594360"/>
          </a:xfrm>
          <a:prstGeom prst="rect">
            <a:avLst/>
          </a:prstGeom>
        </p:spPr>
        <p:txBody>
          <a:bodyPr wrap="square" lIns="0" tIns="1035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dirty="0" sz="1500" spc="-95" b="0">
                <a:solidFill>
                  <a:srgbClr val="374050"/>
                </a:solidFill>
                <a:latin typeface="Roboto Medium"/>
                <a:cs typeface="Roboto Medium"/>
              </a:rPr>
              <a:t>Avi</a:t>
            </a:r>
            <a:r>
              <a:rPr dirty="0" sz="1500" spc="-10" b="0">
                <a:solidFill>
                  <a:srgbClr val="374050"/>
                </a:solidFill>
                <a:latin typeface="Roboto Medium"/>
                <a:cs typeface="Roboto Medium"/>
              </a:rPr>
              <a:t> </a:t>
            </a:r>
            <a:r>
              <a:rPr dirty="0" sz="1500" spc="-95" b="0">
                <a:solidFill>
                  <a:srgbClr val="374050"/>
                </a:solidFill>
                <a:latin typeface="Roboto Medium"/>
                <a:cs typeface="Roboto Medium"/>
              </a:rPr>
              <a:t>Chawla</a:t>
            </a:r>
            <a:r>
              <a:rPr dirty="0" sz="1500" spc="-10" b="0">
                <a:solidFill>
                  <a:srgbClr val="374050"/>
                </a:solidFill>
                <a:latin typeface="Roboto Medium"/>
                <a:cs typeface="Roboto Medium"/>
              </a:rPr>
              <a:t> </a:t>
            </a:r>
            <a:r>
              <a:rPr dirty="0" sz="1500" spc="-105" b="0">
                <a:solidFill>
                  <a:srgbClr val="374050"/>
                </a:solidFill>
                <a:latin typeface="Roboto Medium"/>
                <a:cs typeface="Roboto Medium"/>
              </a:rPr>
              <a:t>&amp;</a:t>
            </a:r>
            <a:r>
              <a:rPr dirty="0" sz="1500" spc="-5" b="0">
                <a:solidFill>
                  <a:srgbClr val="374050"/>
                </a:solidFill>
                <a:latin typeface="Roboto Medium"/>
                <a:cs typeface="Roboto Medium"/>
              </a:rPr>
              <a:t> </a:t>
            </a:r>
            <a:r>
              <a:rPr dirty="0" sz="1500" spc="-95" b="0">
                <a:solidFill>
                  <a:srgbClr val="374050"/>
                </a:solidFill>
                <a:latin typeface="Roboto Medium"/>
                <a:cs typeface="Roboto Medium"/>
              </a:rPr>
              <a:t>Akshay</a:t>
            </a:r>
            <a:r>
              <a:rPr dirty="0" sz="1500" spc="-10" b="0">
                <a:solidFill>
                  <a:srgbClr val="374050"/>
                </a:solidFill>
                <a:latin typeface="Roboto Medium"/>
                <a:cs typeface="Roboto Medium"/>
              </a:rPr>
              <a:t> Pachaar</a:t>
            </a:r>
            <a:endParaRPr sz="1500">
              <a:latin typeface="Roboto Medium"/>
              <a:cs typeface="Roboto Medium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dirty="0" sz="1150" spc="-65">
                <a:solidFill>
                  <a:srgbClr val="374050"/>
                </a:solidFill>
                <a:latin typeface="Roboto"/>
                <a:cs typeface="Roboto"/>
              </a:rPr>
              <a:t>Based</a:t>
            </a:r>
            <a:r>
              <a:rPr dirty="0" sz="1150" spc="-15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dirty="0" sz="1150" spc="-55">
                <a:solidFill>
                  <a:srgbClr val="374050"/>
                </a:solidFill>
                <a:latin typeface="Roboto"/>
                <a:cs typeface="Roboto"/>
              </a:rPr>
              <a:t>on</a:t>
            </a:r>
            <a:r>
              <a:rPr dirty="0" sz="1150" spc="-1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dirty="0" sz="1150" spc="-50">
                <a:solidFill>
                  <a:srgbClr val="374050"/>
                </a:solidFill>
                <a:latin typeface="Roboto"/>
                <a:cs typeface="Roboto"/>
              </a:rPr>
              <a:t>the</a:t>
            </a:r>
            <a:r>
              <a:rPr dirty="0" sz="1150" spc="-1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dirty="0" sz="1150" spc="-45">
                <a:solidFill>
                  <a:srgbClr val="374050"/>
                </a:solidFill>
                <a:latin typeface="Roboto"/>
                <a:cs typeface="Roboto"/>
              </a:rPr>
              <a:t>illustrated</a:t>
            </a:r>
            <a:r>
              <a:rPr dirty="0" sz="1150" spc="-15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dirty="0" sz="1150" spc="-50">
                <a:solidFill>
                  <a:srgbClr val="374050"/>
                </a:solidFill>
                <a:latin typeface="Roboto"/>
                <a:cs typeface="Roboto"/>
              </a:rPr>
              <a:t>guide</a:t>
            </a:r>
            <a:r>
              <a:rPr dirty="0" sz="1150" spc="-1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dirty="0" sz="1150" spc="-65">
                <a:solidFill>
                  <a:srgbClr val="374050"/>
                </a:solidFill>
                <a:latin typeface="Roboto"/>
                <a:cs typeface="Roboto"/>
              </a:rPr>
              <a:t>by</a:t>
            </a:r>
            <a:r>
              <a:rPr dirty="0" sz="1150" spc="-1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dirty="0" sz="1150" spc="-45">
                <a:solidFill>
                  <a:srgbClr val="374050"/>
                </a:solidFill>
                <a:latin typeface="Roboto"/>
                <a:cs typeface="Roboto"/>
              </a:rPr>
              <a:t>Daily</a:t>
            </a:r>
            <a:r>
              <a:rPr dirty="0" sz="1150" spc="-15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dirty="0" sz="1150" spc="-65">
                <a:solidFill>
                  <a:srgbClr val="374050"/>
                </a:solidFill>
                <a:latin typeface="Roboto"/>
                <a:cs typeface="Roboto"/>
              </a:rPr>
              <a:t>Dose</a:t>
            </a:r>
            <a:r>
              <a:rPr dirty="0" sz="1150" spc="-1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dirty="0" sz="1150" spc="-50">
                <a:solidFill>
                  <a:srgbClr val="374050"/>
                </a:solidFill>
                <a:latin typeface="Roboto"/>
                <a:cs typeface="Roboto"/>
              </a:rPr>
              <a:t>of</a:t>
            </a:r>
            <a:r>
              <a:rPr dirty="0" sz="1150" spc="-1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dirty="0" sz="1150" spc="-25">
                <a:solidFill>
                  <a:srgbClr val="374050"/>
                </a:solidFill>
                <a:latin typeface="Roboto"/>
                <a:cs typeface="Roboto"/>
              </a:rPr>
              <a:t>DS</a:t>
            </a:r>
            <a:endParaRPr sz="1150">
              <a:latin typeface="Roboto"/>
              <a:cs typeface="Roboto"/>
            </a:endParaRPr>
          </a:p>
        </p:txBody>
      </p:sp>
      <p:pic>
        <p:nvPicPr>
          <p:cNvPr id="6" name="object 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24600" y="1905000"/>
            <a:ext cx="5638799" cy="3047999"/>
          </a:xfrm>
          <a:prstGeom prst="rect">
            <a:avLst/>
          </a:prstGeom>
        </p:spPr>
      </p:pic>
      <p:grpSp>
        <p:nvGrpSpPr>
          <p:cNvPr id="7" name="object 7" descr=""/>
          <p:cNvGrpSpPr/>
          <p:nvPr/>
        </p:nvGrpSpPr>
        <p:grpSpPr>
          <a:xfrm>
            <a:off x="10544174" y="6343649"/>
            <a:ext cx="1457325" cy="323850"/>
            <a:chOff x="10544174" y="6343649"/>
            <a:chExt cx="1457325" cy="323850"/>
          </a:xfrm>
        </p:grpSpPr>
        <p:sp>
          <p:nvSpPr>
            <p:cNvPr id="8" name="object 8" descr=""/>
            <p:cNvSpPr/>
            <p:nvPr/>
          </p:nvSpPr>
          <p:spPr>
            <a:xfrm>
              <a:off x="10544174" y="6343649"/>
              <a:ext cx="1457325" cy="323850"/>
            </a:xfrm>
            <a:custGeom>
              <a:avLst/>
              <a:gdLst/>
              <a:ahLst/>
              <a:cxnLst/>
              <a:rect l="l" t="t" r="r" b="b"/>
              <a:pathLst>
                <a:path w="1457325" h="323850">
                  <a:moveTo>
                    <a:pt x="1424277" y="323849"/>
                  </a:moveTo>
                  <a:lnTo>
                    <a:pt x="33047" y="323849"/>
                  </a:lnTo>
                  <a:lnTo>
                    <a:pt x="28187" y="322883"/>
                  </a:lnTo>
                  <a:lnTo>
                    <a:pt x="966" y="295662"/>
                  </a:lnTo>
                  <a:lnTo>
                    <a:pt x="0" y="290802"/>
                  </a:lnTo>
                  <a:lnTo>
                    <a:pt x="0" y="28574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1424277" y="0"/>
                  </a:lnTo>
                  <a:lnTo>
                    <a:pt x="1456357" y="28187"/>
                  </a:lnTo>
                  <a:lnTo>
                    <a:pt x="1457324" y="33047"/>
                  </a:lnTo>
                  <a:lnTo>
                    <a:pt x="1457324" y="290802"/>
                  </a:lnTo>
                  <a:lnTo>
                    <a:pt x="1429137" y="322883"/>
                  </a:lnTo>
                  <a:lnTo>
                    <a:pt x="1424277" y="323849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58474" y="6438899"/>
              <a:ext cx="133349" cy="133349"/>
            </a:xfrm>
            <a:prstGeom prst="rect">
              <a:avLst/>
            </a:prstGeom>
          </p:spPr>
        </p:pic>
      </p:grpSp>
      <p:sp>
        <p:nvSpPr>
          <p:cNvPr id="10" name="object 10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975"/>
              </a:lnSpc>
            </a:pPr>
            <a:r>
              <a:rPr dirty="0" spc="-75"/>
              <a:t>Made</a:t>
            </a:r>
            <a:r>
              <a:rPr dirty="0" spc="5"/>
              <a:t> </a:t>
            </a:r>
            <a:r>
              <a:rPr dirty="0" spc="-55"/>
              <a:t>with</a:t>
            </a:r>
            <a:r>
              <a:rPr dirty="0" spc="5"/>
              <a:t> </a:t>
            </a:r>
            <a:r>
              <a:rPr dirty="0" spc="-50"/>
              <a:t>Genspark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609599" y="609599"/>
            <a:ext cx="952500" cy="76200"/>
          </a:xfrm>
          <a:custGeom>
            <a:avLst/>
            <a:gdLst/>
            <a:ahLst/>
            <a:cxnLst/>
            <a:rect l="l" t="t" r="r" b="b"/>
            <a:pathLst>
              <a:path w="952500" h="76200">
                <a:moveTo>
                  <a:pt x="952499" y="76199"/>
                </a:moveTo>
                <a:lnTo>
                  <a:pt x="0" y="76199"/>
                </a:lnTo>
                <a:lnTo>
                  <a:pt x="0" y="0"/>
                </a:lnTo>
                <a:lnTo>
                  <a:pt x="952499" y="0"/>
                </a:lnTo>
                <a:lnTo>
                  <a:pt x="952499" y="76199"/>
                </a:lnTo>
                <a:close/>
              </a:path>
            </a:pathLst>
          </a:custGeom>
          <a:solidFill>
            <a:srgbClr val="3B81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-254"/>
              <a:t>Block</a:t>
            </a:r>
            <a:r>
              <a:rPr dirty="0" spc="-95"/>
              <a:t> </a:t>
            </a:r>
            <a:r>
              <a:rPr dirty="0" spc="-195"/>
              <a:t>5:</a:t>
            </a:r>
            <a:r>
              <a:rPr dirty="0" spc="-95"/>
              <a:t> </a:t>
            </a:r>
            <a:r>
              <a:rPr dirty="0" spc="-225"/>
              <a:t>Guardrails</a:t>
            </a:r>
          </a:p>
        </p:txBody>
      </p:sp>
      <p:grpSp>
        <p:nvGrpSpPr>
          <p:cNvPr id="4" name="object 4" descr=""/>
          <p:cNvGrpSpPr/>
          <p:nvPr/>
        </p:nvGrpSpPr>
        <p:grpSpPr>
          <a:xfrm>
            <a:off x="609599" y="2905124"/>
            <a:ext cx="6096000" cy="685800"/>
            <a:chOff x="609599" y="2905124"/>
            <a:chExt cx="6096000" cy="685800"/>
          </a:xfrm>
        </p:grpSpPr>
        <p:sp>
          <p:nvSpPr>
            <p:cNvPr id="5" name="object 5" descr=""/>
            <p:cNvSpPr/>
            <p:nvPr/>
          </p:nvSpPr>
          <p:spPr>
            <a:xfrm>
              <a:off x="628649" y="2905124"/>
              <a:ext cx="6076950" cy="685800"/>
            </a:xfrm>
            <a:custGeom>
              <a:avLst/>
              <a:gdLst/>
              <a:ahLst/>
              <a:cxnLst/>
              <a:rect l="l" t="t" r="r" b="b"/>
              <a:pathLst>
                <a:path w="6076950" h="685800">
                  <a:moveTo>
                    <a:pt x="6043901" y="685799"/>
                  </a:moveTo>
                  <a:lnTo>
                    <a:pt x="0" y="685799"/>
                  </a:lnTo>
                  <a:lnTo>
                    <a:pt x="0" y="0"/>
                  </a:lnTo>
                  <a:lnTo>
                    <a:pt x="6043901" y="0"/>
                  </a:lnTo>
                  <a:lnTo>
                    <a:pt x="6048761" y="966"/>
                  </a:lnTo>
                  <a:lnTo>
                    <a:pt x="6075982" y="28187"/>
                  </a:lnTo>
                  <a:lnTo>
                    <a:pt x="6076948" y="33047"/>
                  </a:lnTo>
                  <a:lnTo>
                    <a:pt x="6076948" y="652752"/>
                  </a:lnTo>
                  <a:lnTo>
                    <a:pt x="6048761" y="684832"/>
                  </a:lnTo>
                  <a:lnTo>
                    <a:pt x="6043901" y="685799"/>
                  </a:lnTo>
                  <a:close/>
                </a:path>
              </a:pathLst>
            </a:custGeom>
            <a:solidFill>
              <a:srgbClr val="F0F9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609599" y="2905124"/>
              <a:ext cx="38100" cy="685800"/>
            </a:xfrm>
            <a:custGeom>
              <a:avLst/>
              <a:gdLst/>
              <a:ahLst/>
              <a:cxnLst/>
              <a:rect l="l" t="t" r="r" b="b"/>
              <a:pathLst>
                <a:path w="38100" h="685800">
                  <a:moveTo>
                    <a:pt x="38099" y="685799"/>
                  </a:moveTo>
                  <a:lnTo>
                    <a:pt x="0" y="685799"/>
                  </a:lnTo>
                  <a:lnTo>
                    <a:pt x="0" y="0"/>
                  </a:lnTo>
                  <a:lnTo>
                    <a:pt x="38099" y="0"/>
                  </a:lnTo>
                  <a:lnTo>
                    <a:pt x="38099" y="685799"/>
                  </a:lnTo>
                  <a:close/>
                </a:path>
              </a:pathLst>
            </a:custGeom>
            <a:solidFill>
              <a:srgbClr val="3B81F5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 descr=""/>
          <p:cNvGrpSpPr/>
          <p:nvPr/>
        </p:nvGrpSpPr>
        <p:grpSpPr>
          <a:xfrm>
            <a:off x="609599" y="3705224"/>
            <a:ext cx="6096000" cy="685800"/>
            <a:chOff x="609599" y="3705224"/>
            <a:chExt cx="6096000" cy="685800"/>
          </a:xfrm>
        </p:grpSpPr>
        <p:sp>
          <p:nvSpPr>
            <p:cNvPr id="8" name="object 8" descr=""/>
            <p:cNvSpPr/>
            <p:nvPr/>
          </p:nvSpPr>
          <p:spPr>
            <a:xfrm>
              <a:off x="628649" y="3705224"/>
              <a:ext cx="6076950" cy="685800"/>
            </a:xfrm>
            <a:custGeom>
              <a:avLst/>
              <a:gdLst/>
              <a:ahLst/>
              <a:cxnLst/>
              <a:rect l="l" t="t" r="r" b="b"/>
              <a:pathLst>
                <a:path w="6076950" h="685800">
                  <a:moveTo>
                    <a:pt x="6043901" y="685799"/>
                  </a:moveTo>
                  <a:lnTo>
                    <a:pt x="0" y="685799"/>
                  </a:lnTo>
                  <a:lnTo>
                    <a:pt x="0" y="0"/>
                  </a:lnTo>
                  <a:lnTo>
                    <a:pt x="6043901" y="0"/>
                  </a:lnTo>
                  <a:lnTo>
                    <a:pt x="6048761" y="966"/>
                  </a:lnTo>
                  <a:lnTo>
                    <a:pt x="6075982" y="28187"/>
                  </a:lnTo>
                  <a:lnTo>
                    <a:pt x="6076948" y="33047"/>
                  </a:lnTo>
                  <a:lnTo>
                    <a:pt x="6076948" y="652752"/>
                  </a:lnTo>
                  <a:lnTo>
                    <a:pt x="6048761" y="684832"/>
                  </a:lnTo>
                  <a:lnTo>
                    <a:pt x="6043901" y="685799"/>
                  </a:lnTo>
                  <a:close/>
                </a:path>
              </a:pathLst>
            </a:custGeom>
            <a:solidFill>
              <a:srgbClr val="F0F9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609599" y="3705224"/>
              <a:ext cx="38100" cy="685800"/>
            </a:xfrm>
            <a:custGeom>
              <a:avLst/>
              <a:gdLst/>
              <a:ahLst/>
              <a:cxnLst/>
              <a:rect l="l" t="t" r="r" b="b"/>
              <a:pathLst>
                <a:path w="38100" h="685800">
                  <a:moveTo>
                    <a:pt x="38099" y="685799"/>
                  </a:moveTo>
                  <a:lnTo>
                    <a:pt x="0" y="685799"/>
                  </a:lnTo>
                  <a:lnTo>
                    <a:pt x="0" y="0"/>
                  </a:lnTo>
                  <a:lnTo>
                    <a:pt x="38099" y="0"/>
                  </a:lnTo>
                  <a:lnTo>
                    <a:pt x="38099" y="685799"/>
                  </a:lnTo>
                  <a:close/>
                </a:path>
              </a:pathLst>
            </a:custGeom>
            <a:solidFill>
              <a:srgbClr val="3B81F5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0" name="object 10" descr=""/>
          <p:cNvGrpSpPr/>
          <p:nvPr/>
        </p:nvGrpSpPr>
        <p:grpSpPr>
          <a:xfrm>
            <a:off x="609599" y="4505324"/>
            <a:ext cx="6096000" cy="685800"/>
            <a:chOff x="609599" y="4505324"/>
            <a:chExt cx="6096000" cy="685800"/>
          </a:xfrm>
        </p:grpSpPr>
        <p:sp>
          <p:nvSpPr>
            <p:cNvPr id="11" name="object 11" descr=""/>
            <p:cNvSpPr/>
            <p:nvPr/>
          </p:nvSpPr>
          <p:spPr>
            <a:xfrm>
              <a:off x="628649" y="4505324"/>
              <a:ext cx="6076950" cy="685800"/>
            </a:xfrm>
            <a:custGeom>
              <a:avLst/>
              <a:gdLst/>
              <a:ahLst/>
              <a:cxnLst/>
              <a:rect l="l" t="t" r="r" b="b"/>
              <a:pathLst>
                <a:path w="6076950" h="685800">
                  <a:moveTo>
                    <a:pt x="6043901" y="685799"/>
                  </a:moveTo>
                  <a:lnTo>
                    <a:pt x="0" y="685799"/>
                  </a:lnTo>
                  <a:lnTo>
                    <a:pt x="0" y="0"/>
                  </a:lnTo>
                  <a:lnTo>
                    <a:pt x="6043901" y="0"/>
                  </a:lnTo>
                  <a:lnTo>
                    <a:pt x="6048761" y="966"/>
                  </a:lnTo>
                  <a:lnTo>
                    <a:pt x="6075982" y="28187"/>
                  </a:lnTo>
                  <a:lnTo>
                    <a:pt x="6076948" y="33047"/>
                  </a:lnTo>
                  <a:lnTo>
                    <a:pt x="6076948" y="652752"/>
                  </a:lnTo>
                  <a:lnTo>
                    <a:pt x="6048761" y="684832"/>
                  </a:lnTo>
                  <a:lnTo>
                    <a:pt x="6043901" y="685799"/>
                  </a:lnTo>
                  <a:close/>
                </a:path>
              </a:pathLst>
            </a:custGeom>
            <a:solidFill>
              <a:srgbClr val="F0F9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609599" y="4505324"/>
              <a:ext cx="38100" cy="685800"/>
            </a:xfrm>
            <a:custGeom>
              <a:avLst/>
              <a:gdLst/>
              <a:ahLst/>
              <a:cxnLst/>
              <a:rect l="l" t="t" r="r" b="b"/>
              <a:pathLst>
                <a:path w="38100" h="685800">
                  <a:moveTo>
                    <a:pt x="38099" y="685799"/>
                  </a:moveTo>
                  <a:lnTo>
                    <a:pt x="0" y="685799"/>
                  </a:lnTo>
                  <a:lnTo>
                    <a:pt x="0" y="0"/>
                  </a:lnTo>
                  <a:lnTo>
                    <a:pt x="38099" y="0"/>
                  </a:lnTo>
                  <a:lnTo>
                    <a:pt x="38099" y="685799"/>
                  </a:lnTo>
                  <a:close/>
                </a:path>
              </a:pathLst>
            </a:custGeom>
            <a:solidFill>
              <a:srgbClr val="3B81F5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3" name="object 13" descr=""/>
          <p:cNvGrpSpPr/>
          <p:nvPr/>
        </p:nvGrpSpPr>
        <p:grpSpPr>
          <a:xfrm>
            <a:off x="609599" y="5305424"/>
            <a:ext cx="6096000" cy="685800"/>
            <a:chOff x="609599" y="5305424"/>
            <a:chExt cx="6096000" cy="685800"/>
          </a:xfrm>
        </p:grpSpPr>
        <p:sp>
          <p:nvSpPr>
            <p:cNvPr id="14" name="object 14" descr=""/>
            <p:cNvSpPr/>
            <p:nvPr/>
          </p:nvSpPr>
          <p:spPr>
            <a:xfrm>
              <a:off x="628649" y="5305424"/>
              <a:ext cx="6076950" cy="685800"/>
            </a:xfrm>
            <a:custGeom>
              <a:avLst/>
              <a:gdLst/>
              <a:ahLst/>
              <a:cxnLst/>
              <a:rect l="l" t="t" r="r" b="b"/>
              <a:pathLst>
                <a:path w="6076950" h="685800">
                  <a:moveTo>
                    <a:pt x="6043901" y="685799"/>
                  </a:moveTo>
                  <a:lnTo>
                    <a:pt x="0" y="685799"/>
                  </a:lnTo>
                  <a:lnTo>
                    <a:pt x="0" y="0"/>
                  </a:lnTo>
                  <a:lnTo>
                    <a:pt x="6043901" y="0"/>
                  </a:lnTo>
                  <a:lnTo>
                    <a:pt x="6048761" y="966"/>
                  </a:lnTo>
                  <a:lnTo>
                    <a:pt x="6075982" y="28186"/>
                  </a:lnTo>
                  <a:lnTo>
                    <a:pt x="6076948" y="33047"/>
                  </a:lnTo>
                  <a:lnTo>
                    <a:pt x="6076948" y="652751"/>
                  </a:lnTo>
                  <a:lnTo>
                    <a:pt x="6048761" y="684832"/>
                  </a:lnTo>
                  <a:lnTo>
                    <a:pt x="6043901" y="685799"/>
                  </a:lnTo>
                  <a:close/>
                </a:path>
              </a:pathLst>
            </a:custGeom>
            <a:solidFill>
              <a:srgbClr val="F0F9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609599" y="5305424"/>
              <a:ext cx="38100" cy="685800"/>
            </a:xfrm>
            <a:custGeom>
              <a:avLst/>
              <a:gdLst/>
              <a:ahLst/>
              <a:cxnLst/>
              <a:rect l="l" t="t" r="r" b="b"/>
              <a:pathLst>
                <a:path w="38100" h="685800">
                  <a:moveTo>
                    <a:pt x="38099" y="685799"/>
                  </a:moveTo>
                  <a:lnTo>
                    <a:pt x="0" y="685799"/>
                  </a:lnTo>
                  <a:lnTo>
                    <a:pt x="0" y="0"/>
                  </a:lnTo>
                  <a:lnTo>
                    <a:pt x="38099" y="0"/>
                  </a:lnTo>
                  <a:lnTo>
                    <a:pt x="38099" y="685799"/>
                  </a:lnTo>
                  <a:close/>
                </a:path>
              </a:pathLst>
            </a:custGeom>
            <a:solidFill>
              <a:srgbClr val="3B81F5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 descr=""/>
          <p:cNvSpPr txBox="1"/>
          <p:nvPr/>
        </p:nvSpPr>
        <p:spPr>
          <a:xfrm>
            <a:off x="596899" y="1458436"/>
            <a:ext cx="6078855" cy="4398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95"/>
              </a:spcBef>
            </a:pPr>
            <a:r>
              <a:rPr dirty="0" sz="1650" spc="-75">
                <a:solidFill>
                  <a:srgbClr val="374050"/>
                </a:solidFill>
                <a:latin typeface="Roboto"/>
                <a:cs typeface="Roboto"/>
              </a:rPr>
              <a:t>Constraints,</a:t>
            </a:r>
            <a:r>
              <a:rPr dirty="0" sz="1650" spc="-2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dirty="0" sz="1650" spc="-75">
                <a:solidFill>
                  <a:srgbClr val="374050"/>
                </a:solidFill>
                <a:latin typeface="Roboto"/>
                <a:cs typeface="Roboto"/>
              </a:rPr>
              <a:t>checkpoints,</a:t>
            </a:r>
            <a:r>
              <a:rPr dirty="0" sz="1650" spc="-15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dirty="0" sz="1650" spc="-90">
                <a:solidFill>
                  <a:srgbClr val="374050"/>
                </a:solidFill>
                <a:latin typeface="Roboto"/>
                <a:cs typeface="Roboto"/>
              </a:rPr>
              <a:t>and</a:t>
            </a:r>
            <a:r>
              <a:rPr dirty="0" sz="1650" spc="-2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dirty="0" sz="1650" spc="-70">
                <a:solidFill>
                  <a:srgbClr val="374050"/>
                </a:solidFill>
                <a:latin typeface="Roboto"/>
                <a:cs typeface="Roboto"/>
              </a:rPr>
              <a:t>validation</a:t>
            </a:r>
            <a:r>
              <a:rPr dirty="0" sz="1650" spc="-15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dirty="0" sz="1650" spc="-85">
                <a:solidFill>
                  <a:srgbClr val="374050"/>
                </a:solidFill>
                <a:latin typeface="Roboto"/>
                <a:cs typeface="Roboto"/>
              </a:rPr>
              <a:t>procedures</a:t>
            </a:r>
            <a:r>
              <a:rPr dirty="0" sz="1650" spc="-2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dirty="0" sz="1650" spc="-70">
                <a:solidFill>
                  <a:srgbClr val="374050"/>
                </a:solidFill>
                <a:latin typeface="Roboto"/>
                <a:cs typeface="Roboto"/>
              </a:rPr>
              <a:t>that</a:t>
            </a:r>
            <a:r>
              <a:rPr dirty="0" sz="1650" spc="-15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dirty="0" sz="1650" spc="-80" b="0">
                <a:solidFill>
                  <a:srgbClr val="2562EB"/>
                </a:solidFill>
                <a:latin typeface="Roboto Medium"/>
                <a:cs typeface="Roboto Medium"/>
              </a:rPr>
              <a:t>prevent</a:t>
            </a:r>
            <a:r>
              <a:rPr dirty="0" sz="1650" spc="-20" b="0">
                <a:solidFill>
                  <a:srgbClr val="2562EB"/>
                </a:solidFill>
                <a:latin typeface="Roboto Medium"/>
                <a:cs typeface="Roboto Medium"/>
              </a:rPr>
              <a:t> </a:t>
            </a:r>
            <a:r>
              <a:rPr dirty="0" sz="1650" spc="-60" b="0">
                <a:solidFill>
                  <a:srgbClr val="2562EB"/>
                </a:solidFill>
                <a:latin typeface="Roboto Medium"/>
                <a:cs typeface="Roboto Medium"/>
              </a:rPr>
              <a:t>agents </a:t>
            </a:r>
            <a:r>
              <a:rPr dirty="0" sz="1650" spc="-95" b="0">
                <a:solidFill>
                  <a:srgbClr val="2562EB"/>
                </a:solidFill>
                <a:latin typeface="Roboto Medium"/>
                <a:cs typeface="Roboto Medium"/>
              </a:rPr>
              <a:t>from</a:t>
            </a:r>
            <a:r>
              <a:rPr dirty="0" sz="1650" spc="-25" b="0">
                <a:solidFill>
                  <a:srgbClr val="2562EB"/>
                </a:solidFill>
                <a:latin typeface="Roboto Medium"/>
                <a:cs typeface="Roboto Medium"/>
              </a:rPr>
              <a:t> </a:t>
            </a:r>
            <a:r>
              <a:rPr dirty="0" sz="1650" spc="-75" b="0">
                <a:solidFill>
                  <a:srgbClr val="2562EB"/>
                </a:solidFill>
                <a:latin typeface="Roboto Medium"/>
                <a:cs typeface="Roboto Medium"/>
              </a:rPr>
              <a:t>hallucinating</a:t>
            </a:r>
            <a:r>
              <a:rPr dirty="0" sz="1650" spc="-20" b="0">
                <a:solidFill>
                  <a:srgbClr val="2562EB"/>
                </a:solidFill>
                <a:latin typeface="Roboto Medium"/>
                <a:cs typeface="Roboto Medium"/>
              </a:rPr>
              <a:t> </a:t>
            </a:r>
            <a:r>
              <a:rPr dirty="0" sz="1650" spc="-75">
                <a:solidFill>
                  <a:srgbClr val="374050"/>
                </a:solidFill>
                <a:latin typeface="Roboto"/>
                <a:cs typeface="Roboto"/>
              </a:rPr>
              <a:t>or</a:t>
            </a:r>
            <a:r>
              <a:rPr dirty="0" sz="1650" spc="-2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dirty="0" sz="1650" spc="-80">
                <a:solidFill>
                  <a:srgbClr val="374050"/>
                </a:solidFill>
                <a:latin typeface="Roboto"/>
                <a:cs typeface="Roboto"/>
              </a:rPr>
              <a:t>going</a:t>
            </a:r>
            <a:r>
              <a:rPr dirty="0" sz="1650" spc="-2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dirty="0" sz="1650" spc="-70">
                <a:solidFill>
                  <a:srgbClr val="374050"/>
                </a:solidFill>
                <a:latin typeface="Roboto"/>
                <a:cs typeface="Roboto"/>
              </a:rPr>
              <a:t>off</a:t>
            </a:r>
            <a:r>
              <a:rPr dirty="0" sz="1650" spc="-2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dirty="0" sz="1650" spc="-75">
                <a:solidFill>
                  <a:srgbClr val="374050"/>
                </a:solidFill>
                <a:latin typeface="Roboto"/>
                <a:cs typeface="Roboto"/>
              </a:rPr>
              <a:t>track,</a:t>
            </a:r>
            <a:r>
              <a:rPr dirty="0" sz="1650" spc="-25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dirty="0" sz="1650" spc="-75">
                <a:solidFill>
                  <a:srgbClr val="374050"/>
                </a:solidFill>
                <a:latin typeface="Roboto"/>
                <a:cs typeface="Roboto"/>
              </a:rPr>
              <a:t>ensuring</a:t>
            </a:r>
            <a:r>
              <a:rPr dirty="0" sz="1650" spc="-2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dirty="0" sz="1650" spc="-60">
                <a:solidFill>
                  <a:srgbClr val="374050"/>
                </a:solidFill>
                <a:latin typeface="Roboto"/>
                <a:cs typeface="Roboto"/>
              </a:rPr>
              <a:t>reliability</a:t>
            </a:r>
            <a:r>
              <a:rPr dirty="0" sz="1650" spc="-2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dirty="0" sz="1650" spc="-90">
                <a:solidFill>
                  <a:srgbClr val="374050"/>
                </a:solidFill>
                <a:latin typeface="Roboto"/>
                <a:cs typeface="Roboto"/>
              </a:rPr>
              <a:t>and</a:t>
            </a:r>
            <a:r>
              <a:rPr dirty="0" sz="1650" spc="-2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dirty="0" sz="1650" spc="-10">
                <a:solidFill>
                  <a:srgbClr val="374050"/>
                </a:solidFill>
                <a:latin typeface="Roboto"/>
                <a:cs typeface="Roboto"/>
              </a:rPr>
              <a:t>safety.</a:t>
            </a:r>
            <a:endParaRPr sz="165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695"/>
              </a:spcBef>
            </a:pPr>
            <a:endParaRPr sz="15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</a:pPr>
            <a:r>
              <a:rPr dirty="0" sz="2050" spc="-165" b="0">
                <a:solidFill>
                  <a:srgbClr val="1F2937"/>
                </a:solidFill>
                <a:latin typeface="Roboto Medium"/>
                <a:cs typeface="Roboto Medium"/>
              </a:rPr>
              <a:t>Key</a:t>
            </a:r>
            <a:r>
              <a:rPr dirty="0" sz="2050" spc="-25" b="0">
                <a:solidFill>
                  <a:srgbClr val="1F2937"/>
                </a:solidFill>
                <a:latin typeface="Roboto Medium"/>
                <a:cs typeface="Roboto Medium"/>
              </a:rPr>
              <a:t> </a:t>
            </a:r>
            <a:r>
              <a:rPr dirty="0" sz="2050" spc="-130" b="0">
                <a:solidFill>
                  <a:srgbClr val="1F2937"/>
                </a:solidFill>
                <a:latin typeface="Roboto Medium"/>
                <a:cs typeface="Roboto Medium"/>
              </a:rPr>
              <a:t>Validation</a:t>
            </a:r>
            <a:r>
              <a:rPr dirty="0" sz="2050" spc="-75" b="0">
                <a:solidFill>
                  <a:srgbClr val="1F2937"/>
                </a:solidFill>
                <a:latin typeface="Roboto Medium"/>
                <a:cs typeface="Roboto Medium"/>
              </a:rPr>
              <a:t> </a:t>
            </a:r>
            <a:r>
              <a:rPr dirty="0" sz="2050" spc="-45" b="0">
                <a:solidFill>
                  <a:srgbClr val="1F2937"/>
                </a:solidFill>
                <a:latin typeface="Roboto Medium"/>
                <a:cs typeface="Roboto Medium"/>
              </a:rPr>
              <a:t>Techniques:</a:t>
            </a:r>
            <a:endParaRPr sz="2050">
              <a:latin typeface="Roboto Medium"/>
              <a:cs typeface="Roboto Medium"/>
            </a:endParaRPr>
          </a:p>
          <a:p>
            <a:pPr>
              <a:lnSpc>
                <a:spcPct val="100000"/>
              </a:lnSpc>
              <a:spcBef>
                <a:spcPts val="105"/>
              </a:spcBef>
            </a:pPr>
            <a:endParaRPr sz="1800">
              <a:latin typeface="Roboto Medium"/>
              <a:cs typeface="Roboto Medium"/>
            </a:endParaRPr>
          </a:p>
          <a:p>
            <a:pPr marL="202565">
              <a:lnSpc>
                <a:spcPct val="100000"/>
              </a:lnSpc>
            </a:pPr>
            <a:r>
              <a:rPr dirty="0" sz="1300" spc="-85" b="0">
                <a:latin typeface="Roboto Medium"/>
                <a:cs typeface="Roboto Medium"/>
              </a:rPr>
              <a:t>Tool</a:t>
            </a:r>
            <a:r>
              <a:rPr dirty="0" sz="1300" spc="5" b="0">
                <a:latin typeface="Roboto Medium"/>
                <a:cs typeface="Roboto Medium"/>
              </a:rPr>
              <a:t> </a:t>
            </a:r>
            <a:r>
              <a:rPr dirty="0" sz="1300" spc="-70" b="0">
                <a:latin typeface="Roboto Medium"/>
                <a:cs typeface="Roboto Medium"/>
              </a:rPr>
              <a:t>Usage</a:t>
            </a:r>
            <a:r>
              <a:rPr dirty="0" sz="1300" spc="10" b="0">
                <a:latin typeface="Roboto Medium"/>
                <a:cs typeface="Roboto Medium"/>
              </a:rPr>
              <a:t> </a:t>
            </a:r>
            <a:r>
              <a:rPr dirty="0" sz="1300" spc="-10" b="0">
                <a:latin typeface="Roboto Medium"/>
                <a:cs typeface="Roboto Medium"/>
              </a:rPr>
              <a:t>Limits</a:t>
            </a:r>
            <a:endParaRPr sz="1300">
              <a:latin typeface="Roboto Medium"/>
              <a:cs typeface="Roboto Medium"/>
            </a:endParaRPr>
          </a:p>
          <a:p>
            <a:pPr marL="202565">
              <a:lnSpc>
                <a:spcPct val="100000"/>
              </a:lnSpc>
              <a:spcBef>
                <a:spcPts val="240"/>
              </a:spcBef>
            </a:pPr>
            <a:r>
              <a:rPr dirty="0" sz="1300" spc="-45">
                <a:solidFill>
                  <a:srgbClr val="4A5462"/>
                </a:solidFill>
                <a:latin typeface="Roboto"/>
                <a:cs typeface="Roboto"/>
              </a:rPr>
              <a:t>Restrict</a:t>
            </a:r>
            <a:r>
              <a:rPr dirty="0" sz="1300" spc="-1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dirty="0" sz="1300" spc="-45">
                <a:solidFill>
                  <a:srgbClr val="4A5462"/>
                </a:solidFill>
                <a:latin typeface="Roboto"/>
                <a:cs typeface="Roboto"/>
              </a:rPr>
              <a:t>the</a:t>
            </a:r>
            <a:r>
              <a:rPr dirty="0" sz="1300" spc="-5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dirty="0" sz="1300" spc="-65">
                <a:solidFill>
                  <a:srgbClr val="4A5462"/>
                </a:solidFill>
                <a:latin typeface="Roboto"/>
                <a:cs typeface="Roboto"/>
              </a:rPr>
              <a:t>number</a:t>
            </a:r>
            <a:r>
              <a:rPr dirty="0" sz="1300" spc="-5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dirty="0" sz="1300" spc="-60">
                <a:solidFill>
                  <a:srgbClr val="4A5462"/>
                </a:solidFill>
                <a:latin typeface="Roboto"/>
                <a:cs typeface="Roboto"/>
              </a:rPr>
              <a:t>and</a:t>
            </a:r>
            <a:r>
              <a:rPr dirty="0" sz="1300" spc="-5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dirty="0" sz="1300" spc="-50">
                <a:solidFill>
                  <a:srgbClr val="4A5462"/>
                </a:solidFill>
                <a:latin typeface="Roboto"/>
                <a:cs typeface="Roboto"/>
              </a:rPr>
              <a:t>type</a:t>
            </a:r>
            <a:r>
              <a:rPr dirty="0" sz="1300" spc="-1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dirty="0" sz="1300" spc="-50">
                <a:solidFill>
                  <a:srgbClr val="4A5462"/>
                </a:solidFill>
                <a:latin typeface="Roboto"/>
                <a:cs typeface="Roboto"/>
              </a:rPr>
              <a:t>of</a:t>
            </a:r>
            <a:r>
              <a:rPr dirty="0" sz="1300" spc="-5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dirty="0" sz="1300" spc="-60">
                <a:solidFill>
                  <a:srgbClr val="4A5462"/>
                </a:solidFill>
                <a:latin typeface="Roboto"/>
                <a:cs typeface="Roboto"/>
              </a:rPr>
              <a:t>tools</a:t>
            </a:r>
            <a:r>
              <a:rPr dirty="0" sz="1300" spc="-5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dirty="0" sz="1300" spc="-60">
                <a:solidFill>
                  <a:srgbClr val="4A5462"/>
                </a:solidFill>
                <a:latin typeface="Roboto"/>
                <a:cs typeface="Roboto"/>
              </a:rPr>
              <a:t>an</a:t>
            </a:r>
            <a:r>
              <a:rPr dirty="0" sz="1300" spc="-5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dirty="0" sz="1300" spc="-60">
                <a:solidFill>
                  <a:srgbClr val="4A5462"/>
                </a:solidFill>
                <a:latin typeface="Roboto"/>
                <a:cs typeface="Roboto"/>
              </a:rPr>
              <a:t>agent</a:t>
            </a:r>
            <a:r>
              <a:rPr dirty="0" sz="1300" spc="-1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dirty="0" sz="1300" spc="-65">
                <a:solidFill>
                  <a:srgbClr val="4A5462"/>
                </a:solidFill>
                <a:latin typeface="Roboto"/>
                <a:cs typeface="Roboto"/>
              </a:rPr>
              <a:t>can</a:t>
            </a:r>
            <a:r>
              <a:rPr dirty="0" sz="1300" spc="-5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dirty="0" sz="1300" spc="-10">
                <a:solidFill>
                  <a:srgbClr val="4A5462"/>
                </a:solidFill>
                <a:latin typeface="Roboto"/>
                <a:cs typeface="Roboto"/>
              </a:rPr>
              <a:t>access</a:t>
            </a:r>
            <a:endParaRPr sz="1300">
              <a:latin typeface="Roboto"/>
              <a:cs typeface="Roboto"/>
            </a:endParaRPr>
          </a:p>
          <a:p>
            <a:pPr>
              <a:lnSpc>
                <a:spcPct val="100000"/>
              </a:lnSpc>
            </a:pPr>
            <a:endParaRPr sz="12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200">
              <a:latin typeface="Roboto"/>
              <a:cs typeface="Roboto"/>
            </a:endParaRPr>
          </a:p>
          <a:p>
            <a:pPr marL="202565">
              <a:lnSpc>
                <a:spcPct val="100000"/>
              </a:lnSpc>
            </a:pPr>
            <a:r>
              <a:rPr dirty="0" sz="1300" spc="-60" b="0">
                <a:latin typeface="Roboto Medium"/>
                <a:cs typeface="Roboto Medium"/>
              </a:rPr>
              <a:t>Output</a:t>
            </a:r>
            <a:r>
              <a:rPr dirty="0" sz="1300" spc="10" b="0">
                <a:latin typeface="Roboto Medium"/>
                <a:cs typeface="Roboto Medium"/>
              </a:rPr>
              <a:t> </a:t>
            </a:r>
            <a:r>
              <a:rPr dirty="0" sz="1300" spc="-10" b="0">
                <a:latin typeface="Roboto Medium"/>
                <a:cs typeface="Roboto Medium"/>
              </a:rPr>
              <a:t>Validation</a:t>
            </a:r>
            <a:endParaRPr sz="1300">
              <a:latin typeface="Roboto Medium"/>
              <a:cs typeface="Roboto Medium"/>
            </a:endParaRPr>
          </a:p>
          <a:p>
            <a:pPr marL="202565">
              <a:lnSpc>
                <a:spcPct val="100000"/>
              </a:lnSpc>
              <a:spcBef>
                <a:spcPts val="240"/>
              </a:spcBef>
            </a:pPr>
            <a:r>
              <a:rPr dirty="0" sz="1300" spc="-45">
                <a:solidFill>
                  <a:srgbClr val="4A5462"/>
                </a:solidFill>
                <a:latin typeface="Roboto"/>
                <a:cs typeface="Roboto"/>
              </a:rPr>
              <a:t>Verify</a:t>
            </a:r>
            <a:r>
              <a:rPr dirty="0" sz="130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dirty="0" sz="1300" spc="-60">
                <a:solidFill>
                  <a:srgbClr val="4A5462"/>
                </a:solidFill>
                <a:latin typeface="Roboto"/>
                <a:cs typeface="Roboto"/>
              </a:rPr>
              <a:t>outputs</a:t>
            </a:r>
            <a:r>
              <a:rPr dirty="0" sz="1300" spc="5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dirty="0" sz="1300" spc="-50">
                <a:solidFill>
                  <a:srgbClr val="4A5462"/>
                </a:solidFill>
                <a:latin typeface="Roboto"/>
                <a:cs typeface="Roboto"/>
              </a:rPr>
              <a:t>against</a:t>
            </a:r>
            <a:r>
              <a:rPr dirty="0" sz="1300" spc="5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dirty="0" sz="1300" spc="-55">
                <a:solidFill>
                  <a:srgbClr val="4A5462"/>
                </a:solidFill>
                <a:latin typeface="Roboto"/>
                <a:cs typeface="Roboto"/>
              </a:rPr>
              <a:t>predetermined</a:t>
            </a:r>
            <a:r>
              <a:rPr dirty="0" sz="1300" spc="5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dirty="0" sz="1300" spc="-40">
                <a:solidFill>
                  <a:srgbClr val="4A5462"/>
                </a:solidFill>
                <a:latin typeface="Roboto"/>
                <a:cs typeface="Roboto"/>
              </a:rPr>
              <a:t>criteria</a:t>
            </a:r>
            <a:r>
              <a:rPr dirty="0" sz="130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dirty="0" sz="1300" spc="-60">
                <a:solidFill>
                  <a:srgbClr val="4A5462"/>
                </a:solidFill>
                <a:latin typeface="Roboto"/>
                <a:cs typeface="Roboto"/>
              </a:rPr>
              <a:t>before</a:t>
            </a:r>
            <a:r>
              <a:rPr dirty="0" sz="1300" spc="5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dirty="0" sz="1300" spc="-10">
                <a:solidFill>
                  <a:srgbClr val="4A5462"/>
                </a:solidFill>
                <a:latin typeface="Roboto"/>
                <a:cs typeface="Roboto"/>
              </a:rPr>
              <a:t>accepting</a:t>
            </a:r>
            <a:endParaRPr sz="1300">
              <a:latin typeface="Roboto"/>
              <a:cs typeface="Roboto"/>
            </a:endParaRPr>
          </a:p>
          <a:p>
            <a:pPr>
              <a:lnSpc>
                <a:spcPct val="100000"/>
              </a:lnSpc>
            </a:pPr>
            <a:endParaRPr sz="12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200">
              <a:latin typeface="Roboto"/>
              <a:cs typeface="Roboto"/>
            </a:endParaRPr>
          </a:p>
          <a:p>
            <a:pPr marL="202565">
              <a:lnSpc>
                <a:spcPct val="100000"/>
              </a:lnSpc>
              <a:spcBef>
                <a:spcPts val="5"/>
              </a:spcBef>
            </a:pPr>
            <a:r>
              <a:rPr dirty="0" sz="1300" spc="-55" b="0">
                <a:latin typeface="Roboto Medium"/>
                <a:cs typeface="Roboto Medium"/>
              </a:rPr>
              <a:t>Fallback</a:t>
            </a:r>
            <a:r>
              <a:rPr dirty="0" sz="1300" spc="-30" b="0">
                <a:latin typeface="Roboto Medium"/>
                <a:cs typeface="Roboto Medium"/>
              </a:rPr>
              <a:t> </a:t>
            </a:r>
            <a:r>
              <a:rPr dirty="0" sz="1300" spc="-10" b="0">
                <a:latin typeface="Roboto Medium"/>
                <a:cs typeface="Roboto Medium"/>
              </a:rPr>
              <a:t>Mechanisms</a:t>
            </a:r>
            <a:endParaRPr sz="1300">
              <a:latin typeface="Roboto Medium"/>
              <a:cs typeface="Roboto Medium"/>
            </a:endParaRPr>
          </a:p>
          <a:p>
            <a:pPr marL="202565">
              <a:lnSpc>
                <a:spcPct val="100000"/>
              </a:lnSpc>
              <a:spcBef>
                <a:spcPts val="240"/>
              </a:spcBef>
            </a:pPr>
            <a:r>
              <a:rPr dirty="0" sz="1300" spc="-50">
                <a:solidFill>
                  <a:srgbClr val="4A5462"/>
                </a:solidFill>
                <a:latin typeface="Roboto"/>
                <a:cs typeface="Roboto"/>
              </a:rPr>
              <a:t>Graceful</a:t>
            </a:r>
            <a:r>
              <a:rPr dirty="0" sz="1300" spc="5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dirty="0" sz="1300" spc="-60">
                <a:solidFill>
                  <a:srgbClr val="4A5462"/>
                </a:solidFill>
                <a:latin typeface="Roboto"/>
                <a:cs typeface="Roboto"/>
              </a:rPr>
              <a:t>recovery</a:t>
            </a:r>
            <a:r>
              <a:rPr dirty="0" sz="1300" spc="5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dirty="0" sz="1300" spc="-60">
                <a:solidFill>
                  <a:srgbClr val="4A5462"/>
                </a:solidFill>
                <a:latin typeface="Roboto"/>
                <a:cs typeface="Roboto"/>
              </a:rPr>
              <a:t>paths</a:t>
            </a:r>
            <a:r>
              <a:rPr dirty="0" sz="1300" spc="5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dirty="0" sz="1300" spc="-65">
                <a:solidFill>
                  <a:srgbClr val="4A5462"/>
                </a:solidFill>
                <a:latin typeface="Roboto"/>
                <a:cs typeface="Roboto"/>
              </a:rPr>
              <a:t>when</a:t>
            </a:r>
            <a:r>
              <a:rPr dirty="0" sz="1300" spc="5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dirty="0" sz="1300" spc="-60">
                <a:solidFill>
                  <a:srgbClr val="4A5462"/>
                </a:solidFill>
                <a:latin typeface="Roboto"/>
                <a:cs typeface="Roboto"/>
              </a:rPr>
              <a:t>agent</a:t>
            </a:r>
            <a:r>
              <a:rPr dirty="0" sz="1300" spc="5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dirty="0" sz="1300" spc="-55">
                <a:solidFill>
                  <a:srgbClr val="4A5462"/>
                </a:solidFill>
                <a:latin typeface="Roboto"/>
                <a:cs typeface="Roboto"/>
              </a:rPr>
              <a:t>encounters</a:t>
            </a:r>
            <a:r>
              <a:rPr dirty="0" sz="1300" spc="5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dirty="0" sz="1300" spc="-10">
                <a:solidFill>
                  <a:srgbClr val="4A5462"/>
                </a:solidFill>
                <a:latin typeface="Roboto"/>
                <a:cs typeface="Roboto"/>
              </a:rPr>
              <a:t>issues</a:t>
            </a:r>
            <a:endParaRPr sz="1300">
              <a:latin typeface="Roboto"/>
              <a:cs typeface="Roboto"/>
            </a:endParaRPr>
          </a:p>
          <a:p>
            <a:pPr>
              <a:lnSpc>
                <a:spcPct val="100000"/>
              </a:lnSpc>
            </a:pPr>
            <a:endParaRPr sz="12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200">
              <a:latin typeface="Roboto"/>
              <a:cs typeface="Roboto"/>
            </a:endParaRPr>
          </a:p>
          <a:p>
            <a:pPr marL="202565">
              <a:lnSpc>
                <a:spcPct val="100000"/>
              </a:lnSpc>
              <a:spcBef>
                <a:spcPts val="5"/>
              </a:spcBef>
            </a:pPr>
            <a:r>
              <a:rPr dirty="0" sz="1300" spc="-70" b="0">
                <a:latin typeface="Roboto Medium"/>
                <a:cs typeface="Roboto Medium"/>
              </a:rPr>
              <a:t>Human-</a:t>
            </a:r>
            <a:r>
              <a:rPr dirty="0" sz="1300" spc="-45" b="0">
                <a:latin typeface="Roboto Medium"/>
                <a:cs typeface="Roboto Medium"/>
              </a:rPr>
              <a:t>in-</a:t>
            </a:r>
            <a:r>
              <a:rPr dirty="0" sz="1300" spc="-55" b="0">
                <a:latin typeface="Roboto Medium"/>
                <a:cs typeface="Roboto Medium"/>
              </a:rPr>
              <a:t>the-</a:t>
            </a:r>
            <a:r>
              <a:rPr dirty="0" sz="1300" spc="-20" b="0">
                <a:latin typeface="Roboto Medium"/>
                <a:cs typeface="Roboto Medium"/>
              </a:rPr>
              <a:t>Loop</a:t>
            </a:r>
            <a:endParaRPr sz="1300">
              <a:latin typeface="Roboto Medium"/>
              <a:cs typeface="Roboto Medium"/>
            </a:endParaRPr>
          </a:p>
          <a:p>
            <a:pPr marL="202565">
              <a:lnSpc>
                <a:spcPct val="100000"/>
              </a:lnSpc>
              <a:spcBef>
                <a:spcPts val="240"/>
              </a:spcBef>
            </a:pPr>
            <a:r>
              <a:rPr dirty="0" sz="1300" spc="-40">
                <a:solidFill>
                  <a:srgbClr val="4A5462"/>
                </a:solidFill>
                <a:latin typeface="Roboto"/>
                <a:cs typeface="Roboto"/>
              </a:rPr>
              <a:t>Critical</a:t>
            </a:r>
            <a:r>
              <a:rPr dirty="0" sz="1300" spc="-1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dirty="0" sz="1300" spc="-50">
                <a:solidFill>
                  <a:srgbClr val="4A5462"/>
                </a:solidFill>
                <a:latin typeface="Roboto"/>
                <a:cs typeface="Roboto"/>
              </a:rPr>
              <a:t>decision</a:t>
            </a:r>
            <a:r>
              <a:rPr dirty="0" sz="1300" spc="-1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dirty="0" sz="1300" spc="-55">
                <a:solidFill>
                  <a:srgbClr val="4A5462"/>
                </a:solidFill>
                <a:latin typeface="Roboto"/>
                <a:cs typeface="Roboto"/>
              </a:rPr>
              <a:t>points</a:t>
            </a:r>
            <a:r>
              <a:rPr dirty="0" sz="1300" spc="-5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dirty="0" sz="1300" spc="-45">
                <a:solidFill>
                  <a:srgbClr val="4A5462"/>
                </a:solidFill>
                <a:latin typeface="Roboto"/>
                <a:cs typeface="Roboto"/>
              </a:rPr>
              <a:t>requiring</a:t>
            </a:r>
            <a:r>
              <a:rPr dirty="0" sz="1300" spc="-1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dirty="0" sz="1300" spc="-70">
                <a:solidFill>
                  <a:srgbClr val="4A5462"/>
                </a:solidFill>
                <a:latin typeface="Roboto"/>
                <a:cs typeface="Roboto"/>
              </a:rPr>
              <a:t>human</a:t>
            </a:r>
            <a:r>
              <a:rPr dirty="0" sz="1300" spc="-5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dirty="0" sz="1300" spc="-10">
                <a:solidFill>
                  <a:srgbClr val="4A5462"/>
                </a:solidFill>
                <a:latin typeface="Roboto"/>
                <a:cs typeface="Roboto"/>
              </a:rPr>
              <a:t>verification</a:t>
            </a:r>
            <a:endParaRPr sz="1300">
              <a:latin typeface="Roboto"/>
              <a:cs typeface="Roboto"/>
            </a:endParaRPr>
          </a:p>
        </p:txBody>
      </p:sp>
      <p:grpSp>
        <p:nvGrpSpPr>
          <p:cNvPr id="17" name="object 17" descr=""/>
          <p:cNvGrpSpPr/>
          <p:nvPr/>
        </p:nvGrpSpPr>
        <p:grpSpPr>
          <a:xfrm>
            <a:off x="7315199" y="0"/>
            <a:ext cx="4876800" cy="6858000"/>
            <a:chOff x="7315199" y="0"/>
            <a:chExt cx="4876800" cy="6858000"/>
          </a:xfrm>
        </p:grpSpPr>
        <p:sp>
          <p:nvSpPr>
            <p:cNvPr id="18" name="object 18" descr=""/>
            <p:cNvSpPr/>
            <p:nvPr/>
          </p:nvSpPr>
          <p:spPr>
            <a:xfrm>
              <a:off x="7315199" y="0"/>
              <a:ext cx="4876800" cy="6858000"/>
            </a:xfrm>
            <a:custGeom>
              <a:avLst/>
              <a:gdLst/>
              <a:ahLst/>
              <a:cxnLst/>
              <a:rect l="l" t="t" r="r" b="b"/>
              <a:pathLst>
                <a:path w="4876800" h="6858000">
                  <a:moveTo>
                    <a:pt x="4876799" y="6857999"/>
                  </a:moveTo>
                  <a:lnTo>
                    <a:pt x="0" y="6857999"/>
                  </a:lnTo>
                  <a:lnTo>
                    <a:pt x="0" y="0"/>
                  </a:lnTo>
                  <a:lnTo>
                    <a:pt x="4876799" y="0"/>
                  </a:lnTo>
                  <a:lnTo>
                    <a:pt x="4876799" y="6857999"/>
                  </a:lnTo>
                  <a:close/>
                </a:path>
              </a:pathLst>
            </a:custGeom>
            <a:solidFill>
              <a:srgbClr val="EFF5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8648699" y="1638299"/>
              <a:ext cx="1219200" cy="1219200"/>
            </a:xfrm>
            <a:custGeom>
              <a:avLst/>
              <a:gdLst/>
              <a:ahLst/>
              <a:cxnLst/>
              <a:rect l="l" t="t" r="r" b="b"/>
              <a:pathLst>
                <a:path w="1219200" h="1219200">
                  <a:moveTo>
                    <a:pt x="609599" y="1219199"/>
                  </a:moveTo>
                  <a:lnTo>
                    <a:pt x="564759" y="1217548"/>
                  </a:lnTo>
                  <a:lnTo>
                    <a:pt x="520152" y="1212602"/>
                  </a:lnTo>
                  <a:lnTo>
                    <a:pt x="476030" y="1204386"/>
                  </a:lnTo>
                  <a:lnTo>
                    <a:pt x="432642" y="1192950"/>
                  </a:lnTo>
                  <a:lnTo>
                    <a:pt x="390211" y="1178353"/>
                  </a:lnTo>
                  <a:lnTo>
                    <a:pt x="348961" y="1160672"/>
                  </a:lnTo>
                  <a:lnTo>
                    <a:pt x="309124" y="1140002"/>
                  </a:lnTo>
                  <a:lnTo>
                    <a:pt x="270922" y="1116463"/>
                  </a:lnTo>
                  <a:lnTo>
                    <a:pt x="234557" y="1090179"/>
                  </a:lnTo>
                  <a:lnTo>
                    <a:pt x="200217" y="1061284"/>
                  </a:lnTo>
                  <a:lnTo>
                    <a:pt x="168095" y="1029940"/>
                  </a:lnTo>
                  <a:lnTo>
                    <a:pt x="138372" y="996326"/>
                  </a:lnTo>
                  <a:lnTo>
                    <a:pt x="111201" y="960616"/>
                  </a:lnTo>
                  <a:lnTo>
                    <a:pt x="86727" y="922997"/>
                  </a:lnTo>
                  <a:lnTo>
                    <a:pt x="65087" y="883679"/>
                  </a:lnTo>
                  <a:lnTo>
                    <a:pt x="46401" y="842883"/>
                  </a:lnTo>
                  <a:lnTo>
                    <a:pt x="30767" y="800824"/>
                  </a:lnTo>
                  <a:lnTo>
                    <a:pt x="18267" y="757720"/>
                  </a:lnTo>
                  <a:lnTo>
                    <a:pt x="8973" y="713813"/>
                  </a:lnTo>
                  <a:lnTo>
                    <a:pt x="2935" y="669351"/>
                  </a:lnTo>
                  <a:lnTo>
                    <a:pt x="183" y="624564"/>
                  </a:lnTo>
                  <a:lnTo>
                    <a:pt x="0" y="609599"/>
                  </a:lnTo>
                  <a:lnTo>
                    <a:pt x="183" y="594635"/>
                  </a:lnTo>
                  <a:lnTo>
                    <a:pt x="2935" y="549848"/>
                  </a:lnTo>
                  <a:lnTo>
                    <a:pt x="8973" y="505386"/>
                  </a:lnTo>
                  <a:lnTo>
                    <a:pt x="18267" y="461479"/>
                  </a:lnTo>
                  <a:lnTo>
                    <a:pt x="30767" y="418375"/>
                  </a:lnTo>
                  <a:lnTo>
                    <a:pt x="46401" y="376315"/>
                  </a:lnTo>
                  <a:lnTo>
                    <a:pt x="65087" y="335520"/>
                  </a:lnTo>
                  <a:lnTo>
                    <a:pt x="86727" y="296202"/>
                  </a:lnTo>
                  <a:lnTo>
                    <a:pt x="111201" y="258583"/>
                  </a:lnTo>
                  <a:lnTo>
                    <a:pt x="138372" y="222874"/>
                  </a:lnTo>
                  <a:lnTo>
                    <a:pt x="168095" y="189259"/>
                  </a:lnTo>
                  <a:lnTo>
                    <a:pt x="200217" y="157915"/>
                  </a:lnTo>
                  <a:lnTo>
                    <a:pt x="234557" y="129021"/>
                  </a:lnTo>
                  <a:lnTo>
                    <a:pt x="270922" y="102735"/>
                  </a:lnTo>
                  <a:lnTo>
                    <a:pt x="309124" y="79196"/>
                  </a:lnTo>
                  <a:lnTo>
                    <a:pt x="348961" y="58527"/>
                  </a:lnTo>
                  <a:lnTo>
                    <a:pt x="390211" y="40845"/>
                  </a:lnTo>
                  <a:lnTo>
                    <a:pt x="432642" y="26249"/>
                  </a:lnTo>
                  <a:lnTo>
                    <a:pt x="476030" y="14812"/>
                  </a:lnTo>
                  <a:lnTo>
                    <a:pt x="520152" y="6597"/>
                  </a:lnTo>
                  <a:lnTo>
                    <a:pt x="564759" y="1651"/>
                  </a:lnTo>
                  <a:lnTo>
                    <a:pt x="609599" y="0"/>
                  </a:lnTo>
                  <a:lnTo>
                    <a:pt x="624564" y="183"/>
                  </a:lnTo>
                  <a:lnTo>
                    <a:pt x="669351" y="2935"/>
                  </a:lnTo>
                  <a:lnTo>
                    <a:pt x="713814" y="8973"/>
                  </a:lnTo>
                  <a:lnTo>
                    <a:pt x="757721" y="18268"/>
                  </a:lnTo>
                  <a:lnTo>
                    <a:pt x="800824" y="30768"/>
                  </a:lnTo>
                  <a:lnTo>
                    <a:pt x="842883" y="46402"/>
                  </a:lnTo>
                  <a:lnTo>
                    <a:pt x="883678" y="65088"/>
                  </a:lnTo>
                  <a:lnTo>
                    <a:pt x="922996" y="86728"/>
                  </a:lnTo>
                  <a:lnTo>
                    <a:pt x="960615" y="111202"/>
                  </a:lnTo>
                  <a:lnTo>
                    <a:pt x="996325" y="138372"/>
                  </a:lnTo>
                  <a:lnTo>
                    <a:pt x="1029940" y="168095"/>
                  </a:lnTo>
                  <a:lnTo>
                    <a:pt x="1061283" y="200217"/>
                  </a:lnTo>
                  <a:lnTo>
                    <a:pt x="1090178" y="234558"/>
                  </a:lnTo>
                  <a:lnTo>
                    <a:pt x="1116462" y="270924"/>
                  </a:lnTo>
                  <a:lnTo>
                    <a:pt x="1140001" y="309125"/>
                  </a:lnTo>
                  <a:lnTo>
                    <a:pt x="1160670" y="348962"/>
                  </a:lnTo>
                  <a:lnTo>
                    <a:pt x="1178353" y="390211"/>
                  </a:lnTo>
                  <a:lnTo>
                    <a:pt x="1192950" y="432642"/>
                  </a:lnTo>
                  <a:lnTo>
                    <a:pt x="1204386" y="476031"/>
                  </a:lnTo>
                  <a:lnTo>
                    <a:pt x="1212602" y="520152"/>
                  </a:lnTo>
                  <a:lnTo>
                    <a:pt x="1217549" y="564759"/>
                  </a:lnTo>
                  <a:lnTo>
                    <a:pt x="1219199" y="609599"/>
                  </a:lnTo>
                  <a:lnTo>
                    <a:pt x="1219016" y="624564"/>
                  </a:lnTo>
                  <a:lnTo>
                    <a:pt x="1216265" y="669351"/>
                  </a:lnTo>
                  <a:lnTo>
                    <a:pt x="1210226" y="713813"/>
                  </a:lnTo>
                  <a:lnTo>
                    <a:pt x="1200931" y="757720"/>
                  </a:lnTo>
                  <a:lnTo>
                    <a:pt x="1188430" y="800824"/>
                  </a:lnTo>
                  <a:lnTo>
                    <a:pt x="1172795" y="842883"/>
                  </a:lnTo>
                  <a:lnTo>
                    <a:pt x="1154110" y="883678"/>
                  </a:lnTo>
                  <a:lnTo>
                    <a:pt x="1132471" y="922996"/>
                  </a:lnTo>
                  <a:lnTo>
                    <a:pt x="1107996" y="960616"/>
                  </a:lnTo>
                  <a:lnTo>
                    <a:pt x="1080827" y="996326"/>
                  </a:lnTo>
                  <a:lnTo>
                    <a:pt x="1051103" y="1029940"/>
                  </a:lnTo>
                  <a:lnTo>
                    <a:pt x="1018982" y="1061284"/>
                  </a:lnTo>
                  <a:lnTo>
                    <a:pt x="984641" y="1090179"/>
                  </a:lnTo>
                  <a:lnTo>
                    <a:pt x="948274" y="1116463"/>
                  </a:lnTo>
                  <a:lnTo>
                    <a:pt x="910074" y="1140002"/>
                  </a:lnTo>
                  <a:lnTo>
                    <a:pt x="870237" y="1160672"/>
                  </a:lnTo>
                  <a:lnTo>
                    <a:pt x="828987" y="1178353"/>
                  </a:lnTo>
                  <a:lnTo>
                    <a:pt x="786557" y="1192950"/>
                  </a:lnTo>
                  <a:lnTo>
                    <a:pt x="743168" y="1204386"/>
                  </a:lnTo>
                  <a:lnTo>
                    <a:pt x="699047" y="1212602"/>
                  </a:lnTo>
                  <a:lnTo>
                    <a:pt x="654440" y="1217548"/>
                  </a:lnTo>
                  <a:lnTo>
                    <a:pt x="609599" y="1219199"/>
                  </a:lnTo>
                  <a:close/>
                </a:path>
              </a:pathLst>
            </a:custGeom>
            <a:solidFill>
              <a:srgbClr val="DAE9FE">
                <a:alpha val="5000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9639299" y="4000499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457199" y="914399"/>
                  </a:moveTo>
                  <a:lnTo>
                    <a:pt x="412387" y="912198"/>
                  </a:lnTo>
                  <a:lnTo>
                    <a:pt x="368004" y="905615"/>
                  </a:lnTo>
                  <a:lnTo>
                    <a:pt x="324482" y="894712"/>
                  </a:lnTo>
                  <a:lnTo>
                    <a:pt x="282236" y="879596"/>
                  </a:lnTo>
                  <a:lnTo>
                    <a:pt x="241677" y="860413"/>
                  </a:lnTo>
                  <a:lnTo>
                    <a:pt x="203192" y="837347"/>
                  </a:lnTo>
                  <a:lnTo>
                    <a:pt x="167154" y="810619"/>
                  </a:lnTo>
                  <a:lnTo>
                    <a:pt x="133910" y="780488"/>
                  </a:lnTo>
                  <a:lnTo>
                    <a:pt x="103779" y="747244"/>
                  </a:lnTo>
                  <a:lnTo>
                    <a:pt x="77051" y="711205"/>
                  </a:lnTo>
                  <a:lnTo>
                    <a:pt x="53985" y="672721"/>
                  </a:lnTo>
                  <a:lnTo>
                    <a:pt x="34801" y="632161"/>
                  </a:lnTo>
                  <a:lnTo>
                    <a:pt x="19686" y="589917"/>
                  </a:lnTo>
                  <a:lnTo>
                    <a:pt x="8784" y="546394"/>
                  </a:lnTo>
                  <a:lnTo>
                    <a:pt x="2202" y="502013"/>
                  </a:lnTo>
                  <a:lnTo>
                    <a:pt x="0" y="457199"/>
                  </a:lnTo>
                  <a:lnTo>
                    <a:pt x="137" y="445976"/>
                  </a:lnTo>
                  <a:lnTo>
                    <a:pt x="3439" y="401230"/>
                  </a:lnTo>
                  <a:lnTo>
                    <a:pt x="11109" y="357023"/>
                  </a:lnTo>
                  <a:lnTo>
                    <a:pt x="23076" y="313781"/>
                  </a:lnTo>
                  <a:lnTo>
                    <a:pt x="39223" y="271920"/>
                  </a:lnTo>
                  <a:lnTo>
                    <a:pt x="59397" y="231843"/>
                  </a:lnTo>
                  <a:lnTo>
                    <a:pt x="83401" y="193937"/>
                  </a:lnTo>
                  <a:lnTo>
                    <a:pt x="111005" y="158566"/>
                  </a:lnTo>
                  <a:lnTo>
                    <a:pt x="141943" y="126071"/>
                  </a:lnTo>
                  <a:lnTo>
                    <a:pt x="175918" y="96765"/>
                  </a:lnTo>
                  <a:lnTo>
                    <a:pt x="212600" y="70930"/>
                  </a:lnTo>
                  <a:lnTo>
                    <a:pt x="251639" y="48815"/>
                  </a:lnTo>
                  <a:lnTo>
                    <a:pt x="292658" y="30634"/>
                  </a:lnTo>
                  <a:lnTo>
                    <a:pt x="335261" y="16560"/>
                  </a:lnTo>
                  <a:lnTo>
                    <a:pt x="379039" y="6730"/>
                  </a:lnTo>
                  <a:lnTo>
                    <a:pt x="423570" y="1238"/>
                  </a:lnTo>
                  <a:lnTo>
                    <a:pt x="457199" y="0"/>
                  </a:lnTo>
                  <a:lnTo>
                    <a:pt x="468423" y="137"/>
                  </a:lnTo>
                  <a:lnTo>
                    <a:pt x="513169" y="3438"/>
                  </a:lnTo>
                  <a:lnTo>
                    <a:pt x="557376" y="11109"/>
                  </a:lnTo>
                  <a:lnTo>
                    <a:pt x="600617" y="23076"/>
                  </a:lnTo>
                  <a:lnTo>
                    <a:pt x="642478" y="39224"/>
                  </a:lnTo>
                  <a:lnTo>
                    <a:pt x="682555" y="59397"/>
                  </a:lnTo>
                  <a:lnTo>
                    <a:pt x="720461" y="83401"/>
                  </a:lnTo>
                  <a:lnTo>
                    <a:pt x="755832" y="111006"/>
                  </a:lnTo>
                  <a:lnTo>
                    <a:pt x="788327" y="141944"/>
                  </a:lnTo>
                  <a:lnTo>
                    <a:pt x="817634" y="175918"/>
                  </a:lnTo>
                  <a:lnTo>
                    <a:pt x="843468" y="212601"/>
                  </a:lnTo>
                  <a:lnTo>
                    <a:pt x="865583" y="251640"/>
                  </a:lnTo>
                  <a:lnTo>
                    <a:pt x="883765" y="292658"/>
                  </a:lnTo>
                  <a:lnTo>
                    <a:pt x="897839" y="335261"/>
                  </a:lnTo>
                  <a:lnTo>
                    <a:pt x="907669" y="379039"/>
                  </a:lnTo>
                  <a:lnTo>
                    <a:pt x="913161" y="423569"/>
                  </a:lnTo>
                  <a:lnTo>
                    <a:pt x="914399" y="457199"/>
                  </a:lnTo>
                  <a:lnTo>
                    <a:pt x="914262" y="468423"/>
                  </a:lnTo>
                  <a:lnTo>
                    <a:pt x="910961" y="513169"/>
                  </a:lnTo>
                  <a:lnTo>
                    <a:pt x="903291" y="557375"/>
                  </a:lnTo>
                  <a:lnTo>
                    <a:pt x="891323" y="600617"/>
                  </a:lnTo>
                  <a:lnTo>
                    <a:pt x="875175" y="642478"/>
                  </a:lnTo>
                  <a:lnTo>
                    <a:pt x="855001" y="682555"/>
                  </a:lnTo>
                  <a:lnTo>
                    <a:pt x="830997" y="720461"/>
                  </a:lnTo>
                  <a:lnTo>
                    <a:pt x="803394" y="755832"/>
                  </a:lnTo>
                  <a:lnTo>
                    <a:pt x="772455" y="788327"/>
                  </a:lnTo>
                  <a:lnTo>
                    <a:pt x="738481" y="817633"/>
                  </a:lnTo>
                  <a:lnTo>
                    <a:pt x="701797" y="843468"/>
                  </a:lnTo>
                  <a:lnTo>
                    <a:pt x="662759" y="865583"/>
                  </a:lnTo>
                  <a:lnTo>
                    <a:pt x="621739" y="883764"/>
                  </a:lnTo>
                  <a:lnTo>
                    <a:pt x="579137" y="897839"/>
                  </a:lnTo>
                  <a:lnTo>
                    <a:pt x="535360" y="907669"/>
                  </a:lnTo>
                  <a:lnTo>
                    <a:pt x="490830" y="913161"/>
                  </a:lnTo>
                  <a:lnTo>
                    <a:pt x="457199" y="914399"/>
                  </a:lnTo>
                  <a:close/>
                </a:path>
              </a:pathLst>
            </a:custGeom>
            <a:solidFill>
              <a:srgbClr val="BEDAFE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9432130" y="2400299"/>
              <a:ext cx="643255" cy="682625"/>
            </a:xfrm>
            <a:custGeom>
              <a:avLst/>
              <a:gdLst/>
              <a:ahLst/>
              <a:cxnLst/>
              <a:rect l="l" t="t" r="r" b="b"/>
              <a:pathLst>
                <a:path w="643254" h="682625">
                  <a:moveTo>
                    <a:pt x="321468" y="682049"/>
                  </a:moveTo>
                  <a:lnTo>
                    <a:pt x="235919" y="646268"/>
                  </a:lnTo>
                  <a:lnTo>
                    <a:pt x="191651" y="614479"/>
                  </a:lnTo>
                  <a:lnTo>
                    <a:pt x="152970" y="579308"/>
                  </a:lnTo>
                  <a:lnTo>
                    <a:pt x="119541" y="541419"/>
                  </a:lnTo>
                  <a:lnTo>
                    <a:pt x="91031" y="501475"/>
                  </a:lnTo>
                  <a:lnTo>
                    <a:pt x="67106" y="460139"/>
                  </a:lnTo>
                  <a:lnTo>
                    <a:pt x="47433" y="418074"/>
                  </a:lnTo>
                  <a:lnTo>
                    <a:pt x="31678" y="375944"/>
                  </a:lnTo>
                  <a:lnTo>
                    <a:pt x="19508" y="334411"/>
                  </a:lnTo>
                  <a:lnTo>
                    <a:pt x="10588" y="294140"/>
                  </a:lnTo>
                  <a:lnTo>
                    <a:pt x="4586" y="255792"/>
                  </a:lnTo>
                  <a:lnTo>
                    <a:pt x="67" y="189398"/>
                  </a:lnTo>
                  <a:lnTo>
                    <a:pt x="0" y="187523"/>
                  </a:lnTo>
                  <a:lnTo>
                    <a:pt x="14549" y="140726"/>
                  </a:lnTo>
                  <a:lnTo>
                    <a:pt x="51301" y="110906"/>
                  </a:lnTo>
                  <a:lnTo>
                    <a:pt x="303654" y="3884"/>
                  </a:lnTo>
                  <a:lnTo>
                    <a:pt x="309145" y="1339"/>
                  </a:lnTo>
                  <a:lnTo>
                    <a:pt x="315307" y="0"/>
                  </a:lnTo>
                  <a:lnTo>
                    <a:pt x="327630" y="0"/>
                  </a:lnTo>
                  <a:lnTo>
                    <a:pt x="333791" y="1339"/>
                  </a:lnTo>
                  <a:lnTo>
                    <a:pt x="339417" y="3884"/>
                  </a:lnTo>
                  <a:lnTo>
                    <a:pt x="541129" y="89475"/>
                  </a:lnTo>
                  <a:lnTo>
                    <a:pt x="321468" y="89475"/>
                  </a:lnTo>
                  <a:lnTo>
                    <a:pt x="321468" y="595788"/>
                  </a:lnTo>
                  <a:lnTo>
                    <a:pt x="471841" y="595788"/>
                  </a:lnTo>
                  <a:lnTo>
                    <a:pt x="451285" y="614479"/>
                  </a:lnTo>
                  <a:lnTo>
                    <a:pt x="407017" y="646268"/>
                  </a:lnTo>
                  <a:lnTo>
                    <a:pt x="356830" y="674012"/>
                  </a:lnTo>
                  <a:lnTo>
                    <a:pt x="339488" y="680040"/>
                  </a:lnTo>
                  <a:lnTo>
                    <a:pt x="321468" y="682049"/>
                  </a:lnTo>
                  <a:close/>
                </a:path>
                <a:path w="643254" h="682625">
                  <a:moveTo>
                    <a:pt x="471841" y="595788"/>
                  </a:moveTo>
                  <a:lnTo>
                    <a:pt x="321468" y="595788"/>
                  </a:lnTo>
                  <a:lnTo>
                    <a:pt x="372954" y="565875"/>
                  </a:lnTo>
                  <a:lnTo>
                    <a:pt x="416850" y="530571"/>
                  </a:lnTo>
                  <a:lnTo>
                    <a:pt x="453678" y="491004"/>
                  </a:lnTo>
                  <a:lnTo>
                    <a:pt x="483956" y="448303"/>
                  </a:lnTo>
                  <a:lnTo>
                    <a:pt x="508205" y="403593"/>
                  </a:lnTo>
                  <a:lnTo>
                    <a:pt x="526945" y="358004"/>
                  </a:lnTo>
                  <a:lnTo>
                    <a:pt x="540695" y="312663"/>
                  </a:lnTo>
                  <a:lnTo>
                    <a:pt x="549977" y="268696"/>
                  </a:lnTo>
                  <a:lnTo>
                    <a:pt x="555309" y="227232"/>
                  </a:lnTo>
                  <a:lnTo>
                    <a:pt x="557212" y="189398"/>
                  </a:lnTo>
                  <a:lnTo>
                    <a:pt x="321468" y="89475"/>
                  </a:lnTo>
                  <a:lnTo>
                    <a:pt x="541129" y="89475"/>
                  </a:lnTo>
                  <a:lnTo>
                    <a:pt x="591636" y="110906"/>
                  </a:lnTo>
                  <a:lnTo>
                    <a:pt x="628387" y="140726"/>
                  </a:lnTo>
                  <a:lnTo>
                    <a:pt x="642937" y="187523"/>
                  </a:lnTo>
                  <a:lnTo>
                    <a:pt x="641769" y="220032"/>
                  </a:lnTo>
                  <a:lnTo>
                    <a:pt x="632348" y="294140"/>
                  </a:lnTo>
                  <a:lnTo>
                    <a:pt x="623429" y="334411"/>
                  </a:lnTo>
                  <a:lnTo>
                    <a:pt x="611258" y="375944"/>
                  </a:lnTo>
                  <a:lnTo>
                    <a:pt x="595504" y="418074"/>
                  </a:lnTo>
                  <a:lnTo>
                    <a:pt x="575831" y="460139"/>
                  </a:lnTo>
                  <a:lnTo>
                    <a:pt x="551906" y="501475"/>
                  </a:lnTo>
                  <a:lnTo>
                    <a:pt x="523396" y="541419"/>
                  </a:lnTo>
                  <a:lnTo>
                    <a:pt x="489967" y="579308"/>
                  </a:lnTo>
                  <a:lnTo>
                    <a:pt x="471841" y="595788"/>
                  </a:lnTo>
                  <a:close/>
                </a:path>
              </a:pathLst>
            </a:custGeom>
            <a:solidFill>
              <a:srgbClr val="3B81F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9525026" y="33147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36059" y="457200"/>
                  </a:moveTo>
                  <a:lnTo>
                    <a:pt x="221085" y="457200"/>
                  </a:lnTo>
                  <a:lnTo>
                    <a:pt x="213617" y="456833"/>
                  </a:lnTo>
                  <a:lnTo>
                    <a:pt x="169378" y="449529"/>
                  </a:lnTo>
                  <a:lnTo>
                    <a:pt x="127414" y="433736"/>
                  </a:lnTo>
                  <a:lnTo>
                    <a:pt x="89338" y="410059"/>
                  </a:lnTo>
                  <a:lnTo>
                    <a:pt x="56612" y="379409"/>
                  </a:lnTo>
                  <a:lnTo>
                    <a:pt x="30495" y="342964"/>
                  </a:lnTo>
                  <a:lnTo>
                    <a:pt x="11989" y="302123"/>
                  </a:lnTo>
                  <a:lnTo>
                    <a:pt x="1807" y="258457"/>
                  </a:lnTo>
                  <a:lnTo>
                    <a:pt x="0" y="220561"/>
                  </a:lnTo>
                  <a:lnTo>
                    <a:pt x="339" y="213644"/>
                  </a:lnTo>
                  <a:lnTo>
                    <a:pt x="7643" y="169405"/>
                  </a:lnTo>
                  <a:lnTo>
                    <a:pt x="23436" y="127441"/>
                  </a:lnTo>
                  <a:lnTo>
                    <a:pt x="47113" y="89365"/>
                  </a:lnTo>
                  <a:lnTo>
                    <a:pt x="77763" y="56639"/>
                  </a:lnTo>
                  <a:lnTo>
                    <a:pt x="114208" y="30522"/>
                  </a:lnTo>
                  <a:lnTo>
                    <a:pt x="155049" y="12016"/>
                  </a:lnTo>
                  <a:lnTo>
                    <a:pt x="198715" y="1834"/>
                  </a:lnTo>
                  <a:lnTo>
                    <a:pt x="221085" y="0"/>
                  </a:lnTo>
                  <a:lnTo>
                    <a:pt x="236059" y="0"/>
                  </a:lnTo>
                  <a:lnTo>
                    <a:pt x="280513" y="5853"/>
                  </a:lnTo>
                  <a:lnTo>
                    <a:pt x="322971" y="20266"/>
                  </a:lnTo>
                  <a:lnTo>
                    <a:pt x="361801" y="42685"/>
                  </a:lnTo>
                  <a:lnTo>
                    <a:pt x="395511" y="72249"/>
                  </a:lnTo>
                  <a:lnTo>
                    <a:pt x="422806" y="107821"/>
                  </a:lnTo>
                  <a:lnTo>
                    <a:pt x="442636" y="148035"/>
                  </a:lnTo>
                  <a:lnTo>
                    <a:pt x="443330" y="149974"/>
                  </a:lnTo>
                  <a:lnTo>
                    <a:pt x="314286" y="149974"/>
                  </a:lnTo>
                  <a:lnTo>
                    <a:pt x="306220" y="151547"/>
                  </a:lnTo>
                  <a:lnTo>
                    <a:pt x="299117" y="156269"/>
                  </a:lnTo>
                  <a:lnTo>
                    <a:pt x="248185" y="207246"/>
                  </a:lnTo>
                  <a:lnTo>
                    <a:pt x="142926" y="207246"/>
                  </a:lnTo>
                  <a:lnTo>
                    <a:pt x="134988" y="208799"/>
                  </a:lnTo>
                  <a:lnTo>
                    <a:pt x="127756" y="213508"/>
                  </a:lnTo>
                  <a:lnTo>
                    <a:pt x="123035" y="220561"/>
                  </a:lnTo>
                  <a:lnTo>
                    <a:pt x="121461" y="228611"/>
                  </a:lnTo>
                  <a:lnTo>
                    <a:pt x="122920" y="236086"/>
                  </a:lnTo>
                  <a:lnTo>
                    <a:pt x="123035" y="236677"/>
                  </a:lnTo>
                  <a:lnTo>
                    <a:pt x="127756" y="243780"/>
                  </a:lnTo>
                  <a:lnTo>
                    <a:pt x="184906" y="300930"/>
                  </a:lnTo>
                  <a:lnTo>
                    <a:pt x="191959" y="305652"/>
                  </a:lnTo>
                  <a:lnTo>
                    <a:pt x="200009" y="307225"/>
                  </a:lnTo>
                  <a:lnTo>
                    <a:pt x="443330" y="307225"/>
                  </a:lnTo>
                  <a:lnTo>
                    <a:pt x="442636" y="309164"/>
                  </a:lnTo>
                  <a:lnTo>
                    <a:pt x="422806" y="349378"/>
                  </a:lnTo>
                  <a:lnTo>
                    <a:pt x="395511" y="384950"/>
                  </a:lnTo>
                  <a:lnTo>
                    <a:pt x="361801" y="414514"/>
                  </a:lnTo>
                  <a:lnTo>
                    <a:pt x="322971" y="436933"/>
                  </a:lnTo>
                  <a:lnTo>
                    <a:pt x="280513" y="451346"/>
                  </a:lnTo>
                  <a:lnTo>
                    <a:pt x="243528" y="456833"/>
                  </a:lnTo>
                  <a:lnTo>
                    <a:pt x="236059" y="457200"/>
                  </a:lnTo>
                  <a:close/>
                </a:path>
                <a:path w="457200" h="457200">
                  <a:moveTo>
                    <a:pt x="329030" y="187078"/>
                  </a:moveTo>
                  <a:lnTo>
                    <a:pt x="334098" y="179488"/>
                  </a:lnTo>
                  <a:lnTo>
                    <a:pt x="335651" y="171438"/>
                  </a:lnTo>
                  <a:lnTo>
                    <a:pt x="334072" y="163372"/>
                  </a:lnTo>
                  <a:lnTo>
                    <a:pt x="329389" y="156269"/>
                  </a:lnTo>
                  <a:lnTo>
                    <a:pt x="322336" y="151547"/>
                  </a:lnTo>
                  <a:lnTo>
                    <a:pt x="314286" y="149974"/>
                  </a:lnTo>
                  <a:lnTo>
                    <a:pt x="443330" y="149974"/>
                  </a:lnTo>
                  <a:lnTo>
                    <a:pt x="445156" y="155076"/>
                  </a:lnTo>
                  <a:lnTo>
                    <a:pt x="449502" y="169405"/>
                  </a:lnTo>
                  <a:lnTo>
                    <a:pt x="451319" y="176659"/>
                  </a:lnTo>
                  <a:lnTo>
                    <a:pt x="453289" y="186561"/>
                  </a:lnTo>
                  <a:lnTo>
                    <a:pt x="329547" y="186561"/>
                  </a:lnTo>
                  <a:lnTo>
                    <a:pt x="329030" y="187078"/>
                  </a:lnTo>
                  <a:close/>
                </a:path>
                <a:path w="457200" h="457200">
                  <a:moveTo>
                    <a:pt x="443330" y="307225"/>
                  </a:moveTo>
                  <a:lnTo>
                    <a:pt x="200009" y="307225"/>
                  </a:lnTo>
                  <a:lnTo>
                    <a:pt x="208075" y="305652"/>
                  </a:lnTo>
                  <a:lnTo>
                    <a:pt x="215178" y="300930"/>
                  </a:lnTo>
                  <a:lnTo>
                    <a:pt x="329547" y="186561"/>
                  </a:lnTo>
                  <a:lnTo>
                    <a:pt x="453289" y="186561"/>
                  </a:lnTo>
                  <a:lnTo>
                    <a:pt x="454241" y="191345"/>
                  </a:lnTo>
                  <a:lnTo>
                    <a:pt x="455338" y="198742"/>
                  </a:lnTo>
                  <a:lnTo>
                    <a:pt x="456792" y="213508"/>
                  </a:lnTo>
                  <a:lnTo>
                    <a:pt x="457145" y="220561"/>
                  </a:lnTo>
                  <a:lnTo>
                    <a:pt x="457143" y="236677"/>
                  </a:lnTo>
                  <a:lnTo>
                    <a:pt x="451319" y="280540"/>
                  </a:lnTo>
                  <a:lnTo>
                    <a:pt x="445156" y="302123"/>
                  </a:lnTo>
                  <a:lnTo>
                    <a:pt x="443330" y="307225"/>
                  </a:lnTo>
                  <a:close/>
                </a:path>
                <a:path w="457200" h="457200">
                  <a:moveTo>
                    <a:pt x="199997" y="255478"/>
                  </a:moveTo>
                  <a:lnTo>
                    <a:pt x="158028" y="213508"/>
                  </a:lnTo>
                  <a:lnTo>
                    <a:pt x="150975" y="208799"/>
                  </a:lnTo>
                  <a:lnTo>
                    <a:pt x="142926" y="207246"/>
                  </a:lnTo>
                  <a:lnTo>
                    <a:pt x="248185" y="207246"/>
                  </a:lnTo>
                  <a:lnTo>
                    <a:pt x="199997" y="255478"/>
                  </a:lnTo>
                  <a:close/>
                </a:path>
              </a:pathLst>
            </a:custGeom>
            <a:solidFill>
              <a:srgbClr val="60A5F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9525032" y="4029075"/>
              <a:ext cx="457200" cy="400050"/>
            </a:xfrm>
            <a:custGeom>
              <a:avLst/>
              <a:gdLst/>
              <a:ahLst/>
              <a:cxnLst/>
              <a:rect l="l" t="t" r="r" b="b"/>
              <a:pathLst>
                <a:path w="457200" h="400050">
                  <a:moveTo>
                    <a:pt x="421447" y="400050"/>
                  </a:moveTo>
                  <a:lnTo>
                    <a:pt x="35685" y="400050"/>
                  </a:lnTo>
                  <a:lnTo>
                    <a:pt x="26348" y="398802"/>
                  </a:lnTo>
                  <a:lnTo>
                    <a:pt x="0" y="364163"/>
                  </a:lnTo>
                  <a:lnTo>
                    <a:pt x="1245" y="354964"/>
                  </a:lnTo>
                  <a:lnTo>
                    <a:pt x="197759" y="17680"/>
                  </a:lnTo>
                  <a:lnTo>
                    <a:pt x="228566" y="0"/>
                  </a:lnTo>
                  <a:lnTo>
                    <a:pt x="237825" y="1218"/>
                  </a:lnTo>
                  <a:lnTo>
                    <a:pt x="316085" y="114300"/>
                  </a:lnTo>
                  <a:lnTo>
                    <a:pt x="228566" y="114300"/>
                  </a:lnTo>
                  <a:lnTo>
                    <a:pt x="220207" y="115978"/>
                  </a:lnTo>
                  <a:lnTo>
                    <a:pt x="213397" y="120561"/>
                  </a:lnTo>
                  <a:lnTo>
                    <a:pt x="208813" y="127372"/>
                  </a:lnTo>
                  <a:lnTo>
                    <a:pt x="207135" y="135731"/>
                  </a:lnTo>
                  <a:lnTo>
                    <a:pt x="207135" y="235743"/>
                  </a:lnTo>
                  <a:lnTo>
                    <a:pt x="208813" y="244102"/>
                  </a:lnTo>
                  <a:lnTo>
                    <a:pt x="213397" y="250913"/>
                  </a:lnTo>
                  <a:lnTo>
                    <a:pt x="220207" y="255496"/>
                  </a:lnTo>
                  <a:lnTo>
                    <a:pt x="228566" y="257175"/>
                  </a:lnTo>
                  <a:lnTo>
                    <a:pt x="399946" y="257175"/>
                  </a:lnTo>
                  <a:lnTo>
                    <a:pt x="416718" y="285750"/>
                  </a:lnTo>
                  <a:lnTo>
                    <a:pt x="224777" y="285750"/>
                  </a:lnTo>
                  <a:lnTo>
                    <a:pt x="221132" y="286475"/>
                  </a:lnTo>
                  <a:lnTo>
                    <a:pt x="199991" y="310535"/>
                  </a:lnTo>
                  <a:lnTo>
                    <a:pt x="199991" y="318114"/>
                  </a:lnTo>
                  <a:lnTo>
                    <a:pt x="224777" y="342899"/>
                  </a:lnTo>
                  <a:lnTo>
                    <a:pt x="450263" y="342899"/>
                  </a:lnTo>
                  <a:lnTo>
                    <a:pt x="452255" y="346293"/>
                  </a:lnTo>
                  <a:lnTo>
                    <a:pt x="455908" y="354964"/>
                  </a:lnTo>
                  <a:lnTo>
                    <a:pt x="457161" y="364163"/>
                  </a:lnTo>
                  <a:lnTo>
                    <a:pt x="455998" y="373379"/>
                  </a:lnTo>
                  <a:lnTo>
                    <a:pt x="452433" y="382101"/>
                  </a:lnTo>
                  <a:lnTo>
                    <a:pt x="446713" y="389577"/>
                  </a:lnTo>
                  <a:lnTo>
                    <a:pt x="439351" y="395227"/>
                  </a:lnTo>
                  <a:lnTo>
                    <a:pt x="430784" y="398802"/>
                  </a:lnTo>
                  <a:lnTo>
                    <a:pt x="421447" y="400050"/>
                  </a:lnTo>
                  <a:close/>
                </a:path>
                <a:path w="457200" h="400050">
                  <a:moveTo>
                    <a:pt x="399946" y="257175"/>
                  </a:moveTo>
                  <a:lnTo>
                    <a:pt x="228566" y="257175"/>
                  </a:lnTo>
                  <a:lnTo>
                    <a:pt x="236925" y="255496"/>
                  </a:lnTo>
                  <a:lnTo>
                    <a:pt x="243735" y="250913"/>
                  </a:lnTo>
                  <a:lnTo>
                    <a:pt x="248319" y="244102"/>
                  </a:lnTo>
                  <a:lnTo>
                    <a:pt x="249997" y="235743"/>
                  </a:lnTo>
                  <a:lnTo>
                    <a:pt x="249997" y="135731"/>
                  </a:lnTo>
                  <a:lnTo>
                    <a:pt x="248319" y="127372"/>
                  </a:lnTo>
                  <a:lnTo>
                    <a:pt x="243735" y="120561"/>
                  </a:lnTo>
                  <a:lnTo>
                    <a:pt x="236925" y="115978"/>
                  </a:lnTo>
                  <a:lnTo>
                    <a:pt x="228566" y="114300"/>
                  </a:lnTo>
                  <a:lnTo>
                    <a:pt x="316085" y="114300"/>
                  </a:lnTo>
                  <a:lnTo>
                    <a:pt x="399946" y="257175"/>
                  </a:lnTo>
                  <a:close/>
                </a:path>
                <a:path w="457200" h="400050">
                  <a:moveTo>
                    <a:pt x="450263" y="342899"/>
                  </a:moveTo>
                  <a:lnTo>
                    <a:pt x="232355" y="342899"/>
                  </a:lnTo>
                  <a:lnTo>
                    <a:pt x="236000" y="342174"/>
                  </a:lnTo>
                  <a:lnTo>
                    <a:pt x="243002" y="339274"/>
                  </a:lnTo>
                  <a:lnTo>
                    <a:pt x="257141" y="318114"/>
                  </a:lnTo>
                  <a:lnTo>
                    <a:pt x="257141" y="310535"/>
                  </a:lnTo>
                  <a:lnTo>
                    <a:pt x="232355" y="285750"/>
                  </a:lnTo>
                  <a:lnTo>
                    <a:pt x="416718" y="285750"/>
                  </a:lnTo>
                  <a:lnTo>
                    <a:pt x="450263" y="342899"/>
                  </a:lnTo>
                  <a:close/>
                </a:path>
              </a:pathLst>
            </a:custGeom>
            <a:solidFill>
              <a:srgbClr val="93C4F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10544174" y="6343649"/>
              <a:ext cx="1457325" cy="323850"/>
            </a:xfrm>
            <a:custGeom>
              <a:avLst/>
              <a:gdLst/>
              <a:ahLst/>
              <a:cxnLst/>
              <a:rect l="l" t="t" r="r" b="b"/>
              <a:pathLst>
                <a:path w="1457325" h="323850">
                  <a:moveTo>
                    <a:pt x="1424277" y="323849"/>
                  </a:moveTo>
                  <a:lnTo>
                    <a:pt x="33047" y="323849"/>
                  </a:lnTo>
                  <a:lnTo>
                    <a:pt x="28187" y="322883"/>
                  </a:lnTo>
                  <a:lnTo>
                    <a:pt x="966" y="295662"/>
                  </a:lnTo>
                  <a:lnTo>
                    <a:pt x="0" y="290802"/>
                  </a:lnTo>
                  <a:lnTo>
                    <a:pt x="0" y="28574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1424277" y="0"/>
                  </a:lnTo>
                  <a:lnTo>
                    <a:pt x="1456357" y="28187"/>
                  </a:lnTo>
                  <a:lnTo>
                    <a:pt x="1457324" y="33047"/>
                  </a:lnTo>
                  <a:lnTo>
                    <a:pt x="1457324" y="290802"/>
                  </a:lnTo>
                  <a:lnTo>
                    <a:pt x="1429137" y="322883"/>
                  </a:lnTo>
                  <a:lnTo>
                    <a:pt x="1424277" y="323849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5" name="object 2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58474" y="6438899"/>
              <a:ext cx="133349" cy="133349"/>
            </a:xfrm>
            <a:prstGeom prst="rect">
              <a:avLst/>
            </a:prstGeom>
          </p:spPr>
        </p:pic>
      </p:grpSp>
      <p:sp>
        <p:nvSpPr>
          <p:cNvPr id="26" name="object 2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975"/>
              </a:lnSpc>
            </a:pPr>
            <a:r>
              <a:rPr dirty="0" spc="-75"/>
              <a:t>Made</a:t>
            </a:r>
            <a:r>
              <a:rPr dirty="0" spc="5"/>
              <a:t> </a:t>
            </a:r>
            <a:r>
              <a:rPr dirty="0" spc="-55"/>
              <a:t>with</a:t>
            </a:r>
            <a:r>
              <a:rPr dirty="0" spc="5"/>
              <a:t> </a:t>
            </a:r>
            <a:r>
              <a:rPr dirty="0" spc="-50"/>
              <a:t>Genspark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609599" y="609599"/>
            <a:ext cx="952500" cy="76200"/>
          </a:xfrm>
          <a:custGeom>
            <a:avLst/>
            <a:gdLst/>
            <a:ahLst/>
            <a:cxnLst/>
            <a:rect l="l" t="t" r="r" b="b"/>
            <a:pathLst>
              <a:path w="952500" h="76200">
                <a:moveTo>
                  <a:pt x="952499" y="76199"/>
                </a:moveTo>
                <a:lnTo>
                  <a:pt x="0" y="76199"/>
                </a:lnTo>
                <a:lnTo>
                  <a:pt x="0" y="0"/>
                </a:lnTo>
                <a:lnTo>
                  <a:pt x="952499" y="0"/>
                </a:lnTo>
                <a:lnTo>
                  <a:pt x="952499" y="76199"/>
                </a:lnTo>
                <a:close/>
              </a:path>
            </a:pathLst>
          </a:custGeom>
          <a:solidFill>
            <a:srgbClr val="3B81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96899" y="837703"/>
            <a:ext cx="3026410" cy="47942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950" spc="-170"/>
              <a:t>Block</a:t>
            </a:r>
            <a:r>
              <a:rPr dirty="0" sz="2950" spc="-80"/>
              <a:t> </a:t>
            </a:r>
            <a:r>
              <a:rPr dirty="0" sz="2950" spc="-114"/>
              <a:t>6:</a:t>
            </a:r>
            <a:r>
              <a:rPr dirty="0" sz="2950" spc="-65"/>
              <a:t> </a:t>
            </a:r>
            <a:r>
              <a:rPr dirty="0" sz="2950" spc="-165"/>
              <a:t>Memory</a:t>
            </a:r>
            <a:endParaRPr sz="2950"/>
          </a:p>
        </p:txBody>
      </p:sp>
      <p:sp>
        <p:nvSpPr>
          <p:cNvPr id="4" name="object 4" descr=""/>
          <p:cNvSpPr txBox="1"/>
          <p:nvPr/>
        </p:nvSpPr>
        <p:spPr>
          <a:xfrm>
            <a:off x="596899" y="1458436"/>
            <a:ext cx="5765165" cy="151955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 marR="5080">
              <a:lnSpc>
                <a:spcPct val="123100"/>
              </a:lnSpc>
              <a:spcBef>
                <a:spcPts val="130"/>
              </a:spcBef>
            </a:pPr>
            <a:r>
              <a:rPr dirty="0" sz="1650" spc="-90">
                <a:solidFill>
                  <a:srgbClr val="374050"/>
                </a:solidFill>
                <a:latin typeface="Roboto"/>
                <a:cs typeface="Roboto"/>
              </a:rPr>
              <a:t>Agents</a:t>
            </a:r>
            <a:r>
              <a:rPr dirty="0" sz="1650" spc="-5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dirty="0" sz="1650" spc="-90">
                <a:solidFill>
                  <a:srgbClr val="374050"/>
                </a:solidFill>
                <a:latin typeface="Roboto"/>
                <a:cs typeface="Roboto"/>
              </a:rPr>
              <a:t>leverage</a:t>
            </a:r>
            <a:r>
              <a:rPr dirty="0" sz="165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dirty="0" sz="1650" spc="-80">
                <a:solidFill>
                  <a:srgbClr val="374050"/>
                </a:solidFill>
                <a:latin typeface="Roboto"/>
                <a:cs typeface="Roboto"/>
              </a:rPr>
              <a:t>different</a:t>
            </a:r>
            <a:r>
              <a:rPr dirty="0" sz="1650" spc="-5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dirty="0" sz="1650" spc="-85">
                <a:solidFill>
                  <a:srgbClr val="374050"/>
                </a:solidFill>
                <a:latin typeface="Roboto"/>
                <a:cs typeface="Roboto"/>
              </a:rPr>
              <a:t>types</a:t>
            </a:r>
            <a:r>
              <a:rPr dirty="0" sz="165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dirty="0" sz="1650" spc="-75">
                <a:solidFill>
                  <a:srgbClr val="374050"/>
                </a:solidFill>
                <a:latin typeface="Roboto"/>
                <a:cs typeface="Roboto"/>
              </a:rPr>
              <a:t>of</a:t>
            </a:r>
            <a:r>
              <a:rPr dirty="0" sz="165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dirty="0" sz="1650" spc="-100">
                <a:solidFill>
                  <a:srgbClr val="374050"/>
                </a:solidFill>
                <a:latin typeface="Roboto"/>
                <a:cs typeface="Roboto"/>
              </a:rPr>
              <a:t>memory</a:t>
            </a:r>
            <a:r>
              <a:rPr dirty="0" sz="1650" spc="-5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dirty="0" sz="1650" spc="-80">
                <a:solidFill>
                  <a:srgbClr val="374050"/>
                </a:solidFill>
                <a:latin typeface="Roboto"/>
                <a:cs typeface="Roboto"/>
              </a:rPr>
              <a:t>to</a:t>
            </a:r>
            <a:r>
              <a:rPr dirty="0" sz="165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dirty="0" sz="1650" spc="-85">
                <a:solidFill>
                  <a:srgbClr val="374050"/>
                </a:solidFill>
                <a:latin typeface="Roboto"/>
                <a:cs typeface="Roboto"/>
              </a:rPr>
              <a:t>improve</a:t>
            </a:r>
            <a:r>
              <a:rPr dirty="0" sz="1650" spc="-5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dirty="0" sz="1650" spc="-90">
                <a:solidFill>
                  <a:srgbClr val="374050"/>
                </a:solidFill>
                <a:latin typeface="Roboto"/>
                <a:cs typeface="Roboto"/>
              </a:rPr>
              <a:t>over</a:t>
            </a:r>
            <a:r>
              <a:rPr dirty="0" sz="165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dirty="0" sz="1650" spc="-80">
                <a:solidFill>
                  <a:srgbClr val="374050"/>
                </a:solidFill>
                <a:latin typeface="Roboto"/>
                <a:cs typeface="Roboto"/>
              </a:rPr>
              <a:t>time</a:t>
            </a:r>
            <a:r>
              <a:rPr dirty="0" sz="165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dirty="0" sz="1650" spc="-45">
                <a:solidFill>
                  <a:srgbClr val="374050"/>
                </a:solidFill>
                <a:latin typeface="Roboto"/>
                <a:cs typeface="Roboto"/>
              </a:rPr>
              <a:t>and </a:t>
            </a:r>
            <a:r>
              <a:rPr dirty="0" sz="1650" spc="-75">
                <a:solidFill>
                  <a:srgbClr val="374050"/>
                </a:solidFill>
                <a:latin typeface="Roboto"/>
                <a:cs typeface="Roboto"/>
              </a:rPr>
              <a:t>personalize</a:t>
            </a:r>
            <a:r>
              <a:rPr dirty="0" sz="165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dirty="0" sz="1650" spc="-70">
                <a:solidFill>
                  <a:srgbClr val="374050"/>
                </a:solidFill>
                <a:latin typeface="Roboto"/>
                <a:cs typeface="Roboto"/>
              </a:rPr>
              <a:t>interactions,</a:t>
            </a:r>
            <a:r>
              <a:rPr dirty="0" sz="165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dirty="0" sz="1650" spc="-80">
                <a:solidFill>
                  <a:srgbClr val="374050"/>
                </a:solidFill>
                <a:latin typeface="Roboto"/>
                <a:cs typeface="Roboto"/>
              </a:rPr>
              <a:t>enabling</a:t>
            </a:r>
            <a:r>
              <a:rPr dirty="0" sz="165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dirty="0" sz="1650" spc="-100">
                <a:solidFill>
                  <a:srgbClr val="374050"/>
                </a:solidFill>
                <a:latin typeface="Roboto"/>
                <a:cs typeface="Roboto"/>
              </a:rPr>
              <a:t>more</a:t>
            </a:r>
            <a:r>
              <a:rPr dirty="0" sz="1650" spc="5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dirty="0" sz="1650" spc="-80">
                <a:solidFill>
                  <a:srgbClr val="374050"/>
                </a:solidFill>
                <a:latin typeface="Roboto"/>
                <a:cs typeface="Roboto"/>
              </a:rPr>
              <a:t>contextual</a:t>
            </a:r>
            <a:r>
              <a:rPr dirty="0" sz="165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dirty="0" sz="1650" spc="-90">
                <a:solidFill>
                  <a:srgbClr val="374050"/>
                </a:solidFill>
                <a:latin typeface="Roboto"/>
                <a:cs typeface="Roboto"/>
              </a:rPr>
              <a:t>and</a:t>
            </a:r>
            <a:r>
              <a:rPr dirty="0" sz="165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dirty="0" sz="1650" spc="-10">
                <a:solidFill>
                  <a:srgbClr val="374050"/>
                </a:solidFill>
                <a:latin typeface="Roboto"/>
                <a:cs typeface="Roboto"/>
              </a:rPr>
              <a:t>effective responses.</a:t>
            </a:r>
            <a:endParaRPr sz="165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270"/>
              </a:spcBef>
            </a:pPr>
            <a:endParaRPr sz="15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</a:pPr>
            <a:r>
              <a:rPr dirty="0" sz="1950" spc="-105" b="0">
                <a:solidFill>
                  <a:srgbClr val="1F2937"/>
                </a:solidFill>
                <a:latin typeface="Roboto Medium"/>
                <a:cs typeface="Roboto Medium"/>
              </a:rPr>
              <a:t>Memory</a:t>
            </a:r>
            <a:r>
              <a:rPr dirty="0" sz="1950" spc="-25" b="0">
                <a:solidFill>
                  <a:srgbClr val="1F2937"/>
                </a:solidFill>
                <a:latin typeface="Roboto Medium"/>
                <a:cs typeface="Roboto Medium"/>
              </a:rPr>
              <a:t> </a:t>
            </a:r>
            <a:r>
              <a:rPr dirty="0" sz="1950" spc="-10" b="0">
                <a:solidFill>
                  <a:srgbClr val="1F2937"/>
                </a:solidFill>
                <a:latin typeface="Roboto Medium"/>
                <a:cs typeface="Roboto Medium"/>
              </a:rPr>
              <a:t>Types:</a:t>
            </a:r>
            <a:endParaRPr sz="1950">
              <a:latin typeface="Roboto Medium"/>
              <a:cs typeface="Roboto Medium"/>
            </a:endParaRPr>
          </a:p>
        </p:txBody>
      </p:sp>
      <p:grpSp>
        <p:nvGrpSpPr>
          <p:cNvPr id="5" name="object 5" descr=""/>
          <p:cNvGrpSpPr/>
          <p:nvPr/>
        </p:nvGrpSpPr>
        <p:grpSpPr>
          <a:xfrm>
            <a:off x="609599" y="3143249"/>
            <a:ext cx="6096000" cy="685800"/>
            <a:chOff x="609599" y="3143249"/>
            <a:chExt cx="6096000" cy="685800"/>
          </a:xfrm>
        </p:grpSpPr>
        <p:sp>
          <p:nvSpPr>
            <p:cNvPr id="6" name="object 6" descr=""/>
            <p:cNvSpPr/>
            <p:nvPr/>
          </p:nvSpPr>
          <p:spPr>
            <a:xfrm>
              <a:off x="628649" y="3143249"/>
              <a:ext cx="6076950" cy="685800"/>
            </a:xfrm>
            <a:custGeom>
              <a:avLst/>
              <a:gdLst/>
              <a:ahLst/>
              <a:cxnLst/>
              <a:rect l="l" t="t" r="r" b="b"/>
              <a:pathLst>
                <a:path w="6076950" h="685800">
                  <a:moveTo>
                    <a:pt x="6043901" y="685799"/>
                  </a:moveTo>
                  <a:lnTo>
                    <a:pt x="0" y="685799"/>
                  </a:lnTo>
                  <a:lnTo>
                    <a:pt x="0" y="0"/>
                  </a:lnTo>
                  <a:lnTo>
                    <a:pt x="6043901" y="0"/>
                  </a:lnTo>
                  <a:lnTo>
                    <a:pt x="6048761" y="966"/>
                  </a:lnTo>
                  <a:lnTo>
                    <a:pt x="6075982" y="28187"/>
                  </a:lnTo>
                  <a:lnTo>
                    <a:pt x="6076948" y="33047"/>
                  </a:lnTo>
                  <a:lnTo>
                    <a:pt x="6076948" y="652752"/>
                  </a:lnTo>
                  <a:lnTo>
                    <a:pt x="6048761" y="684833"/>
                  </a:lnTo>
                  <a:lnTo>
                    <a:pt x="6043901" y="685799"/>
                  </a:lnTo>
                  <a:close/>
                </a:path>
              </a:pathLst>
            </a:custGeom>
            <a:solidFill>
              <a:srgbClr val="F0F9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609599" y="3143249"/>
              <a:ext cx="38100" cy="685800"/>
            </a:xfrm>
            <a:custGeom>
              <a:avLst/>
              <a:gdLst/>
              <a:ahLst/>
              <a:cxnLst/>
              <a:rect l="l" t="t" r="r" b="b"/>
              <a:pathLst>
                <a:path w="38100" h="685800">
                  <a:moveTo>
                    <a:pt x="38099" y="685799"/>
                  </a:moveTo>
                  <a:lnTo>
                    <a:pt x="0" y="685799"/>
                  </a:lnTo>
                  <a:lnTo>
                    <a:pt x="0" y="0"/>
                  </a:lnTo>
                  <a:lnTo>
                    <a:pt x="38099" y="0"/>
                  </a:lnTo>
                  <a:lnTo>
                    <a:pt x="38099" y="685799"/>
                  </a:lnTo>
                  <a:close/>
                </a:path>
              </a:pathLst>
            </a:custGeom>
            <a:solidFill>
              <a:srgbClr val="3B81F5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 descr=""/>
          <p:cNvSpPr txBox="1"/>
          <p:nvPr/>
        </p:nvSpPr>
        <p:spPr>
          <a:xfrm>
            <a:off x="787399" y="3212084"/>
            <a:ext cx="4944745" cy="482600"/>
          </a:xfrm>
          <a:prstGeom prst="rect">
            <a:avLst/>
          </a:prstGeom>
        </p:spPr>
        <p:txBody>
          <a:bodyPr wrap="square" lIns="0" tIns="41910" rIns="0" bIns="0" rtlCol="0" vert="horz">
            <a:spAutoFit/>
          </a:bodyPr>
          <a:lstStyle/>
          <a:p>
            <a:pPr marL="259715">
              <a:lnSpc>
                <a:spcPct val="100000"/>
              </a:lnSpc>
              <a:spcBef>
                <a:spcPts val="330"/>
              </a:spcBef>
            </a:pPr>
            <a:r>
              <a:rPr dirty="0" sz="1300" spc="-50" b="0">
                <a:latin typeface="Roboto Medium"/>
                <a:cs typeface="Roboto Medium"/>
              </a:rPr>
              <a:t>Short-</a:t>
            </a:r>
            <a:r>
              <a:rPr dirty="0" sz="1300" spc="-85" b="0">
                <a:latin typeface="Roboto Medium"/>
                <a:cs typeface="Roboto Medium"/>
              </a:rPr>
              <a:t>Term</a:t>
            </a:r>
            <a:r>
              <a:rPr dirty="0" sz="1300" spc="30" b="0">
                <a:latin typeface="Roboto Medium"/>
                <a:cs typeface="Roboto Medium"/>
              </a:rPr>
              <a:t> </a:t>
            </a:r>
            <a:r>
              <a:rPr dirty="0" sz="1300" spc="-10" b="0">
                <a:latin typeface="Roboto Medium"/>
                <a:cs typeface="Roboto Medium"/>
              </a:rPr>
              <a:t>Memory</a:t>
            </a:r>
            <a:endParaRPr sz="1300">
              <a:latin typeface="Roboto Medium"/>
              <a:cs typeface="Roboto Medium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dirty="0" sz="1300" spc="-50">
                <a:solidFill>
                  <a:srgbClr val="4A5462"/>
                </a:solidFill>
                <a:latin typeface="Roboto"/>
                <a:cs typeface="Roboto"/>
              </a:rPr>
              <a:t>Retains</a:t>
            </a:r>
            <a:r>
              <a:rPr dirty="0" sz="1300" spc="-2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dirty="0" sz="1300" spc="-55">
                <a:solidFill>
                  <a:srgbClr val="4A5462"/>
                </a:solidFill>
                <a:latin typeface="Roboto"/>
                <a:cs typeface="Roboto"/>
              </a:rPr>
              <a:t>conversation</a:t>
            </a:r>
            <a:r>
              <a:rPr dirty="0" sz="1300" spc="-15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dirty="0" sz="1300" spc="-45">
                <a:solidFill>
                  <a:srgbClr val="4A5462"/>
                </a:solidFill>
                <a:latin typeface="Roboto"/>
                <a:cs typeface="Roboto"/>
              </a:rPr>
              <a:t>history</a:t>
            </a:r>
            <a:r>
              <a:rPr dirty="0" sz="1300" spc="-2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dirty="0" sz="1300" spc="-60">
                <a:solidFill>
                  <a:srgbClr val="4A5462"/>
                </a:solidFill>
                <a:latin typeface="Roboto"/>
                <a:cs typeface="Roboto"/>
              </a:rPr>
              <a:t>and</a:t>
            </a:r>
            <a:r>
              <a:rPr dirty="0" sz="1300" spc="-15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dirty="0" sz="1300" spc="-50">
                <a:solidFill>
                  <a:srgbClr val="4A5462"/>
                </a:solidFill>
                <a:latin typeface="Roboto"/>
                <a:cs typeface="Roboto"/>
              </a:rPr>
              <a:t>recent</a:t>
            </a:r>
            <a:r>
              <a:rPr dirty="0" sz="1300" spc="-15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dirty="0" sz="1300" spc="-50">
                <a:solidFill>
                  <a:srgbClr val="4A5462"/>
                </a:solidFill>
                <a:latin typeface="Roboto"/>
                <a:cs typeface="Roboto"/>
              </a:rPr>
              <a:t>context</a:t>
            </a:r>
            <a:r>
              <a:rPr dirty="0" sz="1300" spc="-2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dirty="0" sz="1300" spc="-40">
                <a:solidFill>
                  <a:srgbClr val="4A5462"/>
                </a:solidFill>
                <a:latin typeface="Roboto"/>
                <a:cs typeface="Roboto"/>
              </a:rPr>
              <a:t>for</a:t>
            </a:r>
            <a:r>
              <a:rPr dirty="0" sz="1300" spc="-15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dirty="0" sz="1300" spc="-55">
                <a:solidFill>
                  <a:srgbClr val="4A5462"/>
                </a:solidFill>
                <a:latin typeface="Roboto"/>
                <a:cs typeface="Roboto"/>
              </a:rPr>
              <a:t>coherent</a:t>
            </a:r>
            <a:r>
              <a:rPr dirty="0" sz="1300" spc="-15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dirty="0" sz="1300" spc="-30">
                <a:solidFill>
                  <a:srgbClr val="4A5462"/>
                </a:solidFill>
                <a:latin typeface="Roboto"/>
                <a:cs typeface="Roboto"/>
              </a:rPr>
              <a:t>interactions</a:t>
            </a:r>
            <a:endParaRPr sz="1300">
              <a:latin typeface="Roboto"/>
              <a:cs typeface="Roboto"/>
            </a:endParaRPr>
          </a:p>
        </p:txBody>
      </p:sp>
      <p:grpSp>
        <p:nvGrpSpPr>
          <p:cNvPr id="9" name="object 9" descr=""/>
          <p:cNvGrpSpPr/>
          <p:nvPr/>
        </p:nvGrpSpPr>
        <p:grpSpPr>
          <a:xfrm>
            <a:off x="609599" y="3943349"/>
            <a:ext cx="6096000" cy="685800"/>
            <a:chOff x="609599" y="3943349"/>
            <a:chExt cx="6096000" cy="685800"/>
          </a:xfrm>
        </p:grpSpPr>
        <p:sp>
          <p:nvSpPr>
            <p:cNvPr id="10" name="object 10" descr=""/>
            <p:cNvSpPr/>
            <p:nvPr/>
          </p:nvSpPr>
          <p:spPr>
            <a:xfrm>
              <a:off x="628649" y="3943349"/>
              <a:ext cx="6076950" cy="685800"/>
            </a:xfrm>
            <a:custGeom>
              <a:avLst/>
              <a:gdLst/>
              <a:ahLst/>
              <a:cxnLst/>
              <a:rect l="l" t="t" r="r" b="b"/>
              <a:pathLst>
                <a:path w="6076950" h="685800">
                  <a:moveTo>
                    <a:pt x="6043901" y="685799"/>
                  </a:moveTo>
                  <a:lnTo>
                    <a:pt x="0" y="685799"/>
                  </a:lnTo>
                  <a:lnTo>
                    <a:pt x="0" y="0"/>
                  </a:lnTo>
                  <a:lnTo>
                    <a:pt x="6043901" y="0"/>
                  </a:lnTo>
                  <a:lnTo>
                    <a:pt x="6048761" y="966"/>
                  </a:lnTo>
                  <a:lnTo>
                    <a:pt x="6075982" y="28186"/>
                  </a:lnTo>
                  <a:lnTo>
                    <a:pt x="6076948" y="33047"/>
                  </a:lnTo>
                  <a:lnTo>
                    <a:pt x="6076948" y="652752"/>
                  </a:lnTo>
                  <a:lnTo>
                    <a:pt x="6048761" y="684832"/>
                  </a:lnTo>
                  <a:lnTo>
                    <a:pt x="6043901" y="685799"/>
                  </a:lnTo>
                  <a:close/>
                </a:path>
              </a:pathLst>
            </a:custGeom>
            <a:solidFill>
              <a:srgbClr val="F0F9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609599" y="3943349"/>
              <a:ext cx="38100" cy="685800"/>
            </a:xfrm>
            <a:custGeom>
              <a:avLst/>
              <a:gdLst/>
              <a:ahLst/>
              <a:cxnLst/>
              <a:rect l="l" t="t" r="r" b="b"/>
              <a:pathLst>
                <a:path w="38100" h="685800">
                  <a:moveTo>
                    <a:pt x="38099" y="685799"/>
                  </a:moveTo>
                  <a:lnTo>
                    <a:pt x="0" y="685799"/>
                  </a:lnTo>
                  <a:lnTo>
                    <a:pt x="0" y="0"/>
                  </a:lnTo>
                  <a:lnTo>
                    <a:pt x="38099" y="0"/>
                  </a:lnTo>
                  <a:lnTo>
                    <a:pt x="38099" y="685799"/>
                  </a:lnTo>
                  <a:close/>
                </a:path>
              </a:pathLst>
            </a:custGeom>
            <a:solidFill>
              <a:srgbClr val="3B81F5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 descr=""/>
          <p:cNvSpPr txBox="1"/>
          <p:nvPr/>
        </p:nvSpPr>
        <p:spPr>
          <a:xfrm>
            <a:off x="787399" y="4012183"/>
            <a:ext cx="5692140" cy="482600"/>
          </a:xfrm>
          <a:prstGeom prst="rect">
            <a:avLst/>
          </a:prstGeom>
        </p:spPr>
        <p:txBody>
          <a:bodyPr wrap="square" lIns="0" tIns="41910" rIns="0" bIns="0" rtlCol="0" vert="horz">
            <a:spAutoFit/>
          </a:bodyPr>
          <a:lstStyle/>
          <a:p>
            <a:pPr marL="240665">
              <a:lnSpc>
                <a:spcPct val="100000"/>
              </a:lnSpc>
              <a:spcBef>
                <a:spcPts val="330"/>
              </a:spcBef>
            </a:pPr>
            <a:r>
              <a:rPr dirty="0" sz="1300" spc="-60" b="0">
                <a:latin typeface="Roboto Medium"/>
                <a:cs typeface="Roboto Medium"/>
              </a:rPr>
              <a:t>Long-</a:t>
            </a:r>
            <a:r>
              <a:rPr dirty="0" sz="1300" spc="-85" b="0">
                <a:latin typeface="Roboto Medium"/>
                <a:cs typeface="Roboto Medium"/>
              </a:rPr>
              <a:t>Term</a:t>
            </a:r>
            <a:r>
              <a:rPr dirty="0" sz="1300" spc="40" b="0">
                <a:latin typeface="Roboto Medium"/>
                <a:cs typeface="Roboto Medium"/>
              </a:rPr>
              <a:t> </a:t>
            </a:r>
            <a:r>
              <a:rPr dirty="0" sz="1300" spc="-10" b="0">
                <a:latin typeface="Roboto Medium"/>
                <a:cs typeface="Roboto Medium"/>
              </a:rPr>
              <a:t>Memory</a:t>
            </a:r>
            <a:endParaRPr sz="1300">
              <a:latin typeface="Roboto Medium"/>
              <a:cs typeface="Roboto Medium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dirty="0" sz="1300" spc="-65">
                <a:solidFill>
                  <a:srgbClr val="4A5462"/>
                </a:solidFill>
                <a:latin typeface="Roboto"/>
                <a:cs typeface="Roboto"/>
              </a:rPr>
              <a:t>Stores</a:t>
            </a:r>
            <a:r>
              <a:rPr dirty="0" sz="1300" spc="5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dirty="0" sz="1300" spc="-50">
                <a:solidFill>
                  <a:srgbClr val="4A5462"/>
                </a:solidFill>
                <a:latin typeface="Roboto"/>
                <a:cs typeface="Roboto"/>
              </a:rPr>
              <a:t>persistent</a:t>
            </a:r>
            <a:r>
              <a:rPr dirty="0" sz="1300" spc="1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dirty="0" sz="1300" spc="-55">
                <a:solidFill>
                  <a:srgbClr val="4A5462"/>
                </a:solidFill>
                <a:latin typeface="Roboto"/>
                <a:cs typeface="Roboto"/>
              </a:rPr>
              <a:t>preferences,</a:t>
            </a:r>
            <a:r>
              <a:rPr dirty="0" sz="1300" spc="5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dirty="0" sz="1300" spc="-45">
                <a:solidFill>
                  <a:srgbClr val="4A5462"/>
                </a:solidFill>
                <a:latin typeface="Roboto"/>
                <a:cs typeface="Roboto"/>
              </a:rPr>
              <a:t>learnings,</a:t>
            </a:r>
            <a:r>
              <a:rPr dirty="0" sz="1300" spc="1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dirty="0" sz="1300" spc="-60">
                <a:solidFill>
                  <a:srgbClr val="4A5462"/>
                </a:solidFill>
                <a:latin typeface="Roboto"/>
                <a:cs typeface="Roboto"/>
              </a:rPr>
              <a:t>and</a:t>
            </a:r>
            <a:r>
              <a:rPr dirty="0" sz="1300" spc="5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dirty="0" sz="1300" spc="-50">
                <a:solidFill>
                  <a:srgbClr val="4A5462"/>
                </a:solidFill>
                <a:latin typeface="Roboto"/>
                <a:cs typeface="Roboto"/>
              </a:rPr>
              <a:t>important</a:t>
            </a:r>
            <a:r>
              <a:rPr dirty="0" sz="1300" spc="1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dirty="0" sz="1300" spc="-50">
                <a:solidFill>
                  <a:srgbClr val="4A5462"/>
                </a:solidFill>
                <a:latin typeface="Roboto"/>
                <a:cs typeface="Roboto"/>
              </a:rPr>
              <a:t>information</a:t>
            </a:r>
            <a:r>
              <a:rPr dirty="0" sz="1300" spc="5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dirty="0" sz="1300" spc="-65">
                <a:solidFill>
                  <a:srgbClr val="4A5462"/>
                </a:solidFill>
                <a:latin typeface="Roboto"/>
                <a:cs typeface="Roboto"/>
              </a:rPr>
              <a:t>across</a:t>
            </a:r>
            <a:r>
              <a:rPr dirty="0" sz="1300" spc="1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dirty="0" sz="1300" spc="-20">
                <a:solidFill>
                  <a:srgbClr val="4A5462"/>
                </a:solidFill>
                <a:latin typeface="Roboto"/>
                <a:cs typeface="Roboto"/>
              </a:rPr>
              <a:t>sessions</a:t>
            </a:r>
            <a:endParaRPr sz="1300">
              <a:latin typeface="Roboto"/>
              <a:cs typeface="Roboto"/>
            </a:endParaRPr>
          </a:p>
        </p:txBody>
      </p:sp>
      <p:grpSp>
        <p:nvGrpSpPr>
          <p:cNvPr id="13" name="object 13" descr=""/>
          <p:cNvGrpSpPr/>
          <p:nvPr/>
        </p:nvGrpSpPr>
        <p:grpSpPr>
          <a:xfrm>
            <a:off x="609599" y="4743449"/>
            <a:ext cx="6096000" cy="685800"/>
            <a:chOff x="609599" y="4743449"/>
            <a:chExt cx="6096000" cy="685800"/>
          </a:xfrm>
        </p:grpSpPr>
        <p:sp>
          <p:nvSpPr>
            <p:cNvPr id="14" name="object 14" descr=""/>
            <p:cNvSpPr/>
            <p:nvPr/>
          </p:nvSpPr>
          <p:spPr>
            <a:xfrm>
              <a:off x="628649" y="4743449"/>
              <a:ext cx="6076950" cy="685800"/>
            </a:xfrm>
            <a:custGeom>
              <a:avLst/>
              <a:gdLst/>
              <a:ahLst/>
              <a:cxnLst/>
              <a:rect l="l" t="t" r="r" b="b"/>
              <a:pathLst>
                <a:path w="6076950" h="685800">
                  <a:moveTo>
                    <a:pt x="6043901" y="685799"/>
                  </a:moveTo>
                  <a:lnTo>
                    <a:pt x="0" y="685799"/>
                  </a:lnTo>
                  <a:lnTo>
                    <a:pt x="0" y="0"/>
                  </a:lnTo>
                  <a:lnTo>
                    <a:pt x="6043901" y="0"/>
                  </a:lnTo>
                  <a:lnTo>
                    <a:pt x="6048761" y="966"/>
                  </a:lnTo>
                  <a:lnTo>
                    <a:pt x="6075982" y="28186"/>
                  </a:lnTo>
                  <a:lnTo>
                    <a:pt x="6076948" y="33047"/>
                  </a:lnTo>
                  <a:lnTo>
                    <a:pt x="6076948" y="652752"/>
                  </a:lnTo>
                  <a:lnTo>
                    <a:pt x="6048761" y="684832"/>
                  </a:lnTo>
                  <a:lnTo>
                    <a:pt x="6043901" y="685799"/>
                  </a:lnTo>
                  <a:close/>
                </a:path>
              </a:pathLst>
            </a:custGeom>
            <a:solidFill>
              <a:srgbClr val="F0F9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609599" y="4743449"/>
              <a:ext cx="38100" cy="685800"/>
            </a:xfrm>
            <a:custGeom>
              <a:avLst/>
              <a:gdLst/>
              <a:ahLst/>
              <a:cxnLst/>
              <a:rect l="l" t="t" r="r" b="b"/>
              <a:pathLst>
                <a:path w="38100" h="685800">
                  <a:moveTo>
                    <a:pt x="38099" y="685799"/>
                  </a:moveTo>
                  <a:lnTo>
                    <a:pt x="0" y="685799"/>
                  </a:lnTo>
                  <a:lnTo>
                    <a:pt x="0" y="0"/>
                  </a:lnTo>
                  <a:lnTo>
                    <a:pt x="38099" y="0"/>
                  </a:lnTo>
                  <a:lnTo>
                    <a:pt x="38099" y="685799"/>
                  </a:lnTo>
                  <a:close/>
                </a:path>
              </a:pathLst>
            </a:custGeom>
            <a:solidFill>
              <a:srgbClr val="3B81F5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 descr=""/>
          <p:cNvSpPr txBox="1"/>
          <p:nvPr/>
        </p:nvSpPr>
        <p:spPr>
          <a:xfrm>
            <a:off x="596899" y="4812283"/>
            <a:ext cx="6106160" cy="1398270"/>
          </a:xfrm>
          <a:prstGeom prst="rect">
            <a:avLst/>
          </a:prstGeom>
        </p:spPr>
        <p:txBody>
          <a:bodyPr wrap="square" lIns="0" tIns="41910" rIns="0" bIns="0" rtlCol="0" vert="horz">
            <a:spAutoFit/>
          </a:bodyPr>
          <a:lstStyle/>
          <a:p>
            <a:pPr marL="469900">
              <a:lnSpc>
                <a:spcPct val="100000"/>
              </a:lnSpc>
              <a:spcBef>
                <a:spcPts val="330"/>
              </a:spcBef>
            </a:pPr>
            <a:r>
              <a:rPr dirty="0" sz="1300" spc="-45" b="0">
                <a:latin typeface="Roboto Medium"/>
                <a:cs typeface="Roboto Medium"/>
              </a:rPr>
              <a:t>Entity</a:t>
            </a:r>
            <a:r>
              <a:rPr dirty="0" sz="1300" spc="-25" b="0">
                <a:latin typeface="Roboto Medium"/>
                <a:cs typeface="Roboto Medium"/>
              </a:rPr>
              <a:t> </a:t>
            </a:r>
            <a:r>
              <a:rPr dirty="0" sz="1300" spc="-10" b="0">
                <a:latin typeface="Roboto Medium"/>
                <a:cs typeface="Roboto Medium"/>
              </a:rPr>
              <a:t>Memory</a:t>
            </a:r>
            <a:endParaRPr sz="1300">
              <a:latin typeface="Roboto Medium"/>
              <a:cs typeface="Roboto Medium"/>
            </a:endParaRPr>
          </a:p>
          <a:p>
            <a:pPr marL="203200">
              <a:lnSpc>
                <a:spcPct val="100000"/>
              </a:lnSpc>
              <a:spcBef>
                <a:spcPts val="240"/>
              </a:spcBef>
            </a:pPr>
            <a:r>
              <a:rPr dirty="0" sz="1300" spc="-50">
                <a:solidFill>
                  <a:srgbClr val="4A5462"/>
                </a:solidFill>
                <a:latin typeface="Roboto"/>
                <a:cs typeface="Roboto"/>
              </a:rPr>
              <a:t>Maintains</a:t>
            </a:r>
            <a:r>
              <a:rPr dirty="0" sz="1300" spc="-15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dirty="0" sz="1300" spc="-50">
                <a:solidFill>
                  <a:srgbClr val="4A5462"/>
                </a:solidFill>
                <a:latin typeface="Roboto"/>
                <a:cs typeface="Roboto"/>
              </a:rPr>
              <a:t>specific</a:t>
            </a:r>
            <a:r>
              <a:rPr dirty="0" sz="1300" spc="-1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dirty="0" sz="1300" spc="-60">
                <a:solidFill>
                  <a:srgbClr val="4A5462"/>
                </a:solidFill>
                <a:latin typeface="Roboto"/>
                <a:cs typeface="Roboto"/>
              </a:rPr>
              <a:t>knowledge</a:t>
            </a:r>
            <a:r>
              <a:rPr dirty="0" sz="1300" spc="-1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dirty="0" sz="1300" spc="-60">
                <a:solidFill>
                  <a:srgbClr val="4A5462"/>
                </a:solidFill>
                <a:latin typeface="Roboto"/>
                <a:cs typeface="Roboto"/>
              </a:rPr>
              <a:t>about</a:t>
            </a:r>
            <a:r>
              <a:rPr dirty="0" sz="1300" spc="-15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dirty="0" sz="1300" spc="-40">
                <a:solidFill>
                  <a:srgbClr val="4A5462"/>
                </a:solidFill>
                <a:latin typeface="Roboto"/>
                <a:cs typeface="Roboto"/>
              </a:rPr>
              <a:t>particular</a:t>
            </a:r>
            <a:r>
              <a:rPr dirty="0" sz="1300" spc="-1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dirty="0" sz="1300" spc="-50">
                <a:solidFill>
                  <a:srgbClr val="4A5462"/>
                </a:solidFill>
                <a:latin typeface="Roboto"/>
                <a:cs typeface="Roboto"/>
              </a:rPr>
              <a:t>subjects,</a:t>
            </a:r>
            <a:r>
              <a:rPr dirty="0" sz="1300" spc="-1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dirty="0" sz="1300" spc="-50">
                <a:solidFill>
                  <a:srgbClr val="4A5462"/>
                </a:solidFill>
                <a:latin typeface="Roboto"/>
                <a:cs typeface="Roboto"/>
              </a:rPr>
              <a:t>people,</a:t>
            </a:r>
            <a:r>
              <a:rPr dirty="0" sz="1300" spc="-15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dirty="0" sz="1300" spc="-50">
                <a:solidFill>
                  <a:srgbClr val="4A5462"/>
                </a:solidFill>
                <a:latin typeface="Roboto"/>
                <a:cs typeface="Roboto"/>
              </a:rPr>
              <a:t>or</a:t>
            </a:r>
            <a:r>
              <a:rPr dirty="0" sz="1300" spc="-10">
                <a:solidFill>
                  <a:srgbClr val="4A5462"/>
                </a:solidFill>
                <a:latin typeface="Roboto"/>
                <a:cs typeface="Roboto"/>
              </a:rPr>
              <a:t> concepts</a:t>
            </a:r>
            <a:endParaRPr sz="1300">
              <a:latin typeface="Roboto"/>
              <a:cs typeface="Roboto"/>
            </a:endParaRPr>
          </a:p>
          <a:p>
            <a:pPr>
              <a:lnSpc>
                <a:spcPct val="100000"/>
              </a:lnSpc>
            </a:pPr>
            <a:endParaRPr sz="12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730"/>
              </a:spcBef>
            </a:pPr>
            <a:endParaRPr sz="1200">
              <a:latin typeface="Roboto"/>
              <a:cs typeface="Roboto"/>
            </a:endParaRPr>
          </a:p>
          <a:p>
            <a:pPr marL="12700" marR="5080">
              <a:lnSpc>
                <a:spcPct val="111100"/>
              </a:lnSpc>
            </a:pPr>
            <a:r>
              <a:rPr dirty="0" sz="1350" spc="-100" i="1">
                <a:solidFill>
                  <a:srgbClr val="374050"/>
                </a:solidFill>
                <a:latin typeface="Arial"/>
                <a:cs typeface="Arial"/>
              </a:rPr>
              <a:t>Example:</a:t>
            </a:r>
            <a:r>
              <a:rPr dirty="0" sz="1350" spc="-40" i="1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dirty="0" sz="1350" spc="-110" i="1">
                <a:solidFill>
                  <a:srgbClr val="374050"/>
                </a:solidFill>
                <a:latin typeface="Arial"/>
                <a:cs typeface="Arial"/>
              </a:rPr>
              <a:t>An</a:t>
            </a:r>
            <a:r>
              <a:rPr dirty="0" sz="1350" spc="-40" i="1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dirty="0" sz="1350" spc="-100" i="1">
                <a:solidFill>
                  <a:srgbClr val="374050"/>
                </a:solidFill>
                <a:latin typeface="Arial"/>
                <a:cs typeface="Arial"/>
              </a:rPr>
              <a:t>AI</a:t>
            </a:r>
            <a:r>
              <a:rPr dirty="0" sz="1350" spc="-35" i="1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dirty="0" sz="1350" spc="-50" i="1">
                <a:solidFill>
                  <a:srgbClr val="374050"/>
                </a:solidFill>
                <a:latin typeface="Arial"/>
                <a:cs typeface="Arial"/>
              </a:rPr>
              <a:t>tutoring</a:t>
            </a:r>
            <a:r>
              <a:rPr dirty="0" sz="1350" spc="-40" i="1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dirty="0" sz="1350" spc="-80" i="1">
                <a:solidFill>
                  <a:srgbClr val="374050"/>
                </a:solidFill>
                <a:latin typeface="Arial"/>
                <a:cs typeface="Arial"/>
              </a:rPr>
              <a:t>agent</a:t>
            </a:r>
            <a:r>
              <a:rPr dirty="0" sz="1350" spc="-35" i="1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dirty="0" sz="1350" spc="-90" i="1">
                <a:solidFill>
                  <a:srgbClr val="374050"/>
                </a:solidFill>
                <a:latin typeface="Arial"/>
                <a:cs typeface="Arial"/>
              </a:rPr>
              <a:t>remembers</a:t>
            </a:r>
            <a:r>
              <a:rPr dirty="0" sz="1350" spc="-40" i="1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dirty="0" sz="1350" spc="-65" i="1">
                <a:solidFill>
                  <a:srgbClr val="374050"/>
                </a:solidFill>
                <a:latin typeface="Arial"/>
                <a:cs typeface="Arial"/>
              </a:rPr>
              <a:t>student</a:t>
            </a:r>
            <a:r>
              <a:rPr dirty="0" sz="1350" spc="-35" i="1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dirty="0" sz="1350" spc="-70" i="1">
                <a:solidFill>
                  <a:srgbClr val="374050"/>
                </a:solidFill>
                <a:latin typeface="Arial"/>
                <a:cs typeface="Arial"/>
              </a:rPr>
              <a:t>learning</a:t>
            </a:r>
            <a:r>
              <a:rPr dirty="0" sz="1350" spc="-40" i="1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dirty="0" sz="1350" spc="-75" i="1">
                <a:solidFill>
                  <a:srgbClr val="374050"/>
                </a:solidFill>
                <a:latin typeface="Arial"/>
                <a:cs typeface="Arial"/>
              </a:rPr>
              <a:t>patterns,</a:t>
            </a:r>
            <a:r>
              <a:rPr dirty="0" sz="1350" spc="-35" i="1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dirty="0" sz="1350" spc="-80" i="1">
                <a:solidFill>
                  <a:srgbClr val="374050"/>
                </a:solidFill>
                <a:latin typeface="Arial"/>
                <a:cs typeface="Arial"/>
              </a:rPr>
              <a:t>previous</a:t>
            </a:r>
            <a:r>
              <a:rPr dirty="0" sz="1350" spc="-40" i="1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dirty="0" sz="1350" spc="-80" i="1">
                <a:solidFill>
                  <a:srgbClr val="374050"/>
                </a:solidFill>
                <a:latin typeface="Arial"/>
                <a:cs typeface="Arial"/>
              </a:rPr>
              <a:t>lessons,</a:t>
            </a:r>
            <a:r>
              <a:rPr dirty="0" sz="1350" spc="-35" i="1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dirty="0" sz="1350" spc="-40" i="1">
                <a:solidFill>
                  <a:srgbClr val="374050"/>
                </a:solidFill>
                <a:latin typeface="Arial"/>
                <a:cs typeface="Arial"/>
              </a:rPr>
              <a:t>and</a:t>
            </a:r>
            <a:r>
              <a:rPr dirty="0" sz="1350" spc="-40" i="1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dirty="0" sz="1350" spc="-60" i="1">
                <a:solidFill>
                  <a:srgbClr val="374050"/>
                </a:solidFill>
                <a:latin typeface="Arial"/>
                <a:cs typeface="Arial"/>
              </a:rPr>
              <a:t>adjusts</a:t>
            </a:r>
            <a:r>
              <a:rPr dirty="0" sz="1350" spc="-45" i="1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dirty="0" sz="1350" spc="-70" i="1">
                <a:solidFill>
                  <a:srgbClr val="374050"/>
                </a:solidFill>
                <a:latin typeface="Arial"/>
                <a:cs typeface="Arial"/>
              </a:rPr>
              <a:t>teaching</a:t>
            </a:r>
            <a:r>
              <a:rPr dirty="0" sz="1350" spc="-45" i="1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dirty="0" sz="1350" spc="-80" i="1">
                <a:solidFill>
                  <a:srgbClr val="374050"/>
                </a:solidFill>
                <a:latin typeface="Arial"/>
                <a:cs typeface="Arial"/>
              </a:rPr>
              <a:t>approach</a:t>
            </a:r>
            <a:r>
              <a:rPr dirty="0" sz="1350" spc="-40" i="1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dirty="0" sz="1350" spc="-90" i="1">
                <a:solidFill>
                  <a:srgbClr val="374050"/>
                </a:solidFill>
                <a:latin typeface="Arial"/>
                <a:cs typeface="Arial"/>
              </a:rPr>
              <a:t>based</a:t>
            </a:r>
            <a:r>
              <a:rPr dirty="0" sz="1350" spc="-45" i="1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dirty="0" sz="1350" spc="-80" i="1">
                <a:solidFill>
                  <a:srgbClr val="374050"/>
                </a:solidFill>
                <a:latin typeface="Arial"/>
                <a:cs typeface="Arial"/>
              </a:rPr>
              <a:t>on</a:t>
            </a:r>
            <a:r>
              <a:rPr dirty="0" sz="1350" spc="-40" i="1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dirty="0" sz="1350" spc="-50" i="1">
                <a:solidFill>
                  <a:srgbClr val="374050"/>
                </a:solidFill>
                <a:latin typeface="Arial"/>
                <a:cs typeface="Arial"/>
              </a:rPr>
              <a:t>historical</a:t>
            </a:r>
            <a:r>
              <a:rPr dirty="0" sz="1350" spc="-45" i="1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dirty="0" sz="1350" spc="-10" i="1">
                <a:solidFill>
                  <a:srgbClr val="374050"/>
                </a:solidFill>
                <a:latin typeface="Arial"/>
                <a:cs typeface="Arial"/>
              </a:rPr>
              <a:t>performance.</a:t>
            </a:r>
            <a:endParaRPr sz="1350">
              <a:latin typeface="Arial"/>
              <a:cs typeface="Arial"/>
            </a:endParaRPr>
          </a:p>
        </p:txBody>
      </p:sp>
      <p:pic>
        <p:nvPicPr>
          <p:cNvPr id="17" name="object 17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0099" y="3286125"/>
            <a:ext cx="152399" cy="152399"/>
          </a:xfrm>
          <a:prstGeom prst="rect">
            <a:avLst/>
          </a:prstGeom>
        </p:spPr>
      </p:pic>
      <p:pic>
        <p:nvPicPr>
          <p:cNvPr id="18" name="object 18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00099" y="4086225"/>
            <a:ext cx="133349" cy="152399"/>
          </a:xfrm>
          <a:prstGeom prst="rect">
            <a:avLst/>
          </a:prstGeom>
        </p:spPr>
      </p:pic>
      <p:pic>
        <p:nvPicPr>
          <p:cNvPr id="19" name="object 19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00099" y="4895849"/>
            <a:ext cx="171449" cy="133349"/>
          </a:xfrm>
          <a:prstGeom prst="rect">
            <a:avLst/>
          </a:prstGeom>
        </p:spPr>
      </p:pic>
      <p:grpSp>
        <p:nvGrpSpPr>
          <p:cNvPr id="20" name="object 20" descr=""/>
          <p:cNvGrpSpPr/>
          <p:nvPr/>
        </p:nvGrpSpPr>
        <p:grpSpPr>
          <a:xfrm>
            <a:off x="7315199" y="0"/>
            <a:ext cx="4876800" cy="6858000"/>
            <a:chOff x="7315199" y="0"/>
            <a:chExt cx="4876800" cy="6858000"/>
          </a:xfrm>
        </p:grpSpPr>
        <p:sp>
          <p:nvSpPr>
            <p:cNvPr id="21" name="object 21" descr=""/>
            <p:cNvSpPr/>
            <p:nvPr/>
          </p:nvSpPr>
          <p:spPr>
            <a:xfrm>
              <a:off x="7315199" y="0"/>
              <a:ext cx="4876800" cy="6858000"/>
            </a:xfrm>
            <a:custGeom>
              <a:avLst/>
              <a:gdLst/>
              <a:ahLst/>
              <a:cxnLst/>
              <a:rect l="l" t="t" r="r" b="b"/>
              <a:pathLst>
                <a:path w="4876800" h="6858000">
                  <a:moveTo>
                    <a:pt x="4876799" y="6857999"/>
                  </a:moveTo>
                  <a:lnTo>
                    <a:pt x="0" y="6857999"/>
                  </a:lnTo>
                  <a:lnTo>
                    <a:pt x="0" y="0"/>
                  </a:lnTo>
                  <a:lnTo>
                    <a:pt x="4876799" y="0"/>
                  </a:lnTo>
                  <a:lnTo>
                    <a:pt x="4876799" y="6857999"/>
                  </a:lnTo>
                  <a:close/>
                </a:path>
              </a:pathLst>
            </a:custGeom>
            <a:solidFill>
              <a:srgbClr val="EFF5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7772399" y="1047749"/>
              <a:ext cx="1219200" cy="1219200"/>
            </a:xfrm>
            <a:custGeom>
              <a:avLst/>
              <a:gdLst/>
              <a:ahLst/>
              <a:cxnLst/>
              <a:rect l="l" t="t" r="r" b="b"/>
              <a:pathLst>
                <a:path w="1219200" h="1219200">
                  <a:moveTo>
                    <a:pt x="609599" y="1219199"/>
                  </a:moveTo>
                  <a:lnTo>
                    <a:pt x="564760" y="1217548"/>
                  </a:lnTo>
                  <a:lnTo>
                    <a:pt x="520153" y="1212602"/>
                  </a:lnTo>
                  <a:lnTo>
                    <a:pt x="476031" y="1204386"/>
                  </a:lnTo>
                  <a:lnTo>
                    <a:pt x="432641" y="1192950"/>
                  </a:lnTo>
                  <a:lnTo>
                    <a:pt x="390211" y="1178353"/>
                  </a:lnTo>
                  <a:lnTo>
                    <a:pt x="348961" y="1160671"/>
                  </a:lnTo>
                  <a:lnTo>
                    <a:pt x="309124" y="1140002"/>
                  </a:lnTo>
                  <a:lnTo>
                    <a:pt x="270923" y="1116463"/>
                  </a:lnTo>
                  <a:lnTo>
                    <a:pt x="234557" y="1090178"/>
                  </a:lnTo>
                  <a:lnTo>
                    <a:pt x="200216" y="1061283"/>
                  </a:lnTo>
                  <a:lnTo>
                    <a:pt x="168095" y="1029940"/>
                  </a:lnTo>
                  <a:lnTo>
                    <a:pt x="138372" y="996325"/>
                  </a:lnTo>
                  <a:lnTo>
                    <a:pt x="111202" y="960616"/>
                  </a:lnTo>
                  <a:lnTo>
                    <a:pt x="86727" y="922996"/>
                  </a:lnTo>
                  <a:lnTo>
                    <a:pt x="65087" y="883679"/>
                  </a:lnTo>
                  <a:lnTo>
                    <a:pt x="46402" y="842883"/>
                  </a:lnTo>
                  <a:lnTo>
                    <a:pt x="30768" y="800824"/>
                  </a:lnTo>
                  <a:lnTo>
                    <a:pt x="18268" y="757720"/>
                  </a:lnTo>
                  <a:lnTo>
                    <a:pt x="8973" y="713813"/>
                  </a:lnTo>
                  <a:lnTo>
                    <a:pt x="2935" y="669351"/>
                  </a:lnTo>
                  <a:lnTo>
                    <a:pt x="183" y="624564"/>
                  </a:lnTo>
                  <a:lnTo>
                    <a:pt x="0" y="609599"/>
                  </a:lnTo>
                  <a:lnTo>
                    <a:pt x="183" y="594635"/>
                  </a:lnTo>
                  <a:lnTo>
                    <a:pt x="2936" y="549848"/>
                  </a:lnTo>
                  <a:lnTo>
                    <a:pt x="8973" y="505386"/>
                  </a:lnTo>
                  <a:lnTo>
                    <a:pt x="18268" y="461479"/>
                  </a:lnTo>
                  <a:lnTo>
                    <a:pt x="30768" y="418375"/>
                  </a:lnTo>
                  <a:lnTo>
                    <a:pt x="46402" y="376315"/>
                  </a:lnTo>
                  <a:lnTo>
                    <a:pt x="65087" y="335520"/>
                  </a:lnTo>
                  <a:lnTo>
                    <a:pt x="86727" y="296202"/>
                  </a:lnTo>
                  <a:lnTo>
                    <a:pt x="111202" y="258583"/>
                  </a:lnTo>
                  <a:lnTo>
                    <a:pt x="138372" y="222873"/>
                  </a:lnTo>
                  <a:lnTo>
                    <a:pt x="168095" y="189259"/>
                  </a:lnTo>
                  <a:lnTo>
                    <a:pt x="200216" y="157915"/>
                  </a:lnTo>
                  <a:lnTo>
                    <a:pt x="234557" y="129020"/>
                  </a:lnTo>
                  <a:lnTo>
                    <a:pt x="270923" y="102735"/>
                  </a:lnTo>
                  <a:lnTo>
                    <a:pt x="309124" y="79196"/>
                  </a:lnTo>
                  <a:lnTo>
                    <a:pt x="348961" y="58527"/>
                  </a:lnTo>
                  <a:lnTo>
                    <a:pt x="390211" y="40845"/>
                  </a:lnTo>
                  <a:lnTo>
                    <a:pt x="432641" y="26249"/>
                  </a:lnTo>
                  <a:lnTo>
                    <a:pt x="476031" y="14812"/>
                  </a:lnTo>
                  <a:lnTo>
                    <a:pt x="520153" y="6597"/>
                  </a:lnTo>
                  <a:lnTo>
                    <a:pt x="564760" y="1651"/>
                  </a:lnTo>
                  <a:lnTo>
                    <a:pt x="609599" y="0"/>
                  </a:lnTo>
                  <a:lnTo>
                    <a:pt x="624564" y="183"/>
                  </a:lnTo>
                  <a:lnTo>
                    <a:pt x="669350" y="2935"/>
                  </a:lnTo>
                  <a:lnTo>
                    <a:pt x="713813" y="8973"/>
                  </a:lnTo>
                  <a:lnTo>
                    <a:pt x="757720" y="18268"/>
                  </a:lnTo>
                  <a:lnTo>
                    <a:pt x="800824" y="30768"/>
                  </a:lnTo>
                  <a:lnTo>
                    <a:pt x="842882" y="46402"/>
                  </a:lnTo>
                  <a:lnTo>
                    <a:pt x="883678" y="65088"/>
                  </a:lnTo>
                  <a:lnTo>
                    <a:pt x="922996" y="86728"/>
                  </a:lnTo>
                  <a:lnTo>
                    <a:pt x="960616" y="111202"/>
                  </a:lnTo>
                  <a:lnTo>
                    <a:pt x="996326" y="138372"/>
                  </a:lnTo>
                  <a:lnTo>
                    <a:pt x="1029940" y="168095"/>
                  </a:lnTo>
                  <a:lnTo>
                    <a:pt x="1061283" y="200217"/>
                  </a:lnTo>
                  <a:lnTo>
                    <a:pt x="1090178" y="234558"/>
                  </a:lnTo>
                  <a:lnTo>
                    <a:pt x="1116462" y="270924"/>
                  </a:lnTo>
                  <a:lnTo>
                    <a:pt x="1140001" y="309125"/>
                  </a:lnTo>
                  <a:lnTo>
                    <a:pt x="1160671" y="348962"/>
                  </a:lnTo>
                  <a:lnTo>
                    <a:pt x="1178353" y="390211"/>
                  </a:lnTo>
                  <a:lnTo>
                    <a:pt x="1192950" y="432642"/>
                  </a:lnTo>
                  <a:lnTo>
                    <a:pt x="1204386" y="476031"/>
                  </a:lnTo>
                  <a:lnTo>
                    <a:pt x="1212601" y="520152"/>
                  </a:lnTo>
                  <a:lnTo>
                    <a:pt x="1217549" y="564759"/>
                  </a:lnTo>
                  <a:lnTo>
                    <a:pt x="1219199" y="609599"/>
                  </a:lnTo>
                  <a:lnTo>
                    <a:pt x="1219016" y="624564"/>
                  </a:lnTo>
                  <a:lnTo>
                    <a:pt x="1216265" y="669351"/>
                  </a:lnTo>
                  <a:lnTo>
                    <a:pt x="1210226" y="713813"/>
                  </a:lnTo>
                  <a:lnTo>
                    <a:pt x="1200931" y="757720"/>
                  </a:lnTo>
                  <a:lnTo>
                    <a:pt x="1188431" y="800824"/>
                  </a:lnTo>
                  <a:lnTo>
                    <a:pt x="1172796" y="842883"/>
                  </a:lnTo>
                  <a:lnTo>
                    <a:pt x="1154110" y="883678"/>
                  </a:lnTo>
                  <a:lnTo>
                    <a:pt x="1132470" y="922996"/>
                  </a:lnTo>
                  <a:lnTo>
                    <a:pt x="1107995" y="960616"/>
                  </a:lnTo>
                  <a:lnTo>
                    <a:pt x="1080827" y="996325"/>
                  </a:lnTo>
                  <a:lnTo>
                    <a:pt x="1051103" y="1029940"/>
                  </a:lnTo>
                  <a:lnTo>
                    <a:pt x="1018982" y="1061283"/>
                  </a:lnTo>
                  <a:lnTo>
                    <a:pt x="984641" y="1090178"/>
                  </a:lnTo>
                  <a:lnTo>
                    <a:pt x="948275" y="1116463"/>
                  </a:lnTo>
                  <a:lnTo>
                    <a:pt x="910074" y="1140002"/>
                  </a:lnTo>
                  <a:lnTo>
                    <a:pt x="870237" y="1160672"/>
                  </a:lnTo>
                  <a:lnTo>
                    <a:pt x="828987" y="1178353"/>
                  </a:lnTo>
                  <a:lnTo>
                    <a:pt x="786556" y="1192950"/>
                  </a:lnTo>
                  <a:lnTo>
                    <a:pt x="743167" y="1204387"/>
                  </a:lnTo>
                  <a:lnTo>
                    <a:pt x="699046" y="1212602"/>
                  </a:lnTo>
                  <a:lnTo>
                    <a:pt x="654439" y="1217548"/>
                  </a:lnTo>
                  <a:lnTo>
                    <a:pt x="609599" y="1219199"/>
                  </a:lnTo>
                  <a:close/>
                </a:path>
              </a:pathLst>
            </a:custGeom>
            <a:solidFill>
              <a:srgbClr val="DAE9FE">
                <a:alpha val="5000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10515599" y="4591049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457199" y="914399"/>
                  </a:moveTo>
                  <a:lnTo>
                    <a:pt x="412386" y="912198"/>
                  </a:lnTo>
                  <a:lnTo>
                    <a:pt x="368003" y="905614"/>
                  </a:lnTo>
                  <a:lnTo>
                    <a:pt x="324481" y="894712"/>
                  </a:lnTo>
                  <a:lnTo>
                    <a:pt x="282235" y="879596"/>
                  </a:lnTo>
                  <a:lnTo>
                    <a:pt x="241677" y="860413"/>
                  </a:lnTo>
                  <a:lnTo>
                    <a:pt x="203191" y="837347"/>
                  </a:lnTo>
                  <a:lnTo>
                    <a:pt x="167153" y="810620"/>
                  </a:lnTo>
                  <a:lnTo>
                    <a:pt x="133910" y="780488"/>
                  </a:lnTo>
                  <a:lnTo>
                    <a:pt x="103779" y="747244"/>
                  </a:lnTo>
                  <a:lnTo>
                    <a:pt x="77051" y="711205"/>
                  </a:lnTo>
                  <a:lnTo>
                    <a:pt x="53985" y="672722"/>
                  </a:lnTo>
                  <a:lnTo>
                    <a:pt x="34801" y="632161"/>
                  </a:lnTo>
                  <a:lnTo>
                    <a:pt x="19687" y="589917"/>
                  </a:lnTo>
                  <a:lnTo>
                    <a:pt x="8784" y="546395"/>
                  </a:lnTo>
                  <a:lnTo>
                    <a:pt x="2202" y="502013"/>
                  </a:lnTo>
                  <a:lnTo>
                    <a:pt x="0" y="457199"/>
                  </a:lnTo>
                  <a:lnTo>
                    <a:pt x="137" y="445976"/>
                  </a:lnTo>
                  <a:lnTo>
                    <a:pt x="3438" y="401230"/>
                  </a:lnTo>
                  <a:lnTo>
                    <a:pt x="11109" y="357023"/>
                  </a:lnTo>
                  <a:lnTo>
                    <a:pt x="23075" y="313781"/>
                  </a:lnTo>
                  <a:lnTo>
                    <a:pt x="39222" y="271920"/>
                  </a:lnTo>
                  <a:lnTo>
                    <a:pt x="59396" y="231843"/>
                  </a:lnTo>
                  <a:lnTo>
                    <a:pt x="83400" y="193937"/>
                  </a:lnTo>
                  <a:lnTo>
                    <a:pt x="111006" y="158566"/>
                  </a:lnTo>
                  <a:lnTo>
                    <a:pt x="141943" y="126071"/>
                  </a:lnTo>
                  <a:lnTo>
                    <a:pt x="175916" y="96765"/>
                  </a:lnTo>
                  <a:lnTo>
                    <a:pt x="212600" y="70930"/>
                  </a:lnTo>
                  <a:lnTo>
                    <a:pt x="251639" y="48815"/>
                  </a:lnTo>
                  <a:lnTo>
                    <a:pt x="292657" y="30633"/>
                  </a:lnTo>
                  <a:lnTo>
                    <a:pt x="335261" y="16560"/>
                  </a:lnTo>
                  <a:lnTo>
                    <a:pt x="379038" y="6730"/>
                  </a:lnTo>
                  <a:lnTo>
                    <a:pt x="423569" y="1238"/>
                  </a:lnTo>
                  <a:lnTo>
                    <a:pt x="457199" y="0"/>
                  </a:lnTo>
                  <a:lnTo>
                    <a:pt x="468423" y="137"/>
                  </a:lnTo>
                  <a:lnTo>
                    <a:pt x="513169" y="3438"/>
                  </a:lnTo>
                  <a:lnTo>
                    <a:pt x="557374" y="11109"/>
                  </a:lnTo>
                  <a:lnTo>
                    <a:pt x="600617" y="23076"/>
                  </a:lnTo>
                  <a:lnTo>
                    <a:pt x="642478" y="39224"/>
                  </a:lnTo>
                  <a:lnTo>
                    <a:pt x="682555" y="59397"/>
                  </a:lnTo>
                  <a:lnTo>
                    <a:pt x="720461" y="83401"/>
                  </a:lnTo>
                  <a:lnTo>
                    <a:pt x="755833" y="111006"/>
                  </a:lnTo>
                  <a:lnTo>
                    <a:pt x="788327" y="141943"/>
                  </a:lnTo>
                  <a:lnTo>
                    <a:pt x="817634" y="175918"/>
                  </a:lnTo>
                  <a:lnTo>
                    <a:pt x="843467" y="212601"/>
                  </a:lnTo>
                  <a:lnTo>
                    <a:pt x="865583" y="251640"/>
                  </a:lnTo>
                  <a:lnTo>
                    <a:pt x="883764" y="292658"/>
                  </a:lnTo>
                  <a:lnTo>
                    <a:pt x="897838" y="335261"/>
                  </a:lnTo>
                  <a:lnTo>
                    <a:pt x="907668" y="379039"/>
                  </a:lnTo>
                  <a:lnTo>
                    <a:pt x="913161" y="423569"/>
                  </a:lnTo>
                  <a:lnTo>
                    <a:pt x="914399" y="457199"/>
                  </a:lnTo>
                  <a:lnTo>
                    <a:pt x="914262" y="468423"/>
                  </a:lnTo>
                  <a:lnTo>
                    <a:pt x="910960" y="513169"/>
                  </a:lnTo>
                  <a:lnTo>
                    <a:pt x="903289" y="557376"/>
                  </a:lnTo>
                  <a:lnTo>
                    <a:pt x="891322" y="600617"/>
                  </a:lnTo>
                  <a:lnTo>
                    <a:pt x="875174" y="642478"/>
                  </a:lnTo>
                  <a:lnTo>
                    <a:pt x="855000" y="682555"/>
                  </a:lnTo>
                  <a:lnTo>
                    <a:pt x="830996" y="720461"/>
                  </a:lnTo>
                  <a:lnTo>
                    <a:pt x="803393" y="755833"/>
                  </a:lnTo>
                  <a:lnTo>
                    <a:pt x="772454" y="788327"/>
                  </a:lnTo>
                  <a:lnTo>
                    <a:pt x="738480" y="817633"/>
                  </a:lnTo>
                  <a:lnTo>
                    <a:pt x="701797" y="843467"/>
                  </a:lnTo>
                  <a:lnTo>
                    <a:pt x="662758" y="865583"/>
                  </a:lnTo>
                  <a:lnTo>
                    <a:pt x="621739" y="883764"/>
                  </a:lnTo>
                  <a:lnTo>
                    <a:pt x="579136" y="897839"/>
                  </a:lnTo>
                  <a:lnTo>
                    <a:pt x="535359" y="907669"/>
                  </a:lnTo>
                  <a:lnTo>
                    <a:pt x="490830" y="913161"/>
                  </a:lnTo>
                  <a:lnTo>
                    <a:pt x="457199" y="914399"/>
                  </a:lnTo>
                  <a:close/>
                </a:path>
              </a:pathLst>
            </a:custGeom>
            <a:solidFill>
              <a:srgbClr val="BEDAFE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9410699" y="1809750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157519" y="621506"/>
                  </a:moveTo>
                  <a:lnTo>
                    <a:pt x="150018" y="621506"/>
                  </a:lnTo>
                  <a:lnTo>
                    <a:pt x="116676" y="614760"/>
                  </a:lnTo>
                  <a:lnTo>
                    <a:pt x="89425" y="596374"/>
                  </a:lnTo>
                  <a:lnTo>
                    <a:pt x="71039" y="569123"/>
                  </a:lnTo>
                  <a:lnTo>
                    <a:pt x="64293" y="535781"/>
                  </a:lnTo>
                  <a:lnTo>
                    <a:pt x="64613" y="528405"/>
                  </a:lnTo>
                  <a:lnTo>
                    <a:pt x="65549" y="521181"/>
                  </a:lnTo>
                  <a:lnTo>
                    <a:pt x="67062" y="514157"/>
                  </a:lnTo>
                  <a:lnTo>
                    <a:pt x="69115" y="507384"/>
                  </a:lnTo>
                  <a:lnTo>
                    <a:pt x="41250" y="491729"/>
                  </a:lnTo>
                  <a:lnTo>
                    <a:pt x="19388" y="468741"/>
                  </a:lnTo>
                  <a:lnTo>
                    <a:pt x="5110" y="440027"/>
                  </a:lnTo>
                  <a:lnTo>
                    <a:pt x="0" y="407193"/>
                  </a:lnTo>
                  <a:lnTo>
                    <a:pt x="4480" y="376447"/>
                  </a:lnTo>
                  <a:lnTo>
                    <a:pt x="17061" y="349178"/>
                  </a:lnTo>
                  <a:lnTo>
                    <a:pt x="36447" y="326707"/>
                  </a:lnTo>
                  <a:lnTo>
                    <a:pt x="61346" y="310351"/>
                  </a:lnTo>
                  <a:lnTo>
                    <a:pt x="53542" y="298708"/>
                  </a:lnTo>
                  <a:lnTo>
                    <a:pt x="47734" y="285822"/>
                  </a:lnTo>
                  <a:lnTo>
                    <a:pt x="44111" y="271906"/>
                  </a:lnTo>
                  <a:lnTo>
                    <a:pt x="42862" y="257175"/>
                  </a:lnTo>
                  <a:lnTo>
                    <a:pt x="47985" y="227912"/>
                  </a:lnTo>
                  <a:lnTo>
                    <a:pt x="62150" y="202994"/>
                  </a:lnTo>
                  <a:lnTo>
                    <a:pt x="83548" y="184204"/>
                  </a:lnTo>
                  <a:lnTo>
                    <a:pt x="110370" y="173325"/>
                  </a:lnTo>
                  <a:lnTo>
                    <a:pt x="108227" y="165958"/>
                  </a:lnTo>
                  <a:lnTo>
                    <a:pt x="107156" y="158055"/>
                  </a:lnTo>
                  <a:lnTo>
                    <a:pt x="107156" y="150018"/>
                  </a:lnTo>
                  <a:lnTo>
                    <a:pt x="112047" y="121444"/>
                  </a:lnTo>
                  <a:lnTo>
                    <a:pt x="125590" y="96926"/>
                  </a:lnTo>
                  <a:lnTo>
                    <a:pt x="146090" y="78159"/>
                  </a:lnTo>
                  <a:lnTo>
                    <a:pt x="171851" y="66838"/>
                  </a:lnTo>
                  <a:lnTo>
                    <a:pt x="179760" y="40572"/>
                  </a:lnTo>
                  <a:lnTo>
                    <a:pt x="196146" y="19355"/>
                  </a:lnTo>
                  <a:lnTo>
                    <a:pt x="219036" y="5169"/>
                  </a:lnTo>
                  <a:lnTo>
                    <a:pt x="246459" y="0"/>
                  </a:lnTo>
                  <a:lnTo>
                    <a:pt x="275640" y="5899"/>
                  </a:lnTo>
                  <a:lnTo>
                    <a:pt x="299484" y="21983"/>
                  </a:lnTo>
                  <a:lnTo>
                    <a:pt x="315568" y="45828"/>
                  </a:lnTo>
                  <a:lnTo>
                    <a:pt x="321468" y="75009"/>
                  </a:lnTo>
                  <a:lnTo>
                    <a:pt x="321468" y="610790"/>
                  </a:lnTo>
                  <a:lnTo>
                    <a:pt x="319870" y="618693"/>
                  </a:lnTo>
                  <a:lnTo>
                    <a:pt x="171851" y="618693"/>
                  </a:lnTo>
                  <a:lnTo>
                    <a:pt x="164886" y="620568"/>
                  </a:lnTo>
                  <a:lnTo>
                    <a:pt x="157519" y="621506"/>
                  </a:lnTo>
                  <a:close/>
                </a:path>
                <a:path w="685800" h="685800">
                  <a:moveTo>
                    <a:pt x="246459" y="685800"/>
                  </a:moveTo>
                  <a:lnTo>
                    <a:pt x="219036" y="680626"/>
                  </a:lnTo>
                  <a:lnTo>
                    <a:pt x="196146" y="666411"/>
                  </a:lnTo>
                  <a:lnTo>
                    <a:pt x="179760" y="645114"/>
                  </a:lnTo>
                  <a:lnTo>
                    <a:pt x="171851" y="618693"/>
                  </a:lnTo>
                  <a:lnTo>
                    <a:pt x="319870" y="618693"/>
                  </a:lnTo>
                  <a:lnTo>
                    <a:pt x="315568" y="639971"/>
                  </a:lnTo>
                  <a:lnTo>
                    <a:pt x="299484" y="663816"/>
                  </a:lnTo>
                  <a:lnTo>
                    <a:pt x="275640" y="679900"/>
                  </a:lnTo>
                  <a:lnTo>
                    <a:pt x="246459" y="685800"/>
                  </a:lnTo>
                  <a:close/>
                </a:path>
                <a:path w="685800" h="685800">
                  <a:moveTo>
                    <a:pt x="439340" y="685800"/>
                  </a:moveTo>
                  <a:lnTo>
                    <a:pt x="410159" y="679900"/>
                  </a:lnTo>
                  <a:lnTo>
                    <a:pt x="386315" y="663816"/>
                  </a:lnTo>
                  <a:lnTo>
                    <a:pt x="370231" y="639971"/>
                  </a:lnTo>
                  <a:lnTo>
                    <a:pt x="364331" y="610790"/>
                  </a:lnTo>
                  <a:lnTo>
                    <a:pt x="364331" y="75009"/>
                  </a:lnTo>
                  <a:lnTo>
                    <a:pt x="370231" y="45828"/>
                  </a:lnTo>
                  <a:lnTo>
                    <a:pt x="386315" y="21983"/>
                  </a:lnTo>
                  <a:lnTo>
                    <a:pt x="410159" y="5899"/>
                  </a:lnTo>
                  <a:lnTo>
                    <a:pt x="439340" y="0"/>
                  </a:lnTo>
                  <a:lnTo>
                    <a:pt x="466744" y="5169"/>
                  </a:lnTo>
                  <a:lnTo>
                    <a:pt x="489603" y="19355"/>
                  </a:lnTo>
                  <a:lnTo>
                    <a:pt x="505982" y="40572"/>
                  </a:lnTo>
                  <a:lnTo>
                    <a:pt x="513948" y="66838"/>
                  </a:lnTo>
                  <a:lnTo>
                    <a:pt x="539766" y="78140"/>
                  </a:lnTo>
                  <a:lnTo>
                    <a:pt x="560259" y="96875"/>
                  </a:lnTo>
                  <a:lnTo>
                    <a:pt x="573771" y="121387"/>
                  </a:lnTo>
                  <a:lnTo>
                    <a:pt x="578643" y="150018"/>
                  </a:lnTo>
                  <a:lnTo>
                    <a:pt x="578643" y="158055"/>
                  </a:lnTo>
                  <a:lnTo>
                    <a:pt x="577572" y="165958"/>
                  </a:lnTo>
                  <a:lnTo>
                    <a:pt x="575429" y="173325"/>
                  </a:lnTo>
                  <a:lnTo>
                    <a:pt x="602251" y="184147"/>
                  </a:lnTo>
                  <a:lnTo>
                    <a:pt x="623649" y="202943"/>
                  </a:lnTo>
                  <a:lnTo>
                    <a:pt x="637814" y="227893"/>
                  </a:lnTo>
                  <a:lnTo>
                    <a:pt x="642937" y="257175"/>
                  </a:lnTo>
                  <a:lnTo>
                    <a:pt x="641688" y="271906"/>
                  </a:lnTo>
                  <a:lnTo>
                    <a:pt x="638065" y="285822"/>
                  </a:lnTo>
                  <a:lnTo>
                    <a:pt x="632257" y="298708"/>
                  </a:lnTo>
                  <a:lnTo>
                    <a:pt x="624453" y="310351"/>
                  </a:lnTo>
                  <a:lnTo>
                    <a:pt x="649352" y="326707"/>
                  </a:lnTo>
                  <a:lnTo>
                    <a:pt x="668738" y="349178"/>
                  </a:lnTo>
                  <a:lnTo>
                    <a:pt x="681319" y="376447"/>
                  </a:lnTo>
                  <a:lnTo>
                    <a:pt x="685800" y="407193"/>
                  </a:lnTo>
                  <a:lnTo>
                    <a:pt x="680689" y="440027"/>
                  </a:lnTo>
                  <a:lnTo>
                    <a:pt x="666411" y="468741"/>
                  </a:lnTo>
                  <a:lnTo>
                    <a:pt x="644549" y="491729"/>
                  </a:lnTo>
                  <a:lnTo>
                    <a:pt x="616684" y="507384"/>
                  </a:lnTo>
                  <a:lnTo>
                    <a:pt x="618737" y="514157"/>
                  </a:lnTo>
                  <a:lnTo>
                    <a:pt x="620250" y="521181"/>
                  </a:lnTo>
                  <a:lnTo>
                    <a:pt x="621186" y="528405"/>
                  </a:lnTo>
                  <a:lnTo>
                    <a:pt x="621506" y="535781"/>
                  </a:lnTo>
                  <a:lnTo>
                    <a:pt x="614760" y="569123"/>
                  </a:lnTo>
                  <a:lnTo>
                    <a:pt x="596374" y="596374"/>
                  </a:lnTo>
                  <a:lnTo>
                    <a:pt x="569123" y="614760"/>
                  </a:lnTo>
                  <a:lnTo>
                    <a:pt x="549684" y="618693"/>
                  </a:lnTo>
                  <a:lnTo>
                    <a:pt x="513948" y="618693"/>
                  </a:lnTo>
                  <a:lnTo>
                    <a:pt x="506039" y="645114"/>
                  </a:lnTo>
                  <a:lnTo>
                    <a:pt x="489653" y="666411"/>
                  </a:lnTo>
                  <a:lnTo>
                    <a:pt x="466763" y="680626"/>
                  </a:lnTo>
                  <a:lnTo>
                    <a:pt x="439340" y="685800"/>
                  </a:lnTo>
                  <a:close/>
                </a:path>
                <a:path w="685800" h="685800">
                  <a:moveTo>
                    <a:pt x="535781" y="621506"/>
                  </a:moveTo>
                  <a:lnTo>
                    <a:pt x="528280" y="621506"/>
                  </a:lnTo>
                  <a:lnTo>
                    <a:pt x="520913" y="620568"/>
                  </a:lnTo>
                  <a:lnTo>
                    <a:pt x="513948" y="618693"/>
                  </a:lnTo>
                  <a:lnTo>
                    <a:pt x="549684" y="618693"/>
                  </a:lnTo>
                  <a:lnTo>
                    <a:pt x="535781" y="621506"/>
                  </a:lnTo>
                  <a:close/>
                </a:path>
              </a:pathLst>
            </a:custGeom>
            <a:solidFill>
              <a:srgbClr val="3B81F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9210674" y="2781299"/>
              <a:ext cx="342900" cy="342900"/>
            </a:xfrm>
            <a:custGeom>
              <a:avLst/>
              <a:gdLst/>
              <a:ahLst/>
              <a:cxnLst/>
              <a:rect l="l" t="t" r="r" b="b"/>
              <a:pathLst>
                <a:path w="342900" h="342900">
                  <a:moveTo>
                    <a:pt x="300037" y="85724"/>
                  </a:moveTo>
                  <a:lnTo>
                    <a:pt x="42862" y="85724"/>
                  </a:lnTo>
                  <a:lnTo>
                    <a:pt x="46235" y="69054"/>
                  </a:lnTo>
                  <a:lnTo>
                    <a:pt x="55428" y="55428"/>
                  </a:lnTo>
                  <a:lnTo>
                    <a:pt x="69054" y="46235"/>
                  </a:lnTo>
                  <a:lnTo>
                    <a:pt x="85724" y="42862"/>
                  </a:lnTo>
                  <a:lnTo>
                    <a:pt x="85724" y="7166"/>
                  </a:lnTo>
                  <a:lnTo>
                    <a:pt x="92891" y="0"/>
                  </a:lnTo>
                  <a:lnTo>
                    <a:pt x="110705" y="0"/>
                  </a:lnTo>
                  <a:lnTo>
                    <a:pt x="117871" y="7166"/>
                  </a:lnTo>
                  <a:lnTo>
                    <a:pt x="117871" y="42862"/>
                  </a:lnTo>
                  <a:lnTo>
                    <a:pt x="257174" y="42862"/>
                  </a:lnTo>
                  <a:lnTo>
                    <a:pt x="273845" y="46235"/>
                  </a:lnTo>
                  <a:lnTo>
                    <a:pt x="287471" y="55428"/>
                  </a:lnTo>
                  <a:lnTo>
                    <a:pt x="296664" y="69054"/>
                  </a:lnTo>
                  <a:lnTo>
                    <a:pt x="300037" y="85724"/>
                  </a:lnTo>
                  <a:close/>
                </a:path>
                <a:path w="342900" h="342900">
                  <a:moveTo>
                    <a:pt x="187523" y="42862"/>
                  </a:moveTo>
                  <a:lnTo>
                    <a:pt x="155376" y="42862"/>
                  </a:lnTo>
                  <a:lnTo>
                    <a:pt x="155376" y="7166"/>
                  </a:lnTo>
                  <a:lnTo>
                    <a:pt x="162542" y="0"/>
                  </a:lnTo>
                  <a:lnTo>
                    <a:pt x="180357" y="0"/>
                  </a:lnTo>
                  <a:lnTo>
                    <a:pt x="187523" y="7166"/>
                  </a:lnTo>
                  <a:lnTo>
                    <a:pt x="187523" y="42862"/>
                  </a:lnTo>
                  <a:close/>
                </a:path>
                <a:path w="342900" h="342900">
                  <a:moveTo>
                    <a:pt x="257174" y="42862"/>
                  </a:moveTo>
                  <a:lnTo>
                    <a:pt x="225028" y="42862"/>
                  </a:lnTo>
                  <a:lnTo>
                    <a:pt x="225028" y="7166"/>
                  </a:lnTo>
                  <a:lnTo>
                    <a:pt x="232194" y="0"/>
                  </a:lnTo>
                  <a:lnTo>
                    <a:pt x="250008" y="0"/>
                  </a:lnTo>
                  <a:lnTo>
                    <a:pt x="257174" y="7166"/>
                  </a:lnTo>
                  <a:lnTo>
                    <a:pt x="257174" y="42862"/>
                  </a:lnTo>
                  <a:close/>
                </a:path>
                <a:path w="342900" h="342900">
                  <a:moveTo>
                    <a:pt x="107156" y="257174"/>
                  </a:moveTo>
                  <a:lnTo>
                    <a:pt x="7166" y="257174"/>
                  </a:lnTo>
                  <a:lnTo>
                    <a:pt x="0" y="250008"/>
                  </a:lnTo>
                  <a:lnTo>
                    <a:pt x="0" y="232194"/>
                  </a:lnTo>
                  <a:lnTo>
                    <a:pt x="7166" y="225028"/>
                  </a:lnTo>
                  <a:lnTo>
                    <a:pt x="42862" y="225028"/>
                  </a:lnTo>
                  <a:lnTo>
                    <a:pt x="42862" y="187523"/>
                  </a:lnTo>
                  <a:lnTo>
                    <a:pt x="7166" y="187523"/>
                  </a:lnTo>
                  <a:lnTo>
                    <a:pt x="0" y="180357"/>
                  </a:lnTo>
                  <a:lnTo>
                    <a:pt x="0" y="162542"/>
                  </a:lnTo>
                  <a:lnTo>
                    <a:pt x="7166" y="155376"/>
                  </a:lnTo>
                  <a:lnTo>
                    <a:pt x="42862" y="155376"/>
                  </a:lnTo>
                  <a:lnTo>
                    <a:pt x="42862" y="117871"/>
                  </a:lnTo>
                  <a:lnTo>
                    <a:pt x="7166" y="117871"/>
                  </a:lnTo>
                  <a:lnTo>
                    <a:pt x="0" y="110705"/>
                  </a:lnTo>
                  <a:lnTo>
                    <a:pt x="0" y="92891"/>
                  </a:lnTo>
                  <a:lnTo>
                    <a:pt x="7166" y="85724"/>
                  </a:lnTo>
                  <a:lnTo>
                    <a:pt x="107156" y="85724"/>
                  </a:lnTo>
                  <a:lnTo>
                    <a:pt x="98806" y="87406"/>
                  </a:lnTo>
                  <a:lnTo>
                    <a:pt x="91995" y="91995"/>
                  </a:lnTo>
                  <a:lnTo>
                    <a:pt x="87406" y="98806"/>
                  </a:lnTo>
                  <a:lnTo>
                    <a:pt x="85724" y="107156"/>
                  </a:lnTo>
                  <a:lnTo>
                    <a:pt x="85724" y="235743"/>
                  </a:lnTo>
                  <a:lnTo>
                    <a:pt x="87406" y="244093"/>
                  </a:lnTo>
                  <a:lnTo>
                    <a:pt x="91995" y="250904"/>
                  </a:lnTo>
                  <a:lnTo>
                    <a:pt x="98806" y="255493"/>
                  </a:lnTo>
                  <a:lnTo>
                    <a:pt x="107156" y="257174"/>
                  </a:lnTo>
                  <a:close/>
                </a:path>
                <a:path w="342900" h="342900">
                  <a:moveTo>
                    <a:pt x="335733" y="257174"/>
                  </a:moveTo>
                  <a:lnTo>
                    <a:pt x="235743" y="257174"/>
                  </a:lnTo>
                  <a:lnTo>
                    <a:pt x="244093" y="255493"/>
                  </a:lnTo>
                  <a:lnTo>
                    <a:pt x="250904" y="250904"/>
                  </a:lnTo>
                  <a:lnTo>
                    <a:pt x="255493" y="244093"/>
                  </a:lnTo>
                  <a:lnTo>
                    <a:pt x="257174" y="235743"/>
                  </a:lnTo>
                  <a:lnTo>
                    <a:pt x="257174" y="107156"/>
                  </a:lnTo>
                  <a:lnTo>
                    <a:pt x="255493" y="98806"/>
                  </a:lnTo>
                  <a:lnTo>
                    <a:pt x="250904" y="91995"/>
                  </a:lnTo>
                  <a:lnTo>
                    <a:pt x="244093" y="87406"/>
                  </a:lnTo>
                  <a:lnTo>
                    <a:pt x="235743" y="85724"/>
                  </a:lnTo>
                  <a:lnTo>
                    <a:pt x="335733" y="85724"/>
                  </a:lnTo>
                  <a:lnTo>
                    <a:pt x="342899" y="92891"/>
                  </a:lnTo>
                  <a:lnTo>
                    <a:pt x="342899" y="110705"/>
                  </a:lnTo>
                  <a:lnTo>
                    <a:pt x="335733" y="117871"/>
                  </a:lnTo>
                  <a:lnTo>
                    <a:pt x="300037" y="117871"/>
                  </a:lnTo>
                  <a:lnTo>
                    <a:pt x="300037" y="155376"/>
                  </a:lnTo>
                  <a:lnTo>
                    <a:pt x="335733" y="155376"/>
                  </a:lnTo>
                  <a:lnTo>
                    <a:pt x="342899" y="162542"/>
                  </a:lnTo>
                  <a:lnTo>
                    <a:pt x="342899" y="180357"/>
                  </a:lnTo>
                  <a:lnTo>
                    <a:pt x="335733" y="187523"/>
                  </a:lnTo>
                  <a:lnTo>
                    <a:pt x="300037" y="187523"/>
                  </a:lnTo>
                  <a:lnTo>
                    <a:pt x="300037" y="225028"/>
                  </a:lnTo>
                  <a:lnTo>
                    <a:pt x="335733" y="225028"/>
                  </a:lnTo>
                  <a:lnTo>
                    <a:pt x="342899" y="232194"/>
                  </a:lnTo>
                  <a:lnTo>
                    <a:pt x="342899" y="250008"/>
                  </a:lnTo>
                  <a:lnTo>
                    <a:pt x="335733" y="257174"/>
                  </a:lnTo>
                  <a:close/>
                </a:path>
                <a:path w="342900" h="342900">
                  <a:moveTo>
                    <a:pt x="235743" y="235743"/>
                  </a:moveTo>
                  <a:lnTo>
                    <a:pt x="107156" y="235743"/>
                  </a:lnTo>
                  <a:lnTo>
                    <a:pt x="107156" y="107156"/>
                  </a:lnTo>
                  <a:lnTo>
                    <a:pt x="235743" y="107156"/>
                  </a:lnTo>
                  <a:lnTo>
                    <a:pt x="235743" y="235743"/>
                  </a:lnTo>
                  <a:close/>
                </a:path>
                <a:path w="342900" h="342900">
                  <a:moveTo>
                    <a:pt x="110705" y="342899"/>
                  </a:moveTo>
                  <a:lnTo>
                    <a:pt x="92891" y="342899"/>
                  </a:lnTo>
                  <a:lnTo>
                    <a:pt x="85724" y="335733"/>
                  </a:lnTo>
                  <a:lnTo>
                    <a:pt x="85724" y="300037"/>
                  </a:lnTo>
                  <a:lnTo>
                    <a:pt x="69054" y="296664"/>
                  </a:lnTo>
                  <a:lnTo>
                    <a:pt x="55428" y="287471"/>
                  </a:lnTo>
                  <a:lnTo>
                    <a:pt x="46235" y="273845"/>
                  </a:lnTo>
                  <a:lnTo>
                    <a:pt x="42862" y="257174"/>
                  </a:lnTo>
                  <a:lnTo>
                    <a:pt x="300037" y="257174"/>
                  </a:lnTo>
                  <a:lnTo>
                    <a:pt x="296664" y="273845"/>
                  </a:lnTo>
                  <a:lnTo>
                    <a:pt x="287471" y="287471"/>
                  </a:lnTo>
                  <a:lnTo>
                    <a:pt x="273845" y="296664"/>
                  </a:lnTo>
                  <a:lnTo>
                    <a:pt x="257174" y="300037"/>
                  </a:lnTo>
                  <a:lnTo>
                    <a:pt x="117871" y="300037"/>
                  </a:lnTo>
                  <a:lnTo>
                    <a:pt x="117871" y="335733"/>
                  </a:lnTo>
                  <a:lnTo>
                    <a:pt x="110705" y="342899"/>
                  </a:lnTo>
                  <a:close/>
                </a:path>
                <a:path w="342900" h="342900">
                  <a:moveTo>
                    <a:pt x="180357" y="342899"/>
                  </a:moveTo>
                  <a:lnTo>
                    <a:pt x="162542" y="342899"/>
                  </a:lnTo>
                  <a:lnTo>
                    <a:pt x="155376" y="335733"/>
                  </a:lnTo>
                  <a:lnTo>
                    <a:pt x="155376" y="300037"/>
                  </a:lnTo>
                  <a:lnTo>
                    <a:pt x="187523" y="300037"/>
                  </a:lnTo>
                  <a:lnTo>
                    <a:pt x="187523" y="335733"/>
                  </a:lnTo>
                  <a:lnTo>
                    <a:pt x="180357" y="342899"/>
                  </a:lnTo>
                  <a:close/>
                </a:path>
                <a:path w="342900" h="342900">
                  <a:moveTo>
                    <a:pt x="250008" y="342899"/>
                  </a:moveTo>
                  <a:lnTo>
                    <a:pt x="232194" y="342899"/>
                  </a:lnTo>
                  <a:lnTo>
                    <a:pt x="225028" y="335733"/>
                  </a:lnTo>
                  <a:lnTo>
                    <a:pt x="225028" y="300037"/>
                  </a:lnTo>
                  <a:lnTo>
                    <a:pt x="257174" y="300037"/>
                  </a:lnTo>
                  <a:lnTo>
                    <a:pt x="257174" y="335733"/>
                  </a:lnTo>
                  <a:lnTo>
                    <a:pt x="250008" y="342899"/>
                  </a:lnTo>
                  <a:close/>
                </a:path>
              </a:pathLst>
            </a:custGeom>
            <a:solidFill>
              <a:srgbClr val="60A5F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9782174" y="2781299"/>
              <a:ext cx="514350" cy="342900"/>
            </a:xfrm>
            <a:custGeom>
              <a:avLst/>
              <a:gdLst/>
              <a:ahLst/>
              <a:cxnLst/>
              <a:rect l="l" t="t" r="r" b="b"/>
              <a:pathLst>
                <a:path w="514350" h="342900">
                  <a:moveTo>
                    <a:pt x="514350" y="228600"/>
                  </a:moveTo>
                  <a:lnTo>
                    <a:pt x="0" y="228600"/>
                  </a:lnTo>
                  <a:lnTo>
                    <a:pt x="0" y="158769"/>
                  </a:lnTo>
                  <a:lnTo>
                    <a:pt x="3929" y="153590"/>
                  </a:lnTo>
                  <a:lnTo>
                    <a:pt x="9018" y="150286"/>
                  </a:lnTo>
                  <a:lnTo>
                    <a:pt x="17047" y="143546"/>
                  </a:lnTo>
                  <a:lnTo>
                    <a:pt x="23217" y="135072"/>
                  </a:lnTo>
                  <a:lnTo>
                    <a:pt x="27176" y="125209"/>
                  </a:lnTo>
                  <a:lnTo>
                    <a:pt x="28575" y="114300"/>
                  </a:lnTo>
                  <a:lnTo>
                    <a:pt x="27176" y="103390"/>
                  </a:lnTo>
                  <a:lnTo>
                    <a:pt x="23217" y="93527"/>
                  </a:lnTo>
                  <a:lnTo>
                    <a:pt x="17047" y="85053"/>
                  </a:lnTo>
                  <a:lnTo>
                    <a:pt x="9018" y="78313"/>
                  </a:lnTo>
                  <a:lnTo>
                    <a:pt x="3929" y="75009"/>
                  </a:lnTo>
                  <a:lnTo>
                    <a:pt x="0" y="69830"/>
                  </a:lnTo>
                  <a:lnTo>
                    <a:pt x="0" y="57150"/>
                  </a:lnTo>
                  <a:lnTo>
                    <a:pt x="4496" y="34922"/>
                  </a:lnTo>
                  <a:lnTo>
                    <a:pt x="16754" y="16754"/>
                  </a:lnTo>
                  <a:lnTo>
                    <a:pt x="34922" y="4496"/>
                  </a:lnTo>
                  <a:lnTo>
                    <a:pt x="57150" y="0"/>
                  </a:lnTo>
                  <a:lnTo>
                    <a:pt x="457200" y="0"/>
                  </a:lnTo>
                  <a:lnTo>
                    <a:pt x="479427" y="4496"/>
                  </a:lnTo>
                  <a:lnTo>
                    <a:pt x="497595" y="16754"/>
                  </a:lnTo>
                  <a:lnTo>
                    <a:pt x="509853" y="34922"/>
                  </a:lnTo>
                  <a:lnTo>
                    <a:pt x="514350" y="57150"/>
                  </a:lnTo>
                  <a:lnTo>
                    <a:pt x="142875" y="57150"/>
                  </a:lnTo>
                  <a:lnTo>
                    <a:pt x="131742" y="59392"/>
                  </a:lnTo>
                  <a:lnTo>
                    <a:pt x="122660" y="65510"/>
                  </a:lnTo>
                  <a:lnTo>
                    <a:pt x="116542" y="74592"/>
                  </a:lnTo>
                  <a:lnTo>
                    <a:pt x="114300" y="85725"/>
                  </a:lnTo>
                  <a:lnTo>
                    <a:pt x="114300" y="142875"/>
                  </a:lnTo>
                  <a:lnTo>
                    <a:pt x="142875" y="171450"/>
                  </a:lnTo>
                  <a:lnTo>
                    <a:pt x="514350" y="171450"/>
                  </a:lnTo>
                  <a:lnTo>
                    <a:pt x="514350" y="228600"/>
                  </a:lnTo>
                  <a:close/>
                </a:path>
                <a:path w="514350" h="342900">
                  <a:moveTo>
                    <a:pt x="257175" y="171450"/>
                  </a:moveTo>
                  <a:lnTo>
                    <a:pt x="142875" y="171450"/>
                  </a:lnTo>
                  <a:lnTo>
                    <a:pt x="154007" y="169207"/>
                  </a:lnTo>
                  <a:lnTo>
                    <a:pt x="163089" y="163089"/>
                  </a:lnTo>
                  <a:lnTo>
                    <a:pt x="169207" y="154007"/>
                  </a:lnTo>
                  <a:lnTo>
                    <a:pt x="171450" y="142875"/>
                  </a:lnTo>
                  <a:lnTo>
                    <a:pt x="171450" y="85725"/>
                  </a:lnTo>
                  <a:lnTo>
                    <a:pt x="142875" y="57150"/>
                  </a:lnTo>
                  <a:lnTo>
                    <a:pt x="257175" y="57150"/>
                  </a:lnTo>
                  <a:lnTo>
                    <a:pt x="246042" y="59392"/>
                  </a:lnTo>
                  <a:lnTo>
                    <a:pt x="236960" y="65510"/>
                  </a:lnTo>
                  <a:lnTo>
                    <a:pt x="230842" y="74592"/>
                  </a:lnTo>
                  <a:lnTo>
                    <a:pt x="228600" y="85725"/>
                  </a:lnTo>
                  <a:lnTo>
                    <a:pt x="228600" y="142875"/>
                  </a:lnTo>
                  <a:lnTo>
                    <a:pt x="230758" y="153590"/>
                  </a:lnTo>
                  <a:lnTo>
                    <a:pt x="230842" y="154007"/>
                  </a:lnTo>
                  <a:lnTo>
                    <a:pt x="236960" y="163089"/>
                  </a:lnTo>
                  <a:lnTo>
                    <a:pt x="246042" y="169207"/>
                  </a:lnTo>
                  <a:lnTo>
                    <a:pt x="257175" y="171450"/>
                  </a:lnTo>
                  <a:close/>
                </a:path>
                <a:path w="514350" h="342900">
                  <a:moveTo>
                    <a:pt x="371475" y="171450"/>
                  </a:moveTo>
                  <a:lnTo>
                    <a:pt x="257175" y="171450"/>
                  </a:lnTo>
                  <a:lnTo>
                    <a:pt x="268307" y="169207"/>
                  </a:lnTo>
                  <a:lnTo>
                    <a:pt x="277389" y="163089"/>
                  </a:lnTo>
                  <a:lnTo>
                    <a:pt x="283507" y="154007"/>
                  </a:lnTo>
                  <a:lnTo>
                    <a:pt x="285750" y="142875"/>
                  </a:lnTo>
                  <a:lnTo>
                    <a:pt x="285750" y="85725"/>
                  </a:lnTo>
                  <a:lnTo>
                    <a:pt x="283591" y="75009"/>
                  </a:lnTo>
                  <a:lnTo>
                    <a:pt x="283507" y="74592"/>
                  </a:lnTo>
                  <a:lnTo>
                    <a:pt x="277389" y="65510"/>
                  </a:lnTo>
                  <a:lnTo>
                    <a:pt x="268307" y="59392"/>
                  </a:lnTo>
                  <a:lnTo>
                    <a:pt x="257175" y="57150"/>
                  </a:lnTo>
                  <a:lnTo>
                    <a:pt x="371475" y="57150"/>
                  </a:lnTo>
                  <a:lnTo>
                    <a:pt x="360342" y="59392"/>
                  </a:lnTo>
                  <a:lnTo>
                    <a:pt x="351260" y="65510"/>
                  </a:lnTo>
                  <a:lnTo>
                    <a:pt x="345142" y="74592"/>
                  </a:lnTo>
                  <a:lnTo>
                    <a:pt x="342900" y="85725"/>
                  </a:lnTo>
                  <a:lnTo>
                    <a:pt x="342900" y="142875"/>
                  </a:lnTo>
                  <a:lnTo>
                    <a:pt x="345058" y="153590"/>
                  </a:lnTo>
                  <a:lnTo>
                    <a:pt x="345142" y="154007"/>
                  </a:lnTo>
                  <a:lnTo>
                    <a:pt x="351260" y="163089"/>
                  </a:lnTo>
                  <a:lnTo>
                    <a:pt x="360342" y="169207"/>
                  </a:lnTo>
                  <a:lnTo>
                    <a:pt x="371475" y="171450"/>
                  </a:lnTo>
                  <a:close/>
                </a:path>
                <a:path w="514350" h="342900">
                  <a:moveTo>
                    <a:pt x="514350" y="171450"/>
                  </a:moveTo>
                  <a:lnTo>
                    <a:pt x="371475" y="171450"/>
                  </a:lnTo>
                  <a:lnTo>
                    <a:pt x="382607" y="169207"/>
                  </a:lnTo>
                  <a:lnTo>
                    <a:pt x="391689" y="163089"/>
                  </a:lnTo>
                  <a:lnTo>
                    <a:pt x="397807" y="154007"/>
                  </a:lnTo>
                  <a:lnTo>
                    <a:pt x="400050" y="142875"/>
                  </a:lnTo>
                  <a:lnTo>
                    <a:pt x="400050" y="85725"/>
                  </a:lnTo>
                  <a:lnTo>
                    <a:pt x="397891" y="75009"/>
                  </a:lnTo>
                  <a:lnTo>
                    <a:pt x="397807" y="74592"/>
                  </a:lnTo>
                  <a:lnTo>
                    <a:pt x="391689" y="65510"/>
                  </a:lnTo>
                  <a:lnTo>
                    <a:pt x="382607" y="59392"/>
                  </a:lnTo>
                  <a:lnTo>
                    <a:pt x="371475" y="57150"/>
                  </a:lnTo>
                  <a:lnTo>
                    <a:pt x="514350" y="57150"/>
                  </a:lnTo>
                  <a:lnTo>
                    <a:pt x="514350" y="69830"/>
                  </a:lnTo>
                  <a:lnTo>
                    <a:pt x="510420" y="75009"/>
                  </a:lnTo>
                  <a:lnTo>
                    <a:pt x="505331" y="78313"/>
                  </a:lnTo>
                  <a:lnTo>
                    <a:pt x="497302" y="85053"/>
                  </a:lnTo>
                  <a:lnTo>
                    <a:pt x="491132" y="93527"/>
                  </a:lnTo>
                  <a:lnTo>
                    <a:pt x="487173" y="103390"/>
                  </a:lnTo>
                  <a:lnTo>
                    <a:pt x="485775" y="114300"/>
                  </a:lnTo>
                  <a:lnTo>
                    <a:pt x="487173" y="125209"/>
                  </a:lnTo>
                  <a:lnTo>
                    <a:pt x="491132" y="135072"/>
                  </a:lnTo>
                  <a:lnTo>
                    <a:pt x="497302" y="143546"/>
                  </a:lnTo>
                  <a:lnTo>
                    <a:pt x="505331" y="150286"/>
                  </a:lnTo>
                  <a:lnTo>
                    <a:pt x="510420" y="153590"/>
                  </a:lnTo>
                  <a:lnTo>
                    <a:pt x="514350" y="158769"/>
                  </a:lnTo>
                  <a:lnTo>
                    <a:pt x="514350" y="171450"/>
                  </a:lnTo>
                  <a:close/>
                </a:path>
                <a:path w="514350" h="342900">
                  <a:moveTo>
                    <a:pt x="71437" y="342900"/>
                  </a:moveTo>
                  <a:lnTo>
                    <a:pt x="28575" y="342900"/>
                  </a:lnTo>
                  <a:lnTo>
                    <a:pt x="17442" y="340657"/>
                  </a:lnTo>
                  <a:lnTo>
                    <a:pt x="8360" y="334539"/>
                  </a:lnTo>
                  <a:lnTo>
                    <a:pt x="2242" y="325457"/>
                  </a:lnTo>
                  <a:lnTo>
                    <a:pt x="0" y="314325"/>
                  </a:lnTo>
                  <a:lnTo>
                    <a:pt x="0" y="257175"/>
                  </a:lnTo>
                  <a:lnTo>
                    <a:pt x="514350" y="257175"/>
                  </a:lnTo>
                  <a:lnTo>
                    <a:pt x="514350" y="300037"/>
                  </a:lnTo>
                  <a:lnTo>
                    <a:pt x="77866" y="300037"/>
                  </a:lnTo>
                  <a:lnTo>
                    <a:pt x="71437" y="306466"/>
                  </a:lnTo>
                  <a:lnTo>
                    <a:pt x="71437" y="342900"/>
                  </a:lnTo>
                  <a:close/>
                </a:path>
                <a:path w="514350" h="342900">
                  <a:moveTo>
                    <a:pt x="185737" y="342900"/>
                  </a:moveTo>
                  <a:lnTo>
                    <a:pt x="100012" y="342900"/>
                  </a:lnTo>
                  <a:lnTo>
                    <a:pt x="100012" y="306466"/>
                  </a:lnTo>
                  <a:lnTo>
                    <a:pt x="93583" y="300037"/>
                  </a:lnTo>
                  <a:lnTo>
                    <a:pt x="192166" y="300037"/>
                  </a:lnTo>
                  <a:lnTo>
                    <a:pt x="185737" y="306466"/>
                  </a:lnTo>
                  <a:lnTo>
                    <a:pt x="185737" y="342900"/>
                  </a:lnTo>
                  <a:close/>
                </a:path>
                <a:path w="514350" h="342900">
                  <a:moveTo>
                    <a:pt x="300037" y="342900"/>
                  </a:moveTo>
                  <a:lnTo>
                    <a:pt x="214312" y="342900"/>
                  </a:lnTo>
                  <a:lnTo>
                    <a:pt x="214312" y="306466"/>
                  </a:lnTo>
                  <a:lnTo>
                    <a:pt x="207883" y="300037"/>
                  </a:lnTo>
                  <a:lnTo>
                    <a:pt x="306466" y="300037"/>
                  </a:lnTo>
                  <a:lnTo>
                    <a:pt x="300037" y="306466"/>
                  </a:lnTo>
                  <a:lnTo>
                    <a:pt x="300037" y="342900"/>
                  </a:lnTo>
                  <a:close/>
                </a:path>
                <a:path w="514350" h="342900">
                  <a:moveTo>
                    <a:pt x="414337" y="342900"/>
                  </a:moveTo>
                  <a:lnTo>
                    <a:pt x="328612" y="342900"/>
                  </a:lnTo>
                  <a:lnTo>
                    <a:pt x="328612" y="306466"/>
                  </a:lnTo>
                  <a:lnTo>
                    <a:pt x="322183" y="300037"/>
                  </a:lnTo>
                  <a:lnTo>
                    <a:pt x="420766" y="300037"/>
                  </a:lnTo>
                  <a:lnTo>
                    <a:pt x="414337" y="306466"/>
                  </a:lnTo>
                  <a:lnTo>
                    <a:pt x="414337" y="342900"/>
                  </a:lnTo>
                  <a:close/>
                </a:path>
                <a:path w="514350" h="342900">
                  <a:moveTo>
                    <a:pt x="485775" y="342900"/>
                  </a:moveTo>
                  <a:lnTo>
                    <a:pt x="442912" y="342900"/>
                  </a:lnTo>
                  <a:lnTo>
                    <a:pt x="442912" y="306466"/>
                  </a:lnTo>
                  <a:lnTo>
                    <a:pt x="436483" y="300037"/>
                  </a:lnTo>
                  <a:lnTo>
                    <a:pt x="514350" y="300037"/>
                  </a:lnTo>
                  <a:lnTo>
                    <a:pt x="514350" y="314325"/>
                  </a:lnTo>
                  <a:lnTo>
                    <a:pt x="512107" y="325457"/>
                  </a:lnTo>
                  <a:lnTo>
                    <a:pt x="505989" y="334539"/>
                  </a:lnTo>
                  <a:lnTo>
                    <a:pt x="496907" y="340657"/>
                  </a:lnTo>
                  <a:lnTo>
                    <a:pt x="485775" y="342900"/>
                  </a:lnTo>
                  <a:close/>
                </a:path>
              </a:pathLst>
            </a:custGeom>
            <a:solidFill>
              <a:srgbClr val="93C4F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8534398" y="3409949"/>
              <a:ext cx="2438400" cy="1638300"/>
            </a:xfrm>
            <a:custGeom>
              <a:avLst/>
              <a:gdLst/>
              <a:ahLst/>
              <a:cxnLst/>
              <a:rect l="l" t="t" r="r" b="b"/>
              <a:pathLst>
                <a:path w="2438400" h="1638300">
                  <a:moveTo>
                    <a:pt x="2367203" y="1638299"/>
                  </a:moveTo>
                  <a:lnTo>
                    <a:pt x="71196" y="1638299"/>
                  </a:lnTo>
                  <a:lnTo>
                    <a:pt x="66241" y="1637811"/>
                  </a:lnTo>
                  <a:lnTo>
                    <a:pt x="29705" y="1622677"/>
                  </a:lnTo>
                  <a:lnTo>
                    <a:pt x="3885" y="1586637"/>
                  </a:lnTo>
                  <a:lnTo>
                    <a:pt x="0" y="1567102"/>
                  </a:lnTo>
                  <a:lnTo>
                    <a:pt x="0" y="1562099"/>
                  </a:lnTo>
                  <a:lnTo>
                    <a:pt x="0" y="71196"/>
                  </a:lnTo>
                  <a:lnTo>
                    <a:pt x="15621" y="29704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2367203" y="0"/>
                  </a:lnTo>
                  <a:lnTo>
                    <a:pt x="2408692" y="15621"/>
                  </a:lnTo>
                  <a:lnTo>
                    <a:pt x="2434513" y="51661"/>
                  </a:lnTo>
                  <a:lnTo>
                    <a:pt x="2438399" y="71196"/>
                  </a:lnTo>
                  <a:lnTo>
                    <a:pt x="2438399" y="1567102"/>
                  </a:lnTo>
                  <a:lnTo>
                    <a:pt x="2422776" y="1608594"/>
                  </a:lnTo>
                  <a:lnTo>
                    <a:pt x="2386736" y="1634413"/>
                  </a:lnTo>
                  <a:lnTo>
                    <a:pt x="2372157" y="1637811"/>
                  </a:lnTo>
                  <a:lnTo>
                    <a:pt x="2367203" y="16382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 descr=""/>
          <p:cNvSpPr txBox="1"/>
          <p:nvPr/>
        </p:nvSpPr>
        <p:spPr>
          <a:xfrm>
            <a:off x="8815486" y="3542029"/>
            <a:ext cx="1876425" cy="22923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300" spc="-75" b="0">
                <a:solidFill>
                  <a:srgbClr val="2562EB"/>
                </a:solidFill>
                <a:latin typeface="Roboto Medium"/>
                <a:cs typeface="Roboto Medium"/>
              </a:rPr>
              <a:t>Memory</a:t>
            </a:r>
            <a:r>
              <a:rPr dirty="0" sz="1300" spc="5" b="0">
                <a:solidFill>
                  <a:srgbClr val="2562EB"/>
                </a:solidFill>
                <a:latin typeface="Roboto Medium"/>
                <a:cs typeface="Roboto Medium"/>
              </a:rPr>
              <a:t> </a:t>
            </a:r>
            <a:r>
              <a:rPr dirty="0" sz="1300" spc="-65" b="0">
                <a:solidFill>
                  <a:srgbClr val="2562EB"/>
                </a:solidFill>
                <a:latin typeface="Roboto Medium"/>
                <a:cs typeface="Roboto Medium"/>
              </a:rPr>
              <a:t>enables</a:t>
            </a:r>
            <a:r>
              <a:rPr dirty="0" sz="1300" spc="10" b="0">
                <a:solidFill>
                  <a:srgbClr val="2562EB"/>
                </a:solidFill>
                <a:latin typeface="Roboto Medium"/>
                <a:cs typeface="Roboto Medium"/>
              </a:rPr>
              <a:t> </a:t>
            </a:r>
            <a:r>
              <a:rPr dirty="0" sz="1300" spc="-55" b="0">
                <a:solidFill>
                  <a:srgbClr val="2562EB"/>
                </a:solidFill>
                <a:latin typeface="Roboto Medium"/>
                <a:cs typeface="Roboto Medium"/>
              </a:rPr>
              <a:t>agents</a:t>
            </a:r>
            <a:r>
              <a:rPr dirty="0" sz="1300" spc="10" b="0">
                <a:solidFill>
                  <a:srgbClr val="2562EB"/>
                </a:solidFill>
                <a:latin typeface="Roboto Medium"/>
                <a:cs typeface="Roboto Medium"/>
              </a:rPr>
              <a:t> </a:t>
            </a:r>
            <a:r>
              <a:rPr dirty="0" sz="1300" spc="-25" b="0">
                <a:solidFill>
                  <a:srgbClr val="2562EB"/>
                </a:solidFill>
                <a:latin typeface="Roboto Medium"/>
                <a:cs typeface="Roboto Medium"/>
              </a:rPr>
              <a:t>to:</a:t>
            </a:r>
            <a:endParaRPr sz="1300">
              <a:latin typeface="Roboto Medium"/>
              <a:cs typeface="Roboto Medium"/>
            </a:endParaRPr>
          </a:p>
        </p:txBody>
      </p:sp>
      <p:grpSp>
        <p:nvGrpSpPr>
          <p:cNvPr id="29" name="object 29" descr=""/>
          <p:cNvGrpSpPr/>
          <p:nvPr/>
        </p:nvGrpSpPr>
        <p:grpSpPr>
          <a:xfrm>
            <a:off x="8685847" y="3923377"/>
            <a:ext cx="3315970" cy="2744470"/>
            <a:chOff x="8685847" y="3923377"/>
            <a:chExt cx="3315970" cy="2744470"/>
          </a:xfrm>
        </p:grpSpPr>
        <p:pic>
          <p:nvPicPr>
            <p:cNvPr id="30" name="object 30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685847" y="3923377"/>
              <a:ext cx="135225" cy="97125"/>
            </a:xfrm>
            <a:prstGeom prst="rect">
              <a:avLst/>
            </a:prstGeom>
          </p:spPr>
        </p:pic>
        <p:pic>
          <p:nvPicPr>
            <p:cNvPr id="31" name="object 31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685847" y="4190077"/>
              <a:ext cx="135225" cy="97125"/>
            </a:xfrm>
            <a:prstGeom prst="rect">
              <a:avLst/>
            </a:prstGeom>
          </p:spPr>
        </p:pic>
        <p:pic>
          <p:nvPicPr>
            <p:cNvPr id="32" name="object 32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685847" y="4456777"/>
              <a:ext cx="135225" cy="97125"/>
            </a:xfrm>
            <a:prstGeom prst="rect">
              <a:avLst/>
            </a:prstGeom>
          </p:spPr>
        </p:pic>
        <p:pic>
          <p:nvPicPr>
            <p:cNvPr id="33" name="object 33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685847" y="4723477"/>
              <a:ext cx="135225" cy="97125"/>
            </a:xfrm>
            <a:prstGeom prst="rect">
              <a:avLst/>
            </a:prstGeom>
          </p:spPr>
        </p:pic>
        <p:sp>
          <p:nvSpPr>
            <p:cNvPr id="34" name="object 34" descr=""/>
            <p:cNvSpPr/>
            <p:nvPr/>
          </p:nvSpPr>
          <p:spPr>
            <a:xfrm>
              <a:off x="10544174" y="6343649"/>
              <a:ext cx="1457325" cy="323850"/>
            </a:xfrm>
            <a:custGeom>
              <a:avLst/>
              <a:gdLst/>
              <a:ahLst/>
              <a:cxnLst/>
              <a:rect l="l" t="t" r="r" b="b"/>
              <a:pathLst>
                <a:path w="1457325" h="323850">
                  <a:moveTo>
                    <a:pt x="1424277" y="323849"/>
                  </a:moveTo>
                  <a:lnTo>
                    <a:pt x="33047" y="323849"/>
                  </a:lnTo>
                  <a:lnTo>
                    <a:pt x="28187" y="322883"/>
                  </a:lnTo>
                  <a:lnTo>
                    <a:pt x="966" y="295662"/>
                  </a:lnTo>
                  <a:lnTo>
                    <a:pt x="0" y="290802"/>
                  </a:lnTo>
                  <a:lnTo>
                    <a:pt x="0" y="28574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1424277" y="0"/>
                  </a:lnTo>
                  <a:lnTo>
                    <a:pt x="1456357" y="28187"/>
                  </a:lnTo>
                  <a:lnTo>
                    <a:pt x="1457324" y="33047"/>
                  </a:lnTo>
                  <a:lnTo>
                    <a:pt x="1457324" y="290802"/>
                  </a:lnTo>
                  <a:lnTo>
                    <a:pt x="1429137" y="322883"/>
                  </a:lnTo>
                  <a:lnTo>
                    <a:pt x="1424277" y="323849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5" name="object 35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658474" y="6438899"/>
              <a:ext cx="133349" cy="133349"/>
            </a:xfrm>
            <a:prstGeom prst="rect">
              <a:avLst/>
            </a:prstGeom>
          </p:spPr>
        </p:pic>
      </p:grpSp>
      <p:sp>
        <p:nvSpPr>
          <p:cNvPr id="36" name="object 36" descr=""/>
          <p:cNvSpPr txBox="1"/>
          <p:nvPr/>
        </p:nvSpPr>
        <p:spPr>
          <a:xfrm>
            <a:off x="8887817" y="3783583"/>
            <a:ext cx="1941195" cy="109220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34600"/>
              </a:lnSpc>
              <a:spcBef>
                <a:spcPts val="90"/>
              </a:spcBef>
            </a:pPr>
            <a:r>
              <a:rPr dirty="0" sz="1300" spc="-60">
                <a:solidFill>
                  <a:srgbClr val="374050"/>
                </a:solidFill>
                <a:latin typeface="Roboto"/>
                <a:cs typeface="Roboto"/>
              </a:rPr>
              <a:t>Learn</a:t>
            </a:r>
            <a:r>
              <a:rPr dirty="0" sz="1300" spc="-1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dirty="0" sz="1300" spc="-60">
                <a:solidFill>
                  <a:srgbClr val="374050"/>
                </a:solidFill>
                <a:latin typeface="Roboto"/>
                <a:cs typeface="Roboto"/>
              </a:rPr>
              <a:t>from</a:t>
            </a:r>
            <a:r>
              <a:rPr dirty="0" sz="1300" spc="-5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dirty="0" sz="1300" spc="-55">
                <a:solidFill>
                  <a:srgbClr val="374050"/>
                </a:solidFill>
                <a:latin typeface="Roboto"/>
                <a:cs typeface="Roboto"/>
              </a:rPr>
              <a:t>past</a:t>
            </a:r>
            <a:r>
              <a:rPr dirty="0" sz="1300" spc="-5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dirty="0" sz="1300" spc="-50">
                <a:solidFill>
                  <a:srgbClr val="374050"/>
                </a:solidFill>
                <a:latin typeface="Roboto"/>
                <a:cs typeface="Roboto"/>
              </a:rPr>
              <a:t>interactions </a:t>
            </a:r>
            <a:r>
              <a:rPr dirty="0" sz="1300" spc="-55">
                <a:solidFill>
                  <a:srgbClr val="374050"/>
                </a:solidFill>
                <a:latin typeface="Roboto"/>
                <a:cs typeface="Roboto"/>
              </a:rPr>
              <a:t>Personalize</a:t>
            </a:r>
            <a:r>
              <a:rPr dirty="0" sz="130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dirty="0" sz="1300" spc="-10">
                <a:solidFill>
                  <a:srgbClr val="374050"/>
                </a:solidFill>
                <a:latin typeface="Roboto"/>
                <a:cs typeface="Roboto"/>
              </a:rPr>
              <a:t>responses</a:t>
            </a:r>
            <a:endParaRPr sz="1300">
              <a:latin typeface="Roboto"/>
              <a:cs typeface="Roboto"/>
            </a:endParaRPr>
          </a:p>
          <a:p>
            <a:pPr marL="12700" marR="213995">
              <a:lnSpc>
                <a:spcPct val="134600"/>
              </a:lnSpc>
            </a:pPr>
            <a:r>
              <a:rPr dirty="0" sz="1300" spc="-50">
                <a:solidFill>
                  <a:srgbClr val="374050"/>
                </a:solidFill>
                <a:latin typeface="Roboto"/>
                <a:cs typeface="Roboto"/>
              </a:rPr>
              <a:t>Build</a:t>
            </a:r>
            <a:r>
              <a:rPr dirty="0" sz="1300" spc="-15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dirty="0" sz="1300" spc="-65">
                <a:solidFill>
                  <a:srgbClr val="374050"/>
                </a:solidFill>
                <a:latin typeface="Roboto"/>
                <a:cs typeface="Roboto"/>
              </a:rPr>
              <a:t>on</a:t>
            </a:r>
            <a:r>
              <a:rPr dirty="0" sz="1300" spc="-1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dirty="0" sz="1300" spc="-55">
                <a:solidFill>
                  <a:srgbClr val="374050"/>
                </a:solidFill>
                <a:latin typeface="Roboto"/>
                <a:cs typeface="Roboto"/>
              </a:rPr>
              <a:t>previous</a:t>
            </a:r>
            <a:r>
              <a:rPr dirty="0" sz="1300" spc="-1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dirty="0" sz="1300" spc="-50">
                <a:solidFill>
                  <a:srgbClr val="374050"/>
                </a:solidFill>
                <a:latin typeface="Roboto"/>
                <a:cs typeface="Roboto"/>
              </a:rPr>
              <a:t>context </a:t>
            </a:r>
            <a:r>
              <a:rPr dirty="0" sz="1300" spc="-70">
                <a:solidFill>
                  <a:srgbClr val="374050"/>
                </a:solidFill>
                <a:latin typeface="Roboto"/>
                <a:cs typeface="Roboto"/>
              </a:rPr>
              <a:t>Improve</a:t>
            </a:r>
            <a:r>
              <a:rPr dirty="0" sz="1300" spc="15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dirty="0" sz="1300" spc="-60">
                <a:solidFill>
                  <a:srgbClr val="374050"/>
                </a:solidFill>
                <a:latin typeface="Roboto"/>
                <a:cs typeface="Roboto"/>
              </a:rPr>
              <a:t>over</a:t>
            </a:r>
            <a:r>
              <a:rPr dirty="0" sz="1300" spc="15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dirty="0" sz="1300" spc="-20">
                <a:solidFill>
                  <a:srgbClr val="374050"/>
                </a:solidFill>
                <a:latin typeface="Roboto"/>
                <a:cs typeface="Roboto"/>
              </a:rPr>
              <a:t>time</a:t>
            </a:r>
            <a:endParaRPr sz="1300">
              <a:latin typeface="Roboto"/>
              <a:cs typeface="Roboto"/>
            </a:endParaRPr>
          </a:p>
        </p:txBody>
      </p:sp>
      <p:sp>
        <p:nvSpPr>
          <p:cNvPr id="37" name="object 37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975"/>
              </a:lnSpc>
            </a:pPr>
            <a:r>
              <a:rPr dirty="0" spc="-75"/>
              <a:t>Made</a:t>
            </a:r>
            <a:r>
              <a:rPr dirty="0" spc="5"/>
              <a:t> </a:t>
            </a:r>
            <a:r>
              <a:rPr dirty="0" spc="-55"/>
              <a:t>with</a:t>
            </a:r>
            <a:r>
              <a:rPr dirty="0" spc="5"/>
              <a:t> </a:t>
            </a:r>
            <a:r>
              <a:rPr dirty="0" spc="-50"/>
              <a:t>Genspark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457199" y="457199"/>
            <a:ext cx="952500" cy="76200"/>
          </a:xfrm>
          <a:custGeom>
            <a:avLst/>
            <a:gdLst/>
            <a:ahLst/>
            <a:cxnLst/>
            <a:rect l="l" t="t" r="r" b="b"/>
            <a:pathLst>
              <a:path w="952500" h="76200">
                <a:moveTo>
                  <a:pt x="952499" y="76199"/>
                </a:moveTo>
                <a:lnTo>
                  <a:pt x="0" y="76199"/>
                </a:lnTo>
                <a:lnTo>
                  <a:pt x="0" y="0"/>
                </a:lnTo>
                <a:lnTo>
                  <a:pt x="952499" y="0"/>
                </a:lnTo>
                <a:lnTo>
                  <a:pt x="952499" y="76199"/>
                </a:lnTo>
                <a:close/>
              </a:path>
            </a:pathLst>
          </a:custGeom>
          <a:solidFill>
            <a:srgbClr val="3B81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4500" y="570765"/>
            <a:ext cx="5761355" cy="903605"/>
          </a:xfrm>
          <a:prstGeom prst="rect"/>
        </p:spPr>
        <p:txBody>
          <a:bodyPr wrap="square" lIns="0" tIns="1117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dirty="0" spc="-250"/>
              <a:t>Agentic</a:t>
            </a:r>
            <a:r>
              <a:rPr dirty="0" spc="-70"/>
              <a:t> </a:t>
            </a:r>
            <a:r>
              <a:rPr dirty="0" spc="-235"/>
              <a:t>AI</a:t>
            </a:r>
            <a:r>
              <a:rPr dirty="0" spc="-70"/>
              <a:t> </a:t>
            </a:r>
            <a:r>
              <a:rPr dirty="0" spc="-260"/>
              <a:t>Design</a:t>
            </a:r>
            <a:r>
              <a:rPr dirty="0" spc="-70"/>
              <a:t> </a:t>
            </a:r>
            <a:r>
              <a:rPr dirty="0" spc="-120"/>
              <a:t>Patterns</a:t>
            </a: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dirty="0" sz="1650" spc="-75" b="0">
                <a:solidFill>
                  <a:srgbClr val="4A5462"/>
                </a:solidFill>
                <a:latin typeface="Roboto"/>
                <a:cs typeface="Roboto"/>
              </a:rPr>
              <a:t>Five</a:t>
            </a:r>
            <a:r>
              <a:rPr dirty="0" sz="1650" spc="-5" b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dirty="0" sz="1650" spc="-80" b="0">
                <a:solidFill>
                  <a:srgbClr val="4A5462"/>
                </a:solidFill>
                <a:latin typeface="Roboto"/>
                <a:cs typeface="Roboto"/>
              </a:rPr>
              <a:t>fundamental</a:t>
            </a:r>
            <a:r>
              <a:rPr dirty="0" sz="1650" spc="-5" b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dirty="0" sz="1650" spc="-80" b="0">
                <a:solidFill>
                  <a:srgbClr val="4A5462"/>
                </a:solidFill>
                <a:latin typeface="Roboto"/>
                <a:cs typeface="Roboto"/>
              </a:rPr>
              <a:t>patterns</a:t>
            </a:r>
            <a:r>
              <a:rPr dirty="0" sz="1650" spc="-5" b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dirty="0" sz="1650" spc="-70" b="0">
                <a:solidFill>
                  <a:srgbClr val="4A5462"/>
                </a:solidFill>
                <a:latin typeface="Roboto"/>
                <a:cs typeface="Roboto"/>
              </a:rPr>
              <a:t>for</a:t>
            </a:r>
            <a:r>
              <a:rPr dirty="0" sz="1650" spc="-5" b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dirty="0" sz="1650" spc="-80" b="0">
                <a:solidFill>
                  <a:srgbClr val="4A5462"/>
                </a:solidFill>
                <a:latin typeface="Roboto"/>
                <a:cs typeface="Roboto"/>
              </a:rPr>
              <a:t>creating</a:t>
            </a:r>
            <a:r>
              <a:rPr dirty="0" sz="1650" b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dirty="0" sz="1650" spc="-85" b="0">
                <a:solidFill>
                  <a:srgbClr val="4A5462"/>
                </a:solidFill>
                <a:latin typeface="Roboto"/>
                <a:cs typeface="Roboto"/>
              </a:rPr>
              <a:t>robust</a:t>
            </a:r>
            <a:r>
              <a:rPr dirty="0" sz="1650" spc="-5" b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dirty="0" sz="1650" spc="-80" b="0">
                <a:solidFill>
                  <a:srgbClr val="4A5462"/>
                </a:solidFill>
                <a:latin typeface="Roboto"/>
                <a:cs typeface="Roboto"/>
              </a:rPr>
              <a:t>AI</a:t>
            </a:r>
            <a:r>
              <a:rPr dirty="0" sz="1650" spc="-5" b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dirty="0" sz="1650" spc="-85" b="0">
                <a:solidFill>
                  <a:srgbClr val="4A5462"/>
                </a:solidFill>
                <a:latin typeface="Roboto"/>
                <a:cs typeface="Roboto"/>
              </a:rPr>
              <a:t>agent</a:t>
            </a:r>
            <a:r>
              <a:rPr dirty="0" sz="1650" spc="-5" b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dirty="0" sz="1650" spc="-65" b="0">
                <a:solidFill>
                  <a:srgbClr val="4A5462"/>
                </a:solidFill>
                <a:latin typeface="Roboto"/>
                <a:cs typeface="Roboto"/>
              </a:rPr>
              <a:t>architectures</a:t>
            </a:r>
            <a:endParaRPr sz="1650">
              <a:latin typeface="Roboto"/>
              <a:cs typeface="Roboto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457199" y="1714499"/>
            <a:ext cx="3609975" cy="1638300"/>
            <a:chOff x="457199" y="1714499"/>
            <a:chExt cx="3609975" cy="1638300"/>
          </a:xfrm>
        </p:grpSpPr>
        <p:sp>
          <p:nvSpPr>
            <p:cNvPr id="5" name="object 5" descr=""/>
            <p:cNvSpPr/>
            <p:nvPr/>
          </p:nvSpPr>
          <p:spPr>
            <a:xfrm>
              <a:off x="457199" y="1714499"/>
              <a:ext cx="3609975" cy="1638300"/>
            </a:xfrm>
            <a:custGeom>
              <a:avLst/>
              <a:gdLst/>
              <a:ahLst/>
              <a:cxnLst/>
              <a:rect l="l" t="t" r="r" b="b"/>
              <a:pathLst>
                <a:path w="3609975" h="1638300">
                  <a:moveTo>
                    <a:pt x="3538778" y="1638299"/>
                  </a:moveTo>
                  <a:lnTo>
                    <a:pt x="71196" y="1638299"/>
                  </a:lnTo>
                  <a:lnTo>
                    <a:pt x="66241" y="1637811"/>
                  </a:lnTo>
                  <a:lnTo>
                    <a:pt x="29705" y="1622677"/>
                  </a:lnTo>
                  <a:lnTo>
                    <a:pt x="3885" y="1586637"/>
                  </a:lnTo>
                  <a:lnTo>
                    <a:pt x="0" y="1567103"/>
                  </a:lnTo>
                  <a:lnTo>
                    <a:pt x="0" y="1562099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3538778" y="0"/>
                  </a:lnTo>
                  <a:lnTo>
                    <a:pt x="3580268" y="15621"/>
                  </a:lnTo>
                  <a:lnTo>
                    <a:pt x="3606088" y="51661"/>
                  </a:lnTo>
                  <a:lnTo>
                    <a:pt x="3609974" y="71196"/>
                  </a:lnTo>
                  <a:lnTo>
                    <a:pt x="3609974" y="1567103"/>
                  </a:lnTo>
                  <a:lnTo>
                    <a:pt x="3594352" y="1608594"/>
                  </a:lnTo>
                  <a:lnTo>
                    <a:pt x="3558312" y="1634414"/>
                  </a:lnTo>
                  <a:lnTo>
                    <a:pt x="3543733" y="1637811"/>
                  </a:lnTo>
                  <a:lnTo>
                    <a:pt x="3538778" y="1638299"/>
                  </a:lnTo>
                  <a:close/>
                </a:path>
              </a:pathLst>
            </a:custGeom>
            <a:solidFill>
              <a:srgbClr val="EFF5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647699" y="1904999"/>
              <a:ext cx="571500" cy="571500"/>
            </a:xfrm>
            <a:custGeom>
              <a:avLst/>
              <a:gdLst/>
              <a:ahLst/>
              <a:cxnLst/>
              <a:rect l="l" t="t" r="r" b="b"/>
              <a:pathLst>
                <a:path w="571500" h="571500">
                  <a:moveTo>
                    <a:pt x="285749" y="571499"/>
                  </a:moveTo>
                  <a:lnTo>
                    <a:pt x="243821" y="568407"/>
                  </a:lnTo>
                  <a:lnTo>
                    <a:pt x="202801" y="559195"/>
                  </a:lnTo>
                  <a:lnTo>
                    <a:pt x="163575" y="544065"/>
                  </a:lnTo>
                  <a:lnTo>
                    <a:pt x="126995" y="523342"/>
                  </a:lnTo>
                  <a:lnTo>
                    <a:pt x="93851" y="497476"/>
                  </a:lnTo>
                  <a:lnTo>
                    <a:pt x="64862" y="467027"/>
                  </a:lnTo>
                  <a:lnTo>
                    <a:pt x="40653" y="432654"/>
                  </a:lnTo>
                  <a:lnTo>
                    <a:pt x="21751" y="395101"/>
                  </a:lnTo>
                  <a:lnTo>
                    <a:pt x="8563" y="355181"/>
                  </a:lnTo>
                  <a:lnTo>
                    <a:pt x="1375" y="313758"/>
                  </a:lnTo>
                  <a:lnTo>
                    <a:pt x="0" y="285749"/>
                  </a:lnTo>
                  <a:lnTo>
                    <a:pt x="343" y="271728"/>
                  </a:lnTo>
                  <a:lnTo>
                    <a:pt x="5490" y="230002"/>
                  </a:lnTo>
                  <a:lnTo>
                    <a:pt x="16703" y="189483"/>
                  </a:lnTo>
                  <a:lnTo>
                    <a:pt x="33740" y="151048"/>
                  </a:lnTo>
                  <a:lnTo>
                    <a:pt x="56233" y="115528"/>
                  </a:lnTo>
                  <a:lnTo>
                    <a:pt x="83694" y="83694"/>
                  </a:lnTo>
                  <a:lnTo>
                    <a:pt x="115528" y="56233"/>
                  </a:lnTo>
                  <a:lnTo>
                    <a:pt x="151048" y="33740"/>
                  </a:lnTo>
                  <a:lnTo>
                    <a:pt x="189483" y="16703"/>
                  </a:lnTo>
                  <a:lnTo>
                    <a:pt x="230002" y="5490"/>
                  </a:lnTo>
                  <a:lnTo>
                    <a:pt x="271728" y="344"/>
                  </a:lnTo>
                  <a:lnTo>
                    <a:pt x="285749" y="0"/>
                  </a:lnTo>
                  <a:lnTo>
                    <a:pt x="299771" y="344"/>
                  </a:lnTo>
                  <a:lnTo>
                    <a:pt x="341497" y="5490"/>
                  </a:lnTo>
                  <a:lnTo>
                    <a:pt x="382016" y="16703"/>
                  </a:lnTo>
                  <a:lnTo>
                    <a:pt x="420451" y="33740"/>
                  </a:lnTo>
                  <a:lnTo>
                    <a:pt x="455971" y="56233"/>
                  </a:lnTo>
                  <a:lnTo>
                    <a:pt x="487805" y="83694"/>
                  </a:lnTo>
                  <a:lnTo>
                    <a:pt x="515266" y="115528"/>
                  </a:lnTo>
                  <a:lnTo>
                    <a:pt x="537758" y="151048"/>
                  </a:lnTo>
                  <a:lnTo>
                    <a:pt x="554796" y="189483"/>
                  </a:lnTo>
                  <a:lnTo>
                    <a:pt x="566009" y="230002"/>
                  </a:lnTo>
                  <a:lnTo>
                    <a:pt x="571155" y="271728"/>
                  </a:lnTo>
                  <a:lnTo>
                    <a:pt x="571499" y="285749"/>
                  </a:lnTo>
                  <a:lnTo>
                    <a:pt x="571155" y="299771"/>
                  </a:lnTo>
                  <a:lnTo>
                    <a:pt x="566009" y="341496"/>
                  </a:lnTo>
                  <a:lnTo>
                    <a:pt x="554796" y="382016"/>
                  </a:lnTo>
                  <a:lnTo>
                    <a:pt x="537758" y="420451"/>
                  </a:lnTo>
                  <a:lnTo>
                    <a:pt x="515266" y="455971"/>
                  </a:lnTo>
                  <a:lnTo>
                    <a:pt x="487805" y="487805"/>
                  </a:lnTo>
                  <a:lnTo>
                    <a:pt x="455971" y="515266"/>
                  </a:lnTo>
                  <a:lnTo>
                    <a:pt x="420451" y="537758"/>
                  </a:lnTo>
                  <a:lnTo>
                    <a:pt x="382016" y="554796"/>
                  </a:lnTo>
                  <a:lnTo>
                    <a:pt x="341496" y="566008"/>
                  </a:lnTo>
                  <a:lnTo>
                    <a:pt x="299771" y="571155"/>
                  </a:lnTo>
                  <a:lnTo>
                    <a:pt x="285749" y="571499"/>
                  </a:lnTo>
                  <a:close/>
                </a:path>
              </a:pathLst>
            </a:custGeom>
            <a:solidFill>
              <a:srgbClr val="DAE9FE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6293" y="2090720"/>
              <a:ext cx="214312" cy="200058"/>
            </a:xfrm>
            <a:prstGeom prst="rect">
              <a:avLst/>
            </a:prstGeom>
          </p:spPr>
        </p:pic>
      </p:grpSp>
      <p:sp>
        <p:nvSpPr>
          <p:cNvPr id="8" name="object 8" descr=""/>
          <p:cNvSpPr txBox="1"/>
          <p:nvPr/>
        </p:nvSpPr>
        <p:spPr>
          <a:xfrm>
            <a:off x="1358899" y="2027124"/>
            <a:ext cx="888365" cy="28702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700" spc="-95" b="0">
                <a:solidFill>
                  <a:srgbClr val="1D40AF"/>
                </a:solidFill>
                <a:latin typeface="Roboto Medium"/>
                <a:cs typeface="Roboto Medium"/>
              </a:rPr>
              <a:t>Reflection</a:t>
            </a:r>
            <a:endParaRPr sz="1700">
              <a:latin typeface="Roboto Medium"/>
              <a:cs typeface="Roboto Medium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634999" y="2560145"/>
            <a:ext cx="2967990" cy="5969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08700"/>
              </a:lnSpc>
              <a:spcBef>
                <a:spcPts val="95"/>
              </a:spcBef>
            </a:pPr>
            <a:r>
              <a:rPr dirty="0" sz="1150" spc="-65">
                <a:solidFill>
                  <a:srgbClr val="374050"/>
                </a:solidFill>
                <a:latin typeface="Roboto"/>
                <a:cs typeface="Roboto"/>
              </a:rPr>
              <a:t>Agent</a:t>
            </a:r>
            <a:r>
              <a:rPr dirty="0" sz="1150" spc="-1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dirty="0" sz="1150" spc="-55">
                <a:solidFill>
                  <a:srgbClr val="374050"/>
                </a:solidFill>
                <a:latin typeface="Roboto"/>
                <a:cs typeface="Roboto"/>
              </a:rPr>
              <a:t>reviews</a:t>
            </a:r>
            <a:r>
              <a:rPr dirty="0" sz="1150" spc="-1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dirty="0" sz="1150" spc="-60">
                <a:solidFill>
                  <a:srgbClr val="374050"/>
                </a:solidFill>
                <a:latin typeface="Roboto"/>
                <a:cs typeface="Roboto"/>
              </a:rPr>
              <a:t>and</a:t>
            </a:r>
            <a:r>
              <a:rPr dirty="0" sz="1150" spc="-5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dirty="0" sz="1150" spc="-50">
                <a:solidFill>
                  <a:srgbClr val="374050"/>
                </a:solidFill>
                <a:latin typeface="Roboto"/>
                <a:cs typeface="Roboto"/>
              </a:rPr>
              <a:t>iterates</a:t>
            </a:r>
            <a:r>
              <a:rPr dirty="0" sz="1150" spc="-5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dirty="0" sz="1150" spc="-65">
                <a:solidFill>
                  <a:srgbClr val="374050"/>
                </a:solidFill>
                <a:latin typeface="Roboto"/>
                <a:cs typeface="Roboto"/>
              </a:rPr>
              <a:t>on</a:t>
            </a:r>
            <a:r>
              <a:rPr dirty="0" sz="1150" spc="-5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dirty="0" sz="1150" spc="-25">
                <a:solidFill>
                  <a:srgbClr val="374050"/>
                </a:solidFill>
                <a:latin typeface="Roboto"/>
                <a:cs typeface="Roboto"/>
              </a:rPr>
              <a:t>its</a:t>
            </a:r>
            <a:r>
              <a:rPr dirty="0" sz="115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dirty="0" sz="1150" spc="-80">
                <a:solidFill>
                  <a:srgbClr val="374050"/>
                </a:solidFill>
                <a:latin typeface="Roboto"/>
                <a:cs typeface="Roboto"/>
              </a:rPr>
              <a:t>own</a:t>
            </a:r>
            <a:r>
              <a:rPr dirty="0" sz="1150" spc="5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dirty="0" sz="1150" spc="-45">
                <a:solidFill>
                  <a:srgbClr val="374050"/>
                </a:solidFill>
                <a:latin typeface="Roboto"/>
                <a:cs typeface="Roboto"/>
              </a:rPr>
              <a:t>output,</a:t>
            </a:r>
            <a:r>
              <a:rPr dirty="0" sz="1150" spc="-5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dirty="0" sz="1150" spc="-45">
                <a:solidFill>
                  <a:srgbClr val="374050"/>
                </a:solidFill>
                <a:latin typeface="Roboto"/>
                <a:cs typeface="Roboto"/>
              </a:rPr>
              <a:t>self- </a:t>
            </a:r>
            <a:r>
              <a:rPr dirty="0" sz="1150" spc="-50">
                <a:solidFill>
                  <a:srgbClr val="374050"/>
                </a:solidFill>
                <a:latin typeface="Roboto"/>
                <a:cs typeface="Roboto"/>
              </a:rPr>
              <a:t>correcting</a:t>
            </a:r>
            <a:r>
              <a:rPr dirty="0" sz="1150" spc="5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dirty="0" sz="1150" spc="-55">
                <a:solidFill>
                  <a:srgbClr val="374050"/>
                </a:solidFill>
                <a:latin typeface="Roboto"/>
                <a:cs typeface="Roboto"/>
              </a:rPr>
              <a:t>errors</a:t>
            </a:r>
            <a:r>
              <a:rPr dirty="0" sz="1150" spc="5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dirty="0" sz="1150" spc="-60">
                <a:solidFill>
                  <a:srgbClr val="374050"/>
                </a:solidFill>
                <a:latin typeface="Roboto"/>
                <a:cs typeface="Roboto"/>
              </a:rPr>
              <a:t>and</a:t>
            </a:r>
            <a:r>
              <a:rPr dirty="0" sz="1150" spc="5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dirty="0" sz="1150" spc="-55">
                <a:solidFill>
                  <a:srgbClr val="374050"/>
                </a:solidFill>
                <a:latin typeface="Roboto"/>
                <a:cs typeface="Roboto"/>
              </a:rPr>
              <a:t>improving</a:t>
            </a:r>
            <a:r>
              <a:rPr dirty="0" sz="1150" spc="5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dirty="0" sz="1150" spc="-55">
                <a:solidFill>
                  <a:srgbClr val="374050"/>
                </a:solidFill>
                <a:latin typeface="Roboto"/>
                <a:cs typeface="Roboto"/>
              </a:rPr>
              <a:t>responses</a:t>
            </a:r>
            <a:r>
              <a:rPr dirty="0" sz="1150" spc="5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dirty="0" sz="1150" spc="-35">
                <a:solidFill>
                  <a:srgbClr val="374050"/>
                </a:solidFill>
                <a:latin typeface="Roboto"/>
                <a:cs typeface="Roboto"/>
              </a:rPr>
              <a:t>before </a:t>
            </a:r>
            <a:r>
              <a:rPr dirty="0" sz="1150" spc="-10">
                <a:solidFill>
                  <a:srgbClr val="374050"/>
                </a:solidFill>
                <a:latin typeface="Roboto"/>
                <a:cs typeface="Roboto"/>
              </a:rPr>
              <a:t>finalizing.</a:t>
            </a:r>
            <a:endParaRPr sz="1150">
              <a:latin typeface="Roboto"/>
              <a:cs typeface="Roboto"/>
            </a:endParaRPr>
          </a:p>
        </p:txBody>
      </p:sp>
      <p:grpSp>
        <p:nvGrpSpPr>
          <p:cNvPr id="10" name="object 10" descr=""/>
          <p:cNvGrpSpPr/>
          <p:nvPr/>
        </p:nvGrpSpPr>
        <p:grpSpPr>
          <a:xfrm>
            <a:off x="4295774" y="1714499"/>
            <a:ext cx="3600450" cy="1638300"/>
            <a:chOff x="4295774" y="1714499"/>
            <a:chExt cx="3600450" cy="1638300"/>
          </a:xfrm>
        </p:grpSpPr>
        <p:sp>
          <p:nvSpPr>
            <p:cNvPr id="11" name="object 11" descr=""/>
            <p:cNvSpPr/>
            <p:nvPr/>
          </p:nvSpPr>
          <p:spPr>
            <a:xfrm>
              <a:off x="4295774" y="1714499"/>
              <a:ext cx="3600450" cy="1638300"/>
            </a:xfrm>
            <a:custGeom>
              <a:avLst/>
              <a:gdLst/>
              <a:ahLst/>
              <a:cxnLst/>
              <a:rect l="l" t="t" r="r" b="b"/>
              <a:pathLst>
                <a:path w="3600450" h="1638300">
                  <a:moveTo>
                    <a:pt x="3529253" y="1638299"/>
                  </a:moveTo>
                  <a:lnTo>
                    <a:pt x="71196" y="1638299"/>
                  </a:lnTo>
                  <a:lnTo>
                    <a:pt x="66241" y="1637811"/>
                  </a:lnTo>
                  <a:lnTo>
                    <a:pt x="29705" y="1622677"/>
                  </a:lnTo>
                  <a:lnTo>
                    <a:pt x="3885" y="1586637"/>
                  </a:lnTo>
                  <a:lnTo>
                    <a:pt x="0" y="1567103"/>
                  </a:lnTo>
                  <a:lnTo>
                    <a:pt x="0" y="1562099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3529253" y="0"/>
                  </a:lnTo>
                  <a:lnTo>
                    <a:pt x="3570744" y="15621"/>
                  </a:lnTo>
                  <a:lnTo>
                    <a:pt x="3596563" y="51661"/>
                  </a:lnTo>
                  <a:lnTo>
                    <a:pt x="3600449" y="71196"/>
                  </a:lnTo>
                  <a:lnTo>
                    <a:pt x="3600449" y="1567103"/>
                  </a:lnTo>
                  <a:lnTo>
                    <a:pt x="3584827" y="1608594"/>
                  </a:lnTo>
                  <a:lnTo>
                    <a:pt x="3548786" y="1634414"/>
                  </a:lnTo>
                  <a:lnTo>
                    <a:pt x="3534208" y="1637811"/>
                  </a:lnTo>
                  <a:lnTo>
                    <a:pt x="3529253" y="1638299"/>
                  </a:lnTo>
                  <a:close/>
                </a:path>
              </a:pathLst>
            </a:custGeom>
            <a:solidFill>
              <a:srgbClr val="EDF1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4486274" y="1904999"/>
              <a:ext cx="571500" cy="571500"/>
            </a:xfrm>
            <a:custGeom>
              <a:avLst/>
              <a:gdLst/>
              <a:ahLst/>
              <a:cxnLst/>
              <a:rect l="l" t="t" r="r" b="b"/>
              <a:pathLst>
                <a:path w="571500" h="571500">
                  <a:moveTo>
                    <a:pt x="285749" y="571499"/>
                  </a:moveTo>
                  <a:lnTo>
                    <a:pt x="243821" y="568407"/>
                  </a:lnTo>
                  <a:lnTo>
                    <a:pt x="202800" y="559195"/>
                  </a:lnTo>
                  <a:lnTo>
                    <a:pt x="163575" y="544065"/>
                  </a:lnTo>
                  <a:lnTo>
                    <a:pt x="126995" y="523342"/>
                  </a:lnTo>
                  <a:lnTo>
                    <a:pt x="93851" y="497476"/>
                  </a:lnTo>
                  <a:lnTo>
                    <a:pt x="64862" y="467027"/>
                  </a:lnTo>
                  <a:lnTo>
                    <a:pt x="40653" y="432654"/>
                  </a:lnTo>
                  <a:lnTo>
                    <a:pt x="21751" y="395101"/>
                  </a:lnTo>
                  <a:lnTo>
                    <a:pt x="8563" y="355181"/>
                  </a:lnTo>
                  <a:lnTo>
                    <a:pt x="1375" y="313758"/>
                  </a:lnTo>
                  <a:lnTo>
                    <a:pt x="0" y="285749"/>
                  </a:lnTo>
                  <a:lnTo>
                    <a:pt x="343" y="271728"/>
                  </a:lnTo>
                  <a:lnTo>
                    <a:pt x="5490" y="230002"/>
                  </a:lnTo>
                  <a:lnTo>
                    <a:pt x="16703" y="189483"/>
                  </a:lnTo>
                  <a:lnTo>
                    <a:pt x="33740" y="151048"/>
                  </a:lnTo>
                  <a:lnTo>
                    <a:pt x="56233" y="115528"/>
                  </a:lnTo>
                  <a:lnTo>
                    <a:pt x="83693" y="83694"/>
                  </a:lnTo>
                  <a:lnTo>
                    <a:pt x="115528" y="56233"/>
                  </a:lnTo>
                  <a:lnTo>
                    <a:pt x="151048" y="33740"/>
                  </a:lnTo>
                  <a:lnTo>
                    <a:pt x="189483" y="16703"/>
                  </a:lnTo>
                  <a:lnTo>
                    <a:pt x="230002" y="5490"/>
                  </a:lnTo>
                  <a:lnTo>
                    <a:pt x="271728" y="344"/>
                  </a:lnTo>
                  <a:lnTo>
                    <a:pt x="285749" y="0"/>
                  </a:lnTo>
                  <a:lnTo>
                    <a:pt x="299771" y="344"/>
                  </a:lnTo>
                  <a:lnTo>
                    <a:pt x="341496" y="5490"/>
                  </a:lnTo>
                  <a:lnTo>
                    <a:pt x="382015" y="16703"/>
                  </a:lnTo>
                  <a:lnTo>
                    <a:pt x="420451" y="33740"/>
                  </a:lnTo>
                  <a:lnTo>
                    <a:pt x="455970" y="56233"/>
                  </a:lnTo>
                  <a:lnTo>
                    <a:pt x="487805" y="83694"/>
                  </a:lnTo>
                  <a:lnTo>
                    <a:pt x="515266" y="115528"/>
                  </a:lnTo>
                  <a:lnTo>
                    <a:pt x="537758" y="151048"/>
                  </a:lnTo>
                  <a:lnTo>
                    <a:pt x="554795" y="189483"/>
                  </a:lnTo>
                  <a:lnTo>
                    <a:pt x="566008" y="230002"/>
                  </a:lnTo>
                  <a:lnTo>
                    <a:pt x="571156" y="271728"/>
                  </a:lnTo>
                  <a:lnTo>
                    <a:pt x="571499" y="285749"/>
                  </a:lnTo>
                  <a:lnTo>
                    <a:pt x="571156" y="299771"/>
                  </a:lnTo>
                  <a:lnTo>
                    <a:pt x="566008" y="341496"/>
                  </a:lnTo>
                  <a:lnTo>
                    <a:pt x="554795" y="382016"/>
                  </a:lnTo>
                  <a:lnTo>
                    <a:pt x="537758" y="420451"/>
                  </a:lnTo>
                  <a:lnTo>
                    <a:pt x="515266" y="455971"/>
                  </a:lnTo>
                  <a:lnTo>
                    <a:pt x="487805" y="487805"/>
                  </a:lnTo>
                  <a:lnTo>
                    <a:pt x="455970" y="515266"/>
                  </a:lnTo>
                  <a:lnTo>
                    <a:pt x="420451" y="537758"/>
                  </a:lnTo>
                  <a:lnTo>
                    <a:pt x="382016" y="554796"/>
                  </a:lnTo>
                  <a:lnTo>
                    <a:pt x="341496" y="566008"/>
                  </a:lnTo>
                  <a:lnTo>
                    <a:pt x="299771" y="571155"/>
                  </a:lnTo>
                  <a:lnTo>
                    <a:pt x="285749" y="571499"/>
                  </a:lnTo>
                  <a:close/>
                </a:path>
              </a:pathLst>
            </a:custGeom>
            <a:solidFill>
              <a:srgbClr val="DFE7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57724" y="2090737"/>
              <a:ext cx="228600" cy="200025"/>
            </a:xfrm>
            <a:prstGeom prst="rect">
              <a:avLst/>
            </a:prstGeom>
          </p:spPr>
        </p:pic>
      </p:grpSp>
      <p:sp>
        <p:nvSpPr>
          <p:cNvPr id="14" name="object 14" descr=""/>
          <p:cNvSpPr txBox="1"/>
          <p:nvPr/>
        </p:nvSpPr>
        <p:spPr>
          <a:xfrm>
            <a:off x="5194200" y="2029370"/>
            <a:ext cx="765810" cy="2838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700" spc="-135" b="0">
                <a:solidFill>
                  <a:srgbClr val="372FA2"/>
                </a:solidFill>
                <a:latin typeface="Roboto Medium"/>
                <a:cs typeface="Roboto Medium"/>
              </a:rPr>
              <a:t>Tool</a:t>
            </a:r>
            <a:r>
              <a:rPr dirty="0" sz="1700" spc="-35" b="0">
                <a:solidFill>
                  <a:srgbClr val="372FA2"/>
                </a:solidFill>
                <a:latin typeface="Roboto Medium"/>
                <a:cs typeface="Roboto Medium"/>
              </a:rPr>
              <a:t> </a:t>
            </a:r>
            <a:r>
              <a:rPr dirty="0" sz="1700" spc="-100" b="0">
                <a:solidFill>
                  <a:srgbClr val="372FA2"/>
                </a:solidFill>
                <a:latin typeface="Roboto Medium"/>
                <a:cs typeface="Roboto Medium"/>
              </a:rPr>
              <a:t>Use</a:t>
            </a:r>
            <a:endParaRPr sz="1700">
              <a:latin typeface="Roboto Medium"/>
              <a:cs typeface="Roboto Medium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4470300" y="2560145"/>
            <a:ext cx="3095625" cy="5969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8700"/>
              </a:lnSpc>
              <a:spcBef>
                <a:spcPts val="95"/>
              </a:spcBef>
            </a:pPr>
            <a:r>
              <a:rPr dirty="0" sz="1150" spc="-65">
                <a:solidFill>
                  <a:srgbClr val="374050"/>
                </a:solidFill>
                <a:latin typeface="Roboto"/>
                <a:cs typeface="Roboto"/>
              </a:rPr>
              <a:t>Agent</a:t>
            </a:r>
            <a:r>
              <a:rPr dirty="0" sz="1150" spc="-15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dirty="0" sz="1150" spc="-60">
                <a:solidFill>
                  <a:srgbClr val="374050"/>
                </a:solidFill>
                <a:latin typeface="Roboto"/>
                <a:cs typeface="Roboto"/>
              </a:rPr>
              <a:t>augments</a:t>
            </a:r>
            <a:r>
              <a:rPr dirty="0" sz="1150" spc="-1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dirty="0" sz="1150" spc="-25">
                <a:solidFill>
                  <a:srgbClr val="374050"/>
                </a:solidFill>
                <a:latin typeface="Roboto"/>
                <a:cs typeface="Roboto"/>
              </a:rPr>
              <a:t>its</a:t>
            </a:r>
            <a:r>
              <a:rPr dirty="0" sz="1150" spc="-1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dirty="0" sz="1150" spc="-40">
                <a:solidFill>
                  <a:srgbClr val="374050"/>
                </a:solidFill>
                <a:latin typeface="Roboto"/>
                <a:cs typeface="Roboto"/>
              </a:rPr>
              <a:t>internal</a:t>
            </a:r>
            <a:r>
              <a:rPr dirty="0" sz="1150" spc="-15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dirty="0" sz="1150" spc="-60">
                <a:solidFill>
                  <a:srgbClr val="374050"/>
                </a:solidFill>
                <a:latin typeface="Roboto"/>
                <a:cs typeface="Roboto"/>
              </a:rPr>
              <a:t>knowledge</a:t>
            </a:r>
            <a:r>
              <a:rPr dirty="0" sz="1150" spc="-1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dirty="0" sz="1150" spc="-65">
                <a:solidFill>
                  <a:srgbClr val="374050"/>
                </a:solidFill>
                <a:latin typeface="Roboto"/>
                <a:cs typeface="Roboto"/>
              </a:rPr>
              <a:t>by</a:t>
            </a:r>
            <a:r>
              <a:rPr dirty="0" sz="1150" spc="-10">
                <a:solidFill>
                  <a:srgbClr val="374050"/>
                </a:solidFill>
                <a:latin typeface="Roboto"/>
                <a:cs typeface="Roboto"/>
              </a:rPr>
              <a:t> querying </a:t>
            </a:r>
            <a:r>
              <a:rPr dirty="0" sz="1150" spc="-55">
                <a:solidFill>
                  <a:srgbClr val="374050"/>
                </a:solidFill>
                <a:latin typeface="Roboto"/>
                <a:cs typeface="Roboto"/>
              </a:rPr>
              <a:t>databases,</a:t>
            </a:r>
            <a:r>
              <a:rPr dirty="0" sz="1150" spc="15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dirty="0" sz="1150" spc="-55">
                <a:solidFill>
                  <a:srgbClr val="374050"/>
                </a:solidFill>
                <a:latin typeface="Roboto"/>
                <a:cs typeface="Roboto"/>
              </a:rPr>
              <a:t>APIs,</a:t>
            </a:r>
            <a:r>
              <a:rPr dirty="0" sz="1150" spc="15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dirty="0" sz="1150" spc="-55">
                <a:solidFill>
                  <a:srgbClr val="374050"/>
                </a:solidFill>
                <a:latin typeface="Roboto"/>
                <a:cs typeface="Roboto"/>
              </a:rPr>
              <a:t>running</a:t>
            </a:r>
            <a:r>
              <a:rPr dirty="0" sz="1150" spc="15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dirty="0" sz="1150" spc="-55">
                <a:solidFill>
                  <a:srgbClr val="374050"/>
                </a:solidFill>
                <a:latin typeface="Roboto"/>
                <a:cs typeface="Roboto"/>
              </a:rPr>
              <a:t>code,</a:t>
            </a:r>
            <a:r>
              <a:rPr dirty="0" sz="1150" spc="15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dirty="0" sz="1150" spc="-60">
                <a:solidFill>
                  <a:srgbClr val="374050"/>
                </a:solidFill>
                <a:latin typeface="Roboto"/>
                <a:cs typeface="Roboto"/>
              </a:rPr>
              <a:t>and</a:t>
            </a:r>
            <a:r>
              <a:rPr dirty="0" sz="1150" spc="15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dirty="0" sz="1150" spc="-40">
                <a:solidFill>
                  <a:srgbClr val="374050"/>
                </a:solidFill>
                <a:latin typeface="Roboto"/>
                <a:cs typeface="Roboto"/>
              </a:rPr>
              <a:t>utilizing</a:t>
            </a:r>
            <a:r>
              <a:rPr dirty="0" sz="1150" spc="15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dirty="0" sz="1150" spc="-60">
                <a:solidFill>
                  <a:srgbClr val="374050"/>
                </a:solidFill>
                <a:latin typeface="Roboto"/>
                <a:cs typeface="Roboto"/>
              </a:rPr>
              <a:t>external </a:t>
            </a:r>
            <a:r>
              <a:rPr dirty="0" sz="1150" spc="-10">
                <a:solidFill>
                  <a:srgbClr val="374050"/>
                </a:solidFill>
                <a:latin typeface="Roboto"/>
                <a:cs typeface="Roboto"/>
              </a:rPr>
              <a:t>resources.</a:t>
            </a:r>
            <a:endParaRPr sz="1150">
              <a:latin typeface="Roboto"/>
              <a:cs typeface="Roboto"/>
            </a:endParaRPr>
          </a:p>
        </p:txBody>
      </p:sp>
      <p:grpSp>
        <p:nvGrpSpPr>
          <p:cNvPr id="16" name="object 16" descr=""/>
          <p:cNvGrpSpPr/>
          <p:nvPr/>
        </p:nvGrpSpPr>
        <p:grpSpPr>
          <a:xfrm>
            <a:off x="8124824" y="1714499"/>
            <a:ext cx="3609975" cy="1638300"/>
            <a:chOff x="8124824" y="1714499"/>
            <a:chExt cx="3609975" cy="1638300"/>
          </a:xfrm>
        </p:grpSpPr>
        <p:sp>
          <p:nvSpPr>
            <p:cNvPr id="17" name="object 17" descr=""/>
            <p:cNvSpPr/>
            <p:nvPr/>
          </p:nvSpPr>
          <p:spPr>
            <a:xfrm>
              <a:off x="8124824" y="1714499"/>
              <a:ext cx="3609975" cy="1638300"/>
            </a:xfrm>
            <a:custGeom>
              <a:avLst/>
              <a:gdLst/>
              <a:ahLst/>
              <a:cxnLst/>
              <a:rect l="l" t="t" r="r" b="b"/>
              <a:pathLst>
                <a:path w="3609975" h="1638300">
                  <a:moveTo>
                    <a:pt x="3538777" y="1638299"/>
                  </a:moveTo>
                  <a:lnTo>
                    <a:pt x="71196" y="1638299"/>
                  </a:lnTo>
                  <a:lnTo>
                    <a:pt x="66240" y="1637811"/>
                  </a:lnTo>
                  <a:lnTo>
                    <a:pt x="29703" y="1622677"/>
                  </a:lnTo>
                  <a:lnTo>
                    <a:pt x="3884" y="1586637"/>
                  </a:lnTo>
                  <a:lnTo>
                    <a:pt x="0" y="1567103"/>
                  </a:lnTo>
                  <a:lnTo>
                    <a:pt x="0" y="1562099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0" y="3885"/>
                  </a:lnTo>
                  <a:lnTo>
                    <a:pt x="71196" y="0"/>
                  </a:lnTo>
                  <a:lnTo>
                    <a:pt x="3538777" y="0"/>
                  </a:lnTo>
                  <a:lnTo>
                    <a:pt x="3580267" y="15621"/>
                  </a:lnTo>
                  <a:lnTo>
                    <a:pt x="3606087" y="51661"/>
                  </a:lnTo>
                  <a:lnTo>
                    <a:pt x="3609974" y="71196"/>
                  </a:lnTo>
                  <a:lnTo>
                    <a:pt x="3609974" y="1567103"/>
                  </a:lnTo>
                  <a:lnTo>
                    <a:pt x="3594351" y="1608594"/>
                  </a:lnTo>
                  <a:lnTo>
                    <a:pt x="3558311" y="1634414"/>
                  </a:lnTo>
                  <a:lnTo>
                    <a:pt x="3543733" y="1637811"/>
                  </a:lnTo>
                  <a:lnTo>
                    <a:pt x="3538777" y="1638299"/>
                  </a:lnTo>
                  <a:close/>
                </a:path>
              </a:pathLst>
            </a:custGeom>
            <a:solidFill>
              <a:srgbClr val="F5F2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8315324" y="1904999"/>
              <a:ext cx="571500" cy="571500"/>
            </a:xfrm>
            <a:custGeom>
              <a:avLst/>
              <a:gdLst/>
              <a:ahLst/>
              <a:cxnLst/>
              <a:rect l="l" t="t" r="r" b="b"/>
              <a:pathLst>
                <a:path w="571500" h="571500">
                  <a:moveTo>
                    <a:pt x="285749" y="571499"/>
                  </a:moveTo>
                  <a:lnTo>
                    <a:pt x="243821" y="568407"/>
                  </a:lnTo>
                  <a:lnTo>
                    <a:pt x="202800" y="559195"/>
                  </a:lnTo>
                  <a:lnTo>
                    <a:pt x="163574" y="544065"/>
                  </a:lnTo>
                  <a:lnTo>
                    <a:pt x="126995" y="523342"/>
                  </a:lnTo>
                  <a:lnTo>
                    <a:pt x="93852" y="497476"/>
                  </a:lnTo>
                  <a:lnTo>
                    <a:pt x="64861" y="467027"/>
                  </a:lnTo>
                  <a:lnTo>
                    <a:pt x="40652" y="432654"/>
                  </a:lnTo>
                  <a:lnTo>
                    <a:pt x="21750" y="395101"/>
                  </a:lnTo>
                  <a:lnTo>
                    <a:pt x="8563" y="355181"/>
                  </a:lnTo>
                  <a:lnTo>
                    <a:pt x="1376" y="313758"/>
                  </a:lnTo>
                  <a:lnTo>
                    <a:pt x="0" y="285749"/>
                  </a:lnTo>
                  <a:lnTo>
                    <a:pt x="344" y="271728"/>
                  </a:lnTo>
                  <a:lnTo>
                    <a:pt x="5490" y="230002"/>
                  </a:lnTo>
                  <a:lnTo>
                    <a:pt x="16703" y="189483"/>
                  </a:lnTo>
                  <a:lnTo>
                    <a:pt x="33740" y="151048"/>
                  </a:lnTo>
                  <a:lnTo>
                    <a:pt x="56232" y="115528"/>
                  </a:lnTo>
                  <a:lnTo>
                    <a:pt x="83693" y="83694"/>
                  </a:lnTo>
                  <a:lnTo>
                    <a:pt x="115528" y="56233"/>
                  </a:lnTo>
                  <a:lnTo>
                    <a:pt x="151046" y="33740"/>
                  </a:lnTo>
                  <a:lnTo>
                    <a:pt x="189482" y="16703"/>
                  </a:lnTo>
                  <a:lnTo>
                    <a:pt x="230002" y="5490"/>
                  </a:lnTo>
                  <a:lnTo>
                    <a:pt x="271728" y="344"/>
                  </a:lnTo>
                  <a:lnTo>
                    <a:pt x="285749" y="0"/>
                  </a:lnTo>
                  <a:lnTo>
                    <a:pt x="299771" y="344"/>
                  </a:lnTo>
                  <a:lnTo>
                    <a:pt x="341495" y="5490"/>
                  </a:lnTo>
                  <a:lnTo>
                    <a:pt x="382015" y="16703"/>
                  </a:lnTo>
                  <a:lnTo>
                    <a:pt x="420450" y="33740"/>
                  </a:lnTo>
                  <a:lnTo>
                    <a:pt x="455970" y="56233"/>
                  </a:lnTo>
                  <a:lnTo>
                    <a:pt x="487805" y="83694"/>
                  </a:lnTo>
                  <a:lnTo>
                    <a:pt x="515266" y="115528"/>
                  </a:lnTo>
                  <a:lnTo>
                    <a:pt x="537758" y="151048"/>
                  </a:lnTo>
                  <a:lnTo>
                    <a:pt x="554795" y="189483"/>
                  </a:lnTo>
                  <a:lnTo>
                    <a:pt x="566008" y="230002"/>
                  </a:lnTo>
                  <a:lnTo>
                    <a:pt x="571155" y="271728"/>
                  </a:lnTo>
                  <a:lnTo>
                    <a:pt x="571499" y="285749"/>
                  </a:lnTo>
                  <a:lnTo>
                    <a:pt x="571155" y="299771"/>
                  </a:lnTo>
                  <a:lnTo>
                    <a:pt x="566008" y="341496"/>
                  </a:lnTo>
                  <a:lnTo>
                    <a:pt x="554795" y="382016"/>
                  </a:lnTo>
                  <a:lnTo>
                    <a:pt x="537758" y="420451"/>
                  </a:lnTo>
                  <a:lnTo>
                    <a:pt x="515265" y="455971"/>
                  </a:lnTo>
                  <a:lnTo>
                    <a:pt x="487805" y="487805"/>
                  </a:lnTo>
                  <a:lnTo>
                    <a:pt x="455970" y="515266"/>
                  </a:lnTo>
                  <a:lnTo>
                    <a:pt x="420450" y="537758"/>
                  </a:lnTo>
                  <a:lnTo>
                    <a:pt x="382015" y="554796"/>
                  </a:lnTo>
                  <a:lnTo>
                    <a:pt x="341495" y="566008"/>
                  </a:lnTo>
                  <a:lnTo>
                    <a:pt x="299771" y="571155"/>
                  </a:lnTo>
                  <a:lnTo>
                    <a:pt x="285749" y="571499"/>
                  </a:lnTo>
                  <a:close/>
                </a:path>
              </a:pathLst>
            </a:custGeom>
            <a:solidFill>
              <a:srgbClr val="ECE8FE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9" name="object 19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493918" y="2090726"/>
              <a:ext cx="214267" cy="200013"/>
            </a:xfrm>
            <a:prstGeom prst="rect">
              <a:avLst/>
            </a:prstGeom>
          </p:spPr>
        </p:pic>
      </p:grpSp>
      <p:sp>
        <p:nvSpPr>
          <p:cNvPr id="20" name="object 20" descr=""/>
          <p:cNvSpPr txBox="1"/>
          <p:nvPr/>
        </p:nvSpPr>
        <p:spPr>
          <a:xfrm>
            <a:off x="9029650" y="2037928"/>
            <a:ext cx="536575" cy="2736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600" spc="-45" b="0">
                <a:solidFill>
                  <a:srgbClr val="5B20B5"/>
                </a:solidFill>
                <a:latin typeface="Roboto Medium"/>
                <a:cs typeface="Roboto Medium"/>
              </a:rPr>
              <a:t>ReAct</a:t>
            </a:r>
            <a:endParaRPr sz="1600">
              <a:latin typeface="Roboto Medium"/>
              <a:cs typeface="Roboto Medium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8305750" y="2560145"/>
            <a:ext cx="2912110" cy="5969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08700"/>
              </a:lnSpc>
              <a:spcBef>
                <a:spcPts val="95"/>
              </a:spcBef>
            </a:pPr>
            <a:r>
              <a:rPr dirty="0" sz="1150" spc="-60">
                <a:solidFill>
                  <a:srgbClr val="374050"/>
                </a:solidFill>
                <a:latin typeface="Roboto"/>
                <a:cs typeface="Roboto"/>
              </a:rPr>
              <a:t>Combines</a:t>
            </a:r>
            <a:r>
              <a:rPr dirty="0" sz="1150" spc="-25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dirty="0" sz="1150" spc="-50">
                <a:solidFill>
                  <a:srgbClr val="374050"/>
                </a:solidFill>
                <a:latin typeface="Roboto"/>
                <a:cs typeface="Roboto"/>
              </a:rPr>
              <a:t>reflection</a:t>
            </a:r>
            <a:r>
              <a:rPr dirty="0" sz="1150" spc="-25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dirty="0" sz="1150" spc="-60">
                <a:solidFill>
                  <a:srgbClr val="374050"/>
                </a:solidFill>
                <a:latin typeface="Roboto"/>
                <a:cs typeface="Roboto"/>
              </a:rPr>
              <a:t>and</a:t>
            </a:r>
            <a:r>
              <a:rPr dirty="0" sz="1150" spc="-25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dirty="0" sz="1150" spc="-50">
                <a:solidFill>
                  <a:srgbClr val="374050"/>
                </a:solidFill>
                <a:latin typeface="Roboto"/>
                <a:cs typeface="Roboto"/>
              </a:rPr>
              <a:t>tool</a:t>
            </a:r>
            <a:r>
              <a:rPr dirty="0" sz="1150" spc="-25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dirty="0" sz="1150" spc="-60">
                <a:solidFill>
                  <a:srgbClr val="374050"/>
                </a:solidFill>
                <a:latin typeface="Roboto"/>
                <a:cs typeface="Roboto"/>
              </a:rPr>
              <a:t>use</a:t>
            </a:r>
            <a:r>
              <a:rPr dirty="0" sz="1150" spc="-25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dirty="0" sz="1150" spc="-40">
                <a:solidFill>
                  <a:srgbClr val="374050"/>
                </a:solidFill>
                <a:latin typeface="Roboto"/>
                <a:cs typeface="Roboto"/>
              </a:rPr>
              <a:t>in</a:t>
            </a:r>
            <a:r>
              <a:rPr dirty="0" sz="1150" spc="-25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dirty="0" sz="1150" spc="-65">
                <a:solidFill>
                  <a:srgbClr val="374050"/>
                </a:solidFill>
                <a:latin typeface="Roboto"/>
                <a:cs typeface="Roboto"/>
              </a:rPr>
              <a:t>a</a:t>
            </a:r>
            <a:r>
              <a:rPr dirty="0" sz="1150" spc="-45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dirty="0" sz="1150" spc="-55">
                <a:solidFill>
                  <a:srgbClr val="374050"/>
                </a:solidFill>
                <a:latin typeface="Roboto"/>
                <a:cs typeface="Roboto"/>
              </a:rPr>
              <a:t>Thought</a:t>
            </a:r>
            <a:r>
              <a:rPr dirty="0" sz="1150" spc="-25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dirty="0" sz="1050" spc="-95">
                <a:solidFill>
                  <a:srgbClr val="374050"/>
                </a:solidFill>
                <a:latin typeface="Liberation Sans"/>
                <a:cs typeface="Liberation Sans"/>
              </a:rPr>
              <a:t>→</a:t>
            </a:r>
            <a:r>
              <a:rPr dirty="0" sz="105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dirty="0" sz="1150" spc="-50">
                <a:solidFill>
                  <a:srgbClr val="374050"/>
                </a:solidFill>
                <a:latin typeface="Roboto"/>
                <a:cs typeface="Roboto"/>
              </a:rPr>
              <a:t>Action</a:t>
            </a:r>
            <a:r>
              <a:rPr dirty="0" sz="1150" spc="-25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dirty="0" sz="1050">
                <a:solidFill>
                  <a:srgbClr val="374050"/>
                </a:solidFill>
                <a:latin typeface="Liberation Sans"/>
                <a:cs typeface="Liberation Sans"/>
              </a:rPr>
              <a:t>→</a:t>
            </a:r>
            <a:r>
              <a:rPr dirty="0" sz="1050" spc="-35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dirty="0" sz="1150" spc="-55">
                <a:solidFill>
                  <a:srgbClr val="374050"/>
                </a:solidFill>
                <a:latin typeface="Roboto"/>
                <a:cs typeface="Roboto"/>
              </a:rPr>
              <a:t>Observation</a:t>
            </a:r>
            <a:r>
              <a:rPr dirty="0" sz="1150" spc="-25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dirty="0" sz="1150" spc="-50">
                <a:solidFill>
                  <a:srgbClr val="374050"/>
                </a:solidFill>
                <a:latin typeface="Roboto"/>
                <a:cs typeface="Roboto"/>
              </a:rPr>
              <a:t>loop</a:t>
            </a:r>
            <a:r>
              <a:rPr dirty="0" sz="1150" spc="-25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dirty="0" sz="1150" spc="-45">
                <a:solidFill>
                  <a:srgbClr val="374050"/>
                </a:solidFill>
                <a:latin typeface="Roboto"/>
                <a:cs typeface="Roboto"/>
              </a:rPr>
              <a:t>for</a:t>
            </a:r>
            <a:r>
              <a:rPr dirty="0" sz="1150" spc="-25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dirty="0" sz="1150" spc="-50">
                <a:solidFill>
                  <a:srgbClr val="374050"/>
                </a:solidFill>
                <a:latin typeface="Roboto"/>
                <a:cs typeface="Roboto"/>
              </a:rPr>
              <a:t>iterative</a:t>
            </a:r>
            <a:r>
              <a:rPr dirty="0" sz="1150" spc="-25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dirty="0" sz="1150" spc="-55">
                <a:solidFill>
                  <a:srgbClr val="374050"/>
                </a:solidFill>
                <a:latin typeface="Roboto"/>
                <a:cs typeface="Roboto"/>
              </a:rPr>
              <a:t>problem-</a:t>
            </a:r>
            <a:r>
              <a:rPr dirty="0" sz="1150" spc="-25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dirty="0" sz="1150" spc="-45">
                <a:solidFill>
                  <a:srgbClr val="374050"/>
                </a:solidFill>
                <a:latin typeface="Roboto"/>
                <a:cs typeface="Roboto"/>
              </a:rPr>
              <a:t>solving.</a:t>
            </a:r>
            <a:r>
              <a:rPr dirty="0" sz="1150" spc="-25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dirty="0" sz="1150" spc="-60">
                <a:solidFill>
                  <a:srgbClr val="374050"/>
                </a:solidFill>
                <a:latin typeface="Roboto"/>
                <a:cs typeface="Roboto"/>
              </a:rPr>
              <a:t>Used</a:t>
            </a:r>
            <a:r>
              <a:rPr dirty="0" sz="1150" spc="-25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dirty="0" sz="1150" spc="-65">
                <a:solidFill>
                  <a:srgbClr val="374050"/>
                </a:solidFill>
                <a:latin typeface="Roboto"/>
                <a:cs typeface="Roboto"/>
              </a:rPr>
              <a:t>by</a:t>
            </a:r>
            <a:r>
              <a:rPr dirty="0" sz="1150" spc="-25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dirty="0" sz="1150" spc="-50">
                <a:solidFill>
                  <a:srgbClr val="374050"/>
                </a:solidFill>
                <a:latin typeface="Roboto"/>
                <a:cs typeface="Roboto"/>
              </a:rPr>
              <a:t>default</a:t>
            </a:r>
            <a:r>
              <a:rPr dirty="0" sz="1150" spc="-25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dirty="0" sz="1150" spc="-40">
                <a:solidFill>
                  <a:srgbClr val="374050"/>
                </a:solidFill>
                <a:latin typeface="Roboto"/>
                <a:cs typeface="Roboto"/>
              </a:rPr>
              <a:t>in</a:t>
            </a:r>
            <a:r>
              <a:rPr dirty="0" sz="1150" spc="-25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dirty="0" sz="1150" spc="-60">
                <a:solidFill>
                  <a:srgbClr val="374050"/>
                </a:solidFill>
                <a:latin typeface="Roboto"/>
                <a:cs typeface="Roboto"/>
              </a:rPr>
              <a:t>CrewAI.</a:t>
            </a:r>
            <a:endParaRPr sz="1150">
              <a:latin typeface="Roboto"/>
              <a:cs typeface="Roboto"/>
            </a:endParaRPr>
          </a:p>
        </p:txBody>
      </p:sp>
      <p:grpSp>
        <p:nvGrpSpPr>
          <p:cNvPr id="22" name="object 22" descr=""/>
          <p:cNvGrpSpPr/>
          <p:nvPr/>
        </p:nvGrpSpPr>
        <p:grpSpPr>
          <a:xfrm>
            <a:off x="1581149" y="3581399"/>
            <a:ext cx="4400550" cy="1447800"/>
            <a:chOff x="1581149" y="3581399"/>
            <a:chExt cx="4400550" cy="1447800"/>
          </a:xfrm>
        </p:grpSpPr>
        <p:sp>
          <p:nvSpPr>
            <p:cNvPr id="23" name="object 23" descr=""/>
            <p:cNvSpPr/>
            <p:nvPr/>
          </p:nvSpPr>
          <p:spPr>
            <a:xfrm>
              <a:off x="1581149" y="3581399"/>
              <a:ext cx="4400550" cy="1447800"/>
            </a:xfrm>
            <a:custGeom>
              <a:avLst/>
              <a:gdLst/>
              <a:ahLst/>
              <a:cxnLst/>
              <a:rect l="l" t="t" r="r" b="b"/>
              <a:pathLst>
                <a:path w="4400550" h="1447800">
                  <a:moveTo>
                    <a:pt x="4329352" y="1447799"/>
                  </a:moveTo>
                  <a:lnTo>
                    <a:pt x="71196" y="1447799"/>
                  </a:lnTo>
                  <a:lnTo>
                    <a:pt x="66241" y="1447311"/>
                  </a:lnTo>
                  <a:lnTo>
                    <a:pt x="29705" y="1432178"/>
                  </a:lnTo>
                  <a:lnTo>
                    <a:pt x="3885" y="1396137"/>
                  </a:lnTo>
                  <a:lnTo>
                    <a:pt x="0" y="1376603"/>
                  </a:lnTo>
                  <a:lnTo>
                    <a:pt x="0" y="1371599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4329352" y="0"/>
                  </a:lnTo>
                  <a:lnTo>
                    <a:pt x="4370843" y="15621"/>
                  </a:lnTo>
                  <a:lnTo>
                    <a:pt x="4396662" y="51661"/>
                  </a:lnTo>
                  <a:lnTo>
                    <a:pt x="4400549" y="71196"/>
                  </a:lnTo>
                  <a:lnTo>
                    <a:pt x="4400549" y="1376603"/>
                  </a:lnTo>
                  <a:lnTo>
                    <a:pt x="4384926" y="1418094"/>
                  </a:lnTo>
                  <a:lnTo>
                    <a:pt x="4348887" y="1443913"/>
                  </a:lnTo>
                  <a:lnTo>
                    <a:pt x="4334307" y="1447311"/>
                  </a:lnTo>
                  <a:lnTo>
                    <a:pt x="4329352" y="1447799"/>
                  </a:lnTo>
                  <a:close/>
                </a:path>
              </a:pathLst>
            </a:custGeom>
            <a:solidFill>
              <a:srgbClr val="FDF1F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1771649" y="3771899"/>
              <a:ext cx="571500" cy="571500"/>
            </a:xfrm>
            <a:custGeom>
              <a:avLst/>
              <a:gdLst/>
              <a:ahLst/>
              <a:cxnLst/>
              <a:rect l="l" t="t" r="r" b="b"/>
              <a:pathLst>
                <a:path w="571500" h="571500">
                  <a:moveTo>
                    <a:pt x="285749" y="571499"/>
                  </a:moveTo>
                  <a:lnTo>
                    <a:pt x="243821" y="568407"/>
                  </a:lnTo>
                  <a:lnTo>
                    <a:pt x="202800" y="559195"/>
                  </a:lnTo>
                  <a:lnTo>
                    <a:pt x="163575" y="544064"/>
                  </a:lnTo>
                  <a:lnTo>
                    <a:pt x="126995" y="523341"/>
                  </a:lnTo>
                  <a:lnTo>
                    <a:pt x="93851" y="497476"/>
                  </a:lnTo>
                  <a:lnTo>
                    <a:pt x="64862" y="467027"/>
                  </a:lnTo>
                  <a:lnTo>
                    <a:pt x="40653" y="432654"/>
                  </a:lnTo>
                  <a:lnTo>
                    <a:pt x="21751" y="395101"/>
                  </a:lnTo>
                  <a:lnTo>
                    <a:pt x="8563" y="355181"/>
                  </a:lnTo>
                  <a:lnTo>
                    <a:pt x="1376" y="313758"/>
                  </a:lnTo>
                  <a:lnTo>
                    <a:pt x="0" y="285749"/>
                  </a:lnTo>
                  <a:lnTo>
                    <a:pt x="344" y="271728"/>
                  </a:lnTo>
                  <a:lnTo>
                    <a:pt x="5490" y="230002"/>
                  </a:lnTo>
                  <a:lnTo>
                    <a:pt x="16703" y="189483"/>
                  </a:lnTo>
                  <a:lnTo>
                    <a:pt x="33740" y="151048"/>
                  </a:lnTo>
                  <a:lnTo>
                    <a:pt x="56233" y="115528"/>
                  </a:lnTo>
                  <a:lnTo>
                    <a:pt x="83693" y="83693"/>
                  </a:lnTo>
                  <a:lnTo>
                    <a:pt x="115528" y="56233"/>
                  </a:lnTo>
                  <a:lnTo>
                    <a:pt x="151048" y="33740"/>
                  </a:lnTo>
                  <a:lnTo>
                    <a:pt x="189483" y="16703"/>
                  </a:lnTo>
                  <a:lnTo>
                    <a:pt x="230002" y="5490"/>
                  </a:lnTo>
                  <a:lnTo>
                    <a:pt x="271728" y="344"/>
                  </a:lnTo>
                  <a:lnTo>
                    <a:pt x="285749" y="0"/>
                  </a:lnTo>
                  <a:lnTo>
                    <a:pt x="299771" y="344"/>
                  </a:lnTo>
                  <a:lnTo>
                    <a:pt x="341496" y="5490"/>
                  </a:lnTo>
                  <a:lnTo>
                    <a:pt x="382016" y="16703"/>
                  </a:lnTo>
                  <a:lnTo>
                    <a:pt x="420451" y="33740"/>
                  </a:lnTo>
                  <a:lnTo>
                    <a:pt x="455971" y="56233"/>
                  </a:lnTo>
                  <a:lnTo>
                    <a:pt x="487805" y="83693"/>
                  </a:lnTo>
                  <a:lnTo>
                    <a:pt x="515266" y="115528"/>
                  </a:lnTo>
                  <a:lnTo>
                    <a:pt x="537758" y="151048"/>
                  </a:lnTo>
                  <a:lnTo>
                    <a:pt x="554796" y="189483"/>
                  </a:lnTo>
                  <a:lnTo>
                    <a:pt x="566009" y="230002"/>
                  </a:lnTo>
                  <a:lnTo>
                    <a:pt x="571156" y="271728"/>
                  </a:lnTo>
                  <a:lnTo>
                    <a:pt x="571499" y="285749"/>
                  </a:lnTo>
                  <a:lnTo>
                    <a:pt x="571156" y="299771"/>
                  </a:lnTo>
                  <a:lnTo>
                    <a:pt x="566009" y="341496"/>
                  </a:lnTo>
                  <a:lnTo>
                    <a:pt x="554796" y="382015"/>
                  </a:lnTo>
                  <a:lnTo>
                    <a:pt x="537758" y="420451"/>
                  </a:lnTo>
                  <a:lnTo>
                    <a:pt x="515266" y="455970"/>
                  </a:lnTo>
                  <a:lnTo>
                    <a:pt x="487805" y="487805"/>
                  </a:lnTo>
                  <a:lnTo>
                    <a:pt x="455971" y="515266"/>
                  </a:lnTo>
                  <a:lnTo>
                    <a:pt x="420451" y="537758"/>
                  </a:lnTo>
                  <a:lnTo>
                    <a:pt x="382016" y="554796"/>
                  </a:lnTo>
                  <a:lnTo>
                    <a:pt x="341496" y="566008"/>
                  </a:lnTo>
                  <a:lnTo>
                    <a:pt x="299771" y="571155"/>
                  </a:lnTo>
                  <a:lnTo>
                    <a:pt x="285749" y="571499"/>
                  </a:lnTo>
                  <a:close/>
                </a:path>
              </a:pathLst>
            </a:custGeom>
            <a:solidFill>
              <a:srgbClr val="FBE7F2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5" name="object 25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42028" y="3956387"/>
              <a:ext cx="229671" cy="194131"/>
            </a:xfrm>
            <a:prstGeom prst="rect">
              <a:avLst/>
            </a:prstGeom>
          </p:spPr>
        </p:pic>
      </p:grpSp>
      <p:sp>
        <p:nvSpPr>
          <p:cNvPr id="26" name="object 26" descr=""/>
          <p:cNvSpPr txBox="1"/>
          <p:nvPr/>
        </p:nvSpPr>
        <p:spPr>
          <a:xfrm>
            <a:off x="2486719" y="3894836"/>
            <a:ext cx="773430" cy="2857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700" spc="-95" b="0">
                <a:solidFill>
                  <a:srgbClr val="9D174D"/>
                </a:solidFill>
                <a:latin typeface="Roboto Medium"/>
                <a:cs typeface="Roboto Medium"/>
              </a:rPr>
              <a:t>Planning</a:t>
            </a:r>
            <a:endParaRPr sz="1700">
              <a:latin typeface="Roboto Medium"/>
              <a:cs typeface="Roboto Medium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1762819" y="4427045"/>
            <a:ext cx="3641725" cy="4064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8700"/>
              </a:lnSpc>
              <a:spcBef>
                <a:spcPts val="95"/>
              </a:spcBef>
            </a:pPr>
            <a:r>
              <a:rPr dirty="0" sz="1150" spc="-65">
                <a:solidFill>
                  <a:srgbClr val="374050"/>
                </a:solidFill>
                <a:latin typeface="Roboto"/>
                <a:cs typeface="Roboto"/>
              </a:rPr>
              <a:t>Agent</a:t>
            </a:r>
            <a:r>
              <a:rPr dirty="0" sz="115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dirty="0" sz="1150" spc="-50">
                <a:solidFill>
                  <a:srgbClr val="374050"/>
                </a:solidFill>
                <a:latin typeface="Roboto"/>
                <a:cs typeface="Roboto"/>
              </a:rPr>
              <a:t>subdivides</a:t>
            </a:r>
            <a:r>
              <a:rPr dirty="0" sz="1150" spc="5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dirty="0" sz="1150" spc="-60">
                <a:solidFill>
                  <a:srgbClr val="374050"/>
                </a:solidFill>
                <a:latin typeface="Roboto"/>
                <a:cs typeface="Roboto"/>
              </a:rPr>
              <a:t>and</a:t>
            </a:r>
            <a:r>
              <a:rPr dirty="0" sz="115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dirty="0" sz="1150" spc="-60">
                <a:solidFill>
                  <a:srgbClr val="374050"/>
                </a:solidFill>
                <a:latin typeface="Roboto"/>
                <a:cs typeface="Roboto"/>
              </a:rPr>
              <a:t>sequences</a:t>
            </a:r>
            <a:r>
              <a:rPr dirty="0" sz="1150" spc="5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dirty="0" sz="1150" spc="-60">
                <a:solidFill>
                  <a:srgbClr val="374050"/>
                </a:solidFill>
                <a:latin typeface="Roboto"/>
                <a:cs typeface="Roboto"/>
              </a:rPr>
              <a:t>complex</a:t>
            </a:r>
            <a:r>
              <a:rPr dirty="0" sz="1150" spc="5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dirty="0" sz="1150" spc="-55">
                <a:solidFill>
                  <a:srgbClr val="374050"/>
                </a:solidFill>
                <a:latin typeface="Roboto"/>
                <a:cs typeface="Roboto"/>
              </a:rPr>
              <a:t>tasks</a:t>
            </a:r>
            <a:r>
              <a:rPr dirty="0" sz="115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dirty="0" sz="1150" spc="-50">
                <a:solidFill>
                  <a:srgbClr val="374050"/>
                </a:solidFill>
                <a:latin typeface="Roboto"/>
                <a:cs typeface="Roboto"/>
              </a:rPr>
              <a:t>strategically, creating</a:t>
            </a:r>
            <a:r>
              <a:rPr dirty="0" sz="1150" spc="-5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dirty="0" sz="1150" spc="-65">
                <a:solidFill>
                  <a:srgbClr val="374050"/>
                </a:solidFill>
                <a:latin typeface="Roboto"/>
                <a:cs typeface="Roboto"/>
              </a:rPr>
              <a:t>roadmaps</a:t>
            </a:r>
            <a:r>
              <a:rPr dirty="0" sz="1150" spc="-5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dirty="0" sz="1150" spc="-45">
                <a:solidFill>
                  <a:srgbClr val="374050"/>
                </a:solidFill>
                <a:latin typeface="Roboto"/>
                <a:cs typeface="Roboto"/>
              </a:rPr>
              <a:t>for</a:t>
            </a:r>
            <a:r>
              <a:rPr dirty="0" sz="115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dirty="0" sz="1150" spc="-55">
                <a:solidFill>
                  <a:srgbClr val="374050"/>
                </a:solidFill>
                <a:latin typeface="Roboto"/>
                <a:cs typeface="Roboto"/>
              </a:rPr>
              <a:t>efficient</a:t>
            </a:r>
            <a:r>
              <a:rPr dirty="0" sz="1150" spc="-5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dirty="0" sz="1150" spc="-55">
                <a:solidFill>
                  <a:srgbClr val="374050"/>
                </a:solidFill>
                <a:latin typeface="Roboto"/>
                <a:cs typeface="Roboto"/>
              </a:rPr>
              <a:t>execution</a:t>
            </a:r>
            <a:r>
              <a:rPr dirty="0" sz="115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dirty="0" sz="1150" spc="-50">
                <a:solidFill>
                  <a:srgbClr val="374050"/>
                </a:solidFill>
                <a:latin typeface="Roboto"/>
                <a:cs typeface="Roboto"/>
              </a:rPr>
              <a:t>of</a:t>
            </a:r>
            <a:r>
              <a:rPr dirty="0" sz="1150" spc="-5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dirty="0" sz="1150" spc="-10">
                <a:solidFill>
                  <a:srgbClr val="374050"/>
                </a:solidFill>
                <a:latin typeface="Roboto"/>
                <a:cs typeface="Roboto"/>
              </a:rPr>
              <a:t>objectives.</a:t>
            </a:r>
            <a:endParaRPr sz="1150">
              <a:latin typeface="Roboto"/>
              <a:cs typeface="Roboto"/>
            </a:endParaRPr>
          </a:p>
        </p:txBody>
      </p:sp>
      <p:grpSp>
        <p:nvGrpSpPr>
          <p:cNvPr id="28" name="object 28" descr=""/>
          <p:cNvGrpSpPr/>
          <p:nvPr/>
        </p:nvGrpSpPr>
        <p:grpSpPr>
          <a:xfrm>
            <a:off x="6210298" y="3581399"/>
            <a:ext cx="4400550" cy="1447800"/>
            <a:chOff x="6210298" y="3581399"/>
            <a:chExt cx="4400550" cy="1447800"/>
          </a:xfrm>
        </p:grpSpPr>
        <p:sp>
          <p:nvSpPr>
            <p:cNvPr id="29" name="object 29" descr=""/>
            <p:cNvSpPr/>
            <p:nvPr/>
          </p:nvSpPr>
          <p:spPr>
            <a:xfrm>
              <a:off x="6210298" y="3581399"/>
              <a:ext cx="4400550" cy="1447800"/>
            </a:xfrm>
            <a:custGeom>
              <a:avLst/>
              <a:gdLst/>
              <a:ahLst/>
              <a:cxnLst/>
              <a:rect l="l" t="t" r="r" b="b"/>
              <a:pathLst>
                <a:path w="4400550" h="1447800">
                  <a:moveTo>
                    <a:pt x="4329353" y="1447799"/>
                  </a:moveTo>
                  <a:lnTo>
                    <a:pt x="71196" y="1447799"/>
                  </a:lnTo>
                  <a:lnTo>
                    <a:pt x="66241" y="1447311"/>
                  </a:lnTo>
                  <a:lnTo>
                    <a:pt x="29705" y="1432178"/>
                  </a:lnTo>
                  <a:lnTo>
                    <a:pt x="3885" y="1396137"/>
                  </a:lnTo>
                  <a:lnTo>
                    <a:pt x="0" y="1376603"/>
                  </a:lnTo>
                  <a:lnTo>
                    <a:pt x="0" y="1371599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4329353" y="0"/>
                  </a:lnTo>
                  <a:lnTo>
                    <a:pt x="4370842" y="15621"/>
                  </a:lnTo>
                  <a:lnTo>
                    <a:pt x="4396664" y="51661"/>
                  </a:lnTo>
                  <a:lnTo>
                    <a:pt x="4400550" y="71196"/>
                  </a:lnTo>
                  <a:lnTo>
                    <a:pt x="4400550" y="1376603"/>
                  </a:lnTo>
                  <a:lnTo>
                    <a:pt x="4384926" y="1418094"/>
                  </a:lnTo>
                  <a:lnTo>
                    <a:pt x="4348888" y="1443913"/>
                  </a:lnTo>
                  <a:lnTo>
                    <a:pt x="4334307" y="1447311"/>
                  </a:lnTo>
                  <a:lnTo>
                    <a:pt x="4329353" y="1447799"/>
                  </a:lnTo>
                  <a:close/>
                </a:path>
              </a:pathLst>
            </a:custGeom>
            <a:solidFill>
              <a:srgbClr val="FFFA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 descr=""/>
            <p:cNvSpPr/>
            <p:nvPr/>
          </p:nvSpPr>
          <p:spPr>
            <a:xfrm>
              <a:off x="6400799" y="3771899"/>
              <a:ext cx="571500" cy="571500"/>
            </a:xfrm>
            <a:custGeom>
              <a:avLst/>
              <a:gdLst/>
              <a:ahLst/>
              <a:cxnLst/>
              <a:rect l="l" t="t" r="r" b="b"/>
              <a:pathLst>
                <a:path w="571500" h="571500">
                  <a:moveTo>
                    <a:pt x="285749" y="571499"/>
                  </a:moveTo>
                  <a:lnTo>
                    <a:pt x="243821" y="568407"/>
                  </a:lnTo>
                  <a:lnTo>
                    <a:pt x="202800" y="559195"/>
                  </a:lnTo>
                  <a:lnTo>
                    <a:pt x="163575" y="544064"/>
                  </a:lnTo>
                  <a:lnTo>
                    <a:pt x="126994" y="523341"/>
                  </a:lnTo>
                  <a:lnTo>
                    <a:pt x="93851" y="497476"/>
                  </a:lnTo>
                  <a:lnTo>
                    <a:pt x="64862" y="467027"/>
                  </a:lnTo>
                  <a:lnTo>
                    <a:pt x="40653" y="432654"/>
                  </a:lnTo>
                  <a:lnTo>
                    <a:pt x="21751" y="395101"/>
                  </a:lnTo>
                  <a:lnTo>
                    <a:pt x="8563" y="355181"/>
                  </a:lnTo>
                  <a:lnTo>
                    <a:pt x="1376" y="313758"/>
                  </a:lnTo>
                  <a:lnTo>
                    <a:pt x="0" y="285749"/>
                  </a:lnTo>
                  <a:lnTo>
                    <a:pt x="344" y="271728"/>
                  </a:lnTo>
                  <a:lnTo>
                    <a:pt x="5490" y="230002"/>
                  </a:lnTo>
                  <a:lnTo>
                    <a:pt x="16703" y="189483"/>
                  </a:lnTo>
                  <a:lnTo>
                    <a:pt x="33740" y="151048"/>
                  </a:lnTo>
                  <a:lnTo>
                    <a:pt x="56232" y="115528"/>
                  </a:lnTo>
                  <a:lnTo>
                    <a:pt x="83693" y="83693"/>
                  </a:lnTo>
                  <a:lnTo>
                    <a:pt x="115528" y="56233"/>
                  </a:lnTo>
                  <a:lnTo>
                    <a:pt x="151047" y="33740"/>
                  </a:lnTo>
                  <a:lnTo>
                    <a:pt x="189483" y="16703"/>
                  </a:lnTo>
                  <a:lnTo>
                    <a:pt x="230002" y="5490"/>
                  </a:lnTo>
                  <a:lnTo>
                    <a:pt x="271728" y="344"/>
                  </a:lnTo>
                  <a:lnTo>
                    <a:pt x="285749" y="0"/>
                  </a:lnTo>
                  <a:lnTo>
                    <a:pt x="299771" y="344"/>
                  </a:lnTo>
                  <a:lnTo>
                    <a:pt x="341496" y="5490"/>
                  </a:lnTo>
                  <a:lnTo>
                    <a:pt x="382015" y="16703"/>
                  </a:lnTo>
                  <a:lnTo>
                    <a:pt x="420451" y="33740"/>
                  </a:lnTo>
                  <a:lnTo>
                    <a:pt x="455970" y="56233"/>
                  </a:lnTo>
                  <a:lnTo>
                    <a:pt x="487805" y="83693"/>
                  </a:lnTo>
                  <a:lnTo>
                    <a:pt x="515266" y="115528"/>
                  </a:lnTo>
                  <a:lnTo>
                    <a:pt x="537758" y="151048"/>
                  </a:lnTo>
                  <a:lnTo>
                    <a:pt x="554796" y="189483"/>
                  </a:lnTo>
                  <a:lnTo>
                    <a:pt x="566008" y="230002"/>
                  </a:lnTo>
                  <a:lnTo>
                    <a:pt x="571156" y="271728"/>
                  </a:lnTo>
                  <a:lnTo>
                    <a:pt x="571499" y="285749"/>
                  </a:lnTo>
                  <a:lnTo>
                    <a:pt x="571156" y="299771"/>
                  </a:lnTo>
                  <a:lnTo>
                    <a:pt x="566008" y="341496"/>
                  </a:lnTo>
                  <a:lnTo>
                    <a:pt x="554796" y="382015"/>
                  </a:lnTo>
                  <a:lnTo>
                    <a:pt x="537758" y="420451"/>
                  </a:lnTo>
                  <a:lnTo>
                    <a:pt x="515266" y="455970"/>
                  </a:lnTo>
                  <a:lnTo>
                    <a:pt x="487805" y="487805"/>
                  </a:lnTo>
                  <a:lnTo>
                    <a:pt x="455970" y="515266"/>
                  </a:lnTo>
                  <a:lnTo>
                    <a:pt x="420451" y="537758"/>
                  </a:lnTo>
                  <a:lnTo>
                    <a:pt x="382015" y="554796"/>
                  </a:lnTo>
                  <a:lnTo>
                    <a:pt x="341496" y="566008"/>
                  </a:lnTo>
                  <a:lnTo>
                    <a:pt x="299771" y="571155"/>
                  </a:lnTo>
                  <a:lnTo>
                    <a:pt x="285749" y="571499"/>
                  </a:lnTo>
                  <a:close/>
                </a:path>
              </a:pathLst>
            </a:custGeom>
            <a:solidFill>
              <a:srgbClr val="FEF2C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 descr=""/>
            <p:cNvSpPr/>
            <p:nvPr/>
          </p:nvSpPr>
          <p:spPr>
            <a:xfrm>
              <a:off x="6543674" y="3943349"/>
              <a:ext cx="285750" cy="228600"/>
            </a:xfrm>
            <a:custGeom>
              <a:avLst/>
              <a:gdLst/>
              <a:ahLst/>
              <a:cxnLst/>
              <a:rect l="l" t="t" r="r" b="b"/>
              <a:pathLst>
                <a:path w="285750" h="228600">
                  <a:moveTo>
                    <a:pt x="69030" y="71437"/>
                  </a:moveTo>
                  <a:lnTo>
                    <a:pt x="59557" y="71437"/>
                  </a:lnTo>
                  <a:lnTo>
                    <a:pt x="55000" y="70531"/>
                  </a:lnTo>
                  <a:lnTo>
                    <a:pt x="28574" y="40455"/>
                  </a:lnTo>
                  <a:lnTo>
                    <a:pt x="28574" y="30982"/>
                  </a:lnTo>
                  <a:lnTo>
                    <a:pt x="55000" y="906"/>
                  </a:lnTo>
                  <a:lnTo>
                    <a:pt x="59557" y="0"/>
                  </a:lnTo>
                  <a:lnTo>
                    <a:pt x="69030" y="0"/>
                  </a:lnTo>
                  <a:lnTo>
                    <a:pt x="99106" y="26425"/>
                  </a:lnTo>
                  <a:lnTo>
                    <a:pt x="100012" y="30982"/>
                  </a:lnTo>
                  <a:lnTo>
                    <a:pt x="100012" y="40455"/>
                  </a:lnTo>
                  <a:lnTo>
                    <a:pt x="73586" y="70531"/>
                  </a:lnTo>
                  <a:lnTo>
                    <a:pt x="69030" y="71437"/>
                  </a:lnTo>
                  <a:close/>
                </a:path>
                <a:path w="285750" h="228600">
                  <a:moveTo>
                    <a:pt x="233336" y="71437"/>
                  </a:moveTo>
                  <a:lnTo>
                    <a:pt x="223863" y="71437"/>
                  </a:lnTo>
                  <a:lnTo>
                    <a:pt x="219307" y="70531"/>
                  </a:lnTo>
                  <a:lnTo>
                    <a:pt x="192881" y="40455"/>
                  </a:lnTo>
                  <a:lnTo>
                    <a:pt x="192881" y="30982"/>
                  </a:lnTo>
                  <a:lnTo>
                    <a:pt x="219307" y="906"/>
                  </a:lnTo>
                  <a:lnTo>
                    <a:pt x="223863" y="0"/>
                  </a:lnTo>
                  <a:lnTo>
                    <a:pt x="233336" y="0"/>
                  </a:lnTo>
                  <a:lnTo>
                    <a:pt x="263412" y="26425"/>
                  </a:lnTo>
                  <a:lnTo>
                    <a:pt x="264318" y="30982"/>
                  </a:lnTo>
                  <a:lnTo>
                    <a:pt x="264318" y="40455"/>
                  </a:lnTo>
                  <a:lnTo>
                    <a:pt x="237892" y="70531"/>
                  </a:lnTo>
                  <a:lnTo>
                    <a:pt x="233336" y="71437"/>
                  </a:lnTo>
                  <a:close/>
                </a:path>
                <a:path w="285750" h="228600">
                  <a:moveTo>
                    <a:pt x="142875" y="142875"/>
                  </a:moveTo>
                  <a:lnTo>
                    <a:pt x="126194" y="139505"/>
                  </a:lnTo>
                  <a:lnTo>
                    <a:pt x="112569" y="130317"/>
                  </a:lnTo>
                  <a:lnTo>
                    <a:pt x="103382" y="116692"/>
                  </a:lnTo>
                  <a:lnTo>
                    <a:pt x="100012" y="100012"/>
                  </a:lnTo>
                  <a:lnTo>
                    <a:pt x="103382" y="83332"/>
                  </a:lnTo>
                  <a:lnTo>
                    <a:pt x="112569" y="69707"/>
                  </a:lnTo>
                  <a:lnTo>
                    <a:pt x="126194" y="60519"/>
                  </a:lnTo>
                  <a:lnTo>
                    <a:pt x="142875" y="57150"/>
                  </a:lnTo>
                  <a:lnTo>
                    <a:pt x="159555" y="60519"/>
                  </a:lnTo>
                  <a:lnTo>
                    <a:pt x="185551" y="99091"/>
                  </a:lnTo>
                  <a:lnTo>
                    <a:pt x="185737" y="108897"/>
                  </a:lnTo>
                  <a:lnTo>
                    <a:pt x="183058" y="117112"/>
                  </a:lnTo>
                  <a:lnTo>
                    <a:pt x="178515" y="123904"/>
                  </a:lnTo>
                  <a:lnTo>
                    <a:pt x="176986" y="124970"/>
                  </a:lnTo>
                  <a:lnTo>
                    <a:pt x="175646" y="126221"/>
                  </a:lnTo>
                  <a:lnTo>
                    <a:pt x="173191" y="129212"/>
                  </a:lnTo>
                  <a:lnTo>
                    <a:pt x="171985" y="130819"/>
                  </a:lnTo>
                  <a:lnTo>
                    <a:pt x="170869" y="132471"/>
                  </a:lnTo>
                  <a:lnTo>
                    <a:pt x="164997" y="136713"/>
                  </a:lnTo>
                  <a:lnTo>
                    <a:pt x="163876" y="137293"/>
                  </a:lnTo>
                  <a:lnTo>
                    <a:pt x="158077" y="140101"/>
                  </a:lnTo>
                  <a:lnTo>
                    <a:pt x="150714" y="142159"/>
                  </a:lnTo>
                  <a:lnTo>
                    <a:pt x="142875" y="142875"/>
                  </a:lnTo>
                  <a:close/>
                </a:path>
                <a:path w="285750" h="228600">
                  <a:moveTo>
                    <a:pt x="105102" y="142875"/>
                  </a:moveTo>
                  <a:lnTo>
                    <a:pt x="4286" y="142875"/>
                  </a:lnTo>
                  <a:lnTo>
                    <a:pt x="0" y="138588"/>
                  </a:lnTo>
                  <a:lnTo>
                    <a:pt x="13958" y="99683"/>
                  </a:lnTo>
                  <a:lnTo>
                    <a:pt x="47639" y="85725"/>
                  </a:lnTo>
                  <a:lnTo>
                    <a:pt x="73803" y="85725"/>
                  </a:lnTo>
                  <a:lnTo>
                    <a:pt x="80545" y="87243"/>
                  </a:lnTo>
                  <a:lnTo>
                    <a:pt x="86617" y="90055"/>
                  </a:lnTo>
                  <a:lnTo>
                    <a:pt x="86089" y="93270"/>
                  </a:lnTo>
                  <a:lnTo>
                    <a:pt x="85769" y="96619"/>
                  </a:lnTo>
                  <a:lnTo>
                    <a:pt x="85769" y="100012"/>
                  </a:lnTo>
                  <a:lnTo>
                    <a:pt x="87120" y="112429"/>
                  </a:lnTo>
                  <a:lnTo>
                    <a:pt x="90604" y="122783"/>
                  </a:lnTo>
                  <a:lnTo>
                    <a:pt x="90679" y="123006"/>
                  </a:lnTo>
                  <a:lnTo>
                    <a:pt x="90785" y="123318"/>
                  </a:lnTo>
                  <a:lnTo>
                    <a:pt x="90905" y="123676"/>
                  </a:lnTo>
                  <a:lnTo>
                    <a:pt x="90982" y="123904"/>
                  </a:lnTo>
                  <a:lnTo>
                    <a:pt x="97071" y="134149"/>
                  </a:lnTo>
                  <a:lnTo>
                    <a:pt x="105102" y="142875"/>
                  </a:lnTo>
                  <a:close/>
                </a:path>
                <a:path w="285750" h="228600">
                  <a:moveTo>
                    <a:pt x="200233" y="123904"/>
                  </a:moveTo>
                  <a:lnTo>
                    <a:pt x="199804" y="123904"/>
                  </a:lnTo>
                  <a:lnTo>
                    <a:pt x="197881" y="122783"/>
                  </a:lnTo>
                  <a:lnTo>
                    <a:pt x="196810" y="122292"/>
                  </a:lnTo>
                  <a:lnTo>
                    <a:pt x="195694" y="121890"/>
                  </a:lnTo>
                  <a:lnTo>
                    <a:pt x="198462" y="115148"/>
                  </a:lnTo>
                  <a:lnTo>
                    <a:pt x="200025" y="107781"/>
                  </a:lnTo>
                  <a:lnTo>
                    <a:pt x="200025" y="96619"/>
                  </a:lnTo>
                  <a:lnTo>
                    <a:pt x="199757" y="93270"/>
                  </a:lnTo>
                  <a:lnTo>
                    <a:pt x="199176" y="90055"/>
                  </a:lnTo>
                  <a:lnTo>
                    <a:pt x="205441" y="87243"/>
                  </a:lnTo>
                  <a:lnTo>
                    <a:pt x="211990" y="85725"/>
                  </a:lnTo>
                  <a:lnTo>
                    <a:pt x="238110" y="85725"/>
                  </a:lnTo>
                  <a:lnTo>
                    <a:pt x="256264" y="89304"/>
                  </a:lnTo>
                  <a:lnTo>
                    <a:pt x="271200" y="99091"/>
                  </a:lnTo>
                  <a:lnTo>
                    <a:pt x="273112" y="101798"/>
                  </a:lnTo>
                  <a:lnTo>
                    <a:pt x="224938" y="101798"/>
                  </a:lnTo>
                  <a:lnTo>
                    <a:pt x="221838" y="102066"/>
                  </a:lnTo>
                  <a:lnTo>
                    <a:pt x="221611" y="102066"/>
                  </a:lnTo>
                  <a:lnTo>
                    <a:pt x="207749" y="104209"/>
                  </a:lnTo>
                  <a:lnTo>
                    <a:pt x="201810" y="113005"/>
                  </a:lnTo>
                  <a:lnTo>
                    <a:pt x="201810" y="123006"/>
                  </a:lnTo>
                  <a:lnTo>
                    <a:pt x="201185" y="123318"/>
                  </a:lnTo>
                  <a:lnTo>
                    <a:pt x="200233" y="123904"/>
                  </a:lnTo>
                  <a:close/>
                </a:path>
                <a:path w="285750" h="228600">
                  <a:moveTo>
                    <a:pt x="257397" y="123904"/>
                  </a:moveTo>
                  <a:lnTo>
                    <a:pt x="256966" y="123904"/>
                  </a:lnTo>
                  <a:lnTo>
                    <a:pt x="256594" y="123676"/>
                  </a:lnTo>
                  <a:lnTo>
                    <a:pt x="255389" y="123006"/>
                  </a:lnTo>
                  <a:lnTo>
                    <a:pt x="255389" y="113005"/>
                  </a:lnTo>
                  <a:lnTo>
                    <a:pt x="249450" y="104209"/>
                  </a:lnTo>
                  <a:lnTo>
                    <a:pt x="235877" y="102066"/>
                  </a:lnTo>
                  <a:lnTo>
                    <a:pt x="232261" y="101798"/>
                  </a:lnTo>
                  <a:lnTo>
                    <a:pt x="273112" y="101798"/>
                  </a:lnTo>
                  <a:lnTo>
                    <a:pt x="281489" y="113658"/>
                  </a:lnTo>
                  <a:lnTo>
                    <a:pt x="283202" y="120941"/>
                  </a:lnTo>
                  <a:lnTo>
                    <a:pt x="270982" y="120941"/>
                  </a:lnTo>
                  <a:lnTo>
                    <a:pt x="264424" y="121101"/>
                  </a:lnTo>
                  <a:lnTo>
                    <a:pt x="258456" y="123318"/>
                  </a:lnTo>
                  <a:lnTo>
                    <a:pt x="257397" y="123904"/>
                  </a:lnTo>
                  <a:close/>
                </a:path>
                <a:path w="285750" h="228600">
                  <a:moveTo>
                    <a:pt x="259139" y="137293"/>
                  </a:moveTo>
                  <a:lnTo>
                    <a:pt x="197971" y="137293"/>
                  </a:lnTo>
                  <a:lnTo>
                    <a:pt x="202971" y="136713"/>
                  </a:lnTo>
                  <a:lnTo>
                    <a:pt x="211187" y="131980"/>
                  </a:lnTo>
                  <a:lnTo>
                    <a:pt x="214267" y="127873"/>
                  </a:lnTo>
                  <a:lnTo>
                    <a:pt x="214267" y="118363"/>
                  </a:lnTo>
                  <a:lnTo>
                    <a:pt x="216455" y="115460"/>
                  </a:lnTo>
                  <a:lnTo>
                    <a:pt x="222572" y="114523"/>
                  </a:lnTo>
                  <a:lnTo>
                    <a:pt x="225519" y="114300"/>
                  </a:lnTo>
                  <a:lnTo>
                    <a:pt x="231591" y="114300"/>
                  </a:lnTo>
                  <a:lnTo>
                    <a:pt x="234538" y="114523"/>
                  </a:lnTo>
                  <a:lnTo>
                    <a:pt x="240655" y="115460"/>
                  </a:lnTo>
                  <a:lnTo>
                    <a:pt x="242842" y="118363"/>
                  </a:lnTo>
                  <a:lnTo>
                    <a:pt x="242842" y="127873"/>
                  </a:lnTo>
                  <a:lnTo>
                    <a:pt x="245923" y="131980"/>
                  </a:lnTo>
                  <a:lnTo>
                    <a:pt x="254138" y="136713"/>
                  </a:lnTo>
                  <a:lnTo>
                    <a:pt x="259139" y="137293"/>
                  </a:lnTo>
                  <a:close/>
                </a:path>
                <a:path w="285750" h="228600">
                  <a:moveTo>
                    <a:pt x="285705" y="131578"/>
                  </a:moveTo>
                  <a:lnTo>
                    <a:pt x="270982" y="120941"/>
                  </a:lnTo>
                  <a:lnTo>
                    <a:pt x="283202" y="120941"/>
                  </a:lnTo>
                  <a:lnTo>
                    <a:pt x="285705" y="131578"/>
                  </a:lnTo>
                  <a:close/>
                </a:path>
                <a:path w="285750" h="228600">
                  <a:moveTo>
                    <a:pt x="189787" y="210249"/>
                  </a:moveTo>
                  <a:lnTo>
                    <a:pt x="189349" y="210249"/>
                  </a:lnTo>
                  <a:lnTo>
                    <a:pt x="185732" y="209803"/>
                  </a:lnTo>
                  <a:lnTo>
                    <a:pt x="186058" y="209803"/>
                  </a:lnTo>
                  <a:lnTo>
                    <a:pt x="182604" y="205516"/>
                  </a:lnTo>
                  <a:lnTo>
                    <a:pt x="175155" y="191943"/>
                  </a:lnTo>
                  <a:lnTo>
                    <a:pt x="174207" y="189554"/>
                  </a:lnTo>
                  <a:lnTo>
                    <a:pt x="174109" y="189309"/>
                  </a:lnTo>
                  <a:lnTo>
                    <a:pt x="173972" y="188856"/>
                  </a:lnTo>
                  <a:lnTo>
                    <a:pt x="175296" y="185753"/>
                  </a:lnTo>
                  <a:lnTo>
                    <a:pt x="175456" y="185514"/>
                  </a:lnTo>
                  <a:lnTo>
                    <a:pt x="180885" y="182403"/>
                  </a:lnTo>
                  <a:lnTo>
                    <a:pt x="183658" y="180781"/>
                  </a:lnTo>
                  <a:lnTo>
                    <a:pt x="185115" y="177380"/>
                  </a:lnTo>
                  <a:lnTo>
                    <a:pt x="185648" y="176093"/>
                  </a:lnTo>
                  <a:lnTo>
                    <a:pt x="185629" y="166627"/>
                  </a:lnTo>
                  <a:lnTo>
                    <a:pt x="183577" y="161840"/>
                  </a:lnTo>
                  <a:lnTo>
                    <a:pt x="183389" y="161840"/>
                  </a:lnTo>
                  <a:lnTo>
                    <a:pt x="175241" y="157146"/>
                  </a:lnTo>
                  <a:lnTo>
                    <a:pt x="175380" y="157146"/>
                  </a:lnTo>
                  <a:lnTo>
                    <a:pt x="174039" y="153903"/>
                  </a:lnTo>
                  <a:lnTo>
                    <a:pt x="176138" y="148411"/>
                  </a:lnTo>
                  <a:lnTo>
                    <a:pt x="186176" y="132963"/>
                  </a:lnTo>
                  <a:lnTo>
                    <a:pt x="186500" y="132963"/>
                  </a:lnTo>
                  <a:lnTo>
                    <a:pt x="190479" y="132471"/>
                  </a:lnTo>
                  <a:lnTo>
                    <a:pt x="189600" y="132471"/>
                  </a:lnTo>
                  <a:lnTo>
                    <a:pt x="197971" y="137293"/>
                  </a:lnTo>
                  <a:lnTo>
                    <a:pt x="274461" y="137293"/>
                  </a:lnTo>
                  <a:lnTo>
                    <a:pt x="274677" y="137561"/>
                  </a:lnTo>
                  <a:lnTo>
                    <a:pt x="282977" y="153590"/>
                  </a:lnTo>
                  <a:lnTo>
                    <a:pt x="226231" y="153590"/>
                  </a:lnTo>
                  <a:lnTo>
                    <a:pt x="224660" y="153903"/>
                  </a:lnTo>
                  <a:lnTo>
                    <a:pt x="224292" y="153903"/>
                  </a:lnTo>
                  <a:lnTo>
                    <a:pt x="219577" y="155856"/>
                  </a:lnTo>
                  <a:lnTo>
                    <a:pt x="217646" y="157146"/>
                  </a:lnTo>
                  <a:lnTo>
                    <a:pt x="214296" y="160496"/>
                  </a:lnTo>
                  <a:lnTo>
                    <a:pt x="213006" y="162427"/>
                  </a:lnTo>
                  <a:lnTo>
                    <a:pt x="211266" y="166627"/>
                  </a:lnTo>
                  <a:lnTo>
                    <a:pt x="211193" y="166803"/>
                  </a:lnTo>
                  <a:lnTo>
                    <a:pt x="210740" y="169081"/>
                  </a:lnTo>
                  <a:lnTo>
                    <a:pt x="210740" y="173818"/>
                  </a:lnTo>
                  <a:lnTo>
                    <a:pt x="226231" y="189309"/>
                  </a:lnTo>
                  <a:lnTo>
                    <a:pt x="282855" y="189309"/>
                  </a:lnTo>
                  <a:lnTo>
                    <a:pt x="280927" y="194354"/>
                  </a:lnTo>
                  <a:lnTo>
                    <a:pt x="274417" y="205516"/>
                  </a:lnTo>
                  <a:lnTo>
                    <a:pt x="197926" y="205516"/>
                  </a:lnTo>
                  <a:lnTo>
                    <a:pt x="193818" y="207883"/>
                  </a:lnTo>
                  <a:lnTo>
                    <a:pt x="189787" y="210249"/>
                  </a:lnTo>
                  <a:close/>
                </a:path>
                <a:path w="285750" h="228600">
                  <a:moveTo>
                    <a:pt x="274461" y="137293"/>
                  </a:moveTo>
                  <a:lnTo>
                    <a:pt x="259139" y="137293"/>
                  </a:lnTo>
                  <a:lnTo>
                    <a:pt x="263247" y="134927"/>
                  </a:lnTo>
                  <a:lnTo>
                    <a:pt x="267430" y="132471"/>
                  </a:lnTo>
                  <a:lnTo>
                    <a:pt x="266993" y="132471"/>
                  </a:lnTo>
                  <a:lnTo>
                    <a:pt x="270971" y="132963"/>
                  </a:lnTo>
                  <a:lnTo>
                    <a:pt x="274461" y="137293"/>
                  </a:lnTo>
                  <a:close/>
                </a:path>
                <a:path w="285750" h="228600">
                  <a:moveTo>
                    <a:pt x="282855" y="189309"/>
                  </a:moveTo>
                  <a:lnTo>
                    <a:pt x="230968" y="189309"/>
                  </a:lnTo>
                  <a:lnTo>
                    <a:pt x="233246" y="188856"/>
                  </a:lnTo>
                  <a:lnTo>
                    <a:pt x="237622" y="187043"/>
                  </a:lnTo>
                  <a:lnTo>
                    <a:pt x="246459" y="173818"/>
                  </a:lnTo>
                  <a:lnTo>
                    <a:pt x="246459" y="169081"/>
                  </a:lnTo>
                  <a:lnTo>
                    <a:pt x="246068" y="167119"/>
                  </a:lnTo>
                  <a:lnTo>
                    <a:pt x="246006" y="166803"/>
                  </a:lnTo>
                  <a:lnTo>
                    <a:pt x="232906" y="153903"/>
                  </a:lnTo>
                  <a:lnTo>
                    <a:pt x="232539" y="153903"/>
                  </a:lnTo>
                  <a:lnTo>
                    <a:pt x="230968" y="153590"/>
                  </a:lnTo>
                  <a:lnTo>
                    <a:pt x="282977" y="153590"/>
                  </a:lnTo>
                  <a:lnTo>
                    <a:pt x="283098" y="153903"/>
                  </a:lnTo>
                  <a:lnTo>
                    <a:pt x="282301" y="155856"/>
                  </a:lnTo>
                  <a:lnTo>
                    <a:pt x="281750" y="157146"/>
                  </a:lnTo>
                  <a:lnTo>
                    <a:pt x="281948" y="157146"/>
                  </a:lnTo>
                  <a:lnTo>
                    <a:pt x="279030" y="158814"/>
                  </a:lnTo>
                  <a:lnTo>
                    <a:pt x="278829" y="158814"/>
                  </a:lnTo>
                  <a:lnTo>
                    <a:pt x="273555" y="161840"/>
                  </a:lnTo>
                  <a:lnTo>
                    <a:pt x="273424" y="161840"/>
                  </a:lnTo>
                  <a:lnTo>
                    <a:pt x="271373" y="166627"/>
                  </a:lnTo>
                  <a:lnTo>
                    <a:pt x="271373" y="176093"/>
                  </a:lnTo>
                  <a:lnTo>
                    <a:pt x="273382" y="180781"/>
                  </a:lnTo>
                  <a:lnTo>
                    <a:pt x="281642" y="185514"/>
                  </a:lnTo>
                  <a:lnTo>
                    <a:pt x="283023" y="188856"/>
                  </a:lnTo>
                  <a:lnTo>
                    <a:pt x="282855" y="189309"/>
                  </a:lnTo>
                  <a:close/>
                </a:path>
                <a:path w="285750" h="228600">
                  <a:moveTo>
                    <a:pt x="203203" y="228510"/>
                  </a:moveTo>
                  <a:lnTo>
                    <a:pt x="62374" y="228510"/>
                  </a:lnTo>
                  <a:lnTo>
                    <a:pt x="57150" y="223242"/>
                  </a:lnTo>
                  <a:lnTo>
                    <a:pt x="57150" y="216678"/>
                  </a:lnTo>
                  <a:lnTo>
                    <a:pt x="61828" y="193516"/>
                  </a:lnTo>
                  <a:lnTo>
                    <a:pt x="74585" y="174597"/>
                  </a:lnTo>
                  <a:lnTo>
                    <a:pt x="93503" y="161840"/>
                  </a:lnTo>
                  <a:lnTo>
                    <a:pt x="116743" y="157146"/>
                  </a:lnTo>
                  <a:lnTo>
                    <a:pt x="162784" y="157146"/>
                  </a:lnTo>
                  <a:lnTo>
                    <a:pt x="163972" y="162427"/>
                  </a:lnTo>
                  <a:lnTo>
                    <a:pt x="167476" y="167119"/>
                  </a:lnTo>
                  <a:lnTo>
                    <a:pt x="172075" y="169753"/>
                  </a:lnTo>
                  <a:lnTo>
                    <a:pt x="173325" y="170512"/>
                  </a:lnTo>
                  <a:lnTo>
                    <a:pt x="173325" y="172566"/>
                  </a:lnTo>
                  <a:lnTo>
                    <a:pt x="172119" y="173235"/>
                  </a:lnTo>
                  <a:lnTo>
                    <a:pt x="167114" y="177380"/>
                  </a:lnTo>
                  <a:lnTo>
                    <a:pt x="163692" y="182986"/>
                  </a:lnTo>
                  <a:lnTo>
                    <a:pt x="162503" y="188856"/>
                  </a:lnTo>
                  <a:lnTo>
                    <a:pt x="162412" y="189309"/>
                  </a:lnTo>
                  <a:lnTo>
                    <a:pt x="162362" y="189554"/>
                  </a:lnTo>
                  <a:lnTo>
                    <a:pt x="186217" y="222003"/>
                  </a:lnTo>
                  <a:lnTo>
                    <a:pt x="201810" y="222003"/>
                  </a:lnTo>
                  <a:lnTo>
                    <a:pt x="201810" y="223733"/>
                  </a:lnTo>
                  <a:lnTo>
                    <a:pt x="202302" y="226278"/>
                  </a:lnTo>
                  <a:lnTo>
                    <a:pt x="203113" y="228287"/>
                  </a:lnTo>
                  <a:lnTo>
                    <a:pt x="203203" y="228510"/>
                  </a:lnTo>
                  <a:close/>
                </a:path>
                <a:path w="285750" h="228600">
                  <a:moveTo>
                    <a:pt x="231546" y="228510"/>
                  </a:moveTo>
                  <a:lnTo>
                    <a:pt x="225474" y="228510"/>
                  </a:lnTo>
                  <a:lnTo>
                    <a:pt x="222527" y="228287"/>
                  </a:lnTo>
                  <a:lnTo>
                    <a:pt x="216410" y="227349"/>
                  </a:lnTo>
                  <a:lnTo>
                    <a:pt x="214223" y="224447"/>
                  </a:lnTo>
                  <a:lnTo>
                    <a:pt x="214223" y="214937"/>
                  </a:lnTo>
                  <a:lnTo>
                    <a:pt x="211142" y="210829"/>
                  </a:lnTo>
                  <a:lnTo>
                    <a:pt x="202927" y="206097"/>
                  </a:lnTo>
                  <a:lnTo>
                    <a:pt x="197926" y="205516"/>
                  </a:lnTo>
                  <a:lnTo>
                    <a:pt x="259094" y="205516"/>
                  </a:lnTo>
                  <a:lnTo>
                    <a:pt x="254094" y="206097"/>
                  </a:lnTo>
                  <a:lnTo>
                    <a:pt x="245878" y="210829"/>
                  </a:lnTo>
                  <a:lnTo>
                    <a:pt x="242798" y="214937"/>
                  </a:lnTo>
                  <a:lnTo>
                    <a:pt x="242798" y="224447"/>
                  </a:lnTo>
                  <a:lnTo>
                    <a:pt x="240610" y="227349"/>
                  </a:lnTo>
                  <a:lnTo>
                    <a:pt x="234493" y="228287"/>
                  </a:lnTo>
                  <a:lnTo>
                    <a:pt x="231546" y="228510"/>
                  </a:lnTo>
                  <a:close/>
                </a:path>
                <a:path w="285750" h="228600">
                  <a:moveTo>
                    <a:pt x="267310" y="210249"/>
                  </a:moveTo>
                  <a:lnTo>
                    <a:pt x="259094" y="205516"/>
                  </a:lnTo>
                  <a:lnTo>
                    <a:pt x="274417" y="205516"/>
                  </a:lnTo>
                  <a:lnTo>
                    <a:pt x="272980" y="207302"/>
                  </a:lnTo>
                  <a:lnTo>
                    <a:pt x="270926" y="209803"/>
                  </a:lnTo>
                  <a:lnTo>
                    <a:pt x="267310" y="210249"/>
                  </a:lnTo>
                  <a:close/>
                </a:path>
                <a:path w="285750" h="228600">
                  <a:moveTo>
                    <a:pt x="201810" y="222003"/>
                  </a:moveTo>
                  <a:lnTo>
                    <a:pt x="186217" y="222003"/>
                  </a:lnTo>
                  <a:lnTo>
                    <a:pt x="192775" y="221842"/>
                  </a:lnTo>
                  <a:lnTo>
                    <a:pt x="198864" y="219581"/>
                  </a:lnTo>
                  <a:lnTo>
                    <a:pt x="200025" y="218911"/>
                  </a:lnTo>
                  <a:lnTo>
                    <a:pt x="200605" y="219268"/>
                  </a:lnTo>
                  <a:lnTo>
                    <a:pt x="201687" y="219869"/>
                  </a:lnTo>
                  <a:lnTo>
                    <a:pt x="201810" y="222003"/>
                  </a:lnTo>
                  <a:close/>
                </a:path>
              </a:pathLst>
            </a:custGeom>
            <a:solidFill>
              <a:srgbClr val="F59D0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2" name="object 32" descr=""/>
          <p:cNvSpPr txBox="1"/>
          <p:nvPr/>
        </p:nvSpPr>
        <p:spPr>
          <a:xfrm>
            <a:off x="7112000" y="3894836"/>
            <a:ext cx="1029335" cy="2857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700" spc="-95" b="0">
                <a:solidFill>
                  <a:srgbClr val="91400D"/>
                </a:solidFill>
                <a:latin typeface="Roboto Medium"/>
                <a:cs typeface="Roboto Medium"/>
              </a:rPr>
              <a:t>Multi-</a:t>
            </a:r>
            <a:r>
              <a:rPr dirty="0" sz="1700" spc="-105" b="0">
                <a:solidFill>
                  <a:srgbClr val="91400D"/>
                </a:solidFill>
                <a:latin typeface="Roboto Medium"/>
                <a:cs typeface="Roboto Medium"/>
              </a:rPr>
              <a:t>Agent</a:t>
            </a:r>
            <a:endParaRPr sz="1700">
              <a:latin typeface="Roboto Medium"/>
              <a:cs typeface="Roboto Medium"/>
            </a:endParaRPr>
          </a:p>
        </p:txBody>
      </p:sp>
      <p:sp>
        <p:nvSpPr>
          <p:cNvPr id="33" name="object 33" descr=""/>
          <p:cNvSpPr txBox="1"/>
          <p:nvPr/>
        </p:nvSpPr>
        <p:spPr>
          <a:xfrm>
            <a:off x="6388099" y="4427045"/>
            <a:ext cx="3539490" cy="4064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8700"/>
              </a:lnSpc>
              <a:spcBef>
                <a:spcPts val="95"/>
              </a:spcBef>
            </a:pPr>
            <a:r>
              <a:rPr dirty="0" sz="1150" spc="-45">
                <a:solidFill>
                  <a:srgbClr val="374050"/>
                </a:solidFill>
                <a:latin typeface="Roboto"/>
                <a:cs typeface="Roboto"/>
              </a:rPr>
              <a:t>Multiple</a:t>
            </a:r>
            <a:r>
              <a:rPr dirty="0" sz="1150" spc="1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dirty="0" sz="1150" spc="-50">
                <a:solidFill>
                  <a:srgbClr val="374050"/>
                </a:solidFill>
                <a:latin typeface="Roboto"/>
                <a:cs typeface="Roboto"/>
              </a:rPr>
              <a:t>specialized</a:t>
            </a:r>
            <a:r>
              <a:rPr dirty="0" sz="1150" spc="1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dirty="0" sz="1150" spc="-60">
                <a:solidFill>
                  <a:srgbClr val="374050"/>
                </a:solidFill>
                <a:latin typeface="Roboto"/>
                <a:cs typeface="Roboto"/>
              </a:rPr>
              <a:t>agents</a:t>
            </a:r>
            <a:r>
              <a:rPr dirty="0" sz="1150" spc="1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dirty="0" sz="1150" spc="-50">
                <a:solidFill>
                  <a:srgbClr val="374050"/>
                </a:solidFill>
                <a:latin typeface="Roboto"/>
                <a:cs typeface="Roboto"/>
              </a:rPr>
              <a:t>collaborate,</a:t>
            </a:r>
            <a:r>
              <a:rPr dirty="0" sz="1150" spc="1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dirty="0" sz="1150" spc="-60">
                <a:solidFill>
                  <a:srgbClr val="374050"/>
                </a:solidFill>
                <a:latin typeface="Roboto"/>
                <a:cs typeface="Roboto"/>
              </a:rPr>
              <a:t>delegate</a:t>
            </a:r>
            <a:r>
              <a:rPr dirty="0" sz="1150" spc="1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dirty="0" sz="1150" spc="-45">
                <a:solidFill>
                  <a:srgbClr val="374050"/>
                </a:solidFill>
                <a:latin typeface="Roboto"/>
                <a:cs typeface="Roboto"/>
              </a:rPr>
              <a:t>tasks,</a:t>
            </a:r>
            <a:r>
              <a:rPr dirty="0" sz="1150" spc="1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dirty="0" sz="1150" spc="-50">
                <a:solidFill>
                  <a:srgbClr val="374050"/>
                </a:solidFill>
                <a:latin typeface="Roboto"/>
                <a:cs typeface="Roboto"/>
              </a:rPr>
              <a:t>and </a:t>
            </a:r>
            <a:r>
              <a:rPr dirty="0" sz="1150" spc="-60">
                <a:solidFill>
                  <a:srgbClr val="374050"/>
                </a:solidFill>
                <a:latin typeface="Roboto"/>
                <a:cs typeface="Roboto"/>
              </a:rPr>
              <a:t>exchange</a:t>
            </a:r>
            <a:r>
              <a:rPr dirty="0" sz="1150" spc="-1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dirty="0" sz="1150" spc="-60">
                <a:solidFill>
                  <a:srgbClr val="374050"/>
                </a:solidFill>
                <a:latin typeface="Roboto"/>
                <a:cs typeface="Roboto"/>
              </a:rPr>
              <a:t>feedback</a:t>
            </a:r>
            <a:r>
              <a:rPr dirty="0" sz="1150" spc="-1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dirty="0" sz="1150" spc="-60">
                <a:solidFill>
                  <a:srgbClr val="374050"/>
                </a:solidFill>
                <a:latin typeface="Roboto"/>
                <a:cs typeface="Roboto"/>
              </a:rPr>
              <a:t>to</a:t>
            </a:r>
            <a:r>
              <a:rPr dirty="0" sz="1150" spc="-1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dirty="0" sz="1150" spc="-55">
                <a:solidFill>
                  <a:srgbClr val="374050"/>
                </a:solidFill>
                <a:latin typeface="Roboto"/>
                <a:cs typeface="Roboto"/>
              </a:rPr>
              <a:t>tackle</a:t>
            </a:r>
            <a:r>
              <a:rPr dirty="0" sz="1150" spc="-5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dirty="0" sz="1150" spc="-60">
                <a:solidFill>
                  <a:srgbClr val="374050"/>
                </a:solidFill>
                <a:latin typeface="Roboto"/>
                <a:cs typeface="Roboto"/>
              </a:rPr>
              <a:t>complex</a:t>
            </a:r>
            <a:r>
              <a:rPr dirty="0" sz="1150" spc="-1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dirty="0" sz="1150" spc="-55">
                <a:solidFill>
                  <a:srgbClr val="374050"/>
                </a:solidFill>
                <a:latin typeface="Roboto"/>
                <a:cs typeface="Roboto"/>
              </a:rPr>
              <a:t>workflows</a:t>
            </a:r>
            <a:r>
              <a:rPr dirty="0" sz="1150" spc="-10">
                <a:solidFill>
                  <a:srgbClr val="374050"/>
                </a:solidFill>
                <a:latin typeface="Roboto"/>
                <a:cs typeface="Roboto"/>
              </a:rPr>
              <a:t> together.</a:t>
            </a:r>
            <a:endParaRPr sz="1150">
              <a:latin typeface="Roboto"/>
              <a:cs typeface="Roboto"/>
            </a:endParaRPr>
          </a:p>
        </p:txBody>
      </p:sp>
      <p:sp>
        <p:nvSpPr>
          <p:cNvPr id="34" name="object 34" descr=""/>
          <p:cNvSpPr txBox="1"/>
          <p:nvPr/>
        </p:nvSpPr>
        <p:spPr>
          <a:xfrm>
            <a:off x="2343695" y="5313679"/>
            <a:ext cx="7505065" cy="22923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300" spc="-55">
                <a:solidFill>
                  <a:srgbClr val="4A5462"/>
                </a:solidFill>
                <a:latin typeface="Roboto"/>
                <a:cs typeface="Roboto"/>
              </a:rPr>
              <a:t>Combining</a:t>
            </a:r>
            <a:r>
              <a:rPr dirty="0" sz="130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dirty="0" sz="1300" spc="-60">
                <a:solidFill>
                  <a:srgbClr val="4A5462"/>
                </a:solidFill>
                <a:latin typeface="Roboto"/>
                <a:cs typeface="Roboto"/>
              </a:rPr>
              <a:t>these</a:t>
            </a:r>
            <a:r>
              <a:rPr dirty="0" sz="1300" spc="5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dirty="0" sz="1300" spc="-50">
                <a:solidFill>
                  <a:srgbClr val="4A5462"/>
                </a:solidFill>
                <a:latin typeface="Roboto"/>
                <a:cs typeface="Roboto"/>
              </a:rPr>
              <a:t>patterns</a:t>
            </a:r>
            <a:r>
              <a:rPr dirty="0" sz="1300" spc="5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dirty="0" sz="1300" spc="-60">
                <a:solidFill>
                  <a:srgbClr val="4A5462"/>
                </a:solidFill>
                <a:latin typeface="Roboto"/>
                <a:cs typeface="Roboto"/>
              </a:rPr>
              <a:t>creates</a:t>
            </a:r>
            <a:r>
              <a:rPr dirty="0" sz="130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dirty="0" sz="1300" spc="-50">
                <a:solidFill>
                  <a:srgbClr val="4A5462"/>
                </a:solidFill>
                <a:latin typeface="Roboto"/>
                <a:cs typeface="Roboto"/>
              </a:rPr>
              <a:t>powerful,</a:t>
            </a:r>
            <a:r>
              <a:rPr dirty="0" sz="1300" spc="5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dirty="0" sz="1300" spc="-50">
                <a:solidFill>
                  <a:srgbClr val="4A5462"/>
                </a:solidFill>
                <a:latin typeface="Roboto"/>
                <a:cs typeface="Roboto"/>
              </a:rPr>
              <a:t>adaptable</a:t>
            </a:r>
            <a:r>
              <a:rPr dirty="0" sz="1300" spc="5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dirty="0" sz="1300" spc="-50">
                <a:solidFill>
                  <a:srgbClr val="4A5462"/>
                </a:solidFill>
                <a:latin typeface="Roboto"/>
                <a:cs typeface="Roboto"/>
              </a:rPr>
              <a:t>AI</a:t>
            </a:r>
            <a:r>
              <a:rPr dirty="0" sz="130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dirty="0" sz="1300" spc="-60">
                <a:solidFill>
                  <a:srgbClr val="4A5462"/>
                </a:solidFill>
                <a:latin typeface="Roboto"/>
                <a:cs typeface="Roboto"/>
              </a:rPr>
              <a:t>agents</a:t>
            </a:r>
            <a:r>
              <a:rPr dirty="0" sz="1300" spc="5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dirty="0" sz="1300" spc="-45">
                <a:solidFill>
                  <a:srgbClr val="4A5462"/>
                </a:solidFill>
                <a:latin typeface="Roboto"/>
                <a:cs typeface="Roboto"/>
              </a:rPr>
              <a:t>that</a:t>
            </a:r>
            <a:r>
              <a:rPr dirty="0" sz="1300" spc="5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dirty="0" sz="1300" spc="-65">
                <a:solidFill>
                  <a:srgbClr val="4A5462"/>
                </a:solidFill>
                <a:latin typeface="Roboto"/>
                <a:cs typeface="Roboto"/>
              </a:rPr>
              <a:t>can</a:t>
            </a:r>
            <a:r>
              <a:rPr dirty="0" sz="130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dirty="0" sz="1300" spc="-60">
                <a:solidFill>
                  <a:srgbClr val="4A5462"/>
                </a:solidFill>
                <a:latin typeface="Roboto"/>
                <a:cs typeface="Roboto"/>
              </a:rPr>
              <a:t>handle</a:t>
            </a:r>
            <a:r>
              <a:rPr dirty="0" sz="1300" spc="5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dirty="0" sz="1300" spc="-65">
                <a:solidFill>
                  <a:srgbClr val="4A5462"/>
                </a:solidFill>
                <a:latin typeface="Roboto"/>
                <a:cs typeface="Roboto"/>
              </a:rPr>
              <a:t>complex</a:t>
            </a:r>
            <a:r>
              <a:rPr dirty="0" sz="1300" spc="5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dirty="0" sz="1300" spc="-60">
                <a:solidFill>
                  <a:srgbClr val="4A5462"/>
                </a:solidFill>
                <a:latin typeface="Roboto"/>
                <a:cs typeface="Roboto"/>
              </a:rPr>
              <a:t>tasks</a:t>
            </a:r>
            <a:r>
              <a:rPr dirty="0" sz="1300" spc="5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dirty="0" sz="1300" spc="-40">
                <a:solidFill>
                  <a:srgbClr val="4A5462"/>
                </a:solidFill>
                <a:latin typeface="Roboto"/>
                <a:cs typeface="Roboto"/>
              </a:rPr>
              <a:t>autonomously.</a:t>
            </a:r>
            <a:endParaRPr sz="1300">
              <a:latin typeface="Roboto"/>
              <a:cs typeface="Roboto"/>
            </a:endParaRPr>
          </a:p>
        </p:txBody>
      </p:sp>
      <p:sp>
        <p:nvSpPr>
          <p:cNvPr id="35" name="object 35" descr=""/>
          <p:cNvSpPr/>
          <p:nvPr/>
        </p:nvSpPr>
        <p:spPr>
          <a:xfrm>
            <a:off x="4419599" y="5638799"/>
            <a:ext cx="609600" cy="38100"/>
          </a:xfrm>
          <a:custGeom>
            <a:avLst/>
            <a:gdLst/>
            <a:ahLst/>
            <a:cxnLst/>
            <a:rect l="l" t="t" r="r" b="b"/>
            <a:pathLst>
              <a:path w="609600" h="38100">
                <a:moveTo>
                  <a:pt x="593076" y="38099"/>
                </a:moveTo>
                <a:lnTo>
                  <a:pt x="16523" y="38099"/>
                </a:lnTo>
                <a:lnTo>
                  <a:pt x="14093" y="37616"/>
                </a:lnTo>
                <a:lnTo>
                  <a:pt x="0" y="21576"/>
                </a:lnTo>
                <a:lnTo>
                  <a:pt x="0" y="19049"/>
                </a:lnTo>
                <a:lnTo>
                  <a:pt x="0" y="16523"/>
                </a:lnTo>
                <a:lnTo>
                  <a:pt x="16523" y="0"/>
                </a:lnTo>
                <a:lnTo>
                  <a:pt x="593076" y="0"/>
                </a:lnTo>
                <a:lnTo>
                  <a:pt x="609599" y="16523"/>
                </a:lnTo>
                <a:lnTo>
                  <a:pt x="609599" y="21576"/>
                </a:lnTo>
                <a:lnTo>
                  <a:pt x="595505" y="37616"/>
                </a:lnTo>
                <a:lnTo>
                  <a:pt x="593076" y="38099"/>
                </a:lnTo>
                <a:close/>
              </a:path>
            </a:pathLst>
          </a:custGeom>
          <a:solidFill>
            <a:srgbClr val="93C4F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 descr=""/>
          <p:cNvSpPr/>
          <p:nvPr/>
        </p:nvSpPr>
        <p:spPr>
          <a:xfrm>
            <a:off x="5105399" y="5638799"/>
            <a:ext cx="609600" cy="38100"/>
          </a:xfrm>
          <a:custGeom>
            <a:avLst/>
            <a:gdLst/>
            <a:ahLst/>
            <a:cxnLst/>
            <a:rect l="l" t="t" r="r" b="b"/>
            <a:pathLst>
              <a:path w="609600" h="38100">
                <a:moveTo>
                  <a:pt x="593075" y="38099"/>
                </a:moveTo>
                <a:lnTo>
                  <a:pt x="16523" y="38099"/>
                </a:lnTo>
                <a:lnTo>
                  <a:pt x="14092" y="37616"/>
                </a:lnTo>
                <a:lnTo>
                  <a:pt x="0" y="21576"/>
                </a:lnTo>
                <a:lnTo>
                  <a:pt x="0" y="19049"/>
                </a:lnTo>
                <a:lnTo>
                  <a:pt x="0" y="16523"/>
                </a:lnTo>
                <a:lnTo>
                  <a:pt x="16523" y="0"/>
                </a:lnTo>
                <a:lnTo>
                  <a:pt x="593075" y="0"/>
                </a:lnTo>
                <a:lnTo>
                  <a:pt x="609599" y="16523"/>
                </a:lnTo>
                <a:lnTo>
                  <a:pt x="609599" y="21576"/>
                </a:lnTo>
                <a:lnTo>
                  <a:pt x="595505" y="37616"/>
                </a:lnTo>
                <a:lnTo>
                  <a:pt x="593075" y="38099"/>
                </a:lnTo>
                <a:close/>
              </a:path>
            </a:pathLst>
          </a:custGeom>
          <a:solidFill>
            <a:srgbClr val="A5B4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 descr=""/>
          <p:cNvSpPr/>
          <p:nvPr/>
        </p:nvSpPr>
        <p:spPr>
          <a:xfrm>
            <a:off x="5791198" y="5638799"/>
            <a:ext cx="609600" cy="38100"/>
          </a:xfrm>
          <a:custGeom>
            <a:avLst/>
            <a:gdLst/>
            <a:ahLst/>
            <a:cxnLst/>
            <a:rect l="l" t="t" r="r" b="b"/>
            <a:pathLst>
              <a:path w="609600" h="38100">
                <a:moveTo>
                  <a:pt x="593076" y="38099"/>
                </a:moveTo>
                <a:lnTo>
                  <a:pt x="16523" y="38099"/>
                </a:lnTo>
                <a:lnTo>
                  <a:pt x="14093" y="37616"/>
                </a:lnTo>
                <a:lnTo>
                  <a:pt x="0" y="21576"/>
                </a:lnTo>
                <a:lnTo>
                  <a:pt x="0" y="19049"/>
                </a:lnTo>
                <a:lnTo>
                  <a:pt x="0" y="16523"/>
                </a:lnTo>
                <a:lnTo>
                  <a:pt x="16523" y="0"/>
                </a:lnTo>
                <a:lnTo>
                  <a:pt x="593076" y="0"/>
                </a:lnTo>
                <a:lnTo>
                  <a:pt x="609599" y="16523"/>
                </a:lnTo>
                <a:lnTo>
                  <a:pt x="609599" y="21576"/>
                </a:lnTo>
                <a:lnTo>
                  <a:pt x="595506" y="37616"/>
                </a:lnTo>
                <a:lnTo>
                  <a:pt x="593076" y="38099"/>
                </a:lnTo>
                <a:close/>
              </a:path>
            </a:pathLst>
          </a:custGeom>
          <a:solidFill>
            <a:srgbClr val="C3B4F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 descr=""/>
          <p:cNvSpPr/>
          <p:nvPr/>
        </p:nvSpPr>
        <p:spPr>
          <a:xfrm>
            <a:off x="6476998" y="5638799"/>
            <a:ext cx="609600" cy="38100"/>
          </a:xfrm>
          <a:custGeom>
            <a:avLst/>
            <a:gdLst/>
            <a:ahLst/>
            <a:cxnLst/>
            <a:rect l="l" t="t" r="r" b="b"/>
            <a:pathLst>
              <a:path w="609600" h="38100">
                <a:moveTo>
                  <a:pt x="593076" y="38099"/>
                </a:moveTo>
                <a:lnTo>
                  <a:pt x="16524" y="38099"/>
                </a:lnTo>
                <a:lnTo>
                  <a:pt x="14094" y="37616"/>
                </a:lnTo>
                <a:lnTo>
                  <a:pt x="0" y="21576"/>
                </a:lnTo>
                <a:lnTo>
                  <a:pt x="0" y="19049"/>
                </a:lnTo>
                <a:lnTo>
                  <a:pt x="0" y="16523"/>
                </a:lnTo>
                <a:lnTo>
                  <a:pt x="16524" y="0"/>
                </a:lnTo>
                <a:lnTo>
                  <a:pt x="593076" y="0"/>
                </a:lnTo>
                <a:lnTo>
                  <a:pt x="609599" y="16523"/>
                </a:lnTo>
                <a:lnTo>
                  <a:pt x="609599" y="21576"/>
                </a:lnTo>
                <a:lnTo>
                  <a:pt x="595506" y="37616"/>
                </a:lnTo>
                <a:lnTo>
                  <a:pt x="593076" y="38099"/>
                </a:lnTo>
                <a:close/>
              </a:path>
            </a:pathLst>
          </a:custGeom>
          <a:solidFill>
            <a:srgbClr val="F9A7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 descr=""/>
          <p:cNvSpPr/>
          <p:nvPr/>
        </p:nvSpPr>
        <p:spPr>
          <a:xfrm>
            <a:off x="7162799" y="5638799"/>
            <a:ext cx="609600" cy="38100"/>
          </a:xfrm>
          <a:custGeom>
            <a:avLst/>
            <a:gdLst/>
            <a:ahLst/>
            <a:cxnLst/>
            <a:rect l="l" t="t" r="r" b="b"/>
            <a:pathLst>
              <a:path w="609600" h="38100">
                <a:moveTo>
                  <a:pt x="593075" y="38099"/>
                </a:moveTo>
                <a:lnTo>
                  <a:pt x="16523" y="38099"/>
                </a:lnTo>
                <a:lnTo>
                  <a:pt x="14093" y="37616"/>
                </a:lnTo>
                <a:lnTo>
                  <a:pt x="0" y="21576"/>
                </a:lnTo>
                <a:lnTo>
                  <a:pt x="0" y="19049"/>
                </a:lnTo>
                <a:lnTo>
                  <a:pt x="0" y="16523"/>
                </a:lnTo>
                <a:lnTo>
                  <a:pt x="16523" y="0"/>
                </a:lnTo>
                <a:lnTo>
                  <a:pt x="593075" y="0"/>
                </a:lnTo>
                <a:lnTo>
                  <a:pt x="609599" y="16523"/>
                </a:lnTo>
                <a:lnTo>
                  <a:pt x="609599" y="21576"/>
                </a:lnTo>
                <a:lnTo>
                  <a:pt x="595505" y="37616"/>
                </a:lnTo>
                <a:lnTo>
                  <a:pt x="593075" y="38099"/>
                </a:lnTo>
                <a:close/>
              </a:path>
            </a:pathLst>
          </a:custGeom>
          <a:solidFill>
            <a:srgbClr val="FBD34D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0" name="object 40" descr=""/>
          <p:cNvGrpSpPr/>
          <p:nvPr/>
        </p:nvGrpSpPr>
        <p:grpSpPr>
          <a:xfrm>
            <a:off x="10544174" y="6343649"/>
            <a:ext cx="1457325" cy="323850"/>
            <a:chOff x="10544174" y="6343649"/>
            <a:chExt cx="1457325" cy="323850"/>
          </a:xfrm>
        </p:grpSpPr>
        <p:sp>
          <p:nvSpPr>
            <p:cNvPr id="41" name="object 41" descr=""/>
            <p:cNvSpPr/>
            <p:nvPr/>
          </p:nvSpPr>
          <p:spPr>
            <a:xfrm>
              <a:off x="10544174" y="6343649"/>
              <a:ext cx="1457325" cy="323850"/>
            </a:xfrm>
            <a:custGeom>
              <a:avLst/>
              <a:gdLst/>
              <a:ahLst/>
              <a:cxnLst/>
              <a:rect l="l" t="t" r="r" b="b"/>
              <a:pathLst>
                <a:path w="1457325" h="323850">
                  <a:moveTo>
                    <a:pt x="1424277" y="323849"/>
                  </a:moveTo>
                  <a:lnTo>
                    <a:pt x="33047" y="323849"/>
                  </a:lnTo>
                  <a:lnTo>
                    <a:pt x="28187" y="322883"/>
                  </a:lnTo>
                  <a:lnTo>
                    <a:pt x="966" y="295662"/>
                  </a:lnTo>
                  <a:lnTo>
                    <a:pt x="0" y="290802"/>
                  </a:lnTo>
                  <a:lnTo>
                    <a:pt x="0" y="28574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1424277" y="0"/>
                  </a:lnTo>
                  <a:lnTo>
                    <a:pt x="1456357" y="28187"/>
                  </a:lnTo>
                  <a:lnTo>
                    <a:pt x="1457324" y="33047"/>
                  </a:lnTo>
                  <a:lnTo>
                    <a:pt x="1457324" y="290802"/>
                  </a:lnTo>
                  <a:lnTo>
                    <a:pt x="1429137" y="322883"/>
                  </a:lnTo>
                  <a:lnTo>
                    <a:pt x="1424277" y="323849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2" name="object 42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658474" y="6438899"/>
              <a:ext cx="133349" cy="133349"/>
            </a:xfrm>
            <a:prstGeom prst="rect">
              <a:avLst/>
            </a:prstGeom>
          </p:spPr>
        </p:pic>
      </p:grpSp>
      <p:sp>
        <p:nvSpPr>
          <p:cNvPr id="43" name="object 43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975"/>
              </a:lnSpc>
            </a:pPr>
            <a:r>
              <a:rPr dirty="0" spc="-75"/>
              <a:t>Made</a:t>
            </a:r>
            <a:r>
              <a:rPr dirty="0" spc="5"/>
              <a:t> </a:t>
            </a:r>
            <a:r>
              <a:rPr dirty="0" spc="-55"/>
              <a:t>with</a:t>
            </a:r>
            <a:r>
              <a:rPr dirty="0" spc="5"/>
              <a:t> </a:t>
            </a:r>
            <a:r>
              <a:rPr dirty="0" spc="-50"/>
              <a:t>Genspark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609599" y="609599"/>
            <a:ext cx="952500" cy="76200"/>
          </a:xfrm>
          <a:custGeom>
            <a:avLst/>
            <a:gdLst/>
            <a:ahLst/>
            <a:cxnLst/>
            <a:rect l="l" t="t" r="r" b="b"/>
            <a:pathLst>
              <a:path w="952500" h="76200">
                <a:moveTo>
                  <a:pt x="952499" y="76199"/>
                </a:moveTo>
                <a:lnTo>
                  <a:pt x="0" y="76199"/>
                </a:lnTo>
                <a:lnTo>
                  <a:pt x="0" y="0"/>
                </a:lnTo>
                <a:lnTo>
                  <a:pt x="952499" y="0"/>
                </a:lnTo>
                <a:lnTo>
                  <a:pt x="952499" y="76199"/>
                </a:lnTo>
                <a:close/>
              </a:path>
            </a:pathLst>
          </a:custGeom>
          <a:solidFill>
            <a:srgbClr val="3B81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96899" y="819878"/>
            <a:ext cx="5689600" cy="882015"/>
          </a:xfrm>
          <a:prstGeom prst="rect"/>
        </p:spPr>
        <p:txBody>
          <a:bodyPr wrap="square" lIns="0" tIns="104140" rIns="0" bIns="0" rtlCol="0" vert="horz">
            <a:spAutoFit/>
          </a:bodyPr>
          <a:lstStyle/>
          <a:p>
            <a:pPr marL="12700" marR="5080">
              <a:lnSpc>
                <a:spcPts val="3000"/>
              </a:lnSpc>
              <a:spcBef>
                <a:spcPts val="820"/>
              </a:spcBef>
            </a:pPr>
            <a:r>
              <a:rPr dirty="0" spc="-260"/>
              <a:t>Design</a:t>
            </a:r>
            <a:r>
              <a:rPr dirty="0" spc="-40"/>
              <a:t> </a:t>
            </a:r>
            <a:r>
              <a:rPr dirty="0" spc="-240"/>
              <a:t>Pattern:</a:t>
            </a:r>
            <a:r>
              <a:rPr dirty="0" spc="-40"/>
              <a:t> </a:t>
            </a:r>
            <a:r>
              <a:rPr dirty="0" spc="-220"/>
              <a:t>Reflection,</a:t>
            </a:r>
            <a:r>
              <a:rPr dirty="0" spc="-35"/>
              <a:t> </a:t>
            </a:r>
            <a:r>
              <a:rPr dirty="0" spc="-285"/>
              <a:t>Tool </a:t>
            </a:r>
            <a:r>
              <a:rPr dirty="0" spc="-235"/>
              <a:t>Use,</a:t>
            </a:r>
            <a:r>
              <a:rPr dirty="0" spc="-100"/>
              <a:t> </a:t>
            </a:r>
            <a:r>
              <a:rPr dirty="0" spc="-270"/>
              <a:t>and</a:t>
            </a:r>
            <a:r>
              <a:rPr dirty="0" spc="-95"/>
              <a:t> </a:t>
            </a:r>
            <a:r>
              <a:rPr dirty="0" spc="-285"/>
              <a:t>ReAct</a:t>
            </a:r>
          </a:p>
        </p:txBody>
      </p:sp>
      <p:grpSp>
        <p:nvGrpSpPr>
          <p:cNvPr id="4" name="object 4" descr=""/>
          <p:cNvGrpSpPr/>
          <p:nvPr/>
        </p:nvGrpSpPr>
        <p:grpSpPr>
          <a:xfrm>
            <a:off x="609599" y="1904999"/>
            <a:ext cx="6096000" cy="1143000"/>
            <a:chOff x="609599" y="1904999"/>
            <a:chExt cx="6096000" cy="1143000"/>
          </a:xfrm>
        </p:grpSpPr>
        <p:sp>
          <p:nvSpPr>
            <p:cNvPr id="5" name="object 5" descr=""/>
            <p:cNvSpPr/>
            <p:nvPr/>
          </p:nvSpPr>
          <p:spPr>
            <a:xfrm>
              <a:off x="628649" y="1904999"/>
              <a:ext cx="6076950" cy="1143000"/>
            </a:xfrm>
            <a:custGeom>
              <a:avLst/>
              <a:gdLst/>
              <a:ahLst/>
              <a:cxnLst/>
              <a:rect l="l" t="t" r="r" b="b"/>
              <a:pathLst>
                <a:path w="6076950" h="1143000">
                  <a:moveTo>
                    <a:pt x="6043901" y="1142999"/>
                  </a:moveTo>
                  <a:lnTo>
                    <a:pt x="0" y="1142999"/>
                  </a:lnTo>
                  <a:lnTo>
                    <a:pt x="0" y="0"/>
                  </a:lnTo>
                  <a:lnTo>
                    <a:pt x="6043901" y="0"/>
                  </a:lnTo>
                  <a:lnTo>
                    <a:pt x="6048761" y="966"/>
                  </a:lnTo>
                  <a:lnTo>
                    <a:pt x="6075982" y="28187"/>
                  </a:lnTo>
                  <a:lnTo>
                    <a:pt x="6076948" y="33047"/>
                  </a:lnTo>
                  <a:lnTo>
                    <a:pt x="6076948" y="1109952"/>
                  </a:lnTo>
                  <a:lnTo>
                    <a:pt x="6048761" y="1142032"/>
                  </a:lnTo>
                  <a:lnTo>
                    <a:pt x="6043901" y="1142999"/>
                  </a:lnTo>
                  <a:close/>
                </a:path>
              </a:pathLst>
            </a:custGeom>
            <a:solidFill>
              <a:srgbClr val="F0F9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609599" y="1904999"/>
              <a:ext cx="38100" cy="1143000"/>
            </a:xfrm>
            <a:custGeom>
              <a:avLst/>
              <a:gdLst/>
              <a:ahLst/>
              <a:cxnLst/>
              <a:rect l="l" t="t" r="r" b="b"/>
              <a:pathLst>
                <a:path w="38100" h="1143000">
                  <a:moveTo>
                    <a:pt x="38099" y="1142999"/>
                  </a:moveTo>
                  <a:lnTo>
                    <a:pt x="0" y="1142999"/>
                  </a:lnTo>
                  <a:lnTo>
                    <a:pt x="0" y="0"/>
                  </a:lnTo>
                  <a:lnTo>
                    <a:pt x="38099" y="0"/>
                  </a:lnTo>
                  <a:lnTo>
                    <a:pt x="38099" y="1142999"/>
                  </a:lnTo>
                  <a:close/>
                </a:path>
              </a:pathLst>
            </a:custGeom>
            <a:solidFill>
              <a:srgbClr val="3B81F5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/>
          <p:nvPr/>
        </p:nvSpPr>
        <p:spPr>
          <a:xfrm>
            <a:off x="787399" y="2027124"/>
            <a:ext cx="1560830" cy="28702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700" spc="-100" b="0">
                <a:solidFill>
                  <a:srgbClr val="1C4ED8"/>
                </a:solidFill>
                <a:latin typeface="Roboto Medium"/>
                <a:cs typeface="Roboto Medium"/>
              </a:rPr>
              <a:t>Reflection</a:t>
            </a:r>
            <a:r>
              <a:rPr dirty="0" sz="1700" spc="-50" b="0">
                <a:solidFill>
                  <a:srgbClr val="1C4ED8"/>
                </a:solidFill>
                <a:latin typeface="Roboto Medium"/>
                <a:cs typeface="Roboto Medium"/>
              </a:rPr>
              <a:t> </a:t>
            </a:r>
            <a:r>
              <a:rPr dirty="0" sz="1700" spc="-90" b="0">
                <a:solidFill>
                  <a:srgbClr val="1C4ED8"/>
                </a:solidFill>
                <a:latin typeface="Roboto Medium"/>
                <a:cs typeface="Roboto Medium"/>
              </a:rPr>
              <a:t>Pattern</a:t>
            </a:r>
            <a:endParaRPr sz="1700">
              <a:latin typeface="Roboto Medium"/>
              <a:cs typeface="Roboto Medium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787399" y="2262243"/>
            <a:ext cx="4659630" cy="629285"/>
          </a:xfrm>
          <a:prstGeom prst="rect">
            <a:avLst/>
          </a:prstGeom>
        </p:spPr>
        <p:txBody>
          <a:bodyPr wrap="square" lIns="0" tIns="128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dirty="0" sz="1300" spc="-60">
                <a:solidFill>
                  <a:srgbClr val="374050"/>
                </a:solidFill>
                <a:latin typeface="Roboto"/>
                <a:cs typeface="Roboto"/>
              </a:rPr>
              <a:t>Agent</a:t>
            </a:r>
            <a:r>
              <a:rPr dirty="0" sz="1300" spc="-1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dirty="0" sz="1350" spc="-85" b="0">
                <a:solidFill>
                  <a:srgbClr val="374050"/>
                </a:solidFill>
                <a:latin typeface="Roboto Medium"/>
                <a:cs typeface="Roboto Medium"/>
              </a:rPr>
              <a:t>reviews</a:t>
            </a:r>
            <a:r>
              <a:rPr dirty="0" sz="1350" spc="-20" b="0">
                <a:solidFill>
                  <a:srgbClr val="374050"/>
                </a:solidFill>
                <a:latin typeface="Roboto Medium"/>
                <a:cs typeface="Roboto Medium"/>
              </a:rPr>
              <a:t> </a:t>
            </a:r>
            <a:r>
              <a:rPr dirty="0" sz="1350" spc="-90" b="0">
                <a:solidFill>
                  <a:srgbClr val="374050"/>
                </a:solidFill>
                <a:latin typeface="Roboto Medium"/>
                <a:cs typeface="Roboto Medium"/>
              </a:rPr>
              <a:t>and</a:t>
            </a:r>
            <a:r>
              <a:rPr dirty="0" sz="1350" spc="-20" b="0">
                <a:solidFill>
                  <a:srgbClr val="374050"/>
                </a:solidFill>
                <a:latin typeface="Roboto Medium"/>
                <a:cs typeface="Roboto Medium"/>
              </a:rPr>
              <a:t> </a:t>
            </a:r>
            <a:r>
              <a:rPr dirty="0" sz="1350" spc="-85" b="0">
                <a:solidFill>
                  <a:srgbClr val="374050"/>
                </a:solidFill>
                <a:latin typeface="Roboto Medium"/>
                <a:cs typeface="Roboto Medium"/>
              </a:rPr>
              <a:t>iterates</a:t>
            </a:r>
            <a:r>
              <a:rPr dirty="0" sz="1350" spc="-20" b="0">
                <a:solidFill>
                  <a:srgbClr val="374050"/>
                </a:solidFill>
                <a:latin typeface="Roboto Medium"/>
                <a:cs typeface="Roboto Medium"/>
              </a:rPr>
              <a:t> </a:t>
            </a:r>
            <a:r>
              <a:rPr dirty="0" sz="1300" spc="-65">
                <a:solidFill>
                  <a:srgbClr val="374050"/>
                </a:solidFill>
                <a:latin typeface="Roboto"/>
                <a:cs typeface="Roboto"/>
              </a:rPr>
              <a:t>on</a:t>
            </a:r>
            <a:r>
              <a:rPr dirty="0" sz="1300" spc="-5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dirty="0" sz="1300" spc="-35">
                <a:solidFill>
                  <a:srgbClr val="374050"/>
                </a:solidFill>
                <a:latin typeface="Roboto"/>
                <a:cs typeface="Roboto"/>
              </a:rPr>
              <a:t>its</a:t>
            </a:r>
            <a:r>
              <a:rPr dirty="0" sz="1300" spc="-5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dirty="0" sz="1300" spc="-70">
                <a:solidFill>
                  <a:srgbClr val="374050"/>
                </a:solidFill>
                <a:latin typeface="Roboto"/>
                <a:cs typeface="Roboto"/>
              </a:rPr>
              <a:t>own</a:t>
            </a:r>
            <a:r>
              <a:rPr dirty="0" sz="1300" spc="-5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dirty="0" sz="1300" spc="-10">
                <a:solidFill>
                  <a:srgbClr val="374050"/>
                </a:solidFill>
                <a:latin typeface="Roboto"/>
                <a:cs typeface="Roboto"/>
              </a:rPr>
              <a:t>output</a:t>
            </a:r>
            <a:endParaRPr sz="13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780"/>
              </a:spcBef>
            </a:pPr>
            <a:r>
              <a:rPr dirty="0" sz="1200" spc="-105" i="1">
                <a:solidFill>
                  <a:srgbClr val="4A5462"/>
                </a:solidFill>
                <a:latin typeface="Arial"/>
                <a:cs typeface="Arial"/>
              </a:rPr>
              <a:t>Example:</a:t>
            </a:r>
            <a:r>
              <a:rPr dirty="0" sz="1200" spc="-50" i="1">
                <a:solidFill>
                  <a:srgbClr val="4A5462"/>
                </a:solidFill>
                <a:latin typeface="Arial"/>
                <a:cs typeface="Arial"/>
              </a:rPr>
              <a:t> </a:t>
            </a:r>
            <a:r>
              <a:rPr dirty="0" sz="1200" spc="-85" i="1">
                <a:solidFill>
                  <a:srgbClr val="4A5462"/>
                </a:solidFill>
                <a:latin typeface="Arial"/>
                <a:cs typeface="Arial"/>
              </a:rPr>
              <a:t>Agent</a:t>
            </a:r>
            <a:r>
              <a:rPr dirty="0" sz="1200" spc="-50" i="1">
                <a:solidFill>
                  <a:srgbClr val="4A5462"/>
                </a:solidFill>
                <a:latin typeface="Arial"/>
                <a:cs typeface="Arial"/>
              </a:rPr>
              <a:t> </a:t>
            </a:r>
            <a:r>
              <a:rPr dirty="0" sz="1200" spc="-60" i="1">
                <a:solidFill>
                  <a:srgbClr val="4A5462"/>
                </a:solidFill>
                <a:latin typeface="Arial"/>
                <a:cs typeface="Arial"/>
              </a:rPr>
              <a:t>writes</a:t>
            </a:r>
            <a:r>
              <a:rPr dirty="0" sz="1200" spc="-45" i="1">
                <a:solidFill>
                  <a:srgbClr val="4A5462"/>
                </a:solidFill>
                <a:latin typeface="Arial"/>
                <a:cs typeface="Arial"/>
              </a:rPr>
              <a:t> </a:t>
            </a:r>
            <a:r>
              <a:rPr dirty="0" sz="1200" spc="-95" i="1">
                <a:solidFill>
                  <a:srgbClr val="4A5462"/>
                </a:solidFill>
                <a:latin typeface="Arial"/>
                <a:cs typeface="Arial"/>
              </a:rPr>
              <a:t>code,</a:t>
            </a:r>
            <a:r>
              <a:rPr dirty="0" sz="1200" spc="-50" i="1">
                <a:solidFill>
                  <a:srgbClr val="4A5462"/>
                </a:solidFill>
                <a:latin typeface="Arial"/>
                <a:cs typeface="Arial"/>
              </a:rPr>
              <a:t> </a:t>
            </a:r>
            <a:r>
              <a:rPr dirty="0" sz="1200" spc="-85" i="1">
                <a:solidFill>
                  <a:srgbClr val="4A5462"/>
                </a:solidFill>
                <a:latin typeface="Arial"/>
                <a:cs typeface="Arial"/>
              </a:rPr>
              <a:t>reviews</a:t>
            </a:r>
            <a:r>
              <a:rPr dirty="0" sz="1200" spc="-50" i="1">
                <a:solidFill>
                  <a:srgbClr val="4A5462"/>
                </a:solidFill>
                <a:latin typeface="Arial"/>
                <a:cs typeface="Arial"/>
              </a:rPr>
              <a:t> </a:t>
            </a:r>
            <a:r>
              <a:rPr dirty="0" sz="1200" i="1">
                <a:solidFill>
                  <a:srgbClr val="4A5462"/>
                </a:solidFill>
                <a:latin typeface="Arial"/>
                <a:cs typeface="Arial"/>
              </a:rPr>
              <a:t>it</a:t>
            </a:r>
            <a:r>
              <a:rPr dirty="0" sz="1200" spc="-45" i="1">
                <a:solidFill>
                  <a:srgbClr val="4A5462"/>
                </a:solidFill>
                <a:latin typeface="Arial"/>
                <a:cs typeface="Arial"/>
              </a:rPr>
              <a:t> </a:t>
            </a:r>
            <a:r>
              <a:rPr dirty="0" sz="1200" spc="-30" i="1">
                <a:solidFill>
                  <a:srgbClr val="4A5462"/>
                </a:solidFill>
                <a:latin typeface="Arial"/>
                <a:cs typeface="Arial"/>
              </a:rPr>
              <a:t>for</a:t>
            </a:r>
            <a:r>
              <a:rPr dirty="0" sz="1200" spc="-50" i="1">
                <a:solidFill>
                  <a:srgbClr val="4A5462"/>
                </a:solidFill>
                <a:latin typeface="Arial"/>
                <a:cs typeface="Arial"/>
              </a:rPr>
              <a:t> </a:t>
            </a:r>
            <a:r>
              <a:rPr dirty="0" sz="1200" spc="-95" i="1">
                <a:solidFill>
                  <a:srgbClr val="4A5462"/>
                </a:solidFill>
                <a:latin typeface="Arial"/>
                <a:cs typeface="Arial"/>
              </a:rPr>
              <a:t>bugs,</a:t>
            </a:r>
            <a:r>
              <a:rPr dirty="0" sz="1200" spc="-50" i="1">
                <a:solidFill>
                  <a:srgbClr val="4A5462"/>
                </a:solidFill>
                <a:latin typeface="Arial"/>
                <a:cs typeface="Arial"/>
              </a:rPr>
              <a:t> </a:t>
            </a:r>
            <a:r>
              <a:rPr dirty="0" sz="1200" spc="-80" i="1">
                <a:solidFill>
                  <a:srgbClr val="4A5462"/>
                </a:solidFill>
                <a:latin typeface="Arial"/>
                <a:cs typeface="Arial"/>
              </a:rPr>
              <a:t>then</a:t>
            </a:r>
            <a:r>
              <a:rPr dirty="0" sz="1200" spc="-45" i="1">
                <a:solidFill>
                  <a:srgbClr val="4A5462"/>
                </a:solidFill>
                <a:latin typeface="Arial"/>
                <a:cs typeface="Arial"/>
              </a:rPr>
              <a:t> </a:t>
            </a:r>
            <a:r>
              <a:rPr dirty="0" sz="1200" spc="-75" i="1">
                <a:solidFill>
                  <a:srgbClr val="4A5462"/>
                </a:solidFill>
                <a:latin typeface="Arial"/>
                <a:cs typeface="Arial"/>
              </a:rPr>
              <a:t>refines</a:t>
            </a:r>
            <a:r>
              <a:rPr dirty="0" sz="1200" spc="-50" i="1">
                <a:solidFill>
                  <a:srgbClr val="4A5462"/>
                </a:solidFill>
                <a:latin typeface="Arial"/>
                <a:cs typeface="Arial"/>
              </a:rPr>
              <a:t> </a:t>
            </a:r>
            <a:r>
              <a:rPr dirty="0" sz="1200" i="1">
                <a:solidFill>
                  <a:srgbClr val="4A5462"/>
                </a:solidFill>
                <a:latin typeface="Arial"/>
                <a:cs typeface="Arial"/>
              </a:rPr>
              <a:t>it</a:t>
            </a:r>
            <a:r>
              <a:rPr dirty="0" sz="1200" spc="-50" i="1">
                <a:solidFill>
                  <a:srgbClr val="4A5462"/>
                </a:solidFill>
                <a:latin typeface="Arial"/>
                <a:cs typeface="Arial"/>
              </a:rPr>
              <a:t> </a:t>
            </a:r>
            <a:r>
              <a:rPr dirty="0" sz="1200" spc="-75" i="1">
                <a:solidFill>
                  <a:srgbClr val="4A5462"/>
                </a:solidFill>
                <a:latin typeface="Arial"/>
                <a:cs typeface="Arial"/>
              </a:rPr>
              <a:t>before</a:t>
            </a:r>
            <a:r>
              <a:rPr dirty="0" sz="1200" spc="-45" i="1">
                <a:solidFill>
                  <a:srgbClr val="4A5462"/>
                </a:solidFill>
                <a:latin typeface="Arial"/>
                <a:cs typeface="Arial"/>
              </a:rPr>
              <a:t> </a:t>
            </a:r>
            <a:r>
              <a:rPr dirty="0" sz="1200" spc="-10" i="1">
                <a:solidFill>
                  <a:srgbClr val="4A5462"/>
                </a:solidFill>
                <a:latin typeface="Arial"/>
                <a:cs typeface="Arial"/>
              </a:rPr>
              <a:t>finalizing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9" name="object 9" descr=""/>
          <p:cNvGrpSpPr/>
          <p:nvPr/>
        </p:nvGrpSpPr>
        <p:grpSpPr>
          <a:xfrm>
            <a:off x="609599" y="3200399"/>
            <a:ext cx="6096000" cy="1143000"/>
            <a:chOff x="609599" y="3200399"/>
            <a:chExt cx="6096000" cy="1143000"/>
          </a:xfrm>
        </p:grpSpPr>
        <p:sp>
          <p:nvSpPr>
            <p:cNvPr id="10" name="object 10" descr=""/>
            <p:cNvSpPr/>
            <p:nvPr/>
          </p:nvSpPr>
          <p:spPr>
            <a:xfrm>
              <a:off x="628649" y="3200399"/>
              <a:ext cx="6076950" cy="1143000"/>
            </a:xfrm>
            <a:custGeom>
              <a:avLst/>
              <a:gdLst/>
              <a:ahLst/>
              <a:cxnLst/>
              <a:rect l="l" t="t" r="r" b="b"/>
              <a:pathLst>
                <a:path w="6076950" h="1143000">
                  <a:moveTo>
                    <a:pt x="6043901" y="1142999"/>
                  </a:moveTo>
                  <a:lnTo>
                    <a:pt x="0" y="1142999"/>
                  </a:lnTo>
                  <a:lnTo>
                    <a:pt x="0" y="0"/>
                  </a:lnTo>
                  <a:lnTo>
                    <a:pt x="6043901" y="0"/>
                  </a:lnTo>
                  <a:lnTo>
                    <a:pt x="6048761" y="966"/>
                  </a:lnTo>
                  <a:lnTo>
                    <a:pt x="6075982" y="28187"/>
                  </a:lnTo>
                  <a:lnTo>
                    <a:pt x="6076948" y="33047"/>
                  </a:lnTo>
                  <a:lnTo>
                    <a:pt x="6076948" y="1109951"/>
                  </a:lnTo>
                  <a:lnTo>
                    <a:pt x="6048761" y="1142032"/>
                  </a:lnTo>
                  <a:lnTo>
                    <a:pt x="6043901" y="1142999"/>
                  </a:lnTo>
                  <a:close/>
                </a:path>
              </a:pathLst>
            </a:custGeom>
            <a:solidFill>
              <a:srgbClr val="F0F9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609599" y="3200399"/>
              <a:ext cx="38100" cy="1143000"/>
            </a:xfrm>
            <a:custGeom>
              <a:avLst/>
              <a:gdLst/>
              <a:ahLst/>
              <a:cxnLst/>
              <a:rect l="l" t="t" r="r" b="b"/>
              <a:pathLst>
                <a:path w="38100" h="1143000">
                  <a:moveTo>
                    <a:pt x="38099" y="1142999"/>
                  </a:moveTo>
                  <a:lnTo>
                    <a:pt x="0" y="1142999"/>
                  </a:lnTo>
                  <a:lnTo>
                    <a:pt x="0" y="0"/>
                  </a:lnTo>
                  <a:lnTo>
                    <a:pt x="38099" y="0"/>
                  </a:lnTo>
                  <a:lnTo>
                    <a:pt x="38099" y="1142999"/>
                  </a:lnTo>
                  <a:close/>
                </a:path>
              </a:pathLst>
            </a:custGeom>
            <a:solidFill>
              <a:srgbClr val="3B81F5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 descr=""/>
          <p:cNvSpPr txBox="1"/>
          <p:nvPr/>
        </p:nvSpPr>
        <p:spPr>
          <a:xfrm>
            <a:off x="787399" y="3322524"/>
            <a:ext cx="1438275" cy="28702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700" spc="-135" b="0">
                <a:solidFill>
                  <a:srgbClr val="1C4ED8"/>
                </a:solidFill>
                <a:latin typeface="Roboto Medium"/>
                <a:cs typeface="Roboto Medium"/>
              </a:rPr>
              <a:t>Tool</a:t>
            </a:r>
            <a:r>
              <a:rPr dirty="0" sz="1700" spc="-35" b="0">
                <a:solidFill>
                  <a:srgbClr val="1C4ED8"/>
                </a:solidFill>
                <a:latin typeface="Roboto Medium"/>
                <a:cs typeface="Roboto Medium"/>
              </a:rPr>
              <a:t> </a:t>
            </a:r>
            <a:r>
              <a:rPr dirty="0" sz="1700" spc="-125" b="0">
                <a:solidFill>
                  <a:srgbClr val="1C4ED8"/>
                </a:solidFill>
                <a:latin typeface="Roboto Medium"/>
                <a:cs typeface="Roboto Medium"/>
              </a:rPr>
              <a:t>Use</a:t>
            </a:r>
            <a:r>
              <a:rPr dirty="0" sz="1700" spc="-35" b="0">
                <a:solidFill>
                  <a:srgbClr val="1C4ED8"/>
                </a:solidFill>
                <a:latin typeface="Roboto Medium"/>
                <a:cs typeface="Roboto Medium"/>
              </a:rPr>
              <a:t> </a:t>
            </a:r>
            <a:r>
              <a:rPr dirty="0" sz="1700" spc="-90" b="0">
                <a:solidFill>
                  <a:srgbClr val="1C4ED8"/>
                </a:solidFill>
                <a:latin typeface="Roboto Medium"/>
                <a:cs typeface="Roboto Medium"/>
              </a:rPr>
              <a:t>Pattern</a:t>
            </a:r>
            <a:endParaRPr sz="1700">
              <a:latin typeface="Roboto Medium"/>
              <a:cs typeface="Roboto Medium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787399" y="3557643"/>
            <a:ext cx="5237480" cy="629285"/>
          </a:xfrm>
          <a:prstGeom prst="rect">
            <a:avLst/>
          </a:prstGeom>
        </p:spPr>
        <p:txBody>
          <a:bodyPr wrap="square" lIns="0" tIns="128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dirty="0" sz="1300" spc="-60">
                <a:solidFill>
                  <a:srgbClr val="374050"/>
                </a:solidFill>
                <a:latin typeface="Roboto"/>
                <a:cs typeface="Roboto"/>
              </a:rPr>
              <a:t>Agent</a:t>
            </a:r>
            <a:r>
              <a:rPr dirty="0" sz="1300" spc="-2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dirty="0" sz="1350" spc="-90" b="0">
                <a:solidFill>
                  <a:srgbClr val="374050"/>
                </a:solidFill>
                <a:latin typeface="Roboto Medium"/>
                <a:cs typeface="Roboto Medium"/>
              </a:rPr>
              <a:t>augments</a:t>
            </a:r>
            <a:r>
              <a:rPr dirty="0" sz="1350" spc="-30" b="0">
                <a:solidFill>
                  <a:srgbClr val="374050"/>
                </a:solidFill>
                <a:latin typeface="Roboto Medium"/>
                <a:cs typeface="Roboto Medium"/>
              </a:rPr>
              <a:t> </a:t>
            </a:r>
            <a:r>
              <a:rPr dirty="0" sz="1300" spc="-35">
                <a:solidFill>
                  <a:srgbClr val="374050"/>
                </a:solidFill>
                <a:latin typeface="Roboto"/>
                <a:cs typeface="Roboto"/>
              </a:rPr>
              <a:t>its</a:t>
            </a:r>
            <a:r>
              <a:rPr dirty="0" sz="1300" spc="-15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dirty="0" sz="1300" spc="-60">
                <a:solidFill>
                  <a:srgbClr val="374050"/>
                </a:solidFill>
                <a:latin typeface="Roboto"/>
                <a:cs typeface="Roboto"/>
              </a:rPr>
              <a:t>knowledge</a:t>
            </a:r>
            <a:r>
              <a:rPr dirty="0" sz="1300" spc="-15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dirty="0" sz="1300" spc="-50">
                <a:solidFill>
                  <a:srgbClr val="374050"/>
                </a:solidFill>
                <a:latin typeface="Roboto"/>
                <a:cs typeface="Roboto"/>
              </a:rPr>
              <a:t>with</a:t>
            </a:r>
            <a:r>
              <a:rPr dirty="0" sz="1300" spc="-15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dirty="0" sz="1300" spc="-45">
                <a:solidFill>
                  <a:srgbClr val="374050"/>
                </a:solidFill>
                <a:latin typeface="Roboto"/>
                <a:cs typeface="Roboto"/>
              </a:rPr>
              <a:t>external</a:t>
            </a:r>
            <a:r>
              <a:rPr dirty="0" sz="1300" spc="-15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dirty="0" sz="1300" spc="-10">
                <a:solidFill>
                  <a:srgbClr val="374050"/>
                </a:solidFill>
                <a:latin typeface="Roboto"/>
                <a:cs typeface="Roboto"/>
              </a:rPr>
              <a:t>tools</a:t>
            </a:r>
            <a:endParaRPr sz="13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780"/>
              </a:spcBef>
            </a:pPr>
            <a:r>
              <a:rPr dirty="0" sz="1200" spc="-105" i="1">
                <a:solidFill>
                  <a:srgbClr val="4A5462"/>
                </a:solidFill>
                <a:latin typeface="Arial"/>
                <a:cs typeface="Arial"/>
              </a:rPr>
              <a:t>Example:</a:t>
            </a:r>
            <a:r>
              <a:rPr dirty="0" sz="1200" spc="-40" i="1">
                <a:solidFill>
                  <a:srgbClr val="4A5462"/>
                </a:solidFill>
                <a:latin typeface="Arial"/>
                <a:cs typeface="Arial"/>
              </a:rPr>
              <a:t> </a:t>
            </a:r>
            <a:r>
              <a:rPr dirty="0" sz="1200" spc="-95" i="1">
                <a:solidFill>
                  <a:srgbClr val="4A5462"/>
                </a:solidFill>
                <a:latin typeface="Arial"/>
                <a:cs typeface="Arial"/>
              </a:rPr>
              <a:t>Using</a:t>
            </a:r>
            <a:r>
              <a:rPr dirty="0" sz="1200" spc="-40" i="1">
                <a:solidFill>
                  <a:srgbClr val="4A5462"/>
                </a:solidFill>
                <a:latin typeface="Arial"/>
                <a:cs typeface="Arial"/>
              </a:rPr>
              <a:t> </a:t>
            </a:r>
            <a:r>
              <a:rPr dirty="0" sz="1200" spc="-100" i="1">
                <a:solidFill>
                  <a:srgbClr val="4A5462"/>
                </a:solidFill>
                <a:latin typeface="Arial"/>
                <a:cs typeface="Arial"/>
              </a:rPr>
              <a:t>web</a:t>
            </a:r>
            <a:r>
              <a:rPr dirty="0" sz="1200" spc="-40" i="1">
                <a:solidFill>
                  <a:srgbClr val="4A5462"/>
                </a:solidFill>
                <a:latin typeface="Arial"/>
                <a:cs typeface="Arial"/>
              </a:rPr>
              <a:t> </a:t>
            </a:r>
            <a:r>
              <a:rPr dirty="0" sz="1200" spc="-95" i="1">
                <a:solidFill>
                  <a:srgbClr val="4A5462"/>
                </a:solidFill>
                <a:latin typeface="Arial"/>
                <a:cs typeface="Arial"/>
              </a:rPr>
              <a:t>search,</a:t>
            </a:r>
            <a:r>
              <a:rPr dirty="0" sz="1200" spc="-40" i="1">
                <a:solidFill>
                  <a:srgbClr val="4A5462"/>
                </a:solidFill>
                <a:latin typeface="Arial"/>
                <a:cs typeface="Arial"/>
              </a:rPr>
              <a:t> </a:t>
            </a:r>
            <a:r>
              <a:rPr dirty="0" sz="1200" spc="-85" i="1">
                <a:solidFill>
                  <a:srgbClr val="4A5462"/>
                </a:solidFill>
                <a:latin typeface="Arial"/>
                <a:cs typeface="Arial"/>
              </a:rPr>
              <a:t>code</a:t>
            </a:r>
            <a:r>
              <a:rPr dirty="0" sz="1200" spc="-35" i="1">
                <a:solidFill>
                  <a:srgbClr val="4A5462"/>
                </a:solidFill>
                <a:latin typeface="Arial"/>
                <a:cs typeface="Arial"/>
              </a:rPr>
              <a:t> </a:t>
            </a:r>
            <a:r>
              <a:rPr dirty="0" sz="1200" spc="-85" i="1">
                <a:solidFill>
                  <a:srgbClr val="4A5462"/>
                </a:solidFill>
                <a:latin typeface="Arial"/>
                <a:cs typeface="Arial"/>
              </a:rPr>
              <a:t>execution,</a:t>
            </a:r>
            <a:r>
              <a:rPr dirty="0" sz="1200" spc="-40" i="1">
                <a:solidFill>
                  <a:srgbClr val="4A5462"/>
                </a:solidFill>
                <a:latin typeface="Arial"/>
                <a:cs typeface="Arial"/>
              </a:rPr>
              <a:t> </a:t>
            </a:r>
            <a:r>
              <a:rPr dirty="0" sz="1200" spc="-65" i="1">
                <a:solidFill>
                  <a:srgbClr val="4A5462"/>
                </a:solidFill>
                <a:latin typeface="Arial"/>
                <a:cs typeface="Arial"/>
              </a:rPr>
              <a:t>or</a:t>
            </a:r>
            <a:r>
              <a:rPr dirty="0" sz="1200" spc="-40" i="1">
                <a:solidFill>
                  <a:srgbClr val="4A5462"/>
                </a:solidFill>
                <a:latin typeface="Arial"/>
                <a:cs typeface="Arial"/>
              </a:rPr>
              <a:t> </a:t>
            </a:r>
            <a:r>
              <a:rPr dirty="0" sz="1200" spc="-110" i="1">
                <a:solidFill>
                  <a:srgbClr val="4A5462"/>
                </a:solidFill>
                <a:latin typeface="Arial"/>
                <a:cs typeface="Arial"/>
              </a:rPr>
              <a:t>API</a:t>
            </a:r>
            <a:r>
              <a:rPr dirty="0" sz="1200" spc="-40" i="1">
                <a:solidFill>
                  <a:srgbClr val="4A5462"/>
                </a:solidFill>
                <a:latin typeface="Arial"/>
                <a:cs typeface="Arial"/>
              </a:rPr>
              <a:t> </a:t>
            </a:r>
            <a:r>
              <a:rPr dirty="0" sz="1200" spc="-55" i="1">
                <a:solidFill>
                  <a:srgbClr val="4A5462"/>
                </a:solidFill>
                <a:latin typeface="Arial"/>
                <a:cs typeface="Arial"/>
              </a:rPr>
              <a:t>calls</a:t>
            </a:r>
            <a:r>
              <a:rPr dirty="0" sz="1200" spc="-40" i="1">
                <a:solidFill>
                  <a:srgbClr val="4A5462"/>
                </a:solidFill>
                <a:latin typeface="Arial"/>
                <a:cs typeface="Arial"/>
              </a:rPr>
              <a:t> to</a:t>
            </a:r>
            <a:r>
              <a:rPr dirty="0" sz="1200" spc="-35" i="1">
                <a:solidFill>
                  <a:srgbClr val="4A5462"/>
                </a:solidFill>
                <a:latin typeface="Arial"/>
                <a:cs typeface="Arial"/>
              </a:rPr>
              <a:t> </a:t>
            </a:r>
            <a:r>
              <a:rPr dirty="0" sz="1200" spc="-80" i="1">
                <a:solidFill>
                  <a:srgbClr val="4A5462"/>
                </a:solidFill>
                <a:latin typeface="Arial"/>
                <a:cs typeface="Arial"/>
              </a:rPr>
              <a:t>retrieve</a:t>
            </a:r>
            <a:r>
              <a:rPr dirty="0" sz="1200" spc="-40" i="1">
                <a:solidFill>
                  <a:srgbClr val="4A5462"/>
                </a:solidFill>
                <a:latin typeface="Arial"/>
                <a:cs typeface="Arial"/>
              </a:rPr>
              <a:t> </a:t>
            </a:r>
            <a:r>
              <a:rPr dirty="0" sz="1200" spc="-90" i="1">
                <a:solidFill>
                  <a:srgbClr val="4A5462"/>
                </a:solidFill>
                <a:latin typeface="Arial"/>
                <a:cs typeface="Arial"/>
              </a:rPr>
              <a:t>real-</a:t>
            </a:r>
            <a:r>
              <a:rPr dirty="0" sz="1200" spc="-55" i="1">
                <a:solidFill>
                  <a:srgbClr val="4A5462"/>
                </a:solidFill>
                <a:latin typeface="Arial"/>
                <a:cs typeface="Arial"/>
              </a:rPr>
              <a:t>time</a:t>
            </a:r>
            <a:r>
              <a:rPr dirty="0" sz="1200" spc="-40" i="1">
                <a:solidFill>
                  <a:srgbClr val="4A5462"/>
                </a:solidFill>
                <a:latin typeface="Arial"/>
                <a:cs typeface="Arial"/>
              </a:rPr>
              <a:t> </a:t>
            </a:r>
            <a:r>
              <a:rPr dirty="0" sz="1200" spc="-10" i="1">
                <a:solidFill>
                  <a:srgbClr val="4A5462"/>
                </a:solidFill>
                <a:latin typeface="Arial"/>
                <a:cs typeface="Arial"/>
              </a:rPr>
              <a:t>information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14" name="object 14" descr=""/>
          <p:cNvGrpSpPr/>
          <p:nvPr/>
        </p:nvGrpSpPr>
        <p:grpSpPr>
          <a:xfrm>
            <a:off x="609599" y="4495799"/>
            <a:ext cx="6096000" cy="1333500"/>
            <a:chOff x="609599" y="4495799"/>
            <a:chExt cx="6096000" cy="1333500"/>
          </a:xfrm>
        </p:grpSpPr>
        <p:sp>
          <p:nvSpPr>
            <p:cNvPr id="15" name="object 15" descr=""/>
            <p:cNvSpPr/>
            <p:nvPr/>
          </p:nvSpPr>
          <p:spPr>
            <a:xfrm>
              <a:off x="628649" y="4495799"/>
              <a:ext cx="6076950" cy="1333500"/>
            </a:xfrm>
            <a:custGeom>
              <a:avLst/>
              <a:gdLst/>
              <a:ahLst/>
              <a:cxnLst/>
              <a:rect l="l" t="t" r="r" b="b"/>
              <a:pathLst>
                <a:path w="6076950" h="1333500">
                  <a:moveTo>
                    <a:pt x="6043901" y="1333499"/>
                  </a:moveTo>
                  <a:lnTo>
                    <a:pt x="0" y="1333499"/>
                  </a:lnTo>
                  <a:lnTo>
                    <a:pt x="0" y="0"/>
                  </a:lnTo>
                  <a:lnTo>
                    <a:pt x="6043901" y="0"/>
                  </a:lnTo>
                  <a:lnTo>
                    <a:pt x="6048761" y="966"/>
                  </a:lnTo>
                  <a:lnTo>
                    <a:pt x="6075982" y="28186"/>
                  </a:lnTo>
                  <a:lnTo>
                    <a:pt x="6076948" y="33047"/>
                  </a:lnTo>
                  <a:lnTo>
                    <a:pt x="6076948" y="1300451"/>
                  </a:lnTo>
                  <a:lnTo>
                    <a:pt x="6048761" y="1332532"/>
                  </a:lnTo>
                  <a:lnTo>
                    <a:pt x="6043901" y="1333499"/>
                  </a:lnTo>
                  <a:close/>
                </a:path>
              </a:pathLst>
            </a:custGeom>
            <a:solidFill>
              <a:srgbClr val="F0F9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609599" y="4495799"/>
              <a:ext cx="38100" cy="1333500"/>
            </a:xfrm>
            <a:custGeom>
              <a:avLst/>
              <a:gdLst/>
              <a:ahLst/>
              <a:cxnLst/>
              <a:rect l="l" t="t" r="r" b="b"/>
              <a:pathLst>
                <a:path w="38100" h="1333500">
                  <a:moveTo>
                    <a:pt x="38099" y="1333499"/>
                  </a:moveTo>
                  <a:lnTo>
                    <a:pt x="0" y="1333499"/>
                  </a:lnTo>
                  <a:lnTo>
                    <a:pt x="0" y="0"/>
                  </a:lnTo>
                  <a:lnTo>
                    <a:pt x="38099" y="0"/>
                  </a:lnTo>
                  <a:lnTo>
                    <a:pt x="38099" y="1333499"/>
                  </a:lnTo>
                  <a:close/>
                </a:path>
              </a:pathLst>
            </a:custGeom>
            <a:solidFill>
              <a:srgbClr val="3B81F5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 descr=""/>
          <p:cNvSpPr txBox="1"/>
          <p:nvPr/>
        </p:nvSpPr>
        <p:spPr>
          <a:xfrm>
            <a:off x="787399" y="4617924"/>
            <a:ext cx="1209675" cy="28702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700" spc="-120" b="0">
                <a:solidFill>
                  <a:srgbClr val="1C4ED8"/>
                </a:solidFill>
                <a:latin typeface="Roboto Medium"/>
                <a:cs typeface="Roboto Medium"/>
              </a:rPr>
              <a:t>ReAct</a:t>
            </a:r>
            <a:r>
              <a:rPr dirty="0" sz="1700" spc="-25" b="0">
                <a:solidFill>
                  <a:srgbClr val="1C4ED8"/>
                </a:solidFill>
                <a:latin typeface="Roboto Medium"/>
                <a:cs typeface="Roboto Medium"/>
              </a:rPr>
              <a:t> </a:t>
            </a:r>
            <a:r>
              <a:rPr dirty="0" sz="1700" spc="-90" b="0">
                <a:solidFill>
                  <a:srgbClr val="1C4ED8"/>
                </a:solidFill>
                <a:latin typeface="Roboto Medium"/>
                <a:cs typeface="Roboto Medium"/>
              </a:rPr>
              <a:t>Pattern</a:t>
            </a:r>
            <a:endParaRPr sz="1700">
              <a:latin typeface="Roboto Medium"/>
              <a:cs typeface="Roboto Medium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787399" y="4853043"/>
            <a:ext cx="5385435" cy="819785"/>
          </a:xfrm>
          <a:prstGeom prst="rect">
            <a:avLst/>
          </a:prstGeom>
        </p:spPr>
        <p:txBody>
          <a:bodyPr wrap="square" lIns="0" tIns="128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dirty="0" sz="1350" spc="-95" b="0">
                <a:solidFill>
                  <a:srgbClr val="374050"/>
                </a:solidFill>
                <a:latin typeface="Roboto Medium"/>
                <a:cs typeface="Roboto Medium"/>
              </a:rPr>
              <a:t>Combines</a:t>
            </a:r>
            <a:r>
              <a:rPr dirty="0" sz="1350" spc="-25" b="0">
                <a:solidFill>
                  <a:srgbClr val="374050"/>
                </a:solidFill>
                <a:latin typeface="Roboto Medium"/>
                <a:cs typeface="Roboto Medium"/>
              </a:rPr>
              <a:t> </a:t>
            </a:r>
            <a:r>
              <a:rPr dirty="0" sz="1350" spc="-80" b="0">
                <a:solidFill>
                  <a:srgbClr val="374050"/>
                </a:solidFill>
                <a:latin typeface="Roboto Medium"/>
                <a:cs typeface="Roboto Medium"/>
              </a:rPr>
              <a:t>Reflection</a:t>
            </a:r>
            <a:r>
              <a:rPr dirty="0" sz="1350" spc="-20" b="0">
                <a:solidFill>
                  <a:srgbClr val="374050"/>
                </a:solidFill>
                <a:latin typeface="Roboto Medium"/>
                <a:cs typeface="Roboto Medium"/>
              </a:rPr>
              <a:t> </a:t>
            </a:r>
            <a:r>
              <a:rPr dirty="0" sz="1350" spc="-90" b="0">
                <a:solidFill>
                  <a:srgbClr val="374050"/>
                </a:solidFill>
                <a:latin typeface="Roboto Medium"/>
                <a:cs typeface="Roboto Medium"/>
              </a:rPr>
              <a:t>+</a:t>
            </a:r>
            <a:r>
              <a:rPr dirty="0" sz="1350" spc="-25" b="0">
                <a:solidFill>
                  <a:srgbClr val="374050"/>
                </a:solidFill>
                <a:latin typeface="Roboto Medium"/>
                <a:cs typeface="Roboto Medium"/>
              </a:rPr>
              <a:t> </a:t>
            </a:r>
            <a:r>
              <a:rPr dirty="0" sz="1350" spc="-85" b="0">
                <a:solidFill>
                  <a:srgbClr val="374050"/>
                </a:solidFill>
                <a:latin typeface="Roboto Medium"/>
                <a:cs typeface="Roboto Medium"/>
              </a:rPr>
              <a:t>Action</a:t>
            </a:r>
            <a:r>
              <a:rPr dirty="0" sz="1350" spc="-20" b="0">
                <a:solidFill>
                  <a:srgbClr val="374050"/>
                </a:solidFill>
                <a:latin typeface="Roboto Medium"/>
                <a:cs typeface="Roboto Medium"/>
              </a:rPr>
              <a:t> </a:t>
            </a:r>
            <a:r>
              <a:rPr dirty="0" sz="1300" spc="-30">
                <a:solidFill>
                  <a:srgbClr val="374050"/>
                </a:solidFill>
                <a:latin typeface="Roboto"/>
                <a:cs typeface="Roboto"/>
              </a:rPr>
              <a:t>in</a:t>
            </a:r>
            <a:r>
              <a:rPr dirty="0" sz="1300" spc="-1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dirty="0" sz="1300" spc="-60">
                <a:solidFill>
                  <a:srgbClr val="374050"/>
                </a:solidFill>
                <a:latin typeface="Roboto"/>
                <a:cs typeface="Roboto"/>
              </a:rPr>
              <a:t>a</a:t>
            </a:r>
            <a:r>
              <a:rPr dirty="0" sz="1300" spc="-5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dirty="0" sz="1300" spc="-55">
                <a:solidFill>
                  <a:srgbClr val="374050"/>
                </a:solidFill>
                <a:latin typeface="Roboto"/>
                <a:cs typeface="Roboto"/>
              </a:rPr>
              <a:t>continuous</a:t>
            </a:r>
            <a:r>
              <a:rPr dirty="0" sz="1300" spc="-1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dirty="0" sz="1300" spc="-20">
                <a:solidFill>
                  <a:srgbClr val="374050"/>
                </a:solidFill>
                <a:latin typeface="Roboto"/>
                <a:cs typeface="Roboto"/>
              </a:rPr>
              <a:t>loop</a:t>
            </a:r>
            <a:endParaRPr sz="1300">
              <a:latin typeface="Roboto"/>
              <a:cs typeface="Roboto"/>
            </a:endParaRPr>
          </a:p>
          <a:p>
            <a:pPr marL="12700" marR="5080">
              <a:lnSpc>
                <a:spcPct val="104200"/>
              </a:lnSpc>
              <a:spcBef>
                <a:spcPts val="720"/>
              </a:spcBef>
            </a:pPr>
            <a:r>
              <a:rPr dirty="0" sz="1200" spc="-105" i="1">
                <a:solidFill>
                  <a:srgbClr val="4A5462"/>
                </a:solidFill>
                <a:latin typeface="Arial"/>
                <a:cs typeface="Arial"/>
              </a:rPr>
              <a:t>Example:</a:t>
            </a:r>
            <a:r>
              <a:rPr dirty="0" sz="1200" spc="-45" i="1">
                <a:solidFill>
                  <a:srgbClr val="4A5462"/>
                </a:solidFill>
                <a:latin typeface="Arial"/>
                <a:cs typeface="Arial"/>
              </a:rPr>
              <a:t> </a:t>
            </a:r>
            <a:r>
              <a:rPr dirty="0" sz="1200" spc="-110" i="1">
                <a:solidFill>
                  <a:srgbClr val="4A5462"/>
                </a:solidFill>
                <a:latin typeface="Arial"/>
                <a:cs typeface="Arial"/>
              </a:rPr>
              <a:t>CrewAI</a:t>
            </a:r>
            <a:r>
              <a:rPr dirty="0" sz="1200" spc="-40" i="1">
                <a:solidFill>
                  <a:srgbClr val="4A5462"/>
                </a:solidFill>
                <a:latin typeface="Arial"/>
                <a:cs typeface="Arial"/>
              </a:rPr>
              <a:t> </a:t>
            </a:r>
            <a:r>
              <a:rPr dirty="0" sz="1200" spc="-70" i="1">
                <a:solidFill>
                  <a:srgbClr val="4A5462"/>
                </a:solidFill>
                <a:latin typeface="Arial"/>
                <a:cs typeface="Arial"/>
              </a:rPr>
              <a:t>implements</a:t>
            </a:r>
            <a:r>
              <a:rPr dirty="0" sz="1200" spc="-40" i="1">
                <a:solidFill>
                  <a:srgbClr val="4A5462"/>
                </a:solidFill>
                <a:latin typeface="Arial"/>
                <a:cs typeface="Arial"/>
              </a:rPr>
              <a:t> </a:t>
            </a:r>
            <a:r>
              <a:rPr dirty="0" sz="1200" spc="-45" i="1">
                <a:solidFill>
                  <a:srgbClr val="4A5462"/>
                </a:solidFill>
                <a:latin typeface="Arial"/>
                <a:cs typeface="Arial"/>
              </a:rPr>
              <a:t>this</a:t>
            </a:r>
            <a:r>
              <a:rPr dirty="0" sz="1200" spc="-40" i="1">
                <a:solidFill>
                  <a:srgbClr val="4A5462"/>
                </a:solidFill>
                <a:latin typeface="Arial"/>
                <a:cs typeface="Arial"/>
              </a:rPr>
              <a:t> </a:t>
            </a:r>
            <a:r>
              <a:rPr dirty="0" sz="1200" spc="-105" i="1">
                <a:solidFill>
                  <a:srgbClr val="4A5462"/>
                </a:solidFill>
                <a:latin typeface="Arial"/>
                <a:cs typeface="Arial"/>
              </a:rPr>
              <a:t>by</a:t>
            </a:r>
            <a:r>
              <a:rPr dirty="0" sz="1200" spc="-40" i="1">
                <a:solidFill>
                  <a:srgbClr val="4A5462"/>
                </a:solidFill>
                <a:latin typeface="Arial"/>
                <a:cs typeface="Arial"/>
              </a:rPr>
              <a:t> </a:t>
            </a:r>
            <a:r>
              <a:rPr dirty="0" sz="1200" spc="-65" i="1">
                <a:solidFill>
                  <a:srgbClr val="4A5462"/>
                </a:solidFill>
                <a:latin typeface="Arial"/>
                <a:cs typeface="Arial"/>
              </a:rPr>
              <a:t>default,</a:t>
            </a:r>
            <a:r>
              <a:rPr dirty="0" sz="1200" spc="-40" i="1">
                <a:solidFill>
                  <a:srgbClr val="4A5462"/>
                </a:solidFill>
                <a:latin typeface="Arial"/>
                <a:cs typeface="Arial"/>
              </a:rPr>
              <a:t> </a:t>
            </a:r>
            <a:r>
              <a:rPr dirty="0" sz="1200" spc="-80" i="1">
                <a:solidFill>
                  <a:srgbClr val="4A5462"/>
                </a:solidFill>
                <a:latin typeface="Arial"/>
                <a:cs typeface="Arial"/>
              </a:rPr>
              <a:t>enabling</a:t>
            </a:r>
            <a:r>
              <a:rPr dirty="0" sz="1200" spc="-45" i="1">
                <a:solidFill>
                  <a:srgbClr val="4A5462"/>
                </a:solidFill>
                <a:latin typeface="Arial"/>
                <a:cs typeface="Arial"/>
              </a:rPr>
              <a:t> </a:t>
            </a:r>
            <a:r>
              <a:rPr dirty="0" sz="1200" spc="-80" i="1">
                <a:solidFill>
                  <a:srgbClr val="4A5462"/>
                </a:solidFill>
                <a:latin typeface="Arial"/>
                <a:cs typeface="Arial"/>
              </a:rPr>
              <a:t>agents</a:t>
            </a:r>
            <a:r>
              <a:rPr dirty="0" sz="1200" spc="-40" i="1">
                <a:solidFill>
                  <a:srgbClr val="4A5462"/>
                </a:solidFill>
                <a:latin typeface="Arial"/>
                <a:cs typeface="Arial"/>
              </a:rPr>
              <a:t> to </a:t>
            </a:r>
            <a:r>
              <a:rPr dirty="0" sz="1200" spc="-90" i="1">
                <a:solidFill>
                  <a:srgbClr val="4A5462"/>
                </a:solidFill>
                <a:latin typeface="Arial"/>
                <a:cs typeface="Arial"/>
              </a:rPr>
              <a:t>reason</a:t>
            </a:r>
            <a:r>
              <a:rPr dirty="0" sz="1200" spc="-40" i="1">
                <a:solidFill>
                  <a:srgbClr val="4A5462"/>
                </a:solidFill>
                <a:latin typeface="Arial"/>
                <a:cs typeface="Arial"/>
              </a:rPr>
              <a:t> </a:t>
            </a:r>
            <a:r>
              <a:rPr dirty="0" sz="1200" spc="-75" i="1">
                <a:solidFill>
                  <a:srgbClr val="4A5462"/>
                </a:solidFill>
                <a:latin typeface="Arial"/>
                <a:cs typeface="Arial"/>
              </a:rPr>
              <a:t>through</a:t>
            </a:r>
            <a:r>
              <a:rPr dirty="0" sz="1200" spc="-40" i="1">
                <a:solidFill>
                  <a:srgbClr val="4A5462"/>
                </a:solidFill>
                <a:latin typeface="Arial"/>
                <a:cs typeface="Arial"/>
              </a:rPr>
              <a:t> </a:t>
            </a:r>
            <a:r>
              <a:rPr dirty="0" sz="1200" spc="-80" i="1">
                <a:solidFill>
                  <a:srgbClr val="4A5462"/>
                </a:solidFill>
                <a:latin typeface="Arial"/>
                <a:cs typeface="Arial"/>
              </a:rPr>
              <a:t>steps,</a:t>
            </a:r>
            <a:r>
              <a:rPr dirty="0" sz="1200" spc="-40" i="1">
                <a:solidFill>
                  <a:srgbClr val="4A5462"/>
                </a:solidFill>
                <a:latin typeface="Arial"/>
                <a:cs typeface="Arial"/>
              </a:rPr>
              <a:t> </a:t>
            </a:r>
            <a:r>
              <a:rPr dirty="0" sz="1200" spc="-20" i="1">
                <a:solidFill>
                  <a:srgbClr val="4A5462"/>
                </a:solidFill>
                <a:latin typeface="Arial"/>
                <a:cs typeface="Arial"/>
              </a:rPr>
              <a:t>take</a:t>
            </a:r>
            <a:r>
              <a:rPr dirty="0" sz="1200" spc="-20" i="1">
                <a:solidFill>
                  <a:srgbClr val="4A5462"/>
                </a:solidFill>
                <a:latin typeface="Arial"/>
                <a:cs typeface="Arial"/>
              </a:rPr>
              <a:t> </a:t>
            </a:r>
            <a:r>
              <a:rPr dirty="0" sz="1200" spc="-70" i="1">
                <a:solidFill>
                  <a:srgbClr val="4A5462"/>
                </a:solidFill>
                <a:latin typeface="Arial"/>
                <a:cs typeface="Arial"/>
              </a:rPr>
              <a:t>actions,</a:t>
            </a:r>
            <a:r>
              <a:rPr dirty="0" sz="1200" spc="-50" i="1">
                <a:solidFill>
                  <a:srgbClr val="4A5462"/>
                </a:solidFill>
                <a:latin typeface="Arial"/>
                <a:cs typeface="Arial"/>
              </a:rPr>
              <a:t> </a:t>
            </a:r>
            <a:r>
              <a:rPr dirty="0" sz="1200" spc="-95" i="1">
                <a:solidFill>
                  <a:srgbClr val="4A5462"/>
                </a:solidFill>
                <a:latin typeface="Arial"/>
                <a:cs typeface="Arial"/>
              </a:rPr>
              <a:t>and</a:t>
            </a:r>
            <a:r>
              <a:rPr dirty="0" sz="1200" spc="-45" i="1">
                <a:solidFill>
                  <a:srgbClr val="4A5462"/>
                </a:solidFill>
                <a:latin typeface="Arial"/>
                <a:cs typeface="Arial"/>
              </a:rPr>
              <a:t> </a:t>
            </a:r>
            <a:r>
              <a:rPr dirty="0" sz="1200" spc="-80" i="1">
                <a:solidFill>
                  <a:srgbClr val="4A5462"/>
                </a:solidFill>
                <a:latin typeface="Arial"/>
                <a:cs typeface="Arial"/>
              </a:rPr>
              <a:t>learn</a:t>
            </a:r>
            <a:r>
              <a:rPr dirty="0" sz="1200" spc="-50" i="1">
                <a:solidFill>
                  <a:srgbClr val="4A5462"/>
                </a:solidFill>
                <a:latin typeface="Arial"/>
                <a:cs typeface="Arial"/>
              </a:rPr>
              <a:t> from</a:t>
            </a:r>
            <a:r>
              <a:rPr dirty="0" sz="1200" spc="-45" i="1">
                <a:solidFill>
                  <a:srgbClr val="4A5462"/>
                </a:solidFill>
                <a:latin typeface="Arial"/>
                <a:cs typeface="Arial"/>
              </a:rPr>
              <a:t> </a:t>
            </a:r>
            <a:r>
              <a:rPr dirty="0" sz="1200" spc="-10" i="1">
                <a:solidFill>
                  <a:srgbClr val="4A5462"/>
                </a:solidFill>
                <a:latin typeface="Arial"/>
                <a:cs typeface="Arial"/>
              </a:rPr>
              <a:t>outcomes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19" name="object 19" descr=""/>
          <p:cNvGrpSpPr/>
          <p:nvPr/>
        </p:nvGrpSpPr>
        <p:grpSpPr>
          <a:xfrm>
            <a:off x="7315199" y="0"/>
            <a:ext cx="4876800" cy="6858000"/>
            <a:chOff x="7315199" y="0"/>
            <a:chExt cx="4876800" cy="6858000"/>
          </a:xfrm>
        </p:grpSpPr>
        <p:sp>
          <p:nvSpPr>
            <p:cNvPr id="20" name="object 20" descr=""/>
            <p:cNvSpPr/>
            <p:nvPr/>
          </p:nvSpPr>
          <p:spPr>
            <a:xfrm>
              <a:off x="7315199" y="0"/>
              <a:ext cx="4876800" cy="6858000"/>
            </a:xfrm>
            <a:custGeom>
              <a:avLst/>
              <a:gdLst/>
              <a:ahLst/>
              <a:cxnLst/>
              <a:rect l="l" t="t" r="r" b="b"/>
              <a:pathLst>
                <a:path w="4876800" h="6858000">
                  <a:moveTo>
                    <a:pt x="4876799" y="6857999"/>
                  </a:moveTo>
                  <a:lnTo>
                    <a:pt x="0" y="6857999"/>
                  </a:lnTo>
                  <a:lnTo>
                    <a:pt x="0" y="0"/>
                  </a:lnTo>
                  <a:lnTo>
                    <a:pt x="4876799" y="0"/>
                  </a:lnTo>
                  <a:lnTo>
                    <a:pt x="4876799" y="6857999"/>
                  </a:lnTo>
                  <a:close/>
                </a:path>
              </a:pathLst>
            </a:custGeom>
            <a:solidFill>
              <a:srgbClr val="EFF5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7619987" y="1466862"/>
              <a:ext cx="4267200" cy="3924300"/>
            </a:xfrm>
            <a:custGeom>
              <a:avLst/>
              <a:gdLst/>
              <a:ahLst/>
              <a:cxnLst/>
              <a:rect l="l" t="t" r="r" b="b"/>
              <a:pathLst>
                <a:path w="4267200" h="3924300">
                  <a:moveTo>
                    <a:pt x="4267200" y="2661983"/>
                  </a:moveTo>
                  <a:lnTo>
                    <a:pt x="4251579" y="2620492"/>
                  </a:lnTo>
                  <a:lnTo>
                    <a:pt x="4215536" y="2594673"/>
                  </a:lnTo>
                  <a:lnTo>
                    <a:pt x="4196003" y="2590787"/>
                  </a:lnTo>
                  <a:lnTo>
                    <a:pt x="71196" y="2590787"/>
                  </a:lnTo>
                  <a:lnTo>
                    <a:pt x="29705" y="2606408"/>
                  </a:lnTo>
                  <a:lnTo>
                    <a:pt x="3886" y="2642451"/>
                  </a:lnTo>
                  <a:lnTo>
                    <a:pt x="0" y="2661983"/>
                  </a:lnTo>
                  <a:lnTo>
                    <a:pt x="0" y="3848087"/>
                  </a:lnTo>
                  <a:lnTo>
                    <a:pt x="0" y="3853091"/>
                  </a:lnTo>
                  <a:lnTo>
                    <a:pt x="15621" y="3894582"/>
                  </a:lnTo>
                  <a:lnTo>
                    <a:pt x="51663" y="3920401"/>
                  </a:lnTo>
                  <a:lnTo>
                    <a:pt x="71196" y="3924287"/>
                  </a:lnTo>
                  <a:lnTo>
                    <a:pt x="4196003" y="3924287"/>
                  </a:lnTo>
                  <a:lnTo>
                    <a:pt x="4237494" y="3908666"/>
                  </a:lnTo>
                  <a:lnTo>
                    <a:pt x="4263314" y="3872636"/>
                  </a:lnTo>
                  <a:lnTo>
                    <a:pt x="4267200" y="3853091"/>
                  </a:lnTo>
                  <a:lnTo>
                    <a:pt x="4267200" y="2661983"/>
                  </a:lnTo>
                  <a:close/>
                </a:path>
                <a:path w="4267200" h="3924300">
                  <a:moveTo>
                    <a:pt x="4267200" y="1328496"/>
                  </a:moveTo>
                  <a:lnTo>
                    <a:pt x="4251579" y="1286992"/>
                  </a:lnTo>
                  <a:lnTo>
                    <a:pt x="4215536" y="1261173"/>
                  </a:lnTo>
                  <a:lnTo>
                    <a:pt x="4196003" y="1257300"/>
                  </a:lnTo>
                  <a:lnTo>
                    <a:pt x="71196" y="1257300"/>
                  </a:lnTo>
                  <a:lnTo>
                    <a:pt x="29705" y="1272921"/>
                  </a:lnTo>
                  <a:lnTo>
                    <a:pt x="3886" y="1308950"/>
                  </a:lnTo>
                  <a:lnTo>
                    <a:pt x="0" y="1328496"/>
                  </a:lnTo>
                  <a:lnTo>
                    <a:pt x="0" y="2133587"/>
                  </a:lnTo>
                  <a:lnTo>
                    <a:pt x="0" y="2138591"/>
                  </a:lnTo>
                  <a:lnTo>
                    <a:pt x="15621" y="2180082"/>
                  </a:lnTo>
                  <a:lnTo>
                    <a:pt x="51663" y="2205913"/>
                  </a:lnTo>
                  <a:lnTo>
                    <a:pt x="71196" y="2209787"/>
                  </a:lnTo>
                  <a:lnTo>
                    <a:pt x="4196003" y="2209787"/>
                  </a:lnTo>
                  <a:lnTo>
                    <a:pt x="4237494" y="2194166"/>
                  </a:lnTo>
                  <a:lnTo>
                    <a:pt x="4263314" y="2158136"/>
                  </a:lnTo>
                  <a:lnTo>
                    <a:pt x="4267200" y="2138591"/>
                  </a:lnTo>
                  <a:lnTo>
                    <a:pt x="4267200" y="1328496"/>
                  </a:lnTo>
                  <a:close/>
                </a:path>
                <a:path w="4267200" h="3924300">
                  <a:moveTo>
                    <a:pt x="4267200" y="71196"/>
                  </a:moveTo>
                  <a:lnTo>
                    <a:pt x="4251579" y="29692"/>
                  </a:lnTo>
                  <a:lnTo>
                    <a:pt x="4215536" y="3873"/>
                  </a:lnTo>
                  <a:lnTo>
                    <a:pt x="4196003" y="0"/>
                  </a:lnTo>
                  <a:lnTo>
                    <a:pt x="71196" y="0"/>
                  </a:lnTo>
                  <a:lnTo>
                    <a:pt x="29705" y="15621"/>
                  </a:lnTo>
                  <a:lnTo>
                    <a:pt x="3886" y="51650"/>
                  </a:lnTo>
                  <a:lnTo>
                    <a:pt x="0" y="71196"/>
                  </a:lnTo>
                  <a:lnTo>
                    <a:pt x="0" y="800087"/>
                  </a:lnTo>
                  <a:lnTo>
                    <a:pt x="0" y="805091"/>
                  </a:lnTo>
                  <a:lnTo>
                    <a:pt x="15621" y="846582"/>
                  </a:lnTo>
                  <a:lnTo>
                    <a:pt x="51663" y="872413"/>
                  </a:lnTo>
                  <a:lnTo>
                    <a:pt x="71196" y="876287"/>
                  </a:lnTo>
                  <a:lnTo>
                    <a:pt x="4196003" y="876287"/>
                  </a:lnTo>
                  <a:lnTo>
                    <a:pt x="4237494" y="860666"/>
                  </a:lnTo>
                  <a:lnTo>
                    <a:pt x="4263314" y="824636"/>
                  </a:lnTo>
                  <a:lnTo>
                    <a:pt x="4267200" y="805091"/>
                  </a:lnTo>
                  <a:lnTo>
                    <a:pt x="4267200" y="7119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2" name="object 22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79543" y="1652570"/>
              <a:ext cx="214312" cy="200058"/>
            </a:xfrm>
            <a:prstGeom prst="rect">
              <a:avLst/>
            </a:prstGeom>
          </p:spPr>
        </p:pic>
        <p:pic>
          <p:nvPicPr>
            <p:cNvPr id="23" name="object 23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24924" y="1989296"/>
              <a:ext cx="201409" cy="174307"/>
            </a:xfrm>
            <a:prstGeom prst="rect">
              <a:avLst/>
            </a:prstGeom>
          </p:spPr>
        </p:pic>
      </p:grpSp>
      <p:sp>
        <p:nvSpPr>
          <p:cNvPr id="24" name="object 24" descr=""/>
          <p:cNvSpPr txBox="1"/>
          <p:nvPr/>
        </p:nvSpPr>
        <p:spPr>
          <a:xfrm>
            <a:off x="8102600" y="1600941"/>
            <a:ext cx="1868805" cy="5657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550" spc="-100" b="0">
                <a:latin typeface="Roboto Medium"/>
                <a:cs typeface="Roboto Medium"/>
              </a:rPr>
              <a:t>Reflection</a:t>
            </a:r>
            <a:r>
              <a:rPr dirty="0" sz="1550" spc="-25" b="0">
                <a:latin typeface="Roboto Medium"/>
                <a:cs typeface="Roboto Medium"/>
              </a:rPr>
              <a:t> </a:t>
            </a:r>
            <a:r>
              <a:rPr dirty="0" sz="1550" spc="-10" b="0">
                <a:latin typeface="Roboto Medium"/>
                <a:cs typeface="Roboto Medium"/>
              </a:rPr>
              <a:t>Process</a:t>
            </a:r>
            <a:endParaRPr sz="1550">
              <a:latin typeface="Roboto Medium"/>
              <a:cs typeface="Roboto Medium"/>
            </a:endParaRPr>
          </a:p>
          <a:p>
            <a:pPr marL="264795">
              <a:lnSpc>
                <a:spcPct val="100000"/>
              </a:lnSpc>
              <a:spcBef>
                <a:spcPts val="1015"/>
              </a:spcBef>
              <a:tabLst>
                <a:tab pos="1170305" algn="l"/>
              </a:tabLst>
            </a:pPr>
            <a:r>
              <a:rPr dirty="0" sz="1150" spc="-10">
                <a:solidFill>
                  <a:srgbClr val="4A5462"/>
                </a:solidFill>
                <a:latin typeface="Roboto"/>
                <a:cs typeface="Roboto"/>
              </a:rPr>
              <a:t>Output</a:t>
            </a:r>
            <a:r>
              <a:rPr dirty="0" sz="1150">
                <a:solidFill>
                  <a:srgbClr val="4A5462"/>
                </a:solidFill>
                <a:latin typeface="Roboto"/>
                <a:cs typeface="Roboto"/>
              </a:rPr>
              <a:t>	</a:t>
            </a:r>
            <a:r>
              <a:rPr dirty="0" sz="1150" spc="-50">
                <a:solidFill>
                  <a:srgbClr val="4A5462"/>
                </a:solidFill>
                <a:latin typeface="Roboto"/>
                <a:cs typeface="Roboto"/>
              </a:rPr>
              <a:t>Self-</a:t>
            </a:r>
            <a:r>
              <a:rPr dirty="0" sz="1150" spc="-55">
                <a:solidFill>
                  <a:srgbClr val="4A5462"/>
                </a:solidFill>
                <a:latin typeface="Roboto"/>
                <a:cs typeface="Roboto"/>
              </a:rPr>
              <a:t>Review</a:t>
            </a:r>
            <a:endParaRPr sz="1150">
              <a:latin typeface="Roboto"/>
              <a:cs typeface="Roboto"/>
            </a:endParaRPr>
          </a:p>
        </p:txBody>
      </p:sp>
      <p:grpSp>
        <p:nvGrpSpPr>
          <p:cNvPr id="25" name="object 25" descr=""/>
          <p:cNvGrpSpPr/>
          <p:nvPr/>
        </p:nvGrpSpPr>
        <p:grpSpPr>
          <a:xfrm>
            <a:off x="7771327" y="1989296"/>
            <a:ext cx="2545715" cy="1497330"/>
            <a:chOff x="7771327" y="1989296"/>
            <a:chExt cx="2545715" cy="1497330"/>
          </a:xfrm>
        </p:grpSpPr>
        <p:pic>
          <p:nvPicPr>
            <p:cNvPr id="26" name="object 26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115549" y="1989296"/>
              <a:ext cx="201409" cy="174307"/>
            </a:xfrm>
            <a:prstGeom prst="rect">
              <a:avLst/>
            </a:prstGeom>
          </p:spPr>
        </p:pic>
        <p:pic>
          <p:nvPicPr>
            <p:cNvPr id="27" name="object 27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771327" y="2894528"/>
              <a:ext cx="231055" cy="231055"/>
            </a:xfrm>
            <a:prstGeom prst="rect">
              <a:avLst/>
            </a:prstGeom>
          </p:spPr>
        </p:pic>
        <p:sp>
          <p:nvSpPr>
            <p:cNvPr id="28" name="object 28" descr=""/>
            <p:cNvSpPr/>
            <p:nvPr/>
          </p:nvSpPr>
          <p:spPr>
            <a:xfrm>
              <a:off x="7905737" y="3257549"/>
              <a:ext cx="1409700" cy="228600"/>
            </a:xfrm>
            <a:custGeom>
              <a:avLst/>
              <a:gdLst/>
              <a:ahLst/>
              <a:cxnLst/>
              <a:rect l="l" t="t" r="r" b="b"/>
              <a:pathLst>
                <a:path w="1409700" h="228600">
                  <a:moveTo>
                    <a:pt x="581025" y="106807"/>
                  </a:moveTo>
                  <a:lnTo>
                    <a:pt x="569455" y="63627"/>
                  </a:lnTo>
                  <a:lnTo>
                    <a:pt x="542239" y="28181"/>
                  </a:lnTo>
                  <a:lnTo>
                    <a:pt x="503529" y="5829"/>
                  </a:lnTo>
                  <a:lnTo>
                    <a:pt x="474230" y="0"/>
                  </a:lnTo>
                  <a:lnTo>
                    <a:pt x="106807" y="0"/>
                  </a:lnTo>
                  <a:lnTo>
                    <a:pt x="63627" y="11582"/>
                  </a:lnTo>
                  <a:lnTo>
                    <a:pt x="28181" y="38785"/>
                  </a:lnTo>
                  <a:lnTo>
                    <a:pt x="5829" y="77495"/>
                  </a:lnTo>
                  <a:lnTo>
                    <a:pt x="0" y="106807"/>
                  </a:lnTo>
                  <a:lnTo>
                    <a:pt x="0" y="114300"/>
                  </a:lnTo>
                  <a:lnTo>
                    <a:pt x="0" y="121805"/>
                  </a:lnTo>
                  <a:lnTo>
                    <a:pt x="11582" y="164985"/>
                  </a:lnTo>
                  <a:lnTo>
                    <a:pt x="38785" y="200431"/>
                  </a:lnTo>
                  <a:lnTo>
                    <a:pt x="77495" y="222783"/>
                  </a:lnTo>
                  <a:lnTo>
                    <a:pt x="106807" y="228600"/>
                  </a:lnTo>
                  <a:lnTo>
                    <a:pt x="474230" y="228600"/>
                  </a:lnTo>
                  <a:lnTo>
                    <a:pt x="517398" y="217030"/>
                  </a:lnTo>
                  <a:lnTo>
                    <a:pt x="552856" y="189826"/>
                  </a:lnTo>
                  <a:lnTo>
                    <a:pt x="575195" y="151117"/>
                  </a:lnTo>
                  <a:lnTo>
                    <a:pt x="581025" y="121805"/>
                  </a:lnTo>
                  <a:lnTo>
                    <a:pt x="581025" y="106807"/>
                  </a:lnTo>
                  <a:close/>
                </a:path>
                <a:path w="1409700" h="228600">
                  <a:moveTo>
                    <a:pt x="1409700" y="106807"/>
                  </a:moveTo>
                  <a:lnTo>
                    <a:pt x="1398130" y="63627"/>
                  </a:lnTo>
                  <a:lnTo>
                    <a:pt x="1370914" y="28181"/>
                  </a:lnTo>
                  <a:lnTo>
                    <a:pt x="1332217" y="5829"/>
                  </a:lnTo>
                  <a:lnTo>
                    <a:pt x="1302905" y="0"/>
                  </a:lnTo>
                  <a:lnTo>
                    <a:pt x="764019" y="0"/>
                  </a:lnTo>
                  <a:lnTo>
                    <a:pt x="720852" y="11582"/>
                  </a:lnTo>
                  <a:lnTo>
                    <a:pt x="685406" y="38785"/>
                  </a:lnTo>
                  <a:lnTo>
                    <a:pt x="663054" y="77495"/>
                  </a:lnTo>
                  <a:lnTo>
                    <a:pt x="657225" y="106807"/>
                  </a:lnTo>
                  <a:lnTo>
                    <a:pt x="657225" y="114300"/>
                  </a:lnTo>
                  <a:lnTo>
                    <a:pt x="657225" y="121805"/>
                  </a:lnTo>
                  <a:lnTo>
                    <a:pt x="668807" y="164985"/>
                  </a:lnTo>
                  <a:lnTo>
                    <a:pt x="696010" y="200431"/>
                  </a:lnTo>
                  <a:lnTo>
                    <a:pt x="734720" y="222783"/>
                  </a:lnTo>
                  <a:lnTo>
                    <a:pt x="764019" y="228600"/>
                  </a:lnTo>
                  <a:lnTo>
                    <a:pt x="1302905" y="228600"/>
                  </a:lnTo>
                  <a:lnTo>
                    <a:pt x="1346073" y="217030"/>
                  </a:lnTo>
                  <a:lnTo>
                    <a:pt x="1381531" y="189826"/>
                  </a:lnTo>
                  <a:lnTo>
                    <a:pt x="1403870" y="151117"/>
                  </a:lnTo>
                  <a:lnTo>
                    <a:pt x="1409700" y="121805"/>
                  </a:lnTo>
                  <a:lnTo>
                    <a:pt x="1409700" y="106807"/>
                  </a:lnTo>
                  <a:close/>
                </a:path>
              </a:pathLst>
            </a:custGeom>
            <a:solidFill>
              <a:srgbClr val="DAE9FE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9" name="object 29" descr=""/>
          <p:cNvSpPr txBox="1"/>
          <p:nvPr/>
        </p:nvSpPr>
        <p:spPr>
          <a:xfrm>
            <a:off x="10450809" y="1963023"/>
            <a:ext cx="701675" cy="20383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150" spc="-60">
                <a:solidFill>
                  <a:srgbClr val="4A5462"/>
                </a:solidFill>
                <a:latin typeface="Roboto"/>
                <a:cs typeface="Roboto"/>
              </a:rPr>
              <a:t>Refinement</a:t>
            </a:r>
            <a:endParaRPr sz="1150">
              <a:latin typeface="Roboto"/>
              <a:cs typeface="Roboto"/>
            </a:endParaRPr>
          </a:p>
        </p:txBody>
      </p:sp>
      <p:sp>
        <p:nvSpPr>
          <p:cNvPr id="30" name="object 30" descr=""/>
          <p:cNvSpPr txBox="1"/>
          <p:nvPr/>
        </p:nvSpPr>
        <p:spPr>
          <a:xfrm>
            <a:off x="8011517" y="2858241"/>
            <a:ext cx="1448435" cy="58991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03505">
              <a:lnSpc>
                <a:spcPct val="100000"/>
              </a:lnSpc>
              <a:spcBef>
                <a:spcPts val="95"/>
              </a:spcBef>
            </a:pPr>
            <a:r>
              <a:rPr dirty="0" sz="1550" spc="-135" b="0">
                <a:latin typeface="Roboto Medium"/>
                <a:cs typeface="Roboto Medium"/>
              </a:rPr>
              <a:t>Tool</a:t>
            </a:r>
            <a:r>
              <a:rPr dirty="0" sz="1550" spc="-30" b="0">
                <a:latin typeface="Roboto Medium"/>
                <a:cs typeface="Roboto Medium"/>
              </a:rPr>
              <a:t> </a:t>
            </a:r>
            <a:r>
              <a:rPr dirty="0" sz="1550" spc="-130" b="0">
                <a:latin typeface="Roboto Medium"/>
                <a:cs typeface="Roboto Medium"/>
              </a:rPr>
              <a:t>Use</a:t>
            </a:r>
            <a:r>
              <a:rPr dirty="0" sz="1550" spc="-30" b="0">
                <a:latin typeface="Roboto Medium"/>
                <a:cs typeface="Roboto Medium"/>
              </a:rPr>
              <a:t> </a:t>
            </a:r>
            <a:r>
              <a:rPr dirty="0" sz="1550" spc="-105" b="0">
                <a:latin typeface="Roboto Medium"/>
                <a:cs typeface="Roboto Medium"/>
              </a:rPr>
              <a:t>Process</a:t>
            </a:r>
            <a:endParaRPr sz="1550">
              <a:latin typeface="Roboto Medium"/>
              <a:cs typeface="Roboto Medium"/>
            </a:endParaRPr>
          </a:p>
          <a:p>
            <a:pPr marL="12700">
              <a:lnSpc>
                <a:spcPct val="100000"/>
              </a:lnSpc>
              <a:spcBef>
                <a:spcPts val="1390"/>
              </a:spcBef>
              <a:tabLst>
                <a:tab pos="668655" algn="l"/>
              </a:tabLst>
            </a:pPr>
            <a:r>
              <a:rPr dirty="0" sz="1000" spc="-10">
                <a:latin typeface="Roboto"/>
                <a:cs typeface="Roboto"/>
              </a:rPr>
              <a:t>Search</a:t>
            </a:r>
            <a:r>
              <a:rPr dirty="0" sz="1000">
                <a:latin typeface="Roboto"/>
                <a:cs typeface="Roboto"/>
              </a:rPr>
              <a:t>	</a:t>
            </a:r>
            <a:r>
              <a:rPr dirty="0" sz="1000" spc="-10">
                <a:latin typeface="Roboto"/>
                <a:cs typeface="Roboto"/>
              </a:rPr>
              <a:t>Calculator</a:t>
            </a:r>
            <a:endParaRPr sz="1000">
              <a:latin typeface="Roboto"/>
              <a:cs typeface="Roboto"/>
            </a:endParaRPr>
          </a:p>
        </p:txBody>
      </p:sp>
      <p:sp>
        <p:nvSpPr>
          <p:cNvPr id="31" name="object 31" descr=""/>
          <p:cNvSpPr/>
          <p:nvPr/>
        </p:nvSpPr>
        <p:spPr>
          <a:xfrm>
            <a:off x="9391648" y="3257549"/>
            <a:ext cx="714375" cy="228600"/>
          </a:xfrm>
          <a:custGeom>
            <a:avLst/>
            <a:gdLst/>
            <a:ahLst/>
            <a:cxnLst/>
            <a:rect l="l" t="t" r="r" b="b"/>
            <a:pathLst>
              <a:path w="714375" h="228600">
                <a:moveTo>
                  <a:pt x="607580" y="228599"/>
                </a:moveTo>
                <a:lnTo>
                  <a:pt x="106795" y="228599"/>
                </a:lnTo>
                <a:lnTo>
                  <a:pt x="99361" y="227867"/>
                </a:lnTo>
                <a:lnTo>
                  <a:pt x="57037" y="213506"/>
                </a:lnTo>
                <a:lnTo>
                  <a:pt x="23432" y="184041"/>
                </a:lnTo>
                <a:lnTo>
                  <a:pt x="3660" y="143959"/>
                </a:lnTo>
                <a:lnTo>
                  <a:pt x="0" y="121805"/>
                </a:lnTo>
                <a:lnTo>
                  <a:pt x="0" y="114299"/>
                </a:lnTo>
                <a:lnTo>
                  <a:pt x="0" y="106794"/>
                </a:lnTo>
                <a:lnTo>
                  <a:pt x="11571" y="63624"/>
                </a:lnTo>
                <a:lnTo>
                  <a:pt x="38784" y="28170"/>
                </a:lnTo>
                <a:lnTo>
                  <a:pt x="77492" y="5828"/>
                </a:lnTo>
                <a:lnTo>
                  <a:pt x="106795" y="0"/>
                </a:lnTo>
                <a:lnTo>
                  <a:pt x="607580" y="0"/>
                </a:lnTo>
                <a:lnTo>
                  <a:pt x="650748" y="11571"/>
                </a:lnTo>
                <a:lnTo>
                  <a:pt x="686203" y="38784"/>
                </a:lnTo>
                <a:lnTo>
                  <a:pt x="708545" y="77492"/>
                </a:lnTo>
                <a:lnTo>
                  <a:pt x="714374" y="106794"/>
                </a:lnTo>
                <a:lnTo>
                  <a:pt x="714374" y="121805"/>
                </a:lnTo>
                <a:lnTo>
                  <a:pt x="702801" y="164973"/>
                </a:lnTo>
                <a:lnTo>
                  <a:pt x="675589" y="200428"/>
                </a:lnTo>
                <a:lnTo>
                  <a:pt x="636881" y="222770"/>
                </a:lnTo>
                <a:lnTo>
                  <a:pt x="615013" y="227867"/>
                </a:lnTo>
                <a:lnTo>
                  <a:pt x="607580" y="228599"/>
                </a:lnTo>
                <a:close/>
              </a:path>
            </a:pathLst>
          </a:custGeom>
          <a:solidFill>
            <a:srgbClr val="DAE9F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 descr=""/>
          <p:cNvSpPr txBox="1"/>
          <p:nvPr/>
        </p:nvSpPr>
        <p:spPr>
          <a:xfrm>
            <a:off x="9489826" y="3270091"/>
            <a:ext cx="514984" cy="178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70">
                <a:latin typeface="Roboto"/>
                <a:cs typeface="Roboto"/>
              </a:rPr>
              <a:t>Code</a:t>
            </a:r>
            <a:r>
              <a:rPr dirty="0" sz="1000" spc="10">
                <a:latin typeface="Roboto"/>
                <a:cs typeface="Roboto"/>
              </a:rPr>
              <a:t> </a:t>
            </a:r>
            <a:r>
              <a:rPr dirty="0" sz="1000" spc="-40">
                <a:latin typeface="Roboto"/>
                <a:cs typeface="Roboto"/>
              </a:rPr>
              <a:t>Run</a:t>
            </a:r>
            <a:endParaRPr sz="1000">
              <a:latin typeface="Roboto"/>
              <a:cs typeface="Roboto"/>
            </a:endParaRPr>
          </a:p>
        </p:txBody>
      </p:sp>
      <p:sp>
        <p:nvSpPr>
          <p:cNvPr id="33" name="object 33" descr=""/>
          <p:cNvSpPr/>
          <p:nvPr/>
        </p:nvSpPr>
        <p:spPr>
          <a:xfrm>
            <a:off x="10182224" y="3257549"/>
            <a:ext cx="628650" cy="228600"/>
          </a:xfrm>
          <a:custGeom>
            <a:avLst/>
            <a:gdLst/>
            <a:ahLst/>
            <a:cxnLst/>
            <a:rect l="l" t="t" r="r" b="b"/>
            <a:pathLst>
              <a:path w="628650" h="228600">
                <a:moveTo>
                  <a:pt x="521855" y="228599"/>
                </a:moveTo>
                <a:lnTo>
                  <a:pt x="106794" y="228599"/>
                </a:lnTo>
                <a:lnTo>
                  <a:pt x="99361" y="227867"/>
                </a:lnTo>
                <a:lnTo>
                  <a:pt x="57037" y="213506"/>
                </a:lnTo>
                <a:lnTo>
                  <a:pt x="23432" y="184041"/>
                </a:lnTo>
                <a:lnTo>
                  <a:pt x="3659" y="143959"/>
                </a:lnTo>
                <a:lnTo>
                  <a:pt x="0" y="121805"/>
                </a:lnTo>
                <a:lnTo>
                  <a:pt x="0" y="114299"/>
                </a:lnTo>
                <a:lnTo>
                  <a:pt x="0" y="106794"/>
                </a:lnTo>
                <a:lnTo>
                  <a:pt x="11571" y="63624"/>
                </a:lnTo>
                <a:lnTo>
                  <a:pt x="38783" y="28170"/>
                </a:lnTo>
                <a:lnTo>
                  <a:pt x="77491" y="5828"/>
                </a:lnTo>
                <a:lnTo>
                  <a:pt x="106794" y="0"/>
                </a:lnTo>
                <a:lnTo>
                  <a:pt x="521855" y="0"/>
                </a:lnTo>
                <a:lnTo>
                  <a:pt x="565023" y="11571"/>
                </a:lnTo>
                <a:lnTo>
                  <a:pt x="600478" y="38784"/>
                </a:lnTo>
                <a:lnTo>
                  <a:pt x="622818" y="77492"/>
                </a:lnTo>
                <a:lnTo>
                  <a:pt x="628648" y="106794"/>
                </a:lnTo>
                <a:lnTo>
                  <a:pt x="628648" y="121805"/>
                </a:lnTo>
                <a:lnTo>
                  <a:pt x="617076" y="164973"/>
                </a:lnTo>
                <a:lnTo>
                  <a:pt x="589863" y="200428"/>
                </a:lnTo>
                <a:lnTo>
                  <a:pt x="551155" y="222770"/>
                </a:lnTo>
                <a:lnTo>
                  <a:pt x="529287" y="227867"/>
                </a:lnTo>
                <a:lnTo>
                  <a:pt x="521855" y="228599"/>
                </a:lnTo>
                <a:close/>
              </a:path>
            </a:pathLst>
          </a:custGeom>
          <a:solidFill>
            <a:srgbClr val="DAE9F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 descr=""/>
          <p:cNvSpPr txBox="1"/>
          <p:nvPr/>
        </p:nvSpPr>
        <p:spPr>
          <a:xfrm>
            <a:off x="10284271" y="3270091"/>
            <a:ext cx="424180" cy="178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65">
                <a:latin typeface="Roboto"/>
                <a:cs typeface="Roboto"/>
              </a:rPr>
              <a:t>API</a:t>
            </a:r>
            <a:r>
              <a:rPr dirty="0" sz="1000">
                <a:latin typeface="Roboto"/>
                <a:cs typeface="Roboto"/>
              </a:rPr>
              <a:t> </a:t>
            </a:r>
            <a:r>
              <a:rPr dirty="0" sz="1000" spc="-30">
                <a:latin typeface="Roboto"/>
                <a:cs typeface="Roboto"/>
              </a:rPr>
              <a:t>Call</a:t>
            </a:r>
            <a:endParaRPr sz="1000">
              <a:latin typeface="Roboto"/>
              <a:cs typeface="Roboto"/>
            </a:endParaRPr>
          </a:p>
        </p:txBody>
      </p:sp>
      <p:sp>
        <p:nvSpPr>
          <p:cNvPr id="35" name="object 35" descr=""/>
          <p:cNvSpPr/>
          <p:nvPr/>
        </p:nvSpPr>
        <p:spPr>
          <a:xfrm>
            <a:off x="10887072" y="3257549"/>
            <a:ext cx="714375" cy="228600"/>
          </a:xfrm>
          <a:custGeom>
            <a:avLst/>
            <a:gdLst/>
            <a:ahLst/>
            <a:cxnLst/>
            <a:rect l="l" t="t" r="r" b="b"/>
            <a:pathLst>
              <a:path w="714375" h="228600">
                <a:moveTo>
                  <a:pt x="607580" y="228599"/>
                </a:moveTo>
                <a:lnTo>
                  <a:pt x="106795" y="228599"/>
                </a:lnTo>
                <a:lnTo>
                  <a:pt x="99362" y="227867"/>
                </a:lnTo>
                <a:lnTo>
                  <a:pt x="57038" y="213506"/>
                </a:lnTo>
                <a:lnTo>
                  <a:pt x="23432" y="184041"/>
                </a:lnTo>
                <a:lnTo>
                  <a:pt x="3659" y="143959"/>
                </a:lnTo>
                <a:lnTo>
                  <a:pt x="0" y="121805"/>
                </a:lnTo>
                <a:lnTo>
                  <a:pt x="1" y="114299"/>
                </a:lnTo>
                <a:lnTo>
                  <a:pt x="0" y="106794"/>
                </a:lnTo>
                <a:lnTo>
                  <a:pt x="11571" y="63624"/>
                </a:lnTo>
                <a:lnTo>
                  <a:pt x="38784" y="28170"/>
                </a:lnTo>
                <a:lnTo>
                  <a:pt x="77492" y="5828"/>
                </a:lnTo>
                <a:lnTo>
                  <a:pt x="106795" y="0"/>
                </a:lnTo>
                <a:lnTo>
                  <a:pt x="607580" y="0"/>
                </a:lnTo>
                <a:lnTo>
                  <a:pt x="650749" y="11571"/>
                </a:lnTo>
                <a:lnTo>
                  <a:pt x="686204" y="38784"/>
                </a:lnTo>
                <a:lnTo>
                  <a:pt x="708546" y="77492"/>
                </a:lnTo>
                <a:lnTo>
                  <a:pt x="714376" y="106794"/>
                </a:lnTo>
                <a:lnTo>
                  <a:pt x="714376" y="121805"/>
                </a:lnTo>
                <a:lnTo>
                  <a:pt x="702802" y="164973"/>
                </a:lnTo>
                <a:lnTo>
                  <a:pt x="675590" y="200428"/>
                </a:lnTo>
                <a:lnTo>
                  <a:pt x="636882" y="222770"/>
                </a:lnTo>
                <a:lnTo>
                  <a:pt x="615012" y="227867"/>
                </a:lnTo>
                <a:lnTo>
                  <a:pt x="607580" y="228599"/>
                </a:lnTo>
                <a:close/>
              </a:path>
            </a:pathLst>
          </a:custGeom>
          <a:solidFill>
            <a:srgbClr val="DAE9F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 descr=""/>
          <p:cNvSpPr txBox="1"/>
          <p:nvPr/>
        </p:nvSpPr>
        <p:spPr>
          <a:xfrm>
            <a:off x="10987334" y="3270091"/>
            <a:ext cx="508634" cy="178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55">
                <a:latin typeface="Roboto"/>
                <a:cs typeface="Roboto"/>
              </a:rPr>
              <a:t>Database</a:t>
            </a:r>
            <a:endParaRPr sz="1000">
              <a:latin typeface="Roboto"/>
              <a:cs typeface="Roboto"/>
            </a:endParaRPr>
          </a:p>
        </p:txBody>
      </p:sp>
      <p:grpSp>
        <p:nvGrpSpPr>
          <p:cNvPr id="37" name="object 37" descr=""/>
          <p:cNvGrpSpPr/>
          <p:nvPr/>
        </p:nvGrpSpPr>
        <p:grpSpPr>
          <a:xfrm>
            <a:off x="7773113" y="4232671"/>
            <a:ext cx="1209040" cy="701675"/>
            <a:chOff x="7773113" y="4232671"/>
            <a:chExt cx="1209040" cy="701675"/>
          </a:xfrm>
        </p:grpSpPr>
        <p:sp>
          <p:nvSpPr>
            <p:cNvPr id="38" name="object 38" descr=""/>
            <p:cNvSpPr/>
            <p:nvPr/>
          </p:nvSpPr>
          <p:spPr>
            <a:xfrm>
              <a:off x="7773113" y="4232671"/>
              <a:ext cx="281940" cy="223520"/>
            </a:xfrm>
            <a:custGeom>
              <a:avLst/>
              <a:gdLst/>
              <a:ahLst/>
              <a:cxnLst/>
              <a:rect l="l" t="t" r="r" b="b"/>
              <a:pathLst>
                <a:path w="281940" h="223520">
                  <a:moveTo>
                    <a:pt x="107022" y="30480"/>
                  </a:moveTo>
                  <a:lnTo>
                    <a:pt x="34468" y="30480"/>
                  </a:lnTo>
                  <a:lnTo>
                    <a:pt x="39245" y="26670"/>
                  </a:lnTo>
                  <a:lnTo>
                    <a:pt x="44693" y="22860"/>
                  </a:lnTo>
                  <a:lnTo>
                    <a:pt x="50631" y="20320"/>
                  </a:lnTo>
                  <a:lnTo>
                    <a:pt x="54203" y="3810"/>
                  </a:lnTo>
                  <a:lnTo>
                    <a:pt x="57417" y="0"/>
                  </a:lnTo>
                  <a:lnTo>
                    <a:pt x="84073" y="0"/>
                  </a:lnTo>
                  <a:lnTo>
                    <a:pt x="87287" y="3810"/>
                  </a:lnTo>
                  <a:lnTo>
                    <a:pt x="88136" y="7620"/>
                  </a:lnTo>
                  <a:lnTo>
                    <a:pt x="90859" y="20320"/>
                  </a:lnTo>
                  <a:lnTo>
                    <a:pt x="96753" y="22860"/>
                  </a:lnTo>
                  <a:lnTo>
                    <a:pt x="102244" y="26670"/>
                  </a:lnTo>
                  <a:lnTo>
                    <a:pt x="107022" y="30480"/>
                  </a:lnTo>
                  <a:close/>
                </a:path>
                <a:path w="281940" h="223520">
                  <a:moveTo>
                    <a:pt x="17814" y="124460"/>
                  </a:moveTo>
                  <a:lnTo>
                    <a:pt x="13349" y="123190"/>
                  </a:lnTo>
                  <a:lnTo>
                    <a:pt x="10804" y="119380"/>
                  </a:lnTo>
                  <a:lnTo>
                    <a:pt x="9197" y="116840"/>
                  </a:lnTo>
                  <a:lnTo>
                    <a:pt x="7724" y="115570"/>
                  </a:lnTo>
                  <a:lnTo>
                    <a:pt x="5045" y="110490"/>
                  </a:lnTo>
                  <a:lnTo>
                    <a:pt x="3795" y="107950"/>
                  </a:lnTo>
                  <a:lnTo>
                    <a:pt x="2678" y="106680"/>
                  </a:lnTo>
                  <a:lnTo>
                    <a:pt x="1651" y="104140"/>
                  </a:lnTo>
                  <a:lnTo>
                    <a:pt x="0" y="100330"/>
                  </a:lnTo>
                  <a:lnTo>
                    <a:pt x="1250" y="95250"/>
                  </a:lnTo>
                  <a:lnTo>
                    <a:pt x="14332" y="83820"/>
                  </a:lnTo>
                  <a:lnTo>
                    <a:pt x="13841" y="81280"/>
                  </a:lnTo>
                  <a:lnTo>
                    <a:pt x="13573" y="77470"/>
                  </a:lnTo>
                  <a:lnTo>
                    <a:pt x="13573" y="71120"/>
                  </a:lnTo>
                  <a:lnTo>
                    <a:pt x="13841" y="68580"/>
                  </a:lnTo>
                  <a:lnTo>
                    <a:pt x="14332" y="64770"/>
                  </a:lnTo>
                  <a:lnTo>
                    <a:pt x="4364" y="55835"/>
                  </a:lnTo>
                  <a:lnTo>
                    <a:pt x="1250" y="53340"/>
                  </a:lnTo>
                  <a:lnTo>
                    <a:pt x="0" y="49530"/>
                  </a:lnTo>
                  <a:lnTo>
                    <a:pt x="2678" y="43180"/>
                  </a:lnTo>
                  <a:lnTo>
                    <a:pt x="3795" y="40640"/>
                  </a:lnTo>
                  <a:lnTo>
                    <a:pt x="6384" y="35560"/>
                  </a:lnTo>
                  <a:lnTo>
                    <a:pt x="7768" y="33020"/>
                  </a:lnTo>
                  <a:lnTo>
                    <a:pt x="9242" y="31750"/>
                  </a:lnTo>
                  <a:lnTo>
                    <a:pt x="13349" y="25400"/>
                  </a:lnTo>
                  <a:lnTo>
                    <a:pt x="17814" y="24130"/>
                  </a:lnTo>
                  <a:lnTo>
                    <a:pt x="21833" y="26670"/>
                  </a:lnTo>
                  <a:lnTo>
                    <a:pt x="34468" y="30480"/>
                  </a:lnTo>
                  <a:lnTo>
                    <a:pt x="131382" y="30480"/>
                  </a:lnTo>
                  <a:lnTo>
                    <a:pt x="132204" y="31750"/>
                  </a:lnTo>
                  <a:lnTo>
                    <a:pt x="133677" y="33020"/>
                  </a:lnTo>
                  <a:lnTo>
                    <a:pt x="135016" y="35560"/>
                  </a:lnTo>
                  <a:lnTo>
                    <a:pt x="136400" y="38100"/>
                  </a:lnTo>
                  <a:lnTo>
                    <a:pt x="137651" y="40640"/>
                  </a:lnTo>
                  <a:lnTo>
                    <a:pt x="138767" y="43180"/>
                  </a:lnTo>
                  <a:lnTo>
                    <a:pt x="139794" y="44450"/>
                  </a:lnTo>
                  <a:lnTo>
                    <a:pt x="141446" y="49530"/>
                  </a:lnTo>
                  <a:lnTo>
                    <a:pt x="140196" y="53340"/>
                  </a:lnTo>
                  <a:lnTo>
                    <a:pt x="65147" y="53340"/>
                  </a:lnTo>
                  <a:lnTo>
                    <a:pt x="59987" y="55835"/>
                  </a:lnTo>
                  <a:lnTo>
                    <a:pt x="49291" y="71120"/>
                  </a:lnTo>
                  <a:lnTo>
                    <a:pt x="49291" y="77470"/>
                  </a:lnTo>
                  <a:lnTo>
                    <a:pt x="65147" y="95250"/>
                  </a:lnTo>
                  <a:lnTo>
                    <a:pt x="140106" y="95250"/>
                  </a:lnTo>
                  <a:lnTo>
                    <a:pt x="141356" y="100330"/>
                  </a:lnTo>
                  <a:lnTo>
                    <a:pt x="138678" y="105410"/>
                  </a:lnTo>
                  <a:lnTo>
                    <a:pt x="137561" y="107950"/>
                  </a:lnTo>
                  <a:lnTo>
                    <a:pt x="136311" y="110490"/>
                  </a:lnTo>
                  <a:lnTo>
                    <a:pt x="134927" y="113030"/>
                  </a:lnTo>
                  <a:lnTo>
                    <a:pt x="133588" y="115570"/>
                  </a:lnTo>
                  <a:lnTo>
                    <a:pt x="132114" y="116840"/>
                  </a:lnTo>
                  <a:lnTo>
                    <a:pt x="131293" y="118110"/>
                  </a:lnTo>
                  <a:lnTo>
                    <a:pt x="34423" y="118110"/>
                  </a:lnTo>
                  <a:lnTo>
                    <a:pt x="17814" y="124460"/>
                  </a:lnTo>
                  <a:close/>
                </a:path>
                <a:path w="281940" h="223520">
                  <a:moveTo>
                    <a:pt x="131382" y="30480"/>
                  </a:moveTo>
                  <a:lnTo>
                    <a:pt x="107022" y="30480"/>
                  </a:lnTo>
                  <a:lnTo>
                    <a:pt x="123631" y="24130"/>
                  </a:lnTo>
                  <a:lnTo>
                    <a:pt x="128096" y="25400"/>
                  </a:lnTo>
                  <a:lnTo>
                    <a:pt x="131382" y="30480"/>
                  </a:lnTo>
                  <a:close/>
                </a:path>
                <a:path w="281940" h="223520">
                  <a:moveTo>
                    <a:pt x="140106" y="95250"/>
                  </a:moveTo>
                  <a:lnTo>
                    <a:pt x="76298" y="95250"/>
                  </a:lnTo>
                  <a:lnTo>
                    <a:pt x="81550" y="92710"/>
                  </a:lnTo>
                  <a:lnTo>
                    <a:pt x="83867" y="91440"/>
                  </a:lnTo>
                  <a:lnTo>
                    <a:pt x="87886" y="87630"/>
                  </a:lnTo>
                  <a:lnTo>
                    <a:pt x="89435" y="85090"/>
                  </a:lnTo>
                  <a:lnTo>
                    <a:pt x="91610" y="80010"/>
                  </a:lnTo>
                  <a:lnTo>
                    <a:pt x="92154" y="77470"/>
                  </a:lnTo>
                  <a:lnTo>
                    <a:pt x="92154" y="71120"/>
                  </a:lnTo>
                  <a:lnTo>
                    <a:pt x="76298" y="53340"/>
                  </a:lnTo>
                  <a:lnTo>
                    <a:pt x="140196" y="53340"/>
                  </a:lnTo>
                  <a:lnTo>
                    <a:pt x="136188" y="56550"/>
                  </a:lnTo>
                  <a:lnTo>
                    <a:pt x="127024" y="64770"/>
                  </a:lnTo>
                  <a:lnTo>
                    <a:pt x="127515" y="68580"/>
                  </a:lnTo>
                  <a:lnTo>
                    <a:pt x="127783" y="71120"/>
                  </a:lnTo>
                  <a:lnTo>
                    <a:pt x="127783" y="77470"/>
                  </a:lnTo>
                  <a:lnTo>
                    <a:pt x="127515" y="80010"/>
                  </a:lnTo>
                  <a:lnTo>
                    <a:pt x="127024" y="83820"/>
                  </a:lnTo>
                  <a:lnTo>
                    <a:pt x="136936" y="92710"/>
                  </a:lnTo>
                  <a:lnTo>
                    <a:pt x="140106" y="95250"/>
                  </a:lnTo>
                  <a:close/>
                </a:path>
                <a:path w="281940" h="223520">
                  <a:moveTo>
                    <a:pt x="181049" y="223520"/>
                  </a:moveTo>
                  <a:lnTo>
                    <a:pt x="174798" y="220980"/>
                  </a:lnTo>
                  <a:lnTo>
                    <a:pt x="172438" y="219687"/>
                  </a:lnTo>
                  <a:lnTo>
                    <a:pt x="170244" y="218440"/>
                  </a:lnTo>
                  <a:lnTo>
                    <a:pt x="167833" y="217170"/>
                  </a:lnTo>
                  <a:lnTo>
                    <a:pt x="165556" y="215900"/>
                  </a:lnTo>
                  <a:lnTo>
                    <a:pt x="163413" y="214630"/>
                  </a:lnTo>
                  <a:lnTo>
                    <a:pt x="157921" y="210820"/>
                  </a:lnTo>
                  <a:lnTo>
                    <a:pt x="156805" y="205740"/>
                  </a:lnTo>
                  <a:lnTo>
                    <a:pt x="162297" y="189230"/>
                  </a:lnTo>
                  <a:lnTo>
                    <a:pt x="158368" y="184150"/>
                  </a:lnTo>
                  <a:lnTo>
                    <a:pt x="155197" y="179070"/>
                  </a:lnTo>
                  <a:lnTo>
                    <a:pt x="152965" y="172720"/>
                  </a:lnTo>
                  <a:lnTo>
                    <a:pt x="135865" y="168910"/>
                  </a:lnTo>
                  <a:lnTo>
                    <a:pt x="132516" y="166370"/>
                  </a:lnTo>
                  <a:lnTo>
                    <a:pt x="131668" y="158750"/>
                  </a:lnTo>
                  <a:lnTo>
                    <a:pt x="131668" y="147320"/>
                  </a:lnTo>
                  <a:lnTo>
                    <a:pt x="132516" y="139700"/>
                  </a:lnTo>
                  <a:lnTo>
                    <a:pt x="135820" y="135890"/>
                  </a:lnTo>
                  <a:lnTo>
                    <a:pt x="152965" y="133350"/>
                  </a:lnTo>
                  <a:lnTo>
                    <a:pt x="155153" y="127000"/>
                  </a:lnTo>
                  <a:lnTo>
                    <a:pt x="158368" y="121920"/>
                  </a:lnTo>
                  <a:lnTo>
                    <a:pt x="162297" y="116840"/>
                  </a:lnTo>
                  <a:lnTo>
                    <a:pt x="156805" y="100330"/>
                  </a:lnTo>
                  <a:lnTo>
                    <a:pt x="181049" y="82550"/>
                  </a:lnTo>
                  <a:lnTo>
                    <a:pt x="185469" y="83820"/>
                  </a:lnTo>
                  <a:lnTo>
                    <a:pt x="197122" y="96520"/>
                  </a:lnTo>
                  <a:lnTo>
                    <a:pt x="255310" y="96520"/>
                  </a:lnTo>
                  <a:lnTo>
                    <a:pt x="256148" y="100330"/>
                  </a:lnTo>
                  <a:lnTo>
                    <a:pt x="250656" y="116840"/>
                  </a:lnTo>
                  <a:lnTo>
                    <a:pt x="254585" y="121920"/>
                  </a:lnTo>
                  <a:lnTo>
                    <a:pt x="257755" y="127000"/>
                  </a:lnTo>
                  <a:lnTo>
                    <a:pt x="259541" y="132080"/>
                  </a:lnTo>
                  <a:lnTo>
                    <a:pt x="200878" y="132080"/>
                  </a:lnTo>
                  <a:lnTo>
                    <a:pt x="195627" y="134620"/>
                  </a:lnTo>
                  <a:lnTo>
                    <a:pt x="185023" y="149860"/>
                  </a:lnTo>
                  <a:lnTo>
                    <a:pt x="185023" y="156210"/>
                  </a:lnTo>
                  <a:lnTo>
                    <a:pt x="200878" y="173990"/>
                  </a:lnTo>
                  <a:lnTo>
                    <a:pt x="259550" y="173990"/>
                  </a:lnTo>
                  <a:lnTo>
                    <a:pt x="257800" y="179070"/>
                  </a:lnTo>
                  <a:lnTo>
                    <a:pt x="254585" y="184150"/>
                  </a:lnTo>
                  <a:lnTo>
                    <a:pt x="250656" y="189230"/>
                  </a:lnTo>
                  <a:lnTo>
                    <a:pt x="256148" y="205740"/>
                  </a:lnTo>
                  <a:lnTo>
                    <a:pt x="255310" y="209550"/>
                  </a:lnTo>
                  <a:lnTo>
                    <a:pt x="197167" y="209550"/>
                  </a:lnTo>
                  <a:lnTo>
                    <a:pt x="188346" y="219687"/>
                  </a:lnTo>
                  <a:lnTo>
                    <a:pt x="185469" y="222250"/>
                  </a:lnTo>
                  <a:lnTo>
                    <a:pt x="181049" y="223520"/>
                  </a:lnTo>
                  <a:close/>
                </a:path>
                <a:path w="281940" h="223520">
                  <a:moveTo>
                    <a:pt x="255310" y="96520"/>
                  </a:moveTo>
                  <a:lnTo>
                    <a:pt x="215785" y="96520"/>
                  </a:lnTo>
                  <a:lnTo>
                    <a:pt x="224626" y="86360"/>
                  </a:lnTo>
                  <a:lnTo>
                    <a:pt x="227483" y="83820"/>
                  </a:lnTo>
                  <a:lnTo>
                    <a:pt x="231904" y="82550"/>
                  </a:lnTo>
                  <a:lnTo>
                    <a:pt x="238199" y="85090"/>
                  </a:lnTo>
                  <a:lnTo>
                    <a:pt x="245119" y="88900"/>
                  </a:lnTo>
                  <a:lnTo>
                    <a:pt x="249540" y="91440"/>
                  </a:lnTo>
                  <a:lnTo>
                    <a:pt x="255031" y="95250"/>
                  </a:lnTo>
                  <a:lnTo>
                    <a:pt x="255310" y="96520"/>
                  </a:lnTo>
                  <a:close/>
                </a:path>
                <a:path w="281940" h="223520">
                  <a:moveTo>
                    <a:pt x="212749" y="96520"/>
                  </a:moveTo>
                  <a:lnTo>
                    <a:pt x="200158" y="96520"/>
                  </a:lnTo>
                  <a:lnTo>
                    <a:pt x="203284" y="95250"/>
                  </a:lnTo>
                  <a:lnTo>
                    <a:pt x="209624" y="95250"/>
                  </a:lnTo>
                  <a:lnTo>
                    <a:pt x="212749" y="96520"/>
                  </a:lnTo>
                  <a:close/>
                </a:path>
                <a:path w="281940" h="223520">
                  <a:moveTo>
                    <a:pt x="83983" y="148590"/>
                  </a:moveTo>
                  <a:lnTo>
                    <a:pt x="57373" y="148590"/>
                  </a:lnTo>
                  <a:lnTo>
                    <a:pt x="54158" y="144780"/>
                  </a:lnTo>
                  <a:lnTo>
                    <a:pt x="53310" y="140970"/>
                  </a:lnTo>
                  <a:lnTo>
                    <a:pt x="50586" y="128270"/>
                  </a:lnTo>
                  <a:lnTo>
                    <a:pt x="44693" y="125730"/>
                  </a:lnTo>
                  <a:lnTo>
                    <a:pt x="39201" y="121920"/>
                  </a:lnTo>
                  <a:lnTo>
                    <a:pt x="34423" y="118110"/>
                  </a:lnTo>
                  <a:lnTo>
                    <a:pt x="106933" y="118110"/>
                  </a:lnTo>
                  <a:lnTo>
                    <a:pt x="102155" y="121920"/>
                  </a:lnTo>
                  <a:lnTo>
                    <a:pt x="96708" y="125730"/>
                  </a:lnTo>
                  <a:lnTo>
                    <a:pt x="90770" y="128270"/>
                  </a:lnTo>
                  <a:lnTo>
                    <a:pt x="87198" y="144780"/>
                  </a:lnTo>
                  <a:lnTo>
                    <a:pt x="83983" y="148590"/>
                  </a:lnTo>
                  <a:close/>
                </a:path>
                <a:path w="281940" h="223520">
                  <a:moveTo>
                    <a:pt x="123542" y="124460"/>
                  </a:moveTo>
                  <a:lnTo>
                    <a:pt x="106933" y="118110"/>
                  </a:lnTo>
                  <a:lnTo>
                    <a:pt x="131293" y="118110"/>
                  </a:lnTo>
                  <a:lnTo>
                    <a:pt x="128007" y="123190"/>
                  </a:lnTo>
                  <a:lnTo>
                    <a:pt x="123542" y="124460"/>
                  </a:lnTo>
                  <a:close/>
                </a:path>
                <a:path w="281940" h="223520">
                  <a:moveTo>
                    <a:pt x="259550" y="173990"/>
                  </a:moveTo>
                  <a:lnTo>
                    <a:pt x="212030" y="173990"/>
                  </a:lnTo>
                  <a:lnTo>
                    <a:pt x="217281" y="171450"/>
                  </a:lnTo>
                  <a:lnTo>
                    <a:pt x="219598" y="170180"/>
                  </a:lnTo>
                  <a:lnTo>
                    <a:pt x="223618" y="166370"/>
                  </a:lnTo>
                  <a:lnTo>
                    <a:pt x="225166" y="163830"/>
                  </a:lnTo>
                  <a:lnTo>
                    <a:pt x="227341" y="158750"/>
                  </a:lnTo>
                  <a:lnTo>
                    <a:pt x="227885" y="156210"/>
                  </a:lnTo>
                  <a:lnTo>
                    <a:pt x="227885" y="149860"/>
                  </a:lnTo>
                  <a:lnTo>
                    <a:pt x="212030" y="132080"/>
                  </a:lnTo>
                  <a:lnTo>
                    <a:pt x="259541" y="132080"/>
                  </a:lnTo>
                  <a:lnTo>
                    <a:pt x="259987" y="133350"/>
                  </a:lnTo>
                  <a:lnTo>
                    <a:pt x="272980" y="135890"/>
                  </a:lnTo>
                  <a:lnTo>
                    <a:pt x="277088" y="135890"/>
                  </a:lnTo>
                  <a:lnTo>
                    <a:pt x="280436" y="139700"/>
                  </a:lnTo>
                  <a:lnTo>
                    <a:pt x="281285" y="147320"/>
                  </a:lnTo>
                  <a:lnTo>
                    <a:pt x="281374" y="148590"/>
                  </a:lnTo>
                  <a:lnTo>
                    <a:pt x="281463" y="156210"/>
                  </a:lnTo>
                  <a:lnTo>
                    <a:pt x="281285" y="158750"/>
                  </a:lnTo>
                  <a:lnTo>
                    <a:pt x="280436" y="166370"/>
                  </a:lnTo>
                  <a:lnTo>
                    <a:pt x="277132" y="168910"/>
                  </a:lnTo>
                  <a:lnTo>
                    <a:pt x="272980" y="170180"/>
                  </a:lnTo>
                  <a:lnTo>
                    <a:pt x="259987" y="172720"/>
                  </a:lnTo>
                  <a:lnTo>
                    <a:pt x="259550" y="173990"/>
                  </a:lnTo>
                  <a:close/>
                </a:path>
                <a:path w="281940" h="223520">
                  <a:moveTo>
                    <a:pt x="73759" y="149860"/>
                  </a:moveTo>
                  <a:lnTo>
                    <a:pt x="67597" y="149860"/>
                  </a:lnTo>
                  <a:lnTo>
                    <a:pt x="64561" y="148590"/>
                  </a:lnTo>
                  <a:lnTo>
                    <a:pt x="76795" y="148590"/>
                  </a:lnTo>
                  <a:lnTo>
                    <a:pt x="73759" y="149860"/>
                  </a:lnTo>
                  <a:close/>
                </a:path>
                <a:path w="281940" h="223520">
                  <a:moveTo>
                    <a:pt x="231859" y="223520"/>
                  </a:moveTo>
                  <a:lnTo>
                    <a:pt x="227439" y="222250"/>
                  </a:lnTo>
                  <a:lnTo>
                    <a:pt x="224834" y="219898"/>
                  </a:lnTo>
                  <a:lnTo>
                    <a:pt x="215830" y="209550"/>
                  </a:lnTo>
                  <a:lnTo>
                    <a:pt x="255310" y="209550"/>
                  </a:lnTo>
                  <a:lnTo>
                    <a:pt x="255031" y="210820"/>
                  </a:lnTo>
                  <a:lnTo>
                    <a:pt x="249540" y="214630"/>
                  </a:lnTo>
                  <a:lnTo>
                    <a:pt x="245119" y="217170"/>
                  </a:lnTo>
                  <a:lnTo>
                    <a:pt x="242708" y="218440"/>
                  </a:lnTo>
                  <a:lnTo>
                    <a:pt x="240515" y="219687"/>
                  </a:lnTo>
                  <a:lnTo>
                    <a:pt x="235788" y="222250"/>
                  </a:lnTo>
                  <a:lnTo>
                    <a:pt x="231859" y="223520"/>
                  </a:lnTo>
                  <a:close/>
                </a:path>
              </a:pathLst>
            </a:custGeom>
            <a:solidFill>
              <a:srgbClr val="3B81F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 descr=""/>
            <p:cNvSpPr/>
            <p:nvPr/>
          </p:nvSpPr>
          <p:spPr>
            <a:xfrm>
              <a:off x="8267698" y="4552949"/>
              <a:ext cx="714375" cy="381000"/>
            </a:xfrm>
            <a:custGeom>
              <a:avLst/>
              <a:gdLst/>
              <a:ahLst/>
              <a:cxnLst/>
              <a:rect l="l" t="t" r="r" b="b"/>
              <a:pathLst>
                <a:path w="714375" h="381000">
                  <a:moveTo>
                    <a:pt x="643178" y="380999"/>
                  </a:moveTo>
                  <a:lnTo>
                    <a:pt x="71196" y="380999"/>
                  </a:lnTo>
                  <a:lnTo>
                    <a:pt x="66241" y="380511"/>
                  </a:lnTo>
                  <a:lnTo>
                    <a:pt x="29705" y="365377"/>
                  </a:lnTo>
                  <a:lnTo>
                    <a:pt x="3885" y="329337"/>
                  </a:lnTo>
                  <a:lnTo>
                    <a:pt x="0" y="309803"/>
                  </a:lnTo>
                  <a:lnTo>
                    <a:pt x="0" y="304799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643178" y="0"/>
                  </a:lnTo>
                  <a:lnTo>
                    <a:pt x="684669" y="15621"/>
                  </a:lnTo>
                  <a:lnTo>
                    <a:pt x="710489" y="51661"/>
                  </a:lnTo>
                  <a:lnTo>
                    <a:pt x="714375" y="71196"/>
                  </a:lnTo>
                  <a:lnTo>
                    <a:pt x="714375" y="309803"/>
                  </a:lnTo>
                  <a:lnTo>
                    <a:pt x="698752" y="351293"/>
                  </a:lnTo>
                  <a:lnTo>
                    <a:pt x="662712" y="377113"/>
                  </a:lnTo>
                  <a:lnTo>
                    <a:pt x="648133" y="380511"/>
                  </a:lnTo>
                  <a:lnTo>
                    <a:pt x="643178" y="380999"/>
                  </a:lnTo>
                  <a:close/>
                </a:path>
              </a:pathLst>
            </a:custGeom>
            <a:solidFill>
              <a:srgbClr val="DAE9FE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0" name="object 40" descr=""/>
          <p:cNvSpPr txBox="1"/>
          <p:nvPr/>
        </p:nvSpPr>
        <p:spPr>
          <a:xfrm>
            <a:off x="8159750" y="4191741"/>
            <a:ext cx="911860" cy="2609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550" spc="-120" b="0">
                <a:latin typeface="Roboto Medium"/>
                <a:cs typeface="Roboto Medium"/>
              </a:rPr>
              <a:t>ReAct</a:t>
            </a:r>
            <a:r>
              <a:rPr dirty="0" sz="1550" spc="-15" b="0">
                <a:latin typeface="Roboto Medium"/>
                <a:cs typeface="Roboto Medium"/>
              </a:rPr>
              <a:t> </a:t>
            </a:r>
            <a:r>
              <a:rPr dirty="0" sz="1550" spc="-105" b="0">
                <a:latin typeface="Roboto Medium"/>
                <a:cs typeface="Roboto Medium"/>
              </a:rPr>
              <a:t>Loop</a:t>
            </a:r>
            <a:endParaRPr sz="1550">
              <a:latin typeface="Roboto Medium"/>
              <a:cs typeface="Roboto Medium"/>
            </a:endParaRPr>
          </a:p>
        </p:txBody>
      </p:sp>
      <p:sp>
        <p:nvSpPr>
          <p:cNvPr id="41" name="object 41" descr=""/>
          <p:cNvSpPr txBox="1"/>
          <p:nvPr/>
        </p:nvSpPr>
        <p:spPr>
          <a:xfrm>
            <a:off x="8326586" y="4608829"/>
            <a:ext cx="591185" cy="22923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300" spc="-50">
                <a:latin typeface="Roboto"/>
                <a:cs typeface="Roboto"/>
              </a:rPr>
              <a:t>Thought</a:t>
            </a:r>
            <a:endParaRPr sz="1300">
              <a:latin typeface="Roboto"/>
              <a:cs typeface="Roboto"/>
            </a:endParaRPr>
          </a:p>
        </p:txBody>
      </p:sp>
      <p:grpSp>
        <p:nvGrpSpPr>
          <p:cNvPr id="42" name="object 42" descr=""/>
          <p:cNvGrpSpPr/>
          <p:nvPr/>
        </p:nvGrpSpPr>
        <p:grpSpPr>
          <a:xfrm>
            <a:off x="9058275" y="4552949"/>
            <a:ext cx="866775" cy="381000"/>
            <a:chOff x="9058275" y="4552949"/>
            <a:chExt cx="866775" cy="381000"/>
          </a:xfrm>
        </p:grpSpPr>
        <p:pic>
          <p:nvPicPr>
            <p:cNvPr id="43" name="object 43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058275" y="4656296"/>
              <a:ext cx="201409" cy="174307"/>
            </a:xfrm>
            <a:prstGeom prst="rect">
              <a:avLst/>
            </a:prstGeom>
          </p:spPr>
        </p:pic>
        <p:sp>
          <p:nvSpPr>
            <p:cNvPr id="44" name="object 44" descr=""/>
            <p:cNvSpPr/>
            <p:nvPr/>
          </p:nvSpPr>
          <p:spPr>
            <a:xfrm>
              <a:off x="9334499" y="4552949"/>
              <a:ext cx="590550" cy="381000"/>
            </a:xfrm>
            <a:custGeom>
              <a:avLst/>
              <a:gdLst/>
              <a:ahLst/>
              <a:cxnLst/>
              <a:rect l="l" t="t" r="r" b="b"/>
              <a:pathLst>
                <a:path w="590550" h="381000">
                  <a:moveTo>
                    <a:pt x="519353" y="380999"/>
                  </a:moveTo>
                  <a:lnTo>
                    <a:pt x="71196" y="380999"/>
                  </a:lnTo>
                  <a:lnTo>
                    <a:pt x="66241" y="380511"/>
                  </a:lnTo>
                  <a:lnTo>
                    <a:pt x="29704" y="365377"/>
                  </a:lnTo>
                  <a:lnTo>
                    <a:pt x="3885" y="329337"/>
                  </a:lnTo>
                  <a:lnTo>
                    <a:pt x="0" y="309803"/>
                  </a:lnTo>
                  <a:lnTo>
                    <a:pt x="0" y="304799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0" y="3885"/>
                  </a:lnTo>
                  <a:lnTo>
                    <a:pt x="71196" y="0"/>
                  </a:lnTo>
                  <a:lnTo>
                    <a:pt x="519353" y="0"/>
                  </a:lnTo>
                  <a:lnTo>
                    <a:pt x="560843" y="15621"/>
                  </a:lnTo>
                  <a:lnTo>
                    <a:pt x="586663" y="51661"/>
                  </a:lnTo>
                  <a:lnTo>
                    <a:pt x="590549" y="71196"/>
                  </a:lnTo>
                  <a:lnTo>
                    <a:pt x="590549" y="309803"/>
                  </a:lnTo>
                  <a:lnTo>
                    <a:pt x="574927" y="351293"/>
                  </a:lnTo>
                  <a:lnTo>
                    <a:pt x="538887" y="377113"/>
                  </a:lnTo>
                  <a:lnTo>
                    <a:pt x="524308" y="380511"/>
                  </a:lnTo>
                  <a:lnTo>
                    <a:pt x="519353" y="380999"/>
                  </a:lnTo>
                  <a:close/>
                </a:path>
              </a:pathLst>
            </a:custGeom>
            <a:solidFill>
              <a:srgbClr val="DAE9FE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5" name="object 45" descr=""/>
          <p:cNvSpPr txBox="1"/>
          <p:nvPr/>
        </p:nvSpPr>
        <p:spPr>
          <a:xfrm>
            <a:off x="9396660" y="4608829"/>
            <a:ext cx="462915" cy="22923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300" spc="-45">
                <a:latin typeface="Roboto"/>
                <a:cs typeface="Roboto"/>
              </a:rPr>
              <a:t>Action</a:t>
            </a:r>
            <a:endParaRPr sz="1300">
              <a:latin typeface="Roboto"/>
              <a:cs typeface="Roboto"/>
            </a:endParaRPr>
          </a:p>
        </p:txBody>
      </p:sp>
      <p:grpSp>
        <p:nvGrpSpPr>
          <p:cNvPr id="46" name="object 46" descr=""/>
          <p:cNvGrpSpPr/>
          <p:nvPr/>
        </p:nvGrpSpPr>
        <p:grpSpPr>
          <a:xfrm>
            <a:off x="10001249" y="4552949"/>
            <a:ext cx="1238250" cy="381000"/>
            <a:chOff x="10001249" y="4552949"/>
            <a:chExt cx="1238250" cy="381000"/>
          </a:xfrm>
        </p:grpSpPr>
        <p:pic>
          <p:nvPicPr>
            <p:cNvPr id="47" name="object 4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001249" y="4656296"/>
              <a:ext cx="201409" cy="174307"/>
            </a:xfrm>
            <a:prstGeom prst="rect">
              <a:avLst/>
            </a:prstGeom>
          </p:spPr>
        </p:pic>
        <p:sp>
          <p:nvSpPr>
            <p:cNvPr id="48" name="object 48" descr=""/>
            <p:cNvSpPr/>
            <p:nvPr/>
          </p:nvSpPr>
          <p:spPr>
            <a:xfrm>
              <a:off x="10277472" y="4552949"/>
              <a:ext cx="962025" cy="381000"/>
            </a:xfrm>
            <a:custGeom>
              <a:avLst/>
              <a:gdLst/>
              <a:ahLst/>
              <a:cxnLst/>
              <a:rect l="l" t="t" r="r" b="b"/>
              <a:pathLst>
                <a:path w="962025" h="381000">
                  <a:moveTo>
                    <a:pt x="890829" y="380999"/>
                  </a:moveTo>
                  <a:lnTo>
                    <a:pt x="71197" y="380999"/>
                  </a:lnTo>
                  <a:lnTo>
                    <a:pt x="66242" y="380511"/>
                  </a:lnTo>
                  <a:lnTo>
                    <a:pt x="29706" y="365377"/>
                  </a:lnTo>
                  <a:lnTo>
                    <a:pt x="3885" y="329337"/>
                  </a:lnTo>
                  <a:lnTo>
                    <a:pt x="0" y="309803"/>
                  </a:lnTo>
                  <a:lnTo>
                    <a:pt x="1" y="304799"/>
                  </a:lnTo>
                  <a:lnTo>
                    <a:pt x="0" y="71196"/>
                  </a:lnTo>
                  <a:lnTo>
                    <a:pt x="15622" y="29705"/>
                  </a:lnTo>
                  <a:lnTo>
                    <a:pt x="51661" y="3885"/>
                  </a:lnTo>
                  <a:lnTo>
                    <a:pt x="71197" y="0"/>
                  </a:lnTo>
                  <a:lnTo>
                    <a:pt x="890829" y="0"/>
                  </a:lnTo>
                  <a:lnTo>
                    <a:pt x="932319" y="15621"/>
                  </a:lnTo>
                  <a:lnTo>
                    <a:pt x="958139" y="51661"/>
                  </a:lnTo>
                  <a:lnTo>
                    <a:pt x="962026" y="71196"/>
                  </a:lnTo>
                  <a:lnTo>
                    <a:pt x="962026" y="309803"/>
                  </a:lnTo>
                  <a:lnTo>
                    <a:pt x="946402" y="351293"/>
                  </a:lnTo>
                  <a:lnTo>
                    <a:pt x="910364" y="377113"/>
                  </a:lnTo>
                  <a:lnTo>
                    <a:pt x="895783" y="380511"/>
                  </a:lnTo>
                  <a:lnTo>
                    <a:pt x="890829" y="380999"/>
                  </a:lnTo>
                  <a:close/>
                </a:path>
              </a:pathLst>
            </a:custGeom>
            <a:solidFill>
              <a:srgbClr val="DAE9FE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9" name="object 49" descr=""/>
          <p:cNvSpPr txBox="1"/>
          <p:nvPr/>
        </p:nvSpPr>
        <p:spPr>
          <a:xfrm>
            <a:off x="10338742" y="4608829"/>
            <a:ext cx="842010" cy="22923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300" spc="-50">
                <a:latin typeface="Roboto"/>
                <a:cs typeface="Roboto"/>
              </a:rPr>
              <a:t>Observation</a:t>
            </a:r>
            <a:endParaRPr sz="1300">
              <a:latin typeface="Roboto"/>
              <a:cs typeface="Roboto"/>
            </a:endParaRPr>
          </a:p>
        </p:txBody>
      </p:sp>
      <p:grpSp>
        <p:nvGrpSpPr>
          <p:cNvPr id="50" name="object 50" descr=""/>
          <p:cNvGrpSpPr/>
          <p:nvPr/>
        </p:nvGrpSpPr>
        <p:grpSpPr>
          <a:xfrm>
            <a:off x="9686917" y="5048238"/>
            <a:ext cx="2315210" cy="1619885"/>
            <a:chOff x="9686917" y="5048238"/>
            <a:chExt cx="2315210" cy="1619885"/>
          </a:xfrm>
        </p:grpSpPr>
        <p:pic>
          <p:nvPicPr>
            <p:cNvPr id="51" name="object 51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686917" y="5048238"/>
              <a:ext cx="138119" cy="133368"/>
            </a:xfrm>
            <a:prstGeom prst="rect">
              <a:avLst/>
            </a:prstGeom>
          </p:spPr>
        </p:pic>
        <p:sp>
          <p:nvSpPr>
            <p:cNvPr id="52" name="object 52" descr=""/>
            <p:cNvSpPr/>
            <p:nvPr/>
          </p:nvSpPr>
          <p:spPr>
            <a:xfrm>
              <a:off x="10544174" y="6343649"/>
              <a:ext cx="1457325" cy="323850"/>
            </a:xfrm>
            <a:custGeom>
              <a:avLst/>
              <a:gdLst/>
              <a:ahLst/>
              <a:cxnLst/>
              <a:rect l="l" t="t" r="r" b="b"/>
              <a:pathLst>
                <a:path w="1457325" h="323850">
                  <a:moveTo>
                    <a:pt x="1424277" y="323849"/>
                  </a:moveTo>
                  <a:lnTo>
                    <a:pt x="33047" y="323849"/>
                  </a:lnTo>
                  <a:lnTo>
                    <a:pt x="28187" y="322883"/>
                  </a:lnTo>
                  <a:lnTo>
                    <a:pt x="966" y="295662"/>
                  </a:lnTo>
                  <a:lnTo>
                    <a:pt x="0" y="290802"/>
                  </a:lnTo>
                  <a:lnTo>
                    <a:pt x="0" y="28574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1424277" y="0"/>
                  </a:lnTo>
                  <a:lnTo>
                    <a:pt x="1456357" y="28187"/>
                  </a:lnTo>
                  <a:lnTo>
                    <a:pt x="1457324" y="33047"/>
                  </a:lnTo>
                  <a:lnTo>
                    <a:pt x="1457324" y="290802"/>
                  </a:lnTo>
                  <a:lnTo>
                    <a:pt x="1429137" y="322883"/>
                  </a:lnTo>
                  <a:lnTo>
                    <a:pt x="1424277" y="323849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3" name="object 53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658474" y="6438899"/>
              <a:ext cx="133349" cy="133349"/>
            </a:xfrm>
            <a:prstGeom prst="rect">
              <a:avLst/>
            </a:prstGeom>
          </p:spPr>
        </p:pic>
      </p:grpSp>
      <p:sp>
        <p:nvSpPr>
          <p:cNvPr id="54" name="object 5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975"/>
              </a:lnSpc>
            </a:pPr>
            <a:r>
              <a:rPr dirty="0" spc="-75"/>
              <a:t>Made</a:t>
            </a:r>
            <a:r>
              <a:rPr dirty="0" spc="5"/>
              <a:t> </a:t>
            </a:r>
            <a:r>
              <a:rPr dirty="0" spc="-55"/>
              <a:t>with</a:t>
            </a:r>
            <a:r>
              <a:rPr dirty="0" spc="5"/>
              <a:t> </a:t>
            </a:r>
            <a:r>
              <a:rPr dirty="0" spc="-50"/>
              <a:t>Genspark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2192000" cy="8724900"/>
          </a:xfrm>
          <a:custGeom>
            <a:avLst/>
            <a:gdLst/>
            <a:ahLst/>
            <a:cxnLst/>
            <a:rect l="l" t="t" r="r" b="b"/>
            <a:pathLst>
              <a:path w="12192000" h="8724900">
                <a:moveTo>
                  <a:pt x="12191999" y="8724899"/>
                </a:moveTo>
                <a:lnTo>
                  <a:pt x="0" y="87248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8724899"/>
                </a:lnTo>
                <a:close/>
              </a:path>
            </a:pathLst>
          </a:custGeom>
          <a:solidFill>
            <a:srgbClr val="F7FA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609599" y="609599"/>
            <a:ext cx="952500" cy="76200"/>
          </a:xfrm>
          <a:custGeom>
            <a:avLst/>
            <a:gdLst/>
            <a:ahLst/>
            <a:cxnLst/>
            <a:rect l="l" t="t" r="r" b="b"/>
            <a:pathLst>
              <a:path w="952500" h="76200">
                <a:moveTo>
                  <a:pt x="952499" y="76199"/>
                </a:moveTo>
                <a:lnTo>
                  <a:pt x="0" y="76199"/>
                </a:lnTo>
                <a:lnTo>
                  <a:pt x="0" y="0"/>
                </a:lnTo>
                <a:lnTo>
                  <a:pt x="952499" y="0"/>
                </a:lnTo>
                <a:lnTo>
                  <a:pt x="952499" y="76199"/>
                </a:lnTo>
                <a:close/>
              </a:path>
            </a:pathLst>
          </a:custGeom>
          <a:solidFill>
            <a:srgbClr val="3B81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96899" y="819878"/>
            <a:ext cx="5322570" cy="882015"/>
          </a:xfrm>
          <a:prstGeom prst="rect"/>
        </p:spPr>
        <p:txBody>
          <a:bodyPr wrap="square" lIns="0" tIns="104140" rIns="0" bIns="0" rtlCol="0" vert="horz">
            <a:spAutoFit/>
          </a:bodyPr>
          <a:lstStyle/>
          <a:p>
            <a:pPr marL="12700" marR="5080">
              <a:lnSpc>
                <a:spcPts val="3000"/>
              </a:lnSpc>
              <a:spcBef>
                <a:spcPts val="820"/>
              </a:spcBef>
            </a:pPr>
            <a:r>
              <a:rPr dirty="0" spc="-260"/>
              <a:t>Design</a:t>
            </a:r>
            <a:r>
              <a:rPr dirty="0" spc="-55"/>
              <a:t> </a:t>
            </a:r>
            <a:r>
              <a:rPr dirty="0" spc="-240"/>
              <a:t>Pattern:</a:t>
            </a:r>
            <a:r>
              <a:rPr dirty="0" spc="-50"/>
              <a:t> </a:t>
            </a:r>
            <a:r>
              <a:rPr dirty="0" spc="-245"/>
              <a:t>Planning</a:t>
            </a:r>
            <a:r>
              <a:rPr dirty="0" spc="-50"/>
              <a:t> </a:t>
            </a:r>
            <a:r>
              <a:rPr dirty="0" spc="-320"/>
              <a:t>and </a:t>
            </a:r>
            <a:r>
              <a:rPr dirty="0" spc="-225"/>
              <a:t>Multi-</a:t>
            </a:r>
            <a:r>
              <a:rPr dirty="0" spc="-285"/>
              <a:t>Agent</a:t>
            </a:r>
          </a:p>
        </p:txBody>
      </p:sp>
      <p:grpSp>
        <p:nvGrpSpPr>
          <p:cNvPr id="5" name="object 5" descr=""/>
          <p:cNvGrpSpPr/>
          <p:nvPr/>
        </p:nvGrpSpPr>
        <p:grpSpPr>
          <a:xfrm>
            <a:off x="609599" y="1904999"/>
            <a:ext cx="6096000" cy="2952750"/>
            <a:chOff x="609599" y="1904999"/>
            <a:chExt cx="6096000" cy="2952750"/>
          </a:xfrm>
        </p:grpSpPr>
        <p:sp>
          <p:nvSpPr>
            <p:cNvPr id="6" name="object 6" descr=""/>
            <p:cNvSpPr/>
            <p:nvPr/>
          </p:nvSpPr>
          <p:spPr>
            <a:xfrm>
              <a:off x="619124" y="1914524"/>
              <a:ext cx="6076950" cy="2933700"/>
            </a:xfrm>
            <a:custGeom>
              <a:avLst/>
              <a:gdLst/>
              <a:ahLst/>
              <a:cxnLst/>
              <a:rect l="l" t="t" r="r" b="b"/>
              <a:pathLst>
                <a:path w="6076950" h="2933700">
                  <a:moveTo>
                    <a:pt x="6014652" y="2933699"/>
                  </a:moveTo>
                  <a:lnTo>
                    <a:pt x="62297" y="2933699"/>
                  </a:lnTo>
                  <a:lnTo>
                    <a:pt x="57961" y="2933272"/>
                  </a:lnTo>
                  <a:lnTo>
                    <a:pt x="22624" y="2917266"/>
                  </a:lnTo>
                  <a:lnTo>
                    <a:pt x="2135" y="2884325"/>
                  </a:lnTo>
                  <a:lnTo>
                    <a:pt x="0" y="2871402"/>
                  </a:lnTo>
                  <a:lnTo>
                    <a:pt x="0" y="2867024"/>
                  </a:lnTo>
                  <a:lnTo>
                    <a:pt x="0" y="62296"/>
                  </a:lnTo>
                  <a:lnTo>
                    <a:pt x="13669" y="25992"/>
                  </a:lnTo>
                  <a:lnTo>
                    <a:pt x="45204" y="3399"/>
                  </a:lnTo>
                  <a:lnTo>
                    <a:pt x="62297" y="0"/>
                  </a:lnTo>
                  <a:lnTo>
                    <a:pt x="6014652" y="0"/>
                  </a:lnTo>
                  <a:lnTo>
                    <a:pt x="6050957" y="13668"/>
                  </a:lnTo>
                  <a:lnTo>
                    <a:pt x="6073549" y="45204"/>
                  </a:lnTo>
                  <a:lnTo>
                    <a:pt x="6076949" y="62296"/>
                  </a:lnTo>
                  <a:lnTo>
                    <a:pt x="6076949" y="2871402"/>
                  </a:lnTo>
                  <a:lnTo>
                    <a:pt x="6063280" y="2907707"/>
                  </a:lnTo>
                  <a:lnTo>
                    <a:pt x="6031744" y="2930299"/>
                  </a:lnTo>
                  <a:lnTo>
                    <a:pt x="6018988" y="2933272"/>
                  </a:lnTo>
                  <a:lnTo>
                    <a:pt x="6014652" y="29336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619124" y="1914524"/>
              <a:ext cx="6076950" cy="2933700"/>
            </a:xfrm>
            <a:custGeom>
              <a:avLst/>
              <a:gdLst/>
              <a:ahLst/>
              <a:cxnLst/>
              <a:rect l="l" t="t" r="r" b="b"/>
              <a:pathLst>
                <a:path w="6076950" h="2933700">
                  <a:moveTo>
                    <a:pt x="0" y="2867024"/>
                  </a:moveTo>
                  <a:lnTo>
                    <a:pt x="0" y="66674"/>
                  </a:lnTo>
                  <a:lnTo>
                    <a:pt x="0" y="62296"/>
                  </a:lnTo>
                  <a:lnTo>
                    <a:pt x="427" y="57960"/>
                  </a:lnTo>
                  <a:lnTo>
                    <a:pt x="1281" y="53667"/>
                  </a:lnTo>
                  <a:lnTo>
                    <a:pt x="2135" y="49373"/>
                  </a:lnTo>
                  <a:lnTo>
                    <a:pt x="3399" y="45204"/>
                  </a:lnTo>
                  <a:lnTo>
                    <a:pt x="5075" y="41159"/>
                  </a:lnTo>
                  <a:lnTo>
                    <a:pt x="6750" y="37114"/>
                  </a:lnTo>
                  <a:lnTo>
                    <a:pt x="19528" y="19528"/>
                  </a:lnTo>
                  <a:lnTo>
                    <a:pt x="22624" y="16432"/>
                  </a:lnTo>
                  <a:lnTo>
                    <a:pt x="53667" y="1281"/>
                  </a:lnTo>
                  <a:lnTo>
                    <a:pt x="57961" y="427"/>
                  </a:lnTo>
                  <a:lnTo>
                    <a:pt x="62297" y="0"/>
                  </a:lnTo>
                  <a:lnTo>
                    <a:pt x="66675" y="0"/>
                  </a:lnTo>
                  <a:lnTo>
                    <a:pt x="6010274" y="0"/>
                  </a:lnTo>
                  <a:lnTo>
                    <a:pt x="6014652" y="0"/>
                  </a:lnTo>
                  <a:lnTo>
                    <a:pt x="6018988" y="427"/>
                  </a:lnTo>
                  <a:lnTo>
                    <a:pt x="6023281" y="1281"/>
                  </a:lnTo>
                  <a:lnTo>
                    <a:pt x="6027575" y="2135"/>
                  </a:lnTo>
                  <a:lnTo>
                    <a:pt x="6031744" y="3399"/>
                  </a:lnTo>
                  <a:lnTo>
                    <a:pt x="6035789" y="5075"/>
                  </a:lnTo>
                  <a:lnTo>
                    <a:pt x="6039834" y="6750"/>
                  </a:lnTo>
                  <a:lnTo>
                    <a:pt x="6057420" y="19528"/>
                  </a:lnTo>
                  <a:lnTo>
                    <a:pt x="6060516" y="22624"/>
                  </a:lnTo>
                  <a:lnTo>
                    <a:pt x="6063280" y="25992"/>
                  </a:lnTo>
                  <a:lnTo>
                    <a:pt x="6065711" y="29632"/>
                  </a:lnTo>
                  <a:lnTo>
                    <a:pt x="6068143" y="33272"/>
                  </a:lnTo>
                  <a:lnTo>
                    <a:pt x="6075668" y="53667"/>
                  </a:lnTo>
                  <a:lnTo>
                    <a:pt x="6076522" y="57961"/>
                  </a:lnTo>
                  <a:lnTo>
                    <a:pt x="6076949" y="62296"/>
                  </a:lnTo>
                  <a:lnTo>
                    <a:pt x="6076949" y="66674"/>
                  </a:lnTo>
                  <a:lnTo>
                    <a:pt x="6076949" y="2867024"/>
                  </a:lnTo>
                  <a:lnTo>
                    <a:pt x="6076949" y="2871402"/>
                  </a:lnTo>
                  <a:lnTo>
                    <a:pt x="6076521" y="2875738"/>
                  </a:lnTo>
                  <a:lnTo>
                    <a:pt x="6075667" y="2880032"/>
                  </a:lnTo>
                  <a:lnTo>
                    <a:pt x="6074813" y="2884325"/>
                  </a:lnTo>
                  <a:lnTo>
                    <a:pt x="6054324" y="2917266"/>
                  </a:lnTo>
                  <a:lnTo>
                    <a:pt x="6047317" y="2922462"/>
                  </a:lnTo>
                  <a:lnTo>
                    <a:pt x="6043677" y="2924894"/>
                  </a:lnTo>
                  <a:lnTo>
                    <a:pt x="6039834" y="2926948"/>
                  </a:lnTo>
                  <a:lnTo>
                    <a:pt x="6035789" y="2928623"/>
                  </a:lnTo>
                  <a:lnTo>
                    <a:pt x="6031744" y="2930299"/>
                  </a:lnTo>
                  <a:lnTo>
                    <a:pt x="6027575" y="2931563"/>
                  </a:lnTo>
                  <a:lnTo>
                    <a:pt x="6023281" y="2932418"/>
                  </a:lnTo>
                  <a:lnTo>
                    <a:pt x="6018988" y="2933272"/>
                  </a:lnTo>
                  <a:lnTo>
                    <a:pt x="6014652" y="2933699"/>
                  </a:lnTo>
                  <a:lnTo>
                    <a:pt x="6010274" y="2933699"/>
                  </a:lnTo>
                  <a:lnTo>
                    <a:pt x="66675" y="2933699"/>
                  </a:lnTo>
                  <a:lnTo>
                    <a:pt x="29632" y="2922462"/>
                  </a:lnTo>
                  <a:lnTo>
                    <a:pt x="25992" y="2920030"/>
                  </a:lnTo>
                  <a:lnTo>
                    <a:pt x="3399" y="2888494"/>
                  </a:lnTo>
                  <a:lnTo>
                    <a:pt x="1281" y="2880032"/>
                  </a:lnTo>
                  <a:lnTo>
                    <a:pt x="427" y="2875738"/>
                  </a:lnTo>
                  <a:lnTo>
                    <a:pt x="0" y="2871402"/>
                  </a:lnTo>
                  <a:lnTo>
                    <a:pt x="0" y="2867024"/>
                  </a:lnTo>
                  <a:close/>
                </a:path>
              </a:pathLst>
            </a:custGeom>
            <a:ln w="19049">
              <a:solidFill>
                <a:srgbClr val="E4E7E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781049" y="2419349"/>
              <a:ext cx="5753100" cy="19050"/>
            </a:xfrm>
            <a:custGeom>
              <a:avLst/>
              <a:gdLst/>
              <a:ahLst/>
              <a:cxnLst/>
              <a:rect l="l" t="t" r="r" b="b"/>
              <a:pathLst>
                <a:path w="5753100" h="19050">
                  <a:moveTo>
                    <a:pt x="5753099" y="19049"/>
                  </a:moveTo>
                  <a:lnTo>
                    <a:pt x="0" y="19049"/>
                  </a:lnTo>
                  <a:lnTo>
                    <a:pt x="0" y="0"/>
                  </a:lnTo>
                  <a:lnTo>
                    <a:pt x="5753099" y="0"/>
                  </a:lnTo>
                  <a:lnTo>
                    <a:pt x="5753099" y="19049"/>
                  </a:lnTo>
                  <a:close/>
                </a:path>
              </a:pathLst>
            </a:custGeom>
            <a:solidFill>
              <a:srgbClr val="E4E7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800099" y="2857499"/>
              <a:ext cx="5734050" cy="685800"/>
            </a:xfrm>
            <a:custGeom>
              <a:avLst/>
              <a:gdLst/>
              <a:ahLst/>
              <a:cxnLst/>
              <a:rect l="l" t="t" r="r" b="b"/>
              <a:pathLst>
                <a:path w="5734050" h="685800">
                  <a:moveTo>
                    <a:pt x="5701000" y="685799"/>
                  </a:moveTo>
                  <a:lnTo>
                    <a:pt x="0" y="685799"/>
                  </a:lnTo>
                  <a:lnTo>
                    <a:pt x="0" y="0"/>
                  </a:lnTo>
                  <a:lnTo>
                    <a:pt x="5701000" y="0"/>
                  </a:lnTo>
                  <a:lnTo>
                    <a:pt x="5705861" y="966"/>
                  </a:lnTo>
                  <a:lnTo>
                    <a:pt x="5733081" y="28187"/>
                  </a:lnTo>
                  <a:lnTo>
                    <a:pt x="5734048" y="33047"/>
                  </a:lnTo>
                  <a:lnTo>
                    <a:pt x="5734048" y="652752"/>
                  </a:lnTo>
                  <a:lnTo>
                    <a:pt x="5705861" y="684832"/>
                  </a:lnTo>
                  <a:lnTo>
                    <a:pt x="5701000" y="685799"/>
                  </a:lnTo>
                  <a:close/>
                </a:path>
              </a:pathLst>
            </a:custGeom>
            <a:solidFill>
              <a:srgbClr val="F0F9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781049" y="2857499"/>
              <a:ext cx="38100" cy="685800"/>
            </a:xfrm>
            <a:custGeom>
              <a:avLst/>
              <a:gdLst/>
              <a:ahLst/>
              <a:cxnLst/>
              <a:rect l="l" t="t" r="r" b="b"/>
              <a:pathLst>
                <a:path w="38100" h="685800">
                  <a:moveTo>
                    <a:pt x="38099" y="685799"/>
                  </a:moveTo>
                  <a:lnTo>
                    <a:pt x="0" y="685799"/>
                  </a:lnTo>
                  <a:lnTo>
                    <a:pt x="0" y="0"/>
                  </a:lnTo>
                  <a:lnTo>
                    <a:pt x="38099" y="0"/>
                  </a:lnTo>
                  <a:lnTo>
                    <a:pt x="38099" y="685799"/>
                  </a:lnTo>
                  <a:close/>
                </a:path>
              </a:pathLst>
            </a:custGeom>
            <a:solidFill>
              <a:srgbClr val="3B81F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800099" y="3657599"/>
              <a:ext cx="5734050" cy="914400"/>
            </a:xfrm>
            <a:custGeom>
              <a:avLst/>
              <a:gdLst/>
              <a:ahLst/>
              <a:cxnLst/>
              <a:rect l="l" t="t" r="r" b="b"/>
              <a:pathLst>
                <a:path w="5734050" h="914400">
                  <a:moveTo>
                    <a:pt x="5701000" y="914399"/>
                  </a:moveTo>
                  <a:lnTo>
                    <a:pt x="0" y="914399"/>
                  </a:lnTo>
                  <a:lnTo>
                    <a:pt x="0" y="0"/>
                  </a:lnTo>
                  <a:lnTo>
                    <a:pt x="5701000" y="0"/>
                  </a:lnTo>
                  <a:lnTo>
                    <a:pt x="5705861" y="966"/>
                  </a:lnTo>
                  <a:lnTo>
                    <a:pt x="5733081" y="28187"/>
                  </a:lnTo>
                  <a:lnTo>
                    <a:pt x="5734048" y="33047"/>
                  </a:lnTo>
                  <a:lnTo>
                    <a:pt x="5734048" y="881351"/>
                  </a:lnTo>
                  <a:lnTo>
                    <a:pt x="5705861" y="913432"/>
                  </a:lnTo>
                  <a:lnTo>
                    <a:pt x="5701000" y="914399"/>
                  </a:lnTo>
                  <a:close/>
                </a:path>
              </a:pathLst>
            </a:custGeom>
            <a:solidFill>
              <a:srgbClr val="F0F9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781049" y="3657599"/>
              <a:ext cx="38100" cy="914400"/>
            </a:xfrm>
            <a:custGeom>
              <a:avLst/>
              <a:gdLst/>
              <a:ahLst/>
              <a:cxnLst/>
              <a:rect l="l" t="t" r="r" b="b"/>
              <a:pathLst>
                <a:path w="38100" h="914400">
                  <a:moveTo>
                    <a:pt x="38099" y="914399"/>
                  </a:moveTo>
                  <a:lnTo>
                    <a:pt x="0" y="914399"/>
                  </a:lnTo>
                  <a:lnTo>
                    <a:pt x="0" y="0"/>
                  </a:lnTo>
                  <a:lnTo>
                    <a:pt x="38099" y="0"/>
                  </a:lnTo>
                  <a:lnTo>
                    <a:pt x="38099" y="914399"/>
                  </a:lnTo>
                  <a:close/>
                </a:path>
              </a:pathLst>
            </a:custGeom>
            <a:solidFill>
              <a:srgbClr val="3B81F5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 descr=""/>
          <p:cNvSpPr txBox="1"/>
          <p:nvPr/>
        </p:nvSpPr>
        <p:spPr>
          <a:xfrm>
            <a:off x="768349" y="2046986"/>
            <a:ext cx="1445895" cy="2857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700" spc="-110" b="0">
                <a:solidFill>
                  <a:srgbClr val="1D40AF"/>
                </a:solidFill>
                <a:latin typeface="Roboto Medium"/>
                <a:cs typeface="Roboto Medium"/>
              </a:rPr>
              <a:t>Planning</a:t>
            </a:r>
            <a:r>
              <a:rPr dirty="0" sz="1700" spc="-40" b="0">
                <a:solidFill>
                  <a:srgbClr val="1D40AF"/>
                </a:solidFill>
                <a:latin typeface="Roboto Medium"/>
                <a:cs typeface="Roboto Medium"/>
              </a:rPr>
              <a:t> </a:t>
            </a:r>
            <a:r>
              <a:rPr dirty="0" sz="1700" spc="-90" b="0">
                <a:solidFill>
                  <a:srgbClr val="1D40AF"/>
                </a:solidFill>
                <a:latin typeface="Roboto Medium"/>
                <a:cs typeface="Roboto Medium"/>
              </a:rPr>
              <a:t>Pattern</a:t>
            </a:r>
            <a:endParaRPr sz="1700">
              <a:latin typeface="Roboto Medium"/>
              <a:cs typeface="Roboto Medium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768349" y="2494279"/>
            <a:ext cx="5617210" cy="22923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300" spc="-60">
                <a:solidFill>
                  <a:srgbClr val="374050"/>
                </a:solidFill>
                <a:latin typeface="Roboto"/>
                <a:cs typeface="Roboto"/>
              </a:rPr>
              <a:t>Agent</a:t>
            </a:r>
            <a:r>
              <a:rPr dirty="0" sz="130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dirty="0" sz="1300" spc="-55">
                <a:solidFill>
                  <a:srgbClr val="374050"/>
                </a:solidFill>
                <a:latin typeface="Roboto"/>
                <a:cs typeface="Roboto"/>
              </a:rPr>
              <a:t>divides</a:t>
            </a:r>
            <a:r>
              <a:rPr dirty="0" sz="130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dirty="0" sz="1300" spc="-65">
                <a:solidFill>
                  <a:srgbClr val="374050"/>
                </a:solidFill>
                <a:latin typeface="Roboto"/>
                <a:cs typeface="Roboto"/>
              </a:rPr>
              <a:t>complex</a:t>
            </a:r>
            <a:r>
              <a:rPr dirty="0" sz="130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dirty="0" sz="1300" spc="-50">
                <a:solidFill>
                  <a:srgbClr val="374050"/>
                </a:solidFill>
                <a:latin typeface="Roboto"/>
                <a:cs typeface="Roboto"/>
              </a:rPr>
              <a:t>objectives</a:t>
            </a:r>
            <a:r>
              <a:rPr dirty="0" sz="130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dirty="0" sz="1300" spc="-50">
                <a:solidFill>
                  <a:srgbClr val="374050"/>
                </a:solidFill>
                <a:latin typeface="Roboto"/>
                <a:cs typeface="Roboto"/>
              </a:rPr>
              <a:t>into</a:t>
            </a:r>
            <a:r>
              <a:rPr dirty="0" sz="130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dirty="0" sz="1300" spc="-55">
                <a:solidFill>
                  <a:srgbClr val="374050"/>
                </a:solidFill>
                <a:latin typeface="Roboto"/>
                <a:cs typeface="Roboto"/>
              </a:rPr>
              <a:t>sub-</a:t>
            </a:r>
            <a:r>
              <a:rPr dirty="0" sz="1300" spc="-60">
                <a:solidFill>
                  <a:srgbClr val="374050"/>
                </a:solidFill>
                <a:latin typeface="Roboto"/>
                <a:cs typeface="Roboto"/>
              </a:rPr>
              <a:t>tasks</a:t>
            </a:r>
            <a:r>
              <a:rPr dirty="0" sz="130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dirty="0" sz="1300" spc="-60">
                <a:solidFill>
                  <a:srgbClr val="374050"/>
                </a:solidFill>
                <a:latin typeface="Roboto"/>
                <a:cs typeface="Roboto"/>
              </a:rPr>
              <a:t>and</a:t>
            </a:r>
            <a:r>
              <a:rPr dirty="0" sz="130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dirty="0" sz="1300" spc="-60">
                <a:solidFill>
                  <a:srgbClr val="374050"/>
                </a:solidFill>
                <a:latin typeface="Roboto"/>
                <a:cs typeface="Roboto"/>
              </a:rPr>
              <a:t>sequences</a:t>
            </a:r>
            <a:r>
              <a:rPr dirty="0" sz="1300" spc="5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dirty="0" sz="1300" spc="-60">
                <a:solidFill>
                  <a:srgbClr val="374050"/>
                </a:solidFill>
                <a:latin typeface="Roboto"/>
                <a:cs typeface="Roboto"/>
              </a:rPr>
              <a:t>them</a:t>
            </a:r>
            <a:r>
              <a:rPr dirty="0" sz="130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dirty="0" sz="1300" spc="-35">
                <a:solidFill>
                  <a:srgbClr val="374050"/>
                </a:solidFill>
                <a:latin typeface="Roboto"/>
                <a:cs typeface="Roboto"/>
              </a:rPr>
              <a:t>strategically.</a:t>
            </a:r>
            <a:endParaRPr sz="1300">
              <a:latin typeface="Roboto"/>
              <a:cs typeface="Roboto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958850" y="2926334"/>
            <a:ext cx="5120005" cy="1511300"/>
          </a:xfrm>
          <a:prstGeom prst="rect">
            <a:avLst/>
          </a:prstGeom>
        </p:spPr>
        <p:txBody>
          <a:bodyPr wrap="square" lIns="0" tIns="419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dirty="0" sz="1300" spc="-55" b="0">
                <a:latin typeface="Roboto Medium"/>
                <a:cs typeface="Roboto Medium"/>
              </a:rPr>
              <a:t>Strategic</a:t>
            </a:r>
            <a:r>
              <a:rPr dirty="0" sz="1300" b="0">
                <a:latin typeface="Roboto Medium"/>
                <a:cs typeface="Roboto Medium"/>
              </a:rPr>
              <a:t> </a:t>
            </a:r>
            <a:r>
              <a:rPr dirty="0" sz="1300" spc="-10" b="0">
                <a:latin typeface="Roboto Medium"/>
                <a:cs typeface="Roboto Medium"/>
              </a:rPr>
              <a:t>Approach</a:t>
            </a:r>
            <a:endParaRPr sz="1300">
              <a:latin typeface="Roboto Medium"/>
              <a:cs typeface="Roboto Medium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dirty="0" sz="1300" spc="-60">
                <a:solidFill>
                  <a:srgbClr val="4A5462"/>
                </a:solidFill>
                <a:latin typeface="Roboto"/>
                <a:cs typeface="Roboto"/>
              </a:rPr>
              <a:t>Creates</a:t>
            </a:r>
            <a:r>
              <a:rPr dirty="0" sz="1300" spc="5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dirty="0" sz="1300" spc="-55">
                <a:solidFill>
                  <a:srgbClr val="4A5462"/>
                </a:solidFill>
                <a:latin typeface="Roboto"/>
                <a:cs typeface="Roboto"/>
              </a:rPr>
              <a:t>step-</a:t>
            </a:r>
            <a:r>
              <a:rPr dirty="0" sz="1300" spc="-50">
                <a:solidFill>
                  <a:srgbClr val="4A5462"/>
                </a:solidFill>
                <a:latin typeface="Roboto"/>
                <a:cs typeface="Roboto"/>
              </a:rPr>
              <a:t>by-</a:t>
            </a:r>
            <a:r>
              <a:rPr dirty="0" sz="1300" spc="-55">
                <a:solidFill>
                  <a:srgbClr val="4A5462"/>
                </a:solidFill>
                <a:latin typeface="Roboto"/>
                <a:cs typeface="Roboto"/>
              </a:rPr>
              <a:t>step</a:t>
            </a:r>
            <a:r>
              <a:rPr dirty="0" sz="1300" spc="15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dirty="0" sz="1300" spc="-70">
                <a:solidFill>
                  <a:srgbClr val="4A5462"/>
                </a:solidFill>
                <a:latin typeface="Roboto"/>
                <a:cs typeface="Roboto"/>
              </a:rPr>
              <a:t>roadmaps</a:t>
            </a:r>
            <a:r>
              <a:rPr dirty="0" sz="1300" spc="2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dirty="0" sz="1300" spc="-55">
                <a:solidFill>
                  <a:srgbClr val="4A5462"/>
                </a:solidFill>
                <a:latin typeface="Roboto"/>
                <a:cs typeface="Roboto"/>
              </a:rPr>
              <a:t>to</a:t>
            </a:r>
            <a:r>
              <a:rPr dirty="0" sz="1300" spc="15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dirty="0" sz="1300" spc="-55">
                <a:solidFill>
                  <a:srgbClr val="4A5462"/>
                </a:solidFill>
                <a:latin typeface="Roboto"/>
                <a:cs typeface="Roboto"/>
              </a:rPr>
              <a:t>achieve</a:t>
            </a:r>
            <a:r>
              <a:rPr dirty="0" sz="1300" spc="15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dirty="0" sz="1300" spc="-60">
                <a:solidFill>
                  <a:srgbClr val="4A5462"/>
                </a:solidFill>
                <a:latin typeface="Roboto"/>
                <a:cs typeface="Roboto"/>
              </a:rPr>
              <a:t>goals</a:t>
            </a:r>
            <a:r>
              <a:rPr dirty="0" sz="1300" spc="2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dirty="0" sz="1300" spc="-10">
                <a:solidFill>
                  <a:srgbClr val="4A5462"/>
                </a:solidFill>
                <a:latin typeface="Roboto"/>
                <a:cs typeface="Roboto"/>
              </a:rPr>
              <a:t>efficiently</a:t>
            </a:r>
            <a:endParaRPr sz="1300">
              <a:latin typeface="Roboto"/>
              <a:cs typeface="Roboto"/>
            </a:endParaRPr>
          </a:p>
          <a:p>
            <a:pPr>
              <a:lnSpc>
                <a:spcPct val="100000"/>
              </a:lnSpc>
            </a:pPr>
            <a:endParaRPr sz="12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2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</a:pPr>
            <a:r>
              <a:rPr dirty="0" sz="1300" spc="-10" b="0">
                <a:latin typeface="Roboto Medium"/>
                <a:cs typeface="Roboto Medium"/>
              </a:rPr>
              <a:t>Example</a:t>
            </a:r>
            <a:endParaRPr sz="1300">
              <a:latin typeface="Roboto Medium"/>
              <a:cs typeface="Roboto Medium"/>
            </a:endParaRPr>
          </a:p>
          <a:p>
            <a:pPr marL="12700" marR="5080">
              <a:lnSpc>
                <a:spcPct val="115399"/>
              </a:lnSpc>
            </a:pPr>
            <a:r>
              <a:rPr dirty="0" sz="1300" spc="-65">
                <a:solidFill>
                  <a:srgbClr val="4A5462"/>
                </a:solidFill>
                <a:latin typeface="Roboto"/>
                <a:cs typeface="Roboto"/>
              </a:rPr>
              <a:t>Research</a:t>
            </a:r>
            <a:r>
              <a:rPr dirty="0" sz="1300" spc="1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dirty="0" sz="1300" spc="-60">
                <a:solidFill>
                  <a:srgbClr val="4A5462"/>
                </a:solidFill>
                <a:latin typeface="Roboto"/>
                <a:cs typeface="Roboto"/>
              </a:rPr>
              <a:t>agent</a:t>
            </a:r>
            <a:r>
              <a:rPr dirty="0" sz="1300" spc="1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dirty="0" sz="1300" spc="-60">
                <a:solidFill>
                  <a:srgbClr val="4A5462"/>
                </a:solidFill>
                <a:latin typeface="Roboto"/>
                <a:cs typeface="Roboto"/>
              </a:rPr>
              <a:t>breaking</a:t>
            </a:r>
            <a:r>
              <a:rPr dirty="0" sz="1300" spc="1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dirty="0" sz="1300" spc="-70">
                <a:solidFill>
                  <a:srgbClr val="4A5462"/>
                </a:solidFill>
                <a:latin typeface="Roboto"/>
                <a:cs typeface="Roboto"/>
              </a:rPr>
              <a:t>down</a:t>
            </a:r>
            <a:r>
              <a:rPr dirty="0" sz="1300" spc="1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dirty="0" sz="1300" spc="-60">
                <a:solidFill>
                  <a:srgbClr val="4A5462"/>
                </a:solidFill>
                <a:latin typeface="Roboto"/>
                <a:cs typeface="Roboto"/>
              </a:rPr>
              <a:t>a</a:t>
            </a:r>
            <a:r>
              <a:rPr dirty="0" sz="1300" spc="1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dirty="0" sz="1300" spc="-65">
                <a:solidFill>
                  <a:srgbClr val="4A5462"/>
                </a:solidFill>
                <a:latin typeface="Roboto"/>
                <a:cs typeface="Roboto"/>
              </a:rPr>
              <a:t>complex</a:t>
            </a:r>
            <a:r>
              <a:rPr dirty="0" sz="1300" spc="1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dirty="0" sz="1300" spc="-55">
                <a:solidFill>
                  <a:srgbClr val="4A5462"/>
                </a:solidFill>
                <a:latin typeface="Roboto"/>
                <a:cs typeface="Roboto"/>
              </a:rPr>
              <a:t>query</a:t>
            </a:r>
            <a:r>
              <a:rPr dirty="0" sz="1300" spc="1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dirty="0" sz="1300" spc="-50">
                <a:solidFill>
                  <a:srgbClr val="4A5462"/>
                </a:solidFill>
                <a:latin typeface="Roboto"/>
                <a:cs typeface="Roboto"/>
              </a:rPr>
              <a:t>into</a:t>
            </a:r>
            <a:r>
              <a:rPr dirty="0" sz="1300" spc="1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dirty="0" sz="1300" spc="-50">
                <a:solidFill>
                  <a:srgbClr val="4A5462"/>
                </a:solidFill>
                <a:latin typeface="Roboto"/>
                <a:cs typeface="Roboto"/>
              </a:rPr>
              <a:t>sequential</a:t>
            </a:r>
            <a:r>
              <a:rPr dirty="0" sz="1300" spc="1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dirty="0" sz="1300" spc="-40">
                <a:solidFill>
                  <a:srgbClr val="4A5462"/>
                </a:solidFill>
                <a:latin typeface="Roboto"/>
                <a:cs typeface="Roboto"/>
              </a:rPr>
              <a:t>information </a:t>
            </a:r>
            <a:r>
              <a:rPr dirty="0" sz="1300" spc="-50">
                <a:solidFill>
                  <a:srgbClr val="4A5462"/>
                </a:solidFill>
                <a:latin typeface="Roboto"/>
                <a:cs typeface="Roboto"/>
              </a:rPr>
              <a:t>gathering</a:t>
            </a:r>
            <a:r>
              <a:rPr dirty="0" sz="130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dirty="0" sz="1300" spc="-10">
                <a:solidFill>
                  <a:srgbClr val="4A5462"/>
                </a:solidFill>
                <a:latin typeface="Roboto"/>
                <a:cs typeface="Roboto"/>
              </a:rPr>
              <a:t>steps</a:t>
            </a:r>
            <a:endParaRPr sz="1300">
              <a:latin typeface="Roboto"/>
              <a:cs typeface="Roboto"/>
            </a:endParaRPr>
          </a:p>
        </p:txBody>
      </p:sp>
      <p:grpSp>
        <p:nvGrpSpPr>
          <p:cNvPr id="16" name="object 16" descr=""/>
          <p:cNvGrpSpPr/>
          <p:nvPr/>
        </p:nvGrpSpPr>
        <p:grpSpPr>
          <a:xfrm>
            <a:off x="609599" y="5010149"/>
            <a:ext cx="6096000" cy="2952750"/>
            <a:chOff x="609599" y="5010149"/>
            <a:chExt cx="6096000" cy="2952750"/>
          </a:xfrm>
        </p:grpSpPr>
        <p:sp>
          <p:nvSpPr>
            <p:cNvPr id="17" name="object 17" descr=""/>
            <p:cNvSpPr/>
            <p:nvPr/>
          </p:nvSpPr>
          <p:spPr>
            <a:xfrm>
              <a:off x="619124" y="5019674"/>
              <a:ext cx="6076950" cy="2933700"/>
            </a:xfrm>
            <a:custGeom>
              <a:avLst/>
              <a:gdLst/>
              <a:ahLst/>
              <a:cxnLst/>
              <a:rect l="l" t="t" r="r" b="b"/>
              <a:pathLst>
                <a:path w="6076950" h="2933700">
                  <a:moveTo>
                    <a:pt x="6014652" y="2933699"/>
                  </a:moveTo>
                  <a:lnTo>
                    <a:pt x="62297" y="2933699"/>
                  </a:lnTo>
                  <a:lnTo>
                    <a:pt x="57961" y="2933271"/>
                  </a:lnTo>
                  <a:lnTo>
                    <a:pt x="22624" y="2917265"/>
                  </a:lnTo>
                  <a:lnTo>
                    <a:pt x="2135" y="2884325"/>
                  </a:lnTo>
                  <a:lnTo>
                    <a:pt x="0" y="2871402"/>
                  </a:lnTo>
                  <a:lnTo>
                    <a:pt x="0" y="2867024"/>
                  </a:lnTo>
                  <a:lnTo>
                    <a:pt x="0" y="62296"/>
                  </a:lnTo>
                  <a:lnTo>
                    <a:pt x="13669" y="25992"/>
                  </a:lnTo>
                  <a:lnTo>
                    <a:pt x="45204" y="3400"/>
                  </a:lnTo>
                  <a:lnTo>
                    <a:pt x="62297" y="0"/>
                  </a:lnTo>
                  <a:lnTo>
                    <a:pt x="6014652" y="0"/>
                  </a:lnTo>
                  <a:lnTo>
                    <a:pt x="6050957" y="13668"/>
                  </a:lnTo>
                  <a:lnTo>
                    <a:pt x="6073549" y="45203"/>
                  </a:lnTo>
                  <a:lnTo>
                    <a:pt x="6076949" y="62296"/>
                  </a:lnTo>
                  <a:lnTo>
                    <a:pt x="6076949" y="2871402"/>
                  </a:lnTo>
                  <a:lnTo>
                    <a:pt x="6063280" y="2907706"/>
                  </a:lnTo>
                  <a:lnTo>
                    <a:pt x="6031744" y="2930298"/>
                  </a:lnTo>
                  <a:lnTo>
                    <a:pt x="6018988" y="2933271"/>
                  </a:lnTo>
                  <a:lnTo>
                    <a:pt x="6014652" y="29336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619124" y="5019674"/>
              <a:ext cx="6076950" cy="2933700"/>
            </a:xfrm>
            <a:custGeom>
              <a:avLst/>
              <a:gdLst/>
              <a:ahLst/>
              <a:cxnLst/>
              <a:rect l="l" t="t" r="r" b="b"/>
              <a:pathLst>
                <a:path w="6076950" h="2933700">
                  <a:moveTo>
                    <a:pt x="0" y="2867024"/>
                  </a:moveTo>
                  <a:lnTo>
                    <a:pt x="0" y="66674"/>
                  </a:lnTo>
                  <a:lnTo>
                    <a:pt x="0" y="62296"/>
                  </a:lnTo>
                  <a:lnTo>
                    <a:pt x="427" y="57960"/>
                  </a:lnTo>
                  <a:lnTo>
                    <a:pt x="1281" y="53666"/>
                  </a:lnTo>
                  <a:lnTo>
                    <a:pt x="2135" y="49373"/>
                  </a:lnTo>
                  <a:lnTo>
                    <a:pt x="3399" y="45203"/>
                  </a:lnTo>
                  <a:lnTo>
                    <a:pt x="5075" y="41159"/>
                  </a:lnTo>
                  <a:lnTo>
                    <a:pt x="6750" y="37113"/>
                  </a:lnTo>
                  <a:lnTo>
                    <a:pt x="8804" y="33271"/>
                  </a:lnTo>
                  <a:lnTo>
                    <a:pt x="11236" y="29631"/>
                  </a:lnTo>
                  <a:lnTo>
                    <a:pt x="13669" y="25992"/>
                  </a:lnTo>
                  <a:lnTo>
                    <a:pt x="45204" y="3400"/>
                  </a:lnTo>
                  <a:lnTo>
                    <a:pt x="62297" y="0"/>
                  </a:lnTo>
                  <a:lnTo>
                    <a:pt x="66675" y="0"/>
                  </a:lnTo>
                  <a:lnTo>
                    <a:pt x="6010274" y="0"/>
                  </a:lnTo>
                  <a:lnTo>
                    <a:pt x="6014652" y="0"/>
                  </a:lnTo>
                  <a:lnTo>
                    <a:pt x="6018988" y="426"/>
                  </a:lnTo>
                  <a:lnTo>
                    <a:pt x="6047317" y="11236"/>
                  </a:lnTo>
                  <a:lnTo>
                    <a:pt x="6050957" y="13668"/>
                  </a:lnTo>
                  <a:lnTo>
                    <a:pt x="6065711" y="29631"/>
                  </a:lnTo>
                  <a:lnTo>
                    <a:pt x="6068143" y="33271"/>
                  </a:lnTo>
                  <a:lnTo>
                    <a:pt x="6076949" y="66674"/>
                  </a:lnTo>
                  <a:lnTo>
                    <a:pt x="6076949" y="2867024"/>
                  </a:lnTo>
                  <a:lnTo>
                    <a:pt x="6065711" y="2904066"/>
                  </a:lnTo>
                  <a:lnTo>
                    <a:pt x="6063280" y="2907706"/>
                  </a:lnTo>
                  <a:lnTo>
                    <a:pt x="6047317" y="2922461"/>
                  </a:lnTo>
                  <a:lnTo>
                    <a:pt x="6043677" y="2924893"/>
                  </a:lnTo>
                  <a:lnTo>
                    <a:pt x="6010274" y="2933699"/>
                  </a:lnTo>
                  <a:lnTo>
                    <a:pt x="66675" y="2933699"/>
                  </a:lnTo>
                  <a:lnTo>
                    <a:pt x="62297" y="2933699"/>
                  </a:lnTo>
                  <a:lnTo>
                    <a:pt x="57961" y="2933271"/>
                  </a:lnTo>
                  <a:lnTo>
                    <a:pt x="53667" y="2932417"/>
                  </a:lnTo>
                  <a:lnTo>
                    <a:pt x="49373" y="2931563"/>
                  </a:lnTo>
                  <a:lnTo>
                    <a:pt x="29632" y="2922461"/>
                  </a:lnTo>
                  <a:lnTo>
                    <a:pt x="25992" y="2920029"/>
                  </a:lnTo>
                  <a:lnTo>
                    <a:pt x="11236" y="2904066"/>
                  </a:lnTo>
                  <a:lnTo>
                    <a:pt x="8804" y="2900426"/>
                  </a:lnTo>
                  <a:lnTo>
                    <a:pt x="0" y="2871402"/>
                  </a:lnTo>
                  <a:lnTo>
                    <a:pt x="0" y="2867024"/>
                  </a:lnTo>
                  <a:close/>
                </a:path>
              </a:pathLst>
            </a:custGeom>
            <a:ln w="19049">
              <a:solidFill>
                <a:srgbClr val="E4E7E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781049" y="5524499"/>
              <a:ext cx="5753100" cy="19050"/>
            </a:xfrm>
            <a:custGeom>
              <a:avLst/>
              <a:gdLst/>
              <a:ahLst/>
              <a:cxnLst/>
              <a:rect l="l" t="t" r="r" b="b"/>
              <a:pathLst>
                <a:path w="5753100" h="19050">
                  <a:moveTo>
                    <a:pt x="5753099" y="19049"/>
                  </a:moveTo>
                  <a:lnTo>
                    <a:pt x="0" y="19049"/>
                  </a:lnTo>
                  <a:lnTo>
                    <a:pt x="0" y="0"/>
                  </a:lnTo>
                  <a:lnTo>
                    <a:pt x="5753099" y="0"/>
                  </a:lnTo>
                  <a:lnTo>
                    <a:pt x="5753099" y="19049"/>
                  </a:lnTo>
                  <a:close/>
                </a:path>
              </a:pathLst>
            </a:custGeom>
            <a:solidFill>
              <a:srgbClr val="E4E7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800099" y="6191249"/>
              <a:ext cx="5734050" cy="685800"/>
            </a:xfrm>
            <a:custGeom>
              <a:avLst/>
              <a:gdLst/>
              <a:ahLst/>
              <a:cxnLst/>
              <a:rect l="l" t="t" r="r" b="b"/>
              <a:pathLst>
                <a:path w="5734050" h="685800">
                  <a:moveTo>
                    <a:pt x="5701000" y="685799"/>
                  </a:moveTo>
                  <a:lnTo>
                    <a:pt x="0" y="685799"/>
                  </a:lnTo>
                  <a:lnTo>
                    <a:pt x="0" y="0"/>
                  </a:lnTo>
                  <a:lnTo>
                    <a:pt x="5701000" y="0"/>
                  </a:lnTo>
                  <a:lnTo>
                    <a:pt x="5705861" y="966"/>
                  </a:lnTo>
                  <a:lnTo>
                    <a:pt x="5733081" y="28187"/>
                  </a:lnTo>
                  <a:lnTo>
                    <a:pt x="5734048" y="33047"/>
                  </a:lnTo>
                  <a:lnTo>
                    <a:pt x="5734048" y="652752"/>
                  </a:lnTo>
                  <a:lnTo>
                    <a:pt x="5705861" y="684832"/>
                  </a:lnTo>
                  <a:lnTo>
                    <a:pt x="5701000" y="685799"/>
                  </a:lnTo>
                  <a:close/>
                </a:path>
              </a:pathLst>
            </a:custGeom>
            <a:solidFill>
              <a:srgbClr val="F0F9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781049" y="6191249"/>
              <a:ext cx="38100" cy="685800"/>
            </a:xfrm>
            <a:custGeom>
              <a:avLst/>
              <a:gdLst/>
              <a:ahLst/>
              <a:cxnLst/>
              <a:rect l="l" t="t" r="r" b="b"/>
              <a:pathLst>
                <a:path w="38100" h="685800">
                  <a:moveTo>
                    <a:pt x="38099" y="685799"/>
                  </a:moveTo>
                  <a:lnTo>
                    <a:pt x="0" y="685799"/>
                  </a:lnTo>
                  <a:lnTo>
                    <a:pt x="0" y="0"/>
                  </a:lnTo>
                  <a:lnTo>
                    <a:pt x="38099" y="0"/>
                  </a:lnTo>
                  <a:lnTo>
                    <a:pt x="38099" y="685799"/>
                  </a:lnTo>
                  <a:close/>
                </a:path>
              </a:pathLst>
            </a:custGeom>
            <a:solidFill>
              <a:srgbClr val="3B81F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800099" y="6991349"/>
              <a:ext cx="5734050" cy="685800"/>
            </a:xfrm>
            <a:custGeom>
              <a:avLst/>
              <a:gdLst/>
              <a:ahLst/>
              <a:cxnLst/>
              <a:rect l="l" t="t" r="r" b="b"/>
              <a:pathLst>
                <a:path w="5734050" h="685800">
                  <a:moveTo>
                    <a:pt x="5701000" y="685798"/>
                  </a:moveTo>
                  <a:lnTo>
                    <a:pt x="0" y="685799"/>
                  </a:lnTo>
                  <a:lnTo>
                    <a:pt x="0" y="0"/>
                  </a:lnTo>
                  <a:lnTo>
                    <a:pt x="5701000" y="0"/>
                  </a:lnTo>
                  <a:lnTo>
                    <a:pt x="5705861" y="966"/>
                  </a:lnTo>
                  <a:lnTo>
                    <a:pt x="5733081" y="28186"/>
                  </a:lnTo>
                  <a:lnTo>
                    <a:pt x="5734048" y="33046"/>
                  </a:lnTo>
                  <a:lnTo>
                    <a:pt x="5734048" y="652751"/>
                  </a:lnTo>
                  <a:lnTo>
                    <a:pt x="5705861" y="684831"/>
                  </a:lnTo>
                  <a:lnTo>
                    <a:pt x="5701000" y="685798"/>
                  </a:lnTo>
                  <a:close/>
                </a:path>
              </a:pathLst>
            </a:custGeom>
            <a:solidFill>
              <a:srgbClr val="F0F9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781049" y="6991349"/>
              <a:ext cx="38100" cy="685800"/>
            </a:xfrm>
            <a:custGeom>
              <a:avLst/>
              <a:gdLst/>
              <a:ahLst/>
              <a:cxnLst/>
              <a:rect l="l" t="t" r="r" b="b"/>
              <a:pathLst>
                <a:path w="38100" h="685800">
                  <a:moveTo>
                    <a:pt x="38099" y="685799"/>
                  </a:moveTo>
                  <a:lnTo>
                    <a:pt x="0" y="685799"/>
                  </a:lnTo>
                  <a:lnTo>
                    <a:pt x="0" y="0"/>
                  </a:lnTo>
                  <a:lnTo>
                    <a:pt x="38099" y="0"/>
                  </a:lnTo>
                  <a:lnTo>
                    <a:pt x="38099" y="685799"/>
                  </a:lnTo>
                  <a:close/>
                </a:path>
              </a:pathLst>
            </a:custGeom>
            <a:solidFill>
              <a:srgbClr val="3B81F5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 descr=""/>
          <p:cNvSpPr txBox="1"/>
          <p:nvPr/>
        </p:nvSpPr>
        <p:spPr>
          <a:xfrm>
            <a:off x="768349" y="5152136"/>
            <a:ext cx="1702435" cy="2857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700" spc="-95" b="0">
                <a:solidFill>
                  <a:srgbClr val="1D40AF"/>
                </a:solidFill>
                <a:latin typeface="Roboto Medium"/>
                <a:cs typeface="Roboto Medium"/>
              </a:rPr>
              <a:t>Multi-</a:t>
            </a:r>
            <a:r>
              <a:rPr dirty="0" sz="1700" spc="-120" b="0">
                <a:solidFill>
                  <a:srgbClr val="1D40AF"/>
                </a:solidFill>
                <a:latin typeface="Roboto Medium"/>
                <a:cs typeface="Roboto Medium"/>
              </a:rPr>
              <a:t>Agent</a:t>
            </a:r>
            <a:r>
              <a:rPr dirty="0" sz="1700" spc="20" b="0">
                <a:solidFill>
                  <a:srgbClr val="1D40AF"/>
                </a:solidFill>
                <a:latin typeface="Roboto Medium"/>
                <a:cs typeface="Roboto Medium"/>
              </a:rPr>
              <a:t> </a:t>
            </a:r>
            <a:r>
              <a:rPr dirty="0" sz="1700" spc="-90" b="0">
                <a:solidFill>
                  <a:srgbClr val="1D40AF"/>
                </a:solidFill>
                <a:latin typeface="Roboto Medium"/>
                <a:cs typeface="Roboto Medium"/>
              </a:rPr>
              <a:t>Pattern</a:t>
            </a:r>
            <a:endParaRPr sz="1700">
              <a:latin typeface="Roboto Medium"/>
              <a:cs typeface="Roboto Medium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768349" y="5574283"/>
            <a:ext cx="5731510" cy="48260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90"/>
              </a:spcBef>
            </a:pPr>
            <a:r>
              <a:rPr dirty="0" sz="1300" spc="-45">
                <a:solidFill>
                  <a:srgbClr val="374050"/>
                </a:solidFill>
                <a:latin typeface="Roboto"/>
                <a:cs typeface="Roboto"/>
              </a:rPr>
              <a:t>Multiple</a:t>
            </a:r>
            <a:r>
              <a:rPr dirty="0" sz="1300" spc="-15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dirty="0" sz="1300" spc="-50">
                <a:solidFill>
                  <a:srgbClr val="374050"/>
                </a:solidFill>
                <a:latin typeface="Roboto"/>
                <a:cs typeface="Roboto"/>
              </a:rPr>
              <a:t>specialized</a:t>
            </a:r>
            <a:r>
              <a:rPr dirty="0" sz="1300" spc="-1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dirty="0" sz="1300" spc="-60">
                <a:solidFill>
                  <a:srgbClr val="374050"/>
                </a:solidFill>
                <a:latin typeface="Roboto"/>
                <a:cs typeface="Roboto"/>
              </a:rPr>
              <a:t>agents</a:t>
            </a:r>
            <a:r>
              <a:rPr dirty="0" sz="1300" spc="-1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dirty="0" sz="1300" spc="-50">
                <a:solidFill>
                  <a:srgbClr val="374050"/>
                </a:solidFill>
                <a:latin typeface="Roboto"/>
                <a:cs typeface="Roboto"/>
              </a:rPr>
              <a:t>collaborate,</a:t>
            </a:r>
            <a:r>
              <a:rPr dirty="0" sz="1300" spc="-1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dirty="0" sz="1300" spc="-60">
                <a:solidFill>
                  <a:srgbClr val="374050"/>
                </a:solidFill>
                <a:latin typeface="Roboto"/>
                <a:cs typeface="Roboto"/>
              </a:rPr>
              <a:t>each</a:t>
            </a:r>
            <a:r>
              <a:rPr dirty="0" sz="1300" spc="-15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dirty="0" sz="1300" spc="-50">
                <a:solidFill>
                  <a:srgbClr val="374050"/>
                </a:solidFill>
                <a:latin typeface="Roboto"/>
                <a:cs typeface="Roboto"/>
              </a:rPr>
              <a:t>handling</a:t>
            </a:r>
            <a:r>
              <a:rPr dirty="0" sz="1300" spc="-1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dirty="0" sz="1300" spc="-50">
                <a:solidFill>
                  <a:srgbClr val="374050"/>
                </a:solidFill>
                <a:latin typeface="Roboto"/>
                <a:cs typeface="Roboto"/>
              </a:rPr>
              <a:t>specific</a:t>
            </a:r>
            <a:r>
              <a:rPr dirty="0" sz="1300" spc="-1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dirty="0" sz="1300" spc="-55">
                <a:solidFill>
                  <a:srgbClr val="374050"/>
                </a:solidFill>
                <a:latin typeface="Roboto"/>
                <a:cs typeface="Roboto"/>
              </a:rPr>
              <a:t>aspects</a:t>
            </a:r>
            <a:r>
              <a:rPr dirty="0" sz="1300" spc="-1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dirty="0" sz="1300" spc="-50">
                <a:solidFill>
                  <a:srgbClr val="374050"/>
                </a:solidFill>
                <a:latin typeface="Roboto"/>
                <a:cs typeface="Roboto"/>
              </a:rPr>
              <a:t>of</a:t>
            </a:r>
            <a:r>
              <a:rPr dirty="0" sz="1300" spc="-15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dirty="0" sz="1300" spc="-60">
                <a:solidFill>
                  <a:srgbClr val="374050"/>
                </a:solidFill>
                <a:latin typeface="Roboto"/>
                <a:cs typeface="Roboto"/>
              </a:rPr>
              <a:t>a</a:t>
            </a:r>
            <a:r>
              <a:rPr dirty="0" sz="1300" spc="-1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dirty="0" sz="1300" spc="-35">
                <a:solidFill>
                  <a:srgbClr val="374050"/>
                </a:solidFill>
                <a:latin typeface="Roboto"/>
                <a:cs typeface="Roboto"/>
              </a:rPr>
              <a:t>complex </a:t>
            </a:r>
            <a:r>
              <a:rPr dirty="0" sz="1300" spc="-10">
                <a:solidFill>
                  <a:srgbClr val="374050"/>
                </a:solidFill>
                <a:latin typeface="Roboto"/>
                <a:cs typeface="Roboto"/>
              </a:rPr>
              <a:t>task.</a:t>
            </a:r>
            <a:endParaRPr sz="1300">
              <a:latin typeface="Roboto"/>
              <a:cs typeface="Roboto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958850" y="6260083"/>
            <a:ext cx="4762500" cy="482600"/>
          </a:xfrm>
          <a:prstGeom prst="rect">
            <a:avLst/>
          </a:prstGeom>
        </p:spPr>
        <p:txBody>
          <a:bodyPr wrap="square" lIns="0" tIns="419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dirty="0" sz="1300" spc="-55" b="0">
                <a:latin typeface="Roboto Medium"/>
                <a:cs typeface="Roboto Medium"/>
              </a:rPr>
              <a:t>Delegation</a:t>
            </a:r>
            <a:r>
              <a:rPr dirty="0" sz="1300" spc="-25" b="0">
                <a:latin typeface="Roboto Medium"/>
                <a:cs typeface="Roboto Medium"/>
              </a:rPr>
              <a:t> </a:t>
            </a:r>
            <a:r>
              <a:rPr dirty="0" sz="1300" spc="-60" b="0">
                <a:latin typeface="Roboto Medium"/>
                <a:cs typeface="Roboto Medium"/>
              </a:rPr>
              <a:t>&amp;</a:t>
            </a:r>
            <a:r>
              <a:rPr dirty="0" sz="1300" spc="-20" b="0">
                <a:latin typeface="Roboto Medium"/>
                <a:cs typeface="Roboto Medium"/>
              </a:rPr>
              <a:t> </a:t>
            </a:r>
            <a:r>
              <a:rPr dirty="0" sz="1300" spc="-10" b="0">
                <a:latin typeface="Roboto Medium"/>
                <a:cs typeface="Roboto Medium"/>
              </a:rPr>
              <a:t>Coordination</a:t>
            </a:r>
            <a:endParaRPr sz="1300">
              <a:latin typeface="Roboto Medium"/>
              <a:cs typeface="Roboto Medium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dirty="0" sz="1300" spc="-65">
                <a:solidFill>
                  <a:srgbClr val="4A5462"/>
                </a:solidFill>
                <a:latin typeface="Roboto"/>
                <a:cs typeface="Roboto"/>
              </a:rPr>
              <a:t>Manager</a:t>
            </a:r>
            <a:r>
              <a:rPr dirty="0" sz="1300" spc="5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dirty="0" sz="1300" spc="-60">
                <a:solidFill>
                  <a:srgbClr val="4A5462"/>
                </a:solidFill>
                <a:latin typeface="Roboto"/>
                <a:cs typeface="Roboto"/>
              </a:rPr>
              <a:t>agent</a:t>
            </a:r>
            <a:r>
              <a:rPr dirty="0" sz="1300" spc="5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dirty="0" sz="1300" spc="-55">
                <a:solidFill>
                  <a:srgbClr val="4A5462"/>
                </a:solidFill>
                <a:latin typeface="Roboto"/>
                <a:cs typeface="Roboto"/>
              </a:rPr>
              <a:t>assigns</a:t>
            </a:r>
            <a:r>
              <a:rPr dirty="0" sz="1300" spc="5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dirty="0" sz="1300" spc="-65">
                <a:solidFill>
                  <a:srgbClr val="4A5462"/>
                </a:solidFill>
                <a:latin typeface="Roboto"/>
                <a:cs typeface="Roboto"/>
              </a:rPr>
              <a:t>subtasks</a:t>
            </a:r>
            <a:r>
              <a:rPr dirty="0" sz="1300" spc="5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dirty="0" sz="1300" spc="-55">
                <a:solidFill>
                  <a:srgbClr val="4A5462"/>
                </a:solidFill>
                <a:latin typeface="Roboto"/>
                <a:cs typeface="Roboto"/>
              </a:rPr>
              <a:t>to</a:t>
            </a:r>
            <a:r>
              <a:rPr dirty="0" sz="1300" spc="5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dirty="0" sz="1300" spc="-50">
                <a:solidFill>
                  <a:srgbClr val="4A5462"/>
                </a:solidFill>
                <a:latin typeface="Roboto"/>
                <a:cs typeface="Roboto"/>
              </a:rPr>
              <a:t>specialists</a:t>
            </a:r>
            <a:r>
              <a:rPr dirty="0" sz="1300" spc="5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dirty="0" sz="1300" spc="-50">
                <a:solidFill>
                  <a:srgbClr val="4A5462"/>
                </a:solidFill>
                <a:latin typeface="Roboto"/>
                <a:cs typeface="Roboto"/>
              </a:rPr>
              <a:t>with</a:t>
            </a:r>
            <a:r>
              <a:rPr dirty="0" sz="1300" spc="5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dirty="0" sz="1300" spc="-50">
                <a:solidFill>
                  <a:srgbClr val="4A5462"/>
                </a:solidFill>
                <a:latin typeface="Roboto"/>
                <a:cs typeface="Roboto"/>
              </a:rPr>
              <a:t>relevant</a:t>
            </a:r>
            <a:r>
              <a:rPr dirty="0" sz="1300" spc="5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dirty="0" sz="1300" spc="-25">
                <a:solidFill>
                  <a:srgbClr val="4A5462"/>
                </a:solidFill>
                <a:latin typeface="Roboto"/>
                <a:cs typeface="Roboto"/>
              </a:rPr>
              <a:t>expertise</a:t>
            </a:r>
            <a:endParaRPr sz="1300">
              <a:latin typeface="Roboto"/>
              <a:cs typeface="Roboto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958850" y="7060183"/>
            <a:ext cx="4160520" cy="482600"/>
          </a:xfrm>
          <a:prstGeom prst="rect">
            <a:avLst/>
          </a:prstGeom>
        </p:spPr>
        <p:txBody>
          <a:bodyPr wrap="square" lIns="0" tIns="419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dirty="0" sz="1300" spc="-60" b="0">
                <a:latin typeface="Roboto Medium"/>
                <a:cs typeface="Roboto Medium"/>
              </a:rPr>
              <a:t>Example:</a:t>
            </a:r>
            <a:r>
              <a:rPr dirty="0" sz="1300" spc="-10" b="0">
                <a:latin typeface="Roboto Medium"/>
                <a:cs typeface="Roboto Medium"/>
              </a:rPr>
              <a:t> </a:t>
            </a:r>
            <a:r>
              <a:rPr dirty="0" sz="1300" spc="-50" b="0">
                <a:latin typeface="Roboto Medium"/>
                <a:cs typeface="Roboto Medium"/>
              </a:rPr>
              <a:t>Financial</a:t>
            </a:r>
            <a:r>
              <a:rPr dirty="0" sz="1300" spc="-5" b="0">
                <a:latin typeface="Roboto Medium"/>
                <a:cs typeface="Roboto Medium"/>
              </a:rPr>
              <a:t> </a:t>
            </a:r>
            <a:r>
              <a:rPr dirty="0" sz="1300" spc="-60" b="0">
                <a:latin typeface="Roboto Medium"/>
                <a:cs typeface="Roboto Medium"/>
              </a:rPr>
              <a:t>Analysis</a:t>
            </a:r>
            <a:r>
              <a:rPr dirty="0" sz="1300" spc="-35" b="0">
                <a:latin typeface="Roboto Medium"/>
                <a:cs typeface="Roboto Medium"/>
              </a:rPr>
              <a:t> </a:t>
            </a:r>
            <a:r>
              <a:rPr dirty="0" sz="1300" spc="-20" b="0">
                <a:latin typeface="Roboto Medium"/>
                <a:cs typeface="Roboto Medium"/>
              </a:rPr>
              <a:t>Team</a:t>
            </a:r>
            <a:endParaRPr sz="1300">
              <a:latin typeface="Roboto Medium"/>
              <a:cs typeface="Roboto Medium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dirty="0" sz="1300" spc="-55">
                <a:solidFill>
                  <a:srgbClr val="4A5462"/>
                </a:solidFill>
                <a:latin typeface="Roboto"/>
                <a:cs typeface="Roboto"/>
              </a:rPr>
              <a:t>Data</a:t>
            </a:r>
            <a:r>
              <a:rPr dirty="0" sz="1300" spc="-2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dirty="0" sz="1300" spc="-60">
                <a:solidFill>
                  <a:srgbClr val="4A5462"/>
                </a:solidFill>
                <a:latin typeface="Roboto"/>
                <a:cs typeface="Roboto"/>
              </a:rPr>
              <a:t>agent</a:t>
            </a:r>
            <a:r>
              <a:rPr dirty="0" sz="1300" spc="-15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dirty="0" sz="1200">
                <a:solidFill>
                  <a:srgbClr val="4A5462"/>
                </a:solidFill>
                <a:latin typeface="Liberation Sans"/>
                <a:cs typeface="Liberation Sans"/>
              </a:rPr>
              <a:t>→</a:t>
            </a:r>
            <a:r>
              <a:rPr dirty="0" sz="1200" spc="-30">
                <a:solidFill>
                  <a:srgbClr val="4A5462"/>
                </a:solidFill>
                <a:latin typeface="Liberation Sans"/>
                <a:cs typeface="Liberation Sans"/>
              </a:rPr>
              <a:t> </a:t>
            </a:r>
            <a:r>
              <a:rPr dirty="0" sz="1300" spc="-55">
                <a:solidFill>
                  <a:srgbClr val="4A5462"/>
                </a:solidFill>
                <a:latin typeface="Roboto"/>
                <a:cs typeface="Roboto"/>
              </a:rPr>
              <a:t>Risk</a:t>
            </a:r>
            <a:r>
              <a:rPr dirty="0" sz="1300" spc="-15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dirty="0" sz="1300" spc="-45">
                <a:solidFill>
                  <a:srgbClr val="4A5462"/>
                </a:solidFill>
                <a:latin typeface="Roboto"/>
                <a:cs typeface="Roboto"/>
              </a:rPr>
              <a:t>analyst</a:t>
            </a:r>
            <a:r>
              <a:rPr dirty="0" sz="1300" spc="-15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dirty="0" sz="1200">
                <a:solidFill>
                  <a:srgbClr val="4A5462"/>
                </a:solidFill>
                <a:latin typeface="Liberation Sans"/>
                <a:cs typeface="Liberation Sans"/>
              </a:rPr>
              <a:t>→</a:t>
            </a:r>
            <a:r>
              <a:rPr dirty="0" sz="1200" spc="-30">
                <a:solidFill>
                  <a:srgbClr val="4A5462"/>
                </a:solidFill>
                <a:latin typeface="Liberation Sans"/>
                <a:cs typeface="Liberation Sans"/>
              </a:rPr>
              <a:t> </a:t>
            </a:r>
            <a:r>
              <a:rPr dirty="0" sz="1300" spc="-50">
                <a:solidFill>
                  <a:srgbClr val="4A5462"/>
                </a:solidFill>
                <a:latin typeface="Roboto"/>
                <a:cs typeface="Roboto"/>
              </a:rPr>
              <a:t>Strategy</a:t>
            </a:r>
            <a:r>
              <a:rPr dirty="0" sz="1300" spc="-15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dirty="0" sz="1300" spc="-50">
                <a:solidFill>
                  <a:srgbClr val="4A5462"/>
                </a:solidFill>
                <a:latin typeface="Roboto"/>
                <a:cs typeface="Roboto"/>
              </a:rPr>
              <a:t>expert</a:t>
            </a:r>
            <a:r>
              <a:rPr dirty="0" sz="1300" spc="-2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dirty="0" sz="1200">
                <a:solidFill>
                  <a:srgbClr val="4A5462"/>
                </a:solidFill>
                <a:latin typeface="Liberation Sans"/>
                <a:cs typeface="Liberation Sans"/>
              </a:rPr>
              <a:t>→</a:t>
            </a:r>
            <a:r>
              <a:rPr dirty="0" sz="1200" spc="-30">
                <a:solidFill>
                  <a:srgbClr val="4A5462"/>
                </a:solidFill>
                <a:latin typeface="Liberation Sans"/>
                <a:cs typeface="Liberation Sans"/>
              </a:rPr>
              <a:t> </a:t>
            </a:r>
            <a:r>
              <a:rPr dirty="0" sz="1300" spc="-45">
                <a:solidFill>
                  <a:srgbClr val="4A5462"/>
                </a:solidFill>
                <a:latin typeface="Roboto"/>
                <a:cs typeface="Roboto"/>
              </a:rPr>
              <a:t>Report</a:t>
            </a:r>
            <a:r>
              <a:rPr dirty="0" sz="1300" spc="-15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dirty="0" sz="1300" spc="-30">
                <a:solidFill>
                  <a:srgbClr val="4A5462"/>
                </a:solidFill>
                <a:latin typeface="Roboto"/>
                <a:cs typeface="Roboto"/>
              </a:rPr>
              <a:t>writer</a:t>
            </a:r>
            <a:endParaRPr sz="1300">
              <a:latin typeface="Roboto"/>
              <a:cs typeface="Roboto"/>
            </a:endParaRPr>
          </a:p>
        </p:txBody>
      </p:sp>
      <p:grpSp>
        <p:nvGrpSpPr>
          <p:cNvPr id="28" name="object 28" descr=""/>
          <p:cNvGrpSpPr/>
          <p:nvPr/>
        </p:nvGrpSpPr>
        <p:grpSpPr>
          <a:xfrm>
            <a:off x="7315199" y="0"/>
            <a:ext cx="4876800" cy="8724900"/>
            <a:chOff x="7315199" y="0"/>
            <a:chExt cx="4876800" cy="8724900"/>
          </a:xfrm>
        </p:grpSpPr>
        <p:sp>
          <p:nvSpPr>
            <p:cNvPr id="29" name="object 29" descr=""/>
            <p:cNvSpPr/>
            <p:nvPr/>
          </p:nvSpPr>
          <p:spPr>
            <a:xfrm>
              <a:off x="7315199" y="0"/>
              <a:ext cx="4876800" cy="8724900"/>
            </a:xfrm>
            <a:custGeom>
              <a:avLst/>
              <a:gdLst/>
              <a:ahLst/>
              <a:cxnLst/>
              <a:rect l="l" t="t" r="r" b="b"/>
              <a:pathLst>
                <a:path w="4876800" h="8724900">
                  <a:moveTo>
                    <a:pt x="4876799" y="8724899"/>
                  </a:moveTo>
                  <a:lnTo>
                    <a:pt x="0" y="8724899"/>
                  </a:lnTo>
                  <a:lnTo>
                    <a:pt x="0" y="0"/>
                  </a:lnTo>
                  <a:lnTo>
                    <a:pt x="4876799" y="0"/>
                  </a:lnTo>
                  <a:lnTo>
                    <a:pt x="4876799" y="8724899"/>
                  </a:lnTo>
                  <a:close/>
                </a:path>
              </a:pathLst>
            </a:custGeom>
            <a:solidFill>
              <a:srgbClr val="EFF5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 descr=""/>
            <p:cNvSpPr/>
            <p:nvPr/>
          </p:nvSpPr>
          <p:spPr>
            <a:xfrm>
              <a:off x="7619998" y="1771649"/>
              <a:ext cx="4267200" cy="3143250"/>
            </a:xfrm>
            <a:custGeom>
              <a:avLst/>
              <a:gdLst/>
              <a:ahLst/>
              <a:cxnLst/>
              <a:rect l="l" t="t" r="r" b="b"/>
              <a:pathLst>
                <a:path w="4267200" h="3143250">
                  <a:moveTo>
                    <a:pt x="4196003" y="3143249"/>
                  </a:moveTo>
                  <a:lnTo>
                    <a:pt x="71196" y="3143249"/>
                  </a:lnTo>
                  <a:lnTo>
                    <a:pt x="66241" y="3142761"/>
                  </a:lnTo>
                  <a:lnTo>
                    <a:pt x="29705" y="3127627"/>
                  </a:lnTo>
                  <a:lnTo>
                    <a:pt x="3885" y="3091586"/>
                  </a:lnTo>
                  <a:lnTo>
                    <a:pt x="0" y="3072052"/>
                  </a:lnTo>
                  <a:lnTo>
                    <a:pt x="0" y="3067049"/>
                  </a:lnTo>
                  <a:lnTo>
                    <a:pt x="0" y="71196"/>
                  </a:lnTo>
                  <a:lnTo>
                    <a:pt x="15621" y="29704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4196003" y="0"/>
                  </a:lnTo>
                  <a:lnTo>
                    <a:pt x="4237492" y="15621"/>
                  </a:lnTo>
                  <a:lnTo>
                    <a:pt x="4263313" y="51661"/>
                  </a:lnTo>
                  <a:lnTo>
                    <a:pt x="4267199" y="71196"/>
                  </a:lnTo>
                  <a:lnTo>
                    <a:pt x="4267199" y="3072052"/>
                  </a:lnTo>
                  <a:lnTo>
                    <a:pt x="4251576" y="3113543"/>
                  </a:lnTo>
                  <a:lnTo>
                    <a:pt x="4215537" y="3139362"/>
                  </a:lnTo>
                  <a:lnTo>
                    <a:pt x="4200957" y="3142761"/>
                  </a:lnTo>
                  <a:lnTo>
                    <a:pt x="4196003" y="314324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 descr=""/>
            <p:cNvSpPr/>
            <p:nvPr/>
          </p:nvSpPr>
          <p:spPr>
            <a:xfrm>
              <a:off x="9563099" y="1983581"/>
              <a:ext cx="386080" cy="300355"/>
            </a:xfrm>
            <a:custGeom>
              <a:avLst/>
              <a:gdLst/>
              <a:ahLst/>
              <a:cxnLst/>
              <a:rect l="l" t="t" r="r" b="b"/>
              <a:pathLst>
                <a:path w="386079" h="300355">
                  <a:moveTo>
                    <a:pt x="353615" y="300037"/>
                  </a:moveTo>
                  <a:lnTo>
                    <a:pt x="310753" y="300037"/>
                  </a:lnTo>
                  <a:lnTo>
                    <a:pt x="298242" y="297510"/>
                  </a:lnTo>
                  <a:lnTo>
                    <a:pt x="288024" y="290619"/>
                  </a:lnTo>
                  <a:lnTo>
                    <a:pt x="281133" y="280400"/>
                  </a:lnTo>
                  <a:lnTo>
                    <a:pt x="278606" y="267890"/>
                  </a:lnTo>
                  <a:lnTo>
                    <a:pt x="278606" y="225028"/>
                  </a:lnTo>
                  <a:lnTo>
                    <a:pt x="281133" y="212517"/>
                  </a:lnTo>
                  <a:lnTo>
                    <a:pt x="288024" y="202299"/>
                  </a:lnTo>
                  <a:lnTo>
                    <a:pt x="298242" y="195408"/>
                  </a:lnTo>
                  <a:lnTo>
                    <a:pt x="310753" y="192881"/>
                  </a:lnTo>
                  <a:lnTo>
                    <a:pt x="316110" y="192881"/>
                  </a:lnTo>
                  <a:lnTo>
                    <a:pt x="316110" y="168503"/>
                  </a:lnTo>
                  <a:lnTo>
                    <a:pt x="313699" y="166092"/>
                  </a:lnTo>
                  <a:lnTo>
                    <a:pt x="208954" y="166092"/>
                  </a:lnTo>
                  <a:lnTo>
                    <a:pt x="208954" y="192881"/>
                  </a:lnTo>
                  <a:lnTo>
                    <a:pt x="214312" y="192881"/>
                  </a:lnTo>
                  <a:lnTo>
                    <a:pt x="226822" y="195408"/>
                  </a:lnTo>
                  <a:lnTo>
                    <a:pt x="237041" y="202299"/>
                  </a:lnTo>
                  <a:lnTo>
                    <a:pt x="243932" y="212517"/>
                  </a:lnTo>
                  <a:lnTo>
                    <a:pt x="246459" y="225028"/>
                  </a:lnTo>
                  <a:lnTo>
                    <a:pt x="246459" y="267890"/>
                  </a:lnTo>
                  <a:lnTo>
                    <a:pt x="243932" y="280400"/>
                  </a:lnTo>
                  <a:lnTo>
                    <a:pt x="237041" y="290619"/>
                  </a:lnTo>
                  <a:lnTo>
                    <a:pt x="226822" y="297510"/>
                  </a:lnTo>
                  <a:lnTo>
                    <a:pt x="214312" y="300037"/>
                  </a:lnTo>
                  <a:lnTo>
                    <a:pt x="171449" y="300037"/>
                  </a:lnTo>
                  <a:lnTo>
                    <a:pt x="158939" y="297510"/>
                  </a:lnTo>
                  <a:lnTo>
                    <a:pt x="148721" y="290619"/>
                  </a:lnTo>
                  <a:lnTo>
                    <a:pt x="141830" y="280400"/>
                  </a:lnTo>
                  <a:lnTo>
                    <a:pt x="139303" y="267890"/>
                  </a:lnTo>
                  <a:lnTo>
                    <a:pt x="139303" y="225028"/>
                  </a:lnTo>
                  <a:lnTo>
                    <a:pt x="141830" y="212517"/>
                  </a:lnTo>
                  <a:lnTo>
                    <a:pt x="148721" y="202299"/>
                  </a:lnTo>
                  <a:lnTo>
                    <a:pt x="158939" y="195408"/>
                  </a:lnTo>
                  <a:lnTo>
                    <a:pt x="171449" y="192881"/>
                  </a:lnTo>
                  <a:lnTo>
                    <a:pt x="176807" y="192881"/>
                  </a:lnTo>
                  <a:lnTo>
                    <a:pt x="176807" y="166092"/>
                  </a:lnTo>
                  <a:lnTo>
                    <a:pt x="72062" y="166092"/>
                  </a:lnTo>
                  <a:lnTo>
                    <a:pt x="69651" y="168503"/>
                  </a:lnTo>
                  <a:lnTo>
                    <a:pt x="69651" y="192881"/>
                  </a:lnTo>
                  <a:lnTo>
                    <a:pt x="75009" y="192881"/>
                  </a:lnTo>
                  <a:lnTo>
                    <a:pt x="87519" y="195408"/>
                  </a:lnTo>
                  <a:lnTo>
                    <a:pt x="97738" y="202299"/>
                  </a:lnTo>
                  <a:lnTo>
                    <a:pt x="104629" y="212517"/>
                  </a:lnTo>
                  <a:lnTo>
                    <a:pt x="107156" y="225028"/>
                  </a:lnTo>
                  <a:lnTo>
                    <a:pt x="107156" y="267890"/>
                  </a:lnTo>
                  <a:lnTo>
                    <a:pt x="104629" y="280400"/>
                  </a:lnTo>
                  <a:lnTo>
                    <a:pt x="97738" y="290619"/>
                  </a:lnTo>
                  <a:lnTo>
                    <a:pt x="87519" y="297510"/>
                  </a:lnTo>
                  <a:lnTo>
                    <a:pt x="75009" y="300037"/>
                  </a:lnTo>
                  <a:lnTo>
                    <a:pt x="32146" y="300037"/>
                  </a:lnTo>
                  <a:lnTo>
                    <a:pt x="19636" y="297510"/>
                  </a:lnTo>
                  <a:lnTo>
                    <a:pt x="9418" y="290619"/>
                  </a:lnTo>
                  <a:lnTo>
                    <a:pt x="2527" y="280400"/>
                  </a:lnTo>
                  <a:lnTo>
                    <a:pt x="0" y="267890"/>
                  </a:lnTo>
                  <a:lnTo>
                    <a:pt x="0" y="225028"/>
                  </a:lnTo>
                  <a:lnTo>
                    <a:pt x="2527" y="212517"/>
                  </a:lnTo>
                  <a:lnTo>
                    <a:pt x="9418" y="202299"/>
                  </a:lnTo>
                  <a:lnTo>
                    <a:pt x="19636" y="195408"/>
                  </a:lnTo>
                  <a:lnTo>
                    <a:pt x="32146" y="192881"/>
                  </a:lnTo>
                  <a:lnTo>
                    <a:pt x="37504" y="192881"/>
                  </a:lnTo>
                  <a:lnTo>
                    <a:pt x="37504" y="171449"/>
                  </a:lnTo>
                  <a:lnTo>
                    <a:pt x="40454" y="156859"/>
                  </a:lnTo>
                  <a:lnTo>
                    <a:pt x="48496" y="144937"/>
                  </a:lnTo>
                  <a:lnTo>
                    <a:pt x="60418" y="136895"/>
                  </a:lnTo>
                  <a:lnTo>
                    <a:pt x="75009" y="133945"/>
                  </a:lnTo>
                  <a:lnTo>
                    <a:pt x="176807" y="133945"/>
                  </a:lnTo>
                  <a:lnTo>
                    <a:pt x="176807" y="107156"/>
                  </a:lnTo>
                  <a:lnTo>
                    <a:pt x="171449" y="107156"/>
                  </a:lnTo>
                  <a:lnTo>
                    <a:pt x="158939" y="104629"/>
                  </a:lnTo>
                  <a:lnTo>
                    <a:pt x="148721" y="97738"/>
                  </a:lnTo>
                  <a:lnTo>
                    <a:pt x="141830" y="87519"/>
                  </a:lnTo>
                  <a:lnTo>
                    <a:pt x="139303" y="75009"/>
                  </a:lnTo>
                  <a:lnTo>
                    <a:pt x="139303" y="32146"/>
                  </a:lnTo>
                  <a:lnTo>
                    <a:pt x="141830" y="19636"/>
                  </a:lnTo>
                  <a:lnTo>
                    <a:pt x="148721" y="9418"/>
                  </a:lnTo>
                  <a:lnTo>
                    <a:pt x="158939" y="2527"/>
                  </a:lnTo>
                  <a:lnTo>
                    <a:pt x="171449" y="0"/>
                  </a:lnTo>
                  <a:lnTo>
                    <a:pt x="214312" y="0"/>
                  </a:lnTo>
                  <a:lnTo>
                    <a:pt x="226822" y="2527"/>
                  </a:lnTo>
                  <a:lnTo>
                    <a:pt x="237041" y="9418"/>
                  </a:lnTo>
                  <a:lnTo>
                    <a:pt x="243932" y="19636"/>
                  </a:lnTo>
                  <a:lnTo>
                    <a:pt x="246459" y="32146"/>
                  </a:lnTo>
                  <a:lnTo>
                    <a:pt x="246459" y="75009"/>
                  </a:lnTo>
                  <a:lnTo>
                    <a:pt x="243932" y="87519"/>
                  </a:lnTo>
                  <a:lnTo>
                    <a:pt x="237041" y="97738"/>
                  </a:lnTo>
                  <a:lnTo>
                    <a:pt x="226822" y="104629"/>
                  </a:lnTo>
                  <a:lnTo>
                    <a:pt x="214312" y="107156"/>
                  </a:lnTo>
                  <a:lnTo>
                    <a:pt x="208954" y="107156"/>
                  </a:lnTo>
                  <a:lnTo>
                    <a:pt x="208954" y="133945"/>
                  </a:lnTo>
                  <a:lnTo>
                    <a:pt x="310753" y="133945"/>
                  </a:lnTo>
                  <a:lnTo>
                    <a:pt x="325343" y="136895"/>
                  </a:lnTo>
                  <a:lnTo>
                    <a:pt x="337265" y="144937"/>
                  </a:lnTo>
                  <a:lnTo>
                    <a:pt x="345307" y="156859"/>
                  </a:lnTo>
                  <a:lnTo>
                    <a:pt x="348257" y="171449"/>
                  </a:lnTo>
                  <a:lnTo>
                    <a:pt x="348257" y="192881"/>
                  </a:lnTo>
                  <a:lnTo>
                    <a:pt x="353615" y="192881"/>
                  </a:lnTo>
                  <a:lnTo>
                    <a:pt x="366125" y="195408"/>
                  </a:lnTo>
                  <a:lnTo>
                    <a:pt x="376344" y="202299"/>
                  </a:lnTo>
                  <a:lnTo>
                    <a:pt x="383235" y="212517"/>
                  </a:lnTo>
                  <a:lnTo>
                    <a:pt x="385762" y="225028"/>
                  </a:lnTo>
                  <a:lnTo>
                    <a:pt x="385762" y="267890"/>
                  </a:lnTo>
                  <a:lnTo>
                    <a:pt x="383235" y="280400"/>
                  </a:lnTo>
                  <a:lnTo>
                    <a:pt x="376344" y="290619"/>
                  </a:lnTo>
                  <a:lnTo>
                    <a:pt x="366125" y="297510"/>
                  </a:lnTo>
                  <a:lnTo>
                    <a:pt x="353615" y="300037"/>
                  </a:lnTo>
                  <a:close/>
                </a:path>
              </a:pathLst>
            </a:custGeom>
            <a:solidFill>
              <a:srgbClr val="3B81F5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2" name="object 32" descr=""/>
          <p:cNvSpPr txBox="1"/>
          <p:nvPr/>
        </p:nvSpPr>
        <p:spPr>
          <a:xfrm>
            <a:off x="9172674" y="2376094"/>
            <a:ext cx="1162050" cy="233679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350" spc="-80" b="0">
                <a:solidFill>
                  <a:srgbClr val="1D40AF"/>
                </a:solidFill>
                <a:latin typeface="Roboto Medium"/>
                <a:cs typeface="Roboto Medium"/>
              </a:rPr>
              <a:t>Planning</a:t>
            </a:r>
            <a:r>
              <a:rPr dirty="0" sz="1350" spc="-5" b="0">
                <a:solidFill>
                  <a:srgbClr val="1D40AF"/>
                </a:solidFill>
                <a:latin typeface="Roboto Medium"/>
                <a:cs typeface="Roboto Medium"/>
              </a:rPr>
              <a:t> </a:t>
            </a:r>
            <a:r>
              <a:rPr dirty="0" sz="1350" spc="-70" b="0">
                <a:solidFill>
                  <a:srgbClr val="1D40AF"/>
                </a:solidFill>
                <a:latin typeface="Roboto Medium"/>
                <a:cs typeface="Roboto Medium"/>
              </a:rPr>
              <a:t>Pattern</a:t>
            </a:r>
            <a:endParaRPr sz="1350">
              <a:latin typeface="Roboto Medium"/>
              <a:cs typeface="Roboto Medium"/>
            </a:endParaRPr>
          </a:p>
        </p:txBody>
      </p:sp>
      <p:grpSp>
        <p:nvGrpSpPr>
          <p:cNvPr id="33" name="object 33" descr=""/>
          <p:cNvGrpSpPr/>
          <p:nvPr/>
        </p:nvGrpSpPr>
        <p:grpSpPr>
          <a:xfrm>
            <a:off x="7619998" y="2743199"/>
            <a:ext cx="4267200" cy="4219575"/>
            <a:chOff x="7619998" y="2743199"/>
            <a:chExt cx="4267200" cy="4219575"/>
          </a:xfrm>
        </p:grpSpPr>
        <p:sp>
          <p:nvSpPr>
            <p:cNvPr id="34" name="object 34" descr=""/>
            <p:cNvSpPr/>
            <p:nvPr/>
          </p:nvSpPr>
          <p:spPr>
            <a:xfrm>
              <a:off x="9524998" y="2743199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36087" y="457199"/>
                  </a:moveTo>
                  <a:lnTo>
                    <a:pt x="221112" y="457199"/>
                  </a:lnTo>
                  <a:lnTo>
                    <a:pt x="213643" y="456833"/>
                  </a:lnTo>
                  <a:lnTo>
                    <a:pt x="169404" y="449529"/>
                  </a:lnTo>
                  <a:lnTo>
                    <a:pt x="127439" y="433736"/>
                  </a:lnTo>
                  <a:lnTo>
                    <a:pt x="89363" y="410059"/>
                  </a:lnTo>
                  <a:lnTo>
                    <a:pt x="56638" y="379409"/>
                  </a:lnTo>
                  <a:lnTo>
                    <a:pt x="30520" y="342964"/>
                  </a:lnTo>
                  <a:lnTo>
                    <a:pt x="12016" y="302123"/>
                  </a:lnTo>
                  <a:lnTo>
                    <a:pt x="1834" y="258457"/>
                  </a:lnTo>
                  <a:lnTo>
                    <a:pt x="0" y="236086"/>
                  </a:lnTo>
                  <a:lnTo>
                    <a:pt x="0" y="221112"/>
                  </a:lnTo>
                  <a:lnTo>
                    <a:pt x="5851" y="176659"/>
                  </a:lnTo>
                  <a:lnTo>
                    <a:pt x="20265" y="134201"/>
                  </a:lnTo>
                  <a:lnTo>
                    <a:pt x="42683" y="95370"/>
                  </a:lnTo>
                  <a:lnTo>
                    <a:pt x="72248" y="61661"/>
                  </a:lnTo>
                  <a:lnTo>
                    <a:pt x="107820" y="34366"/>
                  </a:lnTo>
                  <a:lnTo>
                    <a:pt x="148034" y="14535"/>
                  </a:lnTo>
                  <a:lnTo>
                    <a:pt x="191344" y="2931"/>
                  </a:lnTo>
                  <a:lnTo>
                    <a:pt x="221112" y="0"/>
                  </a:lnTo>
                  <a:lnTo>
                    <a:pt x="236087" y="0"/>
                  </a:lnTo>
                  <a:lnTo>
                    <a:pt x="280539" y="5852"/>
                  </a:lnTo>
                  <a:lnTo>
                    <a:pt x="322997" y="20266"/>
                  </a:lnTo>
                  <a:lnTo>
                    <a:pt x="361827" y="42685"/>
                  </a:lnTo>
                  <a:lnTo>
                    <a:pt x="395537" y="72249"/>
                  </a:lnTo>
                  <a:lnTo>
                    <a:pt x="422832" y="107821"/>
                  </a:lnTo>
                  <a:lnTo>
                    <a:pt x="442662" y="148035"/>
                  </a:lnTo>
                  <a:lnTo>
                    <a:pt x="454267" y="191345"/>
                  </a:lnTo>
                  <a:lnTo>
                    <a:pt x="457201" y="221112"/>
                  </a:lnTo>
                  <a:lnTo>
                    <a:pt x="457199" y="228599"/>
                  </a:lnTo>
                  <a:lnTo>
                    <a:pt x="457201" y="236086"/>
                  </a:lnTo>
                  <a:lnTo>
                    <a:pt x="451345" y="280540"/>
                  </a:lnTo>
                  <a:lnTo>
                    <a:pt x="436932" y="322998"/>
                  </a:lnTo>
                  <a:lnTo>
                    <a:pt x="414513" y="361828"/>
                  </a:lnTo>
                  <a:lnTo>
                    <a:pt x="384949" y="395538"/>
                  </a:lnTo>
                  <a:lnTo>
                    <a:pt x="349376" y="422832"/>
                  </a:lnTo>
                  <a:lnTo>
                    <a:pt x="309162" y="442663"/>
                  </a:lnTo>
                  <a:lnTo>
                    <a:pt x="265854" y="454268"/>
                  </a:lnTo>
                  <a:lnTo>
                    <a:pt x="243557" y="456833"/>
                  </a:lnTo>
                  <a:lnTo>
                    <a:pt x="236087" y="457199"/>
                  </a:lnTo>
                  <a:close/>
                </a:path>
              </a:pathLst>
            </a:custGeom>
            <a:solidFill>
              <a:srgbClr val="DAE9FE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5" name="object 3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76684" y="2904291"/>
              <a:ext cx="153114" cy="129420"/>
            </a:xfrm>
            <a:prstGeom prst="rect">
              <a:avLst/>
            </a:prstGeom>
          </p:spPr>
        </p:pic>
        <p:pic>
          <p:nvPicPr>
            <p:cNvPr id="36" name="object 3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695496" y="3324224"/>
              <a:ext cx="116204" cy="134272"/>
            </a:xfrm>
            <a:prstGeom prst="rect">
              <a:avLst/>
            </a:prstGeom>
          </p:spPr>
        </p:pic>
        <p:sp>
          <p:nvSpPr>
            <p:cNvPr id="37" name="object 37" descr=""/>
            <p:cNvSpPr/>
            <p:nvPr/>
          </p:nvSpPr>
          <p:spPr>
            <a:xfrm>
              <a:off x="9524998" y="35052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36087" y="457199"/>
                  </a:moveTo>
                  <a:lnTo>
                    <a:pt x="221112" y="457199"/>
                  </a:lnTo>
                  <a:lnTo>
                    <a:pt x="213643" y="456832"/>
                  </a:lnTo>
                  <a:lnTo>
                    <a:pt x="169404" y="449529"/>
                  </a:lnTo>
                  <a:lnTo>
                    <a:pt x="127439" y="433735"/>
                  </a:lnTo>
                  <a:lnTo>
                    <a:pt x="89363" y="410058"/>
                  </a:lnTo>
                  <a:lnTo>
                    <a:pt x="56638" y="379409"/>
                  </a:lnTo>
                  <a:lnTo>
                    <a:pt x="30520" y="342963"/>
                  </a:lnTo>
                  <a:lnTo>
                    <a:pt x="12016" y="302123"/>
                  </a:lnTo>
                  <a:lnTo>
                    <a:pt x="1834" y="258456"/>
                  </a:lnTo>
                  <a:lnTo>
                    <a:pt x="0" y="236086"/>
                  </a:lnTo>
                  <a:lnTo>
                    <a:pt x="0" y="221112"/>
                  </a:lnTo>
                  <a:lnTo>
                    <a:pt x="5851" y="176659"/>
                  </a:lnTo>
                  <a:lnTo>
                    <a:pt x="20265" y="134200"/>
                  </a:lnTo>
                  <a:lnTo>
                    <a:pt x="42683" y="95371"/>
                  </a:lnTo>
                  <a:lnTo>
                    <a:pt x="72248" y="61661"/>
                  </a:lnTo>
                  <a:lnTo>
                    <a:pt x="107820" y="34366"/>
                  </a:lnTo>
                  <a:lnTo>
                    <a:pt x="148034" y="14535"/>
                  </a:lnTo>
                  <a:lnTo>
                    <a:pt x="191344" y="2931"/>
                  </a:lnTo>
                  <a:lnTo>
                    <a:pt x="221112" y="0"/>
                  </a:lnTo>
                  <a:lnTo>
                    <a:pt x="236087" y="0"/>
                  </a:lnTo>
                  <a:lnTo>
                    <a:pt x="280539" y="5852"/>
                  </a:lnTo>
                  <a:lnTo>
                    <a:pt x="322997" y="20265"/>
                  </a:lnTo>
                  <a:lnTo>
                    <a:pt x="361827" y="42685"/>
                  </a:lnTo>
                  <a:lnTo>
                    <a:pt x="395537" y="72249"/>
                  </a:lnTo>
                  <a:lnTo>
                    <a:pt x="422832" y="107821"/>
                  </a:lnTo>
                  <a:lnTo>
                    <a:pt x="442662" y="148034"/>
                  </a:lnTo>
                  <a:lnTo>
                    <a:pt x="454267" y="191345"/>
                  </a:lnTo>
                  <a:lnTo>
                    <a:pt x="457201" y="221112"/>
                  </a:lnTo>
                  <a:lnTo>
                    <a:pt x="457199" y="228599"/>
                  </a:lnTo>
                  <a:lnTo>
                    <a:pt x="457201" y="236086"/>
                  </a:lnTo>
                  <a:lnTo>
                    <a:pt x="451345" y="280540"/>
                  </a:lnTo>
                  <a:lnTo>
                    <a:pt x="436932" y="322997"/>
                  </a:lnTo>
                  <a:lnTo>
                    <a:pt x="414513" y="361827"/>
                  </a:lnTo>
                  <a:lnTo>
                    <a:pt x="384949" y="395538"/>
                  </a:lnTo>
                  <a:lnTo>
                    <a:pt x="349376" y="422832"/>
                  </a:lnTo>
                  <a:lnTo>
                    <a:pt x="309162" y="442663"/>
                  </a:lnTo>
                  <a:lnTo>
                    <a:pt x="265854" y="454267"/>
                  </a:lnTo>
                  <a:lnTo>
                    <a:pt x="243557" y="456832"/>
                  </a:lnTo>
                  <a:lnTo>
                    <a:pt x="236087" y="457199"/>
                  </a:lnTo>
                  <a:close/>
                </a:path>
              </a:pathLst>
            </a:custGeom>
            <a:solidFill>
              <a:srgbClr val="DAE9FE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8" name="object 38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678798" y="3667124"/>
              <a:ext cx="151001" cy="133349"/>
            </a:xfrm>
            <a:prstGeom prst="rect">
              <a:avLst/>
            </a:prstGeom>
          </p:spPr>
        </p:pic>
        <p:pic>
          <p:nvPicPr>
            <p:cNvPr id="39" name="object 39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695496" y="4086224"/>
              <a:ext cx="116204" cy="134272"/>
            </a:xfrm>
            <a:prstGeom prst="rect">
              <a:avLst/>
            </a:prstGeom>
          </p:spPr>
        </p:pic>
        <p:sp>
          <p:nvSpPr>
            <p:cNvPr id="40" name="object 40" descr=""/>
            <p:cNvSpPr/>
            <p:nvPr/>
          </p:nvSpPr>
          <p:spPr>
            <a:xfrm>
              <a:off x="9524998" y="42672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36087" y="457199"/>
                  </a:moveTo>
                  <a:lnTo>
                    <a:pt x="221112" y="457199"/>
                  </a:lnTo>
                  <a:lnTo>
                    <a:pt x="213643" y="456832"/>
                  </a:lnTo>
                  <a:lnTo>
                    <a:pt x="169404" y="449529"/>
                  </a:lnTo>
                  <a:lnTo>
                    <a:pt x="127439" y="433735"/>
                  </a:lnTo>
                  <a:lnTo>
                    <a:pt x="89363" y="410059"/>
                  </a:lnTo>
                  <a:lnTo>
                    <a:pt x="56638" y="379409"/>
                  </a:lnTo>
                  <a:lnTo>
                    <a:pt x="30520" y="342963"/>
                  </a:lnTo>
                  <a:lnTo>
                    <a:pt x="12016" y="302122"/>
                  </a:lnTo>
                  <a:lnTo>
                    <a:pt x="1834" y="258457"/>
                  </a:lnTo>
                  <a:lnTo>
                    <a:pt x="0" y="236086"/>
                  </a:lnTo>
                  <a:lnTo>
                    <a:pt x="0" y="221112"/>
                  </a:lnTo>
                  <a:lnTo>
                    <a:pt x="5851" y="176658"/>
                  </a:lnTo>
                  <a:lnTo>
                    <a:pt x="20265" y="134200"/>
                  </a:lnTo>
                  <a:lnTo>
                    <a:pt x="42683" y="95370"/>
                  </a:lnTo>
                  <a:lnTo>
                    <a:pt x="72248" y="61660"/>
                  </a:lnTo>
                  <a:lnTo>
                    <a:pt x="107820" y="34365"/>
                  </a:lnTo>
                  <a:lnTo>
                    <a:pt x="148034" y="14535"/>
                  </a:lnTo>
                  <a:lnTo>
                    <a:pt x="191344" y="2931"/>
                  </a:lnTo>
                  <a:lnTo>
                    <a:pt x="221112" y="0"/>
                  </a:lnTo>
                  <a:lnTo>
                    <a:pt x="236087" y="0"/>
                  </a:lnTo>
                  <a:lnTo>
                    <a:pt x="280539" y="5853"/>
                  </a:lnTo>
                  <a:lnTo>
                    <a:pt x="322997" y="20265"/>
                  </a:lnTo>
                  <a:lnTo>
                    <a:pt x="361827" y="42685"/>
                  </a:lnTo>
                  <a:lnTo>
                    <a:pt x="395537" y="72249"/>
                  </a:lnTo>
                  <a:lnTo>
                    <a:pt x="422832" y="107820"/>
                  </a:lnTo>
                  <a:lnTo>
                    <a:pt x="442662" y="148034"/>
                  </a:lnTo>
                  <a:lnTo>
                    <a:pt x="454267" y="191345"/>
                  </a:lnTo>
                  <a:lnTo>
                    <a:pt x="457201" y="221112"/>
                  </a:lnTo>
                  <a:lnTo>
                    <a:pt x="457199" y="228599"/>
                  </a:lnTo>
                  <a:lnTo>
                    <a:pt x="457201" y="236086"/>
                  </a:lnTo>
                  <a:lnTo>
                    <a:pt x="451345" y="280540"/>
                  </a:lnTo>
                  <a:lnTo>
                    <a:pt x="436932" y="322997"/>
                  </a:lnTo>
                  <a:lnTo>
                    <a:pt x="414513" y="361827"/>
                  </a:lnTo>
                  <a:lnTo>
                    <a:pt x="384949" y="395538"/>
                  </a:lnTo>
                  <a:lnTo>
                    <a:pt x="349376" y="422832"/>
                  </a:lnTo>
                  <a:lnTo>
                    <a:pt x="309162" y="442663"/>
                  </a:lnTo>
                  <a:lnTo>
                    <a:pt x="265854" y="454267"/>
                  </a:lnTo>
                  <a:lnTo>
                    <a:pt x="243557" y="456832"/>
                  </a:lnTo>
                  <a:lnTo>
                    <a:pt x="236087" y="457199"/>
                  </a:lnTo>
                  <a:close/>
                </a:path>
              </a:pathLst>
            </a:custGeom>
            <a:solidFill>
              <a:srgbClr val="DAE9FE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1" name="object 41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685971" y="4428172"/>
              <a:ext cx="135225" cy="135254"/>
            </a:xfrm>
            <a:prstGeom prst="rect">
              <a:avLst/>
            </a:prstGeom>
          </p:spPr>
        </p:pic>
        <p:pic>
          <p:nvPicPr>
            <p:cNvPr id="42" name="object 42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619998" y="5219699"/>
              <a:ext cx="4267199" cy="1743074"/>
            </a:xfrm>
            <a:prstGeom prst="rect">
              <a:avLst/>
            </a:prstGeom>
          </p:spPr>
        </p:pic>
      </p:grpSp>
      <p:sp>
        <p:nvSpPr>
          <p:cNvPr id="43" name="object 43" descr=""/>
          <p:cNvSpPr txBox="1"/>
          <p:nvPr/>
        </p:nvSpPr>
        <p:spPr>
          <a:xfrm>
            <a:off x="9070280" y="5833668"/>
            <a:ext cx="1367155" cy="233679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350" spc="-75" b="0">
                <a:solidFill>
                  <a:srgbClr val="1D40AF"/>
                </a:solidFill>
                <a:latin typeface="Roboto Medium"/>
                <a:cs typeface="Roboto Medium"/>
              </a:rPr>
              <a:t>Multi-</a:t>
            </a:r>
            <a:r>
              <a:rPr dirty="0" sz="1350" spc="-85" b="0">
                <a:solidFill>
                  <a:srgbClr val="1D40AF"/>
                </a:solidFill>
                <a:latin typeface="Roboto Medium"/>
                <a:cs typeface="Roboto Medium"/>
              </a:rPr>
              <a:t>Agent</a:t>
            </a:r>
            <a:r>
              <a:rPr dirty="0" sz="1350" spc="-5" b="0">
                <a:solidFill>
                  <a:srgbClr val="1D40AF"/>
                </a:solidFill>
                <a:latin typeface="Roboto Medium"/>
                <a:cs typeface="Roboto Medium"/>
              </a:rPr>
              <a:t> </a:t>
            </a:r>
            <a:r>
              <a:rPr dirty="0" sz="1350" spc="-65" b="0">
                <a:solidFill>
                  <a:srgbClr val="1D40AF"/>
                </a:solidFill>
                <a:latin typeface="Roboto Medium"/>
                <a:cs typeface="Roboto Medium"/>
              </a:rPr>
              <a:t>Pattern</a:t>
            </a:r>
            <a:endParaRPr sz="1350">
              <a:latin typeface="Roboto Medium"/>
              <a:cs typeface="Roboto Medium"/>
            </a:endParaRPr>
          </a:p>
        </p:txBody>
      </p:sp>
      <p:sp>
        <p:nvSpPr>
          <p:cNvPr id="44" name="object 44" descr=""/>
          <p:cNvSpPr txBox="1"/>
          <p:nvPr/>
        </p:nvSpPr>
        <p:spPr>
          <a:xfrm>
            <a:off x="8488362" y="6594316"/>
            <a:ext cx="262255" cy="178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40">
                <a:latin typeface="Roboto"/>
                <a:cs typeface="Roboto"/>
              </a:rPr>
              <a:t>Data</a:t>
            </a:r>
            <a:endParaRPr sz="1000">
              <a:latin typeface="Roboto"/>
              <a:cs typeface="Roboto"/>
            </a:endParaRPr>
          </a:p>
        </p:txBody>
      </p:sp>
      <p:sp>
        <p:nvSpPr>
          <p:cNvPr id="45" name="object 45" descr=""/>
          <p:cNvSpPr txBox="1"/>
          <p:nvPr/>
        </p:nvSpPr>
        <p:spPr>
          <a:xfrm>
            <a:off x="9242176" y="6594316"/>
            <a:ext cx="240665" cy="178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40">
                <a:latin typeface="Roboto"/>
                <a:cs typeface="Roboto"/>
              </a:rPr>
              <a:t>Risk</a:t>
            </a:r>
            <a:endParaRPr sz="1000">
              <a:latin typeface="Roboto"/>
              <a:cs typeface="Roboto"/>
            </a:endParaRPr>
          </a:p>
        </p:txBody>
      </p:sp>
      <p:sp>
        <p:nvSpPr>
          <p:cNvPr id="46" name="object 46" descr=""/>
          <p:cNvSpPr txBox="1"/>
          <p:nvPr/>
        </p:nvSpPr>
        <p:spPr>
          <a:xfrm>
            <a:off x="9902228" y="6594316"/>
            <a:ext cx="445770" cy="178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50">
                <a:latin typeface="Roboto"/>
                <a:cs typeface="Roboto"/>
              </a:rPr>
              <a:t>Strategy</a:t>
            </a:r>
            <a:endParaRPr sz="1000">
              <a:latin typeface="Roboto"/>
              <a:cs typeface="Roboto"/>
            </a:endParaRPr>
          </a:p>
        </p:txBody>
      </p:sp>
      <p:sp>
        <p:nvSpPr>
          <p:cNvPr id="47" name="object 47" descr=""/>
          <p:cNvSpPr txBox="1"/>
          <p:nvPr/>
        </p:nvSpPr>
        <p:spPr>
          <a:xfrm>
            <a:off x="10705305" y="6594316"/>
            <a:ext cx="365125" cy="178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45">
                <a:latin typeface="Roboto"/>
                <a:cs typeface="Roboto"/>
              </a:rPr>
              <a:t>Report</a:t>
            </a:r>
            <a:endParaRPr sz="1000">
              <a:latin typeface="Roboto"/>
              <a:cs typeface="Roboto"/>
            </a:endParaRPr>
          </a:p>
        </p:txBody>
      </p:sp>
      <p:grpSp>
        <p:nvGrpSpPr>
          <p:cNvPr id="48" name="object 48" descr=""/>
          <p:cNvGrpSpPr/>
          <p:nvPr/>
        </p:nvGrpSpPr>
        <p:grpSpPr>
          <a:xfrm>
            <a:off x="10544174" y="8210549"/>
            <a:ext cx="1457325" cy="323850"/>
            <a:chOff x="10544174" y="8210549"/>
            <a:chExt cx="1457325" cy="323850"/>
          </a:xfrm>
        </p:grpSpPr>
        <p:sp>
          <p:nvSpPr>
            <p:cNvPr id="49" name="object 49" descr=""/>
            <p:cNvSpPr/>
            <p:nvPr/>
          </p:nvSpPr>
          <p:spPr>
            <a:xfrm>
              <a:off x="10544174" y="8210549"/>
              <a:ext cx="1457325" cy="323850"/>
            </a:xfrm>
            <a:custGeom>
              <a:avLst/>
              <a:gdLst/>
              <a:ahLst/>
              <a:cxnLst/>
              <a:rect l="l" t="t" r="r" b="b"/>
              <a:pathLst>
                <a:path w="1457325" h="323850">
                  <a:moveTo>
                    <a:pt x="1424277" y="323849"/>
                  </a:moveTo>
                  <a:lnTo>
                    <a:pt x="33047" y="323849"/>
                  </a:lnTo>
                  <a:lnTo>
                    <a:pt x="28187" y="322883"/>
                  </a:lnTo>
                  <a:lnTo>
                    <a:pt x="966" y="295662"/>
                  </a:lnTo>
                  <a:lnTo>
                    <a:pt x="0" y="290802"/>
                  </a:lnTo>
                  <a:lnTo>
                    <a:pt x="0" y="28574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1424277" y="0"/>
                  </a:lnTo>
                  <a:lnTo>
                    <a:pt x="1456357" y="28187"/>
                  </a:lnTo>
                  <a:lnTo>
                    <a:pt x="1457324" y="33047"/>
                  </a:lnTo>
                  <a:lnTo>
                    <a:pt x="1457324" y="290802"/>
                  </a:lnTo>
                  <a:lnTo>
                    <a:pt x="1429137" y="322883"/>
                  </a:lnTo>
                  <a:lnTo>
                    <a:pt x="1424277" y="323849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0" name="object 50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658474" y="8305799"/>
              <a:ext cx="133349" cy="133349"/>
            </a:xfrm>
            <a:prstGeom prst="rect">
              <a:avLst/>
            </a:prstGeom>
          </p:spPr>
        </p:pic>
      </p:grpSp>
      <p:sp>
        <p:nvSpPr>
          <p:cNvPr id="51" name="object 51" descr=""/>
          <p:cNvSpPr txBox="1"/>
          <p:nvPr/>
        </p:nvSpPr>
        <p:spPr>
          <a:xfrm>
            <a:off x="10833000" y="8312149"/>
            <a:ext cx="1066800" cy="1346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975"/>
              </a:lnSpc>
            </a:pPr>
            <a:r>
              <a:rPr dirty="0" sz="1000" spc="-75">
                <a:solidFill>
                  <a:srgbClr val="FFFFFF"/>
                </a:solidFill>
                <a:latin typeface="Roboto"/>
                <a:cs typeface="Roboto"/>
              </a:rPr>
              <a:t>Made</a:t>
            </a:r>
            <a:r>
              <a:rPr dirty="0" sz="1000" spc="5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1000" spc="-55">
                <a:solidFill>
                  <a:srgbClr val="FFFFFF"/>
                </a:solidFill>
                <a:latin typeface="Roboto"/>
                <a:cs typeface="Roboto"/>
              </a:rPr>
              <a:t>with</a:t>
            </a:r>
            <a:r>
              <a:rPr dirty="0" sz="1000" spc="5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1000" spc="-50">
                <a:solidFill>
                  <a:srgbClr val="FFFFFF"/>
                </a:solidFill>
                <a:latin typeface="Roboto"/>
                <a:cs typeface="Roboto"/>
              </a:rPr>
              <a:t>Genspark</a:t>
            </a:r>
            <a:endParaRPr sz="10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457199" y="457199"/>
            <a:ext cx="952500" cy="76200"/>
          </a:xfrm>
          <a:custGeom>
            <a:avLst/>
            <a:gdLst/>
            <a:ahLst/>
            <a:cxnLst/>
            <a:rect l="l" t="t" r="r" b="b"/>
            <a:pathLst>
              <a:path w="952500" h="76200">
                <a:moveTo>
                  <a:pt x="952499" y="76199"/>
                </a:moveTo>
                <a:lnTo>
                  <a:pt x="0" y="76199"/>
                </a:lnTo>
                <a:lnTo>
                  <a:pt x="0" y="0"/>
                </a:lnTo>
                <a:lnTo>
                  <a:pt x="952499" y="0"/>
                </a:lnTo>
                <a:lnTo>
                  <a:pt x="952499" y="76199"/>
                </a:lnTo>
                <a:close/>
              </a:path>
            </a:pathLst>
          </a:custGeom>
          <a:solidFill>
            <a:srgbClr val="3B81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4500" y="570765"/>
            <a:ext cx="7185025" cy="903605"/>
          </a:xfrm>
          <a:prstGeom prst="rect"/>
        </p:spPr>
        <p:txBody>
          <a:bodyPr wrap="square" lIns="0" tIns="1117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dirty="0" spc="-235"/>
              <a:t>Five</a:t>
            </a:r>
            <a:r>
              <a:rPr dirty="0" spc="-85"/>
              <a:t> </a:t>
            </a:r>
            <a:r>
              <a:rPr dirty="0" spc="-245"/>
              <a:t>Levels</a:t>
            </a:r>
            <a:r>
              <a:rPr dirty="0" spc="-85"/>
              <a:t> </a:t>
            </a:r>
            <a:r>
              <a:rPr dirty="0" spc="-225"/>
              <a:t>of</a:t>
            </a:r>
            <a:r>
              <a:rPr dirty="0" spc="-80"/>
              <a:t> </a:t>
            </a:r>
            <a:r>
              <a:rPr dirty="0" spc="-250"/>
              <a:t>Agentic</a:t>
            </a:r>
            <a:r>
              <a:rPr dirty="0" spc="-85"/>
              <a:t> </a:t>
            </a:r>
            <a:r>
              <a:rPr dirty="0" spc="-235"/>
              <a:t>AI</a:t>
            </a:r>
            <a:r>
              <a:rPr dirty="0" spc="-85"/>
              <a:t> </a:t>
            </a:r>
            <a:r>
              <a:rPr dirty="0" spc="-290"/>
              <a:t>Systems</a:t>
            </a: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dirty="0" sz="1650" spc="-95" b="0">
                <a:solidFill>
                  <a:srgbClr val="4A5462"/>
                </a:solidFill>
                <a:latin typeface="Roboto"/>
                <a:cs typeface="Roboto"/>
              </a:rPr>
              <a:t>The</a:t>
            </a:r>
            <a:r>
              <a:rPr dirty="0" sz="1650" spc="-10" b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dirty="0" sz="1650" spc="-80" b="0">
                <a:solidFill>
                  <a:srgbClr val="4A5462"/>
                </a:solidFill>
                <a:latin typeface="Roboto"/>
                <a:cs typeface="Roboto"/>
              </a:rPr>
              <a:t>progression</a:t>
            </a:r>
            <a:r>
              <a:rPr dirty="0" sz="1650" spc="-10" b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dirty="0" sz="1650" spc="-75" b="0">
                <a:solidFill>
                  <a:srgbClr val="4A5462"/>
                </a:solidFill>
                <a:latin typeface="Roboto"/>
                <a:cs typeface="Roboto"/>
              </a:rPr>
              <a:t>of</a:t>
            </a:r>
            <a:r>
              <a:rPr dirty="0" sz="1650" spc="-10" b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dirty="0" sz="1650" spc="-80" b="0">
                <a:solidFill>
                  <a:srgbClr val="4A5462"/>
                </a:solidFill>
                <a:latin typeface="Roboto"/>
                <a:cs typeface="Roboto"/>
              </a:rPr>
              <a:t>AI</a:t>
            </a:r>
            <a:r>
              <a:rPr dirty="0" sz="1650" spc="-10" b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dirty="0" sz="1650" spc="-95" b="0">
                <a:solidFill>
                  <a:srgbClr val="4A5462"/>
                </a:solidFill>
                <a:latin typeface="Roboto"/>
                <a:cs typeface="Roboto"/>
              </a:rPr>
              <a:t>systems</a:t>
            </a:r>
            <a:r>
              <a:rPr dirty="0" sz="1650" spc="-5" b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dirty="0" sz="1650" spc="-95" b="0">
                <a:solidFill>
                  <a:srgbClr val="4A5462"/>
                </a:solidFill>
                <a:latin typeface="Roboto"/>
                <a:cs typeface="Roboto"/>
              </a:rPr>
              <a:t>from</a:t>
            </a:r>
            <a:r>
              <a:rPr dirty="0" sz="1650" spc="-10" b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dirty="0" sz="1650" spc="-80" b="0">
                <a:solidFill>
                  <a:srgbClr val="4A5462"/>
                </a:solidFill>
                <a:latin typeface="Roboto"/>
                <a:cs typeface="Roboto"/>
              </a:rPr>
              <a:t>basic</a:t>
            </a:r>
            <a:r>
              <a:rPr dirty="0" sz="1650" spc="-10" b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dirty="0" sz="1650" spc="-85" b="0">
                <a:solidFill>
                  <a:srgbClr val="4A5462"/>
                </a:solidFill>
                <a:latin typeface="Roboto"/>
                <a:cs typeface="Roboto"/>
              </a:rPr>
              <a:t>responders</a:t>
            </a:r>
            <a:r>
              <a:rPr dirty="0" sz="1650" spc="-10" b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dirty="0" sz="1650" spc="-80" b="0">
                <a:solidFill>
                  <a:srgbClr val="4A5462"/>
                </a:solidFill>
                <a:latin typeface="Roboto"/>
                <a:cs typeface="Roboto"/>
              </a:rPr>
              <a:t>to</a:t>
            </a:r>
            <a:r>
              <a:rPr dirty="0" sz="1650" spc="-10" b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dirty="0" sz="1650" spc="-95" b="0">
                <a:solidFill>
                  <a:srgbClr val="4A5462"/>
                </a:solidFill>
                <a:latin typeface="Roboto"/>
                <a:cs typeface="Roboto"/>
              </a:rPr>
              <a:t>autonomous</a:t>
            </a:r>
            <a:r>
              <a:rPr dirty="0" sz="1650" spc="-5" b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dirty="0" sz="1650" spc="-60" b="0">
                <a:solidFill>
                  <a:srgbClr val="4A5462"/>
                </a:solidFill>
                <a:latin typeface="Roboto"/>
                <a:cs typeface="Roboto"/>
              </a:rPr>
              <a:t>digital</a:t>
            </a:r>
            <a:r>
              <a:rPr dirty="0" sz="1650" spc="-10" b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dirty="0" sz="1650" spc="-50" b="0">
                <a:solidFill>
                  <a:srgbClr val="4A5462"/>
                </a:solidFill>
                <a:latin typeface="Roboto"/>
                <a:cs typeface="Roboto"/>
              </a:rPr>
              <a:t>workers</a:t>
            </a:r>
            <a:endParaRPr sz="1650">
              <a:latin typeface="Roboto"/>
              <a:cs typeface="Roboto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457199" y="1714499"/>
            <a:ext cx="571500" cy="571500"/>
            <a:chOff x="457199" y="1714499"/>
            <a:chExt cx="571500" cy="571500"/>
          </a:xfrm>
        </p:grpSpPr>
        <p:sp>
          <p:nvSpPr>
            <p:cNvPr id="5" name="object 5" descr=""/>
            <p:cNvSpPr/>
            <p:nvPr/>
          </p:nvSpPr>
          <p:spPr>
            <a:xfrm>
              <a:off x="457199" y="1714499"/>
              <a:ext cx="571500" cy="571500"/>
            </a:xfrm>
            <a:custGeom>
              <a:avLst/>
              <a:gdLst/>
              <a:ahLst/>
              <a:cxnLst/>
              <a:rect l="l" t="t" r="r" b="b"/>
              <a:pathLst>
                <a:path w="571500" h="571500">
                  <a:moveTo>
                    <a:pt x="285749" y="571499"/>
                  </a:moveTo>
                  <a:lnTo>
                    <a:pt x="243821" y="568407"/>
                  </a:lnTo>
                  <a:lnTo>
                    <a:pt x="202801" y="559195"/>
                  </a:lnTo>
                  <a:lnTo>
                    <a:pt x="163575" y="544064"/>
                  </a:lnTo>
                  <a:lnTo>
                    <a:pt x="126995" y="523342"/>
                  </a:lnTo>
                  <a:lnTo>
                    <a:pt x="93851" y="497476"/>
                  </a:lnTo>
                  <a:lnTo>
                    <a:pt x="64862" y="467027"/>
                  </a:lnTo>
                  <a:lnTo>
                    <a:pt x="40653" y="432654"/>
                  </a:lnTo>
                  <a:lnTo>
                    <a:pt x="21751" y="395101"/>
                  </a:lnTo>
                  <a:lnTo>
                    <a:pt x="8563" y="355181"/>
                  </a:lnTo>
                  <a:lnTo>
                    <a:pt x="1375" y="313758"/>
                  </a:lnTo>
                  <a:lnTo>
                    <a:pt x="0" y="285749"/>
                  </a:lnTo>
                  <a:lnTo>
                    <a:pt x="343" y="271728"/>
                  </a:lnTo>
                  <a:lnTo>
                    <a:pt x="5490" y="230002"/>
                  </a:lnTo>
                  <a:lnTo>
                    <a:pt x="16703" y="189483"/>
                  </a:lnTo>
                  <a:lnTo>
                    <a:pt x="33740" y="151048"/>
                  </a:lnTo>
                  <a:lnTo>
                    <a:pt x="56233" y="115528"/>
                  </a:lnTo>
                  <a:lnTo>
                    <a:pt x="83694" y="83694"/>
                  </a:lnTo>
                  <a:lnTo>
                    <a:pt x="115528" y="56233"/>
                  </a:lnTo>
                  <a:lnTo>
                    <a:pt x="151048" y="33740"/>
                  </a:lnTo>
                  <a:lnTo>
                    <a:pt x="189483" y="16703"/>
                  </a:lnTo>
                  <a:lnTo>
                    <a:pt x="230002" y="5490"/>
                  </a:lnTo>
                  <a:lnTo>
                    <a:pt x="271728" y="344"/>
                  </a:lnTo>
                  <a:lnTo>
                    <a:pt x="285749" y="0"/>
                  </a:lnTo>
                  <a:lnTo>
                    <a:pt x="299771" y="344"/>
                  </a:lnTo>
                  <a:lnTo>
                    <a:pt x="341497" y="5490"/>
                  </a:lnTo>
                  <a:lnTo>
                    <a:pt x="382016" y="16703"/>
                  </a:lnTo>
                  <a:lnTo>
                    <a:pt x="420451" y="33741"/>
                  </a:lnTo>
                  <a:lnTo>
                    <a:pt x="455971" y="56233"/>
                  </a:lnTo>
                  <a:lnTo>
                    <a:pt x="487805" y="83694"/>
                  </a:lnTo>
                  <a:lnTo>
                    <a:pt x="515266" y="115528"/>
                  </a:lnTo>
                  <a:lnTo>
                    <a:pt x="537758" y="151048"/>
                  </a:lnTo>
                  <a:lnTo>
                    <a:pt x="554796" y="189483"/>
                  </a:lnTo>
                  <a:lnTo>
                    <a:pt x="566009" y="230002"/>
                  </a:lnTo>
                  <a:lnTo>
                    <a:pt x="571155" y="271728"/>
                  </a:lnTo>
                  <a:lnTo>
                    <a:pt x="571499" y="285749"/>
                  </a:lnTo>
                  <a:lnTo>
                    <a:pt x="571156" y="299770"/>
                  </a:lnTo>
                  <a:lnTo>
                    <a:pt x="566009" y="341496"/>
                  </a:lnTo>
                  <a:lnTo>
                    <a:pt x="554796" y="382016"/>
                  </a:lnTo>
                  <a:lnTo>
                    <a:pt x="537758" y="420451"/>
                  </a:lnTo>
                  <a:lnTo>
                    <a:pt x="515266" y="455970"/>
                  </a:lnTo>
                  <a:lnTo>
                    <a:pt x="487805" y="487805"/>
                  </a:lnTo>
                  <a:lnTo>
                    <a:pt x="455971" y="515266"/>
                  </a:lnTo>
                  <a:lnTo>
                    <a:pt x="420451" y="537758"/>
                  </a:lnTo>
                  <a:lnTo>
                    <a:pt x="382016" y="554796"/>
                  </a:lnTo>
                  <a:lnTo>
                    <a:pt x="341497" y="566008"/>
                  </a:lnTo>
                  <a:lnTo>
                    <a:pt x="299771" y="571155"/>
                  </a:lnTo>
                  <a:lnTo>
                    <a:pt x="285749" y="571499"/>
                  </a:lnTo>
                  <a:close/>
                </a:path>
              </a:pathLst>
            </a:custGeom>
            <a:solidFill>
              <a:srgbClr val="DAE9FE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28649" y="1885949"/>
              <a:ext cx="228600" cy="229046"/>
            </a:xfrm>
            <a:prstGeom prst="rect">
              <a:avLst/>
            </a:prstGeom>
          </p:spPr>
        </p:pic>
      </p:grpSp>
      <p:sp>
        <p:nvSpPr>
          <p:cNvPr id="7" name="object 7" descr=""/>
          <p:cNvSpPr txBox="1"/>
          <p:nvPr/>
        </p:nvSpPr>
        <p:spPr>
          <a:xfrm>
            <a:off x="519062" y="2341627"/>
            <a:ext cx="447675" cy="2063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150" spc="-60" b="0">
                <a:solidFill>
                  <a:srgbClr val="1D40AF"/>
                </a:solidFill>
                <a:latin typeface="Roboto Medium"/>
                <a:cs typeface="Roboto Medium"/>
              </a:rPr>
              <a:t>Level</a:t>
            </a:r>
            <a:r>
              <a:rPr dirty="0" sz="1150" spc="10" b="0">
                <a:solidFill>
                  <a:srgbClr val="1D40AF"/>
                </a:solidFill>
                <a:latin typeface="Roboto Medium"/>
                <a:cs typeface="Roboto Medium"/>
              </a:rPr>
              <a:t> </a:t>
            </a:r>
            <a:r>
              <a:rPr dirty="0" sz="1150" spc="-50" b="0">
                <a:solidFill>
                  <a:srgbClr val="1D40AF"/>
                </a:solidFill>
                <a:latin typeface="Roboto Medium"/>
                <a:cs typeface="Roboto Medium"/>
              </a:rPr>
              <a:t>1</a:t>
            </a:r>
            <a:endParaRPr sz="1150">
              <a:latin typeface="Roboto Medium"/>
              <a:cs typeface="Roboto Medium"/>
            </a:endParaRPr>
          </a:p>
        </p:txBody>
      </p:sp>
      <p:pic>
        <p:nvPicPr>
          <p:cNvPr id="8" name="object 8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71675" y="2061358"/>
            <a:ext cx="228600" cy="144482"/>
          </a:xfrm>
          <a:prstGeom prst="rect">
            <a:avLst/>
          </a:prstGeom>
        </p:spPr>
      </p:pic>
      <p:grpSp>
        <p:nvGrpSpPr>
          <p:cNvPr id="9" name="object 9" descr=""/>
          <p:cNvGrpSpPr/>
          <p:nvPr/>
        </p:nvGrpSpPr>
        <p:grpSpPr>
          <a:xfrm>
            <a:off x="3133724" y="1714499"/>
            <a:ext cx="571500" cy="571500"/>
            <a:chOff x="3133724" y="1714499"/>
            <a:chExt cx="571500" cy="571500"/>
          </a:xfrm>
        </p:grpSpPr>
        <p:sp>
          <p:nvSpPr>
            <p:cNvPr id="10" name="object 10" descr=""/>
            <p:cNvSpPr/>
            <p:nvPr/>
          </p:nvSpPr>
          <p:spPr>
            <a:xfrm>
              <a:off x="3133724" y="1714499"/>
              <a:ext cx="571500" cy="571500"/>
            </a:xfrm>
            <a:custGeom>
              <a:avLst/>
              <a:gdLst/>
              <a:ahLst/>
              <a:cxnLst/>
              <a:rect l="l" t="t" r="r" b="b"/>
              <a:pathLst>
                <a:path w="571500" h="571500">
                  <a:moveTo>
                    <a:pt x="285749" y="571499"/>
                  </a:moveTo>
                  <a:lnTo>
                    <a:pt x="243821" y="568407"/>
                  </a:lnTo>
                  <a:lnTo>
                    <a:pt x="202800" y="559195"/>
                  </a:lnTo>
                  <a:lnTo>
                    <a:pt x="163575" y="544064"/>
                  </a:lnTo>
                  <a:lnTo>
                    <a:pt x="126995" y="523342"/>
                  </a:lnTo>
                  <a:lnTo>
                    <a:pt x="93851" y="497476"/>
                  </a:lnTo>
                  <a:lnTo>
                    <a:pt x="64862" y="467027"/>
                  </a:lnTo>
                  <a:lnTo>
                    <a:pt x="40653" y="432654"/>
                  </a:lnTo>
                  <a:lnTo>
                    <a:pt x="21751" y="395101"/>
                  </a:lnTo>
                  <a:lnTo>
                    <a:pt x="8563" y="355181"/>
                  </a:lnTo>
                  <a:lnTo>
                    <a:pt x="1376" y="313758"/>
                  </a:lnTo>
                  <a:lnTo>
                    <a:pt x="0" y="285749"/>
                  </a:lnTo>
                  <a:lnTo>
                    <a:pt x="344" y="271728"/>
                  </a:lnTo>
                  <a:lnTo>
                    <a:pt x="5490" y="230002"/>
                  </a:lnTo>
                  <a:lnTo>
                    <a:pt x="16703" y="189483"/>
                  </a:lnTo>
                  <a:lnTo>
                    <a:pt x="33740" y="151048"/>
                  </a:lnTo>
                  <a:lnTo>
                    <a:pt x="56232" y="115528"/>
                  </a:lnTo>
                  <a:lnTo>
                    <a:pt x="83693" y="83694"/>
                  </a:lnTo>
                  <a:lnTo>
                    <a:pt x="115528" y="56233"/>
                  </a:lnTo>
                  <a:lnTo>
                    <a:pt x="151048" y="33740"/>
                  </a:lnTo>
                  <a:lnTo>
                    <a:pt x="189483" y="16703"/>
                  </a:lnTo>
                  <a:lnTo>
                    <a:pt x="230002" y="5490"/>
                  </a:lnTo>
                  <a:lnTo>
                    <a:pt x="271728" y="344"/>
                  </a:lnTo>
                  <a:lnTo>
                    <a:pt x="285749" y="0"/>
                  </a:lnTo>
                  <a:lnTo>
                    <a:pt x="299771" y="344"/>
                  </a:lnTo>
                  <a:lnTo>
                    <a:pt x="341496" y="5490"/>
                  </a:lnTo>
                  <a:lnTo>
                    <a:pt x="382016" y="16703"/>
                  </a:lnTo>
                  <a:lnTo>
                    <a:pt x="420451" y="33741"/>
                  </a:lnTo>
                  <a:lnTo>
                    <a:pt x="455971" y="56233"/>
                  </a:lnTo>
                  <a:lnTo>
                    <a:pt x="487805" y="83694"/>
                  </a:lnTo>
                  <a:lnTo>
                    <a:pt x="515266" y="115528"/>
                  </a:lnTo>
                  <a:lnTo>
                    <a:pt x="537758" y="151048"/>
                  </a:lnTo>
                  <a:lnTo>
                    <a:pt x="554796" y="189483"/>
                  </a:lnTo>
                  <a:lnTo>
                    <a:pt x="566008" y="230002"/>
                  </a:lnTo>
                  <a:lnTo>
                    <a:pt x="571155" y="271728"/>
                  </a:lnTo>
                  <a:lnTo>
                    <a:pt x="571499" y="285749"/>
                  </a:lnTo>
                  <a:lnTo>
                    <a:pt x="571155" y="299770"/>
                  </a:lnTo>
                  <a:lnTo>
                    <a:pt x="566008" y="341496"/>
                  </a:lnTo>
                  <a:lnTo>
                    <a:pt x="554796" y="382016"/>
                  </a:lnTo>
                  <a:lnTo>
                    <a:pt x="537758" y="420451"/>
                  </a:lnTo>
                  <a:lnTo>
                    <a:pt x="515266" y="455970"/>
                  </a:lnTo>
                  <a:lnTo>
                    <a:pt x="487805" y="487805"/>
                  </a:lnTo>
                  <a:lnTo>
                    <a:pt x="455971" y="515266"/>
                  </a:lnTo>
                  <a:lnTo>
                    <a:pt x="420451" y="537758"/>
                  </a:lnTo>
                  <a:lnTo>
                    <a:pt x="382016" y="554796"/>
                  </a:lnTo>
                  <a:lnTo>
                    <a:pt x="341496" y="566008"/>
                  </a:lnTo>
                  <a:lnTo>
                    <a:pt x="299771" y="571155"/>
                  </a:lnTo>
                  <a:lnTo>
                    <a:pt x="285749" y="571499"/>
                  </a:lnTo>
                  <a:close/>
                </a:path>
              </a:pathLst>
            </a:custGeom>
            <a:solidFill>
              <a:srgbClr val="DFE7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305174" y="1885949"/>
              <a:ext cx="228600" cy="228600"/>
            </a:xfrm>
            <a:prstGeom prst="rect">
              <a:avLst/>
            </a:prstGeom>
          </p:spPr>
        </p:pic>
      </p:grpSp>
      <p:sp>
        <p:nvSpPr>
          <p:cNvPr id="12" name="object 12" descr=""/>
          <p:cNvSpPr txBox="1"/>
          <p:nvPr/>
        </p:nvSpPr>
        <p:spPr>
          <a:xfrm>
            <a:off x="3195587" y="2341627"/>
            <a:ext cx="447675" cy="2063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150" spc="-60" b="0">
                <a:solidFill>
                  <a:srgbClr val="372FA2"/>
                </a:solidFill>
                <a:latin typeface="Roboto Medium"/>
                <a:cs typeface="Roboto Medium"/>
              </a:rPr>
              <a:t>Level</a:t>
            </a:r>
            <a:r>
              <a:rPr dirty="0" sz="1150" spc="10" b="0">
                <a:solidFill>
                  <a:srgbClr val="372FA2"/>
                </a:solidFill>
                <a:latin typeface="Roboto Medium"/>
                <a:cs typeface="Roboto Medium"/>
              </a:rPr>
              <a:t> </a:t>
            </a:r>
            <a:r>
              <a:rPr dirty="0" sz="1150" spc="-50" b="0">
                <a:solidFill>
                  <a:srgbClr val="372FA2"/>
                </a:solidFill>
                <a:latin typeface="Roboto Medium"/>
                <a:cs typeface="Roboto Medium"/>
              </a:rPr>
              <a:t>2</a:t>
            </a:r>
            <a:endParaRPr sz="1150">
              <a:latin typeface="Roboto Medium"/>
              <a:cs typeface="Roboto Medium"/>
            </a:endParaRPr>
          </a:p>
        </p:txBody>
      </p:sp>
      <p:pic>
        <p:nvPicPr>
          <p:cNvPr id="13" name="object 1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48200" y="2061358"/>
            <a:ext cx="228600" cy="144482"/>
          </a:xfrm>
          <a:prstGeom prst="rect">
            <a:avLst/>
          </a:prstGeom>
        </p:spPr>
      </p:pic>
      <p:grpSp>
        <p:nvGrpSpPr>
          <p:cNvPr id="14" name="object 14" descr=""/>
          <p:cNvGrpSpPr/>
          <p:nvPr/>
        </p:nvGrpSpPr>
        <p:grpSpPr>
          <a:xfrm>
            <a:off x="5810249" y="1714499"/>
            <a:ext cx="571500" cy="571500"/>
            <a:chOff x="5810249" y="1714499"/>
            <a:chExt cx="571500" cy="571500"/>
          </a:xfrm>
        </p:grpSpPr>
        <p:sp>
          <p:nvSpPr>
            <p:cNvPr id="15" name="object 15" descr=""/>
            <p:cNvSpPr/>
            <p:nvPr/>
          </p:nvSpPr>
          <p:spPr>
            <a:xfrm>
              <a:off x="5810249" y="1714499"/>
              <a:ext cx="571500" cy="571500"/>
            </a:xfrm>
            <a:custGeom>
              <a:avLst/>
              <a:gdLst/>
              <a:ahLst/>
              <a:cxnLst/>
              <a:rect l="l" t="t" r="r" b="b"/>
              <a:pathLst>
                <a:path w="571500" h="571500">
                  <a:moveTo>
                    <a:pt x="285749" y="571499"/>
                  </a:moveTo>
                  <a:lnTo>
                    <a:pt x="243821" y="568407"/>
                  </a:lnTo>
                  <a:lnTo>
                    <a:pt x="202801" y="559195"/>
                  </a:lnTo>
                  <a:lnTo>
                    <a:pt x="163575" y="544064"/>
                  </a:lnTo>
                  <a:lnTo>
                    <a:pt x="126995" y="523342"/>
                  </a:lnTo>
                  <a:lnTo>
                    <a:pt x="93852" y="497476"/>
                  </a:lnTo>
                  <a:lnTo>
                    <a:pt x="64862" y="467027"/>
                  </a:lnTo>
                  <a:lnTo>
                    <a:pt x="40653" y="432654"/>
                  </a:lnTo>
                  <a:lnTo>
                    <a:pt x="21751" y="395101"/>
                  </a:lnTo>
                  <a:lnTo>
                    <a:pt x="8563" y="355181"/>
                  </a:lnTo>
                  <a:lnTo>
                    <a:pt x="1376" y="313758"/>
                  </a:lnTo>
                  <a:lnTo>
                    <a:pt x="0" y="285749"/>
                  </a:lnTo>
                  <a:lnTo>
                    <a:pt x="344" y="271728"/>
                  </a:lnTo>
                  <a:lnTo>
                    <a:pt x="5490" y="230002"/>
                  </a:lnTo>
                  <a:lnTo>
                    <a:pt x="16703" y="189483"/>
                  </a:lnTo>
                  <a:lnTo>
                    <a:pt x="33740" y="151048"/>
                  </a:lnTo>
                  <a:lnTo>
                    <a:pt x="56232" y="115528"/>
                  </a:lnTo>
                  <a:lnTo>
                    <a:pt x="83694" y="83694"/>
                  </a:lnTo>
                  <a:lnTo>
                    <a:pt x="115528" y="56233"/>
                  </a:lnTo>
                  <a:lnTo>
                    <a:pt x="151048" y="33740"/>
                  </a:lnTo>
                  <a:lnTo>
                    <a:pt x="189483" y="16703"/>
                  </a:lnTo>
                  <a:lnTo>
                    <a:pt x="230002" y="5490"/>
                  </a:lnTo>
                  <a:lnTo>
                    <a:pt x="271728" y="344"/>
                  </a:lnTo>
                  <a:lnTo>
                    <a:pt x="285749" y="0"/>
                  </a:lnTo>
                  <a:lnTo>
                    <a:pt x="299771" y="344"/>
                  </a:lnTo>
                  <a:lnTo>
                    <a:pt x="341497" y="5490"/>
                  </a:lnTo>
                  <a:lnTo>
                    <a:pt x="382016" y="16703"/>
                  </a:lnTo>
                  <a:lnTo>
                    <a:pt x="420451" y="33741"/>
                  </a:lnTo>
                  <a:lnTo>
                    <a:pt x="455970" y="56233"/>
                  </a:lnTo>
                  <a:lnTo>
                    <a:pt x="487805" y="83694"/>
                  </a:lnTo>
                  <a:lnTo>
                    <a:pt x="515266" y="115528"/>
                  </a:lnTo>
                  <a:lnTo>
                    <a:pt x="537758" y="151048"/>
                  </a:lnTo>
                  <a:lnTo>
                    <a:pt x="554796" y="189483"/>
                  </a:lnTo>
                  <a:lnTo>
                    <a:pt x="566008" y="230002"/>
                  </a:lnTo>
                  <a:lnTo>
                    <a:pt x="571155" y="271728"/>
                  </a:lnTo>
                  <a:lnTo>
                    <a:pt x="571499" y="285749"/>
                  </a:lnTo>
                  <a:lnTo>
                    <a:pt x="571155" y="299770"/>
                  </a:lnTo>
                  <a:lnTo>
                    <a:pt x="566008" y="341496"/>
                  </a:lnTo>
                  <a:lnTo>
                    <a:pt x="554796" y="382016"/>
                  </a:lnTo>
                  <a:lnTo>
                    <a:pt x="537758" y="420451"/>
                  </a:lnTo>
                  <a:lnTo>
                    <a:pt x="515266" y="455970"/>
                  </a:lnTo>
                  <a:lnTo>
                    <a:pt x="487805" y="487805"/>
                  </a:lnTo>
                  <a:lnTo>
                    <a:pt x="455970" y="515266"/>
                  </a:lnTo>
                  <a:lnTo>
                    <a:pt x="420451" y="537758"/>
                  </a:lnTo>
                  <a:lnTo>
                    <a:pt x="382016" y="554796"/>
                  </a:lnTo>
                  <a:lnTo>
                    <a:pt x="341497" y="566008"/>
                  </a:lnTo>
                  <a:lnTo>
                    <a:pt x="299771" y="571155"/>
                  </a:lnTo>
                  <a:lnTo>
                    <a:pt x="285749" y="571499"/>
                  </a:lnTo>
                  <a:close/>
                </a:path>
              </a:pathLst>
            </a:custGeom>
            <a:solidFill>
              <a:srgbClr val="ECE8FE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980628" y="1884878"/>
              <a:ext cx="231055" cy="231055"/>
            </a:xfrm>
            <a:prstGeom prst="rect">
              <a:avLst/>
            </a:prstGeom>
          </p:spPr>
        </p:pic>
      </p:grpSp>
      <p:sp>
        <p:nvSpPr>
          <p:cNvPr id="17" name="object 17" descr=""/>
          <p:cNvSpPr txBox="1"/>
          <p:nvPr/>
        </p:nvSpPr>
        <p:spPr>
          <a:xfrm>
            <a:off x="5872112" y="2341627"/>
            <a:ext cx="447675" cy="2063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150" spc="-60" b="0">
                <a:solidFill>
                  <a:srgbClr val="5B20B5"/>
                </a:solidFill>
                <a:latin typeface="Roboto Medium"/>
                <a:cs typeface="Roboto Medium"/>
              </a:rPr>
              <a:t>Level</a:t>
            </a:r>
            <a:r>
              <a:rPr dirty="0" sz="1150" spc="10" b="0">
                <a:solidFill>
                  <a:srgbClr val="5B20B5"/>
                </a:solidFill>
                <a:latin typeface="Roboto Medium"/>
                <a:cs typeface="Roboto Medium"/>
              </a:rPr>
              <a:t> </a:t>
            </a:r>
            <a:r>
              <a:rPr dirty="0" sz="1150" spc="-50" b="0">
                <a:solidFill>
                  <a:srgbClr val="5B20B5"/>
                </a:solidFill>
                <a:latin typeface="Roboto Medium"/>
                <a:cs typeface="Roboto Medium"/>
              </a:rPr>
              <a:t>3</a:t>
            </a:r>
            <a:endParaRPr sz="1150">
              <a:latin typeface="Roboto Medium"/>
              <a:cs typeface="Roboto Medium"/>
            </a:endParaRPr>
          </a:p>
        </p:txBody>
      </p:sp>
      <p:pic>
        <p:nvPicPr>
          <p:cNvPr id="18" name="object 18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324725" y="2061358"/>
            <a:ext cx="228600" cy="144482"/>
          </a:xfrm>
          <a:prstGeom prst="rect">
            <a:avLst/>
          </a:prstGeom>
        </p:spPr>
      </p:pic>
      <p:grpSp>
        <p:nvGrpSpPr>
          <p:cNvPr id="19" name="object 19" descr=""/>
          <p:cNvGrpSpPr/>
          <p:nvPr/>
        </p:nvGrpSpPr>
        <p:grpSpPr>
          <a:xfrm>
            <a:off x="8486774" y="1714499"/>
            <a:ext cx="571500" cy="571500"/>
            <a:chOff x="8486774" y="1714499"/>
            <a:chExt cx="571500" cy="571500"/>
          </a:xfrm>
        </p:grpSpPr>
        <p:sp>
          <p:nvSpPr>
            <p:cNvPr id="20" name="object 20" descr=""/>
            <p:cNvSpPr/>
            <p:nvPr/>
          </p:nvSpPr>
          <p:spPr>
            <a:xfrm>
              <a:off x="8486774" y="1714499"/>
              <a:ext cx="571500" cy="571500"/>
            </a:xfrm>
            <a:custGeom>
              <a:avLst/>
              <a:gdLst/>
              <a:ahLst/>
              <a:cxnLst/>
              <a:rect l="l" t="t" r="r" b="b"/>
              <a:pathLst>
                <a:path w="571500" h="571500">
                  <a:moveTo>
                    <a:pt x="285749" y="571499"/>
                  </a:moveTo>
                  <a:lnTo>
                    <a:pt x="243821" y="568407"/>
                  </a:lnTo>
                  <a:lnTo>
                    <a:pt x="202800" y="559195"/>
                  </a:lnTo>
                  <a:lnTo>
                    <a:pt x="163575" y="544064"/>
                  </a:lnTo>
                  <a:lnTo>
                    <a:pt x="126994" y="523342"/>
                  </a:lnTo>
                  <a:lnTo>
                    <a:pt x="93852" y="497476"/>
                  </a:lnTo>
                  <a:lnTo>
                    <a:pt x="64862" y="467027"/>
                  </a:lnTo>
                  <a:lnTo>
                    <a:pt x="40653" y="432654"/>
                  </a:lnTo>
                  <a:lnTo>
                    <a:pt x="21751" y="395101"/>
                  </a:lnTo>
                  <a:lnTo>
                    <a:pt x="8563" y="355181"/>
                  </a:lnTo>
                  <a:lnTo>
                    <a:pt x="1376" y="313758"/>
                  </a:lnTo>
                  <a:lnTo>
                    <a:pt x="0" y="285749"/>
                  </a:lnTo>
                  <a:lnTo>
                    <a:pt x="344" y="271728"/>
                  </a:lnTo>
                  <a:lnTo>
                    <a:pt x="5490" y="230002"/>
                  </a:lnTo>
                  <a:lnTo>
                    <a:pt x="16703" y="189483"/>
                  </a:lnTo>
                  <a:lnTo>
                    <a:pt x="33740" y="151048"/>
                  </a:lnTo>
                  <a:lnTo>
                    <a:pt x="56232" y="115528"/>
                  </a:lnTo>
                  <a:lnTo>
                    <a:pt x="83693" y="83694"/>
                  </a:lnTo>
                  <a:lnTo>
                    <a:pt x="115528" y="56233"/>
                  </a:lnTo>
                  <a:lnTo>
                    <a:pt x="151048" y="33740"/>
                  </a:lnTo>
                  <a:lnTo>
                    <a:pt x="189483" y="16703"/>
                  </a:lnTo>
                  <a:lnTo>
                    <a:pt x="230002" y="5490"/>
                  </a:lnTo>
                  <a:lnTo>
                    <a:pt x="271728" y="344"/>
                  </a:lnTo>
                  <a:lnTo>
                    <a:pt x="285749" y="0"/>
                  </a:lnTo>
                  <a:lnTo>
                    <a:pt x="299771" y="344"/>
                  </a:lnTo>
                  <a:lnTo>
                    <a:pt x="341496" y="5490"/>
                  </a:lnTo>
                  <a:lnTo>
                    <a:pt x="382015" y="16703"/>
                  </a:lnTo>
                  <a:lnTo>
                    <a:pt x="420451" y="33741"/>
                  </a:lnTo>
                  <a:lnTo>
                    <a:pt x="455970" y="56233"/>
                  </a:lnTo>
                  <a:lnTo>
                    <a:pt x="487805" y="83694"/>
                  </a:lnTo>
                  <a:lnTo>
                    <a:pt x="515265" y="115528"/>
                  </a:lnTo>
                  <a:lnTo>
                    <a:pt x="537758" y="151048"/>
                  </a:lnTo>
                  <a:lnTo>
                    <a:pt x="554795" y="189483"/>
                  </a:lnTo>
                  <a:lnTo>
                    <a:pt x="566008" y="230002"/>
                  </a:lnTo>
                  <a:lnTo>
                    <a:pt x="571156" y="271728"/>
                  </a:lnTo>
                  <a:lnTo>
                    <a:pt x="571499" y="285749"/>
                  </a:lnTo>
                  <a:lnTo>
                    <a:pt x="571156" y="299770"/>
                  </a:lnTo>
                  <a:lnTo>
                    <a:pt x="566008" y="341496"/>
                  </a:lnTo>
                  <a:lnTo>
                    <a:pt x="554795" y="382016"/>
                  </a:lnTo>
                  <a:lnTo>
                    <a:pt x="537758" y="420451"/>
                  </a:lnTo>
                  <a:lnTo>
                    <a:pt x="515265" y="455970"/>
                  </a:lnTo>
                  <a:lnTo>
                    <a:pt x="487805" y="487805"/>
                  </a:lnTo>
                  <a:lnTo>
                    <a:pt x="455970" y="515266"/>
                  </a:lnTo>
                  <a:lnTo>
                    <a:pt x="420451" y="537758"/>
                  </a:lnTo>
                  <a:lnTo>
                    <a:pt x="382015" y="554796"/>
                  </a:lnTo>
                  <a:lnTo>
                    <a:pt x="341496" y="566008"/>
                  </a:lnTo>
                  <a:lnTo>
                    <a:pt x="299771" y="571155"/>
                  </a:lnTo>
                  <a:lnTo>
                    <a:pt x="285749" y="571499"/>
                  </a:lnTo>
                  <a:close/>
                </a:path>
              </a:pathLst>
            </a:custGeom>
            <a:solidFill>
              <a:srgbClr val="FBE7F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8629649" y="1885949"/>
              <a:ext cx="285750" cy="228600"/>
            </a:xfrm>
            <a:custGeom>
              <a:avLst/>
              <a:gdLst/>
              <a:ahLst/>
              <a:cxnLst/>
              <a:rect l="l" t="t" r="r" b="b"/>
              <a:pathLst>
                <a:path w="285750" h="228600">
                  <a:moveTo>
                    <a:pt x="103765" y="114299"/>
                  </a:moveTo>
                  <a:lnTo>
                    <a:pt x="96259" y="114299"/>
                  </a:lnTo>
                  <a:lnTo>
                    <a:pt x="92543" y="113933"/>
                  </a:lnTo>
                  <a:lnTo>
                    <a:pt x="56947" y="94907"/>
                  </a:lnTo>
                  <a:lnTo>
                    <a:pt x="42862" y="60902"/>
                  </a:lnTo>
                  <a:lnTo>
                    <a:pt x="42862" y="53397"/>
                  </a:lnTo>
                  <a:lnTo>
                    <a:pt x="62254" y="14085"/>
                  </a:lnTo>
                  <a:lnTo>
                    <a:pt x="96259" y="0"/>
                  </a:lnTo>
                  <a:lnTo>
                    <a:pt x="103765" y="0"/>
                  </a:lnTo>
                  <a:lnTo>
                    <a:pt x="143077" y="19392"/>
                  </a:lnTo>
                  <a:lnTo>
                    <a:pt x="157162" y="53397"/>
                  </a:lnTo>
                  <a:lnTo>
                    <a:pt x="157162" y="60902"/>
                  </a:lnTo>
                  <a:lnTo>
                    <a:pt x="137770" y="100214"/>
                  </a:lnTo>
                  <a:lnTo>
                    <a:pt x="103765" y="114299"/>
                  </a:lnTo>
                  <a:close/>
                </a:path>
                <a:path w="285750" h="228600">
                  <a:moveTo>
                    <a:pt x="194086" y="228600"/>
                  </a:moveTo>
                  <a:lnTo>
                    <a:pt x="5938" y="228600"/>
                  </a:lnTo>
                  <a:lnTo>
                    <a:pt x="0" y="222661"/>
                  </a:lnTo>
                  <a:lnTo>
                    <a:pt x="6254" y="184347"/>
                  </a:lnTo>
                  <a:lnTo>
                    <a:pt x="48615" y="141985"/>
                  </a:lnTo>
                  <a:lnTo>
                    <a:pt x="79608" y="135731"/>
                  </a:lnTo>
                  <a:lnTo>
                    <a:pt x="120416" y="135731"/>
                  </a:lnTo>
                  <a:lnTo>
                    <a:pt x="176712" y="159043"/>
                  </a:lnTo>
                  <a:lnTo>
                    <a:pt x="199934" y="214892"/>
                  </a:lnTo>
                  <a:lnTo>
                    <a:pt x="200025" y="222661"/>
                  </a:lnTo>
                  <a:lnTo>
                    <a:pt x="194086" y="228600"/>
                  </a:lnTo>
                  <a:close/>
                </a:path>
                <a:path w="285750" h="228600">
                  <a:moveTo>
                    <a:pt x="279588" y="228600"/>
                  </a:moveTo>
                  <a:lnTo>
                    <a:pt x="210472" y="228600"/>
                  </a:lnTo>
                  <a:lnTo>
                    <a:pt x="212883" y="224403"/>
                  </a:lnTo>
                  <a:lnTo>
                    <a:pt x="214312" y="219536"/>
                  </a:lnTo>
                  <a:lnTo>
                    <a:pt x="214312" y="210740"/>
                  </a:lnTo>
                  <a:lnTo>
                    <a:pt x="212124" y="191015"/>
                  </a:lnTo>
                  <a:lnTo>
                    <a:pt x="205879" y="172817"/>
                  </a:lnTo>
                  <a:lnTo>
                    <a:pt x="196060" y="156637"/>
                  </a:lnTo>
                  <a:lnTo>
                    <a:pt x="183063" y="142875"/>
                  </a:lnTo>
                  <a:lnTo>
                    <a:pt x="213732" y="142875"/>
                  </a:lnTo>
                  <a:lnTo>
                    <a:pt x="241767" y="148533"/>
                  </a:lnTo>
                  <a:lnTo>
                    <a:pt x="264659" y="163965"/>
                  </a:lnTo>
                  <a:lnTo>
                    <a:pt x="280091" y="186857"/>
                  </a:lnTo>
                  <a:lnTo>
                    <a:pt x="285750" y="214892"/>
                  </a:lnTo>
                  <a:lnTo>
                    <a:pt x="285750" y="222483"/>
                  </a:lnTo>
                  <a:lnTo>
                    <a:pt x="279588" y="228600"/>
                  </a:lnTo>
                  <a:close/>
                </a:path>
                <a:path w="285750" h="228600">
                  <a:moveTo>
                    <a:pt x="192881" y="114300"/>
                  </a:moveTo>
                  <a:lnTo>
                    <a:pt x="182784" y="113279"/>
                  </a:lnTo>
                  <a:lnTo>
                    <a:pt x="173386" y="110354"/>
                  </a:lnTo>
                  <a:lnTo>
                    <a:pt x="164884" y="105729"/>
                  </a:lnTo>
                  <a:lnTo>
                    <a:pt x="157475" y="99610"/>
                  </a:lnTo>
                  <a:lnTo>
                    <a:pt x="163369" y="90201"/>
                  </a:lnTo>
                  <a:lnTo>
                    <a:pt x="167760" y="79887"/>
                  </a:lnTo>
                  <a:lnTo>
                    <a:pt x="170503" y="68819"/>
                  </a:lnTo>
                  <a:lnTo>
                    <a:pt x="171450" y="57150"/>
                  </a:lnTo>
                  <a:lnTo>
                    <a:pt x="170907" y="48312"/>
                  </a:lnTo>
                  <a:lnTo>
                    <a:pt x="169323" y="39792"/>
                  </a:lnTo>
                  <a:lnTo>
                    <a:pt x="166759" y="31658"/>
                  </a:lnTo>
                  <a:lnTo>
                    <a:pt x="163279" y="23976"/>
                  </a:lnTo>
                  <a:lnTo>
                    <a:pt x="169851" y="19900"/>
                  </a:lnTo>
                  <a:lnTo>
                    <a:pt x="177042" y="16854"/>
                  </a:lnTo>
                  <a:lnTo>
                    <a:pt x="184752" y="14947"/>
                  </a:lnTo>
                  <a:lnTo>
                    <a:pt x="192881" y="14287"/>
                  </a:lnTo>
                  <a:lnTo>
                    <a:pt x="212354" y="18214"/>
                  </a:lnTo>
                  <a:lnTo>
                    <a:pt x="228248" y="28926"/>
                  </a:lnTo>
                  <a:lnTo>
                    <a:pt x="238960" y="44820"/>
                  </a:lnTo>
                  <a:lnTo>
                    <a:pt x="242887" y="64293"/>
                  </a:lnTo>
                  <a:lnTo>
                    <a:pt x="238960" y="83766"/>
                  </a:lnTo>
                  <a:lnTo>
                    <a:pt x="228282" y="99610"/>
                  </a:lnTo>
                  <a:lnTo>
                    <a:pt x="212382" y="110354"/>
                  </a:lnTo>
                  <a:lnTo>
                    <a:pt x="192881" y="114300"/>
                  </a:lnTo>
                  <a:close/>
                </a:path>
              </a:pathLst>
            </a:custGeom>
            <a:solidFill>
              <a:srgbClr val="EC489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 descr=""/>
          <p:cNvSpPr txBox="1"/>
          <p:nvPr/>
        </p:nvSpPr>
        <p:spPr>
          <a:xfrm>
            <a:off x="8548637" y="2341627"/>
            <a:ext cx="447675" cy="2063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150" spc="-60" b="0">
                <a:solidFill>
                  <a:srgbClr val="9D174D"/>
                </a:solidFill>
                <a:latin typeface="Roboto Medium"/>
                <a:cs typeface="Roboto Medium"/>
              </a:rPr>
              <a:t>Level</a:t>
            </a:r>
            <a:r>
              <a:rPr dirty="0" sz="1150" spc="10" b="0">
                <a:solidFill>
                  <a:srgbClr val="9D174D"/>
                </a:solidFill>
                <a:latin typeface="Roboto Medium"/>
                <a:cs typeface="Roboto Medium"/>
              </a:rPr>
              <a:t> </a:t>
            </a:r>
            <a:r>
              <a:rPr dirty="0" sz="1150" spc="-50" b="0">
                <a:solidFill>
                  <a:srgbClr val="9D174D"/>
                </a:solidFill>
                <a:latin typeface="Roboto Medium"/>
                <a:cs typeface="Roboto Medium"/>
              </a:rPr>
              <a:t>4</a:t>
            </a:r>
            <a:endParaRPr sz="1150">
              <a:latin typeface="Roboto Medium"/>
              <a:cs typeface="Roboto Medium"/>
            </a:endParaRPr>
          </a:p>
        </p:txBody>
      </p:sp>
      <p:pic>
        <p:nvPicPr>
          <p:cNvPr id="23" name="object 2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001249" y="2061358"/>
            <a:ext cx="228600" cy="144482"/>
          </a:xfrm>
          <a:prstGeom prst="rect">
            <a:avLst/>
          </a:prstGeom>
        </p:spPr>
      </p:pic>
      <p:grpSp>
        <p:nvGrpSpPr>
          <p:cNvPr id="24" name="object 24" descr=""/>
          <p:cNvGrpSpPr/>
          <p:nvPr/>
        </p:nvGrpSpPr>
        <p:grpSpPr>
          <a:xfrm>
            <a:off x="11163299" y="1714499"/>
            <a:ext cx="571500" cy="571500"/>
            <a:chOff x="11163299" y="1714499"/>
            <a:chExt cx="571500" cy="571500"/>
          </a:xfrm>
        </p:grpSpPr>
        <p:sp>
          <p:nvSpPr>
            <p:cNvPr id="25" name="object 25" descr=""/>
            <p:cNvSpPr/>
            <p:nvPr/>
          </p:nvSpPr>
          <p:spPr>
            <a:xfrm>
              <a:off x="11163299" y="1714499"/>
              <a:ext cx="571500" cy="571500"/>
            </a:xfrm>
            <a:custGeom>
              <a:avLst/>
              <a:gdLst/>
              <a:ahLst/>
              <a:cxnLst/>
              <a:rect l="l" t="t" r="r" b="b"/>
              <a:pathLst>
                <a:path w="571500" h="571500">
                  <a:moveTo>
                    <a:pt x="285749" y="571499"/>
                  </a:moveTo>
                  <a:lnTo>
                    <a:pt x="243820" y="568407"/>
                  </a:lnTo>
                  <a:lnTo>
                    <a:pt x="202800" y="559195"/>
                  </a:lnTo>
                  <a:lnTo>
                    <a:pt x="163575" y="544064"/>
                  </a:lnTo>
                  <a:lnTo>
                    <a:pt x="126994" y="523342"/>
                  </a:lnTo>
                  <a:lnTo>
                    <a:pt x="93851" y="497476"/>
                  </a:lnTo>
                  <a:lnTo>
                    <a:pt x="64861" y="467027"/>
                  </a:lnTo>
                  <a:lnTo>
                    <a:pt x="40652" y="432654"/>
                  </a:lnTo>
                  <a:lnTo>
                    <a:pt x="21749" y="395101"/>
                  </a:lnTo>
                  <a:lnTo>
                    <a:pt x="8562" y="355181"/>
                  </a:lnTo>
                  <a:lnTo>
                    <a:pt x="1374" y="313758"/>
                  </a:lnTo>
                  <a:lnTo>
                    <a:pt x="0" y="285749"/>
                  </a:lnTo>
                  <a:lnTo>
                    <a:pt x="342" y="271728"/>
                  </a:lnTo>
                  <a:lnTo>
                    <a:pt x="5489" y="230002"/>
                  </a:lnTo>
                  <a:lnTo>
                    <a:pt x="16702" y="189483"/>
                  </a:lnTo>
                  <a:lnTo>
                    <a:pt x="33739" y="151048"/>
                  </a:lnTo>
                  <a:lnTo>
                    <a:pt x="56231" y="115528"/>
                  </a:lnTo>
                  <a:lnTo>
                    <a:pt x="83693" y="83694"/>
                  </a:lnTo>
                  <a:lnTo>
                    <a:pt x="115528" y="56233"/>
                  </a:lnTo>
                  <a:lnTo>
                    <a:pt x="151048" y="33740"/>
                  </a:lnTo>
                  <a:lnTo>
                    <a:pt x="189483" y="16703"/>
                  </a:lnTo>
                  <a:lnTo>
                    <a:pt x="230001" y="5490"/>
                  </a:lnTo>
                  <a:lnTo>
                    <a:pt x="271729" y="344"/>
                  </a:lnTo>
                  <a:lnTo>
                    <a:pt x="285749" y="0"/>
                  </a:lnTo>
                  <a:lnTo>
                    <a:pt x="299770" y="344"/>
                  </a:lnTo>
                  <a:lnTo>
                    <a:pt x="341496" y="5490"/>
                  </a:lnTo>
                  <a:lnTo>
                    <a:pt x="382016" y="16703"/>
                  </a:lnTo>
                  <a:lnTo>
                    <a:pt x="420451" y="33741"/>
                  </a:lnTo>
                  <a:lnTo>
                    <a:pt x="455969" y="56233"/>
                  </a:lnTo>
                  <a:lnTo>
                    <a:pt x="487805" y="83694"/>
                  </a:lnTo>
                  <a:lnTo>
                    <a:pt x="515266" y="115528"/>
                  </a:lnTo>
                  <a:lnTo>
                    <a:pt x="537758" y="151048"/>
                  </a:lnTo>
                  <a:lnTo>
                    <a:pt x="554796" y="189483"/>
                  </a:lnTo>
                  <a:lnTo>
                    <a:pt x="566008" y="230002"/>
                  </a:lnTo>
                  <a:lnTo>
                    <a:pt x="571156" y="271728"/>
                  </a:lnTo>
                  <a:lnTo>
                    <a:pt x="571499" y="285749"/>
                  </a:lnTo>
                  <a:lnTo>
                    <a:pt x="571156" y="299770"/>
                  </a:lnTo>
                  <a:lnTo>
                    <a:pt x="566008" y="341496"/>
                  </a:lnTo>
                  <a:lnTo>
                    <a:pt x="554796" y="382016"/>
                  </a:lnTo>
                  <a:lnTo>
                    <a:pt x="537758" y="420451"/>
                  </a:lnTo>
                  <a:lnTo>
                    <a:pt x="515266" y="455970"/>
                  </a:lnTo>
                  <a:lnTo>
                    <a:pt x="487805" y="487805"/>
                  </a:lnTo>
                  <a:lnTo>
                    <a:pt x="455969" y="515266"/>
                  </a:lnTo>
                  <a:lnTo>
                    <a:pt x="420451" y="537758"/>
                  </a:lnTo>
                  <a:lnTo>
                    <a:pt x="382016" y="554796"/>
                  </a:lnTo>
                  <a:lnTo>
                    <a:pt x="341496" y="566008"/>
                  </a:lnTo>
                  <a:lnTo>
                    <a:pt x="299770" y="571155"/>
                  </a:lnTo>
                  <a:lnTo>
                    <a:pt x="285749" y="571499"/>
                  </a:lnTo>
                  <a:close/>
                </a:path>
              </a:pathLst>
            </a:custGeom>
            <a:solidFill>
              <a:srgbClr val="D0FAE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11306174" y="1885949"/>
              <a:ext cx="285750" cy="228600"/>
            </a:xfrm>
            <a:custGeom>
              <a:avLst/>
              <a:gdLst/>
              <a:ahLst/>
              <a:cxnLst/>
              <a:rect l="l" t="t" r="r" b="b"/>
              <a:pathLst>
                <a:path w="285750" h="228600">
                  <a:moveTo>
                    <a:pt x="157162" y="42862"/>
                  </a:moveTo>
                  <a:lnTo>
                    <a:pt x="128587" y="42862"/>
                  </a:lnTo>
                  <a:lnTo>
                    <a:pt x="128587" y="6384"/>
                  </a:lnTo>
                  <a:lnTo>
                    <a:pt x="134972" y="0"/>
                  </a:lnTo>
                  <a:lnTo>
                    <a:pt x="150777" y="0"/>
                  </a:lnTo>
                  <a:lnTo>
                    <a:pt x="157162" y="6384"/>
                  </a:lnTo>
                  <a:lnTo>
                    <a:pt x="157162" y="42862"/>
                  </a:lnTo>
                  <a:close/>
                </a:path>
                <a:path w="285750" h="228600">
                  <a:moveTo>
                    <a:pt x="210740" y="228600"/>
                  </a:moveTo>
                  <a:lnTo>
                    <a:pt x="75009" y="228600"/>
                  </a:lnTo>
                  <a:lnTo>
                    <a:pt x="62489" y="226075"/>
                  </a:lnTo>
                  <a:lnTo>
                    <a:pt x="52272" y="219190"/>
                  </a:lnTo>
                  <a:lnTo>
                    <a:pt x="45386" y="208972"/>
                  </a:lnTo>
                  <a:lnTo>
                    <a:pt x="42862" y="196453"/>
                  </a:lnTo>
                  <a:lnTo>
                    <a:pt x="42862" y="75009"/>
                  </a:lnTo>
                  <a:lnTo>
                    <a:pt x="45386" y="62489"/>
                  </a:lnTo>
                  <a:lnTo>
                    <a:pt x="52272" y="52272"/>
                  </a:lnTo>
                  <a:lnTo>
                    <a:pt x="62489" y="45386"/>
                  </a:lnTo>
                  <a:lnTo>
                    <a:pt x="75009" y="42862"/>
                  </a:lnTo>
                  <a:lnTo>
                    <a:pt x="210740" y="42862"/>
                  </a:lnTo>
                  <a:lnTo>
                    <a:pt x="223260" y="45386"/>
                  </a:lnTo>
                  <a:lnTo>
                    <a:pt x="233477" y="52272"/>
                  </a:lnTo>
                  <a:lnTo>
                    <a:pt x="240363" y="62489"/>
                  </a:lnTo>
                  <a:lnTo>
                    <a:pt x="242887" y="75009"/>
                  </a:lnTo>
                  <a:lnTo>
                    <a:pt x="242887" y="96440"/>
                  </a:lnTo>
                  <a:lnTo>
                    <a:pt x="97644" y="96440"/>
                  </a:lnTo>
                  <a:lnTo>
                    <a:pt x="95366" y="96893"/>
                  </a:lnTo>
                  <a:lnTo>
                    <a:pt x="82153" y="111931"/>
                  </a:lnTo>
                  <a:lnTo>
                    <a:pt x="82153" y="116668"/>
                  </a:lnTo>
                  <a:lnTo>
                    <a:pt x="97644" y="132159"/>
                  </a:lnTo>
                  <a:lnTo>
                    <a:pt x="242887" y="132159"/>
                  </a:lnTo>
                  <a:lnTo>
                    <a:pt x="242887" y="171450"/>
                  </a:lnTo>
                  <a:lnTo>
                    <a:pt x="88939" y="171450"/>
                  </a:lnTo>
                  <a:lnTo>
                    <a:pt x="85725" y="174664"/>
                  </a:lnTo>
                  <a:lnTo>
                    <a:pt x="85725" y="182522"/>
                  </a:lnTo>
                  <a:lnTo>
                    <a:pt x="88939" y="185737"/>
                  </a:lnTo>
                  <a:lnTo>
                    <a:pt x="242887" y="185737"/>
                  </a:lnTo>
                  <a:lnTo>
                    <a:pt x="242887" y="196453"/>
                  </a:lnTo>
                  <a:lnTo>
                    <a:pt x="240363" y="208972"/>
                  </a:lnTo>
                  <a:lnTo>
                    <a:pt x="233477" y="219190"/>
                  </a:lnTo>
                  <a:lnTo>
                    <a:pt x="223260" y="226075"/>
                  </a:lnTo>
                  <a:lnTo>
                    <a:pt x="210740" y="228600"/>
                  </a:lnTo>
                  <a:close/>
                </a:path>
                <a:path w="285750" h="228600">
                  <a:moveTo>
                    <a:pt x="183369" y="132159"/>
                  </a:moveTo>
                  <a:lnTo>
                    <a:pt x="102380" y="132159"/>
                  </a:lnTo>
                  <a:lnTo>
                    <a:pt x="104658" y="131706"/>
                  </a:lnTo>
                  <a:lnTo>
                    <a:pt x="109035" y="129893"/>
                  </a:lnTo>
                  <a:lnTo>
                    <a:pt x="117871" y="116668"/>
                  </a:lnTo>
                  <a:lnTo>
                    <a:pt x="117871" y="111931"/>
                  </a:lnTo>
                  <a:lnTo>
                    <a:pt x="102380" y="96440"/>
                  </a:lnTo>
                  <a:lnTo>
                    <a:pt x="183369" y="96440"/>
                  </a:lnTo>
                  <a:lnTo>
                    <a:pt x="167878" y="111931"/>
                  </a:lnTo>
                  <a:lnTo>
                    <a:pt x="167878" y="116668"/>
                  </a:lnTo>
                  <a:lnTo>
                    <a:pt x="181091" y="131706"/>
                  </a:lnTo>
                  <a:lnTo>
                    <a:pt x="183369" y="132159"/>
                  </a:lnTo>
                  <a:close/>
                </a:path>
                <a:path w="285750" h="228600">
                  <a:moveTo>
                    <a:pt x="242887" y="132159"/>
                  </a:moveTo>
                  <a:lnTo>
                    <a:pt x="188105" y="132159"/>
                  </a:lnTo>
                  <a:lnTo>
                    <a:pt x="190383" y="131706"/>
                  </a:lnTo>
                  <a:lnTo>
                    <a:pt x="194759" y="129893"/>
                  </a:lnTo>
                  <a:lnTo>
                    <a:pt x="203596" y="116668"/>
                  </a:lnTo>
                  <a:lnTo>
                    <a:pt x="203596" y="111931"/>
                  </a:lnTo>
                  <a:lnTo>
                    <a:pt x="188105" y="96440"/>
                  </a:lnTo>
                  <a:lnTo>
                    <a:pt x="242887" y="96440"/>
                  </a:lnTo>
                  <a:lnTo>
                    <a:pt x="242887" y="132159"/>
                  </a:lnTo>
                  <a:close/>
                </a:path>
                <a:path w="285750" h="228600">
                  <a:moveTo>
                    <a:pt x="131802" y="185737"/>
                  </a:moveTo>
                  <a:lnTo>
                    <a:pt x="111085" y="185737"/>
                  </a:lnTo>
                  <a:lnTo>
                    <a:pt x="114300" y="182522"/>
                  </a:lnTo>
                  <a:lnTo>
                    <a:pt x="114300" y="174664"/>
                  </a:lnTo>
                  <a:lnTo>
                    <a:pt x="111085" y="171450"/>
                  </a:lnTo>
                  <a:lnTo>
                    <a:pt x="131802" y="171450"/>
                  </a:lnTo>
                  <a:lnTo>
                    <a:pt x="128587" y="174664"/>
                  </a:lnTo>
                  <a:lnTo>
                    <a:pt x="128587" y="182522"/>
                  </a:lnTo>
                  <a:lnTo>
                    <a:pt x="131802" y="185737"/>
                  </a:lnTo>
                  <a:close/>
                </a:path>
                <a:path w="285750" h="228600">
                  <a:moveTo>
                    <a:pt x="174664" y="185737"/>
                  </a:moveTo>
                  <a:lnTo>
                    <a:pt x="153947" y="185737"/>
                  </a:lnTo>
                  <a:lnTo>
                    <a:pt x="157162" y="182522"/>
                  </a:lnTo>
                  <a:lnTo>
                    <a:pt x="157162" y="174664"/>
                  </a:lnTo>
                  <a:lnTo>
                    <a:pt x="153947" y="171450"/>
                  </a:lnTo>
                  <a:lnTo>
                    <a:pt x="174664" y="171450"/>
                  </a:lnTo>
                  <a:lnTo>
                    <a:pt x="171450" y="174664"/>
                  </a:lnTo>
                  <a:lnTo>
                    <a:pt x="171450" y="182522"/>
                  </a:lnTo>
                  <a:lnTo>
                    <a:pt x="174664" y="185737"/>
                  </a:lnTo>
                  <a:close/>
                </a:path>
                <a:path w="285750" h="228600">
                  <a:moveTo>
                    <a:pt x="242887" y="185737"/>
                  </a:moveTo>
                  <a:lnTo>
                    <a:pt x="196810" y="185737"/>
                  </a:lnTo>
                  <a:lnTo>
                    <a:pt x="200025" y="182522"/>
                  </a:lnTo>
                  <a:lnTo>
                    <a:pt x="200025" y="174664"/>
                  </a:lnTo>
                  <a:lnTo>
                    <a:pt x="196810" y="171450"/>
                  </a:lnTo>
                  <a:lnTo>
                    <a:pt x="242887" y="171450"/>
                  </a:lnTo>
                  <a:lnTo>
                    <a:pt x="242887" y="185737"/>
                  </a:lnTo>
                  <a:close/>
                </a:path>
                <a:path w="285750" h="228600">
                  <a:moveTo>
                    <a:pt x="28575" y="185737"/>
                  </a:moveTo>
                  <a:lnTo>
                    <a:pt x="21431" y="185737"/>
                  </a:lnTo>
                  <a:lnTo>
                    <a:pt x="13091" y="184052"/>
                  </a:lnTo>
                  <a:lnTo>
                    <a:pt x="6278" y="179458"/>
                  </a:lnTo>
                  <a:lnTo>
                    <a:pt x="1684" y="172646"/>
                  </a:lnTo>
                  <a:lnTo>
                    <a:pt x="0" y="164306"/>
                  </a:lnTo>
                  <a:lnTo>
                    <a:pt x="0" y="121443"/>
                  </a:lnTo>
                  <a:lnTo>
                    <a:pt x="1684" y="113103"/>
                  </a:lnTo>
                  <a:lnTo>
                    <a:pt x="6278" y="106291"/>
                  </a:lnTo>
                  <a:lnTo>
                    <a:pt x="13091" y="101697"/>
                  </a:lnTo>
                  <a:lnTo>
                    <a:pt x="21431" y="100012"/>
                  </a:lnTo>
                  <a:lnTo>
                    <a:pt x="28575" y="100012"/>
                  </a:lnTo>
                  <a:lnTo>
                    <a:pt x="28575" y="185737"/>
                  </a:lnTo>
                  <a:close/>
                </a:path>
                <a:path w="285750" h="228600">
                  <a:moveTo>
                    <a:pt x="264318" y="185737"/>
                  </a:moveTo>
                  <a:lnTo>
                    <a:pt x="257175" y="185737"/>
                  </a:lnTo>
                  <a:lnTo>
                    <a:pt x="257175" y="100012"/>
                  </a:lnTo>
                  <a:lnTo>
                    <a:pt x="264318" y="100012"/>
                  </a:lnTo>
                  <a:lnTo>
                    <a:pt x="272658" y="101697"/>
                  </a:lnTo>
                  <a:lnTo>
                    <a:pt x="279471" y="106291"/>
                  </a:lnTo>
                  <a:lnTo>
                    <a:pt x="284065" y="113103"/>
                  </a:lnTo>
                  <a:lnTo>
                    <a:pt x="285750" y="121443"/>
                  </a:lnTo>
                  <a:lnTo>
                    <a:pt x="285750" y="164306"/>
                  </a:lnTo>
                  <a:lnTo>
                    <a:pt x="284065" y="172646"/>
                  </a:lnTo>
                  <a:lnTo>
                    <a:pt x="279471" y="179458"/>
                  </a:lnTo>
                  <a:lnTo>
                    <a:pt x="272658" y="184052"/>
                  </a:lnTo>
                  <a:lnTo>
                    <a:pt x="264318" y="185737"/>
                  </a:lnTo>
                  <a:close/>
                </a:path>
              </a:pathLst>
            </a:custGeom>
            <a:solidFill>
              <a:srgbClr val="0FB98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 descr=""/>
          <p:cNvSpPr txBox="1"/>
          <p:nvPr/>
        </p:nvSpPr>
        <p:spPr>
          <a:xfrm>
            <a:off x="11225162" y="2341627"/>
            <a:ext cx="447675" cy="2063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150" spc="-60" b="0">
                <a:solidFill>
                  <a:srgbClr val="055E45"/>
                </a:solidFill>
                <a:latin typeface="Roboto Medium"/>
                <a:cs typeface="Roboto Medium"/>
              </a:rPr>
              <a:t>Level</a:t>
            </a:r>
            <a:r>
              <a:rPr dirty="0" sz="1150" spc="10" b="0">
                <a:solidFill>
                  <a:srgbClr val="055E45"/>
                </a:solidFill>
                <a:latin typeface="Roboto Medium"/>
                <a:cs typeface="Roboto Medium"/>
              </a:rPr>
              <a:t> </a:t>
            </a:r>
            <a:r>
              <a:rPr dirty="0" sz="1150" spc="-50" b="0">
                <a:solidFill>
                  <a:srgbClr val="055E45"/>
                </a:solidFill>
                <a:latin typeface="Roboto Medium"/>
                <a:cs typeface="Roboto Medium"/>
              </a:rPr>
              <a:t>5</a:t>
            </a:r>
            <a:endParaRPr sz="1150">
              <a:latin typeface="Roboto Medium"/>
              <a:cs typeface="Roboto Medium"/>
            </a:endParaRPr>
          </a:p>
        </p:txBody>
      </p:sp>
      <p:sp>
        <p:nvSpPr>
          <p:cNvPr id="28" name="object 28" descr=""/>
          <p:cNvSpPr/>
          <p:nvPr/>
        </p:nvSpPr>
        <p:spPr>
          <a:xfrm>
            <a:off x="457199" y="2857499"/>
            <a:ext cx="2133600" cy="1409700"/>
          </a:xfrm>
          <a:custGeom>
            <a:avLst/>
            <a:gdLst/>
            <a:ahLst/>
            <a:cxnLst/>
            <a:rect l="l" t="t" r="r" b="b"/>
            <a:pathLst>
              <a:path w="2133600" h="1409700">
                <a:moveTo>
                  <a:pt x="2062403" y="1409699"/>
                </a:moveTo>
                <a:lnTo>
                  <a:pt x="71196" y="1409699"/>
                </a:lnTo>
                <a:lnTo>
                  <a:pt x="66241" y="1409211"/>
                </a:lnTo>
                <a:lnTo>
                  <a:pt x="29705" y="1394077"/>
                </a:lnTo>
                <a:lnTo>
                  <a:pt x="3885" y="1358037"/>
                </a:lnTo>
                <a:lnTo>
                  <a:pt x="0" y="1338503"/>
                </a:lnTo>
                <a:lnTo>
                  <a:pt x="0" y="1333499"/>
                </a:lnTo>
                <a:lnTo>
                  <a:pt x="0" y="71196"/>
                </a:lnTo>
                <a:lnTo>
                  <a:pt x="15621" y="29704"/>
                </a:lnTo>
                <a:lnTo>
                  <a:pt x="51661" y="3885"/>
                </a:lnTo>
                <a:lnTo>
                  <a:pt x="71196" y="0"/>
                </a:lnTo>
                <a:lnTo>
                  <a:pt x="2062403" y="0"/>
                </a:lnTo>
                <a:lnTo>
                  <a:pt x="2103894" y="15621"/>
                </a:lnTo>
                <a:lnTo>
                  <a:pt x="2129713" y="51661"/>
                </a:lnTo>
                <a:lnTo>
                  <a:pt x="2133599" y="71196"/>
                </a:lnTo>
                <a:lnTo>
                  <a:pt x="2133599" y="1338503"/>
                </a:lnTo>
                <a:lnTo>
                  <a:pt x="2117977" y="1379993"/>
                </a:lnTo>
                <a:lnTo>
                  <a:pt x="2081937" y="1405813"/>
                </a:lnTo>
                <a:lnTo>
                  <a:pt x="2067358" y="1409211"/>
                </a:lnTo>
                <a:lnTo>
                  <a:pt x="2062403" y="1409699"/>
                </a:lnTo>
                <a:close/>
              </a:path>
            </a:pathLst>
          </a:custGeom>
          <a:solidFill>
            <a:srgbClr val="EFF5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 descr=""/>
          <p:cNvSpPr txBox="1"/>
          <p:nvPr/>
        </p:nvSpPr>
        <p:spPr>
          <a:xfrm>
            <a:off x="596899" y="2993613"/>
            <a:ext cx="1316355" cy="2584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500" spc="-85" b="0">
                <a:solidFill>
                  <a:srgbClr val="1D40AF"/>
                </a:solidFill>
                <a:latin typeface="Roboto Medium"/>
                <a:cs typeface="Roboto Medium"/>
              </a:rPr>
              <a:t>Basic</a:t>
            </a:r>
            <a:r>
              <a:rPr dirty="0" sz="1500" spc="-10" b="0">
                <a:solidFill>
                  <a:srgbClr val="1D40AF"/>
                </a:solidFill>
                <a:latin typeface="Roboto Medium"/>
                <a:cs typeface="Roboto Medium"/>
              </a:rPr>
              <a:t> </a:t>
            </a:r>
            <a:r>
              <a:rPr dirty="0" sz="1500" spc="-80" b="0">
                <a:solidFill>
                  <a:srgbClr val="1D40AF"/>
                </a:solidFill>
                <a:latin typeface="Roboto Medium"/>
                <a:cs typeface="Roboto Medium"/>
              </a:rPr>
              <a:t>Responder</a:t>
            </a:r>
            <a:endParaRPr sz="1500">
              <a:latin typeface="Roboto Medium"/>
              <a:cs typeface="Roboto Medium"/>
            </a:endParaRPr>
          </a:p>
        </p:txBody>
      </p:sp>
      <p:sp>
        <p:nvSpPr>
          <p:cNvPr id="30" name="object 30" descr=""/>
          <p:cNvSpPr txBox="1"/>
          <p:nvPr/>
        </p:nvSpPr>
        <p:spPr>
          <a:xfrm>
            <a:off x="596899" y="3322459"/>
            <a:ext cx="1797050" cy="78740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08700"/>
              </a:lnSpc>
              <a:spcBef>
                <a:spcPts val="90"/>
              </a:spcBef>
            </a:pPr>
            <a:r>
              <a:rPr dirty="0" sz="1150" spc="-75">
                <a:solidFill>
                  <a:srgbClr val="374050"/>
                </a:solidFill>
                <a:latin typeface="Roboto"/>
                <a:cs typeface="Roboto"/>
              </a:rPr>
              <a:t>LLM</a:t>
            </a:r>
            <a:r>
              <a:rPr dirty="0" sz="1150" spc="-15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dirty="0" sz="1150" spc="-55">
                <a:solidFill>
                  <a:srgbClr val="374050"/>
                </a:solidFill>
                <a:latin typeface="Roboto"/>
                <a:cs typeface="Roboto"/>
              </a:rPr>
              <a:t>generates</a:t>
            </a:r>
            <a:r>
              <a:rPr dirty="0" sz="1150" spc="-15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dirty="0" sz="1150" spc="-50">
                <a:solidFill>
                  <a:srgbClr val="374050"/>
                </a:solidFill>
                <a:latin typeface="Roboto"/>
                <a:cs typeface="Roboto"/>
              </a:rPr>
              <a:t>output</a:t>
            </a:r>
            <a:r>
              <a:rPr dirty="0" sz="1150" spc="-1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dirty="0" sz="1150" spc="-20">
                <a:solidFill>
                  <a:srgbClr val="374050"/>
                </a:solidFill>
                <a:latin typeface="Roboto"/>
                <a:cs typeface="Roboto"/>
              </a:rPr>
              <a:t>based </a:t>
            </a:r>
            <a:r>
              <a:rPr dirty="0" sz="1150" spc="-55">
                <a:solidFill>
                  <a:srgbClr val="374050"/>
                </a:solidFill>
                <a:latin typeface="Roboto"/>
                <a:cs typeface="Roboto"/>
              </a:rPr>
              <a:t>on</a:t>
            </a:r>
            <a:r>
              <a:rPr dirty="0" sz="1150" spc="-15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dirty="0" sz="1150" spc="-55">
                <a:solidFill>
                  <a:srgbClr val="374050"/>
                </a:solidFill>
                <a:latin typeface="Roboto"/>
                <a:cs typeface="Roboto"/>
              </a:rPr>
              <a:t>prompts.</a:t>
            </a:r>
            <a:r>
              <a:rPr dirty="0" sz="1150" spc="-1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dirty="0" sz="1150" spc="-75">
                <a:solidFill>
                  <a:srgbClr val="374050"/>
                </a:solidFill>
                <a:latin typeface="Roboto"/>
                <a:cs typeface="Roboto"/>
              </a:rPr>
              <a:t>Human</a:t>
            </a:r>
            <a:r>
              <a:rPr dirty="0" sz="1150" spc="-10">
                <a:solidFill>
                  <a:srgbClr val="374050"/>
                </a:solidFill>
                <a:latin typeface="Roboto"/>
                <a:cs typeface="Roboto"/>
              </a:rPr>
              <a:t> designs </a:t>
            </a:r>
            <a:r>
              <a:rPr dirty="0" sz="1150" spc="-60">
                <a:solidFill>
                  <a:srgbClr val="374050"/>
                </a:solidFill>
                <a:latin typeface="Roboto"/>
                <a:cs typeface="Roboto"/>
              </a:rPr>
              <a:t>prompts</a:t>
            </a:r>
            <a:r>
              <a:rPr dirty="0" sz="1150" spc="-15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dirty="0" sz="1150" spc="-60">
                <a:solidFill>
                  <a:srgbClr val="374050"/>
                </a:solidFill>
                <a:latin typeface="Roboto"/>
                <a:cs typeface="Roboto"/>
              </a:rPr>
              <a:t>and</a:t>
            </a:r>
            <a:r>
              <a:rPr dirty="0" sz="1150" spc="-15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dirty="0" sz="1150" spc="-50">
                <a:solidFill>
                  <a:srgbClr val="374050"/>
                </a:solidFill>
                <a:latin typeface="Roboto"/>
                <a:cs typeface="Roboto"/>
              </a:rPr>
              <a:t>guides</a:t>
            </a:r>
            <a:r>
              <a:rPr dirty="0" sz="1150" spc="-15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dirty="0" sz="1150" spc="-50">
                <a:solidFill>
                  <a:srgbClr val="374050"/>
                </a:solidFill>
                <a:latin typeface="Roboto"/>
                <a:cs typeface="Roboto"/>
              </a:rPr>
              <a:t>the</a:t>
            </a:r>
            <a:r>
              <a:rPr dirty="0" sz="1150" spc="-15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dirty="0" sz="1150" spc="-55">
                <a:solidFill>
                  <a:srgbClr val="374050"/>
                </a:solidFill>
                <a:latin typeface="Roboto"/>
                <a:cs typeface="Roboto"/>
              </a:rPr>
              <a:t>entire </a:t>
            </a:r>
            <a:r>
              <a:rPr dirty="0" sz="1150" spc="-10">
                <a:solidFill>
                  <a:srgbClr val="374050"/>
                </a:solidFill>
                <a:latin typeface="Roboto"/>
                <a:cs typeface="Roboto"/>
              </a:rPr>
              <a:t>workflow.</a:t>
            </a:r>
            <a:endParaRPr sz="1150">
              <a:latin typeface="Roboto"/>
              <a:cs typeface="Roboto"/>
            </a:endParaRPr>
          </a:p>
        </p:txBody>
      </p:sp>
      <p:sp>
        <p:nvSpPr>
          <p:cNvPr id="31" name="object 31" descr=""/>
          <p:cNvSpPr/>
          <p:nvPr/>
        </p:nvSpPr>
        <p:spPr>
          <a:xfrm>
            <a:off x="2743199" y="2857499"/>
            <a:ext cx="2133600" cy="1409700"/>
          </a:xfrm>
          <a:custGeom>
            <a:avLst/>
            <a:gdLst/>
            <a:ahLst/>
            <a:cxnLst/>
            <a:rect l="l" t="t" r="r" b="b"/>
            <a:pathLst>
              <a:path w="2133600" h="1409700">
                <a:moveTo>
                  <a:pt x="2062403" y="1409699"/>
                </a:moveTo>
                <a:lnTo>
                  <a:pt x="71196" y="1409699"/>
                </a:lnTo>
                <a:lnTo>
                  <a:pt x="66241" y="1409211"/>
                </a:lnTo>
                <a:lnTo>
                  <a:pt x="29705" y="1394077"/>
                </a:lnTo>
                <a:lnTo>
                  <a:pt x="3885" y="1358037"/>
                </a:lnTo>
                <a:lnTo>
                  <a:pt x="0" y="1338503"/>
                </a:lnTo>
                <a:lnTo>
                  <a:pt x="0" y="1333499"/>
                </a:lnTo>
                <a:lnTo>
                  <a:pt x="0" y="71196"/>
                </a:lnTo>
                <a:lnTo>
                  <a:pt x="15621" y="29704"/>
                </a:lnTo>
                <a:lnTo>
                  <a:pt x="51661" y="3885"/>
                </a:lnTo>
                <a:lnTo>
                  <a:pt x="71196" y="0"/>
                </a:lnTo>
                <a:lnTo>
                  <a:pt x="2062403" y="0"/>
                </a:lnTo>
                <a:lnTo>
                  <a:pt x="2103894" y="15621"/>
                </a:lnTo>
                <a:lnTo>
                  <a:pt x="2129714" y="51661"/>
                </a:lnTo>
                <a:lnTo>
                  <a:pt x="2133599" y="71196"/>
                </a:lnTo>
                <a:lnTo>
                  <a:pt x="2133599" y="1338503"/>
                </a:lnTo>
                <a:lnTo>
                  <a:pt x="2117977" y="1379993"/>
                </a:lnTo>
                <a:lnTo>
                  <a:pt x="2081937" y="1405813"/>
                </a:lnTo>
                <a:lnTo>
                  <a:pt x="2067358" y="1409211"/>
                </a:lnTo>
                <a:lnTo>
                  <a:pt x="2062403" y="1409699"/>
                </a:lnTo>
                <a:close/>
              </a:path>
            </a:pathLst>
          </a:custGeom>
          <a:solidFill>
            <a:srgbClr val="EDF1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 descr=""/>
          <p:cNvSpPr txBox="1"/>
          <p:nvPr/>
        </p:nvSpPr>
        <p:spPr>
          <a:xfrm>
            <a:off x="2882899" y="3001583"/>
            <a:ext cx="1141095" cy="24892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450" spc="-55" b="0">
                <a:solidFill>
                  <a:srgbClr val="372FA2"/>
                </a:solidFill>
                <a:latin typeface="Roboto Medium"/>
                <a:cs typeface="Roboto Medium"/>
              </a:rPr>
              <a:t>Router</a:t>
            </a:r>
            <a:r>
              <a:rPr dirty="0" sz="1450" b="0">
                <a:solidFill>
                  <a:srgbClr val="372FA2"/>
                </a:solidFill>
                <a:latin typeface="Roboto Medium"/>
                <a:cs typeface="Roboto Medium"/>
              </a:rPr>
              <a:t> </a:t>
            </a:r>
            <a:r>
              <a:rPr dirty="0" sz="1450" spc="-50" b="0">
                <a:solidFill>
                  <a:srgbClr val="372FA2"/>
                </a:solidFill>
                <a:latin typeface="Roboto Medium"/>
                <a:cs typeface="Roboto Medium"/>
              </a:rPr>
              <a:t>Pattern</a:t>
            </a:r>
            <a:endParaRPr sz="1450">
              <a:latin typeface="Roboto Medium"/>
              <a:cs typeface="Roboto Medium"/>
            </a:endParaRPr>
          </a:p>
        </p:txBody>
      </p:sp>
      <p:sp>
        <p:nvSpPr>
          <p:cNvPr id="33" name="object 33" descr=""/>
          <p:cNvSpPr txBox="1"/>
          <p:nvPr/>
        </p:nvSpPr>
        <p:spPr>
          <a:xfrm>
            <a:off x="2882899" y="3322459"/>
            <a:ext cx="1742439" cy="78740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08700"/>
              </a:lnSpc>
              <a:spcBef>
                <a:spcPts val="90"/>
              </a:spcBef>
            </a:pPr>
            <a:r>
              <a:rPr dirty="0" sz="1150" spc="-75">
                <a:solidFill>
                  <a:srgbClr val="374050"/>
                </a:solidFill>
                <a:latin typeface="Roboto"/>
                <a:cs typeface="Roboto"/>
              </a:rPr>
              <a:t>LLM</a:t>
            </a:r>
            <a:r>
              <a:rPr dirty="0" sz="1150" spc="-5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dirty="0" sz="1150" spc="-55">
                <a:solidFill>
                  <a:srgbClr val="374050"/>
                </a:solidFill>
                <a:latin typeface="Roboto"/>
                <a:cs typeface="Roboto"/>
              </a:rPr>
              <a:t>chooses</a:t>
            </a:r>
            <a:r>
              <a:rPr dirty="0" sz="1150" spc="-5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dirty="0" sz="1150" spc="-75">
                <a:solidFill>
                  <a:srgbClr val="374050"/>
                </a:solidFill>
                <a:latin typeface="Roboto"/>
                <a:cs typeface="Roboto"/>
              </a:rPr>
              <a:t>among</a:t>
            </a:r>
            <a:r>
              <a:rPr dirty="0" sz="115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dirty="0" sz="1150" spc="-20">
                <a:solidFill>
                  <a:srgbClr val="374050"/>
                </a:solidFill>
                <a:latin typeface="Roboto"/>
                <a:cs typeface="Roboto"/>
              </a:rPr>
              <a:t>fixed </a:t>
            </a:r>
            <a:r>
              <a:rPr dirty="0" sz="1150" spc="-60">
                <a:solidFill>
                  <a:srgbClr val="374050"/>
                </a:solidFill>
                <a:latin typeface="Roboto"/>
                <a:cs typeface="Roboto"/>
              </a:rPr>
              <a:t>paths</a:t>
            </a:r>
            <a:r>
              <a:rPr dirty="0" sz="1150" spc="-1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dirty="0" sz="1150" spc="-50">
                <a:solidFill>
                  <a:srgbClr val="374050"/>
                </a:solidFill>
                <a:latin typeface="Roboto"/>
                <a:cs typeface="Roboto"/>
              </a:rPr>
              <a:t>or</a:t>
            </a:r>
            <a:r>
              <a:rPr dirty="0" sz="1150" spc="-5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dirty="0" sz="1150" spc="-45">
                <a:solidFill>
                  <a:srgbClr val="374050"/>
                </a:solidFill>
                <a:latin typeface="Roboto"/>
                <a:cs typeface="Roboto"/>
              </a:rPr>
              <a:t>functions</a:t>
            </a:r>
            <a:r>
              <a:rPr dirty="0" sz="1150" spc="-5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dirty="0" sz="1150" spc="-50">
                <a:solidFill>
                  <a:srgbClr val="374050"/>
                </a:solidFill>
                <a:latin typeface="Roboto"/>
                <a:cs typeface="Roboto"/>
              </a:rPr>
              <a:t>that</a:t>
            </a:r>
            <a:r>
              <a:rPr dirty="0" sz="1150" spc="-5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dirty="0" sz="1150" spc="-25">
                <a:solidFill>
                  <a:srgbClr val="374050"/>
                </a:solidFill>
                <a:latin typeface="Roboto"/>
                <a:cs typeface="Roboto"/>
              </a:rPr>
              <a:t>the </a:t>
            </a:r>
            <a:r>
              <a:rPr dirty="0" sz="1150" spc="-75">
                <a:solidFill>
                  <a:srgbClr val="374050"/>
                </a:solidFill>
                <a:latin typeface="Roboto"/>
                <a:cs typeface="Roboto"/>
              </a:rPr>
              <a:t>human</a:t>
            </a:r>
            <a:r>
              <a:rPr dirty="0" sz="1150" spc="-5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dirty="0" sz="1150" spc="-60">
                <a:solidFill>
                  <a:srgbClr val="374050"/>
                </a:solidFill>
                <a:latin typeface="Roboto"/>
                <a:cs typeface="Roboto"/>
              </a:rPr>
              <a:t>has</a:t>
            </a:r>
            <a:r>
              <a:rPr dirty="0" sz="115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dirty="0" sz="1150" spc="-55">
                <a:solidFill>
                  <a:srgbClr val="374050"/>
                </a:solidFill>
                <a:latin typeface="Roboto"/>
                <a:cs typeface="Roboto"/>
              </a:rPr>
              <a:t>pre-defined</a:t>
            </a:r>
            <a:r>
              <a:rPr dirty="0" sz="115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dirty="0" sz="1150" spc="-30">
                <a:solidFill>
                  <a:srgbClr val="374050"/>
                </a:solidFill>
                <a:latin typeface="Roboto"/>
                <a:cs typeface="Roboto"/>
              </a:rPr>
              <a:t>in</a:t>
            </a:r>
            <a:r>
              <a:rPr dirty="0" sz="115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dirty="0" sz="1150" spc="-70">
                <a:solidFill>
                  <a:srgbClr val="374050"/>
                </a:solidFill>
                <a:latin typeface="Roboto"/>
                <a:cs typeface="Roboto"/>
              </a:rPr>
              <a:t>the </a:t>
            </a:r>
            <a:r>
              <a:rPr dirty="0" sz="1150" spc="-10">
                <a:solidFill>
                  <a:srgbClr val="374050"/>
                </a:solidFill>
                <a:latin typeface="Roboto"/>
                <a:cs typeface="Roboto"/>
              </a:rPr>
              <a:t>system.</a:t>
            </a:r>
            <a:endParaRPr sz="1150">
              <a:latin typeface="Roboto"/>
              <a:cs typeface="Roboto"/>
            </a:endParaRPr>
          </a:p>
        </p:txBody>
      </p:sp>
      <p:sp>
        <p:nvSpPr>
          <p:cNvPr id="34" name="object 34" descr=""/>
          <p:cNvSpPr/>
          <p:nvPr/>
        </p:nvSpPr>
        <p:spPr>
          <a:xfrm>
            <a:off x="5029199" y="2857499"/>
            <a:ext cx="2133600" cy="1409700"/>
          </a:xfrm>
          <a:custGeom>
            <a:avLst/>
            <a:gdLst/>
            <a:ahLst/>
            <a:cxnLst/>
            <a:rect l="l" t="t" r="r" b="b"/>
            <a:pathLst>
              <a:path w="2133600" h="1409700">
                <a:moveTo>
                  <a:pt x="2062403" y="1409699"/>
                </a:moveTo>
                <a:lnTo>
                  <a:pt x="71196" y="1409699"/>
                </a:lnTo>
                <a:lnTo>
                  <a:pt x="66240" y="1409211"/>
                </a:lnTo>
                <a:lnTo>
                  <a:pt x="29705" y="1394077"/>
                </a:lnTo>
                <a:lnTo>
                  <a:pt x="3885" y="1358037"/>
                </a:lnTo>
                <a:lnTo>
                  <a:pt x="0" y="1338503"/>
                </a:lnTo>
                <a:lnTo>
                  <a:pt x="0" y="1333499"/>
                </a:lnTo>
                <a:lnTo>
                  <a:pt x="0" y="71196"/>
                </a:lnTo>
                <a:lnTo>
                  <a:pt x="15621" y="29704"/>
                </a:lnTo>
                <a:lnTo>
                  <a:pt x="51661" y="3885"/>
                </a:lnTo>
                <a:lnTo>
                  <a:pt x="71196" y="0"/>
                </a:lnTo>
                <a:lnTo>
                  <a:pt x="2062403" y="0"/>
                </a:lnTo>
                <a:lnTo>
                  <a:pt x="2103892" y="15621"/>
                </a:lnTo>
                <a:lnTo>
                  <a:pt x="2129713" y="51661"/>
                </a:lnTo>
                <a:lnTo>
                  <a:pt x="2133599" y="71196"/>
                </a:lnTo>
                <a:lnTo>
                  <a:pt x="2133599" y="1338503"/>
                </a:lnTo>
                <a:lnTo>
                  <a:pt x="2117977" y="1379993"/>
                </a:lnTo>
                <a:lnTo>
                  <a:pt x="2081937" y="1405813"/>
                </a:lnTo>
                <a:lnTo>
                  <a:pt x="2067357" y="1409211"/>
                </a:lnTo>
                <a:lnTo>
                  <a:pt x="2062403" y="1409699"/>
                </a:lnTo>
                <a:close/>
              </a:path>
            </a:pathLst>
          </a:custGeom>
          <a:solidFill>
            <a:srgbClr val="F5F2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 descr=""/>
          <p:cNvSpPr txBox="1"/>
          <p:nvPr/>
        </p:nvSpPr>
        <p:spPr>
          <a:xfrm>
            <a:off x="5168899" y="2992590"/>
            <a:ext cx="927735" cy="2597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500" spc="-110" b="0">
                <a:solidFill>
                  <a:srgbClr val="5B20B5"/>
                </a:solidFill>
                <a:latin typeface="Roboto Medium"/>
                <a:cs typeface="Roboto Medium"/>
              </a:rPr>
              <a:t>Tool</a:t>
            </a:r>
            <a:r>
              <a:rPr dirty="0" sz="1500" spc="-15" b="0">
                <a:solidFill>
                  <a:srgbClr val="5B20B5"/>
                </a:solidFill>
                <a:latin typeface="Roboto Medium"/>
                <a:cs typeface="Roboto Medium"/>
              </a:rPr>
              <a:t> </a:t>
            </a:r>
            <a:r>
              <a:rPr dirty="0" sz="1500" spc="-65" b="0">
                <a:solidFill>
                  <a:srgbClr val="5B20B5"/>
                </a:solidFill>
                <a:latin typeface="Roboto Medium"/>
                <a:cs typeface="Roboto Medium"/>
              </a:rPr>
              <a:t>Calling</a:t>
            </a:r>
            <a:endParaRPr sz="1500">
              <a:latin typeface="Roboto Medium"/>
              <a:cs typeface="Roboto Medium"/>
            </a:endParaRPr>
          </a:p>
        </p:txBody>
      </p:sp>
      <p:sp>
        <p:nvSpPr>
          <p:cNvPr id="36" name="object 36" descr=""/>
          <p:cNvSpPr txBox="1"/>
          <p:nvPr/>
        </p:nvSpPr>
        <p:spPr>
          <a:xfrm>
            <a:off x="5168899" y="3322459"/>
            <a:ext cx="1821814" cy="78740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08700"/>
              </a:lnSpc>
              <a:spcBef>
                <a:spcPts val="90"/>
              </a:spcBef>
            </a:pPr>
            <a:r>
              <a:rPr dirty="0" sz="1150" spc="-75">
                <a:solidFill>
                  <a:srgbClr val="374050"/>
                </a:solidFill>
                <a:latin typeface="Roboto"/>
                <a:cs typeface="Roboto"/>
              </a:rPr>
              <a:t>LLM</a:t>
            </a:r>
            <a:r>
              <a:rPr dirty="0" sz="1150" spc="-1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dirty="0" sz="1150" spc="-50">
                <a:solidFill>
                  <a:srgbClr val="374050"/>
                </a:solidFill>
                <a:latin typeface="Roboto"/>
                <a:cs typeface="Roboto"/>
              </a:rPr>
              <a:t>decides</a:t>
            </a:r>
            <a:r>
              <a:rPr dirty="0" sz="1150" spc="-5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dirty="0" sz="1150" spc="-70">
                <a:solidFill>
                  <a:srgbClr val="374050"/>
                </a:solidFill>
                <a:latin typeface="Roboto"/>
                <a:cs typeface="Roboto"/>
              </a:rPr>
              <a:t>when</a:t>
            </a:r>
            <a:r>
              <a:rPr dirty="0" sz="1150" spc="-1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dirty="0" sz="1150" spc="-60">
                <a:solidFill>
                  <a:srgbClr val="374050"/>
                </a:solidFill>
                <a:latin typeface="Roboto"/>
                <a:cs typeface="Roboto"/>
              </a:rPr>
              <a:t>and</a:t>
            </a:r>
            <a:r>
              <a:rPr dirty="0" sz="1150" spc="-5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dirty="0" sz="1150" spc="-70">
                <a:solidFill>
                  <a:srgbClr val="374050"/>
                </a:solidFill>
                <a:latin typeface="Roboto"/>
                <a:cs typeface="Roboto"/>
              </a:rPr>
              <a:t>how</a:t>
            </a:r>
            <a:r>
              <a:rPr dirty="0" sz="1150" spc="-1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dirty="0" sz="1150" spc="-70">
                <a:solidFill>
                  <a:srgbClr val="374050"/>
                </a:solidFill>
                <a:latin typeface="Roboto"/>
                <a:cs typeface="Roboto"/>
              </a:rPr>
              <a:t>to </a:t>
            </a:r>
            <a:r>
              <a:rPr dirty="0" sz="1150" spc="-60">
                <a:solidFill>
                  <a:srgbClr val="374050"/>
                </a:solidFill>
                <a:latin typeface="Roboto"/>
                <a:cs typeface="Roboto"/>
              </a:rPr>
              <a:t>use</a:t>
            </a:r>
            <a:r>
              <a:rPr dirty="0" sz="1150" spc="-5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dirty="0" sz="1150" spc="-55">
                <a:solidFill>
                  <a:srgbClr val="374050"/>
                </a:solidFill>
                <a:latin typeface="Roboto"/>
                <a:cs typeface="Roboto"/>
              </a:rPr>
              <a:t>tools</a:t>
            </a:r>
            <a:r>
              <a:rPr dirty="0" sz="115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dirty="0" sz="1150" spc="-55">
                <a:solidFill>
                  <a:srgbClr val="374050"/>
                </a:solidFill>
                <a:latin typeface="Roboto"/>
                <a:cs typeface="Roboto"/>
              </a:rPr>
              <a:t>provided</a:t>
            </a:r>
            <a:r>
              <a:rPr dirty="0" sz="115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dirty="0" sz="1150" spc="-65">
                <a:solidFill>
                  <a:srgbClr val="374050"/>
                </a:solidFill>
                <a:latin typeface="Roboto"/>
                <a:cs typeface="Roboto"/>
              </a:rPr>
              <a:t>by</a:t>
            </a:r>
            <a:r>
              <a:rPr dirty="0" sz="1150" spc="-5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dirty="0" sz="1150" spc="-10">
                <a:solidFill>
                  <a:srgbClr val="374050"/>
                </a:solidFill>
                <a:latin typeface="Roboto"/>
                <a:cs typeface="Roboto"/>
              </a:rPr>
              <a:t>human, </a:t>
            </a:r>
            <a:r>
              <a:rPr dirty="0" sz="1150" spc="-50">
                <a:solidFill>
                  <a:srgbClr val="374050"/>
                </a:solidFill>
                <a:latin typeface="Roboto"/>
                <a:cs typeface="Roboto"/>
              </a:rPr>
              <a:t>determining</a:t>
            </a:r>
            <a:r>
              <a:rPr dirty="0" sz="1150" spc="-15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dirty="0" sz="1150" spc="-10">
                <a:solidFill>
                  <a:srgbClr val="374050"/>
                </a:solidFill>
                <a:latin typeface="Roboto"/>
                <a:cs typeface="Roboto"/>
              </a:rPr>
              <a:t>appropriate arguments.</a:t>
            </a:r>
            <a:endParaRPr sz="1150">
              <a:latin typeface="Roboto"/>
              <a:cs typeface="Roboto"/>
            </a:endParaRPr>
          </a:p>
        </p:txBody>
      </p:sp>
      <p:sp>
        <p:nvSpPr>
          <p:cNvPr id="37" name="object 37" descr=""/>
          <p:cNvSpPr/>
          <p:nvPr/>
        </p:nvSpPr>
        <p:spPr>
          <a:xfrm>
            <a:off x="7315199" y="2857499"/>
            <a:ext cx="2133600" cy="1409700"/>
          </a:xfrm>
          <a:custGeom>
            <a:avLst/>
            <a:gdLst/>
            <a:ahLst/>
            <a:cxnLst/>
            <a:rect l="l" t="t" r="r" b="b"/>
            <a:pathLst>
              <a:path w="2133600" h="1409700">
                <a:moveTo>
                  <a:pt x="2062403" y="1409699"/>
                </a:moveTo>
                <a:lnTo>
                  <a:pt x="71196" y="1409699"/>
                </a:lnTo>
                <a:lnTo>
                  <a:pt x="66241" y="1409211"/>
                </a:lnTo>
                <a:lnTo>
                  <a:pt x="29705" y="1394077"/>
                </a:lnTo>
                <a:lnTo>
                  <a:pt x="3885" y="1358037"/>
                </a:lnTo>
                <a:lnTo>
                  <a:pt x="0" y="1338503"/>
                </a:lnTo>
                <a:lnTo>
                  <a:pt x="0" y="1333499"/>
                </a:lnTo>
                <a:lnTo>
                  <a:pt x="0" y="71196"/>
                </a:lnTo>
                <a:lnTo>
                  <a:pt x="15621" y="29704"/>
                </a:lnTo>
                <a:lnTo>
                  <a:pt x="51661" y="3885"/>
                </a:lnTo>
                <a:lnTo>
                  <a:pt x="71196" y="0"/>
                </a:lnTo>
                <a:lnTo>
                  <a:pt x="2062403" y="0"/>
                </a:lnTo>
                <a:lnTo>
                  <a:pt x="2103894" y="15621"/>
                </a:lnTo>
                <a:lnTo>
                  <a:pt x="2129713" y="51661"/>
                </a:lnTo>
                <a:lnTo>
                  <a:pt x="2133599" y="71196"/>
                </a:lnTo>
                <a:lnTo>
                  <a:pt x="2133599" y="1338503"/>
                </a:lnTo>
                <a:lnTo>
                  <a:pt x="2117977" y="1379993"/>
                </a:lnTo>
                <a:lnTo>
                  <a:pt x="2081937" y="1405813"/>
                </a:lnTo>
                <a:lnTo>
                  <a:pt x="2067358" y="1409211"/>
                </a:lnTo>
                <a:lnTo>
                  <a:pt x="2062403" y="1409699"/>
                </a:lnTo>
                <a:close/>
              </a:path>
            </a:pathLst>
          </a:custGeom>
          <a:solidFill>
            <a:srgbClr val="FDF1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 descr=""/>
          <p:cNvSpPr txBox="1"/>
          <p:nvPr/>
        </p:nvSpPr>
        <p:spPr>
          <a:xfrm>
            <a:off x="7454900" y="2992590"/>
            <a:ext cx="929005" cy="2597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500" spc="-75" b="0">
                <a:solidFill>
                  <a:srgbClr val="9D174D"/>
                </a:solidFill>
                <a:latin typeface="Roboto Medium"/>
                <a:cs typeface="Roboto Medium"/>
              </a:rPr>
              <a:t>Multi-Agent</a:t>
            </a:r>
            <a:endParaRPr sz="1500">
              <a:latin typeface="Roboto Medium"/>
              <a:cs typeface="Roboto Medium"/>
            </a:endParaRPr>
          </a:p>
        </p:txBody>
      </p:sp>
      <p:sp>
        <p:nvSpPr>
          <p:cNvPr id="39" name="object 39" descr=""/>
          <p:cNvSpPr txBox="1"/>
          <p:nvPr/>
        </p:nvSpPr>
        <p:spPr>
          <a:xfrm>
            <a:off x="7454900" y="3322459"/>
            <a:ext cx="1777364" cy="78740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08700"/>
              </a:lnSpc>
              <a:spcBef>
                <a:spcPts val="90"/>
              </a:spcBef>
            </a:pPr>
            <a:r>
              <a:rPr dirty="0" sz="1150" spc="-60">
                <a:solidFill>
                  <a:srgbClr val="374050"/>
                </a:solidFill>
                <a:latin typeface="Roboto"/>
                <a:cs typeface="Roboto"/>
              </a:rPr>
              <a:t>Manager</a:t>
            </a:r>
            <a:r>
              <a:rPr dirty="0" sz="1150" spc="-5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dirty="0" sz="1150" spc="-60">
                <a:solidFill>
                  <a:srgbClr val="374050"/>
                </a:solidFill>
                <a:latin typeface="Roboto"/>
                <a:cs typeface="Roboto"/>
              </a:rPr>
              <a:t>agent</a:t>
            </a:r>
            <a:r>
              <a:rPr dirty="0" sz="1150" spc="-5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dirty="0" sz="1150" spc="-10">
                <a:solidFill>
                  <a:srgbClr val="374050"/>
                </a:solidFill>
                <a:latin typeface="Roboto"/>
                <a:cs typeface="Roboto"/>
              </a:rPr>
              <a:t>coordinates </a:t>
            </a:r>
            <a:r>
              <a:rPr dirty="0" sz="1150" spc="-50">
                <a:solidFill>
                  <a:srgbClr val="374050"/>
                </a:solidFill>
                <a:latin typeface="Roboto"/>
                <a:cs typeface="Roboto"/>
              </a:rPr>
              <a:t>specialized</a:t>
            </a:r>
            <a:r>
              <a:rPr dirty="0" sz="1150" spc="3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dirty="0" sz="1150" spc="-55">
                <a:solidFill>
                  <a:srgbClr val="374050"/>
                </a:solidFill>
                <a:latin typeface="Roboto"/>
                <a:cs typeface="Roboto"/>
              </a:rPr>
              <a:t>sub-</a:t>
            </a:r>
            <a:r>
              <a:rPr dirty="0" sz="1150" spc="-60">
                <a:solidFill>
                  <a:srgbClr val="374050"/>
                </a:solidFill>
                <a:latin typeface="Roboto"/>
                <a:cs typeface="Roboto"/>
              </a:rPr>
              <a:t>agents</a:t>
            </a:r>
            <a:r>
              <a:rPr dirty="0" sz="1150" spc="3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dirty="0" sz="1150" spc="-65">
                <a:solidFill>
                  <a:srgbClr val="374050"/>
                </a:solidFill>
                <a:latin typeface="Roboto"/>
                <a:cs typeface="Roboto"/>
              </a:rPr>
              <a:t>based </a:t>
            </a:r>
            <a:r>
              <a:rPr dirty="0" sz="1150" spc="-55">
                <a:solidFill>
                  <a:srgbClr val="374050"/>
                </a:solidFill>
                <a:latin typeface="Roboto"/>
                <a:cs typeface="Roboto"/>
              </a:rPr>
              <a:t>on</a:t>
            </a:r>
            <a:r>
              <a:rPr dirty="0" sz="1150" spc="1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dirty="0" sz="1150" spc="-55">
                <a:solidFill>
                  <a:srgbClr val="374050"/>
                </a:solidFill>
                <a:latin typeface="Roboto"/>
                <a:cs typeface="Roboto"/>
              </a:rPr>
              <a:t>hierarchy</a:t>
            </a:r>
            <a:r>
              <a:rPr dirty="0" sz="1150" spc="1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dirty="0" sz="1150" spc="-60">
                <a:solidFill>
                  <a:srgbClr val="374050"/>
                </a:solidFill>
                <a:latin typeface="Roboto"/>
                <a:cs typeface="Roboto"/>
              </a:rPr>
              <a:t>designed</a:t>
            </a:r>
            <a:r>
              <a:rPr dirty="0" sz="1150" spc="1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dirty="0" sz="1150" spc="-25">
                <a:solidFill>
                  <a:srgbClr val="374050"/>
                </a:solidFill>
                <a:latin typeface="Roboto"/>
                <a:cs typeface="Roboto"/>
              </a:rPr>
              <a:t>by </a:t>
            </a:r>
            <a:r>
              <a:rPr dirty="0" sz="1150" spc="-10">
                <a:solidFill>
                  <a:srgbClr val="374050"/>
                </a:solidFill>
                <a:latin typeface="Roboto"/>
                <a:cs typeface="Roboto"/>
              </a:rPr>
              <a:t>human.</a:t>
            </a:r>
            <a:endParaRPr sz="1150">
              <a:latin typeface="Roboto"/>
              <a:cs typeface="Roboto"/>
            </a:endParaRPr>
          </a:p>
        </p:txBody>
      </p:sp>
      <p:sp>
        <p:nvSpPr>
          <p:cNvPr id="40" name="object 40" descr=""/>
          <p:cNvSpPr/>
          <p:nvPr/>
        </p:nvSpPr>
        <p:spPr>
          <a:xfrm>
            <a:off x="9601198" y="2857499"/>
            <a:ext cx="2133600" cy="1409700"/>
          </a:xfrm>
          <a:custGeom>
            <a:avLst/>
            <a:gdLst/>
            <a:ahLst/>
            <a:cxnLst/>
            <a:rect l="l" t="t" r="r" b="b"/>
            <a:pathLst>
              <a:path w="2133600" h="1409700">
                <a:moveTo>
                  <a:pt x="2062403" y="1409699"/>
                </a:moveTo>
                <a:lnTo>
                  <a:pt x="71196" y="1409699"/>
                </a:lnTo>
                <a:lnTo>
                  <a:pt x="66240" y="1409211"/>
                </a:lnTo>
                <a:lnTo>
                  <a:pt x="29704" y="1394077"/>
                </a:lnTo>
                <a:lnTo>
                  <a:pt x="3885" y="1358037"/>
                </a:lnTo>
                <a:lnTo>
                  <a:pt x="0" y="1338503"/>
                </a:lnTo>
                <a:lnTo>
                  <a:pt x="0" y="1333499"/>
                </a:lnTo>
                <a:lnTo>
                  <a:pt x="0" y="71196"/>
                </a:lnTo>
                <a:lnTo>
                  <a:pt x="15621" y="29704"/>
                </a:lnTo>
                <a:lnTo>
                  <a:pt x="51661" y="3885"/>
                </a:lnTo>
                <a:lnTo>
                  <a:pt x="71196" y="0"/>
                </a:lnTo>
                <a:lnTo>
                  <a:pt x="2062403" y="0"/>
                </a:lnTo>
                <a:lnTo>
                  <a:pt x="2103892" y="15621"/>
                </a:lnTo>
                <a:lnTo>
                  <a:pt x="2129713" y="51661"/>
                </a:lnTo>
                <a:lnTo>
                  <a:pt x="2133600" y="71196"/>
                </a:lnTo>
                <a:lnTo>
                  <a:pt x="2133600" y="1338503"/>
                </a:lnTo>
                <a:lnTo>
                  <a:pt x="2117976" y="1379993"/>
                </a:lnTo>
                <a:lnTo>
                  <a:pt x="2081937" y="1405813"/>
                </a:lnTo>
                <a:lnTo>
                  <a:pt x="2067359" y="1409211"/>
                </a:lnTo>
                <a:lnTo>
                  <a:pt x="2062403" y="1409699"/>
                </a:lnTo>
                <a:close/>
              </a:path>
            </a:pathLst>
          </a:custGeom>
          <a:solidFill>
            <a:srgbClr val="ECFD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 descr=""/>
          <p:cNvSpPr txBox="1"/>
          <p:nvPr/>
        </p:nvSpPr>
        <p:spPr>
          <a:xfrm>
            <a:off x="9740899" y="3001583"/>
            <a:ext cx="1009015" cy="24892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450" spc="-65">
                <a:solidFill>
                  <a:srgbClr val="055E45"/>
                </a:solidFill>
                <a:latin typeface="HEnW Aeonik"/>
                <a:cs typeface="HEnW Aeonik"/>
              </a:rPr>
              <a:t>Autonomous</a:t>
            </a:r>
            <a:endParaRPr sz="1450">
              <a:latin typeface="HEnW Aeonik"/>
              <a:cs typeface="HEnW Aeonik"/>
            </a:endParaRPr>
          </a:p>
        </p:txBody>
      </p:sp>
      <p:sp>
        <p:nvSpPr>
          <p:cNvPr id="42" name="object 42" descr=""/>
          <p:cNvSpPr txBox="1"/>
          <p:nvPr/>
        </p:nvSpPr>
        <p:spPr>
          <a:xfrm>
            <a:off x="9740899" y="3322459"/>
            <a:ext cx="1833880" cy="78740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08700"/>
              </a:lnSpc>
              <a:spcBef>
                <a:spcPts val="90"/>
              </a:spcBef>
            </a:pPr>
            <a:r>
              <a:rPr dirty="0" sz="1150" spc="-60">
                <a:solidFill>
                  <a:srgbClr val="374050"/>
                </a:solidFill>
                <a:latin typeface="Roboto"/>
                <a:cs typeface="Roboto"/>
              </a:rPr>
              <a:t>LLM/agent</a:t>
            </a:r>
            <a:r>
              <a:rPr dirty="0" sz="1150" spc="-1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dirty="0" sz="1150" spc="-55">
                <a:solidFill>
                  <a:srgbClr val="374050"/>
                </a:solidFill>
                <a:latin typeface="Roboto"/>
                <a:cs typeface="Roboto"/>
              </a:rPr>
              <a:t>generates</a:t>
            </a:r>
            <a:r>
              <a:rPr dirty="0" sz="1150" spc="-1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dirty="0" sz="1150" spc="-25">
                <a:solidFill>
                  <a:srgbClr val="374050"/>
                </a:solidFill>
                <a:latin typeface="Roboto"/>
                <a:cs typeface="Roboto"/>
              </a:rPr>
              <a:t>and </a:t>
            </a:r>
            <a:r>
              <a:rPr dirty="0" sz="1150" spc="-65">
                <a:solidFill>
                  <a:srgbClr val="374050"/>
                </a:solidFill>
                <a:latin typeface="Roboto"/>
                <a:cs typeface="Roboto"/>
              </a:rPr>
              <a:t>executes</a:t>
            </a:r>
            <a:r>
              <a:rPr dirty="0" sz="1150" spc="2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dirty="0" sz="1150" spc="-70">
                <a:solidFill>
                  <a:srgbClr val="374050"/>
                </a:solidFill>
                <a:latin typeface="Roboto"/>
                <a:cs typeface="Roboto"/>
              </a:rPr>
              <a:t>new</a:t>
            </a:r>
            <a:r>
              <a:rPr dirty="0" sz="1150" spc="2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dirty="0" sz="1150" spc="-55">
                <a:solidFill>
                  <a:srgbClr val="374050"/>
                </a:solidFill>
                <a:latin typeface="Roboto"/>
                <a:cs typeface="Roboto"/>
              </a:rPr>
              <a:t>code,</a:t>
            </a:r>
            <a:r>
              <a:rPr dirty="0" sz="1150" spc="2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dirty="0" sz="1150" spc="-55">
                <a:solidFill>
                  <a:srgbClr val="374050"/>
                </a:solidFill>
                <a:latin typeface="Roboto"/>
                <a:cs typeface="Roboto"/>
              </a:rPr>
              <a:t>acting</a:t>
            </a:r>
            <a:r>
              <a:rPr dirty="0" sz="1150" spc="25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dirty="0" sz="1150" spc="-35">
                <a:solidFill>
                  <a:srgbClr val="374050"/>
                </a:solidFill>
                <a:latin typeface="Roboto"/>
                <a:cs typeface="Roboto"/>
              </a:rPr>
              <a:t>as </a:t>
            </a:r>
            <a:r>
              <a:rPr dirty="0" sz="1150" spc="-65">
                <a:solidFill>
                  <a:srgbClr val="374050"/>
                </a:solidFill>
                <a:latin typeface="Roboto"/>
                <a:cs typeface="Roboto"/>
              </a:rPr>
              <a:t>an</a:t>
            </a:r>
            <a:r>
              <a:rPr dirty="0" sz="115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dirty="0" sz="1150" spc="-55">
                <a:solidFill>
                  <a:srgbClr val="374050"/>
                </a:solidFill>
                <a:latin typeface="Roboto"/>
                <a:cs typeface="Roboto"/>
              </a:rPr>
              <a:t>independent</a:t>
            </a:r>
            <a:r>
              <a:rPr dirty="0" sz="1150" spc="5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dirty="0" sz="1150" spc="-55">
                <a:solidFill>
                  <a:srgbClr val="374050"/>
                </a:solidFill>
                <a:latin typeface="Roboto"/>
                <a:cs typeface="Roboto"/>
              </a:rPr>
              <a:t>developer</a:t>
            </a:r>
            <a:r>
              <a:rPr dirty="0" sz="1150" spc="5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dirty="0" sz="1150" spc="-65">
                <a:solidFill>
                  <a:srgbClr val="374050"/>
                </a:solidFill>
                <a:latin typeface="Roboto"/>
                <a:cs typeface="Roboto"/>
              </a:rPr>
              <a:t>with </a:t>
            </a:r>
            <a:r>
              <a:rPr dirty="0" sz="1150" spc="-55">
                <a:solidFill>
                  <a:srgbClr val="374050"/>
                </a:solidFill>
                <a:latin typeface="Roboto"/>
                <a:cs typeface="Roboto"/>
              </a:rPr>
              <a:t>minimal</a:t>
            </a:r>
            <a:r>
              <a:rPr dirty="0" sz="1150" spc="-15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dirty="0" sz="1150" spc="-10">
                <a:solidFill>
                  <a:srgbClr val="374050"/>
                </a:solidFill>
                <a:latin typeface="Roboto"/>
                <a:cs typeface="Roboto"/>
              </a:rPr>
              <a:t>oversight.</a:t>
            </a:r>
            <a:endParaRPr sz="1150">
              <a:latin typeface="Roboto"/>
              <a:cs typeface="Roboto"/>
            </a:endParaRPr>
          </a:p>
        </p:txBody>
      </p:sp>
      <p:sp>
        <p:nvSpPr>
          <p:cNvPr id="43" name="object 43" descr=""/>
          <p:cNvSpPr txBox="1"/>
          <p:nvPr/>
        </p:nvSpPr>
        <p:spPr>
          <a:xfrm>
            <a:off x="1527819" y="5085079"/>
            <a:ext cx="9136380" cy="22923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300" spc="-50">
                <a:solidFill>
                  <a:srgbClr val="4A5462"/>
                </a:solidFill>
                <a:latin typeface="Roboto"/>
                <a:cs typeface="Roboto"/>
              </a:rPr>
              <a:t>AI</a:t>
            </a:r>
            <a:r>
              <a:rPr dirty="0" sz="1300" spc="-5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dirty="0" sz="1300" spc="-65">
                <a:solidFill>
                  <a:srgbClr val="4A5462"/>
                </a:solidFill>
                <a:latin typeface="Roboto"/>
                <a:cs typeface="Roboto"/>
              </a:rPr>
              <a:t>systems</a:t>
            </a:r>
            <a:r>
              <a:rPr dirty="0" sz="130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dirty="0" sz="1300" spc="-65">
                <a:solidFill>
                  <a:srgbClr val="4A5462"/>
                </a:solidFill>
                <a:latin typeface="Roboto"/>
                <a:cs typeface="Roboto"/>
              </a:rPr>
              <a:t>evolve</a:t>
            </a:r>
            <a:r>
              <a:rPr dirty="0" sz="1300" spc="-5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dirty="0" sz="1300" spc="-60">
                <a:solidFill>
                  <a:srgbClr val="4A5462"/>
                </a:solidFill>
                <a:latin typeface="Roboto"/>
                <a:cs typeface="Roboto"/>
              </a:rPr>
              <a:t>from</a:t>
            </a:r>
            <a:r>
              <a:rPr dirty="0" sz="130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dirty="0" sz="1300" spc="-60">
                <a:solidFill>
                  <a:srgbClr val="4A5462"/>
                </a:solidFill>
                <a:latin typeface="Roboto"/>
                <a:cs typeface="Roboto"/>
              </a:rPr>
              <a:t>simple</a:t>
            </a:r>
            <a:r>
              <a:rPr dirty="0" sz="1300" spc="-5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dirty="0" sz="1300" spc="-55">
                <a:solidFill>
                  <a:srgbClr val="4A5462"/>
                </a:solidFill>
                <a:latin typeface="Roboto"/>
                <a:cs typeface="Roboto"/>
              </a:rPr>
              <a:t>responders</a:t>
            </a:r>
            <a:r>
              <a:rPr dirty="0" sz="130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dirty="0" sz="1300" spc="-55">
                <a:solidFill>
                  <a:srgbClr val="4A5462"/>
                </a:solidFill>
                <a:latin typeface="Roboto"/>
                <a:cs typeface="Roboto"/>
              </a:rPr>
              <a:t>to</a:t>
            </a:r>
            <a:r>
              <a:rPr dirty="0" sz="1300" spc="-5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dirty="0" sz="1300" spc="-65">
                <a:solidFill>
                  <a:srgbClr val="4A5462"/>
                </a:solidFill>
                <a:latin typeface="Roboto"/>
                <a:cs typeface="Roboto"/>
              </a:rPr>
              <a:t>autonomous</a:t>
            </a:r>
            <a:r>
              <a:rPr dirty="0" sz="130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dirty="0" sz="1300" spc="-60">
                <a:solidFill>
                  <a:srgbClr val="4A5462"/>
                </a:solidFill>
                <a:latin typeface="Roboto"/>
                <a:cs typeface="Roboto"/>
              </a:rPr>
              <a:t>agents</a:t>
            </a:r>
            <a:r>
              <a:rPr dirty="0" sz="130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dirty="0" sz="1300" spc="-60">
                <a:solidFill>
                  <a:srgbClr val="4A5462"/>
                </a:solidFill>
                <a:latin typeface="Roboto"/>
                <a:cs typeface="Roboto"/>
              </a:rPr>
              <a:t>through</a:t>
            </a:r>
            <a:r>
              <a:rPr dirty="0" sz="1300" spc="-5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dirty="0" sz="1300" spc="-55">
                <a:solidFill>
                  <a:srgbClr val="4A5462"/>
                </a:solidFill>
                <a:latin typeface="Roboto"/>
                <a:cs typeface="Roboto"/>
              </a:rPr>
              <a:t>increased</a:t>
            </a:r>
            <a:r>
              <a:rPr dirty="0" sz="130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dirty="0" sz="1300" spc="-50">
                <a:solidFill>
                  <a:srgbClr val="4A5462"/>
                </a:solidFill>
                <a:latin typeface="Roboto"/>
                <a:cs typeface="Roboto"/>
              </a:rPr>
              <a:t>reasoning,</a:t>
            </a:r>
            <a:r>
              <a:rPr dirty="0" sz="1300" spc="-5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dirty="0" sz="1300" spc="-55">
                <a:solidFill>
                  <a:srgbClr val="4A5462"/>
                </a:solidFill>
                <a:latin typeface="Roboto"/>
                <a:cs typeface="Roboto"/>
              </a:rPr>
              <a:t>tool</a:t>
            </a:r>
            <a:r>
              <a:rPr dirty="0" sz="130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dirty="0" sz="1300" spc="-50">
                <a:solidFill>
                  <a:srgbClr val="4A5462"/>
                </a:solidFill>
                <a:latin typeface="Roboto"/>
                <a:cs typeface="Roboto"/>
              </a:rPr>
              <a:t>use,</a:t>
            </a:r>
            <a:r>
              <a:rPr dirty="0" sz="1300" spc="-5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dirty="0" sz="1300" spc="-60">
                <a:solidFill>
                  <a:srgbClr val="4A5462"/>
                </a:solidFill>
                <a:latin typeface="Roboto"/>
                <a:cs typeface="Roboto"/>
              </a:rPr>
              <a:t>and</a:t>
            </a:r>
            <a:r>
              <a:rPr dirty="0" sz="130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dirty="0" sz="1300" spc="-45">
                <a:solidFill>
                  <a:srgbClr val="4A5462"/>
                </a:solidFill>
                <a:latin typeface="Roboto"/>
                <a:cs typeface="Roboto"/>
              </a:rPr>
              <a:t>self-direction</a:t>
            </a:r>
            <a:r>
              <a:rPr dirty="0" sz="1300" spc="-5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dirty="0" sz="1300" spc="-10">
                <a:solidFill>
                  <a:srgbClr val="4A5462"/>
                </a:solidFill>
                <a:latin typeface="Roboto"/>
                <a:cs typeface="Roboto"/>
              </a:rPr>
              <a:t>capabilities.</a:t>
            </a:r>
            <a:endParaRPr sz="1300">
              <a:latin typeface="Roboto"/>
              <a:cs typeface="Roboto"/>
            </a:endParaRPr>
          </a:p>
        </p:txBody>
      </p:sp>
      <p:sp>
        <p:nvSpPr>
          <p:cNvPr id="44" name="object 44" descr=""/>
          <p:cNvSpPr/>
          <p:nvPr/>
        </p:nvSpPr>
        <p:spPr>
          <a:xfrm>
            <a:off x="457199" y="4571999"/>
            <a:ext cx="11277600" cy="228600"/>
          </a:xfrm>
          <a:custGeom>
            <a:avLst/>
            <a:gdLst/>
            <a:ahLst/>
            <a:cxnLst/>
            <a:rect l="l" t="t" r="r" b="b"/>
            <a:pathLst>
              <a:path w="11277600" h="228600">
                <a:moveTo>
                  <a:pt x="11206402" y="228599"/>
                </a:moveTo>
                <a:lnTo>
                  <a:pt x="71196" y="228599"/>
                </a:lnTo>
                <a:lnTo>
                  <a:pt x="66241" y="228111"/>
                </a:lnTo>
                <a:lnTo>
                  <a:pt x="29705" y="212977"/>
                </a:lnTo>
                <a:lnTo>
                  <a:pt x="3885" y="176937"/>
                </a:lnTo>
                <a:lnTo>
                  <a:pt x="0" y="157402"/>
                </a:lnTo>
                <a:lnTo>
                  <a:pt x="0" y="152399"/>
                </a:lnTo>
                <a:lnTo>
                  <a:pt x="0" y="71196"/>
                </a:lnTo>
                <a:lnTo>
                  <a:pt x="15621" y="29704"/>
                </a:lnTo>
                <a:lnTo>
                  <a:pt x="51661" y="3885"/>
                </a:lnTo>
                <a:lnTo>
                  <a:pt x="71196" y="0"/>
                </a:lnTo>
                <a:lnTo>
                  <a:pt x="11206402" y="0"/>
                </a:lnTo>
                <a:lnTo>
                  <a:pt x="11247891" y="15621"/>
                </a:lnTo>
                <a:lnTo>
                  <a:pt x="11273712" y="51661"/>
                </a:lnTo>
                <a:lnTo>
                  <a:pt x="11277599" y="71196"/>
                </a:lnTo>
                <a:lnTo>
                  <a:pt x="11277599" y="157402"/>
                </a:lnTo>
                <a:lnTo>
                  <a:pt x="11261975" y="198893"/>
                </a:lnTo>
                <a:lnTo>
                  <a:pt x="11225936" y="224713"/>
                </a:lnTo>
                <a:lnTo>
                  <a:pt x="11211357" y="228111"/>
                </a:lnTo>
                <a:lnTo>
                  <a:pt x="11206402" y="228599"/>
                </a:lnTo>
                <a:close/>
              </a:path>
            </a:pathLst>
          </a:custGeom>
          <a:solidFill>
            <a:srgbClr val="BEDAF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 descr=""/>
          <p:cNvSpPr txBox="1"/>
          <p:nvPr/>
        </p:nvSpPr>
        <p:spPr>
          <a:xfrm>
            <a:off x="596899" y="4325222"/>
            <a:ext cx="926465" cy="20383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150" spc="-80" b="0">
                <a:solidFill>
                  <a:srgbClr val="374050"/>
                </a:solidFill>
                <a:latin typeface="Roboto Medium"/>
                <a:cs typeface="Roboto Medium"/>
              </a:rPr>
              <a:t>Human</a:t>
            </a:r>
            <a:r>
              <a:rPr dirty="0" sz="1150" spc="15" b="0">
                <a:solidFill>
                  <a:srgbClr val="374050"/>
                </a:solidFill>
                <a:latin typeface="Roboto Medium"/>
                <a:cs typeface="Roboto Medium"/>
              </a:rPr>
              <a:t> </a:t>
            </a:r>
            <a:r>
              <a:rPr dirty="0" sz="1150" spc="-40" b="0">
                <a:solidFill>
                  <a:srgbClr val="374050"/>
                </a:solidFill>
                <a:latin typeface="Roboto Medium"/>
                <a:cs typeface="Roboto Medium"/>
              </a:rPr>
              <a:t>Control</a:t>
            </a:r>
            <a:endParaRPr sz="1150">
              <a:latin typeface="Roboto Medium"/>
              <a:cs typeface="Roboto Medium"/>
            </a:endParaRPr>
          </a:p>
        </p:txBody>
      </p:sp>
      <p:sp>
        <p:nvSpPr>
          <p:cNvPr id="46" name="object 46" descr=""/>
          <p:cNvSpPr txBox="1"/>
          <p:nvPr/>
        </p:nvSpPr>
        <p:spPr>
          <a:xfrm>
            <a:off x="10798471" y="4325222"/>
            <a:ext cx="796925" cy="20383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150" spc="-55" b="0">
                <a:solidFill>
                  <a:srgbClr val="374050"/>
                </a:solidFill>
                <a:latin typeface="Roboto Medium"/>
                <a:cs typeface="Roboto Medium"/>
              </a:rPr>
              <a:t>AI</a:t>
            </a:r>
            <a:r>
              <a:rPr dirty="0" sz="1150" spc="-30" b="0">
                <a:solidFill>
                  <a:srgbClr val="374050"/>
                </a:solidFill>
                <a:latin typeface="Roboto Medium"/>
                <a:cs typeface="Roboto Medium"/>
              </a:rPr>
              <a:t> </a:t>
            </a:r>
            <a:r>
              <a:rPr dirty="0" sz="1150" spc="-55" b="0">
                <a:solidFill>
                  <a:srgbClr val="374050"/>
                </a:solidFill>
                <a:latin typeface="Roboto Medium"/>
                <a:cs typeface="Roboto Medium"/>
              </a:rPr>
              <a:t>Autonomy</a:t>
            </a:r>
            <a:endParaRPr sz="1150">
              <a:latin typeface="Roboto Medium"/>
              <a:cs typeface="Roboto Medium"/>
            </a:endParaRPr>
          </a:p>
        </p:txBody>
      </p:sp>
      <p:grpSp>
        <p:nvGrpSpPr>
          <p:cNvPr id="47" name="object 47" descr=""/>
          <p:cNvGrpSpPr/>
          <p:nvPr/>
        </p:nvGrpSpPr>
        <p:grpSpPr>
          <a:xfrm>
            <a:off x="10544174" y="6343649"/>
            <a:ext cx="1457325" cy="323850"/>
            <a:chOff x="10544174" y="6343649"/>
            <a:chExt cx="1457325" cy="323850"/>
          </a:xfrm>
        </p:grpSpPr>
        <p:sp>
          <p:nvSpPr>
            <p:cNvPr id="48" name="object 48" descr=""/>
            <p:cNvSpPr/>
            <p:nvPr/>
          </p:nvSpPr>
          <p:spPr>
            <a:xfrm>
              <a:off x="10544174" y="6343649"/>
              <a:ext cx="1457325" cy="323850"/>
            </a:xfrm>
            <a:custGeom>
              <a:avLst/>
              <a:gdLst/>
              <a:ahLst/>
              <a:cxnLst/>
              <a:rect l="l" t="t" r="r" b="b"/>
              <a:pathLst>
                <a:path w="1457325" h="323850">
                  <a:moveTo>
                    <a:pt x="1424277" y="323849"/>
                  </a:moveTo>
                  <a:lnTo>
                    <a:pt x="33047" y="323849"/>
                  </a:lnTo>
                  <a:lnTo>
                    <a:pt x="28187" y="322883"/>
                  </a:lnTo>
                  <a:lnTo>
                    <a:pt x="966" y="295662"/>
                  </a:lnTo>
                  <a:lnTo>
                    <a:pt x="0" y="290802"/>
                  </a:lnTo>
                  <a:lnTo>
                    <a:pt x="0" y="28574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1424277" y="0"/>
                  </a:lnTo>
                  <a:lnTo>
                    <a:pt x="1456357" y="28187"/>
                  </a:lnTo>
                  <a:lnTo>
                    <a:pt x="1457324" y="33047"/>
                  </a:lnTo>
                  <a:lnTo>
                    <a:pt x="1457324" y="290802"/>
                  </a:lnTo>
                  <a:lnTo>
                    <a:pt x="1429137" y="322883"/>
                  </a:lnTo>
                  <a:lnTo>
                    <a:pt x="1424277" y="323849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9" name="object 49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658474" y="6438899"/>
              <a:ext cx="133349" cy="133349"/>
            </a:xfrm>
            <a:prstGeom prst="rect">
              <a:avLst/>
            </a:prstGeom>
          </p:spPr>
        </p:pic>
      </p:grpSp>
      <p:sp>
        <p:nvSpPr>
          <p:cNvPr id="50" name="object 50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975"/>
              </a:lnSpc>
            </a:pPr>
            <a:r>
              <a:rPr dirty="0" spc="-75"/>
              <a:t>Made</a:t>
            </a:r>
            <a:r>
              <a:rPr dirty="0" spc="5"/>
              <a:t> </a:t>
            </a:r>
            <a:r>
              <a:rPr dirty="0" spc="-55"/>
              <a:t>with</a:t>
            </a:r>
            <a:r>
              <a:rPr dirty="0" spc="5"/>
              <a:t> </a:t>
            </a:r>
            <a:r>
              <a:rPr dirty="0" spc="-50"/>
              <a:t>Genspark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2192000" cy="7181850"/>
          </a:xfrm>
          <a:custGeom>
            <a:avLst/>
            <a:gdLst/>
            <a:ahLst/>
            <a:cxnLst/>
            <a:rect l="l" t="t" r="r" b="b"/>
            <a:pathLst>
              <a:path w="12192000" h="7181850">
                <a:moveTo>
                  <a:pt x="12191999" y="7181849"/>
                </a:moveTo>
                <a:lnTo>
                  <a:pt x="0" y="718184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7181849"/>
                </a:lnTo>
                <a:close/>
              </a:path>
            </a:pathLst>
          </a:custGeom>
          <a:solidFill>
            <a:srgbClr val="F7FA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457199" y="457200"/>
            <a:ext cx="952500" cy="76200"/>
          </a:xfrm>
          <a:custGeom>
            <a:avLst/>
            <a:gdLst/>
            <a:ahLst/>
            <a:cxnLst/>
            <a:rect l="l" t="t" r="r" b="b"/>
            <a:pathLst>
              <a:path w="952500" h="76200">
                <a:moveTo>
                  <a:pt x="952499" y="76199"/>
                </a:moveTo>
                <a:lnTo>
                  <a:pt x="0" y="76199"/>
                </a:lnTo>
                <a:lnTo>
                  <a:pt x="0" y="0"/>
                </a:lnTo>
                <a:lnTo>
                  <a:pt x="952499" y="0"/>
                </a:lnTo>
                <a:lnTo>
                  <a:pt x="952499" y="76199"/>
                </a:lnTo>
                <a:close/>
              </a:path>
            </a:pathLst>
          </a:custGeom>
          <a:solidFill>
            <a:srgbClr val="3B81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44500" y="667478"/>
            <a:ext cx="5827395" cy="501015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-245"/>
              <a:t>Levels</a:t>
            </a:r>
            <a:r>
              <a:rPr dirty="0" spc="-85"/>
              <a:t> </a:t>
            </a:r>
            <a:r>
              <a:rPr dirty="0" spc="-225"/>
              <a:t>of</a:t>
            </a:r>
            <a:r>
              <a:rPr dirty="0" spc="-80"/>
              <a:t> </a:t>
            </a:r>
            <a:r>
              <a:rPr dirty="0" spc="-250"/>
              <a:t>Agentic</a:t>
            </a:r>
            <a:r>
              <a:rPr dirty="0" spc="-80"/>
              <a:t> </a:t>
            </a:r>
            <a:r>
              <a:rPr dirty="0" spc="-195"/>
              <a:t>AI:</a:t>
            </a:r>
            <a:r>
              <a:rPr dirty="0" spc="-80"/>
              <a:t> </a:t>
            </a:r>
            <a:r>
              <a:rPr dirty="0" spc="-305"/>
              <a:t>Breakdown</a:t>
            </a:r>
          </a:p>
        </p:txBody>
      </p:sp>
      <p:grpSp>
        <p:nvGrpSpPr>
          <p:cNvPr id="5" name="object 5" descr=""/>
          <p:cNvGrpSpPr/>
          <p:nvPr/>
        </p:nvGrpSpPr>
        <p:grpSpPr>
          <a:xfrm>
            <a:off x="457199" y="1371599"/>
            <a:ext cx="6400800" cy="838200"/>
            <a:chOff x="457199" y="1371599"/>
            <a:chExt cx="6400800" cy="838200"/>
          </a:xfrm>
        </p:grpSpPr>
        <p:sp>
          <p:nvSpPr>
            <p:cNvPr id="6" name="object 6" descr=""/>
            <p:cNvSpPr/>
            <p:nvPr/>
          </p:nvSpPr>
          <p:spPr>
            <a:xfrm>
              <a:off x="476249" y="1371599"/>
              <a:ext cx="6381750" cy="838200"/>
            </a:xfrm>
            <a:custGeom>
              <a:avLst/>
              <a:gdLst/>
              <a:ahLst/>
              <a:cxnLst/>
              <a:rect l="l" t="t" r="r" b="b"/>
              <a:pathLst>
                <a:path w="6381750" h="838200">
                  <a:moveTo>
                    <a:pt x="6348702" y="838199"/>
                  </a:moveTo>
                  <a:lnTo>
                    <a:pt x="0" y="838199"/>
                  </a:lnTo>
                  <a:lnTo>
                    <a:pt x="0" y="0"/>
                  </a:lnTo>
                  <a:lnTo>
                    <a:pt x="6348702" y="0"/>
                  </a:lnTo>
                  <a:lnTo>
                    <a:pt x="6353561" y="966"/>
                  </a:lnTo>
                  <a:lnTo>
                    <a:pt x="6380782" y="28187"/>
                  </a:lnTo>
                  <a:lnTo>
                    <a:pt x="6381749" y="33047"/>
                  </a:lnTo>
                  <a:lnTo>
                    <a:pt x="6381749" y="805152"/>
                  </a:lnTo>
                  <a:lnTo>
                    <a:pt x="6353561" y="837232"/>
                  </a:lnTo>
                  <a:lnTo>
                    <a:pt x="6348702" y="838199"/>
                  </a:lnTo>
                  <a:close/>
                </a:path>
              </a:pathLst>
            </a:custGeom>
            <a:solidFill>
              <a:srgbClr val="F0F9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457187" y="1371612"/>
              <a:ext cx="457200" cy="838200"/>
            </a:xfrm>
            <a:custGeom>
              <a:avLst/>
              <a:gdLst/>
              <a:ahLst/>
              <a:cxnLst/>
              <a:rect l="l" t="t" r="r" b="b"/>
              <a:pathLst>
                <a:path w="457200" h="838200">
                  <a:moveTo>
                    <a:pt x="38100" y="0"/>
                  </a:moveTo>
                  <a:lnTo>
                    <a:pt x="0" y="0"/>
                  </a:lnTo>
                  <a:lnTo>
                    <a:pt x="0" y="838200"/>
                  </a:lnTo>
                  <a:lnTo>
                    <a:pt x="38100" y="838200"/>
                  </a:lnTo>
                  <a:lnTo>
                    <a:pt x="38100" y="0"/>
                  </a:lnTo>
                  <a:close/>
                </a:path>
                <a:path w="457200" h="838200">
                  <a:moveTo>
                    <a:pt x="457200" y="266700"/>
                  </a:moveTo>
                  <a:lnTo>
                    <a:pt x="451459" y="227977"/>
                  </a:lnTo>
                  <a:lnTo>
                    <a:pt x="434733" y="192608"/>
                  </a:lnTo>
                  <a:lnTo>
                    <a:pt x="408457" y="163614"/>
                  </a:lnTo>
                  <a:lnTo>
                    <a:pt x="374891" y="143497"/>
                  </a:lnTo>
                  <a:lnTo>
                    <a:pt x="336931" y="133985"/>
                  </a:lnTo>
                  <a:lnTo>
                    <a:pt x="323850" y="133350"/>
                  </a:lnTo>
                  <a:lnTo>
                    <a:pt x="317309" y="133502"/>
                  </a:lnTo>
                  <a:lnTo>
                    <a:pt x="278942" y="141135"/>
                  </a:lnTo>
                  <a:lnTo>
                    <a:pt x="244411" y="159588"/>
                  </a:lnTo>
                  <a:lnTo>
                    <a:pt x="216750" y="187248"/>
                  </a:lnTo>
                  <a:lnTo>
                    <a:pt x="198297" y="221780"/>
                  </a:lnTo>
                  <a:lnTo>
                    <a:pt x="190665" y="260146"/>
                  </a:lnTo>
                  <a:lnTo>
                    <a:pt x="190500" y="266700"/>
                  </a:lnTo>
                  <a:lnTo>
                    <a:pt x="190665" y="273240"/>
                  </a:lnTo>
                  <a:lnTo>
                    <a:pt x="198297" y="311607"/>
                  </a:lnTo>
                  <a:lnTo>
                    <a:pt x="216750" y="346138"/>
                  </a:lnTo>
                  <a:lnTo>
                    <a:pt x="244411" y="373799"/>
                  </a:lnTo>
                  <a:lnTo>
                    <a:pt x="278942" y="392252"/>
                  </a:lnTo>
                  <a:lnTo>
                    <a:pt x="317309" y="399884"/>
                  </a:lnTo>
                  <a:lnTo>
                    <a:pt x="323850" y="400050"/>
                  </a:lnTo>
                  <a:lnTo>
                    <a:pt x="330403" y="399884"/>
                  </a:lnTo>
                  <a:lnTo>
                    <a:pt x="368769" y="392252"/>
                  </a:lnTo>
                  <a:lnTo>
                    <a:pt x="403301" y="373799"/>
                  </a:lnTo>
                  <a:lnTo>
                    <a:pt x="430961" y="346138"/>
                  </a:lnTo>
                  <a:lnTo>
                    <a:pt x="449414" y="311607"/>
                  </a:lnTo>
                  <a:lnTo>
                    <a:pt x="457047" y="273240"/>
                  </a:lnTo>
                  <a:lnTo>
                    <a:pt x="457200" y="266700"/>
                  </a:lnTo>
                  <a:close/>
                </a:path>
              </a:pathLst>
            </a:custGeom>
            <a:solidFill>
              <a:srgbClr val="3B81F5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 descr=""/>
          <p:cNvSpPr txBox="1"/>
          <p:nvPr/>
        </p:nvSpPr>
        <p:spPr>
          <a:xfrm>
            <a:off x="738435" y="1510378"/>
            <a:ext cx="85725" cy="220979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250" spc="-50" b="1">
                <a:solidFill>
                  <a:srgbClr val="FFFFFF"/>
                </a:solidFill>
                <a:latin typeface="Montserrat"/>
                <a:cs typeface="Montserrat"/>
              </a:rPr>
              <a:t>1</a:t>
            </a:r>
            <a:endParaRPr sz="1250">
              <a:latin typeface="Montserrat"/>
              <a:cs typeface="Montserrat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1054100" y="1406899"/>
            <a:ext cx="3545204" cy="702945"/>
          </a:xfrm>
          <a:prstGeom prst="rect">
            <a:avLst/>
          </a:prstGeom>
        </p:spPr>
        <p:txBody>
          <a:bodyPr wrap="square" lIns="0" tIns="533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dirty="0" sz="1550" spc="-105" b="0">
                <a:solidFill>
                  <a:srgbClr val="1D40AF"/>
                </a:solidFill>
                <a:latin typeface="Roboto Medium"/>
                <a:cs typeface="Roboto Medium"/>
              </a:rPr>
              <a:t>Basic</a:t>
            </a:r>
            <a:r>
              <a:rPr dirty="0" sz="1550" spc="-55" b="0">
                <a:solidFill>
                  <a:srgbClr val="1D40AF"/>
                </a:solidFill>
                <a:latin typeface="Roboto Medium"/>
                <a:cs typeface="Roboto Medium"/>
              </a:rPr>
              <a:t> </a:t>
            </a:r>
            <a:r>
              <a:rPr dirty="0" sz="1550" spc="-10" b="0">
                <a:solidFill>
                  <a:srgbClr val="1D40AF"/>
                </a:solidFill>
                <a:latin typeface="Roboto Medium"/>
                <a:cs typeface="Roboto Medium"/>
              </a:rPr>
              <a:t>Responder</a:t>
            </a:r>
            <a:endParaRPr sz="1550">
              <a:latin typeface="Roboto Medium"/>
              <a:cs typeface="Roboto Medium"/>
            </a:endParaRPr>
          </a:p>
          <a:p>
            <a:pPr marL="12700" marR="5080">
              <a:lnSpc>
                <a:spcPct val="108700"/>
              </a:lnSpc>
              <a:spcBef>
                <a:spcPts val="145"/>
              </a:spcBef>
            </a:pPr>
            <a:r>
              <a:rPr dirty="0" sz="1150" spc="-50" b="0">
                <a:solidFill>
                  <a:srgbClr val="4A5462"/>
                </a:solidFill>
                <a:latin typeface="Roboto Medium"/>
                <a:cs typeface="Roboto Medium"/>
              </a:rPr>
              <a:t>Functionality:</a:t>
            </a:r>
            <a:r>
              <a:rPr dirty="0" sz="1150" spc="-10" b="0">
                <a:solidFill>
                  <a:srgbClr val="4A5462"/>
                </a:solidFill>
                <a:latin typeface="Roboto Medium"/>
                <a:cs typeface="Roboto Medium"/>
              </a:rPr>
              <a:t> </a:t>
            </a:r>
            <a:r>
              <a:rPr dirty="0" sz="1150" spc="-75">
                <a:solidFill>
                  <a:srgbClr val="4A5462"/>
                </a:solidFill>
                <a:latin typeface="Roboto"/>
                <a:cs typeface="Roboto"/>
              </a:rPr>
              <a:t>LLM</a:t>
            </a:r>
            <a:r>
              <a:rPr dirty="0" sz="1150" spc="-5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dirty="0" sz="1150" spc="-55">
                <a:solidFill>
                  <a:srgbClr val="4A5462"/>
                </a:solidFill>
                <a:latin typeface="Roboto"/>
                <a:cs typeface="Roboto"/>
              </a:rPr>
              <a:t>generates</a:t>
            </a:r>
            <a:r>
              <a:rPr dirty="0" sz="1150" spc="-5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dirty="0" sz="1150" spc="-40">
                <a:solidFill>
                  <a:srgbClr val="4A5462"/>
                </a:solidFill>
                <a:latin typeface="Roboto"/>
                <a:cs typeface="Roboto"/>
              </a:rPr>
              <a:t>text;</a:t>
            </a:r>
            <a:r>
              <a:rPr dirty="0" sz="1150" spc="-5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dirty="0" sz="1150" spc="-75">
                <a:solidFill>
                  <a:srgbClr val="4A5462"/>
                </a:solidFill>
                <a:latin typeface="Roboto"/>
                <a:cs typeface="Roboto"/>
              </a:rPr>
              <a:t>human</a:t>
            </a:r>
            <a:r>
              <a:rPr dirty="0" sz="1150" spc="-5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dirty="0" sz="1150" spc="-50">
                <a:solidFill>
                  <a:srgbClr val="4A5462"/>
                </a:solidFill>
                <a:latin typeface="Roboto"/>
                <a:cs typeface="Roboto"/>
              </a:rPr>
              <a:t>guides</a:t>
            </a:r>
            <a:r>
              <a:rPr dirty="0" sz="1150" spc="-5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dirty="0" sz="1150" spc="-50">
                <a:solidFill>
                  <a:srgbClr val="4A5462"/>
                </a:solidFill>
                <a:latin typeface="Roboto"/>
                <a:cs typeface="Roboto"/>
              </a:rPr>
              <a:t>everything </a:t>
            </a:r>
            <a:r>
              <a:rPr dirty="0" sz="1150" spc="-55" b="0">
                <a:solidFill>
                  <a:srgbClr val="4A5462"/>
                </a:solidFill>
                <a:latin typeface="Roboto Medium"/>
                <a:cs typeface="Roboto Medium"/>
              </a:rPr>
              <a:t>Example:</a:t>
            </a:r>
            <a:r>
              <a:rPr dirty="0" sz="1150" b="0">
                <a:solidFill>
                  <a:srgbClr val="4A5462"/>
                </a:solidFill>
                <a:latin typeface="Roboto Medium"/>
                <a:cs typeface="Roboto Medium"/>
              </a:rPr>
              <a:t> </a:t>
            </a:r>
            <a:r>
              <a:rPr dirty="0" sz="1150" spc="-55">
                <a:solidFill>
                  <a:srgbClr val="4A5462"/>
                </a:solidFill>
                <a:latin typeface="Roboto"/>
                <a:cs typeface="Roboto"/>
              </a:rPr>
              <a:t>Simple</a:t>
            </a:r>
            <a:r>
              <a:rPr dirty="0" sz="1150" spc="1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dirty="0" sz="1150" spc="-55">
                <a:solidFill>
                  <a:srgbClr val="4A5462"/>
                </a:solidFill>
                <a:latin typeface="Roboto"/>
                <a:cs typeface="Roboto"/>
              </a:rPr>
              <a:t>chatbot,</a:t>
            </a:r>
            <a:r>
              <a:rPr dirty="0" sz="1150" spc="1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dirty="0" sz="1150" spc="-80">
                <a:solidFill>
                  <a:srgbClr val="4A5462"/>
                </a:solidFill>
                <a:latin typeface="Roboto"/>
                <a:cs typeface="Roboto"/>
              </a:rPr>
              <a:t>Q&amp;A</a:t>
            </a:r>
            <a:r>
              <a:rPr dirty="0" sz="1150" spc="1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dirty="0" sz="1150" spc="-10">
                <a:solidFill>
                  <a:srgbClr val="4A5462"/>
                </a:solidFill>
                <a:latin typeface="Roboto"/>
                <a:cs typeface="Roboto"/>
              </a:rPr>
              <a:t>systems</a:t>
            </a:r>
            <a:endParaRPr sz="1150">
              <a:latin typeface="Roboto"/>
              <a:cs typeface="Roboto"/>
            </a:endParaRPr>
          </a:p>
        </p:txBody>
      </p:sp>
      <p:grpSp>
        <p:nvGrpSpPr>
          <p:cNvPr id="10" name="object 10" descr=""/>
          <p:cNvGrpSpPr/>
          <p:nvPr/>
        </p:nvGrpSpPr>
        <p:grpSpPr>
          <a:xfrm>
            <a:off x="457199" y="2419349"/>
            <a:ext cx="6400800" cy="838200"/>
            <a:chOff x="457199" y="2419349"/>
            <a:chExt cx="6400800" cy="838200"/>
          </a:xfrm>
        </p:grpSpPr>
        <p:sp>
          <p:nvSpPr>
            <p:cNvPr id="11" name="object 11" descr=""/>
            <p:cNvSpPr/>
            <p:nvPr/>
          </p:nvSpPr>
          <p:spPr>
            <a:xfrm>
              <a:off x="476249" y="2419349"/>
              <a:ext cx="6381750" cy="838200"/>
            </a:xfrm>
            <a:custGeom>
              <a:avLst/>
              <a:gdLst/>
              <a:ahLst/>
              <a:cxnLst/>
              <a:rect l="l" t="t" r="r" b="b"/>
              <a:pathLst>
                <a:path w="6381750" h="838200">
                  <a:moveTo>
                    <a:pt x="6348702" y="838199"/>
                  </a:moveTo>
                  <a:lnTo>
                    <a:pt x="0" y="838199"/>
                  </a:lnTo>
                  <a:lnTo>
                    <a:pt x="0" y="0"/>
                  </a:lnTo>
                  <a:lnTo>
                    <a:pt x="6348702" y="0"/>
                  </a:lnTo>
                  <a:lnTo>
                    <a:pt x="6353561" y="966"/>
                  </a:lnTo>
                  <a:lnTo>
                    <a:pt x="6380782" y="28187"/>
                  </a:lnTo>
                  <a:lnTo>
                    <a:pt x="6381749" y="33047"/>
                  </a:lnTo>
                  <a:lnTo>
                    <a:pt x="6381749" y="805152"/>
                  </a:lnTo>
                  <a:lnTo>
                    <a:pt x="6353561" y="837232"/>
                  </a:lnTo>
                  <a:lnTo>
                    <a:pt x="6348702" y="838199"/>
                  </a:lnTo>
                  <a:close/>
                </a:path>
              </a:pathLst>
            </a:custGeom>
            <a:solidFill>
              <a:srgbClr val="F0F9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457187" y="2419362"/>
              <a:ext cx="457200" cy="838200"/>
            </a:xfrm>
            <a:custGeom>
              <a:avLst/>
              <a:gdLst/>
              <a:ahLst/>
              <a:cxnLst/>
              <a:rect l="l" t="t" r="r" b="b"/>
              <a:pathLst>
                <a:path w="457200" h="838200">
                  <a:moveTo>
                    <a:pt x="38100" y="0"/>
                  </a:moveTo>
                  <a:lnTo>
                    <a:pt x="0" y="0"/>
                  </a:lnTo>
                  <a:lnTo>
                    <a:pt x="0" y="838187"/>
                  </a:lnTo>
                  <a:lnTo>
                    <a:pt x="38100" y="838187"/>
                  </a:lnTo>
                  <a:lnTo>
                    <a:pt x="38100" y="0"/>
                  </a:lnTo>
                  <a:close/>
                </a:path>
                <a:path w="457200" h="838200">
                  <a:moveTo>
                    <a:pt x="457200" y="266700"/>
                  </a:moveTo>
                  <a:lnTo>
                    <a:pt x="451459" y="227977"/>
                  </a:lnTo>
                  <a:lnTo>
                    <a:pt x="434733" y="192608"/>
                  </a:lnTo>
                  <a:lnTo>
                    <a:pt x="408457" y="163614"/>
                  </a:lnTo>
                  <a:lnTo>
                    <a:pt x="374891" y="143497"/>
                  </a:lnTo>
                  <a:lnTo>
                    <a:pt x="336931" y="133985"/>
                  </a:lnTo>
                  <a:lnTo>
                    <a:pt x="323850" y="133350"/>
                  </a:lnTo>
                  <a:lnTo>
                    <a:pt x="317309" y="133502"/>
                  </a:lnTo>
                  <a:lnTo>
                    <a:pt x="278942" y="141135"/>
                  </a:lnTo>
                  <a:lnTo>
                    <a:pt x="244411" y="159588"/>
                  </a:lnTo>
                  <a:lnTo>
                    <a:pt x="216750" y="187248"/>
                  </a:lnTo>
                  <a:lnTo>
                    <a:pt x="198297" y="221780"/>
                  </a:lnTo>
                  <a:lnTo>
                    <a:pt x="190665" y="260146"/>
                  </a:lnTo>
                  <a:lnTo>
                    <a:pt x="190500" y="266700"/>
                  </a:lnTo>
                  <a:lnTo>
                    <a:pt x="190665" y="273240"/>
                  </a:lnTo>
                  <a:lnTo>
                    <a:pt x="198297" y="311607"/>
                  </a:lnTo>
                  <a:lnTo>
                    <a:pt x="216750" y="346138"/>
                  </a:lnTo>
                  <a:lnTo>
                    <a:pt x="244411" y="373799"/>
                  </a:lnTo>
                  <a:lnTo>
                    <a:pt x="278942" y="392252"/>
                  </a:lnTo>
                  <a:lnTo>
                    <a:pt x="317309" y="399884"/>
                  </a:lnTo>
                  <a:lnTo>
                    <a:pt x="323850" y="400050"/>
                  </a:lnTo>
                  <a:lnTo>
                    <a:pt x="330403" y="399884"/>
                  </a:lnTo>
                  <a:lnTo>
                    <a:pt x="368769" y="392252"/>
                  </a:lnTo>
                  <a:lnTo>
                    <a:pt x="403301" y="373799"/>
                  </a:lnTo>
                  <a:lnTo>
                    <a:pt x="430961" y="346138"/>
                  </a:lnTo>
                  <a:lnTo>
                    <a:pt x="449414" y="311607"/>
                  </a:lnTo>
                  <a:lnTo>
                    <a:pt x="457047" y="273240"/>
                  </a:lnTo>
                  <a:lnTo>
                    <a:pt x="457200" y="266700"/>
                  </a:lnTo>
                  <a:close/>
                </a:path>
              </a:pathLst>
            </a:custGeom>
            <a:solidFill>
              <a:srgbClr val="60A5F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 descr=""/>
          <p:cNvSpPr txBox="1"/>
          <p:nvPr/>
        </p:nvSpPr>
        <p:spPr>
          <a:xfrm>
            <a:off x="723255" y="2558128"/>
            <a:ext cx="115570" cy="220979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250" spc="-50" b="1">
                <a:solidFill>
                  <a:srgbClr val="FFFFFF"/>
                </a:solidFill>
                <a:latin typeface="Montserrat"/>
                <a:cs typeface="Montserrat"/>
              </a:rPr>
              <a:t>2</a:t>
            </a:r>
            <a:endParaRPr sz="1250">
              <a:latin typeface="Montserrat"/>
              <a:cs typeface="Montserrat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1054100" y="2454649"/>
            <a:ext cx="3522979" cy="702945"/>
          </a:xfrm>
          <a:prstGeom prst="rect">
            <a:avLst/>
          </a:prstGeom>
        </p:spPr>
        <p:txBody>
          <a:bodyPr wrap="square" lIns="0" tIns="533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dirty="0" sz="1550" spc="-100" b="0">
                <a:solidFill>
                  <a:srgbClr val="1D40AF"/>
                </a:solidFill>
                <a:latin typeface="Roboto Medium"/>
                <a:cs typeface="Roboto Medium"/>
              </a:rPr>
              <a:t>Router</a:t>
            </a:r>
            <a:r>
              <a:rPr dirty="0" sz="1550" spc="-55" b="0">
                <a:solidFill>
                  <a:srgbClr val="1D40AF"/>
                </a:solidFill>
                <a:latin typeface="Roboto Medium"/>
                <a:cs typeface="Roboto Medium"/>
              </a:rPr>
              <a:t> </a:t>
            </a:r>
            <a:r>
              <a:rPr dirty="0" sz="1550" spc="-10" b="0">
                <a:solidFill>
                  <a:srgbClr val="1D40AF"/>
                </a:solidFill>
                <a:latin typeface="Roboto Medium"/>
                <a:cs typeface="Roboto Medium"/>
              </a:rPr>
              <a:t>Pattern</a:t>
            </a:r>
            <a:endParaRPr sz="1550">
              <a:latin typeface="Roboto Medium"/>
              <a:cs typeface="Roboto Medium"/>
            </a:endParaRPr>
          </a:p>
          <a:p>
            <a:pPr marL="12700" marR="5080">
              <a:lnSpc>
                <a:spcPct val="108700"/>
              </a:lnSpc>
              <a:spcBef>
                <a:spcPts val="145"/>
              </a:spcBef>
            </a:pPr>
            <a:r>
              <a:rPr dirty="0" sz="1150" spc="-50" b="0">
                <a:solidFill>
                  <a:srgbClr val="4A5462"/>
                </a:solidFill>
                <a:latin typeface="Roboto Medium"/>
                <a:cs typeface="Roboto Medium"/>
              </a:rPr>
              <a:t>Functionality:</a:t>
            </a:r>
            <a:r>
              <a:rPr dirty="0" sz="1150" spc="-5" b="0">
                <a:solidFill>
                  <a:srgbClr val="4A5462"/>
                </a:solidFill>
                <a:latin typeface="Roboto Medium"/>
                <a:cs typeface="Roboto Medium"/>
              </a:rPr>
              <a:t> </a:t>
            </a:r>
            <a:r>
              <a:rPr dirty="0" sz="1150" spc="-75">
                <a:solidFill>
                  <a:srgbClr val="4A5462"/>
                </a:solidFill>
                <a:latin typeface="Roboto"/>
                <a:cs typeface="Roboto"/>
              </a:rPr>
              <a:t>LLM</a:t>
            </a:r>
            <a:r>
              <a:rPr dirty="0" sz="115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dirty="0" sz="1150" spc="-55">
                <a:solidFill>
                  <a:srgbClr val="4A5462"/>
                </a:solidFill>
                <a:latin typeface="Roboto"/>
                <a:cs typeface="Roboto"/>
              </a:rPr>
              <a:t>chooses</a:t>
            </a:r>
            <a:r>
              <a:rPr dirty="0" sz="115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dirty="0" sz="1150" spc="-75">
                <a:solidFill>
                  <a:srgbClr val="4A5462"/>
                </a:solidFill>
                <a:latin typeface="Roboto"/>
                <a:cs typeface="Roboto"/>
              </a:rPr>
              <a:t>among</a:t>
            </a:r>
            <a:r>
              <a:rPr dirty="0" sz="1150" spc="5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dirty="0" sz="1150" spc="-55">
                <a:solidFill>
                  <a:srgbClr val="4A5462"/>
                </a:solidFill>
                <a:latin typeface="Roboto"/>
                <a:cs typeface="Roboto"/>
              </a:rPr>
              <a:t>predefined</a:t>
            </a:r>
            <a:r>
              <a:rPr dirty="0" sz="115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dirty="0" sz="1150" spc="-10">
                <a:solidFill>
                  <a:srgbClr val="4A5462"/>
                </a:solidFill>
                <a:latin typeface="Roboto"/>
                <a:cs typeface="Roboto"/>
              </a:rPr>
              <a:t>functions </a:t>
            </a:r>
            <a:r>
              <a:rPr dirty="0" sz="1150" spc="-55" b="0">
                <a:solidFill>
                  <a:srgbClr val="4A5462"/>
                </a:solidFill>
                <a:latin typeface="Roboto Medium"/>
                <a:cs typeface="Roboto Medium"/>
              </a:rPr>
              <a:t>Example:</a:t>
            </a:r>
            <a:r>
              <a:rPr dirty="0" sz="1150" spc="-20" b="0">
                <a:solidFill>
                  <a:srgbClr val="4A5462"/>
                </a:solidFill>
                <a:latin typeface="Roboto Medium"/>
                <a:cs typeface="Roboto Medium"/>
              </a:rPr>
              <a:t> </a:t>
            </a:r>
            <a:r>
              <a:rPr dirty="0" sz="1150" spc="-60">
                <a:solidFill>
                  <a:srgbClr val="4A5462"/>
                </a:solidFill>
                <a:latin typeface="Roboto"/>
                <a:cs typeface="Roboto"/>
              </a:rPr>
              <a:t>Customer</a:t>
            </a:r>
            <a:r>
              <a:rPr dirty="0" sz="1150" spc="-1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dirty="0" sz="1150" spc="-45">
                <a:solidFill>
                  <a:srgbClr val="4A5462"/>
                </a:solidFill>
                <a:latin typeface="Roboto"/>
                <a:cs typeface="Roboto"/>
              </a:rPr>
              <a:t>support</a:t>
            </a:r>
            <a:r>
              <a:rPr dirty="0" sz="1150" spc="-1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dirty="0" sz="1150" spc="-45">
                <a:solidFill>
                  <a:srgbClr val="4A5462"/>
                </a:solidFill>
                <a:latin typeface="Roboto"/>
                <a:cs typeface="Roboto"/>
              </a:rPr>
              <a:t>routing,</a:t>
            </a:r>
            <a:r>
              <a:rPr dirty="0" sz="1150" spc="-1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dirty="0" sz="1150" spc="-50">
                <a:solidFill>
                  <a:srgbClr val="4A5462"/>
                </a:solidFill>
                <a:latin typeface="Roboto"/>
                <a:cs typeface="Roboto"/>
              </a:rPr>
              <a:t>content</a:t>
            </a:r>
            <a:r>
              <a:rPr dirty="0" sz="1150" spc="-1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dirty="0" sz="1150" spc="-50">
                <a:solidFill>
                  <a:srgbClr val="4A5462"/>
                </a:solidFill>
                <a:latin typeface="Roboto"/>
                <a:cs typeface="Roboto"/>
              </a:rPr>
              <a:t>categorization</a:t>
            </a:r>
            <a:endParaRPr sz="1150">
              <a:latin typeface="Roboto"/>
              <a:cs typeface="Roboto"/>
            </a:endParaRPr>
          </a:p>
        </p:txBody>
      </p:sp>
      <p:grpSp>
        <p:nvGrpSpPr>
          <p:cNvPr id="15" name="object 15" descr=""/>
          <p:cNvGrpSpPr/>
          <p:nvPr/>
        </p:nvGrpSpPr>
        <p:grpSpPr>
          <a:xfrm>
            <a:off x="457199" y="3371849"/>
            <a:ext cx="6400800" cy="838200"/>
            <a:chOff x="457199" y="3371849"/>
            <a:chExt cx="6400800" cy="838200"/>
          </a:xfrm>
        </p:grpSpPr>
        <p:sp>
          <p:nvSpPr>
            <p:cNvPr id="16" name="object 16" descr=""/>
            <p:cNvSpPr/>
            <p:nvPr/>
          </p:nvSpPr>
          <p:spPr>
            <a:xfrm>
              <a:off x="476249" y="3371849"/>
              <a:ext cx="6381750" cy="838200"/>
            </a:xfrm>
            <a:custGeom>
              <a:avLst/>
              <a:gdLst/>
              <a:ahLst/>
              <a:cxnLst/>
              <a:rect l="l" t="t" r="r" b="b"/>
              <a:pathLst>
                <a:path w="6381750" h="838200">
                  <a:moveTo>
                    <a:pt x="6348702" y="838199"/>
                  </a:moveTo>
                  <a:lnTo>
                    <a:pt x="0" y="838199"/>
                  </a:lnTo>
                  <a:lnTo>
                    <a:pt x="0" y="0"/>
                  </a:lnTo>
                  <a:lnTo>
                    <a:pt x="6348702" y="0"/>
                  </a:lnTo>
                  <a:lnTo>
                    <a:pt x="6353561" y="966"/>
                  </a:lnTo>
                  <a:lnTo>
                    <a:pt x="6380782" y="28187"/>
                  </a:lnTo>
                  <a:lnTo>
                    <a:pt x="6381749" y="33047"/>
                  </a:lnTo>
                  <a:lnTo>
                    <a:pt x="6381749" y="805151"/>
                  </a:lnTo>
                  <a:lnTo>
                    <a:pt x="6353561" y="837232"/>
                  </a:lnTo>
                  <a:lnTo>
                    <a:pt x="6348702" y="838199"/>
                  </a:lnTo>
                  <a:close/>
                </a:path>
              </a:pathLst>
            </a:custGeom>
            <a:solidFill>
              <a:srgbClr val="F0F9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457187" y="3371849"/>
              <a:ext cx="457200" cy="838200"/>
            </a:xfrm>
            <a:custGeom>
              <a:avLst/>
              <a:gdLst/>
              <a:ahLst/>
              <a:cxnLst/>
              <a:rect l="l" t="t" r="r" b="b"/>
              <a:pathLst>
                <a:path w="457200" h="838200">
                  <a:moveTo>
                    <a:pt x="38100" y="0"/>
                  </a:moveTo>
                  <a:lnTo>
                    <a:pt x="0" y="0"/>
                  </a:lnTo>
                  <a:lnTo>
                    <a:pt x="0" y="838200"/>
                  </a:lnTo>
                  <a:lnTo>
                    <a:pt x="38100" y="838200"/>
                  </a:lnTo>
                  <a:lnTo>
                    <a:pt x="38100" y="0"/>
                  </a:lnTo>
                  <a:close/>
                </a:path>
                <a:path w="457200" h="838200">
                  <a:moveTo>
                    <a:pt x="457200" y="266700"/>
                  </a:moveTo>
                  <a:lnTo>
                    <a:pt x="451459" y="227990"/>
                  </a:lnTo>
                  <a:lnTo>
                    <a:pt x="434733" y="192620"/>
                  </a:lnTo>
                  <a:lnTo>
                    <a:pt x="408457" y="163626"/>
                  </a:lnTo>
                  <a:lnTo>
                    <a:pt x="374891" y="143510"/>
                  </a:lnTo>
                  <a:lnTo>
                    <a:pt x="336931" y="133997"/>
                  </a:lnTo>
                  <a:lnTo>
                    <a:pt x="323850" y="133350"/>
                  </a:lnTo>
                  <a:lnTo>
                    <a:pt x="317309" y="133515"/>
                  </a:lnTo>
                  <a:lnTo>
                    <a:pt x="278942" y="141147"/>
                  </a:lnTo>
                  <a:lnTo>
                    <a:pt x="244411" y="159600"/>
                  </a:lnTo>
                  <a:lnTo>
                    <a:pt x="216750" y="187261"/>
                  </a:lnTo>
                  <a:lnTo>
                    <a:pt x="198297" y="221792"/>
                  </a:lnTo>
                  <a:lnTo>
                    <a:pt x="190665" y="260159"/>
                  </a:lnTo>
                  <a:lnTo>
                    <a:pt x="190500" y="266700"/>
                  </a:lnTo>
                  <a:lnTo>
                    <a:pt x="190665" y="273253"/>
                  </a:lnTo>
                  <a:lnTo>
                    <a:pt x="198297" y="311619"/>
                  </a:lnTo>
                  <a:lnTo>
                    <a:pt x="216750" y="346151"/>
                  </a:lnTo>
                  <a:lnTo>
                    <a:pt x="244411" y="373811"/>
                  </a:lnTo>
                  <a:lnTo>
                    <a:pt x="278942" y="392264"/>
                  </a:lnTo>
                  <a:lnTo>
                    <a:pt x="317309" y="399897"/>
                  </a:lnTo>
                  <a:lnTo>
                    <a:pt x="323850" y="400050"/>
                  </a:lnTo>
                  <a:lnTo>
                    <a:pt x="330403" y="399897"/>
                  </a:lnTo>
                  <a:lnTo>
                    <a:pt x="368769" y="392264"/>
                  </a:lnTo>
                  <a:lnTo>
                    <a:pt x="403301" y="373811"/>
                  </a:lnTo>
                  <a:lnTo>
                    <a:pt x="430961" y="346151"/>
                  </a:lnTo>
                  <a:lnTo>
                    <a:pt x="449414" y="311619"/>
                  </a:lnTo>
                  <a:lnTo>
                    <a:pt x="457047" y="273253"/>
                  </a:lnTo>
                  <a:lnTo>
                    <a:pt x="457200" y="266700"/>
                  </a:lnTo>
                  <a:close/>
                </a:path>
              </a:pathLst>
            </a:custGeom>
            <a:solidFill>
              <a:srgbClr val="2562E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 descr=""/>
          <p:cNvSpPr txBox="1"/>
          <p:nvPr/>
        </p:nvSpPr>
        <p:spPr>
          <a:xfrm>
            <a:off x="723106" y="3510628"/>
            <a:ext cx="116205" cy="220979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250" spc="-50" b="1">
                <a:solidFill>
                  <a:srgbClr val="FFFFFF"/>
                </a:solidFill>
                <a:latin typeface="Montserrat"/>
                <a:cs typeface="Montserrat"/>
              </a:rPr>
              <a:t>3</a:t>
            </a:r>
            <a:endParaRPr sz="1250">
              <a:latin typeface="Montserrat"/>
              <a:cs typeface="Montserrat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1054100" y="3407149"/>
            <a:ext cx="3778885" cy="702945"/>
          </a:xfrm>
          <a:prstGeom prst="rect">
            <a:avLst/>
          </a:prstGeom>
        </p:spPr>
        <p:txBody>
          <a:bodyPr wrap="square" lIns="0" tIns="533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dirty="0" sz="1550" spc="-135" b="0">
                <a:solidFill>
                  <a:srgbClr val="1D40AF"/>
                </a:solidFill>
                <a:latin typeface="Roboto Medium"/>
                <a:cs typeface="Roboto Medium"/>
              </a:rPr>
              <a:t>Tool</a:t>
            </a:r>
            <a:r>
              <a:rPr dirty="0" sz="1550" spc="-35" b="0">
                <a:solidFill>
                  <a:srgbClr val="1D40AF"/>
                </a:solidFill>
                <a:latin typeface="Roboto Medium"/>
                <a:cs typeface="Roboto Medium"/>
              </a:rPr>
              <a:t> </a:t>
            </a:r>
            <a:r>
              <a:rPr dirty="0" sz="1550" spc="-10" b="0">
                <a:solidFill>
                  <a:srgbClr val="1D40AF"/>
                </a:solidFill>
                <a:latin typeface="Roboto Medium"/>
                <a:cs typeface="Roboto Medium"/>
              </a:rPr>
              <a:t>Calling</a:t>
            </a:r>
            <a:endParaRPr sz="1550">
              <a:latin typeface="Roboto Medium"/>
              <a:cs typeface="Roboto Medium"/>
            </a:endParaRPr>
          </a:p>
          <a:p>
            <a:pPr marL="12700" marR="5080">
              <a:lnSpc>
                <a:spcPct val="108700"/>
              </a:lnSpc>
              <a:spcBef>
                <a:spcPts val="145"/>
              </a:spcBef>
            </a:pPr>
            <a:r>
              <a:rPr dirty="0" sz="1150" spc="-50" b="0">
                <a:solidFill>
                  <a:srgbClr val="4A5462"/>
                </a:solidFill>
                <a:latin typeface="Roboto Medium"/>
                <a:cs typeface="Roboto Medium"/>
              </a:rPr>
              <a:t>Functionality:</a:t>
            </a:r>
            <a:r>
              <a:rPr dirty="0" sz="1150" spc="-10" b="0">
                <a:solidFill>
                  <a:srgbClr val="4A5462"/>
                </a:solidFill>
                <a:latin typeface="Roboto Medium"/>
                <a:cs typeface="Roboto Medium"/>
              </a:rPr>
              <a:t> </a:t>
            </a:r>
            <a:r>
              <a:rPr dirty="0" sz="1150" spc="-75">
                <a:solidFill>
                  <a:srgbClr val="4A5462"/>
                </a:solidFill>
                <a:latin typeface="Roboto"/>
                <a:cs typeface="Roboto"/>
              </a:rPr>
              <a:t>LLM</a:t>
            </a:r>
            <a:r>
              <a:rPr dirty="0" sz="115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dirty="0" sz="1150" spc="-50">
                <a:solidFill>
                  <a:srgbClr val="4A5462"/>
                </a:solidFill>
                <a:latin typeface="Roboto"/>
                <a:cs typeface="Roboto"/>
              </a:rPr>
              <a:t>decides</a:t>
            </a:r>
            <a:r>
              <a:rPr dirty="0" sz="1150" spc="-5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dirty="0" sz="1150" spc="-65">
                <a:solidFill>
                  <a:srgbClr val="4A5462"/>
                </a:solidFill>
                <a:latin typeface="Roboto"/>
                <a:cs typeface="Roboto"/>
              </a:rPr>
              <a:t>when/how</a:t>
            </a:r>
            <a:r>
              <a:rPr dirty="0" sz="115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dirty="0" sz="1150" spc="-60">
                <a:solidFill>
                  <a:srgbClr val="4A5462"/>
                </a:solidFill>
                <a:latin typeface="Roboto"/>
                <a:cs typeface="Roboto"/>
              </a:rPr>
              <a:t>to</a:t>
            </a:r>
            <a:r>
              <a:rPr dirty="0" sz="115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dirty="0" sz="1150" spc="-60">
                <a:solidFill>
                  <a:srgbClr val="4A5462"/>
                </a:solidFill>
                <a:latin typeface="Roboto"/>
                <a:cs typeface="Roboto"/>
              </a:rPr>
              <a:t>use</a:t>
            </a:r>
            <a:r>
              <a:rPr dirty="0" sz="1150" spc="-5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dirty="0" sz="1150" spc="-55">
                <a:solidFill>
                  <a:srgbClr val="4A5462"/>
                </a:solidFill>
                <a:latin typeface="Roboto"/>
                <a:cs typeface="Roboto"/>
              </a:rPr>
              <a:t>provided</a:t>
            </a:r>
            <a:r>
              <a:rPr dirty="0" sz="115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dirty="0" sz="1150" spc="-10">
                <a:solidFill>
                  <a:srgbClr val="4A5462"/>
                </a:solidFill>
                <a:latin typeface="Roboto"/>
                <a:cs typeface="Roboto"/>
              </a:rPr>
              <a:t>tools </a:t>
            </a:r>
            <a:r>
              <a:rPr dirty="0" sz="1150" spc="-55" b="0">
                <a:solidFill>
                  <a:srgbClr val="4A5462"/>
                </a:solidFill>
                <a:latin typeface="Roboto Medium"/>
                <a:cs typeface="Roboto Medium"/>
              </a:rPr>
              <a:t>Example:</a:t>
            </a:r>
            <a:r>
              <a:rPr dirty="0" sz="1150" spc="5" b="0">
                <a:solidFill>
                  <a:srgbClr val="4A5462"/>
                </a:solidFill>
                <a:latin typeface="Roboto Medium"/>
                <a:cs typeface="Roboto Medium"/>
              </a:rPr>
              <a:t> </a:t>
            </a:r>
            <a:r>
              <a:rPr dirty="0" sz="1150" spc="-60">
                <a:solidFill>
                  <a:srgbClr val="4A5462"/>
                </a:solidFill>
                <a:latin typeface="Roboto"/>
                <a:cs typeface="Roboto"/>
              </a:rPr>
              <a:t>Personal</a:t>
            </a:r>
            <a:r>
              <a:rPr dirty="0" sz="1150" spc="1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dirty="0" sz="1150" spc="-45">
                <a:solidFill>
                  <a:srgbClr val="4A5462"/>
                </a:solidFill>
                <a:latin typeface="Roboto"/>
                <a:cs typeface="Roboto"/>
              </a:rPr>
              <a:t>assistants,</a:t>
            </a:r>
            <a:r>
              <a:rPr dirty="0" sz="1150" spc="1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dirty="0" sz="1150" spc="-55">
                <a:solidFill>
                  <a:srgbClr val="4A5462"/>
                </a:solidFill>
                <a:latin typeface="Roboto"/>
                <a:cs typeface="Roboto"/>
              </a:rPr>
              <a:t>research</a:t>
            </a:r>
            <a:r>
              <a:rPr dirty="0" sz="1150" spc="1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dirty="0" sz="1150" spc="-60">
                <a:solidFill>
                  <a:srgbClr val="4A5462"/>
                </a:solidFill>
                <a:latin typeface="Roboto"/>
                <a:cs typeface="Roboto"/>
              </a:rPr>
              <a:t>agents</a:t>
            </a:r>
            <a:r>
              <a:rPr dirty="0" sz="1150" spc="1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dirty="0" sz="1150" spc="-50">
                <a:solidFill>
                  <a:srgbClr val="4A5462"/>
                </a:solidFill>
                <a:latin typeface="Roboto"/>
                <a:cs typeface="Roboto"/>
              </a:rPr>
              <a:t>with</a:t>
            </a:r>
            <a:r>
              <a:rPr dirty="0" sz="1150" spc="1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dirty="0" sz="1150" spc="-75">
                <a:solidFill>
                  <a:srgbClr val="4A5462"/>
                </a:solidFill>
                <a:latin typeface="Roboto"/>
                <a:cs typeface="Roboto"/>
              </a:rPr>
              <a:t>web</a:t>
            </a:r>
            <a:r>
              <a:rPr dirty="0" sz="1150" spc="1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dirty="0" sz="1150" spc="-55">
                <a:solidFill>
                  <a:srgbClr val="4A5462"/>
                </a:solidFill>
                <a:latin typeface="Roboto"/>
                <a:cs typeface="Roboto"/>
              </a:rPr>
              <a:t>search</a:t>
            </a:r>
            <a:endParaRPr sz="1150">
              <a:latin typeface="Roboto"/>
              <a:cs typeface="Roboto"/>
            </a:endParaRPr>
          </a:p>
        </p:txBody>
      </p:sp>
      <p:grpSp>
        <p:nvGrpSpPr>
          <p:cNvPr id="20" name="object 20" descr=""/>
          <p:cNvGrpSpPr/>
          <p:nvPr/>
        </p:nvGrpSpPr>
        <p:grpSpPr>
          <a:xfrm>
            <a:off x="457199" y="4324349"/>
            <a:ext cx="6400800" cy="838200"/>
            <a:chOff x="457199" y="4324349"/>
            <a:chExt cx="6400800" cy="838200"/>
          </a:xfrm>
        </p:grpSpPr>
        <p:sp>
          <p:nvSpPr>
            <p:cNvPr id="21" name="object 21" descr=""/>
            <p:cNvSpPr/>
            <p:nvPr/>
          </p:nvSpPr>
          <p:spPr>
            <a:xfrm>
              <a:off x="476249" y="4324349"/>
              <a:ext cx="6381750" cy="838200"/>
            </a:xfrm>
            <a:custGeom>
              <a:avLst/>
              <a:gdLst/>
              <a:ahLst/>
              <a:cxnLst/>
              <a:rect l="l" t="t" r="r" b="b"/>
              <a:pathLst>
                <a:path w="6381750" h="838200">
                  <a:moveTo>
                    <a:pt x="6348702" y="838199"/>
                  </a:moveTo>
                  <a:lnTo>
                    <a:pt x="0" y="838199"/>
                  </a:lnTo>
                  <a:lnTo>
                    <a:pt x="0" y="0"/>
                  </a:lnTo>
                  <a:lnTo>
                    <a:pt x="6348702" y="0"/>
                  </a:lnTo>
                  <a:lnTo>
                    <a:pt x="6353561" y="966"/>
                  </a:lnTo>
                  <a:lnTo>
                    <a:pt x="6380782" y="28187"/>
                  </a:lnTo>
                  <a:lnTo>
                    <a:pt x="6381749" y="33047"/>
                  </a:lnTo>
                  <a:lnTo>
                    <a:pt x="6381749" y="805151"/>
                  </a:lnTo>
                  <a:lnTo>
                    <a:pt x="6353561" y="837232"/>
                  </a:lnTo>
                  <a:lnTo>
                    <a:pt x="6348702" y="838199"/>
                  </a:lnTo>
                  <a:close/>
                </a:path>
              </a:pathLst>
            </a:custGeom>
            <a:solidFill>
              <a:srgbClr val="F0F9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457187" y="4324349"/>
              <a:ext cx="457200" cy="838200"/>
            </a:xfrm>
            <a:custGeom>
              <a:avLst/>
              <a:gdLst/>
              <a:ahLst/>
              <a:cxnLst/>
              <a:rect l="l" t="t" r="r" b="b"/>
              <a:pathLst>
                <a:path w="457200" h="838200">
                  <a:moveTo>
                    <a:pt x="38100" y="0"/>
                  </a:moveTo>
                  <a:lnTo>
                    <a:pt x="0" y="0"/>
                  </a:lnTo>
                  <a:lnTo>
                    <a:pt x="0" y="838200"/>
                  </a:lnTo>
                  <a:lnTo>
                    <a:pt x="38100" y="838200"/>
                  </a:lnTo>
                  <a:lnTo>
                    <a:pt x="38100" y="0"/>
                  </a:lnTo>
                  <a:close/>
                </a:path>
                <a:path w="457200" h="838200">
                  <a:moveTo>
                    <a:pt x="457200" y="266700"/>
                  </a:moveTo>
                  <a:lnTo>
                    <a:pt x="451459" y="227990"/>
                  </a:lnTo>
                  <a:lnTo>
                    <a:pt x="434733" y="192620"/>
                  </a:lnTo>
                  <a:lnTo>
                    <a:pt x="408457" y="163626"/>
                  </a:lnTo>
                  <a:lnTo>
                    <a:pt x="374891" y="143510"/>
                  </a:lnTo>
                  <a:lnTo>
                    <a:pt x="336931" y="133997"/>
                  </a:lnTo>
                  <a:lnTo>
                    <a:pt x="323850" y="133350"/>
                  </a:lnTo>
                  <a:lnTo>
                    <a:pt x="317309" y="133515"/>
                  </a:lnTo>
                  <a:lnTo>
                    <a:pt x="278942" y="141147"/>
                  </a:lnTo>
                  <a:lnTo>
                    <a:pt x="244411" y="159600"/>
                  </a:lnTo>
                  <a:lnTo>
                    <a:pt x="216750" y="187261"/>
                  </a:lnTo>
                  <a:lnTo>
                    <a:pt x="198297" y="221792"/>
                  </a:lnTo>
                  <a:lnTo>
                    <a:pt x="190665" y="260159"/>
                  </a:lnTo>
                  <a:lnTo>
                    <a:pt x="190500" y="266700"/>
                  </a:lnTo>
                  <a:lnTo>
                    <a:pt x="190665" y="273253"/>
                  </a:lnTo>
                  <a:lnTo>
                    <a:pt x="198297" y="311619"/>
                  </a:lnTo>
                  <a:lnTo>
                    <a:pt x="216750" y="346151"/>
                  </a:lnTo>
                  <a:lnTo>
                    <a:pt x="244411" y="373811"/>
                  </a:lnTo>
                  <a:lnTo>
                    <a:pt x="278942" y="392264"/>
                  </a:lnTo>
                  <a:lnTo>
                    <a:pt x="317309" y="399897"/>
                  </a:lnTo>
                  <a:lnTo>
                    <a:pt x="323850" y="400050"/>
                  </a:lnTo>
                  <a:lnTo>
                    <a:pt x="330403" y="399897"/>
                  </a:lnTo>
                  <a:lnTo>
                    <a:pt x="368769" y="392264"/>
                  </a:lnTo>
                  <a:lnTo>
                    <a:pt x="403301" y="373811"/>
                  </a:lnTo>
                  <a:lnTo>
                    <a:pt x="430961" y="346151"/>
                  </a:lnTo>
                  <a:lnTo>
                    <a:pt x="449414" y="311619"/>
                  </a:lnTo>
                  <a:lnTo>
                    <a:pt x="457047" y="273253"/>
                  </a:lnTo>
                  <a:lnTo>
                    <a:pt x="457200" y="266700"/>
                  </a:lnTo>
                  <a:close/>
                </a:path>
              </a:pathLst>
            </a:custGeom>
            <a:solidFill>
              <a:srgbClr val="1C4ED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 descr=""/>
          <p:cNvSpPr txBox="1"/>
          <p:nvPr/>
        </p:nvSpPr>
        <p:spPr>
          <a:xfrm>
            <a:off x="715813" y="4463127"/>
            <a:ext cx="130810" cy="220979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250" spc="-50" b="1">
                <a:solidFill>
                  <a:srgbClr val="FFFFFF"/>
                </a:solidFill>
                <a:latin typeface="Montserrat"/>
                <a:cs typeface="Montserrat"/>
              </a:rPr>
              <a:t>4</a:t>
            </a:r>
            <a:endParaRPr sz="1250">
              <a:latin typeface="Montserrat"/>
              <a:cs typeface="Montserrat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1054100" y="4359649"/>
            <a:ext cx="4021454" cy="702945"/>
          </a:xfrm>
          <a:prstGeom prst="rect">
            <a:avLst/>
          </a:prstGeom>
        </p:spPr>
        <p:txBody>
          <a:bodyPr wrap="square" lIns="0" tIns="533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dirty="0" sz="1550" spc="-95" b="0">
                <a:solidFill>
                  <a:srgbClr val="1D40AF"/>
                </a:solidFill>
                <a:latin typeface="Roboto Medium"/>
                <a:cs typeface="Roboto Medium"/>
              </a:rPr>
              <a:t>Multi-</a:t>
            </a:r>
            <a:r>
              <a:rPr dirty="0" sz="1550" spc="-120" b="0">
                <a:solidFill>
                  <a:srgbClr val="1D40AF"/>
                </a:solidFill>
                <a:latin typeface="Roboto Medium"/>
                <a:cs typeface="Roboto Medium"/>
              </a:rPr>
              <a:t>Agent</a:t>
            </a:r>
            <a:r>
              <a:rPr dirty="0" sz="1550" spc="20" b="0">
                <a:solidFill>
                  <a:srgbClr val="1D40AF"/>
                </a:solidFill>
                <a:latin typeface="Roboto Medium"/>
                <a:cs typeface="Roboto Medium"/>
              </a:rPr>
              <a:t> </a:t>
            </a:r>
            <a:r>
              <a:rPr dirty="0" sz="1550" spc="-10" b="0">
                <a:solidFill>
                  <a:srgbClr val="1D40AF"/>
                </a:solidFill>
                <a:latin typeface="Roboto Medium"/>
                <a:cs typeface="Roboto Medium"/>
              </a:rPr>
              <a:t>Pattern</a:t>
            </a:r>
            <a:endParaRPr sz="1550">
              <a:latin typeface="Roboto Medium"/>
              <a:cs typeface="Roboto Medium"/>
            </a:endParaRPr>
          </a:p>
          <a:p>
            <a:pPr marL="12700" marR="5080">
              <a:lnSpc>
                <a:spcPct val="108700"/>
              </a:lnSpc>
              <a:spcBef>
                <a:spcPts val="145"/>
              </a:spcBef>
            </a:pPr>
            <a:r>
              <a:rPr dirty="0" sz="1150" spc="-50" b="0">
                <a:solidFill>
                  <a:srgbClr val="4A5462"/>
                </a:solidFill>
                <a:latin typeface="Roboto Medium"/>
                <a:cs typeface="Roboto Medium"/>
              </a:rPr>
              <a:t>Functionality:</a:t>
            </a:r>
            <a:r>
              <a:rPr dirty="0" sz="1150" b="0">
                <a:solidFill>
                  <a:srgbClr val="4A5462"/>
                </a:solidFill>
                <a:latin typeface="Roboto Medium"/>
                <a:cs typeface="Roboto Medium"/>
              </a:rPr>
              <a:t> </a:t>
            </a:r>
            <a:r>
              <a:rPr dirty="0" sz="1150" spc="-60">
                <a:solidFill>
                  <a:srgbClr val="4A5462"/>
                </a:solidFill>
                <a:latin typeface="Roboto"/>
                <a:cs typeface="Roboto"/>
              </a:rPr>
              <a:t>Manager</a:t>
            </a:r>
            <a:r>
              <a:rPr dirty="0" sz="1150" spc="1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dirty="0" sz="1150" spc="-60">
                <a:solidFill>
                  <a:srgbClr val="4A5462"/>
                </a:solidFill>
                <a:latin typeface="Roboto"/>
                <a:cs typeface="Roboto"/>
              </a:rPr>
              <a:t>agent</a:t>
            </a:r>
            <a:r>
              <a:rPr dirty="0" sz="1150" spc="1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dirty="0" sz="1150" spc="-55">
                <a:solidFill>
                  <a:srgbClr val="4A5462"/>
                </a:solidFill>
                <a:latin typeface="Roboto"/>
                <a:cs typeface="Roboto"/>
              </a:rPr>
              <a:t>delegates</a:t>
            </a:r>
            <a:r>
              <a:rPr dirty="0" sz="1150" spc="1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dirty="0" sz="1150" spc="-60">
                <a:solidFill>
                  <a:srgbClr val="4A5462"/>
                </a:solidFill>
                <a:latin typeface="Roboto"/>
                <a:cs typeface="Roboto"/>
              </a:rPr>
              <a:t>to</a:t>
            </a:r>
            <a:r>
              <a:rPr dirty="0" sz="1150" spc="1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dirty="0" sz="1150" spc="-50">
                <a:solidFill>
                  <a:srgbClr val="4A5462"/>
                </a:solidFill>
                <a:latin typeface="Roboto"/>
                <a:cs typeface="Roboto"/>
              </a:rPr>
              <a:t>specialized</a:t>
            </a:r>
            <a:r>
              <a:rPr dirty="0" sz="1150" spc="1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dirty="0" sz="1150" spc="-55">
                <a:solidFill>
                  <a:srgbClr val="4A5462"/>
                </a:solidFill>
                <a:latin typeface="Roboto"/>
                <a:cs typeface="Roboto"/>
              </a:rPr>
              <a:t>sub-</a:t>
            </a:r>
            <a:r>
              <a:rPr dirty="0" sz="1150" spc="-10">
                <a:solidFill>
                  <a:srgbClr val="4A5462"/>
                </a:solidFill>
                <a:latin typeface="Roboto"/>
                <a:cs typeface="Roboto"/>
              </a:rPr>
              <a:t>agents </a:t>
            </a:r>
            <a:r>
              <a:rPr dirty="0" sz="1150" spc="-55" b="0">
                <a:solidFill>
                  <a:srgbClr val="4A5462"/>
                </a:solidFill>
                <a:latin typeface="Roboto Medium"/>
                <a:cs typeface="Roboto Medium"/>
              </a:rPr>
              <a:t>Example:</a:t>
            </a:r>
            <a:r>
              <a:rPr dirty="0" sz="1150" spc="10" b="0">
                <a:solidFill>
                  <a:srgbClr val="4A5462"/>
                </a:solidFill>
                <a:latin typeface="Roboto Medium"/>
                <a:cs typeface="Roboto Medium"/>
              </a:rPr>
              <a:t> </a:t>
            </a:r>
            <a:r>
              <a:rPr dirty="0" sz="1150" spc="-45">
                <a:solidFill>
                  <a:srgbClr val="4A5462"/>
                </a:solidFill>
                <a:latin typeface="Roboto"/>
                <a:cs typeface="Roboto"/>
              </a:rPr>
              <a:t>Financial</a:t>
            </a:r>
            <a:r>
              <a:rPr dirty="0" sz="1150" spc="2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dirty="0" sz="1150" spc="-55">
                <a:solidFill>
                  <a:srgbClr val="4A5462"/>
                </a:solidFill>
                <a:latin typeface="Roboto"/>
                <a:cs typeface="Roboto"/>
              </a:rPr>
              <a:t>analysis</a:t>
            </a:r>
            <a:r>
              <a:rPr dirty="0" sz="1150" spc="15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dirty="0" sz="1150" spc="-60">
                <a:solidFill>
                  <a:srgbClr val="4A5462"/>
                </a:solidFill>
                <a:latin typeface="Roboto"/>
                <a:cs typeface="Roboto"/>
              </a:rPr>
              <a:t>teams,</a:t>
            </a:r>
            <a:r>
              <a:rPr dirty="0" sz="1150" spc="2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dirty="0" sz="1150" spc="-60">
                <a:solidFill>
                  <a:srgbClr val="4A5462"/>
                </a:solidFill>
                <a:latin typeface="Roboto"/>
                <a:cs typeface="Roboto"/>
              </a:rPr>
              <a:t>product</a:t>
            </a:r>
            <a:r>
              <a:rPr dirty="0" sz="1150" spc="2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dirty="0" sz="1150" spc="-60">
                <a:solidFill>
                  <a:srgbClr val="4A5462"/>
                </a:solidFill>
                <a:latin typeface="Roboto"/>
                <a:cs typeface="Roboto"/>
              </a:rPr>
              <a:t>development</a:t>
            </a:r>
            <a:r>
              <a:rPr dirty="0" sz="1150" spc="15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dirty="0" sz="1150" spc="-55">
                <a:solidFill>
                  <a:srgbClr val="4A5462"/>
                </a:solidFill>
                <a:latin typeface="Roboto"/>
                <a:cs typeface="Roboto"/>
              </a:rPr>
              <a:t>workflows</a:t>
            </a:r>
            <a:endParaRPr sz="1150">
              <a:latin typeface="Roboto"/>
              <a:cs typeface="Roboto"/>
            </a:endParaRPr>
          </a:p>
        </p:txBody>
      </p:sp>
      <p:grpSp>
        <p:nvGrpSpPr>
          <p:cNvPr id="25" name="object 25" descr=""/>
          <p:cNvGrpSpPr/>
          <p:nvPr/>
        </p:nvGrpSpPr>
        <p:grpSpPr>
          <a:xfrm>
            <a:off x="457199" y="5276849"/>
            <a:ext cx="6400800" cy="838200"/>
            <a:chOff x="457199" y="5276849"/>
            <a:chExt cx="6400800" cy="838200"/>
          </a:xfrm>
        </p:grpSpPr>
        <p:sp>
          <p:nvSpPr>
            <p:cNvPr id="26" name="object 26" descr=""/>
            <p:cNvSpPr/>
            <p:nvPr/>
          </p:nvSpPr>
          <p:spPr>
            <a:xfrm>
              <a:off x="476249" y="5276849"/>
              <a:ext cx="6381750" cy="838200"/>
            </a:xfrm>
            <a:custGeom>
              <a:avLst/>
              <a:gdLst/>
              <a:ahLst/>
              <a:cxnLst/>
              <a:rect l="l" t="t" r="r" b="b"/>
              <a:pathLst>
                <a:path w="6381750" h="838200">
                  <a:moveTo>
                    <a:pt x="6348702" y="838199"/>
                  </a:moveTo>
                  <a:lnTo>
                    <a:pt x="0" y="838199"/>
                  </a:lnTo>
                  <a:lnTo>
                    <a:pt x="0" y="0"/>
                  </a:lnTo>
                  <a:lnTo>
                    <a:pt x="6348702" y="0"/>
                  </a:lnTo>
                  <a:lnTo>
                    <a:pt x="6353561" y="966"/>
                  </a:lnTo>
                  <a:lnTo>
                    <a:pt x="6380782" y="28187"/>
                  </a:lnTo>
                  <a:lnTo>
                    <a:pt x="6381749" y="33047"/>
                  </a:lnTo>
                  <a:lnTo>
                    <a:pt x="6381749" y="805151"/>
                  </a:lnTo>
                  <a:lnTo>
                    <a:pt x="6353561" y="837232"/>
                  </a:lnTo>
                  <a:lnTo>
                    <a:pt x="6348702" y="838199"/>
                  </a:lnTo>
                  <a:close/>
                </a:path>
              </a:pathLst>
            </a:custGeom>
            <a:solidFill>
              <a:srgbClr val="F0F9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457187" y="5276849"/>
              <a:ext cx="457200" cy="838200"/>
            </a:xfrm>
            <a:custGeom>
              <a:avLst/>
              <a:gdLst/>
              <a:ahLst/>
              <a:cxnLst/>
              <a:rect l="l" t="t" r="r" b="b"/>
              <a:pathLst>
                <a:path w="457200" h="838200">
                  <a:moveTo>
                    <a:pt x="38100" y="0"/>
                  </a:moveTo>
                  <a:lnTo>
                    <a:pt x="0" y="0"/>
                  </a:lnTo>
                  <a:lnTo>
                    <a:pt x="0" y="838200"/>
                  </a:lnTo>
                  <a:lnTo>
                    <a:pt x="38100" y="838200"/>
                  </a:lnTo>
                  <a:lnTo>
                    <a:pt x="38100" y="0"/>
                  </a:lnTo>
                  <a:close/>
                </a:path>
                <a:path w="457200" h="838200">
                  <a:moveTo>
                    <a:pt x="457200" y="266700"/>
                  </a:moveTo>
                  <a:lnTo>
                    <a:pt x="451459" y="227990"/>
                  </a:lnTo>
                  <a:lnTo>
                    <a:pt x="434733" y="192620"/>
                  </a:lnTo>
                  <a:lnTo>
                    <a:pt x="408457" y="163626"/>
                  </a:lnTo>
                  <a:lnTo>
                    <a:pt x="374891" y="143510"/>
                  </a:lnTo>
                  <a:lnTo>
                    <a:pt x="336931" y="133997"/>
                  </a:lnTo>
                  <a:lnTo>
                    <a:pt x="323850" y="133350"/>
                  </a:lnTo>
                  <a:lnTo>
                    <a:pt x="317309" y="133515"/>
                  </a:lnTo>
                  <a:lnTo>
                    <a:pt x="278942" y="141147"/>
                  </a:lnTo>
                  <a:lnTo>
                    <a:pt x="244411" y="159600"/>
                  </a:lnTo>
                  <a:lnTo>
                    <a:pt x="216750" y="187261"/>
                  </a:lnTo>
                  <a:lnTo>
                    <a:pt x="198297" y="221792"/>
                  </a:lnTo>
                  <a:lnTo>
                    <a:pt x="190665" y="260159"/>
                  </a:lnTo>
                  <a:lnTo>
                    <a:pt x="190500" y="266700"/>
                  </a:lnTo>
                  <a:lnTo>
                    <a:pt x="190665" y="273253"/>
                  </a:lnTo>
                  <a:lnTo>
                    <a:pt x="198297" y="311619"/>
                  </a:lnTo>
                  <a:lnTo>
                    <a:pt x="216750" y="346151"/>
                  </a:lnTo>
                  <a:lnTo>
                    <a:pt x="244411" y="373811"/>
                  </a:lnTo>
                  <a:lnTo>
                    <a:pt x="278942" y="392264"/>
                  </a:lnTo>
                  <a:lnTo>
                    <a:pt x="317309" y="399897"/>
                  </a:lnTo>
                  <a:lnTo>
                    <a:pt x="323850" y="400050"/>
                  </a:lnTo>
                  <a:lnTo>
                    <a:pt x="330403" y="399897"/>
                  </a:lnTo>
                  <a:lnTo>
                    <a:pt x="368769" y="392264"/>
                  </a:lnTo>
                  <a:lnTo>
                    <a:pt x="403301" y="373811"/>
                  </a:lnTo>
                  <a:lnTo>
                    <a:pt x="430961" y="346151"/>
                  </a:lnTo>
                  <a:lnTo>
                    <a:pt x="449414" y="311619"/>
                  </a:lnTo>
                  <a:lnTo>
                    <a:pt x="457047" y="273253"/>
                  </a:lnTo>
                  <a:lnTo>
                    <a:pt x="457200" y="266700"/>
                  </a:lnTo>
                  <a:close/>
                </a:path>
              </a:pathLst>
            </a:custGeom>
            <a:solidFill>
              <a:srgbClr val="1D40A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 descr=""/>
          <p:cNvSpPr txBox="1"/>
          <p:nvPr/>
        </p:nvSpPr>
        <p:spPr>
          <a:xfrm>
            <a:off x="722957" y="5415627"/>
            <a:ext cx="116205" cy="220979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250" spc="-50" b="1">
                <a:solidFill>
                  <a:srgbClr val="FFFFFF"/>
                </a:solidFill>
                <a:latin typeface="Montserrat"/>
                <a:cs typeface="Montserrat"/>
              </a:rPr>
              <a:t>5</a:t>
            </a:r>
            <a:endParaRPr sz="1250">
              <a:latin typeface="Montserrat"/>
              <a:cs typeface="Montserrat"/>
            </a:endParaRPr>
          </a:p>
        </p:txBody>
      </p:sp>
      <p:sp>
        <p:nvSpPr>
          <p:cNvPr id="29" name="object 29" descr=""/>
          <p:cNvSpPr txBox="1"/>
          <p:nvPr/>
        </p:nvSpPr>
        <p:spPr>
          <a:xfrm>
            <a:off x="1054100" y="5312149"/>
            <a:ext cx="3796665" cy="702945"/>
          </a:xfrm>
          <a:prstGeom prst="rect">
            <a:avLst/>
          </a:prstGeom>
        </p:spPr>
        <p:txBody>
          <a:bodyPr wrap="square" lIns="0" tIns="533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dirty="0" sz="1550" spc="-125" b="0">
                <a:solidFill>
                  <a:srgbClr val="1D40AF"/>
                </a:solidFill>
                <a:latin typeface="Roboto Medium"/>
                <a:cs typeface="Roboto Medium"/>
              </a:rPr>
              <a:t>Autonomous</a:t>
            </a:r>
            <a:r>
              <a:rPr dirty="0" sz="1550" spc="-20" b="0">
                <a:solidFill>
                  <a:srgbClr val="1D40AF"/>
                </a:solidFill>
                <a:latin typeface="Roboto Medium"/>
                <a:cs typeface="Roboto Medium"/>
              </a:rPr>
              <a:t> </a:t>
            </a:r>
            <a:r>
              <a:rPr dirty="0" sz="1550" spc="-10" b="0">
                <a:solidFill>
                  <a:srgbClr val="1D40AF"/>
                </a:solidFill>
                <a:latin typeface="Roboto Medium"/>
                <a:cs typeface="Roboto Medium"/>
              </a:rPr>
              <a:t>Pattern</a:t>
            </a:r>
            <a:endParaRPr sz="1550">
              <a:latin typeface="Roboto Medium"/>
              <a:cs typeface="Roboto Medium"/>
            </a:endParaRPr>
          </a:p>
          <a:p>
            <a:pPr marL="12700" marR="5080">
              <a:lnSpc>
                <a:spcPct val="108700"/>
              </a:lnSpc>
              <a:spcBef>
                <a:spcPts val="145"/>
              </a:spcBef>
            </a:pPr>
            <a:r>
              <a:rPr dirty="0" sz="1150" spc="-50" b="0">
                <a:solidFill>
                  <a:srgbClr val="4A5462"/>
                </a:solidFill>
                <a:latin typeface="Roboto Medium"/>
                <a:cs typeface="Roboto Medium"/>
              </a:rPr>
              <a:t>Functionality:</a:t>
            </a:r>
            <a:r>
              <a:rPr dirty="0" sz="1150" spc="10" b="0">
                <a:solidFill>
                  <a:srgbClr val="4A5462"/>
                </a:solidFill>
                <a:latin typeface="Roboto Medium"/>
                <a:cs typeface="Roboto Medium"/>
              </a:rPr>
              <a:t> </a:t>
            </a:r>
            <a:r>
              <a:rPr dirty="0" sz="1150" spc="-75">
                <a:solidFill>
                  <a:srgbClr val="4A5462"/>
                </a:solidFill>
                <a:latin typeface="Roboto"/>
                <a:cs typeface="Roboto"/>
              </a:rPr>
              <a:t>LLM</a:t>
            </a:r>
            <a:r>
              <a:rPr dirty="0" sz="1150" spc="15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dirty="0" sz="1150" spc="-60">
                <a:solidFill>
                  <a:srgbClr val="4A5462"/>
                </a:solidFill>
                <a:latin typeface="Roboto"/>
                <a:cs typeface="Roboto"/>
              </a:rPr>
              <a:t>generates/executes</a:t>
            </a:r>
            <a:r>
              <a:rPr dirty="0" sz="1150" spc="15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dirty="0" sz="1150" spc="-70">
                <a:solidFill>
                  <a:srgbClr val="4A5462"/>
                </a:solidFill>
                <a:latin typeface="Roboto"/>
                <a:cs typeface="Roboto"/>
              </a:rPr>
              <a:t>new</a:t>
            </a:r>
            <a:r>
              <a:rPr dirty="0" sz="1150" spc="15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dirty="0" sz="1150" spc="-60">
                <a:solidFill>
                  <a:srgbClr val="4A5462"/>
                </a:solidFill>
                <a:latin typeface="Roboto"/>
                <a:cs typeface="Roboto"/>
              </a:rPr>
              <a:t>code</a:t>
            </a:r>
            <a:r>
              <a:rPr dirty="0" sz="1150" spc="15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dirty="0" sz="1150" spc="-50">
                <a:solidFill>
                  <a:srgbClr val="4A5462"/>
                </a:solidFill>
                <a:latin typeface="Roboto"/>
                <a:cs typeface="Roboto"/>
              </a:rPr>
              <a:t>independently </a:t>
            </a:r>
            <a:r>
              <a:rPr dirty="0" sz="1150" spc="-55" b="0">
                <a:solidFill>
                  <a:srgbClr val="4A5462"/>
                </a:solidFill>
                <a:latin typeface="Roboto Medium"/>
                <a:cs typeface="Roboto Medium"/>
              </a:rPr>
              <a:t>Example:</a:t>
            </a:r>
            <a:r>
              <a:rPr dirty="0" sz="1150" spc="-10" b="0">
                <a:solidFill>
                  <a:srgbClr val="4A5462"/>
                </a:solidFill>
                <a:latin typeface="Roboto Medium"/>
                <a:cs typeface="Roboto Medium"/>
              </a:rPr>
              <a:t> </a:t>
            </a:r>
            <a:r>
              <a:rPr dirty="0" sz="1150" spc="-60">
                <a:solidFill>
                  <a:srgbClr val="4A5462"/>
                </a:solidFill>
                <a:latin typeface="Roboto"/>
                <a:cs typeface="Roboto"/>
              </a:rPr>
              <a:t>AI</a:t>
            </a:r>
            <a:r>
              <a:rPr dirty="0" sz="115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dirty="0" sz="1150" spc="-50">
                <a:solidFill>
                  <a:srgbClr val="4A5462"/>
                </a:solidFill>
                <a:latin typeface="Roboto"/>
                <a:cs typeface="Roboto"/>
              </a:rPr>
              <a:t>developers,</a:t>
            </a:r>
            <a:r>
              <a:rPr dirty="0" sz="115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dirty="0" sz="1150" spc="-65">
                <a:solidFill>
                  <a:srgbClr val="4A5462"/>
                </a:solidFill>
                <a:latin typeface="Roboto"/>
                <a:cs typeface="Roboto"/>
              </a:rPr>
              <a:t>autonomous</a:t>
            </a:r>
            <a:r>
              <a:rPr dirty="0" sz="115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dirty="0" sz="1150" spc="-55">
                <a:solidFill>
                  <a:srgbClr val="4A5462"/>
                </a:solidFill>
                <a:latin typeface="Roboto"/>
                <a:cs typeface="Roboto"/>
              </a:rPr>
              <a:t>research</a:t>
            </a:r>
            <a:r>
              <a:rPr dirty="0" sz="115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dirty="0" sz="1150" spc="-10">
                <a:solidFill>
                  <a:srgbClr val="4A5462"/>
                </a:solidFill>
                <a:latin typeface="Roboto"/>
                <a:cs typeface="Roboto"/>
              </a:rPr>
              <a:t>systems</a:t>
            </a:r>
            <a:endParaRPr sz="1150">
              <a:latin typeface="Roboto"/>
              <a:cs typeface="Roboto"/>
            </a:endParaRPr>
          </a:p>
        </p:txBody>
      </p:sp>
      <p:sp>
        <p:nvSpPr>
          <p:cNvPr id="30" name="object 30" descr=""/>
          <p:cNvSpPr/>
          <p:nvPr/>
        </p:nvSpPr>
        <p:spPr>
          <a:xfrm>
            <a:off x="457199" y="6305549"/>
            <a:ext cx="6400800" cy="419100"/>
          </a:xfrm>
          <a:custGeom>
            <a:avLst/>
            <a:gdLst/>
            <a:ahLst/>
            <a:cxnLst/>
            <a:rect l="l" t="t" r="r" b="b"/>
            <a:pathLst>
              <a:path w="6400800" h="419100">
                <a:moveTo>
                  <a:pt x="6367752" y="419099"/>
                </a:moveTo>
                <a:lnTo>
                  <a:pt x="33047" y="419099"/>
                </a:lnTo>
                <a:lnTo>
                  <a:pt x="28187" y="418132"/>
                </a:lnTo>
                <a:lnTo>
                  <a:pt x="966" y="390911"/>
                </a:lnTo>
                <a:lnTo>
                  <a:pt x="0" y="386052"/>
                </a:lnTo>
                <a:lnTo>
                  <a:pt x="0" y="380999"/>
                </a:lnTo>
                <a:lnTo>
                  <a:pt x="0" y="33047"/>
                </a:lnTo>
                <a:lnTo>
                  <a:pt x="28187" y="966"/>
                </a:lnTo>
                <a:lnTo>
                  <a:pt x="33047" y="0"/>
                </a:lnTo>
                <a:lnTo>
                  <a:pt x="6367752" y="0"/>
                </a:lnTo>
                <a:lnTo>
                  <a:pt x="6399832" y="28187"/>
                </a:lnTo>
                <a:lnTo>
                  <a:pt x="6400799" y="33047"/>
                </a:lnTo>
                <a:lnTo>
                  <a:pt x="6400799" y="386052"/>
                </a:lnTo>
                <a:lnTo>
                  <a:pt x="6372611" y="418132"/>
                </a:lnTo>
                <a:lnTo>
                  <a:pt x="6367752" y="419099"/>
                </a:lnTo>
                <a:close/>
              </a:path>
            </a:pathLst>
          </a:custGeom>
          <a:solidFill>
            <a:srgbClr val="EFF5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 descr=""/>
          <p:cNvSpPr txBox="1"/>
          <p:nvPr/>
        </p:nvSpPr>
        <p:spPr>
          <a:xfrm>
            <a:off x="558800" y="6397107"/>
            <a:ext cx="5320665" cy="2089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200" spc="-120" i="1">
                <a:solidFill>
                  <a:srgbClr val="374050"/>
                </a:solidFill>
                <a:latin typeface="Arial"/>
                <a:cs typeface="Arial"/>
              </a:rPr>
              <a:t>Each</a:t>
            </a:r>
            <a:r>
              <a:rPr dirty="0" sz="1200" spc="-40" i="1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dirty="0" sz="1200" spc="-85" i="1">
                <a:solidFill>
                  <a:srgbClr val="374050"/>
                </a:solidFill>
                <a:latin typeface="Arial"/>
                <a:cs typeface="Arial"/>
              </a:rPr>
              <a:t>level</a:t>
            </a:r>
            <a:r>
              <a:rPr dirty="0" sz="1200" spc="-40" i="1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dirty="0" sz="1200" spc="-65" i="1">
                <a:solidFill>
                  <a:srgbClr val="374050"/>
                </a:solidFill>
                <a:latin typeface="Arial"/>
                <a:cs typeface="Arial"/>
              </a:rPr>
              <a:t>builds</a:t>
            </a:r>
            <a:r>
              <a:rPr dirty="0" sz="1200" spc="-35" i="1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dirty="0" sz="1200" spc="-90" i="1">
                <a:solidFill>
                  <a:srgbClr val="374050"/>
                </a:solidFill>
                <a:latin typeface="Arial"/>
                <a:cs typeface="Arial"/>
              </a:rPr>
              <a:t>upon</a:t>
            </a:r>
            <a:r>
              <a:rPr dirty="0" sz="1200" spc="-40" i="1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dirty="0" sz="1200" spc="-85" i="1">
                <a:solidFill>
                  <a:srgbClr val="374050"/>
                </a:solidFill>
                <a:latin typeface="Arial"/>
                <a:cs typeface="Arial"/>
              </a:rPr>
              <a:t>previous</a:t>
            </a:r>
            <a:r>
              <a:rPr dirty="0" sz="1200" spc="-40" i="1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dirty="0" sz="1200" spc="-100" i="1">
                <a:solidFill>
                  <a:srgbClr val="374050"/>
                </a:solidFill>
                <a:latin typeface="Arial"/>
                <a:cs typeface="Arial"/>
              </a:rPr>
              <a:t>ones,</a:t>
            </a:r>
            <a:r>
              <a:rPr dirty="0" sz="1200" spc="-35" i="1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dirty="0" sz="1200" spc="-75" i="1">
                <a:solidFill>
                  <a:srgbClr val="374050"/>
                </a:solidFill>
                <a:latin typeface="Arial"/>
                <a:cs typeface="Arial"/>
              </a:rPr>
              <a:t>increasing</a:t>
            </a:r>
            <a:r>
              <a:rPr dirty="0" sz="1200" spc="-40" i="1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dirty="0" sz="1200" spc="-85" i="1">
                <a:solidFill>
                  <a:srgbClr val="374050"/>
                </a:solidFill>
                <a:latin typeface="Arial"/>
                <a:cs typeface="Arial"/>
              </a:rPr>
              <a:t>autonomy</a:t>
            </a:r>
            <a:r>
              <a:rPr dirty="0" sz="1200" spc="-40" i="1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dirty="0" sz="1200" spc="-95" i="1">
                <a:solidFill>
                  <a:srgbClr val="374050"/>
                </a:solidFill>
                <a:latin typeface="Arial"/>
                <a:cs typeface="Arial"/>
              </a:rPr>
              <a:t>and</a:t>
            </a:r>
            <a:r>
              <a:rPr dirty="0" sz="1200" spc="-35" i="1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dirty="0" sz="1200" spc="-80" i="1">
                <a:solidFill>
                  <a:srgbClr val="374050"/>
                </a:solidFill>
                <a:latin typeface="Arial"/>
                <a:cs typeface="Arial"/>
              </a:rPr>
              <a:t>reducing</a:t>
            </a:r>
            <a:r>
              <a:rPr dirty="0" sz="1200" spc="-40" i="1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dirty="0" sz="1200" spc="-95" i="1">
                <a:solidFill>
                  <a:srgbClr val="374050"/>
                </a:solidFill>
                <a:latin typeface="Arial"/>
                <a:cs typeface="Arial"/>
              </a:rPr>
              <a:t>human</a:t>
            </a:r>
            <a:r>
              <a:rPr dirty="0" sz="1200" spc="-35" i="1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dirty="0" sz="1200" spc="-10" i="1">
                <a:solidFill>
                  <a:srgbClr val="374050"/>
                </a:solidFill>
                <a:latin typeface="Arial"/>
                <a:cs typeface="Arial"/>
              </a:rPr>
              <a:t>guidance</a:t>
            </a:r>
            <a:endParaRPr sz="1200">
              <a:latin typeface="Arial"/>
              <a:cs typeface="Arial"/>
            </a:endParaRPr>
          </a:p>
        </p:txBody>
      </p:sp>
      <p:sp>
        <p:nvSpPr>
          <p:cNvPr id="32" name="object 32" descr=""/>
          <p:cNvSpPr/>
          <p:nvPr/>
        </p:nvSpPr>
        <p:spPr>
          <a:xfrm>
            <a:off x="7315199" y="0"/>
            <a:ext cx="4876800" cy="7181850"/>
          </a:xfrm>
          <a:custGeom>
            <a:avLst/>
            <a:gdLst/>
            <a:ahLst/>
            <a:cxnLst/>
            <a:rect l="l" t="t" r="r" b="b"/>
            <a:pathLst>
              <a:path w="4876800" h="7181850">
                <a:moveTo>
                  <a:pt x="4876799" y="7181849"/>
                </a:moveTo>
                <a:lnTo>
                  <a:pt x="0" y="7181849"/>
                </a:lnTo>
                <a:lnTo>
                  <a:pt x="0" y="0"/>
                </a:lnTo>
                <a:lnTo>
                  <a:pt x="4876799" y="0"/>
                </a:lnTo>
                <a:lnTo>
                  <a:pt x="4876799" y="7181849"/>
                </a:lnTo>
                <a:close/>
              </a:path>
            </a:pathLst>
          </a:custGeom>
          <a:solidFill>
            <a:srgbClr val="EFF5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 descr=""/>
          <p:cNvSpPr txBox="1"/>
          <p:nvPr/>
        </p:nvSpPr>
        <p:spPr>
          <a:xfrm>
            <a:off x="8231485" y="4826374"/>
            <a:ext cx="3044190" cy="512445"/>
          </a:xfrm>
          <a:prstGeom prst="rect">
            <a:avLst/>
          </a:prstGeom>
        </p:spPr>
        <p:txBody>
          <a:bodyPr wrap="square" lIns="0" tIns="5334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420"/>
              </a:spcBef>
            </a:pPr>
            <a:r>
              <a:rPr dirty="0" sz="1550" spc="-100" b="0">
                <a:solidFill>
                  <a:srgbClr val="1D40AF"/>
                </a:solidFill>
                <a:latin typeface="Roboto Medium"/>
                <a:cs typeface="Roboto Medium"/>
              </a:rPr>
              <a:t>Increasing</a:t>
            </a:r>
            <a:r>
              <a:rPr dirty="0" sz="1550" spc="-45" b="0">
                <a:solidFill>
                  <a:srgbClr val="1D40AF"/>
                </a:solidFill>
                <a:latin typeface="Roboto Medium"/>
                <a:cs typeface="Roboto Medium"/>
              </a:rPr>
              <a:t> </a:t>
            </a:r>
            <a:r>
              <a:rPr dirty="0" sz="1550" spc="-10" b="0">
                <a:solidFill>
                  <a:srgbClr val="1D40AF"/>
                </a:solidFill>
                <a:latin typeface="Roboto Medium"/>
                <a:cs typeface="Roboto Medium"/>
              </a:rPr>
              <a:t>Autonomy</a:t>
            </a:r>
            <a:endParaRPr sz="1550">
              <a:latin typeface="Roboto Medium"/>
              <a:cs typeface="Roboto Medium"/>
            </a:endParaRPr>
          </a:p>
          <a:p>
            <a:pPr algn="ctr">
              <a:lnSpc>
                <a:spcPct val="100000"/>
              </a:lnSpc>
              <a:spcBef>
                <a:spcPts val="265"/>
              </a:spcBef>
            </a:pPr>
            <a:r>
              <a:rPr dirty="0" sz="1150" spc="-65">
                <a:solidFill>
                  <a:srgbClr val="4A5462"/>
                </a:solidFill>
                <a:latin typeface="Roboto"/>
                <a:cs typeface="Roboto"/>
              </a:rPr>
              <a:t>Lower</a:t>
            </a:r>
            <a:r>
              <a:rPr dirty="0" sz="1150" spc="15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dirty="0" sz="1150" spc="-75">
                <a:solidFill>
                  <a:srgbClr val="4A5462"/>
                </a:solidFill>
                <a:latin typeface="Roboto"/>
                <a:cs typeface="Roboto"/>
              </a:rPr>
              <a:t>human</a:t>
            </a:r>
            <a:r>
              <a:rPr dirty="0" sz="1150" spc="15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dirty="0" sz="1150" spc="-45">
                <a:solidFill>
                  <a:srgbClr val="4A5462"/>
                </a:solidFill>
                <a:latin typeface="Roboto"/>
                <a:cs typeface="Roboto"/>
              </a:rPr>
              <a:t>supervision,</a:t>
            </a:r>
            <a:r>
              <a:rPr dirty="0" sz="1150" spc="15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dirty="0" sz="1150" spc="-55">
                <a:solidFill>
                  <a:srgbClr val="4A5462"/>
                </a:solidFill>
                <a:latin typeface="Roboto"/>
                <a:cs typeface="Roboto"/>
              </a:rPr>
              <a:t>higher</a:t>
            </a:r>
            <a:r>
              <a:rPr dirty="0" sz="1150" spc="15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dirty="0" sz="1150" spc="-65">
                <a:solidFill>
                  <a:srgbClr val="4A5462"/>
                </a:solidFill>
                <a:latin typeface="Roboto"/>
                <a:cs typeface="Roboto"/>
              </a:rPr>
              <a:t>system</a:t>
            </a:r>
            <a:r>
              <a:rPr dirty="0" sz="1150" spc="15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dirty="0" sz="1150" spc="-30">
                <a:solidFill>
                  <a:srgbClr val="4A5462"/>
                </a:solidFill>
                <a:latin typeface="Roboto"/>
                <a:cs typeface="Roboto"/>
              </a:rPr>
              <a:t>capability</a:t>
            </a:r>
            <a:endParaRPr sz="1150">
              <a:latin typeface="Roboto"/>
              <a:cs typeface="Roboto"/>
            </a:endParaRPr>
          </a:p>
        </p:txBody>
      </p:sp>
      <p:grpSp>
        <p:nvGrpSpPr>
          <p:cNvPr id="34" name="object 34" descr=""/>
          <p:cNvGrpSpPr/>
          <p:nvPr/>
        </p:nvGrpSpPr>
        <p:grpSpPr>
          <a:xfrm>
            <a:off x="9131275" y="1533525"/>
            <a:ext cx="699135" cy="3048000"/>
            <a:chOff x="9131275" y="1533525"/>
            <a:chExt cx="699135" cy="3048000"/>
          </a:xfrm>
        </p:grpSpPr>
        <p:sp>
          <p:nvSpPr>
            <p:cNvPr id="35" name="object 35" descr=""/>
            <p:cNvSpPr/>
            <p:nvPr/>
          </p:nvSpPr>
          <p:spPr>
            <a:xfrm>
              <a:off x="9677399" y="1838324"/>
              <a:ext cx="152400" cy="2743200"/>
            </a:xfrm>
            <a:custGeom>
              <a:avLst/>
              <a:gdLst/>
              <a:ahLst/>
              <a:cxnLst/>
              <a:rect l="l" t="t" r="r" b="b"/>
              <a:pathLst>
                <a:path w="152400" h="2743200">
                  <a:moveTo>
                    <a:pt x="152399" y="2743199"/>
                  </a:moveTo>
                  <a:lnTo>
                    <a:pt x="0" y="2743199"/>
                  </a:lnTo>
                  <a:lnTo>
                    <a:pt x="0" y="0"/>
                  </a:lnTo>
                  <a:lnTo>
                    <a:pt x="152399" y="0"/>
                  </a:lnTo>
                  <a:lnTo>
                    <a:pt x="152399" y="2743199"/>
                  </a:lnTo>
                  <a:close/>
                </a:path>
              </a:pathLst>
            </a:custGeom>
            <a:solidFill>
              <a:srgbClr val="DAE9F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 descr=""/>
            <p:cNvSpPr/>
            <p:nvPr/>
          </p:nvSpPr>
          <p:spPr>
            <a:xfrm>
              <a:off x="9131275" y="1533525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399" y="304799"/>
                  </a:moveTo>
                  <a:lnTo>
                    <a:pt x="108160" y="298239"/>
                  </a:lnTo>
                  <a:lnTo>
                    <a:pt x="67731" y="279115"/>
                  </a:lnTo>
                  <a:lnTo>
                    <a:pt x="34591" y="249082"/>
                  </a:lnTo>
                  <a:lnTo>
                    <a:pt x="11600" y="210720"/>
                  </a:lnTo>
                  <a:lnTo>
                    <a:pt x="732" y="167337"/>
                  </a:lnTo>
                  <a:lnTo>
                    <a:pt x="0" y="152399"/>
                  </a:lnTo>
                  <a:lnTo>
                    <a:pt x="183" y="144912"/>
                  </a:lnTo>
                  <a:lnTo>
                    <a:pt x="8904" y="101066"/>
                  </a:lnTo>
                  <a:lnTo>
                    <a:pt x="29995" y="61607"/>
                  </a:lnTo>
                  <a:lnTo>
                    <a:pt x="61607" y="29995"/>
                  </a:lnTo>
                  <a:lnTo>
                    <a:pt x="101066" y="8904"/>
                  </a:lnTo>
                  <a:lnTo>
                    <a:pt x="144912" y="183"/>
                  </a:lnTo>
                  <a:lnTo>
                    <a:pt x="152399" y="0"/>
                  </a:lnTo>
                  <a:lnTo>
                    <a:pt x="159887" y="183"/>
                  </a:lnTo>
                  <a:lnTo>
                    <a:pt x="203733" y="8904"/>
                  </a:lnTo>
                  <a:lnTo>
                    <a:pt x="243192" y="29995"/>
                  </a:lnTo>
                  <a:lnTo>
                    <a:pt x="274804" y="61607"/>
                  </a:lnTo>
                  <a:lnTo>
                    <a:pt x="295895" y="101066"/>
                  </a:lnTo>
                  <a:lnTo>
                    <a:pt x="304616" y="144912"/>
                  </a:lnTo>
                  <a:lnTo>
                    <a:pt x="304799" y="152399"/>
                  </a:lnTo>
                  <a:lnTo>
                    <a:pt x="304616" y="159887"/>
                  </a:lnTo>
                  <a:lnTo>
                    <a:pt x="295895" y="203733"/>
                  </a:lnTo>
                  <a:lnTo>
                    <a:pt x="274804" y="243192"/>
                  </a:lnTo>
                  <a:lnTo>
                    <a:pt x="243192" y="274804"/>
                  </a:lnTo>
                  <a:lnTo>
                    <a:pt x="203733" y="295895"/>
                  </a:lnTo>
                  <a:lnTo>
                    <a:pt x="159887" y="304616"/>
                  </a:lnTo>
                  <a:lnTo>
                    <a:pt x="152399" y="304799"/>
                  </a:lnTo>
                  <a:close/>
                </a:path>
              </a:pathLst>
            </a:custGeom>
            <a:solidFill>
              <a:srgbClr val="1D40A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7" name="object 37" descr=""/>
          <p:cNvSpPr txBox="1"/>
          <p:nvPr/>
        </p:nvSpPr>
        <p:spPr>
          <a:xfrm>
            <a:off x="9224094" y="1553669"/>
            <a:ext cx="112395" cy="22606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300" spc="-50" b="0">
                <a:solidFill>
                  <a:srgbClr val="FFFFFF"/>
                </a:solidFill>
                <a:latin typeface="Noto Sans JP Medium"/>
                <a:cs typeface="Noto Sans JP Medium"/>
              </a:rPr>
              <a:t>5</a:t>
            </a:r>
            <a:endParaRPr sz="1300">
              <a:latin typeface="Noto Sans JP Medium"/>
              <a:cs typeface="Noto Sans JP Medium"/>
            </a:endParaRPr>
          </a:p>
        </p:txBody>
      </p:sp>
      <p:sp>
        <p:nvSpPr>
          <p:cNvPr id="38" name="object 38" descr=""/>
          <p:cNvSpPr/>
          <p:nvPr/>
        </p:nvSpPr>
        <p:spPr>
          <a:xfrm>
            <a:off x="9512274" y="1571625"/>
            <a:ext cx="866775" cy="228600"/>
          </a:xfrm>
          <a:custGeom>
            <a:avLst/>
            <a:gdLst/>
            <a:ahLst/>
            <a:cxnLst/>
            <a:rect l="l" t="t" r="r" b="b"/>
            <a:pathLst>
              <a:path w="866775" h="228600">
                <a:moveTo>
                  <a:pt x="833727" y="228599"/>
                </a:moveTo>
                <a:lnTo>
                  <a:pt x="33047" y="228599"/>
                </a:lnTo>
                <a:lnTo>
                  <a:pt x="28187" y="227633"/>
                </a:lnTo>
                <a:lnTo>
                  <a:pt x="966" y="200412"/>
                </a:lnTo>
                <a:lnTo>
                  <a:pt x="0" y="195552"/>
                </a:lnTo>
                <a:lnTo>
                  <a:pt x="0" y="190499"/>
                </a:lnTo>
                <a:lnTo>
                  <a:pt x="0" y="33047"/>
                </a:lnTo>
                <a:lnTo>
                  <a:pt x="28187" y="966"/>
                </a:lnTo>
                <a:lnTo>
                  <a:pt x="33047" y="0"/>
                </a:lnTo>
                <a:lnTo>
                  <a:pt x="833727" y="0"/>
                </a:lnTo>
                <a:lnTo>
                  <a:pt x="865808" y="28187"/>
                </a:lnTo>
                <a:lnTo>
                  <a:pt x="866774" y="33047"/>
                </a:lnTo>
                <a:lnTo>
                  <a:pt x="866774" y="195552"/>
                </a:lnTo>
                <a:lnTo>
                  <a:pt x="838587" y="227633"/>
                </a:lnTo>
                <a:lnTo>
                  <a:pt x="833727" y="2285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 descr=""/>
          <p:cNvSpPr txBox="1"/>
          <p:nvPr/>
        </p:nvSpPr>
        <p:spPr>
          <a:xfrm>
            <a:off x="9572203" y="1584166"/>
            <a:ext cx="743585" cy="178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50">
                <a:latin typeface="Roboto"/>
                <a:cs typeface="Roboto"/>
              </a:rPr>
              <a:t>Full</a:t>
            </a:r>
            <a:r>
              <a:rPr dirty="0" sz="1000" spc="5">
                <a:latin typeface="Roboto"/>
                <a:cs typeface="Roboto"/>
              </a:rPr>
              <a:t> </a:t>
            </a:r>
            <a:r>
              <a:rPr dirty="0" sz="1000" spc="-60">
                <a:latin typeface="Roboto"/>
                <a:cs typeface="Roboto"/>
              </a:rPr>
              <a:t>autonomy</a:t>
            </a:r>
            <a:endParaRPr sz="1000">
              <a:latin typeface="Roboto"/>
              <a:cs typeface="Roboto"/>
            </a:endParaRPr>
          </a:p>
        </p:txBody>
      </p:sp>
      <p:sp>
        <p:nvSpPr>
          <p:cNvPr id="40" name="object 40" descr=""/>
          <p:cNvSpPr/>
          <p:nvPr/>
        </p:nvSpPr>
        <p:spPr>
          <a:xfrm>
            <a:off x="9150325" y="2219325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399" y="304799"/>
                </a:moveTo>
                <a:lnTo>
                  <a:pt x="108160" y="298239"/>
                </a:lnTo>
                <a:lnTo>
                  <a:pt x="67731" y="279115"/>
                </a:lnTo>
                <a:lnTo>
                  <a:pt x="34591" y="249082"/>
                </a:lnTo>
                <a:lnTo>
                  <a:pt x="11600" y="210720"/>
                </a:lnTo>
                <a:lnTo>
                  <a:pt x="732" y="167337"/>
                </a:lnTo>
                <a:lnTo>
                  <a:pt x="0" y="152399"/>
                </a:lnTo>
                <a:lnTo>
                  <a:pt x="183" y="144912"/>
                </a:lnTo>
                <a:lnTo>
                  <a:pt x="8904" y="101066"/>
                </a:lnTo>
                <a:lnTo>
                  <a:pt x="29995" y="61607"/>
                </a:lnTo>
                <a:lnTo>
                  <a:pt x="61607" y="29995"/>
                </a:lnTo>
                <a:lnTo>
                  <a:pt x="101066" y="8904"/>
                </a:lnTo>
                <a:lnTo>
                  <a:pt x="144912" y="183"/>
                </a:lnTo>
                <a:lnTo>
                  <a:pt x="152399" y="0"/>
                </a:lnTo>
                <a:lnTo>
                  <a:pt x="159886" y="183"/>
                </a:lnTo>
                <a:lnTo>
                  <a:pt x="203733" y="8904"/>
                </a:lnTo>
                <a:lnTo>
                  <a:pt x="243192" y="29995"/>
                </a:lnTo>
                <a:lnTo>
                  <a:pt x="274804" y="61607"/>
                </a:lnTo>
                <a:lnTo>
                  <a:pt x="295895" y="101066"/>
                </a:lnTo>
                <a:lnTo>
                  <a:pt x="304616" y="144912"/>
                </a:lnTo>
                <a:lnTo>
                  <a:pt x="304799" y="152399"/>
                </a:lnTo>
                <a:lnTo>
                  <a:pt x="304616" y="159886"/>
                </a:lnTo>
                <a:lnTo>
                  <a:pt x="295895" y="203733"/>
                </a:lnTo>
                <a:lnTo>
                  <a:pt x="274804" y="243192"/>
                </a:lnTo>
                <a:lnTo>
                  <a:pt x="243192" y="274804"/>
                </a:lnTo>
                <a:lnTo>
                  <a:pt x="203733" y="295895"/>
                </a:lnTo>
                <a:lnTo>
                  <a:pt x="159886" y="304616"/>
                </a:lnTo>
                <a:lnTo>
                  <a:pt x="152399" y="304799"/>
                </a:lnTo>
                <a:close/>
              </a:path>
            </a:pathLst>
          </a:custGeom>
          <a:solidFill>
            <a:srgbClr val="1C4E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 descr=""/>
          <p:cNvSpPr txBox="1"/>
          <p:nvPr/>
        </p:nvSpPr>
        <p:spPr>
          <a:xfrm>
            <a:off x="9243739" y="2239469"/>
            <a:ext cx="112395" cy="22606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300" spc="-50" b="0">
                <a:solidFill>
                  <a:srgbClr val="FFFFFF"/>
                </a:solidFill>
                <a:latin typeface="Noto Sans JP Medium"/>
                <a:cs typeface="Noto Sans JP Medium"/>
              </a:rPr>
              <a:t>4</a:t>
            </a:r>
            <a:endParaRPr sz="1300">
              <a:latin typeface="Noto Sans JP Medium"/>
              <a:cs typeface="Noto Sans JP Medium"/>
            </a:endParaRPr>
          </a:p>
        </p:txBody>
      </p:sp>
      <p:sp>
        <p:nvSpPr>
          <p:cNvPr id="42" name="object 42" descr=""/>
          <p:cNvSpPr/>
          <p:nvPr/>
        </p:nvSpPr>
        <p:spPr>
          <a:xfrm>
            <a:off x="9531324" y="2257425"/>
            <a:ext cx="828675" cy="228600"/>
          </a:xfrm>
          <a:custGeom>
            <a:avLst/>
            <a:gdLst/>
            <a:ahLst/>
            <a:cxnLst/>
            <a:rect l="l" t="t" r="r" b="b"/>
            <a:pathLst>
              <a:path w="828675" h="228600">
                <a:moveTo>
                  <a:pt x="795627" y="228599"/>
                </a:moveTo>
                <a:lnTo>
                  <a:pt x="33047" y="228599"/>
                </a:lnTo>
                <a:lnTo>
                  <a:pt x="28187" y="227633"/>
                </a:lnTo>
                <a:lnTo>
                  <a:pt x="966" y="200412"/>
                </a:lnTo>
                <a:lnTo>
                  <a:pt x="0" y="195552"/>
                </a:lnTo>
                <a:lnTo>
                  <a:pt x="0" y="190499"/>
                </a:lnTo>
                <a:lnTo>
                  <a:pt x="0" y="33047"/>
                </a:lnTo>
                <a:lnTo>
                  <a:pt x="28187" y="966"/>
                </a:lnTo>
                <a:lnTo>
                  <a:pt x="33047" y="0"/>
                </a:lnTo>
                <a:lnTo>
                  <a:pt x="795627" y="0"/>
                </a:lnTo>
                <a:lnTo>
                  <a:pt x="827708" y="28187"/>
                </a:lnTo>
                <a:lnTo>
                  <a:pt x="828674" y="33047"/>
                </a:lnTo>
                <a:lnTo>
                  <a:pt x="828674" y="195552"/>
                </a:lnTo>
                <a:lnTo>
                  <a:pt x="800487" y="227633"/>
                </a:lnTo>
                <a:lnTo>
                  <a:pt x="795627" y="2285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 descr=""/>
          <p:cNvSpPr txBox="1"/>
          <p:nvPr/>
        </p:nvSpPr>
        <p:spPr>
          <a:xfrm>
            <a:off x="9591848" y="2269966"/>
            <a:ext cx="704850" cy="178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50">
                <a:latin typeface="Roboto"/>
                <a:cs typeface="Roboto"/>
              </a:rPr>
              <a:t>Collaboration</a:t>
            </a:r>
            <a:endParaRPr sz="1000">
              <a:latin typeface="Roboto"/>
              <a:cs typeface="Roboto"/>
            </a:endParaRPr>
          </a:p>
        </p:txBody>
      </p:sp>
      <p:sp>
        <p:nvSpPr>
          <p:cNvPr id="44" name="object 44" descr=""/>
          <p:cNvSpPr/>
          <p:nvPr/>
        </p:nvSpPr>
        <p:spPr>
          <a:xfrm>
            <a:off x="9274150" y="2905124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399" y="304799"/>
                </a:moveTo>
                <a:lnTo>
                  <a:pt x="108160" y="298239"/>
                </a:lnTo>
                <a:lnTo>
                  <a:pt x="67731" y="279115"/>
                </a:lnTo>
                <a:lnTo>
                  <a:pt x="34591" y="249082"/>
                </a:lnTo>
                <a:lnTo>
                  <a:pt x="11600" y="210720"/>
                </a:lnTo>
                <a:lnTo>
                  <a:pt x="732" y="167337"/>
                </a:lnTo>
                <a:lnTo>
                  <a:pt x="0" y="152399"/>
                </a:lnTo>
                <a:lnTo>
                  <a:pt x="183" y="144912"/>
                </a:lnTo>
                <a:lnTo>
                  <a:pt x="8904" y="101065"/>
                </a:lnTo>
                <a:lnTo>
                  <a:pt x="29995" y="61607"/>
                </a:lnTo>
                <a:lnTo>
                  <a:pt x="61607" y="29995"/>
                </a:lnTo>
                <a:lnTo>
                  <a:pt x="101066" y="8904"/>
                </a:lnTo>
                <a:lnTo>
                  <a:pt x="144912" y="183"/>
                </a:lnTo>
                <a:lnTo>
                  <a:pt x="152399" y="0"/>
                </a:lnTo>
                <a:lnTo>
                  <a:pt x="159887" y="183"/>
                </a:lnTo>
                <a:lnTo>
                  <a:pt x="203733" y="8904"/>
                </a:lnTo>
                <a:lnTo>
                  <a:pt x="243192" y="29995"/>
                </a:lnTo>
                <a:lnTo>
                  <a:pt x="274804" y="61607"/>
                </a:lnTo>
                <a:lnTo>
                  <a:pt x="295895" y="101065"/>
                </a:lnTo>
                <a:lnTo>
                  <a:pt x="304616" y="144912"/>
                </a:lnTo>
                <a:lnTo>
                  <a:pt x="304799" y="152399"/>
                </a:lnTo>
                <a:lnTo>
                  <a:pt x="304616" y="159886"/>
                </a:lnTo>
                <a:lnTo>
                  <a:pt x="295895" y="203733"/>
                </a:lnTo>
                <a:lnTo>
                  <a:pt x="274804" y="243192"/>
                </a:lnTo>
                <a:lnTo>
                  <a:pt x="243192" y="274804"/>
                </a:lnTo>
                <a:lnTo>
                  <a:pt x="203733" y="295895"/>
                </a:lnTo>
                <a:lnTo>
                  <a:pt x="159887" y="304616"/>
                </a:lnTo>
                <a:lnTo>
                  <a:pt x="152399" y="304799"/>
                </a:lnTo>
                <a:close/>
              </a:path>
            </a:pathLst>
          </a:custGeom>
          <a:solidFill>
            <a:srgbClr val="2562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 descr=""/>
          <p:cNvSpPr txBox="1"/>
          <p:nvPr/>
        </p:nvSpPr>
        <p:spPr>
          <a:xfrm>
            <a:off x="9367266" y="2925269"/>
            <a:ext cx="112395" cy="22606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300" spc="-50" b="0">
                <a:solidFill>
                  <a:srgbClr val="FFFFFF"/>
                </a:solidFill>
                <a:latin typeface="Noto Sans JP Medium"/>
                <a:cs typeface="Noto Sans JP Medium"/>
              </a:rPr>
              <a:t>3</a:t>
            </a:r>
            <a:endParaRPr sz="1300">
              <a:latin typeface="Noto Sans JP Medium"/>
              <a:cs typeface="Noto Sans JP Medium"/>
            </a:endParaRPr>
          </a:p>
        </p:txBody>
      </p:sp>
      <p:sp>
        <p:nvSpPr>
          <p:cNvPr id="46" name="object 46" descr=""/>
          <p:cNvSpPr/>
          <p:nvPr/>
        </p:nvSpPr>
        <p:spPr>
          <a:xfrm>
            <a:off x="9655149" y="2943224"/>
            <a:ext cx="581025" cy="228600"/>
          </a:xfrm>
          <a:custGeom>
            <a:avLst/>
            <a:gdLst/>
            <a:ahLst/>
            <a:cxnLst/>
            <a:rect l="l" t="t" r="r" b="b"/>
            <a:pathLst>
              <a:path w="581025" h="228600">
                <a:moveTo>
                  <a:pt x="547977" y="228599"/>
                </a:moveTo>
                <a:lnTo>
                  <a:pt x="33047" y="228599"/>
                </a:lnTo>
                <a:lnTo>
                  <a:pt x="28187" y="227633"/>
                </a:lnTo>
                <a:lnTo>
                  <a:pt x="966" y="200412"/>
                </a:lnTo>
                <a:lnTo>
                  <a:pt x="0" y="195552"/>
                </a:lnTo>
                <a:lnTo>
                  <a:pt x="0" y="190499"/>
                </a:lnTo>
                <a:lnTo>
                  <a:pt x="0" y="33047"/>
                </a:lnTo>
                <a:lnTo>
                  <a:pt x="28187" y="966"/>
                </a:lnTo>
                <a:lnTo>
                  <a:pt x="33047" y="0"/>
                </a:lnTo>
                <a:lnTo>
                  <a:pt x="547977" y="0"/>
                </a:lnTo>
                <a:lnTo>
                  <a:pt x="580058" y="28187"/>
                </a:lnTo>
                <a:lnTo>
                  <a:pt x="581024" y="33047"/>
                </a:lnTo>
                <a:lnTo>
                  <a:pt x="581024" y="195552"/>
                </a:lnTo>
                <a:lnTo>
                  <a:pt x="552837" y="227633"/>
                </a:lnTo>
                <a:lnTo>
                  <a:pt x="547977" y="2285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 descr=""/>
          <p:cNvSpPr txBox="1"/>
          <p:nvPr/>
        </p:nvSpPr>
        <p:spPr>
          <a:xfrm>
            <a:off x="9715375" y="2955766"/>
            <a:ext cx="457200" cy="178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70">
                <a:latin typeface="Roboto"/>
                <a:cs typeface="Roboto"/>
              </a:rPr>
              <a:t>Tool</a:t>
            </a:r>
            <a:r>
              <a:rPr dirty="0" sz="1000" spc="10">
                <a:latin typeface="Roboto"/>
                <a:cs typeface="Roboto"/>
              </a:rPr>
              <a:t> </a:t>
            </a:r>
            <a:r>
              <a:rPr dirty="0" sz="1000" spc="-35">
                <a:latin typeface="Roboto"/>
                <a:cs typeface="Roboto"/>
              </a:rPr>
              <a:t>use</a:t>
            </a:r>
            <a:endParaRPr sz="1000">
              <a:latin typeface="Roboto"/>
              <a:cs typeface="Roboto"/>
            </a:endParaRPr>
          </a:p>
        </p:txBody>
      </p:sp>
      <p:sp>
        <p:nvSpPr>
          <p:cNvPr id="48" name="object 48" descr=""/>
          <p:cNvSpPr/>
          <p:nvPr/>
        </p:nvSpPr>
        <p:spPr>
          <a:xfrm>
            <a:off x="9055075" y="3590925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399" y="304799"/>
                </a:moveTo>
                <a:lnTo>
                  <a:pt x="108160" y="298239"/>
                </a:lnTo>
                <a:lnTo>
                  <a:pt x="67731" y="279115"/>
                </a:lnTo>
                <a:lnTo>
                  <a:pt x="34591" y="249082"/>
                </a:lnTo>
                <a:lnTo>
                  <a:pt x="11600" y="210720"/>
                </a:lnTo>
                <a:lnTo>
                  <a:pt x="732" y="167337"/>
                </a:lnTo>
                <a:lnTo>
                  <a:pt x="0" y="152399"/>
                </a:lnTo>
                <a:lnTo>
                  <a:pt x="183" y="144912"/>
                </a:lnTo>
                <a:lnTo>
                  <a:pt x="8904" y="101065"/>
                </a:lnTo>
                <a:lnTo>
                  <a:pt x="29995" y="61607"/>
                </a:lnTo>
                <a:lnTo>
                  <a:pt x="61607" y="29995"/>
                </a:lnTo>
                <a:lnTo>
                  <a:pt x="101066" y="8904"/>
                </a:lnTo>
                <a:lnTo>
                  <a:pt x="144912" y="183"/>
                </a:lnTo>
                <a:lnTo>
                  <a:pt x="152399" y="0"/>
                </a:lnTo>
                <a:lnTo>
                  <a:pt x="159887" y="183"/>
                </a:lnTo>
                <a:lnTo>
                  <a:pt x="203733" y="8904"/>
                </a:lnTo>
                <a:lnTo>
                  <a:pt x="243192" y="29995"/>
                </a:lnTo>
                <a:lnTo>
                  <a:pt x="274804" y="61607"/>
                </a:lnTo>
                <a:lnTo>
                  <a:pt x="295895" y="101065"/>
                </a:lnTo>
                <a:lnTo>
                  <a:pt x="304616" y="144912"/>
                </a:lnTo>
                <a:lnTo>
                  <a:pt x="304799" y="152399"/>
                </a:lnTo>
                <a:lnTo>
                  <a:pt x="304616" y="159886"/>
                </a:lnTo>
                <a:lnTo>
                  <a:pt x="295895" y="203733"/>
                </a:lnTo>
                <a:lnTo>
                  <a:pt x="274804" y="243192"/>
                </a:lnTo>
                <a:lnTo>
                  <a:pt x="243192" y="274803"/>
                </a:lnTo>
                <a:lnTo>
                  <a:pt x="203733" y="295894"/>
                </a:lnTo>
                <a:lnTo>
                  <a:pt x="159887" y="304616"/>
                </a:lnTo>
                <a:lnTo>
                  <a:pt x="152399" y="304799"/>
                </a:lnTo>
                <a:close/>
              </a:path>
            </a:pathLst>
          </a:custGeom>
          <a:solidFill>
            <a:srgbClr val="60A5F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 descr=""/>
          <p:cNvSpPr txBox="1"/>
          <p:nvPr/>
        </p:nvSpPr>
        <p:spPr>
          <a:xfrm>
            <a:off x="9151466" y="3611069"/>
            <a:ext cx="112395" cy="22606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300" spc="-50" b="0">
                <a:solidFill>
                  <a:srgbClr val="FFFFFF"/>
                </a:solidFill>
                <a:latin typeface="Noto Sans JP Medium"/>
                <a:cs typeface="Noto Sans JP Medium"/>
              </a:rPr>
              <a:t>2</a:t>
            </a:r>
            <a:endParaRPr sz="1300">
              <a:latin typeface="Noto Sans JP Medium"/>
              <a:cs typeface="Noto Sans JP Medium"/>
            </a:endParaRPr>
          </a:p>
        </p:txBody>
      </p:sp>
      <p:sp>
        <p:nvSpPr>
          <p:cNvPr id="50" name="object 50" descr=""/>
          <p:cNvSpPr/>
          <p:nvPr/>
        </p:nvSpPr>
        <p:spPr>
          <a:xfrm>
            <a:off x="9436074" y="3629025"/>
            <a:ext cx="1019175" cy="228600"/>
          </a:xfrm>
          <a:custGeom>
            <a:avLst/>
            <a:gdLst/>
            <a:ahLst/>
            <a:cxnLst/>
            <a:rect l="l" t="t" r="r" b="b"/>
            <a:pathLst>
              <a:path w="1019175" h="228600">
                <a:moveTo>
                  <a:pt x="986127" y="228599"/>
                </a:moveTo>
                <a:lnTo>
                  <a:pt x="33047" y="228599"/>
                </a:lnTo>
                <a:lnTo>
                  <a:pt x="28187" y="227633"/>
                </a:lnTo>
                <a:lnTo>
                  <a:pt x="966" y="200412"/>
                </a:lnTo>
                <a:lnTo>
                  <a:pt x="0" y="195552"/>
                </a:lnTo>
                <a:lnTo>
                  <a:pt x="0" y="190499"/>
                </a:lnTo>
                <a:lnTo>
                  <a:pt x="0" y="33047"/>
                </a:lnTo>
                <a:lnTo>
                  <a:pt x="28187" y="966"/>
                </a:lnTo>
                <a:lnTo>
                  <a:pt x="33047" y="0"/>
                </a:lnTo>
                <a:lnTo>
                  <a:pt x="986127" y="0"/>
                </a:lnTo>
                <a:lnTo>
                  <a:pt x="1018208" y="28187"/>
                </a:lnTo>
                <a:lnTo>
                  <a:pt x="1019174" y="33047"/>
                </a:lnTo>
                <a:lnTo>
                  <a:pt x="1019174" y="195552"/>
                </a:lnTo>
                <a:lnTo>
                  <a:pt x="990987" y="227633"/>
                </a:lnTo>
                <a:lnTo>
                  <a:pt x="986127" y="2285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 descr=""/>
          <p:cNvSpPr txBox="1"/>
          <p:nvPr/>
        </p:nvSpPr>
        <p:spPr>
          <a:xfrm>
            <a:off x="9499575" y="3641566"/>
            <a:ext cx="889635" cy="178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50">
                <a:latin typeface="Roboto"/>
                <a:cs typeface="Roboto"/>
              </a:rPr>
              <a:t>Simple</a:t>
            </a:r>
            <a:r>
              <a:rPr dirty="0" sz="1000" spc="-25">
                <a:latin typeface="Roboto"/>
                <a:cs typeface="Roboto"/>
              </a:rPr>
              <a:t> </a:t>
            </a:r>
            <a:r>
              <a:rPr dirty="0" sz="1000" spc="-45">
                <a:latin typeface="Roboto"/>
                <a:cs typeface="Roboto"/>
              </a:rPr>
              <a:t>decisions</a:t>
            </a:r>
            <a:endParaRPr sz="1000">
              <a:latin typeface="Roboto"/>
              <a:cs typeface="Roboto"/>
            </a:endParaRPr>
          </a:p>
        </p:txBody>
      </p:sp>
      <p:sp>
        <p:nvSpPr>
          <p:cNvPr id="52" name="object 52" descr=""/>
          <p:cNvSpPr/>
          <p:nvPr/>
        </p:nvSpPr>
        <p:spPr>
          <a:xfrm>
            <a:off x="9112225" y="4276724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399" y="304799"/>
                </a:moveTo>
                <a:lnTo>
                  <a:pt x="108160" y="298239"/>
                </a:lnTo>
                <a:lnTo>
                  <a:pt x="67731" y="279115"/>
                </a:lnTo>
                <a:lnTo>
                  <a:pt x="34591" y="249082"/>
                </a:lnTo>
                <a:lnTo>
                  <a:pt x="11600" y="210720"/>
                </a:lnTo>
                <a:lnTo>
                  <a:pt x="732" y="167337"/>
                </a:lnTo>
                <a:lnTo>
                  <a:pt x="0" y="152399"/>
                </a:lnTo>
                <a:lnTo>
                  <a:pt x="183" y="144912"/>
                </a:lnTo>
                <a:lnTo>
                  <a:pt x="8904" y="101065"/>
                </a:lnTo>
                <a:lnTo>
                  <a:pt x="29995" y="61607"/>
                </a:lnTo>
                <a:lnTo>
                  <a:pt x="61607" y="29995"/>
                </a:lnTo>
                <a:lnTo>
                  <a:pt x="101066" y="8904"/>
                </a:lnTo>
                <a:lnTo>
                  <a:pt x="144912" y="183"/>
                </a:lnTo>
                <a:lnTo>
                  <a:pt x="152399" y="0"/>
                </a:lnTo>
                <a:lnTo>
                  <a:pt x="159887" y="183"/>
                </a:lnTo>
                <a:lnTo>
                  <a:pt x="203733" y="8904"/>
                </a:lnTo>
                <a:lnTo>
                  <a:pt x="243192" y="29995"/>
                </a:lnTo>
                <a:lnTo>
                  <a:pt x="274804" y="61606"/>
                </a:lnTo>
                <a:lnTo>
                  <a:pt x="295895" y="101065"/>
                </a:lnTo>
                <a:lnTo>
                  <a:pt x="304616" y="144912"/>
                </a:lnTo>
                <a:lnTo>
                  <a:pt x="304799" y="152399"/>
                </a:lnTo>
                <a:lnTo>
                  <a:pt x="304616" y="159886"/>
                </a:lnTo>
                <a:lnTo>
                  <a:pt x="295895" y="203733"/>
                </a:lnTo>
                <a:lnTo>
                  <a:pt x="274804" y="243192"/>
                </a:lnTo>
                <a:lnTo>
                  <a:pt x="243192" y="274803"/>
                </a:lnTo>
                <a:lnTo>
                  <a:pt x="203733" y="295894"/>
                </a:lnTo>
                <a:lnTo>
                  <a:pt x="159887" y="304616"/>
                </a:lnTo>
                <a:lnTo>
                  <a:pt x="152399" y="304799"/>
                </a:lnTo>
                <a:close/>
              </a:path>
            </a:pathLst>
          </a:custGeom>
          <a:solidFill>
            <a:srgbClr val="3B81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 descr=""/>
          <p:cNvSpPr txBox="1"/>
          <p:nvPr/>
        </p:nvSpPr>
        <p:spPr>
          <a:xfrm>
            <a:off x="9210104" y="4296868"/>
            <a:ext cx="112395" cy="22606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300" spc="-50" b="0">
                <a:solidFill>
                  <a:srgbClr val="FFFFFF"/>
                </a:solidFill>
                <a:latin typeface="Noto Sans JP Medium"/>
                <a:cs typeface="Noto Sans JP Medium"/>
              </a:rPr>
              <a:t>1</a:t>
            </a:r>
            <a:endParaRPr sz="1300">
              <a:latin typeface="Noto Sans JP Medium"/>
              <a:cs typeface="Noto Sans JP Medium"/>
            </a:endParaRPr>
          </a:p>
        </p:txBody>
      </p:sp>
      <p:sp>
        <p:nvSpPr>
          <p:cNvPr id="54" name="object 54" descr=""/>
          <p:cNvSpPr/>
          <p:nvPr/>
        </p:nvSpPr>
        <p:spPr>
          <a:xfrm>
            <a:off x="9493224" y="4314824"/>
            <a:ext cx="904875" cy="228600"/>
          </a:xfrm>
          <a:custGeom>
            <a:avLst/>
            <a:gdLst/>
            <a:ahLst/>
            <a:cxnLst/>
            <a:rect l="l" t="t" r="r" b="b"/>
            <a:pathLst>
              <a:path w="904875" h="228600">
                <a:moveTo>
                  <a:pt x="871827" y="228599"/>
                </a:moveTo>
                <a:lnTo>
                  <a:pt x="33047" y="228599"/>
                </a:lnTo>
                <a:lnTo>
                  <a:pt x="28187" y="227632"/>
                </a:lnTo>
                <a:lnTo>
                  <a:pt x="966" y="200412"/>
                </a:lnTo>
                <a:lnTo>
                  <a:pt x="0" y="195552"/>
                </a:lnTo>
                <a:lnTo>
                  <a:pt x="0" y="190499"/>
                </a:lnTo>
                <a:lnTo>
                  <a:pt x="0" y="33047"/>
                </a:lnTo>
                <a:lnTo>
                  <a:pt x="28187" y="966"/>
                </a:lnTo>
                <a:lnTo>
                  <a:pt x="33047" y="0"/>
                </a:lnTo>
                <a:lnTo>
                  <a:pt x="871827" y="0"/>
                </a:lnTo>
                <a:lnTo>
                  <a:pt x="903908" y="28187"/>
                </a:lnTo>
                <a:lnTo>
                  <a:pt x="904874" y="33047"/>
                </a:lnTo>
                <a:lnTo>
                  <a:pt x="904874" y="195552"/>
                </a:lnTo>
                <a:lnTo>
                  <a:pt x="876687" y="227632"/>
                </a:lnTo>
                <a:lnTo>
                  <a:pt x="871827" y="2285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 descr=""/>
          <p:cNvSpPr txBox="1"/>
          <p:nvPr/>
        </p:nvSpPr>
        <p:spPr>
          <a:xfrm>
            <a:off x="9558213" y="4327366"/>
            <a:ext cx="772160" cy="178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70">
                <a:latin typeface="Roboto"/>
                <a:cs typeface="Roboto"/>
              </a:rPr>
              <a:t>Human-</a:t>
            </a:r>
            <a:r>
              <a:rPr dirty="0" sz="1000" spc="-45">
                <a:latin typeface="Roboto"/>
                <a:cs typeface="Roboto"/>
              </a:rPr>
              <a:t>guided</a:t>
            </a:r>
            <a:endParaRPr sz="1000">
              <a:latin typeface="Roboto"/>
              <a:cs typeface="Roboto"/>
            </a:endParaRPr>
          </a:p>
        </p:txBody>
      </p:sp>
      <p:grpSp>
        <p:nvGrpSpPr>
          <p:cNvPr id="56" name="object 56" descr=""/>
          <p:cNvGrpSpPr/>
          <p:nvPr/>
        </p:nvGrpSpPr>
        <p:grpSpPr>
          <a:xfrm>
            <a:off x="10544174" y="6667500"/>
            <a:ext cx="1457325" cy="323850"/>
            <a:chOff x="10544174" y="6667500"/>
            <a:chExt cx="1457325" cy="323850"/>
          </a:xfrm>
        </p:grpSpPr>
        <p:sp>
          <p:nvSpPr>
            <p:cNvPr id="57" name="object 57" descr=""/>
            <p:cNvSpPr/>
            <p:nvPr/>
          </p:nvSpPr>
          <p:spPr>
            <a:xfrm>
              <a:off x="10544174" y="6667500"/>
              <a:ext cx="1457325" cy="323850"/>
            </a:xfrm>
            <a:custGeom>
              <a:avLst/>
              <a:gdLst/>
              <a:ahLst/>
              <a:cxnLst/>
              <a:rect l="l" t="t" r="r" b="b"/>
              <a:pathLst>
                <a:path w="1457325" h="323850">
                  <a:moveTo>
                    <a:pt x="1424277" y="323849"/>
                  </a:moveTo>
                  <a:lnTo>
                    <a:pt x="33047" y="323849"/>
                  </a:lnTo>
                  <a:lnTo>
                    <a:pt x="28187" y="322883"/>
                  </a:lnTo>
                  <a:lnTo>
                    <a:pt x="966" y="295662"/>
                  </a:lnTo>
                  <a:lnTo>
                    <a:pt x="0" y="290802"/>
                  </a:lnTo>
                  <a:lnTo>
                    <a:pt x="0" y="28574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1424277" y="0"/>
                  </a:lnTo>
                  <a:lnTo>
                    <a:pt x="1456357" y="28187"/>
                  </a:lnTo>
                  <a:lnTo>
                    <a:pt x="1457324" y="33047"/>
                  </a:lnTo>
                  <a:lnTo>
                    <a:pt x="1457324" y="290802"/>
                  </a:lnTo>
                  <a:lnTo>
                    <a:pt x="1429137" y="322883"/>
                  </a:lnTo>
                  <a:lnTo>
                    <a:pt x="1424277" y="323849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8" name="object 58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58474" y="6762749"/>
              <a:ext cx="133349" cy="133349"/>
            </a:xfrm>
            <a:prstGeom prst="rect">
              <a:avLst/>
            </a:prstGeom>
          </p:spPr>
        </p:pic>
      </p:grpSp>
      <p:sp>
        <p:nvSpPr>
          <p:cNvPr id="59" name="object 59" descr=""/>
          <p:cNvSpPr txBox="1"/>
          <p:nvPr/>
        </p:nvSpPr>
        <p:spPr>
          <a:xfrm>
            <a:off x="10833000" y="6769100"/>
            <a:ext cx="1066800" cy="1346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975"/>
              </a:lnSpc>
            </a:pPr>
            <a:r>
              <a:rPr dirty="0" sz="1000" spc="-75">
                <a:solidFill>
                  <a:srgbClr val="FFFFFF"/>
                </a:solidFill>
                <a:latin typeface="Roboto"/>
                <a:cs typeface="Roboto"/>
              </a:rPr>
              <a:t>Made</a:t>
            </a:r>
            <a:r>
              <a:rPr dirty="0" sz="1000" spc="5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1000" spc="-55">
                <a:solidFill>
                  <a:srgbClr val="FFFFFF"/>
                </a:solidFill>
                <a:latin typeface="Roboto"/>
                <a:cs typeface="Roboto"/>
              </a:rPr>
              <a:t>with</a:t>
            </a:r>
            <a:r>
              <a:rPr dirty="0" sz="1000" spc="5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1000" spc="-50">
                <a:solidFill>
                  <a:srgbClr val="FFFFFF"/>
                </a:solidFill>
                <a:latin typeface="Roboto"/>
                <a:cs typeface="Roboto"/>
              </a:rPr>
              <a:t>Genspark</a:t>
            </a:r>
            <a:endParaRPr sz="10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2192000" cy="7896225"/>
          </a:xfrm>
          <a:custGeom>
            <a:avLst/>
            <a:gdLst/>
            <a:ahLst/>
            <a:cxnLst/>
            <a:rect l="l" t="t" r="r" b="b"/>
            <a:pathLst>
              <a:path w="12192000" h="7896225">
                <a:moveTo>
                  <a:pt x="12191999" y="7896224"/>
                </a:moveTo>
                <a:lnTo>
                  <a:pt x="0" y="7896224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7896224"/>
                </a:lnTo>
                <a:close/>
              </a:path>
            </a:pathLst>
          </a:custGeom>
          <a:solidFill>
            <a:srgbClr val="F7FA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609599" y="609599"/>
            <a:ext cx="952500" cy="76200"/>
          </a:xfrm>
          <a:custGeom>
            <a:avLst/>
            <a:gdLst/>
            <a:ahLst/>
            <a:cxnLst/>
            <a:rect l="l" t="t" r="r" b="b"/>
            <a:pathLst>
              <a:path w="952500" h="76200">
                <a:moveTo>
                  <a:pt x="952499" y="76199"/>
                </a:moveTo>
                <a:lnTo>
                  <a:pt x="0" y="76199"/>
                </a:lnTo>
                <a:lnTo>
                  <a:pt x="0" y="0"/>
                </a:lnTo>
                <a:lnTo>
                  <a:pt x="952499" y="0"/>
                </a:lnTo>
                <a:lnTo>
                  <a:pt x="952499" y="76199"/>
                </a:lnTo>
                <a:close/>
              </a:path>
            </a:pathLst>
          </a:custGeom>
          <a:solidFill>
            <a:srgbClr val="3B81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96899" y="837703"/>
            <a:ext cx="2747645" cy="47942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950" spc="-200"/>
              <a:t>Key</a:t>
            </a:r>
            <a:r>
              <a:rPr dirty="0" sz="2950" spc="-60"/>
              <a:t> </a:t>
            </a:r>
            <a:r>
              <a:rPr dirty="0" sz="2950" spc="-195"/>
              <a:t>Takeaways</a:t>
            </a:r>
            <a:endParaRPr sz="2950"/>
          </a:p>
        </p:txBody>
      </p:sp>
      <p:grpSp>
        <p:nvGrpSpPr>
          <p:cNvPr id="5" name="object 5" descr=""/>
          <p:cNvGrpSpPr/>
          <p:nvPr/>
        </p:nvGrpSpPr>
        <p:grpSpPr>
          <a:xfrm>
            <a:off x="609599" y="2143124"/>
            <a:ext cx="6096000" cy="914400"/>
            <a:chOff x="609599" y="2143124"/>
            <a:chExt cx="6096000" cy="914400"/>
          </a:xfrm>
        </p:grpSpPr>
        <p:sp>
          <p:nvSpPr>
            <p:cNvPr id="6" name="object 6" descr=""/>
            <p:cNvSpPr/>
            <p:nvPr/>
          </p:nvSpPr>
          <p:spPr>
            <a:xfrm>
              <a:off x="628649" y="2143124"/>
              <a:ext cx="6076950" cy="914400"/>
            </a:xfrm>
            <a:custGeom>
              <a:avLst/>
              <a:gdLst/>
              <a:ahLst/>
              <a:cxnLst/>
              <a:rect l="l" t="t" r="r" b="b"/>
              <a:pathLst>
                <a:path w="6076950" h="914400">
                  <a:moveTo>
                    <a:pt x="6043901" y="914399"/>
                  </a:moveTo>
                  <a:lnTo>
                    <a:pt x="0" y="914399"/>
                  </a:lnTo>
                  <a:lnTo>
                    <a:pt x="0" y="0"/>
                  </a:lnTo>
                  <a:lnTo>
                    <a:pt x="6043901" y="0"/>
                  </a:lnTo>
                  <a:lnTo>
                    <a:pt x="6048761" y="966"/>
                  </a:lnTo>
                  <a:lnTo>
                    <a:pt x="6075982" y="28187"/>
                  </a:lnTo>
                  <a:lnTo>
                    <a:pt x="6076948" y="33047"/>
                  </a:lnTo>
                  <a:lnTo>
                    <a:pt x="6076948" y="881351"/>
                  </a:lnTo>
                  <a:lnTo>
                    <a:pt x="6048761" y="913432"/>
                  </a:lnTo>
                  <a:lnTo>
                    <a:pt x="6043901" y="914399"/>
                  </a:lnTo>
                  <a:close/>
                </a:path>
              </a:pathLst>
            </a:custGeom>
            <a:solidFill>
              <a:srgbClr val="F0F9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609599" y="2143124"/>
              <a:ext cx="38100" cy="914400"/>
            </a:xfrm>
            <a:custGeom>
              <a:avLst/>
              <a:gdLst/>
              <a:ahLst/>
              <a:cxnLst/>
              <a:rect l="l" t="t" r="r" b="b"/>
              <a:pathLst>
                <a:path w="38100" h="914400">
                  <a:moveTo>
                    <a:pt x="38099" y="914399"/>
                  </a:moveTo>
                  <a:lnTo>
                    <a:pt x="0" y="914399"/>
                  </a:lnTo>
                  <a:lnTo>
                    <a:pt x="0" y="0"/>
                  </a:lnTo>
                  <a:lnTo>
                    <a:pt x="38099" y="0"/>
                  </a:lnTo>
                  <a:lnTo>
                    <a:pt x="38099" y="914399"/>
                  </a:lnTo>
                  <a:close/>
                </a:path>
              </a:pathLst>
            </a:custGeom>
            <a:solidFill>
              <a:srgbClr val="3B81F5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8" name="object 8" descr=""/>
          <p:cNvGrpSpPr/>
          <p:nvPr/>
        </p:nvGrpSpPr>
        <p:grpSpPr>
          <a:xfrm>
            <a:off x="609599" y="3171824"/>
            <a:ext cx="6096000" cy="914400"/>
            <a:chOff x="609599" y="3171824"/>
            <a:chExt cx="6096000" cy="914400"/>
          </a:xfrm>
        </p:grpSpPr>
        <p:sp>
          <p:nvSpPr>
            <p:cNvPr id="9" name="object 9" descr=""/>
            <p:cNvSpPr/>
            <p:nvPr/>
          </p:nvSpPr>
          <p:spPr>
            <a:xfrm>
              <a:off x="628649" y="3171824"/>
              <a:ext cx="6076950" cy="914400"/>
            </a:xfrm>
            <a:custGeom>
              <a:avLst/>
              <a:gdLst/>
              <a:ahLst/>
              <a:cxnLst/>
              <a:rect l="l" t="t" r="r" b="b"/>
              <a:pathLst>
                <a:path w="6076950" h="914400">
                  <a:moveTo>
                    <a:pt x="6043901" y="914399"/>
                  </a:moveTo>
                  <a:lnTo>
                    <a:pt x="0" y="914399"/>
                  </a:lnTo>
                  <a:lnTo>
                    <a:pt x="0" y="0"/>
                  </a:lnTo>
                  <a:lnTo>
                    <a:pt x="6043901" y="0"/>
                  </a:lnTo>
                  <a:lnTo>
                    <a:pt x="6048761" y="966"/>
                  </a:lnTo>
                  <a:lnTo>
                    <a:pt x="6075982" y="28187"/>
                  </a:lnTo>
                  <a:lnTo>
                    <a:pt x="6076948" y="33047"/>
                  </a:lnTo>
                  <a:lnTo>
                    <a:pt x="6076948" y="881352"/>
                  </a:lnTo>
                  <a:lnTo>
                    <a:pt x="6048761" y="913432"/>
                  </a:lnTo>
                  <a:lnTo>
                    <a:pt x="6043901" y="914399"/>
                  </a:lnTo>
                  <a:close/>
                </a:path>
              </a:pathLst>
            </a:custGeom>
            <a:solidFill>
              <a:srgbClr val="F0F9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609599" y="3171824"/>
              <a:ext cx="38100" cy="914400"/>
            </a:xfrm>
            <a:custGeom>
              <a:avLst/>
              <a:gdLst/>
              <a:ahLst/>
              <a:cxnLst/>
              <a:rect l="l" t="t" r="r" b="b"/>
              <a:pathLst>
                <a:path w="38100" h="914400">
                  <a:moveTo>
                    <a:pt x="38099" y="914399"/>
                  </a:moveTo>
                  <a:lnTo>
                    <a:pt x="0" y="914399"/>
                  </a:lnTo>
                  <a:lnTo>
                    <a:pt x="0" y="0"/>
                  </a:lnTo>
                  <a:lnTo>
                    <a:pt x="38099" y="0"/>
                  </a:lnTo>
                  <a:lnTo>
                    <a:pt x="38099" y="914399"/>
                  </a:lnTo>
                  <a:close/>
                </a:path>
              </a:pathLst>
            </a:custGeom>
            <a:solidFill>
              <a:srgbClr val="3B81F5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1" name="object 11" descr=""/>
          <p:cNvGrpSpPr/>
          <p:nvPr/>
        </p:nvGrpSpPr>
        <p:grpSpPr>
          <a:xfrm>
            <a:off x="609599" y="4200524"/>
            <a:ext cx="6096000" cy="914400"/>
            <a:chOff x="609599" y="4200524"/>
            <a:chExt cx="6096000" cy="914400"/>
          </a:xfrm>
        </p:grpSpPr>
        <p:sp>
          <p:nvSpPr>
            <p:cNvPr id="12" name="object 12" descr=""/>
            <p:cNvSpPr/>
            <p:nvPr/>
          </p:nvSpPr>
          <p:spPr>
            <a:xfrm>
              <a:off x="628649" y="4200524"/>
              <a:ext cx="6076950" cy="914400"/>
            </a:xfrm>
            <a:custGeom>
              <a:avLst/>
              <a:gdLst/>
              <a:ahLst/>
              <a:cxnLst/>
              <a:rect l="l" t="t" r="r" b="b"/>
              <a:pathLst>
                <a:path w="6076950" h="914400">
                  <a:moveTo>
                    <a:pt x="6043901" y="914399"/>
                  </a:moveTo>
                  <a:lnTo>
                    <a:pt x="0" y="914399"/>
                  </a:lnTo>
                  <a:lnTo>
                    <a:pt x="0" y="0"/>
                  </a:lnTo>
                  <a:lnTo>
                    <a:pt x="6043901" y="0"/>
                  </a:lnTo>
                  <a:lnTo>
                    <a:pt x="6048761" y="966"/>
                  </a:lnTo>
                  <a:lnTo>
                    <a:pt x="6075982" y="28187"/>
                  </a:lnTo>
                  <a:lnTo>
                    <a:pt x="6076948" y="33047"/>
                  </a:lnTo>
                  <a:lnTo>
                    <a:pt x="6076948" y="881351"/>
                  </a:lnTo>
                  <a:lnTo>
                    <a:pt x="6048761" y="913432"/>
                  </a:lnTo>
                  <a:lnTo>
                    <a:pt x="6043901" y="914399"/>
                  </a:lnTo>
                  <a:close/>
                </a:path>
              </a:pathLst>
            </a:custGeom>
            <a:solidFill>
              <a:srgbClr val="F0F9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609599" y="4200524"/>
              <a:ext cx="38100" cy="914400"/>
            </a:xfrm>
            <a:custGeom>
              <a:avLst/>
              <a:gdLst/>
              <a:ahLst/>
              <a:cxnLst/>
              <a:rect l="l" t="t" r="r" b="b"/>
              <a:pathLst>
                <a:path w="38100" h="914400">
                  <a:moveTo>
                    <a:pt x="38099" y="914399"/>
                  </a:moveTo>
                  <a:lnTo>
                    <a:pt x="0" y="914399"/>
                  </a:lnTo>
                  <a:lnTo>
                    <a:pt x="0" y="0"/>
                  </a:lnTo>
                  <a:lnTo>
                    <a:pt x="38099" y="0"/>
                  </a:lnTo>
                  <a:lnTo>
                    <a:pt x="38099" y="914399"/>
                  </a:lnTo>
                  <a:close/>
                </a:path>
              </a:pathLst>
            </a:custGeom>
            <a:solidFill>
              <a:srgbClr val="3B81F5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4" name="object 14" descr=""/>
          <p:cNvGrpSpPr/>
          <p:nvPr/>
        </p:nvGrpSpPr>
        <p:grpSpPr>
          <a:xfrm>
            <a:off x="609599" y="5229224"/>
            <a:ext cx="6096000" cy="914400"/>
            <a:chOff x="609599" y="5229224"/>
            <a:chExt cx="6096000" cy="914400"/>
          </a:xfrm>
        </p:grpSpPr>
        <p:sp>
          <p:nvSpPr>
            <p:cNvPr id="15" name="object 15" descr=""/>
            <p:cNvSpPr/>
            <p:nvPr/>
          </p:nvSpPr>
          <p:spPr>
            <a:xfrm>
              <a:off x="628649" y="5229224"/>
              <a:ext cx="6076950" cy="914400"/>
            </a:xfrm>
            <a:custGeom>
              <a:avLst/>
              <a:gdLst/>
              <a:ahLst/>
              <a:cxnLst/>
              <a:rect l="l" t="t" r="r" b="b"/>
              <a:pathLst>
                <a:path w="6076950" h="914400">
                  <a:moveTo>
                    <a:pt x="6043901" y="914399"/>
                  </a:moveTo>
                  <a:lnTo>
                    <a:pt x="0" y="914399"/>
                  </a:lnTo>
                  <a:lnTo>
                    <a:pt x="0" y="0"/>
                  </a:lnTo>
                  <a:lnTo>
                    <a:pt x="6043901" y="0"/>
                  </a:lnTo>
                  <a:lnTo>
                    <a:pt x="6048761" y="966"/>
                  </a:lnTo>
                  <a:lnTo>
                    <a:pt x="6075982" y="28187"/>
                  </a:lnTo>
                  <a:lnTo>
                    <a:pt x="6076948" y="33047"/>
                  </a:lnTo>
                  <a:lnTo>
                    <a:pt x="6076948" y="881351"/>
                  </a:lnTo>
                  <a:lnTo>
                    <a:pt x="6048761" y="913432"/>
                  </a:lnTo>
                  <a:lnTo>
                    <a:pt x="6043901" y="914399"/>
                  </a:lnTo>
                  <a:close/>
                </a:path>
              </a:pathLst>
            </a:custGeom>
            <a:solidFill>
              <a:srgbClr val="F0F9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609599" y="5229224"/>
              <a:ext cx="38100" cy="914400"/>
            </a:xfrm>
            <a:custGeom>
              <a:avLst/>
              <a:gdLst/>
              <a:ahLst/>
              <a:cxnLst/>
              <a:rect l="l" t="t" r="r" b="b"/>
              <a:pathLst>
                <a:path w="38100" h="914400">
                  <a:moveTo>
                    <a:pt x="38099" y="914399"/>
                  </a:moveTo>
                  <a:lnTo>
                    <a:pt x="0" y="914399"/>
                  </a:lnTo>
                  <a:lnTo>
                    <a:pt x="0" y="0"/>
                  </a:lnTo>
                  <a:lnTo>
                    <a:pt x="38099" y="0"/>
                  </a:lnTo>
                  <a:lnTo>
                    <a:pt x="38099" y="914399"/>
                  </a:lnTo>
                  <a:close/>
                </a:path>
              </a:pathLst>
            </a:custGeom>
            <a:solidFill>
              <a:srgbClr val="3B81F5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7" name="object 17" descr=""/>
          <p:cNvGrpSpPr/>
          <p:nvPr/>
        </p:nvGrpSpPr>
        <p:grpSpPr>
          <a:xfrm>
            <a:off x="609599" y="6257924"/>
            <a:ext cx="6096000" cy="914400"/>
            <a:chOff x="609599" y="6257924"/>
            <a:chExt cx="6096000" cy="914400"/>
          </a:xfrm>
        </p:grpSpPr>
        <p:sp>
          <p:nvSpPr>
            <p:cNvPr id="18" name="object 18" descr=""/>
            <p:cNvSpPr/>
            <p:nvPr/>
          </p:nvSpPr>
          <p:spPr>
            <a:xfrm>
              <a:off x="628649" y="6257924"/>
              <a:ext cx="6076950" cy="914400"/>
            </a:xfrm>
            <a:custGeom>
              <a:avLst/>
              <a:gdLst/>
              <a:ahLst/>
              <a:cxnLst/>
              <a:rect l="l" t="t" r="r" b="b"/>
              <a:pathLst>
                <a:path w="6076950" h="914400">
                  <a:moveTo>
                    <a:pt x="6043901" y="914399"/>
                  </a:moveTo>
                  <a:lnTo>
                    <a:pt x="0" y="914399"/>
                  </a:lnTo>
                  <a:lnTo>
                    <a:pt x="0" y="0"/>
                  </a:lnTo>
                  <a:lnTo>
                    <a:pt x="6043901" y="0"/>
                  </a:lnTo>
                  <a:lnTo>
                    <a:pt x="6048761" y="966"/>
                  </a:lnTo>
                  <a:lnTo>
                    <a:pt x="6075982" y="28186"/>
                  </a:lnTo>
                  <a:lnTo>
                    <a:pt x="6076948" y="33047"/>
                  </a:lnTo>
                  <a:lnTo>
                    <a:pt x="6076948" y="881351"/>
                  </a:lnTo>
                  <a:lnTo>
                    <a:pt x="6048761" y="913432"/>
                  </a:lnTo>
                  <a:lnTo>
                    <a:pt x="6043901" y="914399"/>
                  </a:lnTo>
                  <a:close/>
                </a:path>
              </a:pathLst>
            </a:custGeom>
            <a:solidFill>
              <a:srgbClr val="F0F9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609599" y="6257924"/>
              <a:ext cx="38100" cy="914400"/>
            </a:xfrm>
            <a:custGeom>
              <a:avLst/>
              <a:gdLst/>
              <a:ahLst/>
              <a:cxnLst/>
              <a:rect l="l" t="t" r="r" b="b"/>
              <a:pathLst>
                <a:path w="38100" h="914400">
                  <a:moveTo>
                    <a:pt x="38099" y="914399"/>
                  </a:moveTo>
                  <a:lnTo>
                    <a:pt x="0" y="914399"/>
                  </a:lnTo>
                  <a:lnTo>
                    <a:pt x="0" y="0"/>
                  </a:lnTo>
                  <a:lnTo>
                    <a:pt x="38099" y="0"/>
                  </a:lnTo>
                  <a:lnTo>
                    <a:pt x="38099" y="914399"/>
                  </a:lnTo>
                  <a:close/>
                </a:path>
              </a:pathLst>
            </a:custGeom>
            <a:solidFill>
              <a:srgbClr val="3B81F5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 descr=""/>
          <p:cNvSpPr txBox="1"/>
          <p:nvPr/>
        </p:nvSpPr>
        <p:spPr>
          <a:xfrm>
            <a:off x="596899" y="1518443"/>
            <a:ext cx="5943600" cy="552005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650" spc="-70">
                <a:solidFill>
                  <a:srgbClr val="374050"/>
                </a:solidFill>
                <a:latin typeface="Roboto"/>
                <a:cs typeface="Roboto"/>
              </a:rPr>
              <a:t>Essential</a:t>
            </a:r>
            <a:r>
              <a:rPr dirty="0" sz="1650" spc="-15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dirty="0" sz="1650" spc="-75">
                <a:solidFill>
                  <a:srgbClr val="374050"/>
                </a:solidFill>
                <a:latin typeface="Roboto"/>
                <a:cs typeface="Roboto"/>
              </a:rPr>
              <a:t>insights</a:t>
            </a:r>
            <a:r>
              <a:rPr dirty="0" sz="1650" spc="-1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dirty="0" sz="1650" spc="-70">
                <a:solidFill>
                  <a:srgbClr val="374050"/>
                </a:solidFill>
                <a:latin typeface="Roboto"/>
                <a:cs typeface="Roboto"/>
              </a:rPr>
              <a:t>for</a:t>
            </a:r>
            <a:r>
              <a:rPr dirty="0" sz="1650" spc="-15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dirty="0" sz="1650" spc="-80">
                <a:solidFill>
                  <a:srgbClr val="374050"/>
                </a:solidFill>
                <a:latin typeface="Roboto"/>
                <a:cs typeface="Roboto"/>
              </a:rPr>
              <a:t>implementing</a:t>
            </a:r>
            <a:r>
              <a:rPr dirty="0" sz="1650" spc="-1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dirty="0" sz="1650" spc="-75">
                <a:solidFill>
                  <a:srgbClr val="374050"/>
                </a:solidFill>
                <a:latin typeface="Roboto"/>
                <a:cs typeface="Roboto"/>
              </a:rPr>
              <a:t>effective</a:t>
            </a:r>
            <a:r>
              <a:rPr dirty="0" sz="1650" spc="-1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dirty="0" sz="1650" spc="-80">
                <a:solidFill>
                  <a:srgbClr val="374050"/>
                </a:solidFill>
                <a:latin typeface="Roboto"/>
                <a:cs typeface="Roboto"/>
              </a:rPr>
              <a:t>AI</a:t>
            </a:r>
            <a:r>
              <a:rPr dirty="0" sz="1650" spc="-15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dirty="0" sz="1650" spc="-85">
                <a:solidFill>
                  <a:srgbClr val="374050"/>
                </a:solidFill>
                <a:latin typeface="Roboto"/>
                <a:cs typeface="Roboto"/>
              </a:rPr>
              <a:t>agent</a:t>
            </a:r>
            <a:r>
              <a:rPr dirty="0" sz="1650" spc="-10">
                <a:solidFill>
                  <a:srgbClr val="374050"/>
                </a:solidFill>
                <a:latin typeface="Roboto"/>
                <a:cs typeface="Roboto"/>
              </a:rPr>
              <a:t> systems:</a:t>
            </a:r>
            <a:endParaRPr sz="1650">
              <a:latin typeface="Roboto"/>
              <a:cs typeface="Roboto"/>
            </a:endParaRPr>
          </a:p>
          <a:p>
            <a:pPr>
              <a:lnSpc>
                <a:spcPct val="100000"/>
              </a:lnSpc>
            </a:pPr>
            <a:endParaRPr sz="15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95"/>
              </a:spcBef>
            </a:pPr>
            <a:endParaRPr sz="1500">
              <a:latin typeface="Roboto"/>
              <a:cs typeface="Roboto"/>
            </a:endParaRPr>
          </a:p>
          <a:p>
            <a:pPr marL="202565">
              <a:lnSpc>
                <a:spcPct val="100000"/>
              </a:lnSpc>
            </a:pPr>
            <a:r>
              <a:rPr dirty="0" sz="1300" spc="-65" b="0">
                <a:latin typeface="Roboto Medium"/>
                <a:cs typeface="Roboto Medium"/>
              </a:rPr>
              <a:t>Beyond</a:t>
            </a:r>
            <a:r>
              <a:rPr dirty="0" sz="1300" spc="-10" b="0">
                <a:latin typeface="Roboto Medium"/>
                <a:cs typeface="Roboto Medium"/>
              </a:rPr>
              <a:t> </a:t>
            </a:r>
            <a:r>
              <a:rPr dirty="0" sz="1300" spc="-65" b="0">
                <a:latin typeface="Roboto Medium"/>
                <a:cs typeface="Roboto Medium"/>
              </a:rPr>
              <a:t>Basic</a:t>
            </a:r>
            <a:r>
              <a:rPr dirty="0" sz="1300" spc="-10" b="0">
                <a:latin typeface="Roboto Medium"/>
                <a:cs typeface="Roboto Medium"/>
              </a:rPr>
              <a:t> </a:t>
            </a:r>
            <a:r>
              <a:rPr dirty="0" sz="1300" spc="-20" b="0">
                <a:latin typeface="Roboto Medium"/>
                <a:cs typeface="Roboto Medium"/>
              </a:rPr>
              <a:t>LLMs</a:t>
            </a:r>
            <a:endParaRPr sz="1300">
              <a:latin typeface="Roboto Medium"/>
              <a:cs typeface="Roboto Medium"/>
            </a:endParaRPr>
          </a:p>
          <a:p>
            <a:pPr marL="202565" marR="136525">
              <a:lnSpc>
                <a:spcPct val="115399"/>
              </a:lnSpc>
            </a:pPr>
            <a:r>
              <a:rPr dirty="0" sz="1300" spc="-50">
                <a:solidFill>
                  <a:srgbClr val="4A5462"/>
                </a:solidFill>
                <a:latin typeface="Roboto"/>
                <a:cs typeface="Roboto"/>
              </a:rPr>
              <a:t>AI</a:t>
            </a:r>
            <a:r>
              <a:rPr dirty="0" sz="1300" spc="-1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dirty="0" sz="1300" spc="-60">
                <a:solidFill>
                  <a:srgbClr val="4A5462"/>
                </a:solidFill>
                <a:latin typeface="Roboto"/>
                <a:cs typeface="Roboto"/>
              </a:rPr>
              <a:t>agents</a:t>
            </a:r>
            <a:r>
              <a:rPr dirty="0" sz="1300" spc="-1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dirty="0" sz="1300" spc="-55">
                <a:solidFill>
                  <a:srgbClr val="4A5462"/>
                </a:solidFill>
                <a:latin typeface="Roboto"/>
                <a:cs typeface="Roboto"/>
              </a:rPr>
              <a:t>provide</a:t>
            </a:r>
            <a:r>
              <a:rPr dirty="0" sz="1300" spc="-5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dirty="0" sz="1300" spc="-65">
                <a:solidFill>
                  <a:srgbClr val="4A5462"/>
                </a:solidFill>
                <a:latin typeface="Roboto"/>
                <a:cs typeface="Roboto"/>
              </a:rPr>
              <a:t>autonomy,</a:t>
            </a:r>
            <a:r>
              <a:rPr dirty="0" sz="1300" spc="-1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dirty="0" sz="1300" spc="-50">
                <a:solidFill>
                  <a:srgbClr val="4A5462"/>
                </a:solidFill>
                <a:latin typeface="Roboto"/>
                <a:cs typeface="Roboto"/>
              </a:rPr>
              <a:t>reasoning,</a:t>
            </a:r>
            <a:r>
              <a:rPr dirty="0" sz="1300" spc="-5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dirty="0" sz="1300" spc="-60">
                <a:solidFill>
                  <a:srgbClr val="4A5462"/>
                </a:solidFill>
                <a:latin typeface="Roboto"/>
                <a:cs typeface="Roboto"/>
              </a:rPr>
              <a:t>and</a:t>
            </a:r>
            <a:r>
              <a:rPr dirty="0" sz="1300" spc="-1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dirty="0" sz="1300" spc="-55">
                <a:solidFill>
                  <a:srgbClr val="4A5462"/>
                </a:solidFill>
                <a:latin typeface="Roboto"/>
                <a:cs typeface="Roboto"/>
              </a:rPr>
              <a:t>orchestration</a:t>
            </a:r>
            <a:r>
              <a:rPr dirty="0" sz="1300" spc="-5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dirty="0" sz="1300" spc="-45">
                <a:solidFill>
                  <a:srgbClr val="4A5462"/>
                </a:solidFill>
                <a:latin typeface="Roboto"/>
                <a:cs typeface="Roboto"/>
              </a:rPr>
              <a:t>capabilities</a:t>
            </a:r>
            <a:r>
              <a:rPr dirty="0" sz="1300" spc="-1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dirty="0" sz="1300" spc="-60">
                <a:solidFill>
                  <a:srgbClr val="4A5462"/>
                </a:solidFill>
                <a:latin typeface="Roboto"/>
                <a:cs typeface="Roboto"/>
              </a:rPr>
              <a:t>beyond</a:t>
            </a:r>
            <a:r>
              <a:rPr dirty="0" sz="1300" spc="-5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dirty="0" sz="1300" spc="-20">
                <a:solidFill>
                  <a:srgbClr val="4A5462"/>
                </a:solidFill>
                <a:latin typeface="Roboto"/>
                <a:cs typeface="Roboto"/>
              </a:rPr>
              <a:t>what </a:t>
            </a:r>
            <a:r>
              <a:rPr dirty="0" sz="1300" spc="-75">
                <a:solidFill>
                  <a:srgbClr val="4A5462"/>
                </a:solidFill>
                <a:latin typeface="Roboto"/>
                <a:cs typeface="Roboto"/>
              </a:rPr>
              <a:t>LLMs</a:t>
            </a:r>
            <a:r>
              <a:rPr dirty="0" sz="1300" spc="-5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dirty="0" sz="1300" spc="-50">
                <a:solidFill>
                  <a:srgbClr val="4A5462"/>
                </a:solidFill>
                <a:latin typeface="Roboto"/>
                <a:cs typeface="Roboto"/>
              </a:rPr>
              <a:t>or</a:t>
            </a:r>
            <a:r>
              <a:rPr dirty="0" sz="130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dirty="0" sz="1300" spc="-80">
                <a:solidFill>
                  <a:srgbClr val="4A5462"/>
                </a:solidFill>
                <a:latin typeface="Roboto"/>
                <a:cs typeface="Roboto"/>
              </a:rPr>
              <a:t>RAG</a:t>
            </a:r>
            <a:r>
              <a:rPr dirty="0" sz="1300" spc="-5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dirty="0" sz="1300" spc="-60">
                <a:solidFill>
                  <a:srgbClr val="4A5462"/>
                </a:solidFill>
                <a:latin typeface="Roboto"/>
                <a:cs typeface="Roboto"/>
              </a:rPr>
              <a:t>alone</a:t>
            </a:r>
            <a:r>
              <a:rPr dirty="0" sz="130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dirty="0" sz="1300" spc="-65">
                <a:solidFill>
                  <a:srgbClr val="4A5462"/>
                </a:solidFill>
                <a:latin typeface="Roboto"/>
                <a:cs typeface="Roboto"/>
              </a:rPr>
              <a:t>can</a:t>
            </a:r>
            <a:r>
              <a:rPr dirty="0" sz="1300" spc="-5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dirty="0" sz="1300" spc="-10">
                <a:solidFill>
                  <a:srgbClr val="4A5462"/>
                </a:solidFill>
                <a:latin typeface="Roboto"/>
                <a:cs typeface="Roboto"/>
              </a:rPr>
              <a:t>deliver</a:t>
            </a:r>
            <a:endParaRPr sz="1300">
              <a:latin typeface="Roboto"/>
              <a:cs typeface="Roboto"/>
            </a:endParaRPr>
          </a:p>
          <a:p>
            <a:pPr>
              <a:lnSpc>
                <a:spcPct val="100000"/>
              </a:lnSpc>
            </a:pPr>
            <a:endParaRPr sz="12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200">
              <a:latin typeface="Roboto"/>
              <a:cs typeface="Roboto"/>
            </a:endParaRPr>
          </a:p>
          <a:p>
            <a:pPr marL="202565">
              <a:lnSpc>
                <a:spcPct val="100000"/>
              </a:lnSpc>
            </a:pPr>
            <a:r>
              <a:rPr dirty="0" sz="1300" spc="-70" b="0">
                <a:latin typeface="Roboto Medium"/>
                <a:cs typeface="Roboto Medium"/>
              </a:rPr>
              <a:t>Focus</a:t>
            </a:r>
            <a:r>
              <a:rPr dirty="0" sz="1300" spc="-10" b="0">
                <a:latin typeface="Roboto Medium"/>
                <a:cs typeface="Roboto Medium"/>
              </a:rPr>
              <a:t> </a:t>
            </a:r>
            <a:r>
              <a:rPr dirty="0" sz="1300" spc="-60" b="0">
                <a:latin typeface="Roboto Medium"/>
                <a:cs typeface="Roboto Medium"/>
              </a:rPr>
              <a:t>&amp;</a:t>
            </a:r>
            <a:r>
              <a:rPr dirty="0" sz="1300" spc="-10" b="0">
                <a:latin typeface="Roboto Medium"/>
                <a:cs typeface="Roboto Medium"/>
              </a:rPr>
              <a:t> Specificity</a:t>
            </a:r>
            <a:endParaRPr sz="1300">
              <a:latin typeface="Roboto Medium"/>
              <a:cs typeface="Roboto Medium"/>
            </a:endParaRPr>
          </a:p>
          <a:p>
            <a:pPr marL="202565" marR="224154">
              <a:lnSpc>
                <a:spcPct val="115399"/>
              </a:lnSpc>
            </a:pPr>
            <a:r>
              <a:rPr dirty="0" sz="1300" spc="-65">
                <a:solidFill>
                  <a:srgbClr val="4A5462"/>
                </a:solidFill>
                <a:latin typeface="Roboto"/>
                <a:cs typeface="Roboto"/>
              </a:rPr>
              <a:t>Narrow</a:t>
            </a:r>
            <a:r>
              <a:rPr dirty="0" sz="1300" spc="-1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dirty="0" sz="1300" spc="-55">
                <a:solidFill>
                  <a:srgbClr val="4A5462"/>
                </a:solidFill>
                <a:latin typeface="Roboto"/>
                <a:cs typeface="Roboto"/>
              </a:rPr>
              <a:t>tasks,</a:t>
            </a:r>
            <a:r>
              <a:rPr dirty="0" sz="1300" spc="-5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dirty="0" sz="1300" spc="-50">
                <a:solidFill>
                  <a:srgbClr val="4A5462"/>
                </a:solidFill>
                <a:latin typeface="Roboto"/>
                <a:cs typeface="Roboto"/>
              </a:rPr>
              <a:t>specific</a:t>
            </a:r>
            <a:r>
              <a:rPr dirty="0" sz="1300" spc="-5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dirty="0" sz="1300" spc="-45">
                <a:solidFill>
                  <a:srgbClr val="4A5462"/>
                </a:solidFill>
                <a:latin typeface="Roboto"/>
                <a:cs typeface="Roboto"/>
              </a:rPr>
              <a:t>roles,</a:t>
            </a:r>
            <a:r>
              <a:rPr dirty="0" sz="1300" spc="-5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dirty="0" sz="1300" spc="-60">
                <a:solidFill>
                  <a:srgbClr val="4A5462"/>
                </a:solidFill>
                <a:latin typeface="Roboto"/>
                <a:cs typeface="Roboto"/>
              </a:rPr>
              <a:t>and</a:t>
            </a:r>
            <a:r>
              <a:rPr dirty="0" sz="1300" spc="-1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dirty="0" sz="1300" spc="-50">
                <a:solidFill>
                  <a:srgbClr val="4A5462"/>
                </a:solidFill>
                <a:latin typeface="Roboto"/>
                <a:cs typeface="Roboto"/>
              </a:rPr>
              <a:t>essential</a:t>
            </a:r>
            <a:r>
              <a:rPr dirty="0" sz="1300" spc="-5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dirty="0" sz="1300" spc="-60">
                <a:solidFill>
                  <a:srgbClr val="4A5462"/>
                </a:solidFill>
                <a:latin typeface="Roboto"/>
                <a:cs typeface="Roboto"/>
              </a:rPr>
              <a:t>tools</a:t>
            </a:r>
            <a:r>
              <a:rPr dirty="0" sz="1300" spc="-5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dirty="0" sz="1300" spc="-50">
                <a:solidFill>
                  <a:srgbClr val="4A5462"/>
                </a:solidFill>
                <a:latin typeface="Roboto"/>
                <a:cs typeface="Roboto"/>
              </a:rPr>
              <a:t>create</a:t>
            </a:r>
            <a:r>
              <a:rPr dirty="0" sz="1300" spc="-5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dirty="0" sz="1300" spc="-70">
                <a:solidFill>
                  <a:srgbClr val="4A5462"/>
                </a:solidFill>
                <a:latin typeface="Roboto"/>
                <a:cs typeface="Roboto"/>
              </a:rPr>
              <a:t>more</a:t>
            </a:r>
            <a:r>
              <a:rPr dirty="0" sz="1300" spc="-1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dirty="0" sz="1300" spc="-45">
                <a:solidFill>
                  <a:srgbClr val="4A5462"/>
                </a:solidFill>
                <a:latin typeface="Roboto"/>
                <a:cs typeface="Roboto"/>
              </a:rPr>
              <a:t>reliable</a:t>
            </a:r>
            <a:r>
              <a:rPr dirty="0" sz="1300" spc="-5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dirty="0" sz="1300" spc="-60">
                <a:solidFill>
                  <a:srgbClr val="4A5462"/>
                </a:solidFill>
                <a:latin typeface="Roboto"/>
                <a:cs typeface="Roboto"/>
              </a:rPr>
              <a:t>and</a:t>
            </a:r>
            <a:r>
              <a:rPr dirty="0" sz="1300" spc="-5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dirty="0" sz="1300" spc="-35">
                <a:solidFill>
                  <a:srgbClr val="4A5462"/>
                </a:solidFill>
                <a:latin typeface="Roboto"/>
                <a:cs typeface="Roboto"/>
              </a:rPr>
              <a:t>accurate </a:t>
            </a:r>
            <a:r>
              <a:rPr dirty="0" sz="1300" spc="-10">
                <a:solidFill>
                  <a:srgbClr val="4A5462"/>
                </a:solidFill>
                <a:latin typeface="Roboto"/>
                <a:cs typeface="Roboto"/>
              </a:rPr>
              <a:t>agents</a:t>
            </a:r>
            <a:endParaRPr sz="1300">
              <a:latin typeface="Roboto"/>
              <a:cs typeface="Roboto"/>
            </a:endParaRPr>
          </a:p>
          <a:p>
            <a:pPr>
              <a:lnSpc>
                <a:spcPct val="100000"/>
              </a:lnSpc>
            </a:pPr>
            <a:endParaRPr sz="12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200">
              <a:latin typeface="Roboto"/>
              <a:cs typeface="Roboto"/>
            </a:endParaRPr>
          </a:p>
          <a:p>
            <a:pPr marL="202565">
              <a:lnSpc>
                <a:spcPct val="100000"/>
              </a:lnSpc>
            </a:pPr>
            <a:r>
              <a:rPr dirty="0" sz="1300" spc="-55" b="0">
                <a:latin typeface="Roboto Medium"/>
                <a:cs typeface="Roboto Medium"/>
              </a:rPr>
              <a:t>Architectural</a:t>
            </a:r>
            <a:r>
              <a:rPr dirty="0" sz="1300" spc="5" b="0">
                <a:latin typeface="Roboto Medium"/>
                <a:cs typeface="Roboto Medium"/>
              </a:rPr>
              <a:t> </a:t>
            </a:r>
            <a:r>
              <a:rPr dirty="0" sz="1300" spc="-10" b="0">
                <a:latin typeface="Roboto Medium"/>
                <a:cs typeface="Roboto Medium"/>
              </a:rPr>
              <a:t>Patterns</a:t>
            </a:r>
            <a:endParaRPr sz="1300">
              <a:latin typeface="Roboto Medium"/>
              <a:cs typeface="Roboto Medium"/>
            </a:endParaRPr>
          </a:p>
          <a:p>
            <a:pPr marL="202565" marR="274955">
              <a:lnSpc>
                <a:spcPct val="115399"/>
              </a:lnSpc>
            </a:pPr>
            <a:r>
              <a:rPr dirty="0" sz="1300" spc="-60">
                <a:solidFill>
                  <a:srgbClr val="4A5462"/>
                </a:solidFill>
                <a:latin typeface="Roboto"/>
                <a:cs typeface="Roboto"/>
              </a:rPr>
              <a:t>Leverage</a:t>
            </a:r>
            <a:r>
              <a:rPr dirty="0" sz="130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dirty="0" sz="1300" spc="-60">
                <a:solidFill>
                  <a:srgbClr val="4A5462"/>
                </a:solidFill>
                <a:latin typeface="Roboto"/>
                <a:cs typeface="Roboto"/>
              </a:rPr>
              <a:t>design</a:t>
            </a:r>
            <a:r>
              <a:rPr dirty="0" sz="130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dirty="0" sz="1300" spc="-50">
                <a:solidFill>
                  <a:srgbClr val="4A5462"/>
                </a:solidFill>
                <a:latin typeface="Roboto"/>
                <a:cs typeface="Roboto"/>
              </a:rPr>
              <a:t>patterns</a:t>
            </a:r>
            <a:r>
              <a:rPr dirty="0" sz="130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dirty="0" sz="1300" spc="-45">
                <a:solidFill>
                  <a:srgbClr val="4A5462"/>
                </a:solidFill>
                <a:latin typeface="Roboto"/>
                <a:cs typeface="Roboto"/>
              </a:rPr>
              <a:t>like</a:t>
            </a:r>
            <a:r>
              <a:rPr dirty="0" sz="130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dirty="0" sz="1300" spc="-50">
                <a:solidFill>
                  <a:srgbClr val="4A5462"/>
                </a:solidFill>
                <a:latin typeface="Roboto"/>
                <a:cs typeface="Roboto"/>
              </a:rPr>
              <a:t>Reflection,</a:t>
            </a:r>
            <a:r>
              <a:rPr dirty="0" sz="130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dirty="0" sz="1300" spc="-50">
                <a:solidFill>
                  <a:srgbClr val="4A5462"/>
                </a:solidFill>
                <a:latin typeface="Roboto"/>
                <a:cs typeface="Roboto"/>
              </a:rPr>
              <a:t>ReAct,</a:t>
            </a:r>
            <a:r>
              <a:rPr dirty="0" sz="130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dirty="0" sz="1300" spc="-60">
                <a:solidFill>
                  <a:srgbClr val="4A5462"/>
                </a:solidFill>
                <a:latin typeface="Roboto"/>
                <a:cs typeface="Roboto"/>
              </a:rPr>
              <a:t>and</a:t>
            </a:r>
            <a:r>
              <a:rPr dirty="0" sz="130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dirty="0" sz="1300" spc="-50">
                <a:solidFill>
                  <a:srgbClr val="4A5462"/>
                </a:solidFill>
                <a:latin typeface="Roboto"/>
                <a:cs typeface="Roboto"/>
              </a:rPr>
              <a:t>Multi-</a:t>
            </a:r>
            <a:r>
              <a:rPr dirty="0" sz="1300" spc="-60">
                <a:solidFill>
                  <a:srgbClr val="4A5462"/>
                </a:solidFill>
                <a:latin typeface="Roboto"/>
                <a:cs typeface="Roboto"/>
              </a:rPr>
              <a:t>Agent</a:t>
            </a:r>
            <a:r>
              <a:rPr dirty="0" sz="130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dirty="0" sz="1300" spc="-50">
                <a:solidFill>
                  <a:srgbClr val="4A5462"/>
                </a:solidFill>
                <a:latin typeface="Roboto"/>
                <a:cs typeface="Roboto"/>
              </a:rPr>
              <a:t>collaboration</a:t>
            </a:r>
            <a:r>
              <a:rPr dirty="0" sz="130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dirty="0" sz="1300" spc="-25">
                <a:solidFill>
                  <a:srgbClr val="4A5462"/>
                </a:solidFill>
                <a:latin typeface="Roboto"/>
                <a:cs typeface="Roboto"/>
              </a:rPr>
              <a:t>for </a:t>
            </a:r>
            <a:r>
              <a:rPr dirty="0" sz="1300" spc="-60">
                <a:solidFill>
                  <a:srgbClr val="4A5462"/>
                </a:solidFill>
                <a:latin typeface="Roboto"/>
                <a:cs typeface="Roboto"/>
              </a:rPr>
              <a:t>robust</a:t>
            </a:r>
            <a:r>
              <a:rPr dirty="0" sz="1300" spc="15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dirty="0" sz="1300" spc="-10">
                <a:solidFill>
                  <a:srgbClr val="4A5462"/>
                </a:solidFill>
                <a:latin typeface="Roboto"/>
                <a:cs typeface="Roboto"/>
              </a:rPr>
              <a:t>systems</a:t>
            </a:r>
            <a:endParaRPr sz="1300">
              <a:latin typeface="Roboto"/>
              <a:cs typeface="Roboto"/>
            </a:endParaRPr>
          </a:p>
          <a:p>
            <a:pPr>
              <a:lnSpc>
                <a:spcPct val="100000"/>
              </a:lnSpc>
            </a:pPr>
            <a:endParaRPr sz="12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200">
              <a:latin typeface="Roboto"/>
              <a:cs typeface="Roboto"/>
            </a:endParaRPr>
          </a:p>
          <a:p>
            <a:pPr marL="202565">
              <a:lnSpc>
                <a:spcPct val="100000"/>
              </a:lnSpc>
            </a:pPr>
            <a:r>
              <a:rPr dirty="0" sz="1300" spc="-55" b="0">
                <a:latin typeface="Roboto Medium"/>
                <a:cs typeface="Roboto Medium"/>
              </a:rPr>
              <a:t>Safety</a:t>
            </a:r>
            <a:r>
              <a:rPr dirty="0" sz="1300" spc="-30" b="0">
                <a:latin typeface="Roboto Medium"/>
                <a:cs typeface="Roboto Medium"/>
              </a:rPr>
              <a:t> </a:t>
            </a:r>
            <a:r>
              <a:rPr dirty="0" sz="1300" spc="-60" b="0">
                <a:latin typeface="Roboto Medium"/>
                <a:cs typeface="Roboto Medium"/>
              </a:rPr>
              <a:t>&amp;</a:t>
            </a:r>
            <a:r>
              <a:rPr dirty="0" sz="1300" spc="-25" b="0">
                <a:latin typeface="Roboto Medium"/>
                <a:cs typeface="Roboto Medium"/>
              </a:rPr>
              <a:t> </a:t>
            </a:r>
            <a:r>
              <a:rPr dirty="0" sz="1300" spc="-10" b="0">
                <a:latin typeface="Roboto Medium"/>
                <a:cs typeface="Roboto Medium"/>
              </a:rPr>
              <a:t>Memory</a:t>
            </a:r>
            <a:endParaRPr sz="1300">
              <a:latin typeface="Roboto Medium"/>
              <a:cs typeface="Roboto Medium"/>
            </a:endParaRPr>
          </a:p>
          <a:p>
            <a:pPr marL="202565" marR="546100">
              <a:lnSpc>
                <a:spcPct val="115399"/>
              </a:lnSpc>
            </a:pPr>
            <a:r>
              <a:rPr dirty="0" sz="1300" spc="-55">
                <a:solidFill>
                  <a:srgbClr val="4A5462"/>
                </a:solidFill>
                <a:latin typeface="Roboto"/>
                <a:cs typeface="Roboto"/>
              </a:rPr>
              <a:t>Implement</a:t>
            </a:r>
            <a:r>
              <a:rPr dirty="0" sz="1300" spc="5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dirty="0" sz="1300" spc="-50">
                <a:solidFill>
                  <a:srgbClr val="4A5462"/>
                </a:solidFill>
                <a:latin typeface="Roboto"/>
                <a:cs typeface="Roboto"/>
              </a:rPr>
              <a:t>guardrails,</a:t>
            </a:r>
            <a:r>
              <a:rPr dirty="0" sz="1300" spc="5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dirty="0" sz="1300" spc="-50">
                <a:solidFill>
                  <a:srgbClr val="4A5462"/>
                </a:solidFill>
                <a:latin typeface="Roboto"/>
                <a:cs typeface="Roboto"/>
              </a:rPr>
              <a:t>validation</a:t>
            </a:r>
            <a:r>
              <a:rPr dirty="0" sz="1300" spc="1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dirty="0" sz="1300" spc="-55">
                <a:solidFill>
                  <a:srgbClr val="4A5462"/>
                </a:solidFill>
                <a:latin typeface="Roboto"/>
                <a:cs typeface="Roboto"/>
              </a:rPr>
              <a:t>checkpoints,</a:t>
            </a:r>
            <a:r>
              <a:rPr dirty="0" sz="1300" spc="5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dirty="0" sz="1300" spc="-60">
                <a:solidFill>
                  <a:srgbClr val="4A5462"/>
                </a:solidFill>
                <a:latin typeface="Roboto"/>
                <a:cs typeface="Roboto"/>
              </a:rPr>
              <a:t>and</a:t>
            </a:r>
            <a:r>
              <a:rPr dirty="0" sz="1300" spc="5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dirty="0" sz="1300" spc="-70">
                <a:solidFill>
                  <a:srgbClr val="4A5462"/>
                </a:solidFill>
                <a:latin typeface="Roboto"/>
                <a:cs typeface="Roboto"/>
              </a:rPr>
              <a:t>memory</a:t>
            </a:r>
            <a:r>
              <a:rPr dirty="0" sz="1300" spc="1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dirty="0" sz="1300" spc="-65">
                <a:solidFill>
                  <a:srgbClr val="4A5462"/>
                </a:solidFill>
                <a:latin typeface="Roboto"/>
                <a:cs typeface="Roboto"/>
              </a:rPr>
              <a:t>systems</a:t>
            </a:r>
            <a:r>
              <a:rPr dirty="0" sz="1300" spc="5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dirty="0" sz="1300" spc="-40">
                <a:solidFill>
                  <a:srgbClr val="4A5462"/>
                </a:solidFill>
                <a:latin typeface="Roboto"/>
                <a:cs typeface="Roboto"/>
              </a:rPr>
              <a:t>for</a:t>
            </a:r>
            <a:r>
              <a:rPr dirty="0" sz="1300" spc="5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dirty="0" sz="1300" spc="-35">
                <a:solidFill>
                  <a:srgbClr val="4A5462"/>
                </a:solidFill>
                <a:latin typeface="Roboto"/>
                <a:cs typeface="Roboto"/>
              </a:rPr>
              <a:t>safer, </a:t>
            </a:r>
            <a:r>
              <a:rPr dirty="0" sz="1300" spc="-50">
                <a:solidFill>
                  <a:srgbClr val="4A5462"/>
                </a:solidFill>
                <a:latin typeface="Roboto"/>
                <a:cs typeface="Roboto"/>
              </a:rPr>
              <a:t>learning-</a:t>
            </a:r>
            <a:r>
              <a:rPr dirty="0" sz="1300" spc="-60">
                <a:solidFill>
                  <a:srgbClr val="4A5462"/>
                </a:solidFill>
                <a:latin typeface="Roboto"/>
                <a:cs typeface="Roboto"/>
              </a:rPr>
              <a:t>capable</a:t>
            </a:r>
            <a:r>
              <a:rPr dirty="0" sz="1300" spc="10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dirty="0" sz="1300" spc="-10">
                <a:solidFill>
                  <a:srgbClr val="4A5462"/>
                </a:solidFill>
                <a:latin typeface="Roboto"/>
                <a:cs typeface="Roboto"/>
              </a:rPr>
              <a:t>agents</a:t>
            </a:r>
            <a:endParaRPr sz="1300">
              <a:latin typeface="Roboto"/>
              <a:cs typeface="Roboto"/>
            </a:endParaRPr>
          </a:p>
          <a:p>
            <a:pPr>
              <a:lnSpc>
                <a:spcPct val="100000"/>
              </a:lnSpc>
            </a:pPr>
            <a:endParaRPr sz="12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200">
              <a:latin typeface="Roboto"/>
              <a:cs typeface="Roboto"/>
            </a:endParaRPr>
          </a:p>
          <a:p>
            <a:pPr marL="202565">
              <a:lnSpc>
                <a:spcPct val="100000"/>
              </a:lnSpc>
            </a:pPr>
            <a:r>
              <a:rPr dirty="0" sz="1300" spc="-60" b="0">
                <a:latin typeface="Roboto Medium"/>
                <a:cs typeface="Roboto Medium"/>
              </a:rPr>
              <a:t>Progressive</a:t>
            </a:r>
            <a:r>
              <a:rPr dirty="0" sz="1300" b="0">
                <a:latin typeface="Roboto Medium"/>
                <a:cs typeface="Roboto Medium"/>
              </a:rPr>
              <a:t> </a:t>
            </a:r>
            <a:r>
              <a:rPr dirty="0" sz="1300" spc="-10" b="0">
                <a:latin typeface="Roboto Medium"/>
                <a:cs typeface="Roboto Medium"/>
              </a:rPr>
              <a:t>Autonomy</a:t>
            </a:r>
            <a:endParaRPr sz="1300">
              <a:latin typeface="Roboto Medium"/>
              <a:cs typeface="Roboto Medium"/>
            </a:endParaRPr>
          </a:p>
          <a:p>
            <a:pPr marL="202565" marR="5080">
              <a:lnSpc>
                <a:spcPct val="115399"/>
              </a:lnSpc>
            </a:pPr>
            <a:r>
              <a:rPr dirty="0" sz="1300" spc="-50">
                <a:solidFill>
                  <a:srgbClr val="4A5462"/>
                </a:solidFill>
                <a:latin typeface="Roboto"/>
                <a:cs typeface="Roboto"/>
              </a:rPr>
              <a:t>Build</a:t>
            </a:r>
            <a:r>
              <a:rPr dirty="0" sz="1300" spc="-5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dirty="0" sz="1300" spc="-65">
                <a:solidFill>
                  <a:srgbClr val="4A5462"/>
                </a:solidFill>
                <a:latin typeface="Roboto"/>
                <a:cs typeface="Roboto"/>
              </a:rPr>
              <a:t>systems</a:t>
            </a:r>
            <a:r>
              <a:rPr dirty="0" sz="130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dirty="0" sz="1300" spc="-45">
                <a:solidFill>
                  <a:srgbClr val="4A5462"/>
                </a:solidFill>
                <a:latin typeface="Roboto"/>
                <a:cs typeface="Roboto"/>
              </a:rPr>
              <a:t>that</a:t>
            </a:r>
            <a:r>
              <a:rPr dirty="0" sz="1300" spc="-5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dirty="0" sz="1300" spc="-65">
                <a:solidFill>
                  <a:srgbClr val="4A5462"/>
                </a:solidFill>
                <a:latin typeface="Roboto"/>
                <a:cs typeface="Roboto"/>
              </a:rPr>
              <a:t>can</a:t>
            </a:r>
            <a:r>
              <a:rPr dirty="0" sz="130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dirty="0" sz="1300" spc="-55">
                <a:solidFill>
                  <a:srgbClr val="4A5462"/>
                </a:solidFill>
                <a:latin typeface="Roboto"/>
                <a:cs typeface="Roboto"/>
              </a:rPr>
              <a:t>scale</a:t>
            </a:r>
            <a:r>
              <a:rPr dirty="0" sz="1300" spc="-5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dirty="0" sz="1300" spc="-60">
                <a:solidFill>
                  <a:srgbClr val="4A5462"/>
                </a:solidFill>
                <a:latin typeface="Roboto"/>
                <a:cs typeface="Roboto"/>
              </a:rPr>
              <a:t>from</a:t>
            </a:r>
            <a:r>
              <a:rPr dirty="0" sz="130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dirty="0" sz="1300" spc="-55">
                <a:solidFill>
                  <a:srgbClr val="4A5462"/>
                </a:solidFill>
                <a:latin typeface="Roboto"/>
                <a:cs typeface="Roboto"/>
              </a:rPr>
              <a:t>basic</a:t>
            </a:r>
            <a:r>
              <a:rPr dirty="0" sz="1300" spc="-5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dirty="0" sz="1300" spc="-55">
                <a:solidFill>
                  <a:srgbClr val="4A5462"/>
                </a:solidFill>
                <a:latin typeface="Roboto"/>
                <a:cs typeface="Roboto"/>
              </a:rPr>
              <a:t>responders</a:t>
            </a:r>
            <a:r>
              <a:rPr dirty="0" sz="130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dirty="0" sz="1300" spc="-55">
                <a:solidFill>
                  <a:srgbClr val="4A5462"/>
                </a:solidFill>
                <a:latin typeface="Roboto"/>
                <a:cs typeface="Roboto"/>
              </a:rPr>
              <a:t>to</a:t>
            </a:r>
            <a:r>
              <a:rPr dirty="0" sz="1300" spc="-5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dirty="0" sz="1300" spc="-65">
                <a:solidFill>
                  <a:srgbClr val="4A5462"/>
                </a:solidFill>
                <a:latin typeface="Roboto"/>
                <a:cs typeface="Roboto"/>
              </a:rPr>
              <a:t>autonomous</a:t>
            </a:r>
            <a:r>
              <a:rPr dirty="0" sz="130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dirty="0" sz="1300" spc="-60">
                <a:solidFill>
                  <a:srgbClr val="4A5462"/>
                </a:solidFill>
                <a:latin typeface="Roboto"/>
                <a:cs typeface="Roboto"/>
              </a:rPr>
              <a:t>agents</a:t>
            </a:r>
            <a:r>
              <a:rPr dirty="0" sz="130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dirty="0" sz="1300" spc="-65">
                <a:solidFill>
                  <a:srgbClr val="4A5462"/>
                </a:solidFill>
                <a:latin typeface="Roboto"/>
                <a:cs typeface="Roboto"/>
              </a:rPr>
              <a:t>based</a:t>
            </a:r>
            <a:r>
              <a:rPr dirty="0" sz="1300" spc="-5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dirty="0" sz="1300" spc="-25">
                <a:solidFill>
                  <a:srgbClr val="4A5462"/>
                </a:solidFill>
                <a:latin typeface="Roboto"/>
                <a:cs typeface="Roboto"/>
              </a:rPr>
              <a:t>on </a:t>
            </a:r>
            <a:r>
              <a:rPr dirty="0" sz="1300" spc="-55">
                <a:solidFill>
                  <a:srgbClr val="4A5462"/>
                </a:solidFill>
                <a:latin typeface="Roboto"/>
                <a:cs typeface="Roboto"/>
              </a:rPr>
              <a:t>task</a:t>
            </a:r>
            <a:r>
              <a:rPr dirty="0" sz="1300" spc="-15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dirty="0" sz="1300" spc="-10">
                <a:solidFill>
                  <a:srgbClr val="4A5462"/>
                </a:solidFill>
                <a:latin typeface="Roboto"/>
                <a:cs typeface="Roboto"/>
              </a:rPr>
              <a:t>requirements</a:t>
            </a:r>
            <a:endParaRPr sz="1300">
              <a:latin typeface="Roboto"/>
              <a:cs typeface="Roboto"/>
            </a:endParaRPr>
          </a:p>
        </p:txBody>
      </p:sp>
      <p:grpSp>
        <p:nvGrpSpPr>
          <p:cNvPr id="21" name="object 21" descr=""/>
          <p:cNvGrpSpPr/>
          <p:nvPr/>
        </p:nvGrpSpPr>
        <p:grpSpPr>
          <a:xfrm>
            <a:off x="7315199" y="0"/>
            <a:ext cx="4876800" cy="7896225"/>
            <a:chOff x="7315199" y="0"/>
            <a:chExt cx="4876800" cy="7896225"/>
          </a:xfrm>
        </p:grpSpPr>
        <p:sp>
          <p:nvSpPr>
            <p:cNvPr id="22" name="object 22" descr=""/>
            <p:cNvSpPr/>
            <p:nvPr/>
          </p:nvSpPr>
          <p:spPr>
            <a:xfrm>
              <a:off x="7315199" y="0"/>
              <a:ext cx="4876800" cy="7896225"/>
            </a:xfrm>
            <a:custGeom>
              <a:avLst/>
              <a:gdLst/>
              <a:ahLst/>
              <a:cxnLst/>
              <a:rect l="l" t="t" r="r" b="b"/>
              <a:pathLst>
                <a:path w="4876800" h="7896225">
                  <a:moveTo>
                    <a:pt x="4876799" y="7896224"/>
                  </a:moveTo>
                  <a:lnTo>
                    <a:pt x="0" y="7896224"/>
                  </a:lnTo>
                  <a:lnTo>
                    <a:pt x="0" y="0"/>
                  </a:lnTo>
                  <a:lnTo>
                    <a:pt x="4876799" y="0"/>
                  </a:lnTo>
                  <a:lnTo>
                    <a:pt x="4876799" y="7896224"/>
                  </a:lnTo>
                  <a:close/>
                </a:path>
              </a:pathLst>
            </a:custGeom>
            <a:solidFill>
              <a:srgbClr val="EFF5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8734424" y="2152649"/>
              <a:ext cx="1219200" cy="1219200"/>
            </a:xfrm>
            <a:custGeom>
              <a:avLst/>
              <a:gdLst/>
              <a:ahLst/>
              <a:cxnLst/>
              <a:rect l="l" t="t" r="r" b="b"/>
              <a:pathLst>
                <a:path w="1219200" h="1219200">
                  <a:moveTo>
                    <a:pt x="609599" y="1219199"/>
                  </a:moveTo>
                  <a:lnTo>
                    <a:pt x="564760" y="1217548"/>
                  </a:lnTo>
                  <a:lnTo>
                    <a:pt x="520153" y="1212602"/>
                  </a:lnTo>
                  <a:lnTo>
                    <a:pt x="476031" y="1204387"/>
                  </a:lnTo>
                  <a:lnTo>
                    <a:pt x="432641" y="1192950"/>
                  </a:lnTo>
                  <a:lnTo>
                    <a:pt x="390211" y="1178354"/>
                  </a:lnTo>
                  <a:lnTo>
                    <a:pt x="348962" y="1160672"/>
                  </a:lnTo>
                  <a:lnTo>
                    <a:pt x="309124" y="1140002"/>
                  </a:lnTo>
                  <a:lnTo>
                    <a:pt x="270923" y="1116463"/>
                  </a:lnTo>
                  <a:lnTo>
                    <a:pt x="234558" y="1090178"/>
                  </a:lnTo>
                  <a:lnTo>
                    <a:pt x="200217" y="1061284"/>
                  </a:lnTo>
                  <a:lnTo>
                    <a:pt x="168095" y="1029940"/>
                  </a:lnTo>
                  <a:lnTo>
                    <a:pt x="138372" y="996326"/>
                  </a:lnTo>
                  <a:lnTo>
                    <a:pt x="111202" y="960616"/>
                  </a:lnTo>
                  <a:lnTo>
                    <a:pt x="86727" y="922996"/>
                  </a:lnTo>
                  <a:lnTo>
                    <a:pt x="65087" y="883678"/>
                  </a:lnTo>
                  <a:lnTo>
                    <a:pt x="46402" y="842883"/>
                  </a:lnTo>
                  <a:lnTo>
                    <a:pt x="30768" y="800824"/>
                  </a:lnTo>
                  <a:lnTo>
                    <a:pt x="18268" y="757720"/>
                  </a:lnTo>
                  <a:lnTo>
                    <a:pt x="8973" y="713813"/>
                  </a:lnTo>
                  <a:lnTo>
                    <a:pt x="2935" y="669351"/>
                  </a:lnTo>
                  <a:lnTo>
                    <a:pt x="183" y="624564"/>
                  </a:lnTo>
                  <a:lnTo>
                    <a:pt x="0" y="609599"/>
                  </a:lnTo>
                  <a:lnTo>
                    <a:pt x="183" y="594635"/>
                  </a:lnTo>
                  <a:lnTo>
                    <a:pt x="2936" y="549848"/>
                  </a:lnTo>
                  <a:lnTo>
                    <a:pt x="8973" y="505385"/>
                  </a:lnTo>
                  <a:lnTo>
                    <a:pt x="18268" y="461478"/>
                  </a:lnTo>
                  <a:lnTo>
                    <a:pt x="30768" y="418375"/>
                  </a:lnTo>
                  <a:lnTo>
                    <a:pt x="46401" y="376315"/>
                  </a:lnTo>
                  <a:lnTo>
                    <a:pt x="65087" y="335520"/>
                  </a:lnTo>
                  <a:lnTo>
                    <a:pt x="86727" y="296202"/>
                  </a:lnTo>
                  <a:lnTo>
                    <a:pt x="111202" y="258583"/>
                  </a:lnTo>
                  <a:lnTo>
                    <a:pt x="138372" y="222873"/>
                  </a:lnTo>
                  <a:lnTo>
                    <a:pt x="168095" y="189259"/>
                  </a:lnTo>
                  <a:lnTo>
                    <a:pt x="200217" y="157915"/>
                  </a:lnTo>
                  <a:lnTo>
                    <a:pt x="234558" y="129020"/>
                  </a:lnTo>
                  <a:lnTo>
                    <a:pt x="270923" y="102735"/>
                  </a:lnTo>
                  <a:lnTo>
                    <a:pt x="309124" y="79196"/>
                  </a:lnTo>
                  <a:lnTo>
                    <a:pt x="348962" y="58527"/>
                  </a:lnTo>
                  <a:lnTo>
                    <a:pt x="390211" y="40845"/>
                  </a:lnTo>
                  <a:lnTo>
                    <a:pt x="432641" y="26249"/>
                  </a:lnTo>
                  <a:lnTo>
                    <a:pt x="476031" y="14812"/>
                  </a:lnTo>
                  <a:lnTo>
                    <a:pt x="520153" y="6597"/>
                  </a:lnTo>
                  <a:lnTo>
                    <a:pt x="564760" y="1651"/>
                  </a:lnTo>
                  <a:lnTo>
                    <a:pt x="609599" y="0"/>
                  </a:lnTo>
                  <a:lnTo>
                    <a:pt x="624564" y="183"/>
                  </a:lnTo>
                  <a:lnTo>
                    <a:pt x="669350" y="2935"/>
                  </a:lnTo>
                  <a:lnTo>
                    <a:pt x="713813" y="8973"/>
                  </a:lnTo>
                  <a:lnTo>
                    <a:pt x="757720" y="18268"/>
                  </a:lnTo>
                  <a:lnTo>
                    <a:pt x="800824" y="30768"/>
                  </a:lnTo>
                  <a:lnTo>
                    <a:pt x="842882" y="46402"/>
                  </a:lnTo>
                  <a:lnTo>
                    <a:pt x="883677" y="65088"/>
                  </a:lnTo>
                  <a:lnTo>
                    <a:pt x="922995" y="86728"/>
                  </a:lnTo>
                  <a:lnTo>
                    <a:pt x="960615" y="111202"/>
                  </a:lnTo>
                  <a:lnTo>
                    <a:pt x="996325" y="138372"/>
                  </a:lnTo>
                  <a:lnTo>
                    <a:pt x="1029940" y="168095"/>
                  </a:lnTo>
                  <a:lnTo>
                    <a:pt x="1061283" y="200217"/>
                  </a:lnTo>
                  <a:lnTo>
                    <a:pt x="1090177" y="234558"/>
                  </a:lnTo>
                  <a:lnTo>
                    <a:pt x="1116462" y="270924"/>
                  </a:lnTo>
                  <a:lnTo>
                    <a:pt x="1140001" y="309125"/>
                  </a:lnTo>
                  <a:lnTo>
                    <a:pt x="1160671" y="348962"/>
                  </a:lnTo>
                  <a:lnTo>
                    <a:pt x="1178353" y="390212"/>
                  </a:lnTo>
                  <a:lnTo>
                    <a:pt x="1192950" y="432642"/>
                  </a:lnTo>
                  <a:lnTo>
                    <a:pt x="1204386" y="476031"/>
                  </a:lnTo>
                  <a:lnTo>
                    <a:pt x="1212601" y="520152"/>
                  </a:lnTo>
                  <a:lnTo>
                    <a:pt x="1217548" y="564759"/>
                  </a:lnTo>
                  <a:lnTo>
                    <a:pt x="1219199" y="609599"/>
                  </a:lnTo>
                  <a:lnTo>
                    <a:pt x="1219015" y="624564"/>
                  </a:lnTo>
                  <a:lnTo>
                    <a:pt x="1216264" y="669351"/>
                  </a:lnTo>
                  <a:lnTo>
                    <a:pt x="1210225" y="713813"/>
                  </a:lnTo>
                  <a:lnTo>
                    <a:pt x="1200930" y="757720"/>
                  </a:lnTo>
                  <a:lnTo>
                    <a:pt x="1188429" y="800824"/>
                  </a:lnTo>
                  <a:lnTo>
                    <a:pt x="1172795" y="842883"/>
                  </a:lnTo>
                  <a:lnTo>
                    <a:pt x="1154111" y="883678"/>
                  </a:lnTo>
                  <a:lnTo>
                    <a:pt x="1132470" y="922996"/>
                  </a:lnTo>
                  <a:lnTo>
                    <a:pt x="1107995" y="960616"/>
                  </a:lnTo>
                  <a:lnTo>
                    <a:pt x="1080825" y="996326"/>
                  </a:lnTo>
                  <a:lnTo>
                    <a:pt x="1051103" y="1029940"/>
                  </a:lnTo>
                  <a:lnTo>
                    <a:pt x="1018982" y="1061284"/>
                  </a:lnTo>
                  <a:lnTo>
                    <a:pt x="984641" y="1090179"/>
                  </a:lnTo>
                  <a:lnTo>
                    <a:pt x="948274" y="1116463"/>
                  </a:lnTo>
                  <a:lnTo>
                    <a:pt x="910073" y="1140002"/>
                  </a:lnTo>
                  <a:lnTo>
                    <a:pt x="870236" y="1160672"/>
                  </a:lnTo>
                  <a:lnTo>
                    <a:pt x="828986" y="1178354"/>
                  </a:lnTo>
                  <a:lnTo>
                    <a:pt x="786556" y="1192950"/>
                  </a:lnTo>
                  <a:lnTo>
                    <a:pt x="743167" y="1204387"/>
                  </a:lnTo>
                  <a:lnTo>
                    <a:pt x="699046" y="1212602"/>
                  </a:lnTo>
                  <a:lnTo>
                    <a:pt x="654440" y="1217548"/>
                  </a:lnTo>
                  <a:lnTo>
                    <a:pt x="609599" y="1219199"/>
                  </a:lnTo>
                  <a:close/>
                </a:path>
              </a:pathLst>
            </a:custGeom>
            <a:solidFill>
              <a:srgbClr val="DAE9FE">
                <a:alpha val="5000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9553574" y="4514849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457199" y="914399"/>
                  </a:moveTo>
                  <a:lnTo>
                    <a:pt x="412386" y="912198"/>
                  </a:lnTo>
                  <a:lnTo>
                    <a:pt x="368003" y="905615"/>
                  </a:lnTo>
                  <a:lnTo>
                    <a:pt x="324481" y="894713"/>
                  </a:lnTo>
                  <a:lnTo>
                    <a:pt x="282236" y="879597"/>
                  </a:lnTo>
                  <a:lnTo>
                    <a:pt x="241677" y="860414"/>
                  </a:lnTo>
                  <a:lnTo>
                    <a:pt x="203192" y="837347"/>
                  </a:lnTo>
                  <a:lnTo>
                    <a:pt x="167154" y="810620"/>
                  </a:lnTo>
                  <a:lnTo>
                    <a:pt x="133909" y="780488"/>
                  </a:lnTo>
                  <a:lnTo>
                    <a:pt x="103779" y="747244"/>
                  </a:lnTo>
                  <a:lnTo>
                    <a:pt x="77050" y="711206"/>
                  </a:lnTo>
                  <a:lnTo>
                    <a:pt x="53985" y="672722"/>
                  </a:lnTo>
                  <a:lnTo>
                    <a:pt x="34800" y="632162"/>
                  </a:lnTo>
                  <a:lnTo>
                    <a:pt x="19685" y="589917"/>
                  </a:lnTo>
                  <a:lnTo>
                    <a:pt x="8783" y="546394"/>
                  </a:lnTo>
                  <a:lnTo>
                    <a:pt x="2201" y="502012"/>
                  </a:lnTo>
                  <a:lnTo>
                    <a:pt x="0" y="457199"/>
                  </a:lnTo>
                  <a:lnTo>
                    <a:pt x="137" y="445976"/>
                  </a:lnTo>
                  <a:lnTo>
                    <a:pt x="3438" y="401230"/>
                  </a:lnTo>
                  <a:lnTo>
                    <a:pt x="11109" y="357023"/>
                  </a:lnTo>
                  <a:lnTo>
                    <a:pt x="23076" y="313780"/>
                  </a:lnTo>
                  <a:lnTo>
                    <a:pt x="39223" y="271920"/>
                  </a:lnTo>
                  <a:lnTo>
                    <a:pt x="59396" y="231843"/>
                  </a:lnTo>
                  <a:lnTo>
                    <a:pt x="83400" y="193937"/>
                  </a:lnTo>
                  <a:lnTo>
                    <a:pt x="111005" y="158566"/>
                  </a:lnTo>
                  <a:lnTo>
                    <a:pt x="141943" y="126071"/>
                  </a:lnTo>
                  <a:lnTo>
                    <a:pt x="175917" y="96765"/>
                  </a:lnTo>
                  <a:lnTo>
                    <a:pt x="212600" y="70930"/>
                  </a:lnTo>
                  <a:lnTo>
                    <a:pt x="251641" y="48816"/>
                  </a:lnTo>
                  <a:lnTo>
                    <a:pt x="292658" y="30634"/>
                  </a:lnTo>
                  <a:lnTo>
                    <a:pt x="335261" y="16560"/>
                  </a:lnTo>
                  <a:lnTo>
                    <a:pt x="379039" y="6730"/>
                  </a:lnTo>
                  <a:lnTo>
                    <a:pt x="423569" y="1238"/>
                  </a:lnTo>
                  <a:lnTo>
                    <a:pt x="457199" y="0"/>
                  </a:lnTo>
                  <a:lnTo>
                    <a:pt x="468424" y="137"/>
                  </a:lnTo>
                  <a:lnTo>
                    <a:pt x="513170" y="3438"/>
                  </a:lnTo>
                  <a:lnTo>
                    <a:pt x="557375" y="11109"/>
                  </a:lnTo>
                  <a:lnTo>
                    <a:pt x="600618" y="23076"/>
                  </a:lnTo>
                  <a:lnTo>
                    <a:pt x="642478" y="39224"/>
                  </a:lnTo>
                  <a:lnTo>
                    <a:pt x="682555" y="59397"/>
                  </a:lnTo>
                  <a:lnTo>
                    <a:pt x="720461" y="83401"/>
                  </a:lnTo>
                  <a:lnTo>
                    <a:pt x="755831" y="111005"/>
                  </a:lnTo>
                  <a:lnTo>
                    <a:pt x="788327" y="141944"/>
                  </a:lnTo>
                  <a:lnTo>
                    <a:pt x="817634" y="175918"/>
                  </a:lnTo>
                  <a:lnTo>
                    <a:pt x="843467" y="212601"/>
                  </a:lnTo>
                  <a:lnTo>
                    <a:pt x="865583" y="251640"/>
                  </a:lnTo>
                  <a:lnTo>
                    <a:pt x="883764" y="292658"/>
                  </a:lnTo>
                  <a:lnTo>
                    <a:pt x="897838" y="335261"/>
                  </a:lnTo>
                  <a:lnTo>
                    <a:pt x="907668" y="379039"/>
                  </a:lnTo>
                  <a:lnTo>
                    <a:pt x="913161" y="423569"/>
                  </a:lnTo>
                  <a:lnTo>
                    <a:pt x="914399" y="457199"/>
                  </a:lnTo>
                  <a:lnTo>
                    <a:pt x="914262" y="468423"/>
                  </a:lnTo>
                  <a:lnTo>
                    <a:pt x="910960" y="513169"/>
                  </a:lnTo>
                  <a:lnTo>
                    <a:pt x="903289" y="557375"/>
                  </a:lnTo>
                  <a:lnTo>
                    <a:pt x="891322" y="600618"/>
                  </a:lnTo>
                  <a:lnTo>
                    <a:pt x="875174" y="642479"/>
                  </a:lnTo>
                  <a:lnTo>
                    <a:pt x="855000" y="682556"/>
                  </a:lnTo>
                  <a:lnTo>
                    <a:pt x="830996" y="720462"/>
                  </a:lnTo>
                  <a:lnTo>
                    <a:pt x="803393" y="755833"/>
                  </a:lnTo>
                  <a:lnTo>
                    <a:pt x="772454" y="788327"/>
                  </a:lnTo>
                  <a:lnTo>
                    <a:pt x="738479" y="817633"/>
                  </a:lnTo>
                  <a:lnTo>
                    <a:pt x="701797" y="843468"/>
                  </a:lnTo>
                  <a:lnTo>
                    <a:pt x="662758" y="865583"/>
                  </a:lnTo>
                  <a:lnTo>
                    <a:pt x="621739" y="883765"/>
                  </a:lnTo>
                  <a:lnTo>
                    <a:pt x="579137" y="897839"/>
                  </a:lnTo>
                  <a:lnTo>
                    <a:pt x="535360" y="907669"/>
                  </a:lnTo>
                  <a:lnTo>
                    <a:pt x="490831" y="913161"/>
                  </a:lnTo>
                  <a:lnTo>
                    <a:pt x="457199" y="914399"/>
                  </a:lnTo>
                  <a:close/>
                </a:path>
              </a:pathLst>
            </a:custGeom>
            <a:solidFill>
              <a:srgbClr val="BEDAFE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9517855" y="2914649"/>
              <a:ext cx="471805" cy="685800"/>
            </a:xfrm>
            <a:custGeom>
              <a:avLst/>
              <a:gdLst/>
              <a:ahLst/>
              <a:cxnLst/>
              <a:rect l="l" t="t" r="r" b="b"/>
              <a:pathLst>
                <a:path w="471804" h="685800">
                  <a:moveTo>
                    <a:pt x="342951" y="514216"/>
                  </a:moveTo>
                  <a:lnTo>
                    <a:pt x="128587" y="514216"/>
                  </a:lnTo>
                  <a:lnTo>
                    <a:pt x="116651" y="483310"/>
                  </a:lnTo>
                  <a:lnTo>
                    <a:pt x="100810" y="454124"/>
                  </a:lnTo>
                  <a:lnTo>
                    <a:pt x="82382" y="426119"/>
                  </a:lnTo>
                  <a:lnTo>
                    <a:pt x="62782" y="398889"/>
                  </a:lnTo>
                  <a:lnTo>
                    <a:pt x="57564" y="391754"/>
                  </a:lnTo>
                  <a:lnTo>
                    <a:pt x="52369" y="384607"/>
                  </a:lnTo>
                  <a:lnTo>
                    <a:pt x="24298" y="340076"/>
                  </a:lnTo>
                  <a:lnTo>
                    <a:pt x="2842" y="272463"/>
                  </a:lnTo>
                  <a:lnTo>
                    <a:pt x="10" y="235877"/>
                  </a:lnTo>
                  <a:lnTo>
                    <a:pt x="0" y="235743"/>
                  </a:lnTo>
                  <a:lnTo>
                    <a:pt x="4789" y="188233"/>
                  </a:lnTo>
                  <a:lnTo>
                    <a:pt x="18526" y="143982"/>
                  </a:lnTo>
                  <a:lnTo>
                    <a:pt x="40262" y="103938"/>
                  </a:lnTo>
                  <a:lnTo>
                    <a:pt x="69048" y="69048"/>
                  </a:lnTo>
                  <a:lnTo>
                    <a:pt x="103938" y="40262"/>
                  </a:lnTo>
                  <a:lnTo>
                    <a:pt x="143982" y="18526"/>
                  </a:lnTo>
                  <a:lnTo>
                    <a:pt x="188233" y="4789"/>
                  </a:lnTo>
                  <a:lnTo>
                    <a:pt x="235743" y="0"/>
                  </a:lnTo>
                  <a:lnTo>
                    <a:pt x="283250" y="4789"/>
                  </a:lnTo>
                  <a:lnTo>
                    <a:pt x="327497" y="18526"/>
                  </a:lnTo>
                  <a:lnTo>
                    <a:pt x="367536" y="40262"/>
                  </a:lnTo>
                  <a:lnTo>
                    <a:pt x="402418" y="69048"/>
                  </a:lnTo>
                  <a:lnTo>
                    <a:pt x="416177" y="85725"/>
                  </a:lnTo>
                  <a:lnTo>
                    <a:pt x="235743" y="85725"/>
                  </a:lnTo>
                  <a:lnTo>
                    <a:pt x="188303" y="93367"/>
                  </a:lnTo>
                  <a:lnTo>
                    <a:pt x="147119" y="114652"/>
                  </a:lnTo>
                  <a:lnTo>
                    <a:pt x="114652" y="147119"/>
                  </a:lnTo>
                  <a:lnTo>
                    <a:pt x="93403" y="188233"/>
                  </a:lnTo>
                  <a:lnTo>
                    <a:pt x="85725" y="235743"/>
                  </a:lnTo>
                  <a:lnTo>
                    <a:pt x="87416" y="244065"/>
                  </a:lnTo>
                  <a:lnTo>
                    <a:pt x="92020" y="250879"/>
                  </a:lnTo>
                  <a:lnTo>
                    <a:pt x="98834" y="255483"/>
                  </a:lnTo>
                  <a:lnTo>
                    <a:pt x="107156" y="257175"/>
                  </a:lnTo>
                  <a:lnTo>
                    <a:pt x="469838" y="257175"/>
                  </a:lnTo>
                  <a:lnTo>
                    <a:pt x="468654" y="272463"/>
                  </a:lnTo>
                  <a:lnTo>
                    <a:pt x="447220" y="340076"/>
                  </a:lnTo>
                  <a:lnTo>
                    <a:pt x="424453" y="377300"/>
                  </a:lnTo>
                  <a:lnTo>
                    <a:pt x="408899" y="398755"/>
                  </a:lnTo>
                  <a:lnTo>
                    <a:pt x="389262" y="426119"/>
                  </a:lnTo>
                  <a:lnTo>
                    <a:pt x="370832" y="454124"/>
                  </a:lnTo>
                  <a:lnTo>
                    <a:pt x="354953" y="483310"/>
                  </a:lnTo>
                  <a:lnTo>
                    <a:pt x="342951" y="514216"/>
                  </a:lnTo>
                  <a:close/>
                </a:path>
                <a:path w="471804" h="685800">
                  <a:moveTo>
                    <a:pt x="469838" y="257175"/>
                  </a:moveTo>
                  <a:lnTo>
                    <a:pt x="107156" y="257175"/>
                  </a:lnTo>
                  <a:lnTo>
                    <a:pt x="115477" y="255483"/>
                  </a:lnTo>
                  <a:lnTo>
                    <a:pt x="122292" y="250879"/>
                  </a:lnTo>
                  <a:lnTo>
                    <a:pt x="126896" y="244065"/>
                  </a:lnTo>
                  <a:lnTo>
                    <a:pt x="137005" y="194023"/>
                  </a:lnTo>
                  <a:lnTo>
                    <a:pt x="159964" y="159964"/>
                  </a:lnTo>
                  <a:lnTo>
                    <a:pt x="194023" y="137005"/>
                  </a:lnTo>
                  <a:lnTo>
                    <a:pt x="244065" y="126896"/>
                  </a:lnTo>
                  <a:lnTo>
                    <a:pt x="250879" y="122292"/>
                  </a:lnTo>
                  <a:lnTo>
                    <a:pt x="255483" y="115477"/>
                  </a:lnTo>
                  <a:lnTo>
                    <a:pt x="257175" y="107156"/>
                  </a:lnTo>
                  <a:lnTo>
                    <a:pt x="255483" y="98834"/>
                  </a:lnTo>
                  <a:lnTo>
                    <a:pt x="250879" y="92020"/>
                  </a:lnTo>
                  <a:lnTo>
                    <a:pt x="244065" y="87416"/>
                  </a:lnTo>
                  <a:lnTo>
                    <a:pt x="235743" y="85725"/>
                  </a:lnTo>
                  <a:lnTo>
                    <a:pt x="416177" y="85725"/>
                  </a:lnTo>
                  <a:lnTo>
                    <a:pt x="452930" y="143982"/>
                  </a:lnTo>
                  <a:lnTo>
                    <a:pt x="466670" y="188233"/>
                  </a:lnTo>
                  <a:lnTo>
                    <a:pt x="471474" y="235743"/>
                  </a:lnTo>
                  <a:lnTo>
                    <a:pt x="471487" y="235877"/>
                  </a:lnTo>
                  <a:lnTo>
                    <a:pt x="469838" y="257175"/>
                  </a:lnTo>
                  <a:close/>
                </a:path>
                <a:path w="471804" h="685800">
                  <a:moveTo>
                    <a:pt x="235743" y="685800"/>
                  </a:moveTo>
                  <a:lnTo>
                    <a:pt x="194023" y="677382"/>
                  </a:lnTo>
                  <a:lnTo>
                    <a:pt x="159964" y="654423"/>
                  </a:lnTo>
                  <a:lnTo>
                    <a:pt x="137005" y="620363"/>
                  </a:lnTo>
                  <a:lnTo>
                    <a:pt x="128587" y="578643"/>
                  </a:lnTo>
                  <a:lnTo>
                    <a:pt x="128587" y="557212"/>
                  </a:lnTo>
                  <a:lnTo>
                    <a:pt x="342900" y="557212"/>
                  </a:lnTo>
                  <a:lnTo>
                    <a:pt x="342900" y="578643"/>
                  </a:lnTo>
                  <a:lnTo>
                    <a:pt x="334482" y="620363"/>
                  </a:lnTo>
                  <a:lnTo>
                    <a:pt x="311523" y="654423"/>
                  </a:lnTo>
                  <a:lnTo>
                    <a:pt x="277463" y="677382"/>
                  </a:lnTo>
                  <a:lnTo>
                    <a:pt x="235743" y="685800"/>
                  </a:lnTo>
                  <a:close/>
                </a:path>
              </a:pathLst>
            </a:custGeom>
            <a:solidFill>
              <a:srgbClr val="3B81F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9525026" y="3829049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36059" y="457200"/>
                  </a:moveTo>
                  <a:lnTo>
                    <a:pt x="221085" y="457200"/>
                  </a:lnTo>
                  <a:lnTo>
                    <a:pt x="213617" y="456833"/>
                  </a:lnTo>
                  <a:lnTo>
                    <a:pt x="169378" y="449529"/>
                  </a:lnTo>
                  <a:lnTo>
                    <a:pt x="127414" y="433736"/>
                  </a:lnTo>
                  <a:lnTo>
                    <a:pt x="89338" y="410059"/>
                  </a:lnTo>
                  <a:lnTo>
                    <a:pt x="56612" y="379409"/>
                  </a:lnTo>
                  <a:lnTo>
                    <a:pt x="30495" y="342964"/>
                  </a:lnTo>
                  <a:lnTo>
                    <a:pt x="11989" y="302123"/>
                  </a:lnTo>
                  <a:lnTo>
                    <a:pt x="1807" y="258457"/>
                  </a:lnTo>
                  <a:lnTo>
                    <a:pt x="0" y="220561"/>
                  </a:lnTo>
                  <a:lnTo>
                    <a:pt x="339" y="213644"/>
                  </a:lnTo>
                  <a:lnTo>
                    <a:pt x="7643" y="169405"/>
                  </a:lnTo>
                  <a:lnTo>
                    <a:pt x="23436" y="127441"/>
                  </a:lnTo>
                  <a:lnTo>
                    <a:pt x="47113" y="89365"/>
                  </a:lnTo>
                  <a:lnTo>
                    <a:pt x="77763" y="56639"/>
                  </a:lnTo>
                  <a:lnTo>
                    <a:pt x="114208" y="30522"/>
                  </a:lnTo>
                  <a:lnTo>
                    <a:pt x="155049" y="12016"/>
                  </a:lnTo>
                  <a:lnTo>
                    <a:pt x="198715" y="1834"/>
                  </a:lnTo>
                  <a:lnTo>
                    <a:pt x="221085" y="0"/>
                  </a:lnTo>
                  <a:lnTo>
                    <a:pt x="236059" y="0"/>
                  </a:lnTo>
                  <a:lnTo>
                    <a:pt x="280513" y="5853"/>
                  </a:lnTo>
                  <a:lnTo>
                    <a:pt x="322971" y="20266"/>
                  </a:lnTo>
                  <a:lnTo>
                    <a:pt x="361801" y="42685"/>
                  </a:lnTo>
                  <a:lnTo>
                    <a:pt x="395511" y="72249"/>
                  </a:lnTo>
                  <a:lnTo>
                    <a:pt x="422806" y="107821"/>
                  </a:lnTo>
                  <a:lnTo>
                    <a:pt x="442636" y="148035"/>
                  </a:lnTo>
                  <a:lnTo>
                    <a:pt x="443330" y="149974"/>
                  </a:lnTo>
                  <a:lnTo>
                    <a:pt x="314286" y="149974"/>
                  </a:lnTo>
                  <a:lnTo>
                    <a:pt x="306220" y="151547"/>
                  </a:lnTo>
                  <a:lnTo>
                    <a:pt x="299117" y="156269"/>
                  </a:lnTo>
                  <a:lnTo>
                    <a:pt x="248185" y="207246"/>
                  </a:lnTo>
                  <a:lnTo>
                    <a:pt x="142926" y="207246"/>
                  </a:lnTo>
                  <a:lnTo>
                    <a:pt x="134988" y="208799"/>
                  </a:lnTo>
                  <a:lnTo>
                    <a:pt x="127756" y="213508"/>
                  </a:lnTo>
                  <a:lnTo>
                    <a:pt x="123035" y="220561"/>
                  </a:lnTo>
                  <a:lnTo>
                    <a:pt x="121461" y="228611"/>
                  </a:lnTo>
                  <a:lnTo>
                    <a:pt x="122920" y="236086"/>
                  </a:lnTo>
                  <a:lnTo>
                    <a:pt x="123035" y="236677"/>
                  </a:lnTo>
                  <a:lnTo>
                    <a:pt x="127756" y="243780"/>
                  </a:lnTo>
                  <a:lnTo>
                    <a:pt x="184906" y="300930"/>
                  </a:lnTo>
                  <a:lnTo>
                    <a:pt x="191959" y="305652"/>
                  </a:lnTo>
                  <a:lnTo>
                    <a:pt x="200009" y="307225"/>
                  </a:lnTo>
                  <a:lnTo>
                    <a:pt x="443330" y="307225"/>
                  </a:lnTo>
                  <a:lnTo>
                    <a:pt x="442636" y="309164"/>
                  </a:lnTo>
                  <a:lnTo>
                    <a:pt x="422806" y="349378"/>
                  </a:lnTo>
                  <a:lnTo>
                    <a:pt x="395511" y="384950"/>
                  </a:lnTo>
                  <a:lnTo>
                    <a:pt x="361801" y="414514"/>
                  </a:lnTo>
                  <a:lnTo>
                    <a:pt x="322971" y="436933"/>
                  </a:lnTo>
                  <a:lnTo>
                    <a:pt x="280513" y="451346"/>
                  </a:lnTo>
                  <a:lnTo>
                    <a:pt x="243528" y="456833"/>
                  </a:lnTo>
                  <a:lnTo>
                    <a:pt x="236059" y="457200"/>
                  </a:lnTo>
                  <a:close/>
                </a:path>
                <a:path w="457200" h="457200">
                  <a:moveTo>
                    <a:pt x="329030" y="187078"/>
                  </a:moveTo>
                  <a:lnTo>
                    <a:pt x="334098" y="179488"/>
                  </a:lnTo>
                  <a:lnTo>
                    <a:pt x="335651" y="171438"/>
                  </a:lnTo>
                  <a:lnTo>
                    <a:pt x="334072" y="163372"/>
                  </a:lnTo>
                  <a:lnTo>
                    <a:pt x="329389" y="156269"/>
                  </a:lnTo>
                  <a:lnTo>
                    <a:pt x="322336" y="151547"/>
                  </a:lnTo>
                  <a:lnTo>
                    <a:pt x="314286" y="149974"/>
                  </a:lnTo>
                  <a:lnTo>
                    <a:pt x="443330" y="149974"/>
                  </a:lnTo>
                  <a:lnTo>
                    <a:pt x="445156" y="155076"/>
                  </a:lnTo>
                  <a:lnTo>
                    <a:pt x="449502" y="169405"/>
                  </a:lnTo>
                  <a:lnTo>
                    <a:pt x="451319" y="176659"/>
                  </a:lnTo>
                  <a:lnTo>
                    <a:pt x="453289" y="186561"/>
                  </a:lnTo>
                  <a:lnTo>
                    <a:pt x="329547" y="186561"/>
                  </a:lnTo>
                  <a:lnTo>
                    <a:pt x="329030" y="187078"/>
                  </a:lnTo>
                  <a:close/>
                </a:path>
                <a:path w="457200" h="457200">
                  <a:moveTo>
                    <a:pt x="443330" y="307225"/>
                  </a:moveTo>
                  <a:lnTo>
                    <a:pt x="200009" y="307225"/>
                  </a:lnTo>
                  <a:lnTo>
                    <a:pt x="208075" y="305652"/>
                  </a:lnTo>
                  <a:lnTo>
                    <a:pt x="215178" y="300930"/>
                  </a:lnTo>
                  <a:lnTo>
                    <a:pt x="329547" y="186561"/>
                  </a:lnTo>
                  <a:lnTo>
                    <a:pt x="453289" y="186561"/>
                  </a:lnTo>
                  <a:lnTo>
                    <a:pt x="454241" y="191345"/>
                  </a:lnTo>
                  <a:lnTo>
                    <a:pt x="455338" y="198742"/>
                  </a:lnTo>
                  <a:lnTo>
                    <a:pt x="456792" y="213508"/>
                  </a:lnTo>
                  <a:lnTo>
                    <a:pt x="457145" y="220561"/>
                  </a:lnTo>
                  <a:lnTo>
                    <a:pt x="457143" y="236677"/>
                  </a:lnTo>
                  <a:lnTo>
                    <a:pt x="451319" y="280540"/>
                  </a:lnTo>
                  <a:lnTo>
                    <a:pt x="445156" y="302123"/>
                  </a:lnTo>
                  <a:lnTo>
                    <a:pt x="443330" y="307225"/>
                  </a:lnTo>
                  <a:close/>
                </a:path>
                <a:path w="457200" h="457200">
                  <a:moveTo>
                    <a:pt x="199997" y="255478"/>
                  </a:moveTo>
                  <a:lnTo>
                    <a:pt x="158028" y="213508"/>
                  </a:lnTo>
                  <a:lnTo>
                    <a:pt x="150975" y="208799"/>
                  </a:lnTo>
                  <a:lnTo>
                    <a:pt x="142926" y="207246"/>
                  </a:lnTo>
                  <a:lnTo>
                    <a:pt x="248185" y="207246"/>
                  </a:lnTo>
                  <a:lnTo>
                    <a:pt x="199997" y="255478"/>
                  </a:lnTo>
                  <a:close/>
                </a:path>
              </a:pathLst>
            </a:custGeom>
            <a:solidFill>
              <a:srgbClr val="60A5F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9518002" y="4514849"/>
              <a:ext cx="471805" cy="457200"/>
            </a:xfrm>
            <a:custGeom>
              <a:avLst/>
              <a:gdLst/>
              <a:ahLst/>
              <a:cxnLst/>
              <a:rect l="l" t="t" r="r" b="b"/>
              <a:pathLst>
                <a:path w="471804" h="457200">
                  <a:moveTo>
                    <a:pt x="365736" y="457188"/>
                  </a:moveTo>
                  <a:lnTo>
                    <a:pt x="357885" y="456626"/>
                  </a:lnTo>
                  <a:lnTo>
                    <a:pt x="350343" y="453896"/>
                  </a:lnTo>
                  <a:lnTo>
                    <a:pt x="235775" y="392727"/>
                  </a:lnTo>
                  <a:lnTo>
                    <a:pt x="121207" y="453896"/>
                  </a:lnTo>
                  <a:lnTo>
                    <a:pt x="113666" y="456613"/>
                  </a:lnTo>
                  <a:lnTo>
                    <a:pt x="105815" y="457155"/>
                  </a:lnTo>
                  <a:lnTo>
                    <a:pt x="98114" y="455553"/>
                  </a:lnTo>
                  <a:lnTo>
                    <a:pt x="91025" y="451842"/>
                  </a:lnTo>
                  <a:lnTo>
                    <a:pt x="85245" y="446307"/>
                  </a:lnTo>
                  <a:lnTo>
                    <a:pt x="81281" y="439508"/>
                  </a:lnTo>
                  <a:lnTo>
                    <a:pt x="79309" y="431888"/>
                  </a:lnTo>
                  <a:lnTo>
                    <a:pt x="79506" y="423892"/>
                  </a:lnTo>
                  <a:lnTo>
                    <a:pt x="101473" y="293786"/>
                  </a:lnTo>
                  <a:lnTo>
                    <a:pt x="8425" y="201721"/>
                  </a:lnTo>
                  <a:lnTo>
                    <a:pt x="3619" y="195401"/>
                  </a:lnTo>
                  <a:lnTo>
                    <a:pt x="779" y="188126"/>
                  </a:lnTo>
                  <a:lnTo>
                    <a:pt x="0" y="180348"/>
                  </a:lnTo>
                  <a:lnTo>
                    <a:pt x="1371" y="172521"/>
                  </a:lnTo>
                  <a:lnTo>
                    <a:pt x="152551" y="134213"/>
                  </a:lnTo>
                  <a:lnTo>
                    <a:pt x="209969" y="16073"/>
                  </a:lnTo>
                  <a:lnTo>
                    <a:pt x="214477" y="9418"/>
                  </a:lnTo>
                  <a:lnTo>
                    <a:pt x="220517" y="4353"/>
                  </a:lnTo>
                  <a:lnTo>
                    <a:pt x="227712" y="1130"/>
                  </a:lnTo>
                  <a:lnTo>
                    <a:pt x="235686" y="0"/>
                  </a:lnTo>
                  <a:lnTo>
                    <a:pt x="243673" y="1130"/>
                  </a:lnTo>
                  <a:lnTo>
                    <a:pt x="250889" y="4353"/>
                  </a:lnTo>
                  <a:lnTo>
                    <a:pt x="256933" y="9418"/>
                  </a:lnTo>
                  <a:lnTo>
                    <a:pt x="261404" y="16073"/>
                  </a:lnTo>
                  <a:lnTo>
                    <a:pt x="318821" y="134213"/>
                  </a:lnTo>
                  <a:lnTo>
                    <a:pt x="447141" y="153144"/>
                  </a:lnTo>
                  <a:lnTo>
                    <a:pt x="471500" y="180348"/>
                  </a:lnTo>
                  <a:lnTo>
                    <a:pt x="470715" y="188126"/>
                  </a:lnTo>
                  <a:lnTo>
                    <a:pt x="467855" y="195401"/>
                  </a:lnTo>
                  <a:lnTo>
                    <a:pt x="463036" y="201721"/>
                  </a:lnTo>
                  <a:lnTo>
                    <a:pt x="369989" y="293786"/>
                  </a:lnTo>
                  <a:lnTo>
                    <a:pt x="392045" y="423892"/>
                  </a:lnTo>
                  <a:lnTo>
                    <a:pt x="373436" y="455591"/>
                  </a:lnTo>
                  <a:lnTo>
                    <a:pt x="365736" y="457188"/>
                  </a:lnTo>
                  <a:close/>
                </a:path>
              </a:pathLst>
            </a:custGeom>
            <a:solidFill>
              <a:srgbClr val="93C4F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10544174" y="7391399"/>
              <a:ext cx="1457325" cy="323850"/>
            </a:xfrm>
            <a:custGeom>
              <a:avLst/>
              <a:gdLst/>
              <a:ahLst/>
              <a:cxnLst/>
              <a:rect l="l" t="t" r="r" b="b"/>
              <a:pathLst>
                <a:path w="1457325" h="323850">
                  <a:moveTo>
                    <a:pt x="1424277" y="323849"/>
                  </a:moveTo>
                  <a:lnTo>
                    <a:pt x="33047" y="323849"/>
                  </a:lnTo>
                  <a:lnTo>
                    <a:pt x="28187" y="322883"/>
                  </a:lnTo>
                  <a:lnTo>
                    <a:pt x="966" y="295662"/>
                  </a:lnTo>
                  <a:lnTo>
                    <a:pt x="0" y="290802"/>
                  </a:lnTo>
                  <a:lnTo>
                    <a:pt x="0" y="28574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1424277" y="0"/>
                  </a:lnTo>
                  <a:lnTo>
                    <a:pt x="1456357" y="28187"/>
                  </a:lnTo>
                  <a:lnTo>
                    <a:pt x="1457324" y="33047"/>
                  </a:lnTo>
                  <a:lnTo>
                    <a:pt x="1457324" y="290802"/>
                  </a:lnTo>
                  <a:lnTo>
                    <a:pt x="1429137" y="322883"/>
                  </a:lnTo>
                  <a:lnTo>
                    <a:pt x="1424277" y="323849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9" name="object 29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58474" y="7486649"/>
              <a:ext cx="133349" cy="133349"/>
            </a:xfrm>
            <a:prstGeom prst="rect">
              <a:avLst/>
            </a:prstGeom>
          </p:spPr>
        </p:pic>
      </p:grpSp>
      <p:sp>
        <p:nvSpPr>
          <p:cNvPr id="30" name="object 30" descr=""/>
          <p:cNvSpPr txBox="1"/>
          <p:nvPr/>
        </p:nvSpPr>
        <p:spPr>
          <a:xfrm>
            <a:off x="10833000" y="7493000"/>
            <a:ext cx="1066800" cy="1346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975"/>
              </a:lnSpc>
            </a:pPr>
            <a:r>
              <a:rPr dirty="0" sz="1000" spc="-75">
                <a:solidFill>
                  <a:srgbClr val="FFFFFF"/>
                </a:solidFill>
                <a:latin typeface="Roboto"/>
                <a:cs typeface="Roboto"/>
              </a:rPr>
              <a:t>Made</a:t>
            </a:r>
            <a:r>
              <a:rPr dirty="0" sz="1000" spc="5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1000" spc="-55">
                <a:solidFill>
                  <a:srgbClr val="FFFFFF"/>
                </a:solidFill>
                <a:latin typeface="Roboto"/>
                <a:cs typeface="Roboto"/>
              </a:rPr>
              <a:t>with</a:t>
            </a:r>
            <a:r>
              <a:rPr dirty="0" sz="1000" spc="5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1000" spc="-50">
                <a:solidFill>
                  <a:srgbClr val="FFFFFF"/>
                </a:solidFill>
                <a:latin typeface="Roboto"/>
                <a:cs typeface="Roboto"/>
              </a:rPr>
              <a:t>Genspark</a:t>
            </a:r>
            <a:endParaRPr sz="10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2192000" cy="7096125"/>
          </a:xfrm>
          <a:custGeom>
            <a:avLst/>
            <a:gdLst/>
            <a:ahLst/>
            <a:cxnLst/>
            <a:rect l="l" t="t" r="r" b="b"/>
            <a:pathLst>
              <a:path w="12192000" h="7096125">
                <a:moveTo>
                  <a:pt x="12191999" y="7096124"/>
                </a:moveTo>
                <a:lnTo>
                  <a:pt x="0" y="7096124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7096124"/>
                </a:lnTo>
                <a:close/>
              </a:path>
            </a:pathLst>
          </a:custGeom>
          <a:solidFill>
            <a:srgbClr val="F7FA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609599" y="609599"/>
            <a:ext cx="952500" cy="76200"/>
          </a:xfrm>
          <a:custGeom>
            <a:avLst/>
            <a:gdLst/>
            <a:ahLst/>
            <a:cxnLst/>
            <a:rect l="l" t="t" r="r" b="b"/>
            <a:pathLst>
              <a:path w="952500" h="76200">
                <a:moveTo>
                  <a:pt x="952499" y="76199"/>
                </a:moveTo>
                <a:lnTo>
                  <a:pt x="0" y="76199"/>
                </a:lnTo>
                <a:lnTo>
                  <a:pt x="0" y="0"/>
                </a:lnTo>
                <a:lnTo>
                  <a:pt x="952499" y="0"/>
                </a:lnTo>
                <a:lnTo>
                  <a:pt x="952499" y="76199"/>
                </a:lnTo>
                <a:close/>
              </a:path>
            </a:pathLst>
          </a:custGeom>
          <a:solidFill>
            <a:srgbClr val="3B81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96899" y="819878"/>
            <a:ext cx="5090795" cy="882015"/>
          </a:xfrm>
          <a:prstGeom prst="rect"/>
        </p:spPr>
        <p:txBody>
          <a:bodyPr wrap="square" lIns="0" tIns="104140" rIns="0" bIns="0" rtlCol="0" vert="horz">
            <a:spAutoFit/>
          </a:bodyPr>
          <a:lstStyle/>
          <a:p>
            <a:pPr marL="12700" marR="5080">
              <a:lnSpc>
                <a:spcPts val="3000"/>
              </a:lnSpc>
              <a:spcBef>
                <a:spcPts val="820"/>
              </a:spcBef>
            </a:pPr>
            <a:r>
              <a:rPr dirty="0" spc="-240"/>
              <a:t>Conclusion:</a:t>
            </a:r>
            <a:r>
              <a:rPr dirty="0" spc="-80"/>
              <a:t> </a:t>
            </a:r>
            <a:r>
              <a:rPr dirty="0" spc="-260"/>
              <a:t>The</a:t>
            </a:r>
            <a:r>
              <a:rPr dirty="0" spc="-80"/>
              <a:t> </a:t>
            </a:r>
            <a:r>
              <a:rPr dirty="0" spc="-254"/>
              <a:t>Future</a:t>
            </a:r>
            <a:r>
              <a:rPr dirty="0" spc="-80"/>
              <a:t> </a:t>
            </a:r>
            <a:r>
              <a:rPr dirty="0" spc="-225"/>
              <a:t>of</a:t>
            </a:r>
            <a:r>
              <a:rPr dirty="0" spc="-80"/>
              <a:t> </a:t>
            </a:r>
            <a:r>
              <a:rPr dirty="0" spc="-165"/>
              <a:t>AI </a:t>
            </a:r>
            <a:r>
              <a:rPr dirty="0" spc="-270"/>
              <a:t>Agents</a:t>
            </a:r>
          </a:p>
        </p:txBody>
      </p:sp>
      <p:sp>
        <p:nvSpPr>
          <p:cNvPr id="5" name="object 5" descr=""/>
          <p:cNvSpPr txBox="1"/>
          <p:nvPr/>
        </p:nvSpPr>
        <p:spPr>
          <a:xfrm>
            <a:off x="596899" y="1839444"/>
            <a:ext cx="5962015" cy="6540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95"/>
              </a:spcBef>
            </a:pPr>
            <a:r>
              <a:rPr dirty="0" sz="1650" spc="-100">
                <a:solidFill>
                  <a:srgbClr val="374050"/>
                </a:solidFill>
                <a:latin typeface="Roboto"/>
                <a:cs typeface="Roboto"/>
              </a:rPr>
              <a:t>Modern</a:t>
            </a:r>
            <a:r>
              <a:rPr dirty="0" sz="1650" spc="-15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dirty="0" sz="1650" spc="-80">
                <a:solidFill>
                  <a:srgbClr val="374050"/>
                </a:solidFill>
                <a:latin typeface="Roboto"/>
                <a:cs typeface="Roboto"/>
              </a:rPr>
              <a:t>AI</a:t>
            </a:r>
            <a:r>
              <a:rPr dirty="0" sz="1650" spc="-1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dirty="0" sz="1650" spc="-85">
                <a:solidFill>
                  <a:srgbClr val="374050"/>
                </a:solidFill>
                <a:latin typeface="Roboto"/>
                <a:cs typeface="Roboto"/>
              </a:rPr>
              <a:t>agents</a:t>
            </a:r>
            <a:r>
              <a:rPr dirty="0" sz="1650" spc="-15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dirty="0" sz="1650" spc="-80">
                <a:solidFill>
                  <a:srgbClr val="374050"/>
                </a:solidFill>
                <a:latin typeface="Roboto"/>
                <a:cs typeface="Roboto"/>
              </a:rPr>
              <a:t>transform</a:t>
            </a:r>
            <a:r>
              <a:rPr dirty="0" sz="1650" spc="-1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dirty="0" sz="1650" spc="-85">
                <a:solidFill>
                  <a:srgbClr val="374050"/>
                </a:solidFill>
                <a:latin typeface="Roboto"/>
                <a:cs typeface="Roboto"/>
              </a:rPr>
              <a:t>simple</a:t>
            </a:r>
            <a:r>
              <a:rPr dirty="0" sz="1650" spc="-15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dirty="0" sz="1650" spc="-110">
                <a:solidFill>
                  <a:srgbClr val="374050"/>
                </a:solidFill>
                <a:latin typeface="Roboto"/>
                <a:cs typeface="Roboto"/>
              </a:rPr>
              <a:t>LLMs</a:t>
            </a:r>
            <a:r>
              <a:rPr dirty="0" sz="1650" spc="-1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dirty="0" sz="1650" spc="-70">
                <a:solidFill>
                  <a:srgbClr val="374050"/>
                </a:solidFill>
                <a:latin typeface="Roboto"/>
                <a:cs typeface="Roboto"/>
              </a:rPr>
              <a:t>into</a:t>
            </a:r>
            <a:r>
              <a:rPr dirty="0" sz="1650" spc="-1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dirty="0" sz="1650" spc="-85" b="0">
                <a:solidFill>
                  <a:srgbClr val="2562EB"/>
                </a:solidFill>
                <a:latin typeface="Roboto Medium"/>
                <a:cs typeface="Roboto Medium"/>
              </a:rPr>
              <a:t>autonomous,</a:t>
            </a:r>
            <a:r>
              <a:rPr dirty="0" sz="1650" spc="-15" b="0">
                <a:solidFill>
                  <a:srgbClr val="2562EB"/>
                </a:solidFill>
                <a:latin typeface="Roboto Medium"/>
                <a:cs typeface="Roboto Medium"/>
              </a:rPr>
              <a:t> </a:t>
            </a:r>
            <a:r>
              <a:rPr dirty="0" sz="1650" spc="-55" b="0">
                <a:solidFill>
                  <a:srgbClr val="2562EB"/>
                </a:solidFill>
                <a:latin typeface="Roboto Medium"/>
                <a:cs typeface="Roboto Medium"/>
              </a:rPr>
              <a:t>intelligent </a:t>
            </a:r>
            <a:r>
              <a:rPr dirty="0" sz="1650" spc="-75" b="0">
                <a:solidFill>
                  <a:srgbClr val="2562EB"/>
                </a:solidFill>
                <a:latin typeface="Roboto Medium"/>
                <a:cs typeface="Roboto Medium"/>
              </a:rPr>
              <a:t>digital</a:t>
            </a:r>
            <a:r>
              <a:rPr dirty="0" sz="1650" spc="5" b="0">
                <a:solidFill>
                  <a:srgbClr val="2562EB"/>
                </a:solidFill>
                <a:latin typeface="Roboto Medium"/>
                <a:cs typeface="Roboto Medium"/>
              </a:rPr>
              <a:t> </a:t>
            </a:r>
            <a:r>
              <a:rPr dirty="0" sz="1650" spc="-90" b="0">
                <a:solidFill>
                  <a:srgbClr val="2562EB"/>
                </a:solidFill>
                <a:latin typeface="Roboto Medium"/>
                <a:cs typeface="Roboto Medium"/>
              </a:rPr>
              <a:t>workers</a:t>
            </a:r>
            <a:r>
              <a:rPr dirty="0" sz="1650" spc="5" b="0">
                <a:solidFill>
                  <a:srgbClr val="2562EB"/>
                </a:solidFill>
                <a:latin typeface="Roboto Medium"/>
                <a:cs typeface="Roboto Medium"/>
              </a:rPr>
              <a:t> </a:t>
            </a:r>
            <a:r>
              <a:rPr dirty="0" sz="1650" spc="-85">
                <a:solidFill>
                  <a:srgbClr val="374050"/>
                </a:solidFill>
                <a:latin typeface="Roboto"/>
                <a:cs typeface="Roboto"/>
              </a:rPr>
              <a:t>capable</a:t>
            </a:r>
            <a:r>
              <a:rPr dirty="0" sz="1650" spc="5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dirty="0" sz="1650" spc="-75">
                <a:solidFill>
                  <a:srgbClr val="374050"/>
                </a:solidFill>
                <a:latin typeface="Roboto"/>
                <a:cs typeface="Roboto"/>
              </a:rPr>
              <a:t>of</a:t>
            </a:r>
            <a:r>
              <a:rPr dirty="0" sz="1650" spc="1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dirty="0" sz="1650" spc="-75">
                <a:solidFill>
                  <a:srgbClr val="374050"/>
                </a:solidFill>
                <a:latin typeface="Roboto"/>
                <a:cs typeface="Roboto"/>
              </a:rPr>
              <a:t>solving</a:t>
            </a:r>
            <a:r>
              <a:rPr dirty="0" sz="1650" spc="5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dirty="0" sz="1650" spc="-90">
                <a:solidFill>
                  <a:srgbClr val="374050"/>
                </a:solidFill>
                <a:latin typeface="Roboto"/>
                <a:cs typeface="Roboto"/>
              </a:rPr>
              <a:t>complex</a:t>
            </a:r>
            <a:r>
              <a:rPr dirty="0" sz="1650" spc="5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dirty="0" sz="1650" spc="-90">
                <a:solidFill>
                  <a:srgbClr val="374050"/>
                </a:solidFill>
                <a:latin typeface="Roboto"/>
                <a:cs typeface="Roboto"/>
              </a:rPr>
              <a:t>problems</a:t>
            </a:r>
            <a:r>
              <a:rPr dirty="0" sz="1650" spc="1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dirty="0" sz="1650" spc="-10">
                <a:solidFill>
                  <a:srgbClr val="374050"/>
                </a:solidFill>
                <a:latin typeface="Roboto"/>
                <a:cs typeface="Roboto"/>
              </a:rPr>
              <a:t>independently.</a:t>
            </a:r>
            <a:endParaRPr sz="1650">
              <a:latin typeface="Roboto"/>
              <a:cs typeface="Roboto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596899" y="2793744"/>
            <a:ext cx="1201420" cy="3270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950" spc="-85" b="0">
                <a:solidFill>
                  <a:srgbClr val="1F2937"/>
                </a:solidFill>
                <a:latin typeface="Roboto Medium"/>
                <a:cs typeface="Roboto Medium"/>
              </a:rPr>
              <a:t>Next</a:t>
            </a:r>
            <a:r>
              <a:rPr dirty="0" sz="1950" spc="-35" b="0">
                <a:solidFill>
                  <a:srgbClr val="1F2937"/>
                </a:solidFill>
                <a:latin typeface="Roboto Medium"/>
                <a:cs typeface="Roboto Medium"/>
              </a:rPr>
              <a:t> </a:t>
            </a:r>
            <a:r>
              <a:rPr dirty="0" sz="1950" spc="-70" b="0">
                <a:solidFill>
                  <a:srgbClr val="1F2937"/>
                </a:solidFill>
                <a:latin typeface="Roboto Medium"/>
                <a:cs typeface="Roboto Medium"/>
              </a:rPr>
              <a:t>Steps:</a:t>
            </a:r>
            <a:endParaRPr sz="1950">
              <a:latin typeface="Roboto Medium"/>
              <a:cs typeface="Roboto Medium"/>
            </a:endParaRPr>
          </a:p>
        </p:txBody>
      </p:sp>
      <p:grpSp>
        <p:nvGrpSpPr>
          <p:cNvPr id="7" name="object 7" descr=""/>
          <p:cNvGrpSpPr/>
          <p:nvPr/>
        </p:nvGrpSpPr>
        <p:grpSpPr>
          <a:xfrm>
            <a:off x="609599" y="3286124"/>
            <a:ext cx="6096000" cy="685800"/>
            <a:chOff x="609599" y="3286124"/>
            <a:chExt cx="6096000" cy="685800"/>
          </a:xfrm>
        </p:grpSpPr>
        <p:sp>
          <p:nvSpPr>
            <p:cNvPr id="8" name="object 8" descr=""/>
            <p:cNvSpPr/>
            <p:nvPr/>
          </p:nvSpPr>
          <p:spPr>
            <a:xfrm>
              <a:off x="628649" y="3286124"/>
              <a:ext cx="6076950" cy="685800"/>
            </a:xfrm>
            <a:custGeom>
              <a:avLst/>
              <a:gdLst/>
              <a:ahLst/>
              <a:cxnLst/>
              <a:rect l="l" t="t" r="r" b="b"/>
              <a:pathLst>
                <a:path w="6076950" h="685800">
                  <a:moveTo>
                    <a:pt x="6043901" y="685799"/>
                  </a:moveTo>
                  <a:lnTo>
                    <a:pt x="0" y="685799"/>
                  </a:lnTo>
                  <a:lnTo>
                    <a:pt x="0" y="0"/>
                  </a:lnTo>
                  <a:lnTo>
                    <a:pt x="6043901" y="0"/>
                  </a:lnTo>
                  <a:lnTo>
                    <a:pt x="6048761" y="966"/>
                  </a:lnTo>
                  <a:lnTo>
                    <a:pt x="6075982" y="28187"/>
                  </a:lnTo>
                  <a:lnTo>
                    <a:pt x="6076948" y="33047"/>
                  </a:lnTo>
                  <a:lnTo>
                    <a:pt x="6076948" y="652752"/>
                  </a:lnTo>
                  <a:lnTo>
                    <a:pt x="6048761" y="684832"/>
                  </a:lnTo>
                  <a:lnTo>
                    <a:pt x="6043901" y="685799"/>
                  </a:lnTo>
                  <a:close/>
                </a:path>
              </a:pathLst>
            </a:custGeom>
            <a:solidFill>
              <a:srgbClr val="F0F9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609599" y="3286124"/>
              <a:ext cx="38100" cy="685800"/>
            </a:xfrm>
            <a:custGeom>
              <a:avLst/>
              <a:gdLst/>
              <a:ahLst/>
              <a:cxnLst/>
              <a:rect l="l" t="t" r="r" b="b"/>
              <a:pathLst>
                <a:path w="38100" h="685800">
                  <a:moveTo>
                    <a:pt x="38099" y="685799"/>
                  </a:moveTo>
                  <a:lnTo>
                    <a:pt x="0" y="685799"/>
                  </a:lnTo>
                  <a:lnTo>
                    <a:pt x="0" y="0"/>
                  </a:lnTo>
                  <a:lnTo>
                    <a:pt x="38099" y="0"/>
                  </a:lnTo>
                  <a:lnTo>
                    <a:pt x="38099" y="685799"/>
                  </a:lnTo>
                  <a:close/>
                </a:path>
              </a:pathLst>
            </a:custGeom>
            <a:solidFill>
              <a:srgbClr val="3B81F5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 descr=""/>
          <p:cNvSpPr txBox="1"/>
          <p:nvPr/>
        </p:nvSpPr>
        <p:spPr>
          <a:xfrm>
            <a:off x="787399" y="3354959"/>
            <a:ext cx="3649979" cy="482600"/>
          </a:xfrm>
          <a:prstGeom prst="rect">
            <a:avLst/>
          </a:prstGeom>
        </p:spPr>
        <p:txBody>
          <a:bodyPr wrap="square" lIns="0" tIns="419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dirty="0" sz="1300" spc="-40" b="0">
                <a:latin typeface="Roboto Medium"/>
                <a:cs typeface="Roboto Medium"/>
              </a:rPr>
              <a:t>Start</a:t>
            </a:r>
            <a:r>
              <a:rPr dirty="0" sz="1300" spc="-5" b="0">
                <a:latin typeface="Roboto Medium"/>
                <a:cs typeface="Roboto Medium"/>
              </a:rPr>
              <a:t> </a:t>
            </a:r>
            <a:r>
              <a:rPr dirty="0" sz="1300" spc="-60" b="0">
                <a:latin typeface="Roboto Medium"/>
                <a:cs typeface="Roboto Medium"/>
              </a:rPr>
              <a:t>Small,</a:t>
            </a:r>
            <a:r>
              <a:rPr dirty="0" sz="1300" b="0">
                <a:latin typeface="Roboto Medium"/>
                <a:cs typeface="Roboto Medium"/>
              </a:rPr>
              <a:t> </a:t>
            </a:r>
            <a:r>
              <a:rPr dirty="0" sz="1300" spc="-65" b="0">
                <a:latin typeface="Roboto Medium"/>
                <a:cs typeface="Roboto Medium"/>
              </a:rPr>
              <a:t>Scale</a:t>
            </a:r>
            <a:r>
              <a:rPr dirty="0" sz="1300" b="0">
                <a:latin typeface="Roboto Medium"/>
                <a:cs typeface="Roboto Medium"/>
              </a:rPr>
              <a:t> </a:t>
            </a:r>
            <a:r>
              <a:rPr dirty="0" sz="1300" spc="-10" b="0">
                <a:latin typeface="Roboto Medium"/>
                <a:cs typeface="Roboto Medium"/>
              </a:rPr>
              <a:t>Gradually</a:t>
            </a:r>
            <a:endParaRPr sz="1300">
              <a:latin typeface="Roboto Medium"/>
              <a:cs typeface="Roboto Medium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dirty="0" sz="1300" spc="-60">
                <a:solidFill>
                  <a:srgbClr val="4A5462"/>
                </a:solidFill>
                <a:latin typeface="Roboto"/>
                <a:cs typeface="Roboto"/>
              </a:rPr>
              <a:t>Begin</a:t>
            </a:r>
            <a:r>
              <a:rPr dirty="0" sz="1300" spc="-15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dirty="0" sz="1300" spc="-50">
                <a:solidFill>
                  <a:srgbClr val="4A5462"/>
                </a:solidFill>
                <a:latin typeface="Roboto"/>
                <a:cs typeface="Roboto"/>
              </a:rPr>
              <a:t>with</a:t>
            </a:r>
            <a:r>
              <a:rPr dirty="0" sz="1300" spc="-15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dirty="0" sz="1300" spc="-45">
                <a:solidFill>
                  <a:srgbClr val="4A5462"/>
                </a:solidFill>
                <a:latin typeface="Roboto"/>
                <a:cs typeface="Roboto"/>
              </a:rPr>
              <a:t>targeted,</a:t>
            </a:r>
            <a:r>
              <a:rPr dirty="0" sz="1300" spc="-1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dirty="0" sz="1300" spc="-55">
                <a:solidFill>
                  <a:srgbClr val="4A5462"/>
                </a:solidFill>
                <a:latin typeface="Roboto"/>
                <a:cs typeface="Roboto"/>
              </a:rPr>
              <a:t>focused</a:t>
            </a:r>
            <a:r>
              <a:rPr dirty="0" sz="1300" spc="-15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dirty="0" sz="1300" spc="-60">
                <a:solidFill>
                  <a:srgbClr val="4A5462"/>
                </a:solidFill>
                <a:latin typeface="Roboto"/>
                <a:cs typeface="Roboto"/>
              </a:rPr>
              <a:t>agents</a:t>
            </a:r>
            <a:r>
              <a:rPr dirty="0" sz="1300" spc="-15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dirty="0" sz="1300" spc="-40">
                <a:solidFill>
                  <a:srgbClr val="4A5462"/>
                </a:solidFill>
                <a:latin typeface="Roboto"/>
                <a:cs typeface="Roboto"/>
              </a:rPr>
              <a:t>for</a:t>
            </a:r>
            <a:r>
              <a:rPr dirty="0" sz="1300" spc="-1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dirty="0" sz="1300" spc="-50">
                <a:solidFill>
                  <a:srgbClr val="4A5462"/>
                </a:solidFill>
                <a:latin typeface="Roboto"/>
                <a:cs typeface="Roboto"/>
              </a:rPr>
              <a:t>specific</a:t>
            </a:r>
            <a:r>
              <a:rPr dirty="0" sz="1300" spc="-15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dirty="0" sz="1300" spc="-25">
                <a:solidFill>
                  <a:srgbClr val="4A5462"/>
                </a:solidFill>
                <a:latin typeface="Roboto"/>
                <a:cs typeface="Roboto"/>
              </a:rPr>
              <a:t>tasks</a:t>
            </a:r>
            <a:endParaRPr sz="1300">
              <a:latin typeface="Roboto"/>
              <a:cs typeface="Roboto"/>
            </a:endParaRPr>
          </a:p>
        </p:txBody>
      </p:sp>
      <p:grpSp>
        <p:nvGrpSpPr>
          <p:cNvPr id="11" name="object 11" descr=""/>
          <p:cNvGrpSpPr/>
          <p:nvPr/>
        </p:nvGrpSpPr>
        <p:grpSpPr>
          <a:xfrm>
            <a:off x="609599" y="4086224"/>
            <a:ext cx="6096000" cy="685800"/>
            <a:chOff x="609599" y="4086224"/>
            <a:chExt cx="6096000" cy="685800"/>
          </a:xfrm>
        </p:grpSpPr>
        <p:sp>
          <p:nvSpPr>
            <p:cNvPr id="12" name="object 12" descr=""/>
            <p:cNvSpPr/>
            <p:nvPr/>
          </p:nvSpPr>
          <p:spPr>
            <a:xfrm>
              <a:off x="628649" y="4086224"/>
              <a:ext cx="6076950" cy="685800"/>
            </a:xfrm>
            <a:custGeom>
              <a:avLst/>
              <a:gdLst/>
              <a:ahLst/>
              <a:cxnLst/>
              <a:rect l="l" t="t" r="r" b="b"/>
              <a:pathLst>
                <a:path w="6076950" h="685800">
                  <a:moveTo>
                    <a:pt x="6043901" y="685799"/>
                  </a:moveTo>
                  <a:lnTo>
                    <a:pt x="0" y="685799"/>
                  </a:lnTo>
                  <a:lnTo>
                    <a:pt x="0" y="0"/>
                  </a:lnTo>
                  <a:lnTo>
                    <a:pt x="6043901" y="0"/>
                  </a:lnTo>
                  <a:lnTo>
                    <a:pt x="6048761" y="966"/>
                  </a:lnTo>
                  <a:lnTo>
                    <a:pt x="6075982" y="28187"/>
                  </a:lnTo>
                  <a:lnTo>
                    <a:pt x="6076948" y="33047"/>
                  </a:lnTo>
                  <a:lnTo>
                    <a:pt x="6076948" y="652752"/>
                  </a:lnTo>
                  <a:lnTo>
                    <a:pt x="6048761" y="684832"/>
                  </a:lnTo>
                  <a:lnTo>
                    <a:pt x="6043901" y="685799"/>
                  </a:lnTo>
                  <a:close/>
                </a:path>
              </a:pathLst>
            </a:custGeom>
            <a:solidFill>
              <a:srgbClr val="F0F9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609599" y="4086224"/>
              <a:ext cx="38100" cy="685800"/>
            </a:xfrm>
            <a:custGeom>
              <a:avLst/>
              <a:gdLst/>
              <a:ahLst/>
              <a:cxnLst/>
              <a:rect l="l" t="t" r="r" b="b"/>
              <a:pathLst>
                <a:path w="38100" h="685800">
                  <a:moveTo>
                    <a:pt x="38099" y="685799"/>
                  </a:moveTo>
                  <a:lnTo>
                    <a:pt x="0" y="685799"/>
                  </a:lnTo>
                  <a:lnTo>
                    <a:pt x="0" y="0"/>
                  </a:lnTo>
                  <a:lnTo>
                    <a:pt x="38099" y="0"/>
                  </a:lnTo>
                  <a:lnTo>
                    <a:pt x="38099" y="685799"/>
                  </a:lnTo>
                  <a:close/>
                </a:path>
              </a:pathLst>
            </a:custGeom>
            <a:solidFill>
              <a:srgbClr val="3B81F5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 descr=""/>
          <p:cNvSpPr txBox="1"/>
          <p:nvPr/>
        </p:nvSpPr>
        <p:spPr>
          <a:xfrm>
            <a:off x="787399" y="4155058"/>
            <a:ext cx="4606290" cy="482600"/>
          </a:xfrm>
          <a:prstGeom prst="rect">
            <a:avLst/>
          </a:prstGeom>
        </p:spPr>
        <p:txBody>
          <a:bodyPr wrap="square" lIns="0" tIns="419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dirty="0" sz="1300" spc="-65" b="0">
                <a:latin typeface="Roboto Medium"/>
                <a:cs typeface="Roboto Medium"/>
              </a:rPr>
              <a:t>Apply</a:t>
            </a:r>
            <a:r>
              <a:rPr dirty="0" sz="1300" spc="10" b="0">
                <a:latin typeface="Roboto Medium"/>
                <a:cs typeface="Roboto Medium"/>
              </a:rPr>
              <a:t> </a:t>
            </a:r>
            <a:r>
              <a:rPr dirty="0" sz="1300" spc="-65" b="0">
                <a:latin typeface="Roboto Medium"/>
                <a:cs typeface="Roboto Medium"/>
              </a:rPr>
              <a:t>Design</a:t>
            </a:r>
            <a:r>
              <a:rPr dirty="0" sz="1300" spc="10" b="0">
                <a:latin typeface="Roboto Medium"/>
                <a:cs typeface="Roboto Medium"/>
              </a:rPr>
              <a:t> </a:t>
            </a:r>
            <a:r>
              <a:rPr dirty="0" sz="1300" spc="-10" b="0">
                <a:latin typeface="Roboto Medium"/>
                <a:cs typeface="Roboto Medium"/>
              </a:rPr>
              <a:t>Patterns</a:t>
            </a:r>
            <a:endParaRPr sz="1300">
              <a:latin typeface="Roboto Medium"/>
              <a:cs typeface="Roboto Medium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dirty="0" sz="1300" spc="-55">
                <a:solidFill>
                  <a:srgbClr val="4A5462"/>
                </a:solidFill>
                <a:latin typeface="Roboto"/>
                <a:cs typeface="Roboto"/>
              </a:rPr>
              <a:t>Implement</a:t>
            </a:r>
            <a:r>
              <a:rPr dirty="0" sz="1300" spc="-5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dirty="0" sz="1300" spc="-50">
                <a:solidFill>
                  <a:srgbClr val="4A5462"/>
                </a:solidFill>
                <a:latin typeface="Roboto"/>
                <a:cs typeface="Roboto"/>
              </a:rPr>
              <a:t>ReAct,</a:t>
            </a:r>
            <a:r>
              <a:rPr dirty="0" sz="130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dirty="0" sz="1300" spc="-50">
                <a:solidFill>
                  <a:srgbClr val="4A5462"/>
                </a:solidFill>
                <a:latin typeface="Roboto"/>
                <a:cs typeface="Roboto"/>
              </a:rPr>
              <a:t>Planning,</a:t>
            </a:r>
            <a:r>
              <a:rPr dirty="0" sz="1300" spc="-5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dirty="0" sz="1300" spc="-60">
                <a:solidFill>
                  <a:srgbClr val="4A5462"/>
                </a:solidFill>
                <a:latin typeface="Roboto"/>
                <a:cs typeface="Roboto"/>
              </a:rPr>
              <a:t>and</a:t>
            </a:r>
            <a:r>
              <a:rPr dirty="0" sz="130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dirty="0" sz="1300" spc="-50">
                <a:solidFill>
                  <a:srgbClr val="4A5462"/>
                </a:solidFill>
                <a:latin typeface="Roboto"/>
                <a:cs typeface="Roboto"/>
              </a:rPr>
              <a:t>Multi-</a:t>
            </a:r>
            <a:r>
              <a:rPr dirty="0" sz="1300" spc="-60">
                <a:solidFill>
                  <a:srgbClr val="4A5462"/>
                </a:solidFill>
                <a:latin typeface="Roboto"/>
                <a:cs typeface="Roboto"/>
              </a:rPr>
              <a:t>Agent</a:t>
            </a:r>
            <a:r>
              <a:rPr dirty="0" sz="130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dirty="0" sz="1300" spc="-50">
                <a:solidFill>
                  <a:srgbClr val="4A5462"/>
                </a:solidFill>
                <a:latin typeface="Roboto"/>
                <a:cs typeface="Roboto"/>
              </a:rPr>
              <a:t>patterns</a:t>
            </a:r>
            <a:r>
              <a:rPr dirty="0" sz="1300" spc="-5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dirty="0" sz="1300" spc="-40">
                <a:solidFill>
                  <a:srgbClr val="4A5462"/>
                </a:solidFill>
                <a:latin typeface="Roboto"/>
                <a:cs typeface="Roboto"/>
              </a:rPr>
              <a:t>systematically</a:t>
            </a:r>
            <a:endParaRPr sz="1300">
              <a:latin typeface="Roboto"/>
              <a:cs typeface="Roboto"/>
            </a:endParaRPr>
          </a:p>
        </p:txBody>
      </p:sp>
      <p:grpSp>
        <p:nvGrpSpPr>
          <p:cNvPr id="15" name="object 15" descr=""/>
          <p:cNvGrpSpPr/>
          <p:nvPr/>
        </p:nvGrpSpPr>
        <p:grpSpPr>
          <a:xfrm>
            <a:off x="609599" y="4886324"/>
            <a:ext cx="6096000" cy="685800"/>
            <a:chOff x="609599" y="4886324"/>
            <a:chExt cx="6096000" cy="685800"/>
          </a:xfrm>
        </p:grpSpPr>
        <p:sp>
          <p:nvSpPr>
            <p:cNvPr id="16" name="object 16" descr=""/>
            <p:cNvSpPr/>
            <p:nvPr/>
          </p:nvSpPr>
          <p:spPr>
            <a:xfrm>
              <a:off x="628649" y="4886324"/>
              <a:ext cx="6076950" cy="685800"/>
            </a:xfrm>
            <a:custGeom>
              <a:avLst/>
              <a:gdLst/>
              <a:ahLst/>
              <a:cxnLst/>
              <a:rect l="l" t="t" r="r" b="b"/>
              <a:pathLst>
                <a:path w="6076950" h="685800">
                  <a:moveTo>
                    <a:pt x="6043901" y="685799"/>
                  </a:moveTo>
                  <a:lnTo>
                    <a:pt x="0" y="685799"/>
                  </a:lnTo>
                  <a:lnTo>
                    <a:pt x="0" y="0"/>
                  </a:lnTo>
                  <a:lnTo>
                    <a:pt x="6043901" y="0"/>
                  </a:lnTo>
                  <a:lnTo>
                    <a:pt x="6048761" y="966"/>
                  </a:lnTo>
                  <a:lnTo>
                    <a:pt x="6075982" y="28186"/>
                  </a:lnTo>
                  <a:lnTo>
                    <a:pt x="6076948" y="33047"/>
                  </a:lnTo>
                  <a:lnTo>
                    <a:pt x="6076948" y="652752"/>
                  </a:lnTo>
                  <a:lnTo>
                    <a:pt x="6048761" y="684832"/>
                  </a:lnTo>
                  <a:lnTo>
                    <a:pt x="6043901" y="685799"/>
                  </a:lnTo>
                  <a:close/>
                </a:path>
              </a:pathLst>
            </a:custGeom>
            <a:solidFill>
              <a:srgbClr val="F0F9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609599" y="4886324"/>
              <a:ext cx="38100" cy="685800"/>
            </a:xfrm>
            <a:custGeom>
              <a:avLst/>
              <a:gdLst/>
              <a:ahLst/>
              <a:cxnLst/>
              <a:rect l="l" t="t" r="r" b="b"/>
              <a:pathLst>
                <a:path w="38100" h="685800">
                  <a:moveTo>
                    <a:pt x="38099" y="685799"/>
                  </a:moveTo>
                  <a:lnTo>
                    <a:pt x="0" y="685799"/>
                  </a:lnTo>
                  <a:lnTo>
                    <a:pt x="0" y="0"/>
                  </a:lnTo>
                  <a:lnTo>
                    <a:pt x="38099" y="0"/>
                  </a:lnTo>
                  <a:lnTo>
                    <a:pt x="38099" y="685799"/>
                  </a:lnTo>
                  <a:close/>
                </a:path>
              </a:pathLst>
            </a:custGeom>
            <a:solidFill>
              <a:srgbClr val="3B81F5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8" name="object 18" descr=""/>
          <p:cNvGrpSpPr/>
          <p:nvPr/>
        </p:nvGrpSpPr>
        <p:grpSpPr>
          <a:xfrm>
            <a:off x="609599" y="5686424"/>
            <a:ext cx="6096000" cy="685800"/>
            <a:chOff x="609599" y="5686424"/>
            <a:chExt cx="6096000" cy="685800"/>
          </a:xfrm>
        </p:grpSpPr>
        <p:sp>
          <p:nvSpPr>
            <p:cNvPr id="19" name="object 19" descr=""/>
            <p:cNvSpPr/>
            <p:nvPr/>
          </p:nvSpPr>
          <p:spPr>
            <a:xfrm>
              <a:off x="628649" y="5686424"/>
              <a:ext cx="6076950" cy="685800"/>
            </a:xfrm>
            <a:custGeom>
              <a:avLst/>
              <a:gdLst/>
              <a:ahLst/>
              <a:cxnLst/>
              <a:rect l="l" t="t" r="r" b="b"/>
              <a:pathLst>
                <a:path w="6076950" h="685800">
                  <a:moveTo>
                    <a:pt x="6043901" y="685799"/>
                  </a:moveTo>
                  <a:lnTo>
                    <a:pt x="0" y="685799"/>
                  </a:lnTo>
                  <a:lnTo>
                    <a:pt x="0" y="0"/>
                  </a:lnTo>
                  <a:lnTo>
                    <a:pt x="6043901" y="0"/>
                  </a:lnTo>
                  <a:lnTo>
                    <a:pt x="6048761" y="966"/>
                  </a:lnTo>
                  <a:lnTo>
                    <a:pt x="6075982" y="28187"/>
                  </a:lnTo>
                  <a:lnTo>
                    <a:pt x="6076948" y="33047"/>
                  </a:lnTo>
                  <a:lnTo>
                    <a:pt x="6076948" y="652752"/>
                  </a:lnTo>
                  <a:lnTo>
                    <a:pt x="6048761" y="684832"/>
                  </a:lnTo>
                  <a:lnTo>
                    <a:pt x="6043901" y="685799"/>
                  </a:lnTo>
                  <a:close/>
                </a:path>
              </a:pathLst>
            </a:custGeom>
            <a:solidFill>
              <a:srgbClr val="F0F9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609599" y="5686424"/>
              <a:ext cx="38100" cy="685800"/>
            </a:xfrm>
            <a:custGeom>
              <a:avLst/>
              <a:gdLst/>
              <a:ahLst/>
              <a:cxnLst/>
              <a:rect l="l" t="t" r="r" b="b"/>
              <a:pathLst>
                <a:path w="38100" h="685800">
                  <a:moveTo>
                    <a:pt x="38099" y="685799"/>
                  </a:moveTo>
                  <a:lnTo>
                    <a:pt x="0" y="685799"/>
                  </a:lnTo>
                  <a:lnTo>
                    <a:pt x="0" y="0"/>
                  </a:lnTo>
                  <a:lnTo>
                    <a:pt x="38099" y="0"/>
                  </a:lnTo>
                  <a:lnTo>
                    <a:pt x="38099" y="685799"/>
                  </a:lnTo>
                  <a:close/>
                </a:path>
              </a:pathLst>
            </a:custGeom>
            <a:solidFill>
              <a:srgbClr val="3B81F5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 descr=""/>
          <p:cNvSpPr txBox="1"/>
          <p:nvPr/>
        </p:nvSpPr>
        <p:spPr>
          <a:xfrm>
            <a:off x="787399" y="4955158"/>
            <a:ext cx="4145279" cy="1282700"/>
          </a:xfrm>
          <a:prstGeom prst="rect">
            <a:avLst/>
          </a:prstGeom>
        </p:spPr>
        <p:txBody>
          <a:bodyPr wrap="square" lIns="0" tIns="419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dirty="0" sz="1300" spc="-60" b="0">
                <a:latin typeface="Roboto Medium"/>
                <a:cs typeface="Roboto Medium"/>
              </a:rPr>
              <a:t>Build</a:t>
            </a:r>
            <a:r>
              <a:rPr dirty="0" sz="1300" spc="10" b="0">
                <a:latin typeface="Roboto Medium"/>
                <a:cs typeface="Roboto Medium"/>
              </a:rPr>
              <a:t> </a:t>
            </a:r>
            <a:r>
              <a:rPr dirty="0" sz="1300" spc="-65" b="0">
                <a:latin typeface="Roboto Medium"/>
                <a:cs typeface="Roboto Medium"/>
              </a:rPr>
              <a:t>Robust</a:t>
            </a:r>
            <a:r>
              <a:rPr dirty="0" sz="1300" spc="15" b="0">
                <a:latin typeface="Roboto Medium"/>
                <a:cs typeface="Roboto Medium"/>
              </a:rPr>
              <a:t> </a:t>
            </a:r>
            <a:r>
              <a:rPr dirty="0" sz="1300" spc="-10" b="0">
                <a:latin typeface="Roboto Medium"/>
                <a:cs typeface="Roboto Medium"/>
              </a:rPr>
              <a:t>Guardrails</a:t>
            </a:r>
            <a:endParaRPr sz="1300">
              <a:latin typeface="Roboto Medium"/>
              <a:cs typeface="Roboto Medium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dirty="0" sz="1300" spc="-65">
                <a:solidFill>
                  <a:srgbClr val="4A5462"/>
                </a:solidFill>
                <a:latin typeface="Roboto"/>
                <a:cs typeface="Roboto"/>
              </a:rPr>
              <a:t>Ensure</a:t>
            </a:r>
            <a:r>
              <a:rPr dirty="0" sz="1300" spc="-1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dirty="0" sz="1300" spc="-55">
                <a:solidFill>
                  <a:srgbClr val="4A5462"/>
                </a:solidFill>
                <a:latin typeface="Roboto"/>
                <a:cs typeface="Roboto"/>
              </a:rPr>
              <a:t>safety,</a:t>
            </a:r>
            <a:r>
              <a:rPr dirty="0" sz="1300" spc="-5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dirty="0" sz="1300" spc="-45">
                <a:solidFill>
                  <a:srgbClr val="4A5462"/>
                </a:solidFill>
                <a:latin typeface="Roboto"/>
                <a:cs typeface="Roboto"/>
              </a:rPr>
              <a:t>reliability,</a:t>
            </a:r>
            <a:r>
              <a:rPr dirty="0" sz="1300" spc="-5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dirty="0" sz="1300" spc="-60">
                <a:solidFill>
                  <a:srgbClr val="4A5462"/>
                </a:solidFill>
                <a:latin typeface="Roboto"/>
                <a:cs typeface="Roboto"/>
              </a:rPr>
              <a:t>and</a:t>
            </a:r>
            <a:r>
              <a:rPr dirty="0" sz="1300" spc="-5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dirty="0" sz="1300" spc="-50">
                <a:solidFill>
                  <a:srgbClr val="4A5462"/>
                </a:solidFill>
                <a:latin typeface="Roboto"/>
                <a:cs typeface="Roboto"/>
              </a:rPr>
              <a:t>error</a:t>
            </a:r>
            <a:r>
              <a:rPr dirty="0" sz="1300" spc="-5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dirty="0" sz="1300" spc="-50">
                <a:solidFill>
                  <a:srgbClr val="4A5462"/>
                </a:solidFill>
                <a:latin typeface="Roboto"/>
                <a:cs typeface="Roboto"/>
              </a:rPr>
              <a:t>handling</a:t>
            </a:r>
            <a:r>
              <a:rPr dirty="0" sz="1300" spc="-5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dirty="0" sz="1300" spc="-35">
                <a:solidFill>
                  <a:srgbClr val="4A5462"/>
                </a:solidFill>
                <a:latin typeface="Roboto"/>
                <a:cs typeface="Roboto"/>
              </a:rPr>
              <a:t>at</a:t>
            </a:r>
            <a:r>
              <a:rPr dirty="0" sz="1300" spc="-5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dirty="0" sz="1300" spc="-55">
                <a:solidFill>
                  <a:srgbClr val="4A5462"/>
                </a:solidFill>
                <a:latin typeface="Roboto"/>
                <a:cs typeface="Roboto"/>
              </a:rPr>
              <a:t>every</a:t>
            </a:r>
            <a:r>
              <a:rPr dirty="0" sz="1300" spc="-5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dirty="0" sz="1300" spc="-10">
                <a:solidFill>
                  <a:srgbClr val="4A5462"/>
                </a:solidFill>
                <a:latin typeface="Roboto"/>
                <a:cs typeface="Roboto"/>
              </a:rPr>
              <a:t>level</a:t>
            </a:r>
            <a:endParaRPr sz="1300">
              <a:latin typeface="Roboto"/>
              <a:cs typeface="Roboto"/>
            </a:endParaRPr>
          </a:p>
          <a:p>
            <a:pPr>
              <a:lnSpc>
                <a:spcPct val="100000"/>
              </a:lnSpc>
            </a:pPr>
            <a:endParaRPr sz="12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2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</a:pPr>
            <a:r>
              <a:rPr dirty="0" sz="1300" spc="-75" b="0">
                <a:latin typeface="Roboto Medium"/>
                <a:cs typeface="Roboto Medium"/>
              </a:rPr>
              <a:t>Embrace</a:t>
            </a:r>
            <a:r>
              <a:rPr dirty="0" sz="1300" spc="20" b="0">
                <a:latin typeface="Roboto Medium"/>
                <a:cs typeface="Roboto Medium"/>
              </a:rPr>
              <a:t> </a:t>
            </a:r>
            <a:r>
              <a:rPr dirty="0" sz="1300" spc="-60" b="0">
                <a:latin typeface="Roboto Medium"/>
                <a:cs typeface="Roboto Medium"/>
              </a:rPr>
              <a:t>Continuous</a:t>
            </a:r>
            <a:r>
              <a:rPr dirty="0" sz="1300" spc="25" b="0">
                <a:latin typeface="Roboto Medium"/>
                <a:cs typeface="Roboto Medium"/>
              </a:rPr>
              <a:t> </a:t>
            </a:r>
            <a:r>
              <a:rPr dirty="0" sz="1300" spc="-10" b="0">
                <a:latin typeface="Roboto Medium"/>
                <a:cs typeface="Roboto Medium"/>
              </a:rPr>
              <a:t>Learning</a:t>
            </a:r>
            <a:endParaRPr sz="1300">
              <a:latin typeface="Roboto Medium"/>
              <a:cs typeface="Roboto Medium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dirty="0" sz="1300" spc="-55">
                <a:solidFill>
                  <a:srgbClr val="4A5462"/>
                </a:solidFill>
                <a:latin typeface="Roboto"/>
                <a:cs typeface="Roboto"/>
              </a:rPr>
              <a:t>Refine</a:t>
            </a:r>
            <a:r>
              <a:rPr dirty="0" sz="130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dirty="0" sz="1300" spc="-55">
                <a:solidFill>
                  <a:srgbClr val="4A5462"/>
                </a:solidFill>
                <a:latin typeface="Roboto"/>
                <a:cs typeface="Roboto"/>
              </a:rPr>
              <a:t>your</a:t>
            </a:r>
            <a:r>
              <a:rPr dirty="0" sz="1300" spc="5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dirty="0" sz="1300" spc="-60">
                <a:solidFill>
                  <a:srgbClr val="4A5462"/>
                </a:solidFill>
                <a:latin typeface="Roboto"/>
                <a:cs typeface="Roboto"/>
              </a:rPr>
              <a:t>agents</a:t>
            </a:r>
            <a:r>
              <a:rPr dirty="0" sz="1300" spc="5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dirty="0" sz="1300" spc="-50">
                <a:solidFill>
                  <a:srgbClr val="4A5462"/>
                </a:solidFill>
                <a:latin typeface="Roboto"/>
                <a:cs typeface="Roboto"/>
              </a:rPr>
              <a:t>with</a:t>
            </a:r>
            <a:r>
              <a:rPr dirty="0" sz="1300" spc="5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dirty="0" sz="1300" spc="-65">
                <a:solidFill>
                  <a:srgbClr val="4A5462"/>
                </a:solidFill>
                <a:latin typeface="Roboto"/>
                <a:cs typeface="Roboto"/>
              </a:rPr>
              <a:t>feedback</a:t>
            </a:r>
            <a:r>
              <a:rPr dirty="0" sz="1300" spc="5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dirty="0" sz="1300" spc="-60">
                <a:solidFill>
                  <a:srgbClr val="4A5462"/>
                </a:solidFill>
                <a:latin typeface="Roboto"/>
                <a:cs typeface="Roboto"/>
              </a:rPr>
              <a:t>and</a:t>
            </a:r>
            <a:r>
              <a:rPr dirty="0" sz="1300" spc="5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dirty="0" sz="1300" spc="-60">
                <a:solidFill>
                  <a:srgbClr val="4A5462"/>
                </a:solidFill>
                <a:latin typeface="Roboto"/>
                <a:cs typeface="Roboto"/>
              </a:rPr>
              <a:t>evolving</a:t>
            </a:r>
            <a:r>
              <a:rPr dirty="0" sz="1300" spc="5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dirty="0" sz="1300" spc="-55">
                <a:solidFill>
                  <a:srgbClr val="4A5462"/>
                </a:solidFill>
                <a:latin typeface="Roboto"/>
                <a:cs typeface="Roboto"/>
              </a:rPr>
              <a:t>best</a:t>
            </a:r>
            <a:r>
              <a:rPr dirty="0" sz="1300" spc="5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dirty="0" sz="1300" spc="-30">
                <a:solidFill>
                  <a:srgbClr val="4A5462"/>
                </a:solidFill>
                <a:latin typeface="Roboto"/>
                <a:cs typeface="Roboto"/>
              </a:rPr>
              <a:t>practices</a:t>
            </a:r>
            <a:endParaRPr sz="1300">
              <a:latin typeface="Roboto"/>
              <a:cs typeface="Roboto"/>
            </a:endParaRPr>
          </a:p>
        </p:txBody>
      </p:sp>
      <p:grpSp>
        <p:nvGrpSpPr>
          <p:cNvPr id="22" name="object 22" descr=""/>
          <p:cNvGrpSpPr/>
          <p:nvPr/>
        </p:nvGrpSpPr>
        <p:grpSpPr>
          <a:xfrm>
            <a:off x="7315199" y="0"/>
            <a:ext cx="4876800" cy="7096125"/>
            <a:chOff x="7315199" y="0"/>
            <a:chExt cx="4876800" cy="7096125"/>
          </a:xfrm>
        </p:grpSpPr>
        <p:sp>
          <p:nvSpPr>
            <p:cNvPr id="23" name="object 23" descr=""/>
            <p:cNvSpPr/>
            <p:nvPr/>
          </p:nvSpPr>
          <p:spPr>
            <a:xfrm>
              <a:off x="7315199" y="0"/>
              <a:ext cx="4876800" cy="7096125"/>
            </a:xfrm>
            <a:custGeom>
              <a:avLst/>
              <a:gdLst/>
              <a:ahLst/>
              <a:cxnLst/>
              <a:rect l="l" t="t" r="r" b="b"/>
              <a:pathLst>
                <a:path w="4876800" h="7096125">
                  <a:moveTo>
                    <a:pt x="4876799" y="7096124"/>
                  </a:moveTo>
                  <a:lnTo>
                    <a:pt x="0" y="7096124"/>
                  </a:lnTo>
                  <a:lnTo>
                    <a:pt x="0" y="0"/>
                  </a:lnTo>
                  <a:lnTo>
                    <a:pt x="4876799" y="0"/>
                  </a:lnTo>
                  <a:lnTo>
                    <a:pt x="4876799" y="7096124"/>
                  </a:lnTo>
                  <a:close/>
                </a:path>
              </a:pathLst>
            </a:custGeom>
            <a:solidFill>
              <a:srgbClr val="EFF5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7858124" y="1409699"/>
              <a:ext cx="1219200" cy="1219200"/>
            </a:xfrm>
            <a:custGeom>
              <a:avLst/>
              <a:gdLst/>
              <a:ahLst/>
              <a:cxnLst/>
              <a:rect l="l" t="t" r="r" b="b"/>
              <a:pathLst>
                <a:path w="1219200" h="1219200">
                  <a:moveTo>
                    <a:pt x="609599" y="1219199"/>
                  </a:moveTo>
                  <a:lnTo>
                    <a:pt x="564759" y="1217548"/>
                  </a:lnTo>
                  <a:lnTo>
                    <a:pt x="520153" y="1212602"/>
                  </a:lnTo>
                  <a:lnTo>
                    <a:pt x="476031" y="1204387"/>
                  </a:lnTo>
                  <a:lnTo>
                    <a:pt x="432642" y="1192950"/>
                  </a:lnTo>
                  <a:lnTo>
                    <a:pt x="390211" y="1178354"/>
                  </a:lnTo>
                  <a:lnTo>
                    <a:pt x="348961" y="1160672"/>
                  </a:lnTo>
                  <a:lnTo>
                    <a:pt x="309124" y="1140002"/>
                  </a:lnTo>
                  <a:lnTo>
                    <a:pt x="270923" y="1116463"/>
                  </a:lnTo>
                  <a:lnTo>
                    <a:pt x="234557" y="1090178"/>
                  </a:lnTo>
                  <a:lnTo>
                    <a:pt x="200216" y="1061283"/>
                  </a:lnTo>
                  <a:lnTo>
                    <a:pt x="168094" y="1029940"/>
                  </a:lnTo>
                  <a:lnTo>
                    <a:pt x="138371" y="996325"/>
                  </a:lnTo>
                  <a:lnTo>
                    <a:pt x="111201" y="960616"/>
                  </a:lnTo>
                  <a:lnTo>
                    <a:pt x="86726" y="922996"/>
                  </a:lnTo>
                  <a:lnTo>
                    <a:pt x="65087" y="883679"/>
                  </a:lnTo>
                  <a:lnTo>
                    <a:pt x="46401" y="842883"/>
                  </a:lnTo>
                  <a:lnTo>
                    <a:pt x="30767" y="800824"/>
                  </a:lnTo>
                  <a:lnTo>
                    <a:pt x="18267" y="757720"/>
                  </a:lnTo>
                  <a:lnTo>
                    <a:pt x="8972" y="713813"/>
                  </a:lnTo>
                  <a:lnTo>
                    <a:pt x="2935" y="669351"/>
                  </a:lnTo>
                  <a:lnTo>
                    <a:pt x="183" y="624564"/>
                  </a:lnTo>
                  <a:lnTo>
                    <a:pt x="0" y="609599"/>
                  </a:lnTo>
                  <a:lnTo>
                    <a:pt x="183" y="594635"/>
                  </a:lnTo>
                  <a:lnTo>
                    <a:pt x="2935" y="549848"/>
                  </a:lnTo>
                  <a:lnTo>
                    <a:pt x="8972" y="505385"/>
                  </a:lnTo>
                  <a:lnTo>
                    <a:pt x="18267" y="461478"/>
                  </a:lnTo>
                  <a:lnTo>
                    <a:pt x="30767" y="418375"/>
                  </a:lnTo>
                  <a:lnTo>
                    <a:pt x="46401" y="376315"/>
                  </a:lnTo>
                  <a:lnTo>
                    <a:pt x="65087" y="335520"/>
                  </a:lnTo>
                  <a:lnTo>
                    <a:pt x="86726" y="296202"/>
                  </a:lnTo>
                  <a:lnTo>
                    <a:pt x="111201" y="258583"/>
                  </a:lnTo>
                  <a:lnTo>
                    <a:pt x="138371" y="222873"/>
                  </a:lnTo>
                  <a:lnTo>
                    <a:pt x="168094" y="189259"/>
                  </a:lnTo>
                  <a:lnTo>
                    <a:pt x="200216" y="157915"/>
                  </a:lnTo>
                  <a:lnTo>
                    <a:pt x="234557" y="129020"/>
                  </a:lnTo>
                  <a:lnTo>
                    <a:pt x="270922" y="102735"/>
                  </a:lnTo>
                  <a:lnTo>
                    <a:pt x="309124" y="79196"/>
                  </a:lnTo>
                  <a:lnTo>
                    <a:pt x="348961" y="58527"/>
                  </a:lnTo>
                  <a:lnTo>
                    <a:pt x="390210" y="40845"/>
                  </a:lnTo>
                  <a:lnTo>
                    <a:pt x="432641" y="26249"/>
                  </a:lnTo>
                  <a:lnTo>
                    <a:pt x="476030" y="14812"/>
                  </a:lnTo>
                  <a:lnTo>
                    <a:pt x="520152" y="6597"/>
                  </a:lnTo>
                  <a:lnTo>
                    <a:pt x="564759" y="1651"/>
                  </a:lnTo>
                  <a:lnTo>
                    <a:pt x="609599" y="0"/>
                  </a:lnTo>
                  <a:lnTo>
                    <a:pt x="624564" y="183"/>
                  </a:lnTo>
                  <a:lnTo>
                    <a:pt x="669351" y="2935"/>
                  </a:lnTo>
                  <a:lnTo>
                    <a:pt x="713813" y="8973"/>
                  </a:lnTo>
                  <a:lnTo>
                    <a:pt x="757720" y="18268"/>
                  </a:lnTo>
                  <a:lnTo>
                    <a:pt x="800824" y="30768"/>
                  </a:lnTo>
                  <a:lnTo>
                    <a:pt x="842883" y="46402"/>
                  </a:lnTo>
                  <a:lnTo>
                    <a:pt x="883678" y="65088"/>
                  </a:lnTo>
                  <a:lnTo>
                    <a:pt x="922997" y="86728"/>
                  </a:lnTo>
                  <a:lnTo>
                    <a:pt x="960616" y="111202"/>
                  </a:lnTo>
                  <a:lnTo>
                    <a:pt x="996326" y="138372"/>
                  </a:lnTo>
                  <a:lnTo>
                    <a:pt x="1029940" y="168095"/>
                  </a:lnTo>
                  <a:lnTo>
                    <a:pt x="1061284" y="200217"/>
                  </a:lnTo>
                  <a:lnTo>
                    <a:pt x="1090178" y="234558"/>
                  </a:lnTo>
                  <a:lnTo>
                    <a:pt x="1116462" y="270924"/>
                  </a:lnTo>
                  <a:lnTo>
                    <a:pt x="1140002" y="309124"/>
                  </a:lnTo>
                  <a:lnTo>
                    <a:pt x="1160671" y="348962"/>
                  </a:lnTo>
                  <a:lnTo>
                    <a:pt x="1178353" y="390211"/>
                  </a:lnTo>
                  <a:lnTo>
                    <a:pt x="1192950" y="432642"/>
                  </a:lnTo>
                  <a:lnTo>
                    <a:pt x="1204386" y="476031"/>
                  </a:lnTo>
                  <a:lnTo>
                    <a:pt x="1212601" y="520152"/>
                  </a:lnTo>
                  <a:lnTo>
                    <a:pt x="1217548" y="564759"/>
                  </a:lnTo>
                  <a:lnTo>
                    <a:pt x="1219199" y="609599"/>
                  </a:lnTo>
                  <a:lnTo>
                    <a:pt x="1219016" y="624564"/>
                  </a:lnTo>
                  <a:lnTo>
                    <a:pt x="1216264" y="669351"/>
                  </a:lnTo>
                  <a:lnTo>
                    <a:pt x="1210225" y="713813"/>
                  </a:lnTo>
                  <a:lnTo>
                    <a:pt x="1200930" y="757720"/>
                  </a:lnTo>
                  <a:lnTo>
                    <a:pt x="1188430" y="800824"/>
                  </a:lnTo>
                  <a:lnTo>
                    <a:pt x="1172795" y="842883"/>
                  </a:lnTo>
                  <a:lnTo>
                    <a:pt x="1154110" y="883678"/>
                  </a:lnTo>
                  <a:lnTo>
                    <a:pt x="1132470" y="922996"/>
                  </a:lnTo>
                  <a:lnTo>
                    <a:pt x="1107996" y="960616"/>
                  </a:lnTo>
                  <a:lnTo>
                    <a:pt x="1080827" y="996325"/>
                  </a:lnTo>
                  <a:lnTo>
                    <a:pt x="1051104" y="1029940"/>
                  </a:lnTo>
                  <a:lnTo>
                    <a:pt x="1018982" y="1061283"/>
                  </a:lnTo>
                  <a:lnTo>
                    <a:pt x="984641" y="1090178"/>
                  </a:lnTo>
                  <a:lnTo>
                    <a:pt x="948274" y="1116463"/>
                  </a:lnTo>
                  <a:lnTo>
                    <a:pt x="910074" y="1140002"/>
                  </a:lnTo>
                  <a:lnTo>
                    <a:pt x="870237" y="1160672"/>
                  </a:lnTo>
                  <a:lnTo>
                    <a:pt x="828987" y="1178354"/>
                  </a:lnTo>
                  <a:lnTo>
                    <a:pt x="786557" y="1192950"/>
                  </a:lnTo>
                  <a:lnTo>
                    <a:pt x="743168" y="1204387"/>
                  </a:lnTo>
                  <a:lnTo>
                    <a:pt x="699047" y="1212602"/>
                  </a:lnTo>
                  <a:lnTo>
                    <a:pt x="654440" y="1217548"/>
                  </a:lnTo>
                  <a:lnTo>
                    <a:pt x="609599" y="1219199"/>
                  </a:lnTo>
                  <a:close/>
                </a:path>
              </a:pathLst>
            </a:custGeom>
            <a:solidFill>
              <a:srgbClr val="DAE9FE">
                <a:alpha val="5000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10429874" y="4476749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457199" y="914399"/>
                  </a:moveTo>
                  <a:lnTo>
                    <a:pt x="412387" y="912198"/>
                  </a:lnTo>
                  <a:lnTo>
                    <a:pt x="368004" y="905614"/>
                  </a:lnTo>
                  <a:lnTo>
                    <a:pt x="324481" y="894712"/>
                  </a:lnTo>
                  <a:lnTo>
                    <a:pt x="282235" y="879596"/>
                  </a:lnTo>
                  <a:lnTo>
                    <a:pt x="241675" y="860413"/>
                  </a:lnTo>
                  <a:lnTo>
                    <a:pt x="203191" y="837347"/>
                  </a:lnTo>
                  <a:lnTo>
                    <a:pt x="167154" y="810620"/>
                  </a:lnTo>
                  <a:lnTo>
                    <a:pt x="133910" y="780488"/>
                  </a:lnTo>
                  <a:lnTo>
                    <a:pt x="103780" y="747244"/>
                  </a:lnTo>
                  <a:lnTo>
                    <a:pt x="77051" y="711205"/>
                  </a:lnTo>
                  <a:lnTo>
                    <a:pt x="53985" y="672722"/>
                  </a:lnTo>
                  <a:lnTo>
                    <a:pt x="34801" y="632161"/>
                  </a:lnTo>
                  <a:lnTo>
                    <a:pt x="19687" y="589917"/>
                  </a:lnTo>
                  <a:lnTo>
                    <a:pt x="8785" y="546395"/>
                  </a:lnTo>
                  <a:lnTo>
                    <a:pt x="2202" y="502014"/>
                  </a:lnTo>
                  <a:lnTo>
                    <a:pt x="0" y="457199"/>
                  </a:lnTo>
                  <a:lnTo>
                    <a:pt x="138" y="445976"/>
                  </a:lnTo>
                  <a:lnTo>
                    <a:pt x="3439" y="401230"/>
                  </a:lnTo>
                  <a:lnTo>
                    <a:pt x="11110" y="357023"/>
                  </a:lnTo>
                  <a:lnTo>
                    <a:pt x="23077" y="313781"/>
                  </a:lnTo>
                  <a:lnTo>
                    <a:pt x="39225" y="271920"/>
                  </a:lnTo>
                  <a:lnTo>
                    <a:pt x="59397" y="231843"/>
                  </a:lnTo>
                  <a:lnTo>
                    <a:pt x="83402" y="193937"/>
                  </a:lnTo>
                  <a:lnTo>
                    <a:pt x="111006" y="158566"/>
                  </a:lnTo>
                  <a:lnTo>
                    <a:pt x="141944" y="126071"/>
                  </a:lnTo>
                  <a:lnTo>
                    <a:pt x="175918" y="96765"/>
                  </a:lnTo>
                  <a:lnTo>
                    <a:pt x="212600" y="70930"/>
                  </a:lnTo>
                  <a:lnTo>
                    <a:pt x="251638" y="48815"/>
                  </a:lnTo>
                  <a:lnTo>
                    <a:pt x="292657" y="30634"/>
                  </a:lnTo>
                  <a:lnTo>
                    <a:pt x="335262" y="16560"/>
                  </a:lnTo>
                  <a:lnTo>
                    <a:pt x="379039" y="6730"/>
                  </a:lnTo>
                  <a:lnTo>
                    <a:pt x="423571" y="1238"/>
                  </a:lnTo>
                  <a:lnTo>
                    <a:pt x="457199" y="0"/>
                  </a:lnTo>
                  <a:lnTo>
                    <a:pt x="468423" y="137"/>
                  </a:lnTo>
                  <a:lnTo>
                    <a:pt x="513169" y="3438"/>
                  </a:lnTo>
                  <a:lnTo>
                    <a:pt x="557375" y="11109"/>
                  </a:lnTo>
                  <a:lnTo>
                    <a:pt x="600618" y="23076"/>
                  </a:lnTo>
                  <a:lnTo>
                    <a:pt x="642479" y="39224"/>
                  </a:lnTo>
                  <a:lnTo>
                    <a:pt x="682555" y="59397"/>
                  </a:lnTo>
                  <a:lnTo>
                    <a:pt x="720461" y="83401"/>
                  </a:lnTo>
                  <a:lnTo>
                    <a:pt x="755832" y="111006"/>
                  </a:lnTo>
                  <a:lnTo>
                    <a:pt x="788327" y="141944"/>
                  </a:lnTo>
                  <a:lnTo>
                    <a:pt x="817634" y="175918"/>
                  </a:lnTo>
                  <a:lnTo>
                    <a:pt x="843467" y="212601"/>
                  </a:lnTo>
                  <a:lnTo>
                    <a:pt x="865582" y="251640"/>
                  </a:lnTo>
                  <a:lnTo>
                    <a:pt x="883764" y="292658"/>
                  </a:lnTo>
                  <a:lnTo>
                    <a:pt x="897838" y="335262"/>
                  </a:lnTo>
                  <a:lnTo>
                    <a:pt x="907668" y="379039"/>
                  </a:lnTo>
                  <a:lnTo>
                    <a:pt x="913162" y="423569"/>
                  </a:lnTo>
                  <a:lnTo>
                    <a:pt x="914399" y="457199"/>
                  </a:lnTo>
                  <a:lnTo>
                    <a:pt x="914263" y="468423"/>
                  </a:lnTo>
                  <a:lnTo>
                    <a:pt x="910961" y="513169"/>
                  </a:lnTo>
                  <a:lnTo>
                    <a:pt x="903288" y="557376"/>
                  </a:lnTo>
                  <a:lnTo>
                    <a:pt x="891322" y="600618"/>
                  </a:lnTo>
                  <a:lnTo>
                    <a:pt x="875174" y="642478"/>
                  </a:lnTo>
                  <a:lnTo>
                    <a:pt x="855001" y="682555"/>
                  </a:lnTo>
                  <a:lnTo>
                    <a:pt x="830997" y="720461"/>
                  </a:lnTo>
                  <a:lnTo>
                    <a:pt x="803393" y="755833"/>
                  </a:lnTo>
                  <a:lnTo>
                    <a:pt x="772454" y="788328"/>
                  </a:lnTo>
                  <a:lnTo>
                    <a:pt x="738480" y="817634"/>
                  </a:lnTo>
                  <a:lnTo>
                    <a:pt x="701797" y="843468"/>
                  </a:lnTo>
                  <a:lnTo>
                    <a:pt x="662759" y="865583"/>
                  </a:lnTo>
                  <a:lnTo>
                    <a:pt x="621740" y="883764"/>
                  </a:lnTo>
                  <a:lnTo>
                    <a:pt x="579137" y="897839"/>
                  </a:lnTo>
                  <a:lnTo>
                    <a:pt x="535359" y="907669"/>
                  </a:lnTo>
                  <a:lnTo>
                    <a:pt x="490830" y="913161"/>
                  </a:lnTo>
                  <a:lnTo>
                    <a:pt x="457199" y="914399"/>
                  </a:lnTo>
                  <a:close/>
                </a:path>
              </a:pathLst>
            </a:custGeom>
            <a:solidFill>
              <a:srgbClr val="BEDAFE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8620123" y="2171699"/>
              <a:ext cx="1171575" cy="1228725"/>
            </a:xfrm>
            <a:custGeom>
              <a:avLst/>
              <a:gdLst/>
              <a:ahLst/>
              <a:cxnLst/>
              <a:rect l="l" t="t" r="r" b="b"/>
              <a:pathLst>
                <a:path w="1171575" h="1228725">
                  <a:moveTo>
                    <a:pt x="1100378" y="1228724"/>
                  </a:moveTo>
                  <a:lnTo>
                    <a:pt x="71196" y="1228724"/>
                  </a:lnTo>
                  <a:lnTo>
                    <a:pt x="66240" y="1228236"/>
                  </a:lnTo>
                  <a:lnTo>
                    <a:pt x="29705" y="1213102"/>
                  </a:lnTo>
                  <a:lnTo>
                    <a:pt x="3885" y="1177062"/>
                  </a:lnTo>
                  <a:lnTo>
                    <a:pt x="0" y="1157528"/>
                  </a:lnTo>
                  <a:lnTo>
                    <a:pt x="0" y="1152524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1100378" y="0"/>
                  </a:lnTo>
                  <a:lnTo>
                    <a:pt x="1141869" y="15621"/>
                  </a:lnTo>
                  <a:lnTo>
                    <a:pt x="1167688" y="51661"/>
                  </a:lnTo>
                  <a:lnTo>
                    <a:pt x="1171575" y="71196"/>
                  </a:lnTo>
                  <a:lnTo>
                    <a:pt x="1171575" y="1157528"/>
                  </a:lnTo>
                  <a:lnTo>
                    <a:pt x="1155952" y="1199018"/>
                  </a:lnTo>
                  <a:lnTo>
                    <a:pt x="1119912" y="1224839"/>
                  </a:lnTo>
                  <a:lnTo>
                    <a:pt x="1105333" y="1228236"/>
                  </a:lnTo>
                  <a:lnTo>
                    <a:pt x="1100378" y="12287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8847652" y="2400755"/>
              <a:ext cx="457834" cy="457834"/>
            </a:xfrm>
            <a:custGeom>
              <a:avLst/>
              <a:gdLst/>
              <a:ahLst/>
              <a:cxnLst/>
              <a:rect l="l" t="t" r="r" b="b"/>
              <a:pathLst>
                <a:path w="457834" h="457835">
                  <a:moveTo>
                    <a:pt x="161616" y="351523"/>
                  </a:moveTo>
                  <a:lnTo>
                    <a:pt x="113317" y="315655"/>
                  </a:lnTo>
                  <a:lnTo>
                    <a:pt x="105017" y="294621"/>
                  </a:lnTo>
                  <a:lnTo>
                    <a:pt x="106441" y="286901"/>
                  </a:lnTo>
                  <a:lnTo>
                    <a:pt x="108615" y="280503"/>
                  </a:lnTo>
                  <a:lnTo>
                    <a:pt x="111107" y="273283"/>
                  </a:lnTo>
                  <a:lnTo>
                    <a:pt x="113900" y="265328"/>
                  </a:lnTo>
                  <a:lnTo>
                    <a:pt x="116978" y="256719"/>
                  </a:lnTo>
                  <a:lnTo>
                    <a:pt x="14823" y="256719"/>
                  </a:lnTo>
                  <a:lnTo>
                    <a:pt x="7679" y="252611"/>
                  </a:lnTo>
                  <a:lnTo>
                    <a:pt x="0" y="239217"/>
                  </a:lnTo>
                  <a:lnTo>
                    <a:pt x="89" y="231001"/>
                  </a:lnTo>
                  <a:lnTo>
                    <a:pt x="50899" y="145366"/>
                  </a:lnTo>
                  <a:lnTo>
                    <a:pt x="89601" y="116019"/>
                  </a:lnTo>
                  <a:lnTo>
                    <a:pt x="106173" y="113844"/>
                  </a:lnTo>
                  <a:lnTo>
                    <a:pt x="179665" y="113844"/>
                  </a:lnTo>
                  <a:lnTo>
                    <a:pt x="181808" y="110272"/>
                  </a:lnTo>
                  <a:lnTo>
                    <a:pt x="225276" y="58099"/>
                  </a:lnTo>
                  <a:lnTo>
                    <a:pt x="268211" y="27362"/>
                  </a:lnTo>
                  <a:lnTo>
                    <a:pt x="312684" y="9076"/>
                  </a:lnTo>
                  <a:lnTo>
                    <a:pt x="356479" y="778"/>
                  </a:lnTo>
                  <a:lnTo>
                    <a:pt x="397383" y="0"/>
                  </a:lnTo>
                  <a:lnTo>
                    <a:pt x="433179" y="4277"/>
                  </a:lnTo>
                  <a:lnTo>
                    <a:pt x="457809" y="60463"/>
                  </a:lnTo>
                  <a:lnTo>
                    <a:pt x="457467" y="78125"/>
                  </a:lnTo>
                  <a:lnTo>
                    <a:pt x="339234" y="78125"/>
                  </a:lnTo>
                  <a:lnTo>
                    <a:pt x="334678" y="79031"/>
                  </a:lnTo>
                  <a:lnTo>
                    <a:pt x="308252" y="109107"/>
                  </a:lnTo>
                  <a:lnTo>
                    <a:pt x="308252" y="118581"/>
                  </a:lnTo>
                  <a:lnTo>
                    <a:pt x="334678" y="148656"/>
                  </a:lnTo>
                  <a:lnTo>
                    <a:pt x="339234" y="149563"/>
                  </a:lnTo>
                  <a:lnTo>
                    <a:pt x="446896" y="149563"/>
                  </a:lnTo>
                  <a:lnTo>
                    <a:pt x="430414" y="189624"/>
                  </a:lnTo>
                  <a:lnTo>
                    <a:pt x="399685" y="232545"/>
                  </a:lnTo>
                  <a:lnTo>
                    <a:pt x="354062" y="271721"/>
                  </a:lnTo>
                  <a:lnTo>
                    <a:pt x="343971" y="278150"/>
                  </a:lnTo>
                  <a:lnTo>
                    <a:pt x="343971" y="339586"/>
                  </a:lnTo>
                  <a:lnTo>
                    <a:pt x="201096" y="339586"/>
                  </a:lnTo>
                  <a:lnTo>
                    <a:pt x="183549" y="345536"/>
                  </a:lnTo>
                  <a:lnTo>
                    <a:pt x="169217" y="350213"/>
                  </a:lnTo>
                  <a:lnTo>
                    <a:pt x="161616" y="351523"/>
                  </a:lnTo>
                  <a:close/>
                </a:path>
                <a:path w="457834" h="457835">
                  <a:moveTo>
                    <a:pt x="446896" y="149563"/>
                  </a:moveTo>
                  <a:lnTo>
                    <a:pt x="348708" y="149563"/>
                  </a:lnTo>
                  <a:lnTo>
                    <a:pt x="353264" y="148656"/>
                  </a:lnTo>
                  <a:lnTo>
                    <a:pt x="362016" y="145031"/>
                  </a:lnTo>
                  <a:lnTo>
                    <a:pt x="379690" y="118581"/>
                  </a:lnTo>
                  <a:lnTo>
                    <a:pt x="379690" y="109107"/>
                  </a:lnTo>
                  <a:lnTo>
                    <a:pt x="353264" y="79031"/>
                  </a:lnTo>
                  <a:lnTo>
                    <a:pt x="348708" y="78125"/>
                  </a:lnTo>
                  <a:lnTo>
                    <a:pt x="457467" y="78125"/>
                  </a:lnTo>
                  <a:lnTo>
                    <a:pt x="457200" y="91936"/>
                  </a:lnTo>
                  <a:lnTo>
                    <a:pt x="457125" y="95799"/>
                  </a:lnTo>
                  <a:lnTo>
                    <a:pt x="457018" y="101375"/>
                  </a:lnTo>
                  <a:lnTo>
                    <a:pt x="448731" y="145031"/>
                  </a:lnTo>
                  <a:lnTo>
                    <a:pt x="448622" y="145366"/>
                  </a:lnTo>
                  <a:lnTo>
                    <a:pt x="446896" y="149563"/>
                  </a:lnTo>
                  <a:close/>
                </a:path>
                <a:path w="457834" h="457835">
                  <a:moveTo>
                    <a:pt x="226814" y="457726"/>
                  </a:moveTo>
                  <a:lnTo>
                    <a:pt x="218442" y="457726"/>
                  </a:lnTo>
                  <a:lnTo>
                    <a:pt x="205204" y="450136"/>
                  </a:lnTo>
                  <a:lnTo>
                    <a:pt x="201096" y="443082"/>
                  </a:lnTo>
                  <a:lnTo>
                    <a:pt x="201096" y="339586"/>
                  </a:lnTo>
                  <a:lnTo>
                    <a:pt x="343971" y="339586"/>
                  </a:lnTo>
                  <a:lnTo>
                    <a:pt x="343971" y="351523"/>
                  </a:lnTo>
                  <a:lnTo>
                    <a:pt x="325625" y="396609"/>
                  </a:lnTo>
                  <a:lnTo>
                    <a:pt x="226814" y="457726"/>
                  </a:lnTo>
                  <a:close/>
                </a:path>
              </a:pathLst>
            </a:custGeom>
            <a:solidFill>
              <a:srgbClr val="3B81F5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 descr=""/>
          <p:cNvSpPr txBox="1"/>
          <p:nvPr/>
        </p:nvSpPr>
        <p:spPr>
          <a:xfrm>
            <a:off x="8832750" y="2922904"/>
            <a:ext cx="741680" cy="22923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300" spc="-50" b="0">
                <a:solidFill>
                  <a:srgbClr val="2562EB"/>
                </a:solidFill>
                <a:latin typeface="Roboto Medium"/>
                <a:cs typeface="Roboto Medium"/>
              </a:rPr>
              <a:t>Innovation</a:t>
            </a:r>
            <a:endParaRPr sz="1300">
              <a:latin typeface="Roboto Medium"/>
              <a:cs typeface="Roboto Medium"/>
            </a:endParaRPr>
          </a:p>
        </p:txBody>
      </p:sp>
      <p:grpSp>
        <p:nvGrpSpPr>
          <p:cNvPr id="29" name="object 29" descr=""/>
          <p:cNvGrpSpPr/>
          <p:nvPr/>
        </p:nvGrpSpPr>
        <p:grpSpPr>
          <a:xfrm>
            <a:off x="9944098" y="2171699"/>
            <a:ext cx="942975" cy="1228725"/>
            <a:chOff x="9944098" y="2171699"/>
            <a:chExt cx="942975" cy="1228725"/>
          </a:xfrm>
        </p:grpSpPr>
        <p:sp>
          <p:nvSpPr>
            <p:cNvPr id="30" name="object 30" descr=""/>
            <p:cNvSpPr/>
            <p:nvPr/>
          </p:nvSpPr>
          <p:spPr>
            <a:xfrm>
              <a:off x="9944098" y="2171699"/>
              <a:ext cx="942975" cy="1228725"/>
            </a:xfrm>
            <a:custGeom>
              <a:avLst/>
              <a:gdLst/>
              <a:ahLst/>
              <a:cxnLst/>
              <a:rect l="l" t="t" r="r" b="b"/>
              <a:pathLst>
                <a:path w="942975" h="1228725">
                  <a:moveTo>
                    <a:pt x="871779" y="1228724"/>
                  </a:moveTo>
                  <a:lnTo>
                    <a:pt x="71197" y="1228724"/>
                  </a:lnTo>
                  <a:lnTo>
                    <a:pt x="66243" y="1228236"/>
                  </a:lnTo>
                  <a:lnTo>
                    <a:pt x="29706" y="1213102"/>
                  </a:lnTo>
                  <a:lnTo>
                    <a:pt x="3884" y="1177062"/>
                  </a:lnTo>
                  <a:lnTo>
                    <a:pt x="0" y="1157528"/>
                  </a:lnTo>
                  <a:lnTo>
                    <a:pt x="1" y="1152524"/>
                  </a:lnTo>
                  <a:lnTo>
                    <a:pt x="0" y="71196"/>
                  </a:lnTo>
                  <a:lnTo>
                    <a:pt x="15622" y="29705"/>
                  </a:lnTo>
                  <a:lnTo>
                    <a:pt x="51663" y="3885"/>
                  </a:lnTo>
                  <a:lnTo>
                    <a:pt x="71197" y="0"/>
                  </a:lnTo>
                  <a:lnTo>
                    <a:pt x="871779" y="0"/>
                  </a:lnTo>
                  <a:lnTo>
                    <a:pt x="913269" y="15621"/>
                  </a:lnTo>
                  <a:lnTo>
                    <a:pt x="939089" y="51661"/>
                  </a:lnTo>
                  <a:lnTo>
                    <a:pt x="942974" y="71196"/>
                  </a:lnTo>
                  <a:lnTo>
                    <a:pt x="942974" y="1157528"/>
                  </a:lnTo>
                  <a:lnTo>
                    <a:pt x="927352" y="1199018"/>
                  </a:lnTo>
                  <a:lnTo>
                    <a:pt x="891312" y="1224839"/>
                  </a:lnTo>
                  <a:lnTo>
                    <a:pt x="876733" y="1228236"/>
                  </a:lnTo>
                  <a:lnTo>
                    <a:pt x="871779" y="12287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 descr=""/>
            <p:cNvSpPr/>
            <p:nvPr/>
          </p:nvSpPr>
          <p:spPr>
            <a:xfrm>
              <a:off x="10172699" y="2428874"/>
              <a:ext cx="457200" cy="400050"/>
            </a:xfrm>
            <a:custGeom>
              <a:avLst/>
              <a:gdLst/>
              <a:ahLst/>
              <a:cxnLst/>
              <a:rect l="l" t="t" r="r" b="b"/>
              <a:pathLst>
                <a:path w="457200" h="400050">
                  <a:moveTo>
                    <a:pt x="428625" y="400050"/>
                  </a:moveTo>
                  <a:lnTo>
                    <a:pt x="71437" y="400050"/>
                  </a:lnTo>
                  <a:lnTo>
                    <a:pt x="43624" y="394438"/>
                  </a:lnTo>
                  <a:lnTo>
                    <a:pt x="20917" y="379132"/>
                  </a:lnTo>
                  <a:lnTo>
                    <a:pt x="5611" y="356425"/>
                  </a:lnTo>
                  <a:lnTo>
                    <a:pt x="0" y="328612"/>
                  </a:lnTo>
                  <a:lnTo>
                    <a:pt x="0" y="28575"/>
                  </a:lnTo>
                  <a:lnTo>
                    <a:pt x="2242" y="17442"/>
                  </a:lnTo>
                  <a:lnTo>
                    <a:pt x="8360" y="8360"/>
                  </a:lnTo>
                  <a:lnTo>
                    <a:pt x="17442" y="2242"/>
                  </a:lnTo>
                  <a:lnTo>
                    <a:pt x="28575" y="0"/>
                  </a:lnTo>
                  <a:lnTo>
                    <a:pt x="39707" y="2242"/>
                  </a:lnTo>
                  <a:lnTo>
                    <a:pt x="48789" y="8360"/>
                  </a:lnTo>
                  <a:lnTo>
                    <a:pt x="54907" y="17442"/>
                  </a:lnTo>
                  <a:lnTo>
                    <a:pt x="57150" y="28575"/>
                  </a:lnTo>
                  <a:lnTo>
                    <a:pt x="57150" y="336470"/>
                  </a:lnTo>
                  <a:lnTo>
                    <a:pt x="63579" y="342900"/>
                  </a:lnTo>
                  <a:lnTo>
                    <a:pt x="428625" y="342900"/>
                  </a:lnTo>
                  <a:lnTo>
                    <a:pt x="439757" y="345142"/>
                  </a:lnTo>
                  <a:lnTo>
                    <a:pt x="448839" y="351260"/>
                  </a:lnTo>
                  <a:lnTo>
                    <a:pt x="454957" y="360342"/>
                  </a:lnTo>
                  <a:lnTo>
                    <a:pt x="457200" y="371475"/>
                  </a:lnTo>
                  <a:lnTo>
                    <a:pt x="454957" y="382607"/>
                  </a:lnTo>
                  <a:lnTo>
                    <a:pt x="448839" y="391689"/>
                  </a:lnTo>
                  <a:lnTo>
                    <a:pt x="439757" y="397807"/>
                  </a:lnTo>
                  <a:lnTo>
                    <a:pt x="428625" y="400050"/>
                  </a:lnTo>
                  <a:close/>
                </a:path>
                <a:path w="457200" h="400050">
                  <a:moveTo>
                    <a:pt x="366742" y="159573"/>
                  </a:moveTo>
                  <a:lnTo>
                    <a:pt x="285750" y="159573"/>
                  </a:lnTo>
                  <a:lnTo>
                    <a:pt x="379779" y="65454"/>
                  </a:lnTo>
                  <a:lnTo>
                    <a:pt x="389239" y="59175"/>
                  </a:lnTo>
                  <a:lnTo>
                    <a:pt x="400005" y="57083"/>
                  </a:lnTo>
                  <a:lnTo>
                    <a:pt x="410771" y="59175"/>
                  </a:lnTo>
                  <a:lnTo>
                    <a:pt x="420231" y="65454"/>
                  </a:lnTo>
                  <a:lnTo>
                    <a:pt x="426509" y="74914"/>
                  </a:lnTo>
                  <a:lnTo>
                    <a:pt x="428602" y="85680"/>
                  </a:lnTo>
                  <a:lnTo>
                    <a:pt x="426509" y="96446"/>
                  </a:lnTo>
                  <a:lnTo>
                    <a:pt x="419878" y="106437"/>
                  </a:lnTo>
                  <a:lnTo>
                    <a:pt x="366742" y="159573"/>
                  </a:lnTo>
                  <a:close/>
                </a:path>
                <a:path w="457200" h="400050">
                  <a:moveTo>
                    <a:pt x="114255" y="257152"/>
                  </a:moveTo>
                  <a:lnTo>
                    <a:pt x="103489" y="255059"/>
                  </a:lnTo>
                  <a:lnTo>
                    <a:pt x="94029" y="248781"/>
                  </a:lnTo>
                  <a:lnTo>
                    <a:pt x="87750" y="239321"/>
                  </a:lnTo>
                  <a:lnTo>
                    <a:pt x="85658" y="228555"/>
                  </a:lnTo>
                  <a:lnTo>
                    <a:pt x="87750" y="217789"/>
                  </a:lnTo>
                  <a:lnTo>
                    <a:pt x="94029" y="208329"/>
                  </a:lnTo>
                  <a:lnTo>
                    <a:pt x="194042" y="108317"/>
                  </a:lnTo>
                  <a:lnTo>
                    <a:pt x="203501" y="102038"/>
                  </a:lnTo>
                  <a:lnTo>
                    <a:pt x="214267" y="99945"/>
                  </a:lnTo>
                  <a:lnTo>
                    <a:pt x="225033" y="102038"/>
                  </a:lnTo>
                  <a:lnTo>
                    <a:pt x="234493" y="108317"/>
                  </a:lnTo>
                  <a:lnTo>
                    <a:pt x="285750" y="159573"/>
                  </a:lnTo>
                  <a:lnTo>
                    <a:pt x="366742" y="159573"/>
                  </a:lnTo>
                  <a:lnTo>
                    <a:pt x="357276" y="169038"/>
                  </a:lnTo>
                  <a:lnTo>
                    <a:pt x="214312" y="169038"/>
                  </a:lnTo>
                  <a:lnTo>
                    <a:pt x="134481" y="248781"/>
                  </a:lnTo>
                  <a:lnTo>
                    <a:pt x="125021" y="255059"/>
                  </a:lnTo>
                  <a:lnTo>
                    <a:pt x="114255" y="257152"/>
                  </a:lnTo>
                  <a:close/>
                </a:path>
                <a:path w="457200" h="400050">
                  <a:moveTo>
                    <a:pt x="419878" y="106437"/>
                  </a:moveTo>
                  <a:lnTo>
                    <a:pt x="420217" y="105926"/>
                  </a:lnTo>
                  <a:lnTo>
                    <a:pt x="420388" y="105926"/>
                  </a:lnTo>
                  <a:lnTo>
                    <a:pt x="419878" y="106437"/>
                  </a:lnTo>
                  <a:close/>
                </a:path>
                <a:path w="457200" h="400050">
                  <a:moveTo>
                    <a:pt x="286368" y="228555"/>
                  </a:moveTo>
                  <a:lnTo>
                    <a:pt x="285220" y="228555"/>
                  </a:lnTo>
                  <a:lnTo>
                    <a:pt x="275028" y="226574"/>
                  </a:lnTo>
                  <a:lnTo>
                    <a:pt x="265568" y="220295"/>
                  </a:lnTo>
                  <a:lnTo>
                    <a:pt x="214312" y="169038"/>
                  </a:lnTo>
                  <a:lnTo>
                    <a:pt x="357276" y="169038"/>
                  </a:lnTo>
                  <a:lnTo>
                    <a:pt x="306020" y="220295"/>
                  </a:lnTo>
                  <a:lnTo>
                    <a:pt x="296560" y="226574"/>
                  </a:lnTo>
                  <a:lnTo>
                    <a:pt x="286368" y="228555"/>
                  </a:lnTo>
                  <a:close/>
                </a:path>
              </a:pathLst>
            </a:custGeom>
            <a:solidFill>
              <a:srgbClr val="3B81F5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2" name="object 32" descr=""/>
          <p:cNvSpPr txBox="1"/>
          <p:nvPr/>
        </p:nvSpPr>
        <p:spPr>
          <a:xfrm>
            <a:off x="10158065" y="2922904"/>
            <a:ext cx="516255" cy="22923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300" spc="-55" b="0">
                <a:solidFill>
                  <a:srgbClr val="2562EB"/>
                </a:solidFill>
                <a:latin typeface="Roboto Medium"/>
                <a:cs typeface="Roboto Medium"/>
              </a:rPr>
              <a:t>Growth</a:t>
            </a:r>
            <a:endParaRPr sz="1300">
              <a:latin typeface="Roboto Medium"/>
              <a:cs typeface="Roboto Medium"/>
            </a:endParaRPr>
          </a:p>
        </p:txBody>
      </p:sp>
      <p:grpSp>
        <p:nvGrpSpPr>
          <p:cNvPr id="33" name="object 33" descr=""/>
          <p:cNvGrpSpPr/>
          <p:nvPr/>
        </p:nvGrpSpPr>
        <p:grpSpPr>
          <a:xfrm>
            <a:off x="9305923" y="3705224"/>
            <a:ext cx="895350" cy="1228725"/>
            <a:chOff x="9305923" y="3705224"/>
            <a:chExt cx="895350" cy="1228725"/>
          </a:xfrm>
        </p:grpSpPr>
        <p:sp>
          <p:nvSpPr>
            <p:cNvPr id="34" name="object 34" descr=""/>
            <p:cNvSpPr/>
            <p:nvPr/>
          </p:nvSpPr>
          <p:spPr>
            <a:xfrm>
              <a:off x="9305923" y="3705224"/>
              <a:ext cx="895350" cy="1228725"/>
            </a:xfrm>
            <a:custGeom>
              <a:avLst/>
              <a:gdLst/>
              <a:ahLst/>
              <a:cxnLst/>
              <a:rect l="l" t="t" r="r" b="b"/>
              <a:pathLst>
                <a:path w="895350" h="1228725">
                  <a:moveTo>
                    <a:pt x="824153" y="1228724"/>
                  </a:moveTo>
                  <a:lnTo>
                    <a:pt x="71196" y="1228724"/>
                  </a:lnTo>
                  <a:lnTo>
                    <a:pt x="66241" y="1228236"/>
                  </a:lnTo>
                  <a:lnTo>
                    <a:pt x="29705" y="1213101"/>
                  </a:lnTo>
                  <a:lnTo>
                    <a:pt x="3885" y="1177062"/>
                  </a:lnTo>
                  <a:lnTo>
                    <a:pt x="0" y="1157528"/>
                  </a:lnTo>
                  <a:lnTo>
                    <a:pt x="0" y="1152524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824153" y="0"/>
                  </a:lnTo>
                  <a:lnTo>
                    <a:pt x="865642" y="15621"/>
                  </a:lnTo>
                  <a:lnTo>
                    <a:pt x="891463" y="51661"/>
                  </a:lnTo>
                  <a:lnTo>
                    <a:pt x="895349" y="71196"/>
                  </a:lnTo>
                  <a:lnTo>
                    <a:pt x="895349" y="1157528"/>
                  </a:lnTo>
                  <a:lnTo>
                    <a:pt x="879727" y="1199018"/>
                  </a:lnTo>
                  <a:lnTo>
                    <a:pt x="843687" y="1224837"/>
                  </a:lnTo>
                  <a:lnTo>
                    <a:pt x="829108" y="1228236"/>
                  </a:lnTo>
                  <a:lnTo>
                    <a:pt x="824153" y="12287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 descr=""/>
            <p:cNvSpPr/>
            <p:nvPr/>
          </p:nvSpPr>
          <p:spPr>
            <a:xfrm>
              <a:off x="9548811" y="3933824"/>
              <a:ext cx="314325" cy="457200"/>
            </a:xfrm>
            <a:custGeom>
              <a:avLst/>
              <a:gdLst/>
              <a:ahLst/>
              <a:cxnLst/>
              <a:rect l="l" t="t" r="r" b="b"/>
              <a:pathLst>
                <a:path w="314325" h="457200">
                  <a:moveTo>
                    <a:pt x="228634" y="342810"/>
                  </a:moveTo>
                  <a:lnTo>
                    <a:pt x="85725" y="342810"/>
                  </a:lnTo>
                  <a:lnTo>
                    <a:pt x="77767" y="322206"/>
                  </a:lnTo>
                  <a:lnTo>
                    <a:pt x="67207" y="302749"/>
                  </a:lnTo>
                  <a:lnTo>
                    <a:pt x="54921" y="284079"/>
                  </a:lnTo>
                  <a:lnTo>
                    <a:pt x="41790" y="265836"/>
                  </a:lnTo>
                  <a:lnTo>
                    <a:pt x="32504" y="253156"/>
                  </a:lnTo>
                  <a:lnTo>
                    <a:pt x="28039" y="246727"/>
                  </a:lnTo>
                  <a:lnTo>
                    <a:pt x="16199" y="226717"/>
                  </a:lnTo>
                  <a:lnTo>
                    <a:pt x="7389" y="204925"/>
                  </a:lnTo>
                  <a:lnTo>
                    <a:pt x="1894" y="181642"/>
                  </a:lnTo>
                  <a:lnTo>
                    <a:pt x="0" y="157162"/>
                  </a:lnTo>
                  <a:lnTo>
                    <a:pt x="8012" y="107487"/>
                  </a:lnTo>
                  <a:lnTo>
                    <a:pt x="30323" y="64345"/>
                  </a:lnTo>
                  <a:lnTo>
                    <a:pt x="64345" y="30323"/>
                  </a:lnTo>
                  <a:lnTo>
                    <a:pt x="107487" y="8012"/>
                  </a:lnTo>
                  <a:lnTo>
                    <a:pt x="157162" y="0"/>
                  </a:lnTo>
                  <a:lnTo>
                    <a:pt x="206832" y="8012"/>
                  </a:lnTo>
                  <a:lnTo>
                    <a:pt x="249968" y="30323"/>
                  </a:lnTo>
                  <a:lnTo>
                    <a:pt x="276789" y="57150"/>
                  </a:lnTo>
                  <a:lnTo>
                    <a:pt x="157162" y="57150"/>
                  </a:lnTo>
                  <a:lnTo>
                    <a:pt x="118216" y="65003"/>
                  </a:lnTo>
                  <a:lnTo>
                    <a:pt x="86428" y="86428"/>
                  </a:lnTo>
                  <a:lnTo>
                    <a:pt x="65003" y="118216"/>
                  </a:lnTo>
                  <a:lnTo>
                    <a:pt x="57150" y="157162"/>
                  </a:lnTo>
                  <a:lnTo>
                    <a:pt x="57150" y="165020"/>
                  </a:lnTo>
                  <a:lnTo>
                    <a:pt x="63579" y="171450"/>
                  </a:lnTo>
                  <a:lnTo>
                    <a:pt x="313225" y="171450"/>
                  </a:lnTo>
                  <a:lnTo>
                    <a:pt x="312436" y="181642"/>
                  </a:lnTo>
                  <a:lnTo>
                    <a:pt x="298146" y="226717"/>
                  </a:lnTo>
                  <a:lnTo>
                    <a:pt x="272599" y="265836"/>
                  </a:lnTo>
                  <a:lnTo>
                    <a:pt x="259508" y="284079"/>
                  </a:lnTo>
                  <a:lnTo>
                    <a:pt x="247221" y="302749"/>
                  </a:lnTo>
                  <a:lnTo>
                    <a:pt x="236635" y="322206"/>
                  </a:lnTo>
                  <a:lnTo>
                    <a:pt x="228634" y="342810"/>
                  </a:lnTo>
                  <a:close/>
                </a:path>
                <a:path w="314325" h="457200">
                  <a:moveTo>
                    <a:pt x="313225" y="171450"/>
                  </a:moveTo>
                  <a:lnTo>
                    <a:pt x="79295" y="171450"/>
                  </a:lnTo>
                  <a:lnTo>
                    <a:pt x="85725" y="165020"/>
                  </a:lnTo>
                  <a:lnTo>
                    <a:pt x="85725" y="157162"/>
                  </a:lnTo>
                  <a:lnTo>
                    <a:pt x="91336" y="129349"/>
                  </a:lnTo>
                  <a:lnTo>
                    <a:pt x="106642" y="106642"/>
                  </a:lnTo>
                  <a:lnTo>
                    <a:pt x="129349" y="91336"/>
                  </a:lnTo>
                  <a:lnTo>
                    <a:pt x="157162" y="85725"/>
                  </a:lnTo>
                  <a:lnTo>
                    <a:pt x="165020" y="85725"/>
                  </a:lnTo>
                  <a:lnTo>
                    <a:pt x="171450" y="79295"/>
                  </a:lnTo>
                  <a:lnTo>
                    <a:pt x="171450" y="63579"/>
                  </a:lnTo>
                  <a:lnTo>
                    <a:pt x="165020" y="57150"/>
                  </a:lnTo>
                  <a:lnTo>
                    <a:pt x="276789" y="57150"/>
                  </a:lnTo>
                  <a:lnTo>
                    <a:pt x="283981" y="64345"/>
                  </a:lnTo>
                  <a:lnTo>
                    <a:pt x="306288" y="107487"/>
                  </a:lnTo>
                  <a:lnTo>
                    <a:pt x="314310" y="157162"/>
                  </a:lnTo>
                  <a:lnTo>
                    <a:pt x="313225" y="171450"/>
                  </a:lnTo>
                  <a:close/>
                </a:path>
                <a:path w="314325" h="457200">
                  <a:moveTo>
                    <a:pt x="157162" y="457200"/>
                  </a:moveTo>
                  <a:lnTo>
                    <a:pt x="129349" y="451588"/>
                  </a:lnTo>
                  <a:lnTo>
                    <a:pt x="106642" y="436282"/>
                  </a:lnTo>
                  <a:lnTo>
                    <a:pt x="91336" y="413575"/>
                  </a:lnTo>
                  <a:lnTo>
                    <a:pt x="85725" y="385762"/>
                  </a:lnTo>
                  <a:lnTo>
                    <a:pt x="85725" y="371475"/>
                  </a:lnTo>
                  <a:lnTo>
                    <a:pt x="228600" y="371475"/>
                  </a:lnTo>
                  <a:lnTo>
                    <a:pt x="228600" y="385762"/>
                  </a:lnTo>
                  <a:lnTo>
                    <a:pt x="222988" y="413575"/>
                  </a:lnTo>
                  <a:lnTo>
                    <a:pt x="207682" y="436282"/>
                  </a:lnTo>
                  <a:lnTo>
                    <a:pt x="184975" y="451588"/>
                  </a:lnTo>
                  <a:lnTo>
                    <a:pt x="157162" y="457200"/>
                  </a:lnTo>
                  <a:close/>
                </a:path>
              </a:pathLst>
            </a:custGeom>
            <a:solidFill>
              <a:srgbClr val="3B81F5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6" name="object 36" descr=""/>
          <p:cNvSpPr txBox="1"/>
          <p:nvPr/>
        </p:nvSpPr>
        <p:spPr>
          <a:xfrm>
            <a:off x="9522419" y="4456429"/>
            <a:ext cx="462280" cy="22923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300" spc="-55" b="0">
                <a:solidFill>
                  <a:srgbClr val="2562EB"/>
                </a:solidFill>
                <a:latin typeface="Roboto Medium"/>
                <a:cs typeface="Roboto Medium"/>
              </a:rPr>
              <a:t>Future</a:t>
            </a:r>
            <a:endParaRPr sz="1300">
              <a:latin typeface="Roboto Medium"/>
              <a:cs typeface="Roboto Medium"/>
            </a:endParaRPr>
          </a:p>
        </p:txBody>
      </p:sp>
      <p:grpSp>
        <p:nvGrpSpPr>
          <p:cNvPr id="37" name="object 37" descr=""/>
          <p:cNvGrpSpPr/>
          <p:nvPr/>
        </p:nvGrpSpPr>
        <p:grpSpPr>
          <a:xfrm>
            <a:off x="10544174" y="6581775"/>
            <a:ext cx="1457325" cy="323850"/>
            <a:chOff x="10544174" y="6581775"/>
            <a:chExt cx="1457325" cy="323850"/>
          </a:xfrm>
        </p:grpSpPr>
        <p:sp>
          <p:nvSpPr>
            <p:cNvPr id="38" name="object 38" descr=""/>
            <p:cNvSpPr/>
            <p:nvPr/>
          </p:nvSpPr>
          <p:spPr>
            <a:xfrm>
              <a:off x="10544174" y="6581775"/>
              <a:ext cx="1457325" cy="323850"/>
            </a:xfrm>
            <a:custGeom>
              <a:avLst/>
              <a:gdLst/>
              <a:ahLst/>
              <a:cxnLst/>
              <a:rect l="l" t="t" r="r" b="b"/>
              <a:pathLst>
                <a:path w="1457325" h="323850">
                  <a:moveTo>
                    <a:pt x="1424277" y="323849"/>
                  </a:moveTo>
                  <a:lnTo>
                    <a:pt x="33047" y="323849"/>
                  </a:lnTo>
                  <a:lnTo>
                    <a:pt x="28187" y="322883"/>
                  </a:lnTo>
                  <a:lnTo>
                    <a:pt x="966" y="295662"/>
                  </a:lnTo>
                  <a:lnTo>
                    <a:pt x="0" y="290802"/>
                  </a:lnTo>
                  <a:lnTo>
                    <a:pt x="0" y="28574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1424277" y="0"/>
                  </a:lnTo>
                  <a:lnTo>
                    <a:pt x="1456357" y="28187"/>
                  </a:lnTo>
                  <a:lnTo>
                    <a:pt x="1457324" y="33047"/>
                  </a:lnTo>
                  <a:lnTo>
                    <a:pt x="1457324" y="290802"/>
                  </a:lnTo>
                  <a:lnTo>
                    <a:pt x="1429137" y="322883"/>
                  </a:lnTo>
                  <a:lnTo>
                    <a:pt x="1424277" y="323849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9" name="object 39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58474" y="6677024"/>
              <a:ext cx="133349" cy="133349"/>
            </a:xfrm>
            <a:prstGeom prst="rect">
              <a:avLst/>
            </a:prstGeom>
          </p:spPr>
        </p:pic>
      </p:grpSp>
      <p:sp>
        <p:nvSpPr>
          <p:cNvPr id="40" name="object 40" descr=""/>
          <p:cNvSpPr txBox="1"/>
          <p:nvPr/>
        </p:nvSpPr>
        <p:spPr>
          <a:xfrm>
            <a:off x="10833000" y="6683375"/>
            <a:ext cx="1066800" cy="1346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975"/>
              </a:lnSpc>
            </a:pPr>
            <a:r>
              <a:rPr dirty="0" sz="1000" spc="-75">
                <a:solidFill>
                  <a:srgbClr val="FFFFFF"/>
                </a:solidFill>
                <a:latin typeface="Roboto"/>
                <a:cs typeface="Roboto"/>
              </a:rPr>
              <a:t>Made</a:t>
            </a:r>
            <a:r>
              <a:rPr dirty="0" sz="1000" spc="5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1000" spc="-55">
                <a:solidFill>
                  <a:srgbClr val="FFFFFF"/>
                </a:solidFill>
                <a:latin typeface="Roboto"/>
                <a:cs typeface="Roboto"/>
              </a:rPr>
              <a:t>with</a:t>
            </a:r>
            <a:r>
              <a:rPr dirty="0" sz="1000" spc="5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1000" spc="-50">
                <a:solidFill>
                  <a:srgbClr val="FFFFFF"/>
                </a:solidFill>
                <a:latin typeface="Roboto"/>
                <a:cs typeface="Roboto"/>
              </a:rPr>
              <a:t>Genspark</a:t>
            </a:r>
            <a:endParaRPr sz="10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609599" y="609599"/>
            <a:ext cx="952500" cy="76200"/>
          </a:xfrm>
          <a:custGeom>
            <a:avLst/>
            <a:gdLst/>
            <a:ahLst/>
            <a:cxnLst/>
            <a:rect l="l" t="t" r="r" b="b"/>
            <a:pathLst>
              <a:path w="952500" h="76200">
                <a:moveTo>
                  <a:pt x="952499" y="76199"/>
                </a:moveTo>
                <a:lnTo>
                  <a:pt x="0" y="76199"/>
                </a:lnTo>
                <a:lnTo>
                  <a:pt x="0" y="0"/>
                </a:lnTo>
                <a:lnTo>
                  <a:pt x="952499" y="0"/>
                </a:lnTo>
                <a:lnTo>
                  <a:pt x="952499" y="76199"/>
                </a:lnTo>
                <a:close/>
              </a:path>
            </a:pathLst>
          </a:custGeom>
          <a:solidFill>
            <a:srgbClr val="3B81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950" spc="-175"/>
              <a:t>Table</a:t>
            </a:r>
            <a:r>
              <a:rPr dirty="0" sz="2950" spc="-65"/>
              <a:t> </a:t>
            </a:r>
            <a:r>
              <a:rPr dirty="0" sz="2950" spc="-140"/>
              <a:t>of</a:t>
            </a:r>
            <a:r>
              <a:rPr dirty="0" sz="2950" spc="-50"/>
              <a:t> </a:t>
            </a:r>
            <a:r>
              <a:rPr dirty="0" sz="2950" spc="-160"/>
              <a:t>Contents</a:t>
            </a:r>
            <a:endParaRPr sz="2950"/>
          </a:p>
        </p:txBody>
      </p:sp>
      <p:sp>
        <p:nvSpPr>
          <p:cNvPr id="4" name="object 4" descr=""/>
          <p:cNvSpPr/>
          <p:nvPr/>
        </p:nvSpPr>
        <p:spPr>
          <a:xfrm>
            <a:off x="609599" y="1676399"/>
            <a:ext cx="342900" cy="342900"/>
          </a:xfrm>
          <a:custGeom>
            <a:avLst/>
            <a:gdLst/>
            <a:ahLst/>
            <a:cxnLst/>
            <a:rect l="l" t="t" r="r" b="b"/>
            <a:pathLst>
              <a:path w="342900" h="342900">
                <a:moveTo>
                  <a:pt x="171449" y="342899"/>
                </a:moveTo>
                <a:lnTo>
                  <a:pt x="129780" y="337760"/>
                </a:lnTo>
                <a:lnTo>
                  <a:pt x="90628" y="322656"/>
                </a:lnTo>
                <a:lnTo>
                  <a:pt x="56317" y="298493"/>
                </a:lnTo>
                <a:lnTo>
                  <a:pt x="28894" y="266701"/>
                </a:lnTo>
                <a:lnTo>
                  <a:pt x="10017" y="229200"/>
                </a:lnTo>
                <a:lnTo>
                  <a:pt x="823" y="188255"/>
                </a:lnTo>
                <a:lnTo>
                  <a:pt x="0" y="171449"/>
                </a:lnTo>
                <a:lnTo>
                  <a:pt x="205" y="163026"/>
                </a:lnTo>
                <a:lnTo>
                  <a:pt x="7380" y="121679"/>
                </a:lnTo>
                <a:lnTo>
                  <a:pt x="24386" y="83315"/>
                </a:lnTo>
                <a:lnTo>
                  <a:pt x="50216" y="50216"/>
                </a:lnTo>
                <a:lnTo>
                  <a:pt x="83315" y="24386"/>
                </a:lnTo>
                <a:lnTo>
                  <a:pt x="121680" y="7380"/>
                </a:lnTo>
                <a:lnTo>
                  <a:pt x="163027" y="205"/>
                </a:lnTo>
                <a:lnTo>
                  <a:pt x="171449" y="0"/>
                </a:lnTo>
                <a:lnTo>
                  <a:pt x="179872" y="205"/>
                </a:lnTo>
                <a:lnTo>
                  <a:pt x="221219" y="7380"/>
                </a:lnTo>
                <a:lnTo>
                  <a:pt x="259584" y="24386"/>
                </a:lnTo>
                <a:lnTo>
                  <a:pt x="292683" y="50216"/>
                </a:lnTo>
                <a:lnTo>
                  <a:pt x="318513" y="83315"/>
                </a:lnTo>
                <a:lnTo>
                  <a:pt x="335519" y="121679"/>
                </a:lnTo>
                <a:lnTo>
                  <a:pt x="342694" y="163026"/>
                </a:lnTo>
                <a:lnTo>
                  <a:pt x="342899" y="171449"/>
                </a:lnTo>
                <a:lnTo>
                  <a:pt x="342694" y="179872"/>
                </a:lnTo>
                <a:lnTo>
                  <a:pt x="335519" y="221219"/>
                </a:lnTo>
                <a:lnTo>
                  <a:pt x="318513" y="259584"/>
                </a:lnTo>
                <a:lnTo>
                  <a:pt x="292683" y="292683"/>
                </a:lnTo>
                <a:lnTo>
                  <a:pt x="259584" y="318513"/>
                </a:lnTo>
                <a:lnTo>
                  <a:pt x="221219" y="335518"/>
                </a:lnTo>
                <a:lnTo>
                  <a:pt x="179872" y="342693"/>
                </a:lnTo>
                <a:lnTo>
                  <a:pt x="171449" y="342899"/>
                </a:lnTo>
                <a:close/>
              </a:path>
            </a:pathLst>
          </a:custGeom>
          <a:solidFill>
            <a:srgbClr val="3B81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725040" y="1718332"/>
            <a:ext cx="112395" cy="2228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00" spc="-50" b="0">
                <a:solidFill>
                  <a:srgbClr val="FFFFFF"/>
                </a:solidFill>
                <a:latin typeface="Noto Sans JP Medium"/>
                <a:cs typeface="Noto Sans JP Medium"/>
              </a:rPr>
              <a:t>1</a:t>
            </a:r>
            <a:endParaRPr sz="1300">
              <a:latin typeface="Noto Sans JP Medium"/>
              <a:cs typeface="Noto Sans JP Medium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1092200" y="1689853"/>
            <a:ext cx="1788795" cy="28003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650" spc="-95" b="0">
                <a:solidFill>
                  <a:srgbClr val="1F2937"/>
                </a:solidFill>
                <a:latin typeface="Roboto Medium"/>
                <a:cs typeface="Roboto Medium"/>
              </a:rPr>
              <a:t>What</a:t>
            </a:r>
            <a:r>
              <a:rPr dirty="0" sz="1650" spc="-30" b="0">
                <a:solidFill>
                  <a:srgbClr val="1F2937"/>
                </a:solidFill>
                <a:latin typeface="Roboto Medium"/>
                <a:cs typeface="Roboto Medium"/>
              </a:rPr>
              <a:t> </a:t>
            </a:r>
            <a:r>
              <a:rPr dirty="0" sz="1650" spc="-75" b="0">
                <a:solidFill>
                  <a:srgbClr val="1F2937"/>
                </a:solidFill>
                <a:latin typeface="Roboto Medium"/>
                <a:cs typeface="Roboto Medium"/>
              </a:rPr>
              <a:t>is</a:t>
            </a:r>
            <a:r>
              <a:rPr dirty="0" sz="1650" spc="-30" b="0">
                <a:solidFill>
                  <a:srgbClr val="1F2937"/>
                </a:solidFill>
                <a:latin typeface="Roboto Medium"/>
                <a:cs typeface="Roboto Medium"/>
              </a:rPr>
              <a:t> </a:t>
            </a:r>
            <a:r>
              <a:rPr dirty="0" sz="1650" spc="-95" b="0">
                <a:solidFill>
                  <a:srgbClr val="1F2937"/>
                </a:solidFill>
                <a:latin typeface="Roboto Medium"/>
                <a:cs typeface="Roboto Medium"/>
              </a:rPr>
              <a:t>an</a:t>
            </a:r>
            <a:r>
              <a:rPr dirty="0" sz="1650" spc="-30" b="0">
                <a:solidFill>
                  <a:srgbClr val="1F2937"/>
                </a:solidFill>
                <a:latin typeface="Roboto Medium"/>
                <a:cs typeface="Roboto Medium"/>
              </a:rPr>
              <a:t> </a:t>
            </a:r>
            <a:r>
              <a:rPr dirty="0" sz="1650" spc="-85" b="0">
                <a:solidFill>
                  <a:srgbClr val="1F2937"/>
                </a:solidFill>
                <a:latin typeface="Roboto Medium"/>
                <a:cs typeface="Roboto Medium"/>
              </a:rPr>
              <a:t>AI</a:t>
            </a:r>
            <a:r>
              <a:rPr dirty="0" sz="1650" spc="-30" b="0">
                <a:solidFill>
                  <a:srgbClr val="1F2937"/>
                </a:solidFill>
                <a:latin typeface="Roboto Medium"/>
                <a:cs typeface="Roboto Medium"/>
              </a:rPr>
              <a:t> </a:t>
            </a:r>
            <a:r>
              <a:rPr dirty="0" sz="1650" spc="-65" b="0">
                <a:solidFill>
                  <a:srgbClr val="1F2937"/>
                </a:solidFill>
                <a:latin typeface="Roboto Medium"/>
                <a:cs typeface="Roboto Medium"/>
              </a:rPr>
              <a:t>Agent?</a:t>
            </a:r>
            <a:endParaRPr sz="1650">
              <a:latin typeface="Roboto Medium"/>
              <a:cs typeface="Roboto Medium"/>
            </a:endParaRPr>
          </a:p>
        </p:txBody>
      </p:sp>
      <p:sp>
        <p:nvSpPr>
          <p:cNvPr id="7" name="object 7" descr=""/>
          <p:cNvSpPr/>
          <p:nvPr/>
        </p:nvSpPr>
        <p:spPr>
          <a:xfrm>
            <a:off x="609599" y="2247899"/>
            <a:ext cx="342900" cy="342900"/>
          </a:xfrm>
          <a:custGeom>
            <a:avLst/>
            <a:gdLst/>
            <a:ahLst/>
            <a:cxnLst/>
            <a:rect l="l" t="t" r="r" b="b"/>
            <a:pathLst>
              <a:path w="342900" h="342900">
                <a:moveTo>
                  <a:pt x="171449" y="342899"/>
                </a:moveTo>
                <a:lnTo>
                  <a:pt x="129780" y="337759"/>
                </a:lnTo>
                <a:lnTo>
                  <a:pt x="90628" y="322656"/>
                </a:lnTo>
                <a:lnTo>
                  <a:pt x="56317" y="298493"/>
                </a:lnTo>
                <a:lnTo>
                  <a:pt x="28894" y="266702"/>
                </a:lnTo>
                <a:lnTo>
                  <a:pt x="10017" y="229200"/>
                </a:lnTo>
                <a:lnTo>
                  <a:pt x="823" y="188255"/>
                </a:lnTo>
                <a:lnTo>
                  <a:pt x="0" y="171449"/>
                </a:lnTo>
                <a:lnTo>
                  <a:pt x="205" y="163027"/>
                </a:lnTo>
                <a:lnTo>
                  <a:pt x="7380" y="121679"/>
                </a:lnTo>
                <a:lnTo>
                  <a:pt x="24386" y="83314"/>
                </a:lnTo>
                <a:lnTo>
                  <a:pt x="50216" y="50216"/>
                </a:lnTo>
                <a:lnTo>
                  <a:pt x="83315" y="24385"/>
                </a:lnTo>
                <a:lnTo>
                  <a:pt x="121680" y="7380"/>
                </a:lnTo>
                <a:lnTo>
                  <a:pt x="163027" y="205"/>
                </a:lnTo>
                <a:lnTo>
                  <a:pt x="171449" y="0"/>
                </a:lnTo>
                <a:lnTo>
                  <a:pt x="179872" y="205"/>
                </a:lnTo>
                <a:lnTo>
                  <a:pt x="221219" y="7380"/>
                </a:lnTo>
                <a:lnTo>
                  <a:pt x="259584" y="24386"/>
                </a:lnTo>
                <a:lnTo>
                  <a:pt x="292683" y="50216"/>
                </a:lnTo>
                <a:lnTo>
                  <a:pt x="318513" y="83314"/>
                </a:lnTo>
                <a:lnTo>
                  <a:pt x="335519" y="121679"/>
                </a:lnTo>
                <a:lnTo>
                  <a:pt x="342694" y="163027"/>
                </a:lnTo>
                <a:lnTo>
                  <a:pt x="342899" y="171449"/>
                </a:lnTo>
                <a:lnTo>
                  <a:pt x="342694" y="179872"/>
                </a:lnTo>
                <a:lnTo>
                  <a:pt x="335519" y="221219"/>
                </a:lnTo>
                <a:lnTo>
                  <a:pt x="318513" y="259584"/>
                </a:lnTo>
                <a:lnTo>
                  <a:pt x="292683" y="292683"/>
                </a:lnTo>
                <a:lnTo>
                  <a:pt x="259584" y="318513"/>
                </a:lnTo>
                <a:lnTo>
                  <a:pt x="221219" y="335518"/>
                </a:lnTo>
                <a:lnTo>
                  <a:pt x="179872" y="342693"/>
                </a:lnTo>
                <a:lnTo>
                  <a:pt x="171449" y="342899"/>
                </a:lnTo>
                <a:close/>
              </a:path>
            </a:pathLst>
          </a:custGeom>
          <a:solidFill>
            <a:srgbClr val="3B81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 txBox="1"/>
          <p:nvPr/>
        </p:nvSpPr>
        <p:spPr>
          <a:xfrm>
            <a:off x="725040" y="2289832"/>
            <a:ext cx="112395" cy="2228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00" spc="-50" b="0">
                <a:solidFill>
                  <a:srgbClr val="FFFFFF"/>
                </a:solidFill>
                <a:latin typeface="Noto Sans JP Medium"/>
                <a:cs typeface="Noto Sans JP Medium"/>
              </a:rPr>
              <a:t>2</a:t>
            </a:r>
            <a:endParaRPr sz="1300">
              <a:latin typeface="Noto Sans JP Medium"/>
              <a:cs typeface="Noto Sans JP Medium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1092200" y="2261353"/>
            <a:ext cx="1852930" cy="28003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650" spc="-95" b="0">
                <a:solidFill>
                  <a:srgbClr val="1F2937"/>
                </a:solidFill>
                <a:latin typeface="Roboto Medium"/>
                <a:cs typeface="Roboto Medium"/>
              </a:rPr>
              <a:t>Agent</a:t>
            </a:r>
            <a:r>
              <a:rPr dirty="0" sz="1650" spc="-25" b="0">
                <a:solidFill>
                  <a:srgbClr val="1F2937"/>
                </a:solidFill>
                <a:latin typeface="Roboto Medium"/>
                <a:cs typeface="Roboto Medium"/>
              </a:rPr>
              <a:t> </a:t>
            </a:r>
            <a:r>
              <a:rPr dirty="0" sz="1650" spc="-80" b="0">
                <a:solidFill>
                  <a:srgbClr val="1F2937"/>
                </a:solidFill>
                <a:latin typeface="Roboto Medium"/>
                <a:cs typeface="Roboto Medium"/>
              </a:rPr>
              <a:t>vs</a:t>
            </a:r>
            <a:r>
              <a:rPr dirty="0" sz="1650" spc="-20" b="0">
                <a:solidFill>
                  <a:srgbClr val="1F2937"/>
                </a:solidFill>
                <a:latin typeface="Roboto Medium"/>
                <a:cs typeface="Roboto Medium"/>
              </a:rPr>
              <a:t> </a:t>
            </a:r>
            <a:r>
              <a:rPr dirty="0" sz="1650" spc="-114" b="0">
                <a:solidFill>
                  <a:srgbClr val="1F2937"/>
                </a:solidFill>
                <a:latin typeface="Roboto Medium"/>
                <a:cs typeface="Roboto Medium"/>
              </a:rPr>
              <a:t>LLM</a:t>
            </a:r>
            <a:r>
              <a:rPr dirty="0" sz="1650" spc="-25" b="0">
                <a:solidFill>
                  <a:srgbClr val="1F2937"/>
                </a:solidFill>
                <a:latin typeface="Roboto Medium"/>
                <a:cs typeface="Roboto Medium"/>
              </a:rPr>
              <a:t> </a:t>
            </a:r>
            <a:r>
              <a:rPr dirty="0" sz="1650" spc="-80" b="0">
                <a:solidFill>
                  <a:srgbClr val="1F2937"/>
                </a:solidFill>
                <a:latin typeface="Roboto Medium"/>
                <a:cs typeface="Roboto Medium"/>
              </a:rPr>
              <a:t>vs</a:t>
            </a:r>
            <a:r>
              <a:rPr dirty="0" sz="1650" spc="-20" b="0">
                <a:solidFill>
                  <a:srgbClr val="1F2937"/>
                </a:solidFill>
                <a:latin typeface="Roboto Medium"/>
                <a:cs typeface="Roboto Medium"/>
              </a:rPr>
              <a:t> </a:t>
            </a:r>
            <a:r>
              <a:rPr dirty="0" sz="1650" spc="-65" b="0">
                <a:solidFill>
                  <a:srgbClr val="1F2937"/>
                </a:solidFill>
                <a:latin typeface="Roboto Medium"/>
                <a:cs typeface="Roboto Medium"/>
              </a:rPr>
              <a:t>RAG</a:t>
            </a:r>
            <a:endParaRPr sz="1650">
              <a:latin typeface="Roboto Medium"/>
              <a:cs typeface="Roboto Medium"/>
            </a:endParaRPr>
          </a:p>
        </p:txBody>
      </p:sp>
      <p:sp>
        <p:nvSpPr>
          <p:cNvPr id="10" name="object 10" descr=""/>
          <p:cNvSpPr/>
          <p:nvPr/>
        </p:nvSpPr>
        <p:spPr>
          <a:xfrm>
            <a:off x="609599" y="2819399"/>
            <a:ext cx="342900" cy="342900"/>
          </a:xfrm>
          <a:custGeom>
            <a:avLst/>
            <a:gdLst/>
            <a:ahLst/>
            <a:cxnLst/>
            <a:rect l="l" t="t" r="r" b="b"/>
            <a:pathLst>
              <a:path w="342900" h="342900">
                <a:moveTo>
                  <a:pt x="171449" y="342899"/>
                </a:moveTo>
                <a:lnTo>
                  <a:pt x="129780" y="337760"/>
                </a:lnTo>
                <a:lnTo>
                  <a:pt x="90628" y="322657"/>
                </a:lnTo>
                <a:lnTo>
                  <a:pt x="56317" y="298493"/>
                </a:lnTo>
                <a:lnTo>
                  <a:pt x="28894" y="266702"/>
                </a:lnTo>
                <a:lnTo>
                  <a:pt x="10017" y="229200"/>
                </a:lnTo>
                <a:lnTo>
                  <a:pt x="823" y="188254"/>
                </a:lnTo>
                <a:lnTo>
                  <a:pt x="0" y="171449"/>
                </a:lnTo>
                <a:lnTo>
                  <a:pt x="205" y="163026"/>
                </a:lnTo>
                <a:lnTo>
                  <a:pt x="7380" y="121679"/>
                </a:lnTo>
                <a:lnTo>
                  <a:pt x="24386" y="83314"/>
                </a:lnTo>
                <a:lnTo>
                  <a:pt x="50216" y="50216"/>
                </a:lnTo>
                <a:lnTo>
                  <a:pt x="83315" y="24385"/>
                </a:lnTo>
                <a:lnTo>
                  <a:pt x="121680" y="7380"/>
                </a:lnTo>
                <a:lnTo>
                  <a:pt x="163027" y="205"/>
                </a:lnTo>
                <a:lnTo>
                  <a:pt x="171449" y="0"/>
                </a:lnTo>
                <a:lnTo>
                  <a:pt x="179872" y="205"/>
                </a:lnTo>
                <a:lnTo>
                  <a:pt x="221219" y="7380"/>
                </a:lnTo>
                <a:lnTo>
                  <a:pt x="259584" y="24386"/>
                </a:lnTo>
                <a:lnTo>
                  <a:pt x="292683" y="50216"/>
                </a:lnTo>
                <a:lnTo>
                  <a:pt x="318513" y="83314"/>
                </a:lnTo>
                <a:lnTo>
                  <a:pt x="335519" y="121679"/>
                </a:lnTo>
                <a:lnTo>
                  <a:pt x="342694" y="163026"/>
                </a:lnTo>
                <a:lnTo>
                  <a:pt x="342899" y="171449"/>
                </a:lnTo>
                <a:lnTo>
                  <a:pt x="342694" y="179872"/>
                </a:lnTo>
                <a:lnTo>
                  <a:pt x="335519" y="221219"/>
                </a:lnTo>
                <a:lnTo>
                  <a:pt x="318513" y="259584"/>
                </a:lnTo>
                <a:lnTo>
                  <a:pt x="292683" y="292683"/>
                </a:lnTo>
                <a:lnTo>
                  <a:pt x="259584" y="318513"/>
                </a:lnTo>
                <a:lnTo>
                  <a:pt x="221219" y="335519"/>
                </a:lnTo>
                <a:lnTo>
                  <a:pt x="179872" y="342694"/>
                </a:lnTo>
                <a:lnTo>
                  <a:pt x="171449" y="342899"/>
                </a:lnTo>
                <a:close/>
              </a:path>
            </a:pathLst>
          </a:custGeom>
          <a:solidFill>
            <a:srgbClr val="3B81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 txBox="1"/>
          <p:nvPr/>
        </p:nvSpPr>
        <p:spPr>
          <a:xfrm>
            <a:off x="725040" y="2861332"/>
            <a:ext cx="112395" cy="2228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00" spc="-50" b="0">
                <a:solidFill>
                  <a:srgbClr val="FFFFFF"/>
                </a:solidFill>
                <a:latin typeface="Noto Sans JP Medium"/>
                <a:cs typeface="Noto Sans JP Medium"/>
              </a:rPr>
              <a:t>3</a:t>
            </a:r>
            <a:endParaRPr sz="1300">
              <a:latin typeface="Noto Sans JP Medium"/>
              <a:cs typeface="Noto Sans JP Medium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1092200" y="2832853"/>
            <a:ext cx="2597150" cy="28003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650" spc="-90" b="0">
                <a:solidFill>
                  <a:srgbClr val="1F2937"/>
                </a:solidFill>
                <a:latin typeface="Roboto Medium"/>
                <a:cs typeface="Roboto Medium"/>
              </a:rPr>
              <a:t>6</a:t>
            </a:r>
            <a:r>
              <a:rPr dirty="0" sz="1650" spc="-15" b="0">
                <a:solidFill>
                  <a:srgbClr val="1F2937"/>
                </a:solidFill>
                <a:latin typeface="Roboto Medium"/>
                <a:cs typeface="Roboto Medium"/>
              </a:rPr>
              <a:t> </a:t>
            </a:r>
            <a:r>
              <a:rPr dirty="0" sz="1650" spc="-85" b="0">
                <a:solidFill>
                  <a:srgbClr val="1F2937"/>
                </a:solidFill>
                <a:latin typeface="Roboto Medium"/>
                <a:cs typeface="Roboto Medium"/>
              </a:rPr>
              <a:t>Building</a:t>
            </a:r>
            <a:r>
              <a:rPr dirty="0" sz="1650" spc="-10" b="0">
                <a:solidFill>
                  <a:srgbClr val="1F2937"/>
                </a:solidFill>
                <a:latin typeface="Roboto Medium"/>
                <a:cs typeface="Roboto Medium"/>
              </a:rPr>
              <a:t> </a:t>
            </a:r>
            <a:r>
              <a:rPr dirty="0" sz="1650" spc="-90" b="0">
                <a:solidFill>
                  <a:srgbClr val="1F2937"/>
                </a:solidFill>
                <a:latin typeface="Roboto Medium"/>
                <a:cs typeface="Roboto Medium"/>
              </a:rPr>
              <a:t>Blocks</a:t>
            </a:r>
            <a:r>
              <a:rPr dirty="0" sz="1650" spc="-10" b="0">
                <a:solidFill>
                  <a:srgbClr val="1F2937"/>
                </a:solidFill>
                <a:latin typeface="Roboto Medium"/>
                <a:cs typeface="Roboto Medium"/>
              </a:rPr>
              <a:t> </a:t>
            </a:r>
            <a:r>
              <a:rPr dirty="0" sz="1650" spc="-80" b="0">
                <a:solidFill>
                  <a:srgbClr val="1F2937"/>
                </a:solidFill>
                <a:latin typeface="Roboto Medium"/>
                <a:cs typeface="Roboto Medium"/>
              </a:rPr>
              <a:t>of</a:t>
            </a:r>
            <a:r>
              <a:rPr dirty="0" sz="1650" spc="-10" b="0">
                <a:solidFill>
                  <a:srgbClr val="1F2937"/>
                </a:solidFill>
                <a:latin typeface="Roboto Medium"/>
                <a:cs typeface="Roboto Medium"/>
              </a:rPr>
              <a:t> </a:t>
            </a:r>
            <a:r>
              <a:rPr dirty="0" sz="1650" spc="-85" b="0">
                <a:solidFill>
                  <a:srgbClr val="1F2937"/>
                </a:solidFill>
                <a:latin typeface="Roboto Medium"/>
                <a:cs typeface="Roboto Medium"/>
              </a:rPr>
              <a:t>AI</a:t>
            </a:r>
            <a:r>
              <a:rPr dirty="0" sz="1650" spc="-15" b="0">
                <a:solidFill>
                  <a:srgbClr val="1F2937"/>
                </a:solidFill>
                <a:latin typeface="Roboto Medium"/>
                <a:cs typeface="Roboto Medium"/>
              </a:rPr>
              <a:t> </a:t>
            </a:r>
            <a:r>
              <a:rPr dirty="0" sz="1650" spc="-60" b="0">
                <a:solidFill>
                  <a:srgbClr val="1F2937"/>
                </a:solidFill>
                <a:latin typeface="Roboto Medium"/>
                <a:cs typeface="Roboto Medium"/>
              </a:rPr>
              <a:t>Agents</a:t>
            </a:r>
            <a:endParaRPr sz="1650">
              <a:latin typeface="Roboto Medium"/>
              <a:cs typeface="Roboto Medium"/>
            </a:endParaRPr>
          </a:p>
        </p:txBody>
      </p:sp>
      <p:sp>
        <p:nvSpPr>
          <p:cNvPr id="13" name="object 13" descr=""/>
          <p:cNvSpPr/>
          <p:nvPr/>
        </p:nvSpPr>
        <p:spPr>
          <a:xfrm>
            <a:off x="609599" y="3390899"/>
            <a:ext cx="342900" cy="342900"/>
          </a:xfrm>
          <a:custGeom>
            <a:avLst/>
            <a:gdLst/>
            <a:ahLst/>
            <a:cxnLst/>
            <a:rect l="l" t="t" r="r" b="b"/>
            <a:pathLst>
              <a:path w="342900" h="342900">
                <a:moveTo>
                  <a:pt x="171449" y="342899"/>
                </a:moveTo>
                <a:lnTo>
                  <a:pt x="129780" y="337760"/>
                </a:lnTo>
                <a:lnTo>
                  <a:pt x="90628" y="322656"/>
                </a:lnTo>
                <a:lnTo>
                  <a:pt x="56317" y="298493"/>
                </a:lnTo>
                <a:lnTo>
                  <a:pt x="28894" y="266701"/>
                </a:lnTo>
                <a:lnTo>
                  <a:pt x="10017" y="229200"/>
                </a:lnTo>
                <a:lnTo>
                  <a:pt x="823" y="188254"/>
                </a:lnTo>
                <a:lnTo>
                  <a:pt x="0" y="171449"/>
                </a:lnTo>
                <a:lnTo>
                  <a:pt x="205" y="163026"/>
                </a:lnTo>
                <a:lnTo>
                  <a:pt x="7380" y="121679"/>
                </a:lnTo>
                <a:lnTo>
                  <a:pt x="24386" y="83314"/>
                </a:lnTo>
                <a:lnTo>
                  <a:pt x="50216" y="50216"/>
                </a:lnTo>
                <a:lnTo>
                  <a:pt x="83315" y="24385"/>
                </a:lnTo>
                <a:lnTo>
                  <a:pt x="121680" y="7380"/>
                </a:lnTo>
                <a:lnTo>
                  <a:pt x="163027" y="205"/>
                </a:lnTo>
                <a:lnTo>
                  <a:pt x="171449" y="0"/>
                </a:lnTo>
                <a:lnTo>
                  <a:pt x="179872" y="205"/>
                </a:lnTo>
                <a:lnTo>
                  <a:pt x="221219" y="7380"/>
                </a:lnTo>
                <a:lnTo>
                  <a:pt x="259584" y="24385"/>
                </a:lnTo>
                <a:lnTo>
                  <a:pt x="292683" y="50216"/>
                </a:lnTo>
                <a:lnTo>
                  <a:pt x="318513" y="83314"/>
                </a:lnTo>
                <a:lnTo>
                  <a:pt x="335519" y="121679"/>
                </a:lnTo>
                <a:lnTo>
                  <a:pt x="342694" y="163026"/>
                </a:lnTo>
                <a:lnTo>
                  <a:pt x="342899" y="171449"/>
                </a:lnTo>
                <a:lnTo>
                  <a:pt x="342694" y="179872"/>
                </a:lnTo>
                <a:lnTo>
                  <a:pt x="335519" y="221219"/>
                </a:lnTo>
                <a:lnTo>
                  <a:pt x="318513" y="259584"/>
                </a:lnTo>
                <a:lnTo>
                  <a:pt x="292683" y="292683"/>
                </a:lnTo>
                <a:lnTo>
                  <a:pt x="259584" y="318513"/>
                </a:lnTo>
                <a:lnTo>
                  <a:pt x="221219" y="335518"/>
                </a:lnTo>
                <a:lnTo>
                  <a:pt x="179872" y="342693"/>
                </a:lnTo>
                <a:lnTo>
                  <a:pt x="171449" y="342899"/>
                </a:lnTo>
                <a:close/>
              </a:path>
            </a:pathLst>
          </a:custGeom>
          <a:solidFill>
            <a:srgbClr val="3B81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 txBox="1"/>
          <p:nvPr/>
        </p:nvSpPr>
        <p:spPr>
          <a:xfrm>
            <a:off x="725040" y="3432832"/>
            <a:ext cx="112395" cy="2228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00" spc="-50" b="0">
                <a:solidFill>
                  <a:srgbClr val="FFFFFF"/>
                </a:solidFill>
                <a:latin typeface="Noto Sans JP Medium"/>
                <a:cs typeface="Noto Sans JP Medium"/>
              </a:rPr>
              <a:t>4</a:t>
            </a:r>
            <a:endParaRPr sz="1300">
              <a:latin typeface="Noto Sans JP Medium"/>
              <a:cs typeface="Noto Sans JP Medium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1092200" y="3404353"/>
            <a:ext cx="2240280" cy="28003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650" spc="-90" b="0">
                <a:solidFill>
                  <a:srgbClr val="1F2937"/>
                </a:solidFill>
                <a:latin typeface="Roboto Medium"/>
                <a:cs typeface="Roboto Medium"/>
              </a:rPr>
              <a:t>5</a:t>
            </a:r>
            <a:r>
              <a:rPr dirty="0" sz="1650" spc="-5" b="0">
                <a:solidFill>
                  <a:srgbClr val="1F2937"/>
                </a:solidFill>
                <a:latin typeface="Roboto Medium"/>
                <a:cs typeface="Roboto Medium"/>
              </a:rPr>
              <a:t> </a:t>
            </a:r>
            <a:r>
              <a:rPr dirty="0" sz="1650" spc="-90" b="0">
                <a:solidFill>
                  <a:srgbClr val="1F2937"/>
                </a:solidFill>
                <a:latin typeface="Roboto Medium"/>
                <a:cs typeface="Roboto Medium"/>
              </a:rPr>
              <a:t>Agentic</a:t>
            </a:r>
            <a:r>
              <a:rPr dirty="0" sz="1650" b="0">
                <a:solidFill>
                  <a:srgbClr val="1F2937"/>
                </a:solidFill>
                <a:latin typeface="Roboto Medium"/>
                <a:cs typeface="Roboto Medium"/>
              </a:rPr>
              <a:t> </a:t>
            </a:r>
            <a:r>
              <a:rPr dirty="0" sz="1650" spc="-90" b="0">
                <a:solidFill>
                  <a:srgbClr val="1F2937"/>
                </a:solidFill>
                <a:latin typeface="Roboto Medium"/>
                <a:cs typeface="Roboto Medium"/>
              </a:rPr>
              <a:t>Design</a:t>
            </a:r>
            <a:r>
              <a:rPr dirty="0" sz="1650" b="0">
                <a:solidFill>
                  <a:srgbClr val="1F2937"/>
                </a:solidFill>
                <a:latin typeface="Roboto Medium"/>
                <a:cs typeface="Roboto Medium"/>
              </a:rPr>
              <a:t> </a:t>
            </a:r>
            <a:r>
              <a:rPr dirty="0" sz="1650" spc="-65" b="0">
                <a:solidFill>
                  <a:srgbClr val="1F2937"/>
                </a:solidFill>
                <a:latin typeface="Roboto Medium"/>
                <a:cs typeface="Roboto Medium"/>
              </a:rPr>
              <a:t>Patterns</a:t>
            </a:r>
            <a:endParaRPr sz="1650">
              <a:latin typeface="Roboto Medium"/>
              <a:cs typeface="Roboto Medium"/>
            </a:endParaRPr>
          </a:p>
        </p:txBody>
      </p:sp>
      <p:sp>
        <p:nvSpPr>
          <p:cNvPr id="16" name="object 16" descr=""/>
          <p:cNvSpPr/>
          <p:nvPr/>
        </p:nvSpPr>
        <p:spPr>
          <a:xfrm>
            <a:off x="609599" y="3962399"/>
            <a:ext cx="342900" cy="342900"/>
          </a:xfrm>
          <a:custGeom>
            <a:avLst/>
            <a:gdLst/>
            <a:ahLst/>
            <a:cxnLst/>
            <a:rect l="l" t="t" r="r" b="b"/>
            <a:pathLst>
              <a:path w="342900" h="342900">
                <a:moveTo>
                  <a:pt x="171449" y="342899"/>
                </a:moveTo>
                <a:lnTo>
                  <a:pt x="129780" y="337760"/>
                </a:lnTo>
                <a:lnTo>
                  <a:pt x="90628" y="322656"/>
                </a:lnTo>
                <a:lnTo>
                  <a:pt x="56317" y="298493"/>
                </a:lnTo>
                <a:lnTo>
                  <a:pt x="28894" y="266701"/>
                </a:lnTo>
                <a:lnTo>
                  <a:pt x="10017" y="229200"/>
                </a:lnTo>
                <a:lnTo>
                  <a:pt x="823" y="188255"/>
                </a:lnTo>
                <a:lnTo>
                  <a:pt x="0" y="171449"/>
                </a:lnTo>
                <a:lnTo>
                  <a:pt x="205" y="163026"/>
                </a:lnTo>
                <a:lnTo>
                  <a:pt x="7380" y="121679"/>
                </a:lnTo>
                <a:lnTo>
                  <a:pt x="24386" y="83314"/>
                </a:lnTo>
                <a:lnTo>
                  <a:pt x="50216" y="50216"/>
                </a:lnTo>
                <a:lnTo>
                  <a:pt x="83315" y="24385"/>
                </a:lnTo>
                <a:lnTo>
                  <a:pt x="121680" y="7380"/>
                </a:lnTo>
                <a:lnTo>
                  <a:pt x="163027" y="205"/>
                </a:lnTo>
                <a:lnTo>
                  <a:pt x="171449" y="0"/>
                </a:lnTo>
                <a:lnTo>
                  <a:pt x="179872" y="205"/>
                </a:lnTo>
                <a:lnTo>
                  <a:pt x="221219" y="7380"/>
                </a:lnTo>
                <a:lnTo>
                  <a:pt x="259584" y="24385"/>
                </a:lnTo>
                <a:lnTo>
                  <a:pt x="292683" y="50216"/>
                </a:lnTo>
                <a:lnTo>
                  <a:pt x="318513" y="83314"/>
                </a:lnTo>
                <a:lnTo>
                  <a:pt x="335519" y="121679"/>
                </a:lnTo>
                <a:lnTo>
                  <a:pt x="342694" y="163026"/>
                </a:lnTo>
                <a:lnTo>
                  <a:pt x="342899" y="171449"/>
                </a:lnTo>
                <a:lnTo>
                  <a:pt x="342694" y="179872"/>
                </a:lnTo>
                <a:lnTo>
                  <a:pt x="335519" y="221219"/>
                </a:lnTo>
                <a:lnTo>
                  <a:pt x="318513" y="259584"/>
                </a:lnTo>
                <a:lnTo>
                  <a:pt x="292683" y="292683"/>
                </a:lnTo>
                <a:lnTo>
                  <a:pt x="259584" y="318513"/>
                </a:lnTo>
                <a:lnTo>
                  <a:pt x="221219" y="335518"/>
                </a:lnTo>
                <a:lnTo>
                  <a:pt x="179872" y="342694"/>
                </a:lnTo>
                <a:lnTo>
                  <a:pt x="171449" y="342899"/>
                </a:lnTo>
                <a:close/>
              </a:path>
            </a:pathLst>
          </a:custGeom>
          <a:solidFill>
            <a:srgbClr val="3B81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 descr=""/>
          <p:cNvSpPr txBox="1"/>
          <p:nvPr/>
        </p:nvSpPr>
        <p:spPr>
          <a:xfrm>
            <a:off x="725040" y="4004332"/>
            <a:ext cx="112395" cy="2228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00" spc="-50" b="0">
                <a:solidFill>
                  <a:srgbClr val="FFFFFF"/>
                </a:solidFill>
                <a:latin typeface="Noto Sans JP Medium"/>
                <a:cs typeface="Noto Sans JP Medium"/>
              </a:rPr>
              <a:t>5</a:t>
            </a:r>
            <a:endParaRPr sz="1300">
              <a:latin typeface="Noto Sans JP Medium"/>
              <a:cs typeface="Noto Sans JP Medium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1092200" y="3975853"/>
            <a:ext cx="2661920" cy="28003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650" spc="-90" b="0">
                <a:solidFill>
                  <a:srgbClr val="1F2937"/>
                </a:solidFill>
                <a:latin typeface="Roboto Medium"/>
                <a:cs typeface="Roboto Medium"/>
              </a:rPr>
              <a:t>5</a:t>
            </a:r>
            <a:r>
              <a:rPr dirty="0" sz="1650" spc="-15" b="0">
                <a:solidFill>
                  <a:srgbClr val="1F2937"/>
                </a:solidFill>
                <a:latin typeface="Roboto Medium"/>
                <a:cs typeface="Roboto Medium"/>
              </a:rPr>
              <a:t> </a:t>
            </a:r>
            <a:r>
              <a:rPr dirty="0" sz="1650" spc="-85" b="0">
                <a:solidFill>
                  <a:srgbClr val="1F2937"/>
                </a:solidFill>
                <a:latin typeface="Roboto Medium"/>
                <a:cs typeface="Roboto Medium"/>
              </a:rPr>
              <a:t>Levels</a:t>
            </a:r>
            <a:r>
              <a:rPr dirty="0" sz="1650" spc="-15" b="0">
                <a:solidFill>
                  <a:srgbClr val="1F2937"/>
                </a:solidFill>
                <a:latin typeface="Roboto Medium"/>
                <a:cs typeface="Roboto Medium"/>
              </a:rPr>
              <a:t> </a:t>
            </a:r>
            <a:r>
              <a:rPr dirty="0" sz="1650" spc="-80" b="0">
                <a:solidFill>
                  <a:srgbClr val="1F2937"/>
                </a:solidFill>
                <a:latin typeface="Roboto Medium"/>
                <a:cs typeface="Roboto Medium"/>
              </a:rPr>
              <a:t>of</a:t>
            </a:r>
            <a:r>
              <a:rPr dirty="0" sz="1650" spc="-10" b="0">
                <a:solidFill>
                  <a:srgbClr val="1F2937"/>
                </a:solidFill>
                <a:latin typeface="Roboto Medium"/>
                <a:cs typeface="Roboto Medium"/>
              </a:rPr>
              <a:t> </a:t>
            </a:r>
            <a:r>
              <a:rPr dirty="0" sz="1650" spc="-90" b="0">
                <a:solidFill>
                  <a:srgbClr val="1F2937"/>
                </a:solidFill>
                <a:latin typeface="Roboto Medium"/>
                <a:cs typeface="Roboto Medium"/>
              </a:rPr>
              <a:t>Agentic</a:t>
            </a:r>
            <a:r>
              <a:rPr dirty="0" sz="1650" spc="-15" b="0">
                <a:solidFill>
                  <a:srgbClr val="1F2937"/>
                </a:solidFill>
                <a:latin typeface="Roboto Medium"/>
                <a:cs typeface="Roboto Medium"/>
              </a:rPr>
              <a:t> </a:t>
            </a:r>
            <a:r>
              <a:rPr dirty="0" sz="1650" spc="-85" b="0">
                <a:solidFill>
                  <a:srgbClr val="1F2937"/>
                </a:solidFill>
                <a:latin typeface="Roboto Medium"/>
                <a:cs typeface="Roboto Medium"/>
              </a:rPr>
              <a:t>AI</a:t>
            </a:r>
            <a:r>
              <a:rPr dirty="0" sz="1650" spc="-15" b="0">
                <a:solidFill>
                  <a:srgbClr val="1F2937"/>
                </a:solidFill>
                <a:latin typeface="Roboto Medium"/>
                <a:cs typeface="Roboto Medium"/>
              </a:rPr>
              <a:t> </a:t>
            </a:r>
            <a:r>
              <a:rPr dirty="0" sz="1650" spc="-70" b="0">
                <a:solidFill>
                  <a:srgbClr val="1F2937"/>
                </a:solidFill>
                <a:latin typeface="Roboto Medium"/>
                <a:cs typeface="Roboto Medium"/>
              </a:rPr>
              <a:t>Systems</a:t>
            </a:r>
            <a:endParaRPr sz="1650">
              <a:latin typeface="Roboto Medium"/>
              <a:cs typeface="Roboto Medium"/>
            </a:endParaRPr>
          </a:p>
        </p:txBody>
      </p:sp>
      <p:sp>
        <p:nvSpPr>
          <p:cNvPr id="19" name="object 19" descr=""/>
          <p:cNvSpPr/>
          <p:nvPr/>
        </p:nvSpPr>
        <p:spPr>
          <a:xfrm>
            <a:off x="609599" y="4533899"/>
            <a:ext cx="342900" cy="342900"/>
          </a:xfrm>
          <a:custGeom>
            <a:avLst/>
            <a:gdLst/>
            <a:ahLst/>
            <a:cxnLst/>
            <a:rect l="l" t="t" r="r" b="b"/>
            <a:pathLst>
              <a:path w="342900" h="342900">
                <a:moveTo>
                  <a:pt x="171449" y="342899"/>
                </a:moveTo>
                <a:lnTo>
                  <a:pt x="129780" y="337759"/>
                </a:lnTo>
                <a:lnTo>
                  <a:pt x="90628" y="322656"/>
                </a:lnTo>
                <a:lnTo>
                  <a:pt x="56317" y="298493"/>
                </a:lnTo>
                <a:lnTo>
                  <a:pt x="28894" y="266702"/>
                </a:lnTo>
                <a:lnTo>
                  <a:pt x="10017" y="229200"/>
                </a:lnTo>
                <a:lnTo>
                  <a:pt x="823" y="188255"/>
                </a:lnTo>
                <a:lnTo>
                  <a:pt x="0" y="171449"/>
                </a:lnTo>
                <a:lnTo>
                  <a:pt x="205" y="163026"/>
                </a:lnTo>
                <a:lnTo>
                  <a:pt x="7380" y="121679"/>
                </a:lnTo>
                <a:lnTo>
                  <a:pt x="24386" y="83314"/>
                </a:lnTo>
                <a:lnTo>
                  <a:pt x="50216" y="50216"/>
                </a:lnTo>
                <a:lnTo>
                  <a:pt x="83315" y="24385"/>
                </a:lnTo>
                <a:lnTo>
                  <a:pt x="121680" y="7380"/>
                </a:lnTo>
                <a:lnTo>
                  <a:pt x="163027" y="205"/>
                </a:lnTo>
                <a:lnTo>
                  <a:pt x="171449" y="0"/>
                </a:lnTo>
                <a:lnTo>
                  <a:pt x="179872" y="205"/>
                </a:lnTo>
                <a:lnTo>
                  <a:pt x="221219" y="7380"/>
                </a:lnTo>
                <a:lnTo>
                  <a:pt x="259584" y="24385"/>
                </a:lnTo>
                <a:lnTo>
                  <a:pt x="292683" y="50216"/>
                </a:lnTo>
                <a:lnTo>
                  <a:pt x="318513" y="83314"/>
                </a:lnTo>
                <a:lnTo>
                  <a:pt x="335519" y="121679"/>
                </a:lnTo>
                <a:lnTo>
                  <a:pt x="342694" y="163026"/>
                </a:lnTo>
                <a:lnTo>
                  <a:pt x="342899" y="171449"/>
                </a:lnTo>
                <a:lnTo>
                  <a:pt x="342694" y="179872"/>
                </a:lnTo>
                <a:lnTo>
                  <a:pt x="335519" y="221219"/>
                </a:lnTo>
                <a:lnTo>
                  <a:pt x="318513" y="259584"/>
                </a:lnTo>
                <a:lnTo>
                  <a:pt x="292683" y="292683"/>
                </a:lnTo>
                <a:lnTo>
                  <a:pt x="259584" y="318513"/>
                </a:lnTo>
                <a:lnTo>
                  <a:pt x="221219" y="335518"/>
                </a:lnTo>
                <a:lnTo>
                  <a:pt x="179872" y="342693"/>
                </a:lnTo>
                <a:lnTo>
                  <a:pt x="171449" y="342899"/>
                </a:lnTo>
                <a:close/>
              </a:path>
            </a:pathLst>
          </a:custGeom>
          <a:solidFill>
            <a:srgbClr val="3B81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 descr=""/>
          <p:cNvSpPr txBox="1"/>
          <p:nvPr/>
        </p:nvSpPr>
        <p:spPr>
          <a:xfrm>
            <a:off x="725040" y="4575832"/>
            <a:ext cx="112395" cy="2228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00" spc="-50" b="0">
                <a:solidFill>
                  <a:srgbClr val="FFFFFF"/>
                </a:solidFill>
                <a:latin typeface="Noto Sans JP Medium"/>
                <a:cs typeface="Noto Sans JP Medium"/>
              </a:rPr>
              <a:t>6</a:t>
            </a:r>
            <a:endParaRPr sz="1300">
              <a:latin typeface="Noto Sans JP Medium"/>
              <a:cs typeface="Noto Sans JP Medium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1092200" y="4547353"/>
            <a:ext cx="2493010" cy="28003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650" spc="-100" b="0">
                <a:solidFill>
                  <a:srgbClr val="1F2937"/>
                </a:solidFill>
                <a:latin typeface="Roboto Medium"/>
                <a:cs typeface="Roboto Medium"/>
              </a:rPr>
              <a:t>Key</a:t>
            </a:r>
            <a:r>
              <a:rPr dirty="0" sz="1650" spc="-65" b="0">
                <a:solidFill>
                  <a:srgbClr val="1F2937"/>
                </a:solidFill>
                <a:latin typeface="Roboto Medium"/>
                <a:cs typeface="Roboto Medium"/>
              </a:rPr>
              <a:t> </a:t>
            </a:r>
            <a:r>
              <a:rPr dirty="0" sz="1650" spc="-105" b="0">
                <a:solidFill>
                  <a:srgbClr val="1F2937"/>
                </a:solidFill>
                <a:latin typeface="Roboto Medium"/>
                <a:cs typeface="Roboto Medium"/>
              </a:rPr>
              <a:t>Takeaways</a:t>
            </a:r>
            <a:r>
              <a:rPr dirty="0" sz="1650" spc="-25" b="0">
                <a:solidFill>
                  <a:srgbClr val="1F2937"/>
                </a:solidFill>
                <a:latin typeface="Roboto Medium"/>
                <a:cs typeface="Roboto Medium"/>
              </a:rPr>
              <a:t> </a:t>
            </a:r>
            <a:r>
              <a:rPr dirty="0" sz="1650" spc="-105" b="0">
                <a:solidFill>
                  <a:srgbClr val="1F2937"/>
                </a:solidFill>
                <a:latin typeface="Roboto Medium"/>
                <a:cs typeface="Roboto Medium"/>
              </a:rPr>
              <a:t>&amp;</a:t>
            </a:r>
            <a:r>
              <a:rPr dirty="0" sz="1650" spc="-25" b="0">
                <a:solidFill>
                  <a:srgbClr val="1F2937"/>
                </a:solidFill>
                <a:latin typeface="Roboto Medium"/>
                <a:cs typeface="Roboto Medium"/>
              </a:rPr>
              <a:t> </a:t>
            </a:r>
            <a:r>
              <a:rPr dirty="0" sz="1650" spc="-70" b="0">
                <a:solidFill>
                  <a:srgbClr val="1F2937"/>
                </a:solidFill>
                <a:latin typeface="Roboto Medium"/>
                <a:cs typeface="Roboto Medium"/>
              </a:rPr>
              <a:t>Conclusion</a:t>
            </a:r>
            <a:endParaRPr sz="1650">
              <a:latin typeface="Roboto Medium"/>
              <a:cs typeface="Roboto Medium"/>
            </a:endParaRPr>
          </a:p>
        </p:txBody>
      </p:sp>
      <p:grpSp>
        <p:nvGrpSpPr>
          <p:cNvPr id="22" name="object 22" descr=""/>
          <p:cNvGrpSpPr/>
          <p:nvPr/>
        </p:nvGrpSpPr>
        <p:grpSpPr>
          <a:xfrm>
            <a:off x="8124824" y="0"/>
            <a:ext cx="4067175" cy="6858000"/>
            <a:chOff x="8124824" y="0"/>
            <a:chExt cx="4067175" cy="6858000"/>
          </a:xfrm>
        </p:grpSpPr>
        <p:sp>
          <p:nvSpPr>
            <p:cNvPr id="23" name="object 23" descr=""/>
            <p:cNvSpPr/>
            <p:nvPr/>
          </p:nvSpPr>
          <p:spPr>
            <a:xfrm>
              <a:off x="8124824" y="0"/>
              <a:ext cx="4067175" cy="6858000"/>
            </a:xfrm>
            <a:custGeom>
              <a:avLst/>
              <a:gdLst/>
              <a:ahLst/>
              <a:cxnLst/>
              <a:rect l="l" t="t" r="r" b="b"/>
              <a:pathLst>
                <a:path w="4067175" h="6858000">
                  <a:moveTo>
                    <a:pt x="4067174" y="6857999"/>
                  </a:moveTo>
                  <a:lnTo>
                    <a:pt x="0" y="6857999"/>
                  </a:lnTo>
                  <a:lnTo>
                    <a:pt x="0" y="0"/>
                  </a:lnTo>
                  <a:lnTo>
                    <a:pt x="4067174" y="0"/>
                  </a:lnTo>
                  <a:lnTo>
                    <a:pt x="4067174" y="6857999"/>
                  </a:lnTo>
                  <a:close/>
                </a:path>
              </a:pathLst>
            </a:custGeom>
            <a:solidFill>
              <a:srgbClr val="EFF5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9734549" y="2705099"/>
              <a:ext cx="857250" cy="685800"/>
            </a:xfrm>
            <a:custGeom>
              <a:avLst/>
              <a:gdLst/>
              <a:ahLst/>
              <a:cxnLst/>
              <a:rect l="l" t="t" r="r" b="b"/>
              <a:pathLst>
                <a:path w="857250" h="685800">
                  <a:moveTo>
                    <a:pt x="471487" y="128587"/>
                  </a:moveTo>
                  <a:lnTo>
                    <a:pt x="385762" y="128587"/>
                  </a:lnTo>
                  <a:lnTo>
                    <a:pt x="385762" y="42862"/>
                  </a:lnTo>
                  <a:lnTo>
                    <a:pt x="389125" y="26163"/>
                  </a:lnTo>
                  <a:lnTo>
                    <a:pt x="398303" y="12540"/>
                  </a:lnTo>
                  <a:lnTo>
                    <a:pt x="411925" y="3363"/>
                  </a:lnTo>
                  <a:lnTo>
                    <a:pt x="428625" y="0"/>
                  </a:lnTo>
                  <a:lnTo>
                    <a:pt x="445324" y="3363"/>
                  </a:lnTo>
                  <a:lnTo>
                    <a:pt x="458946" y="12540"/>
                  </a:lnTo>
                  <a:lnTo>
                    <a:pt x="468124" y="26163"/>
                  </a:lnTo>
                  <a:lnTo>
                    <a:pt x="471487" y="42862"/>
                  </a:lnTo>
                  <a:lnTo>
                    <a:pt x="471487" y="128587"/>
                  </a:lnTo>
                  <a:close/>
                </a:path>
                <a:path w="857250" h="685800">
                  <a:moveTo>
                    <a:pt x="632221" y="685800"/>
                  </a:moveTo>
                  <a:lnTo>
                    <a:pt x="225028" y="685800"/>
                  </a:lnTo>
                  <a:lnTo>
                    <a:pt x="187469" y="678227"/>
                  </a:lnTo>
                  <a:lnTo>
                    <a:pt x="156816" y="657571"/>
                  </a:lnTo>
                  <a:lnTo>
                    <a:pt x="136159" y="626918"/>
                  </a:lnTo>
                  <a:lnTo>
                    <a:pt x="128587" y="589359"/>
                  </a:lnTo>
                  <a:lnTo>
                    <a:pt x="128587" y="225028"/>
                  </a:lnTo>
                  <a:lnTo>
                    <a:pt x="136159" y="187469"/>
                  </a:lnTo>
                  <a:lnTo>
                    <a:pt x="156816" y="156816"/>
                  </a:lnTo>
                  <a:lnTo>
                    <a:pt x="187469" y="136159"/>
                  </a:lnTo>
                  <a:lnTo>
                    <a:pt x="225028" y="128587"/>
                  </a:lnTo>
                  <a:lnTo>
                    <a:pt x="632221" y="128587"/>
                  </a:lnTo>
                  <a:lnTo>
                    <a:pt x="669780" y="136159"/>
                  </a:lnTo>
                  <a:lnTo>
                    <a:pt x="700433" y="156816"/>
                  </a:lnTo>
                  <a:lnTo>
                    <a:pt x="721090" y="187469"/>
                  </a:lnTo>
                  <a:lnTo>
                    <a:pt x="728662" y="225028"/>
                  </a:lnTo>
                  <a:lnTo>
                    <a:pt x="728662" y="289321"/>
                  </a:lnTo>
                  <a:lnTo>
                    <a:pt x="296519" y="289321"/>
                  </a:lnTo>
                  <a:lnTo>
                    <a:pt x="293035" y="289665"/>
                  </a:lnTo>
                  <a:lnTo>
                    <a:pt x="257443" y="310208"/>
                  </a:lnTo>
                  <a:lnTo>
                    <a:pt x="246459" y="339381"/>
                  </a:lnTo>
                  <a:lnTo>
                    <a:pt x="246459" y="346417"/>
                  </a:lnTo>
                  <a:lnTo>
                    <a:pt x="264639" y="383272"/>
                  </a:lnTo>
                  <a:lnTo>
                    <a:pt x="296519" y="396478"/>
                  </a:lnTo>
                  <a:lnTo>
                    <a:pt x="728662" y="396478"/>
                  </a:lnTo>
                  <a:lnTo>
                    <a:pt x="728662" y="514350"/>
                  </a:lnTo>
                  <a:lnTo>
                    <a:pt x="278606" y="514350"/>
                  </a:lnTo>
                  <a:lnTo>
                    <a:pt x="270284" y="516041"/>
                  </a:lnTo>
                  <a:lnTo>
                    <a:pt x="263470" y="520645"/>
                  </a:lnTo>
                  <a:lnTo>
                    <a:pt x="258866" y="527459"/>
                  </a:lnTo>
                  <a:lnTo>
                    <a:pt x="257175" y="535781"/>
                  </a:lnTo>
                  <a:lnTo>
                    <a:pt x="258866" y="544102"/>
                  </a:lnTo>
                  <a:lnTo>
                    <a:pt x="263470" y="550917"/>
                  </a:lnTo>
                  <a:lnTo>
                    <a:pt x="270284" y="555521"/>
                  </a:lnTo>
                  <a:lnTo>
                    <a:pt x="278606" y="557212"/>
                  </a:lnTo>
                  <a:lnTo>
                    <a:pt x="728662" y="557212"/>
                  </a:lnTo>
                  <a:lnTo>
                    <a:pt x="728662" y="589359"/>
                  </a:lnTo>
                  <a:lnTo>
                    <a:pt x="721090" y="626918"/>
                  </a:lnTo>
                  <a:lnTo>
                    <a:pt x="700433" y="657571"/>
                  </a:lnTo>
                  <a:lnTo>
                    <a:pt x="669780" y="678227"/>
                  </a:lnTo>
                  <a:lnTo>
                    <a:pt x="632221" y="685800"/>
                  </a:lnTo>
                  <a:close/>
                </a:path>
                <a:path w="857250" h="685800">
                  <a:moveTo>
                    <a:pt x="553694" y="396478"/>
                  </a:moveTo>
                  <a:lnTo>
                    <a:pt x="303555" y="396478"/>
                  </a:lnTo>
                  <a:lnTo>
                    <a:pt x="307039" y="396134"/>
                  </a:lnTo>
                  <a:lnTo>
                    <a:pt x="313940" y="394762"/>
                  </a:lnTo>
                  <a:lnTo>
                    <a:pt x="346540" y="369741"/>
                  </a:lnTo>
                  <a:lnTo>
                    <a:pt x="353615" y="346417"/>
                  </a:lnTo>
                  <a:lnTo>
                    <a:pt x="353615" y="339381"/>
                  </a:lnTo>
                  <a:lnTo>
                    <a:pt x="335435" y="302526"/>
                  </a:lnTo>
                  <a:lnTo>
                    <a:pt x="303555" y="289321"/>
                  </a:lnTo>
                  <a:lnTo>
                    <a:pt x="553694" y="289321"/>
                  </a:lnTo>
                  <a:lnTo>
                    <a:pt x="516839" y="307502"/>
                  </a:lnTo>
                  <a:lnTo>
                    <a:pt x="503634" y="339381"/>
                  </a:lnTo>
                  <a:lnTo>
                    <a:pt x="503634" y="346417"/>
                  </a:lnTo>
                  <a:lnTo>
                    <a:pt x="521814" y="383272"/>
                  </a:lnTo>
                  <a:lnTo>
                    <a:pt x="550210" y="396134"/>
                  </a:lnTo>
                  <a:lnTo>
                    <a:pt x="553694" y="396478"/>
                  </a:lnTo>
                  <a:close/>
                </a:path>
                <a:path w="857250" h="685800">
                  <a:moveTo>
                    <a:pt x="728662" y="396478"/>
                  </a:moveTo>
                  <a:lnTo>
                    <a:pt x="560730" y="396478"/>
                  </a:lnTo>
                  <a:lnTo>
                    <a:pt x="564214" y="396134"/>
                  </a:lnTo>
                  <a:lnTo>
                    <a:pt x="571115" y="394762"/>
                  </a:lnTo>
                  <a:lnTo>
                    <a:pt x="603715" y="369741"/>
                  </a:lnTo>
                  <a:lnTo>
                    <a:pt x="610790" y="346417"/>
                  </a:lnTo>
                  <a:lnTo>
                    <a:pt x="610790" y="339381"/>
                  </a:lnTo>
                  <a:lnTo>
                    <a:pt x="592610" y="302526"/>
                  </a:lnTo>
                  <a:lnTo>
                    <a:pt x="560730" y="289321"/>
                  </a:lnTo>
                  <a:lnTo>
                    <a:pt x="728662" y="289321"/>
                  </a:lnTo>
                  <a:lnTo>
                    <a:pt x="728662" y="396478"/>
                  </a:lnTo>
                  <a:close/>
                </a:path>
                <a:path w="857250" h="685800">
                  <a:moveTo>
                    <a:pt x="407193" y="557212"/>
                  </a:moveTo>
                  <a:lnTo>
                    <a:pt x="321468" y="557212"/>
                  </a:lnTo>
                  <a:lnTo>
                    <a:pt x="329790" y="555521"/>
                  </a:lnTo>
                  <a:lnTo>
                    <a:pt x="336604" y="550917"/>
                  </a:lnTo>
                  <a:lnTo>
                    <a:pt x="341208" y="544102"/>
                  </a:lnTo>
                  <a:lnTo>
                    <a:pt x="342900" y="535781"/>
                  </a:lnTo>
                  <a:lnTo>
                    <a:pt x="341208" y="527459"/>
                  </a:lnTo>
                  <a:lnTo>
                    <a:pt x="336604" y="520645"/>
                  </a:lnTo>
                  <a:lnTo>
                    <a:pt x="329790" y="516041"/>
                  </a:lnTo>
                  <a:lnTo>
                    <a:pt x="321468" y="514350"/>
                  </a:lnTo>
                  <a:lnTo>
                    <a:pt x="407193" y="514350"/>
                  </a:lnTo>
                  <a:lnTo>
                    <a:pt x="398872" y="516041"/>
                  </a:lnTo>
                  <a:lnTo>
                    <a:pt x="392057" y="520645"/>
                  </a:lnTo>
                  <a:lnTo>
                    <a:pt x="387453" y="527459"/>
                  </a:lnTo>
                  <a:lnTo>
                    <a:pt x="385762" y="535781"/>
                  </a:lnTo>
                  <a:lnTo>
                    <a:pt x="387453" y="544102"/>
                  </a:lnTo>
                  <a:lnTo>
                    <a:pt x="392057" y="550917"/>
                  </a:lnTo>
                  <a:lnTo>
                    <a:pt x="398872" y="555521"/>
                  </a:lnTo>
                  <a:lnTo>
                    <a:pt x="407193" y="557212"/>
                  </a:lnTo>
                  <a:close/>
                </a:path>
                <a:path w="857250" h="685800">
                  <a:moveTo>
                    <a:pt x="535781" y="557212"/>
                  </a:moveTo>
                  <a:lnTo>
                    <a:pt x="450056" y="557212"/>
                  </a:lnTo>
                  <a:lnTo>
                    <a:pt x="458377" y="555521"/>
                  </a:lnTo>
                  <a:lnTo>
                    <a:pt x="465192" y="550917"/>
                  </a:lnTo>
                  <a:lnTo>
                    <a:pt x="469796" y="544102"/>
                  </a:lnTo>
                  <a:lnTo>
                    <a:pt x="471487" y="535781"/>
                  </a:lnTo>
                  <a:lnTo>
                    <a:pt x="469796" y="527459"/>
                  </a:lnTo>
                  <a:lnTo>
                    <a:pt x="465192" y="520645"/>
                  </a:lnTo>
                  <a:lnTo>
                    <a:pt x="458377" y="516041"/>
                  </a:lnTo>
                  <a:lnTo>
                    <a:pt x="450056" y="514350"/>
                  </a:lnTo>
                  <a:lnTo>
                    <a:pt x="535781" y="514350"/>
                  </a:lnTo>
                  <a:lnTo>
                    <a:pt x="527459" y="516041"/>
                  </a:lnTo>
                  <a:lnTo>
                    <a:pt x="520645" y="520645"/>
                  </a:lnTo>
                  <a:lnTo>
                    <a:pt x="516041" y="527459"/>
                  </a:lnTo>
                  <a:lnTo>
                    <a:pt x="514350" y="535781"/>
                  </a:lnTo>
                  <a:lnTo>
                    <a:pt x="516041" y="544102"/>
                  </a:lnTo>
                  <a:lnTo>
                    <a:pt x="520645" y="550917"/>
                  </a:lnTo>
                  <a:lnTo>
                    <a:pt x="527459" y="555521"/>
                  </a:lnTo>
                  <a:lnTo>
                    <a:pt x="535781" y="557212"/>
                  </a:lnTo>
                  <a:close/>
                </a:path>
                <a:path w="857250" h="685800">
                  <a:moveTo>
                    <a:pt x="728662" y="557212"/>
                  </a:moveTo>
                  <a:lnTo>
                    <a:pt x="578643" y="557212"/>
                  </a:lnTo>
                  <a:lnTo>
                    <a:pt x="586965" y="555521"/>
                  </a:lnTo>
                  <a:lnTo>
                    <a:pt x="593779" y="550917"/>
                  </a:lnTo>
                  <a:lnTo>
                    <a:pt x="598383" y="544102"/>
                  </a:lnTo>
                  <a:lnTo>
                    <a:pt x="600075" y="535781"/>
                  </a:lnTo>
                  <a:lnTo>
                    <a:pt x="598383" y="527459"/>
                  </a:lnTo>
                  <a:lnTo>
                    <a:pt x="593779" y="520645"/>
                  </a:lnTo>
                  <a:lnTo>
                    <a:pt x="586965" y="516041"/>
                  </a:lnTo>
                  <a:lnTo>
                    <a:pt x="578643" y="514350"/>
                  </a:lnTo>
                  <a:lnTo>
                    <a:pt x="728662" y="514350"/>
                  </a:lnTo>
                  <a:lnTo>
                    <a:pt x="728662" y="557212"/>
                  </a:lnTo>
                  <a:close/>
                </a:path>
                <a:path w="857250" h="685800">
                  <a:moveTo>
                    <a:pt x="85725" y="557212"/>
                  </a:moveTo>
                  <a:lnTo>
                    <a:pt x="64293" y="557212"/>
                  </a:lnTo>
                  <a:lnTo>
                    <a:pt x="39273" y="552158"/>
                  </a:lnTo>
                  <a:lnTo>
                    <a:pt x="18836" y="538376"/>
                  </a:lnTo>
                  <a:lnTo>
                    <a:pt x="5054" y="517939"/>
                  </a:lnTo>
                  <a:lnTo>
                    <a:pt x="0" y="492918"/>
                  </a:lnTo>
                  <a:lnTo>
                    <a:pt x="0" y="364331"/>
                  </a:lnTo>
                  <a:lnTo>
                    <a:pt x="5054" y="339310"/>
                  </a:lnTo>
                  <a:lnTo>
                    <a:pt x="18836" y="318873"/>
                  </a:lnTo>
                  <a:lnTo>
                    <a:pt x="39273" y="305091"/>
                  </a:lnTo>
                  <a:lnTo>
                    <a:pt x="64293" y="300037"/>
                  </a:lnTo>
                  <a:lnTo>
                    <a:pt x="85725" y="300037"/>
                  </a:lnTo>
                  <a:lnTo>
                    <a:pt x="85725" y="557212"/>
                  </a:lnTo>
                  <a:close/>
                </a:path>
                <a:path w="857250" h="685800">
                  <a:moveTo>
                    <a:pt x="792956" y="557212"/>
                  </a:moveTo>
                  <a:lnTo>
                    <a:pt x="771525" y="557212"/>
                  </a:lnTo>
                  <a:lnTo>
                    <a:pt x="771525" y="300037"/>
                  </a:lnTo>
                  <a:lnTo>
                    <a:pt x="792956" y="300037"/>
                  </a:lnTo>
                  <a:lnTo>
                    <a:pt x="817976" y="305091"/>
                  </a:lnTo>
                  <a:lnTo>
                    <a:pt x="838413" y="318873"/>
                  </a:lnTo>
                  <a:lnTo>
                    <a:pt x="852195" y="339310"/>
                  </a:lnTo>
                  <a:lnTo>
                    <a:pt x="857250" y="364331"/>
                  </a:lnTo>
                  <a:lnTo>
                    <a:pt x="857250" y="492918"/>
                  </a:lnTo>
                  <a:lnTo>
                    <a:pt x="852195" y="517939"/>
                  </a:lnTo>
                  <a:lnTo>
                    <a:pt x="838413" y="538376"/>
                  </a:lnTo>
                  <a:lnTo>
                    <a:pt x="817976" y="552158"/>
                  </a:lnTo>
                  <a:lnTo>
                    <a:pt x="792956" y="557212"/>
                  </a:lnTo>
                  <a:close/>
                </a:path>
              </a:pathLst>
            </a:custGeom>
            <a:solidFill>
              <a:srgbClr val="3B81F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9991724" y="3695700"/>
              <a:ext cx="342900" cy="457200"/>
            </a:xfrm>
            <a:custGeom>
              <a:avLst/>
              <a:gdLst/>
              <a:ahLst/>
              <a:cxnLst/>
              <a:rect l="l" t="t" r="r" b="b"/>
              <a:pathLst>
                <a:path w="342900" h="457200">
                  <a:moveTo>
                    <a:pt x="252263" y="57150"/>
                  </a:moveTo>
                  <a:lnTo>
                    <a:pt x="90636" y="57150"/>
                  </a:lnTo>
                  <a:lnTo>
                    <a:pt x="102949" y="34168"/>
                  </a:lnTo>
                  <a:lnTo>
                    <a:pt x="121432" y="16084"/>
                  </a:lnTo>
                  <a:lnTo>
                    <a:pt x="144720" y="4245"/>
                  </a:lnTo>
                  <a:lnTo>
                    <a:pt x="171450" y="0"/>
                  </a:lnTo>
                  <a:lnTo>
                    <a:pt x="198179" y="4245"/>
                  </a:lnTo>
                  <a:lnTo>
                    <a:pt x="221467" y="16084"/>
                  </a:lnTo>
                  <a:lnTo>
                    <a:pt x="239950" y="34168"/>
                  </a:lnTo>
                  <a:lnTo>
                    <a:pt x="252263" y="57150"/>
                  </a:lnTo>
                  <a:close/>
                </a:path>
                <a:path w="342900" h="457200">
                  <a:moveTo>
                    <a:pt x="285750" y="457200"/>
                  </a:moveTo>
                  <a:lnTo>
                    <a:pt x="57150" y="457200"/>
                  </a:lnTo>
                  <a:lnTo>
                    <a:pt x="34922" y="452703"/>
                  </a:lnTo>
                  <a:lnTo>
                    <a:pt x="16754" y="440445"/>
                  </a:lnTo>
                  <a:lnTo>
                    <a:pt x="4496" y="422277"/>
                  </a:lnTo>
                  <a:lnTo>
                    <a:pt x="0" y="400050"/>
                  </a:lnTo>
                  <a:lnTo>
                    <a:pt x="0" y="114299"/>
                  </a:lnTo>
                  <a:lnTo>
                    <a:pt x="4496" y="92072"/>
                  </a:lnTo>
                  <a:lnTo>
                    <a:pt x="16754" y="73904"/>
                  </a:lnTo>
                  <a:lnTo>
                    <a:pt x="34922" y="61646"/>
                  </a:lnTo>
                  <a:lnTo>
                    <a:pt x="57150" y="57150"/>
                  </a:lnTo>
                  <a:lnTo>
                    <a:pt x="167660" y="57150"/>
                  </a:lnTo>
                  <a:lnTo>
                    <a:pt x="164015" y="57875"/>
                  </a:lnTo>
                  <a:lnTo>
                    <a:pt x="157013" y="60775"/>
                  </a:lnTo>
                  <a:lnTo>
                    <a:pt x="142874" y="81935"/>
                  </a:lnTo>
                  <a:lnTo>
                    <a:pt x="142874" y="89514"/>
                  </a:lnTo>
                  <a:lnTo>
                    <a:pt x="342900" y="114299"/>
                  </a:lnTo>
                  <a:lnTo>
                    <a:pt x="342900" y="221456"/>
                  </a:lnTo>
                  <a:lnTo>
                    <a:pt x="82883" y="221456"/>
                  </a:lnTo>
                  <a:lnTo>
                    <a:pt x="80149" y="222000"/>
                  </a:lnTo>
                  <a:lnTo>
                    <a:pt x="64293" y="240045"/>
                  </a:lnTo>
                  <a:lnTo>
                    <a:pt x="64293" y="245729"/>
                  </a:lnTo>
                  <a:lnTo>
                    <a:pt x="82883" y="264318"/>
                  </a:lnTo>
                  <a:lnTo>
                    <a:pt x="342900" y="264318"/>
                  </a:lnTo>
                  <a:lnTo>
                    <a:pt x="342900" y="307181"/>
                  </a:lnTo>
                  <a:lnTo>
                    <a:pt x="82883" y="307181"/>
                  </a:lnTo>
                  <a:lnTo>
                    <a:pt x="80149" y="307725"/>
                  </a:lnTo>
                  <a:lnTo>
                    <a:pt x="64293" y="325770"/>
                  </a:lnTo>
                  <a:lnTo>
                    <a:pt x="64293" y="331454"/>
                  </a:lnTo>
                  <a:lnTo>
                    <a:pt x="82883" y="350043"/>
                  </a:lnTo>
                  <a:lnTo>
                    <a:pt x="342900" y="350043"/>
                  </a:lnTo>
                  <a:lnTo>
                    <a:pt x="342900" y="400050"/>
                  </a:lnTo>
                  <a:lnTo>
                    <a:pt x="338403" y="422277"/>
                  </a:lnTo>
                  <a:lnTo>
                    <a:pt x="326145" y="440445"/>
                  </a:lnTo>
                  <a:lnTo>
                    <a:pt x="307977" y="452703"/>
                  </a:lnTo>
                  <a:lnTo>
                    <a:pt x="285750" y="457200"/>
                  </a:lnTo>
                  <a:close/>
                </a:path>
                <a:path w="342900" h="457200">
                  <a:moveTo>
                    <a:pt x="342900" y="114299"/>
                  </a:moveTo>
                  <a:lnTo>
                    <a:pt x="175239" y="114299"/>
                  </a:lnTo>
                  <a:lnTo>
                    <a:pt x="178884" y="113574"/>
                  </a:lnTo>
                  <a:lnTo>
                    <a:pt x="185885" y="110674"/>
                  </a:lnTo>
                  <a:lnTo>
                    <a:pt x="200024" y="89514"/>
                  </a:lnTo>
                  <a:lnTo>
                    <a:pt x="200024" y="81935"/>
                  </a:lnTo>
                  <a:lnTo>
                    <a:pt x="175239" y="57150"/>
                  </a:lnTo>
                  <a:lnTo>
                    <a:pt x="285750" y="57150"/>
                  </a:lnTo>
                  <a:lnTo>
                    <a:pt x="307977" y="61646"/>
                  </a:lnTo>
                  <a:lnTo>
                    <a:pt x="326145" y="73904"/>
                  </a:lnTo>
                  <a:lnTo>
                    <a:pt x="338403" y="92072"/>
                  </a:lnTo>
                  <a:lnTo>
                    <a:pt x="342900" y="114299"/>
                  </a:lnTo>
                  <a:close/>
                </a:path>
                <a:path w="342900" h="457200">
                  <a:moveTo>
                    <a:pt x="342900" y="264318"/>
                  </a:moveTo>
                  <a:lnTo>
                    <a:pt x="88566" y="264318"/>
                  </a:lnTo>
                  <a:lnTo>
                    <a:pt x="91300" y="263774"/>
                  </a:lnTo>
                  <a:lnTo>
                    <a:pt x="96551" y="261599"/>
                  </a:lnTo>
                  <a:lnTo>
                    <a:pt x="107156" y="245729"/>
                  </a:lnTo>
                  <a:lnTo>
                    <a:pt x="107156" y="240045"/>
                  </a:lnTo>
                  <a:lnTo>
                    <a:pt x="88566" y="221456"/>
                  </a:lnTo>
                  <a:lnTo>
                    <a:pt x="342900" y="221456"/>
                  </a:lnTo>
                  <a:lnTo>
                    <a:pt x="342900" y="228600"/>
                  </a:lnTo>
                  <a:lnTo>
                    <a:pt x="149304" y="228600"/>
                  </a:lnTo>
                  <a:lnTo>
                    <a:pt x="142875" y="235029"/>
                  </a:lnTo>
                  <a:lnTo>
                    <a:pt x="142875" y="250745"/>
                  </a:lnTo>
                  <a:lnTo>
                    <a:pt x="149304" y="257175"/>
                  </a:lnTo>
                  <a:lnTo>
                    <a:pt x="342900" y="257175"/>
                  </a:lnTo>
                  <a:lnTo>
                    <a:pt x="342900" y="264318"/>
                  </a:lnTo>
                  <a:close/>
                </a:path>
                <a:path w="342900" h="457200">
                  <a:moveTo>
                    <a:pt x="342900" y="257175"/>
                  </a:moveTo>
                  <a:lnTo>
                    <a:pt x="279320" y="257175"/>
                  </a:lnTo>
                  <a:lnTo>
                    <a:pt x="285750" y="250745"/>
                  </a:lnTo>
                  <a:lnTo>
                    <a:pt x="285750" y="235029"/>
                  </a:lnTo>
                  <a:lnTo>
                    <a:pt x="279320" y="228600"/>
                  </a:lnTo>
                  <a:lnTo>
                    <a:pt x="342900" y="228600"/>
                  </a:lnTo>
                  <a:lnTo>
                    <a:pt x="342900" y="257175"/>
                  </a:lnTo>
                  <a:close/>
                </a:path>
                <a:path w="342900" h="457200">
                  <a:moveTo>
                    <a:pt x="342900" y="350043"/>
                  </a:moveTo>
                  <a:lnTo>
                    <a:pt x="88566" y="350043"/>
                  </a:lnTo>
                  <a:lnTo>
                    <a:pt x="91300" y="349499"/>
                  </a:lnTo>
                  <a:lnTo>
                    <a:pt x="96551" y="347324"/>
                  </a:lnTo>
                  <a:lnTo>
                    <a:pt x="107156" y="331454"/>
                  </a:lnTo>
                  <a:lnTo>
                    <a:pt x="107156" y="325770"/>
                  </a:lnTo>
                  <a:lnTo>
                    <a:pt x="88566" y="307181"/>
                  </a:lnTo>
                  <a:lnTo>
                    <a:pt x="342900" y="307181"/>
                  </a:lnTo>
                  <a:lnTo>
                    <a:pt x="342900" y="314325"/>
                  </a:lnTo>
                  <a:lnTo>
                    <a:pt x="149304" y="314325"/>
                  </a:lnTo>
                  <a:lnTo>
                    <a:pt x="142875" y="320754"/>
                  </a:lnTo>
                  <a:lnTo>
                    <a:pt x="142875" y="336470"/>
                  </a:lnTo>
                  <a:lnTo>
                    <a:pt x="149304" y="342900"/>
                  </a:lnTo>
                  <a:lnTo>
                    <a:pt x="342900" y="342900"/>
                  </a:lnTo>
                  <a:lnTo>
                    <a:pt x="342900" y="350043"/>
                  </a:lnTo>
                  <a:close/>
                </a:path>
                <a:path w="342900" h="457200">
                  <a:moveTo>
                    <a:pt x="342900" y="342900"/>
                  </a:moveTo>
                  <a:lnTo>
                    <a:pt x="279320" y="342900"/>
                  </a:lnTo>
                  <a:lnTo>
                    <a:pt x="285750" y="336470"/>
                  </a:lnTo>
                  <a:lnTo>
                    <a:pt x="285750" y="320754"/>
                  </a:lnTo>
                  <a:lnTo>
                    <a:pt x="279320" y="314325"/>
                  </a:lnTo>
                  <a:lnTo>
                    <a:pt x="342900" y="314325"/>
                  </a:lnTo>
                  <a:lnTo>
                    <a:pt x="342900" y="342900"/>
                  </a:lnTo>
                  <a:close/>
                </a:path>
              </a:pathLst>
            </a:custGeom>
            <a:solidFill>
              <a:srgbClr val="60A5F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10544174" y="6343649"/>
              <a:ext cx="1457325" cy="323850"/>
            </a:xfrm>
            <a:custGeom>
              <a:avLst/>
              <a:gdLst/>
              <a:ahLst/>
              <a:cxnLst/>
              <a:rect l="l" t="t" r="r" b="b"/>
              <a:pathLst>
                <a:path w="1457325" h="323850">
                  <a:moveTo>
                    <a:pt x="1424277" y="323849"/>
                  </a:moveTo>
                  <a:lnTo>
                    <a:pt x="33047" y="323849"/>
                  </a:lnTo>
                  <a:lnTo>
                    <a:pt x="28187" y="322883"/>
                  </a:lnTo>
                  <a:lnTo>
                    <a:pt x="966" y="295662"/>
                  </a:lnTo>
                  <a:lnTo>
                    <a:pt x="0" y="290802"/>
                  </a:lnTo>
                  <a:lnTo>
                    <a:pt x="0" y="28574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1424277" y="0"/>
                  </a:lnTo>
                  <a:lnTo>
                    <a:pt x="1456357" y="28187"/>
                  </a:lnTo>
                  <a:lnTo>
                    <a:pt x="1457324" y="33047"/>
                  </a:lnTo>
                  <a:lnTo>
                    <a:pt x="1457324" y="290802"/>
                  </a:lnTo>
                  <a:lnTo>
                    <a:pt x="1429137" y="322883"/>
                  </a:lnTo>
                  <a:lnTo>
                    <a:pt x="1424277" y="323849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7" name="object 27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58474" y="6438899"/>
              <a:ext cx="133349" cy="133349"/>
            </a:xfrm>
            <a:prstGeom prst="rect">
              <a:avLst/>
            </a:prstGeom>
          </p:spPr>
        </p:pic>
      </p:grpSp>
      <p:sp>
        <p:nvSpPr>
          <p:cNvPr id="28" name="object 28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975"/>
              </a:lnSpc>
            </a:pPr>
            <a:r>
              <a:rPr dirty="0" spc="-75"/>
              <a:t>Made</a:t>
            </a:r>
            <a:r>
              <a:rPr dirty="0" spc="5"/>
              <a:t> </a:t>
            </a:r>
            <a:r>
              <a:rPr dirty="0" spc="-55"/>
              <a:t>with</a:t>
            </a:r>
            <a:r>
              <a:rPr dirty="0" spc="5"/>
              <a:t> </a:t>
            </a:r>
            <a:r>
              <a:rPr dirty="0" spc="-50"/>
              <a:t>Genspark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609599" y="609599"/>
            <a:ext cx="952500" cy="76200"/>
          </a:xfrm>
          <a:custGeom>
            <a:avLst/>
            <a:gdLst/>
            <a:ahLst/>
            <a:cxnLst/>
            <a:rect l="l" t="t" r="r" b="b"/>
            <a:pathLst>
              <a:path w="952500" h="76200">
                <a:moveTo>
                  <a:pt x="952499" y="76199"/>
                </a:moveTo>
                <a:lnTo>
                  <a:pt x="0" y="76199"/>
                </a:lnTo>
                <a:lnTo>
                  <a:pt x="0" y="0"/>
                </a:lnTo>
                <a:lnTo>
                  <a:pt x="952499" y="0"/>
                </a:lnTo>
                <a:lnTo>
                  <a:pt x="952499" y="76199"/>
                </a:lnTo>
                <a:close/>
              </a:path>
            </a:pathLst>
          </a:custGeom>
          <a:solidFill>
            <a:srgbClr val="3B81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-300"/>
              <a:t>What</a:t>
            </a:r>
            <a:r>
              <a:rPr dirty="0" spc="-105"/>
              <a:t> </a:t>
            </a:r>
            <a:r>
              <a:rPr dirty="0" spc="-185"/>
              <a:t>is</a:t>
            </a:r>
            <a:r>
              <a:rPr dirty="0" spc="-100"/>
              <a:t> </a:t>
            </a:r>
            <a:r>
              <a:rPr dirty="0" spc="-265"/>
              <a:t>an</a:t>
            </a:r>
            <a:r>
              <a:rPr dirty="0" spc="-100"/>
              <a:t> </a:t>
            </a:r>
            <a:r>
              <a:rPr dirty="0" spc="-235"/>
              <a:t>AI</a:t>
            </a:r>
            <a:r>
              <a:rPr dirty="0" spc="-100"/>
              <a:t> </a:t>
            </a:r>
            <a:r>
              <a:rPr dirty="0" spc="-280"/>
              <a:t>Agent?</a:t>
            </a:r>
          </a:p>
        </p:txBody>
      </p:sp>
      <p:grpSp>
        <p:nvGrpSpPr>
          <p:cNvPr id="4" name="object 4" descr=""/>
          <p:cNvGrpSpPr/>
          <p:nvPr/>
        </p:nvGrpSpPr>
        <p:grpSpPr>
          <a:xfrm>
            <a:off x="609599" y="2905124"/>
            <a:ext cx="6096000" cy="685800"/>
            <a:chOff x="609599" y="2905124"/>
            <a:chExt cx="6096000" cy="685800"/>
          </a:xfrm>
        </p:grpSpPr>
        <p:sp>
          <p:nvSpPr>
            <p:cNvPr id="5" name="object 5" descr=""/>
            <p:cNvSpPr/>
            <p:nvPr/>
          </p:nvSpPr>
          <p:spPr>
            <a:xfrm>
              <a:off x="628649" y="2905124"/>
              <a:ext cx="6076950" cy="685800"/>
            </a:xfrm>
            <a:custGeom>
              <a:avLst/>
              <a:gdLst/>
              <a:ahLst/>
              <a:cxnLst/>
              <a:rect l="l" t="t" r="r" b="b"/>
              <a:pathLst>
                <a:path w="6076950" h="685800">
                  <a:moveTo>
                    <a:pt x="6043901" y="685799"/>
                  </a:moveTo>
                  <a:lnTo>
                    <a:pt x="0" y="685799"/>
                  </a:lnTo>
                  <a:lnTo>
                    <a:pt x="0" y="0"/>
                  </a:lnTo>
                  <a:lnTo>
                    <a:pt x="6043901" y="0"/>
                  </a:lnTo>
                  <a:lnTo>
                    <a:pt x="6048761" y="966"/>
                  </a:lnTo>
                  <a:lnTo>
                    <a:pt x="6075982" y="28187"/>
                  </a:lnTo>
                  <a:lnTo>
                    <a:pt x="6076948" y="33047"/>
                  </a:lnTo>
                  <a:lnTo>
                    <a:pt x="6076948" y="652752"/>
                  </a:lnTo>
                  <a:lnTo>
                    <a:pt x="6048761" y="684832"/>
                  </a:lnTo>
                  <a:lnTo>
                    <a:pt x="6043901" y="685799"/>
                  </a:lnTo>
                  <a:close/>
                </a:path>
              </a:pathLst>
            </a:custGeom>
            <a:solidFill>
              <a:srgbClr val="F0F9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609599" y="2905124"/>
              <a:ext cx="38100" cy="685800"/>
            </a:xfrm>
            <a:custGeom>
              <a:avLst/>
              <a:gdLst/>
              <a:ahLst/>
              <a:cxnLst/>
              <a:rect l="l" t="t" r="r" b="b"/>
              <a:pathLst>
                <a:path w="38100" h="685800">
                  <a:moveTo>
                    <a:pt x="38099" y="685799"/>
                  </a:moveTo>
                  <a:lnTo>
                    <a:pt x="0" y="685799"/>
                  </a:lnTo>
                  <a:lnTo>
                    <a:pt x="0" y="0"/>
                  </a:lnTo>
                  <a:lnTo>
                    <a:pt x="38099" y="0"/>
                  </a:lnTo>
                  <a:lnTo>
                    <a:pt x="38099" y="685799"/>
                  </a:lnTo>
                  <a:close/>
                </a:path>
              </a:pathLst>
            </a:custGeom>
            <a:solidFill>
              <a:srgbClr val="3B81F5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 descr=""/>
          <p:cNvGrpSpPr/>
          <p:nvPr/>
        </p:nvGrpSpPr>
        <p:grpSpPr>
          <a:xfrm>
            <a:off x="609599" y="3705224"/>
            <a:ext cx="6096000" cy="685800"/>
            <a:chOff x="609599" y="3705224"/>
            <a:chExt cx="6096000" cy="685800"/>
          </a:xfrm>
        </p:grpSpPr>
        <p:sp>
          <p:nvSpPr>
            <p:cNvPr id="8" name="object 8" descr=""/>
            <p:cNvSpPr/>
            <p:nvPr/>
          </p:nvSpPr>
          <p:spPr>
            <a:xfrm>
              <a:off x="628649" y="3705224"/>
              <a:ext cx="6076950" cy="685800"/>
            </a:xfrm>
            <a:custGeom>
              <a:avLst/>
              <a:gdLst/>
              <a:ahLst/>
              <a:cxnLst/>
              <a:rect l="l" t="t" r="r" b="b"/>
              <a:pathLst>
                <a:path w="6076950" h="685800">
                  <a:moveTo>
                    <a:pt x="6043901" y="685799"/>
                  </a:moveTo>
                  <a:lnTo>
                    <a:pt x="0" y="685799"/>
                  </a:lnTo>
                  <a:lnTo>
                    <a:pt x="0" y="0"/>
                  </a:lnTo>
                  <a:lnTo>
                    <a:pt x="6043901" y="0"/>
                  </a:lnTo>
                  <a:lnTo>
                    <a:pt x="6048761" y="966"/>
                  </a:lnTo>
                  <a:lnTo>
                    <a:pt x="6075982" y="28187"/>
                  </a:lnTo>
                  <a:lnTo>
                    <a:pt x="6076948" y="33047"/>
                  </a:lnTo>
                  <a:lnTo>
                    <a:pt x="6076948" y="652752"/>
                  </a:lnTo>
                  <a:lnTo>
                    <a:pt x="6048761" y="684832"/>
                  </a:lnTo>
                  <a:lnTo>
                    <a:pt x="6043901" y="685799"/>
                  </a:lnTo>
                  <a:close/>
                </a:path>
              </a:pathLst>
            </a:custGeom>
            <a:solidFill>
              <a:srgbClr val="F0F9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609599" y="3705224"/>
              <a:ext cx="38100" cy="685800"/>
            </a:xfrm>
            <a:custGeom>
              <a:avLst/>
              <a:gdLst/>
              <a:ahLst/>
              <a:cxnLst/>
              <a:rect l="l" t="t" r="r" b="b"/>
              <a:pathLst>
                <a:path w="38100" h="685800">
                  <a:moveTo>
                    <a:pt x="38099" y="685799"/>
                  </a:moveTo>
                  <a:lnTo>
                    <a:pt x="0" y="685799"/>
                  </a:lnTo>
                  <a:lnTo>
                    <a:pt x="0" y="0"/>
                  </a:lnTo>
                  <a:lnTo>
                    <a:pt x="38099" y="0"/>
                  </a:lnTo>
                  <a:lnTo>
                    <a:pt x="38099" y="685799"/>
                  </a:lnTo>
                  <a:close/>
                </a:path>
              </a:pathLst>
            </a:custGeom>
            <a:solidFill>
              <a:srgbClr val="3B81F5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0" name="object 10" descr=""/>
          <p:cNvGrpSpPr/>
          <p:nvPr/>
        </p:nvGrpSpPr>
        <p:grpSpPr>
          <a:xfrm>
            <a:off x="609599" y="4505324"/>
            <a:ext cx="6096000" cy="685800"/>
            <a:chOff x="609599" y="4505324"/>
            <a:chExt cx="6096000" cy="685800"/>
          </a:xfrm>
        </p:grpSpPr>
        <p:sp>
          <p:nvSpPr>
            <p:cNvPr id="11" name="object 11" descr=""/>
            <p:cNvSpPr/>
            <p:nvPr/>
          </p:nvSpPr>
          <p:spPr>
            <a:xfrm>
              <a:off x="628649" y="4505324"/>
              <a:ext cx="6076950" cy="685800"/>
            </a:xfrm>
            <a:custGeom>
              <a:avLst/>
              <a:gdLst/>
              <a:ahLst/>
              <a:cxnLst/>
              <a:rect l="l" t="t" r="r" b="b"/>
              <a:pathLst>
                <a:path w="6076950" h="685800">
                  <a:moveTo>
                    <a:pt x="6043901" y="685799"/>
                  </a:moveTo>
                  <a:lnTo>
                    <a:pt x="0" y="685799"/>
                  </a:lnTo>
                  <a:lnTo>
                    <a:pt x="0" y="0"/>
                  </a:lnTo>
                  <a:lnTo>
                    <a:pt x="6043901" y="0"/>
                  </a:lnTo>
                  <a:lnTo>
                    <a:pt x="6048761" y="966"/>
                  </a:lnTo>
                  <a:lnTo>
                    <a:pt x="6075982" y="28187"/>
                  </a:lnTo>
                  <a:lnTo>
                    <a:pt x="6076948" y="33047"/>
                  </a:lnTo>
                  <a:lnTo>
                    <a:pt x="6076948" y="652752"/>
                  </a:lnTo>
                  <a:lnTo>
                    <a:pt x="6048761" y="684832"/>
                  </a:lnTo>
                  <a:lnTo>
                    <a:pt x="6043901" y="685799"/>
                  </a:lnTo>
                  <a:close/>
                </a:path>
              </a:pathLst>
            </a:custGeom>
            <a:solidFill>
              <a:srgbClr val="F0F9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609599" y="4505324"/>
              <a:ext cx="38100" cy="685800"/>
            </a:xfrm>
            <a:custGeom>
              <a:avLst/>
              <a:gdLst/>
              <a:ahLst/>
              <a:cxnLst/>
              <a:rect l="l" t="t" r="r" b="b"/>
              <a:pathLst>
                <a:path w="38100" h="685800">
                  <a:moveTo>
                    <a:pt x="38099" y="685799"/>
                  </a:moveTo>
                  <a:lnTo>
                    <a:pt x="0" y="685799"/>
                  </a:lnTo>
                  <a:lnTo>
                    <a:pt x="0" y="0"/>
                  </a:lnTo>
                  <a:lnTo>
                    <a:pt x="38099" y="0"/>
                  </a:lnTo>
                  <a:lnTo>
                    <a:pt x="38099" y="685799"/>
                  </a:lnTo>
                  <a:close/>
                </a:path>
              </a:pathLst>
            </a:custGeom>
            <a:solidFill>
              <a:srgbClr val="3B81F5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3" name="object 13" descr=""/>
          <p:cNvGrpSpPr/>
          <p:nvPr/>
        </p:nvGrpSpPr>
        <p:grpSpPr>
          <a:xfrm>
            <a:off x="609599" y="5305424"/>
            <a:ext cx="6096000" cy="685800"/>
            <a:chOff x="609599" y="5305424"/>
            <a:chExt cx="6096000" cy="685800"/>
          </a:xfrm>
        </p:grpSpPr>
        <p:sp>
          <p:nvSpPr>
            <p:cNvPr id="14" name="object 14" descr=""/>
            <p:cNvSpPr/>
            <p:nvPr/>
          </p:nvSpPr>
          <p:spPr>
            <a:xfrm>
              <a:off x="628649" y="5305424"/>
              <a:ext cx="6076950" cy="685800"/>
            </a:xfrm>
            <a:custGeom>
              <a:avLst/>
              <a:gdLst/>
              <a:ahLst/>
              <a:cxnLst/>
              <a:rect l="l" t="t" r="r" b="b"/>
              <a:pathLst>
                <a:path w="6076950" h="685800">
                  <a:moveTo>
                    <a:pt x="6043901" y="685799"/>
                  </a:moveTo>
                  <a:lnTo>
                    <a:pt x="0" y="685799"/>
                  </a:lnTo>
                  <a:lnTo>
                    <a:pt x="0" y="0"/>
                  </a:lnTo>
                  <a:lnTo>
                    <a:pt x="6043901" y="0"/>
                  </a:lnTo>
                  <a:lnTo>
                    <a:pt x="6048761" y="966"/>
                  </a:lnTo>
                  <a:lnTo>
                    <a:pt x="6075982" y="28186"/>
                  </a:lnTo>
                  <a:lnTo>
                    <a:pt x="6076948" y="33047"/>
                  </a:lnTo>
                  <a:lnTo>
                    <a:pt x="6076948" y="652751"/>
                  </a:lnTo>
                  <a:lnTo>
                    <a:pt x="6048761" y="684832"/>
                  </a:lnTo>
                  <a:lnTo>
                    <a:pt x="6043901" y="685799"/>
                  </a:lnTo>
                  <a:close/>
                </a:path>
              </a:pathLst>
            </a:custGeom>
            <a:solidFill>
              <a:srgbClr val="F0F9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609599" y="5305424"/>
              <a:ext cx="38100" cy="685800"/>
            </a:xfrm>
            <a:custGeom>
              <a:avLst/>
              <a:gdLst/>
              <a:ahLst/>
              <a:cxnLst/>
              <a:rect l="l" t="t" r="r" b="b"/>
              <a:pathLst>
                <a:path w="38100" h="685800">
                  <a:moveTo>
                    <a:pt x="38099" y="685799"/>
                  </a:moveTo>
                  <a:lnTo>
                    <a:pt x="0" y="685799"/>
                  </a:lnTo>
                  <a:lnTo>
                    <a:pt x="0" y="0"/>
                  </a:lnTo>
                  <a:lnTo>
                    <a:pt x="38099" y="0"/>
                  </a:lnTo>
                  <a:lnTo>
                    <a:pt x="38099" y="685799"/>
                  </a:lnTo>
                  <a:close/>
                </a:path>
              </a:pathLst>
            </a:custGeom>
            <a:solidFill>
              <a:srgbClr val="3B81F5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 descr=""/>
          <p:cNvSpPr txBox="1"/>
          <p:nvPr/>
        </p:nvSpPr>
        <p:spPr>
          <a:xfrm>
            <a:off x="596899" y="1458436"/>
            <a:ext cx="5717540" cy="4398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95"/>
              </a:spcBef>
            </a:pPr>
            <a:r>
              <a:rPr dirty="0" sz="1650" spc="-95">
                <a:solidFill>
                  <a:srgbClr val="374050"/>
                </a:solidFill>
                <a:latin typeface="Roboto"/>
                <a:cs typeface="Roboto"/>
              </a:rPr>
              <a:t>An</a:t>
            </a:r>
            <a:r>
              <a:rPr dirty="0" sz="1650" spc="-3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dirty="0" sz="1650" spc="-80">
                <a:solidFill>
                  <a:srgbClr val="374050"/>
                </a:solidFill>
                <a:latin typeface="Roboto"/>
                <a:cs typeface="Roboto"/>
              </a:rPr>
              <a:t>AI</a:t>
            </a:r>
            <a:r>
              <a:rPr dirty="0" sz="1650" spc="-3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dirty="0" sz="1650" spc="-85">
                <a:solidFill>
                  <a:srgbClr val="374050"/>
                </a:solidFill>
                <a:latin typeface="Roboto"/>
                <a:cs typeface="Roboto"/>
              </a:rPr>
              <a:t>agent</a:t>
            </a:r>
            <a:r>
              <a:rPr dirty="0" sz="1650" spc="-25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dirty="0" sz="1650" spc="-60">
                <a:solidFill>
                  <a:srgbClr val="374050"/>
                </a:solidFill>
                <a:latin typeface="Roboto"/>
                <a:cs typeface="Roboto"/>
              </a:rPr>
              <a:t>is</a:t>
            </a:r>
            <a:r>
              <a:rPr dirty="0" sz="1650" spc="-3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dirty="0" sz="1650" spc="-85">
                <a:solidFill>
                  <a:srgbClr val="374050"/>
                </a:solidFill>
                <a:latin typeface="Roboto"/>
                <a:cs typeface="Roboto"/>
              </a:rPr>
              <a:t>an</a:t>
            </a:r>
            <a:r>
              <a:rPr dirty="0" sz="1650" spc="-25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dirty="0" sz="1500" b="0">
                <a:solidFill>
                  <a:srgbClr val="2562EB"/>
                </a:solidFill>
                <a:latin typeface="Roboto Medium"/>
                <a:cs typeface="Roboto Medium"/>
              </a:rPr>
              <a:t>autonomous</a:t>
            </a:r>
            <a:r>
              <a:rPr dirty="0" sz="1500" spc="5" b="0">
                <a:solidFill>
                  <a:srgbClr val="2562EB"/>
                </a:solidFill>
                <a:latin typeface="Roboto Medium"/>
                <a:cs typeface="Roboto Medium"/>
              </a:rPr>
              <a:t> </a:t>
            </a:r>
            <a:r>
              <a:rPr dirty="0" sz="1500" b="0">
                <a:solidFill>
                  <a:srgbClr val="2562EB"/>
                </a:solidFill>
                <a:latin typeface="Roboto Medium"/>
                <a:cs typeface="Roboto Medium"/>
              </a:rPr>
              <a:t>system</a:t>
            </a:r>
            <a:r>
              <a:rPr dirty="0" sz="1500" spc="10" b="0">
                <a:solidFill>
                  <a:srgbClr val="2562EB"/>
                </a:solidFill>
                <a:latin typeface="Roboto Medium"/>
                <a:cs typeface="Roboto Medium"/>
              </a:rPr>
              <a:t> </a:t>
            </a:r>
            <a:r>
              <a:rPr dirty="0" sz="1650" spc="-70">
                <a:solidFill>
                  <a:srgbClr val="374050"/>
                </a:solidFill>
                <a:latin typeface="Roboto"/>
                <a:cs typeface="Roboto"/>
              </a:rPr>
              <a:t>that</a:t>
            </a:r>
            <a:r>
              <a:rPr dirty="0" sz="1650" spc="-3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dirty="0" sz="1650" spc="-90">
                <a:solidFill>
                  <a:srgbClr val="374050"/>
                </a:solidFill>
                <a:latin typeface="Roboto"/>
                <a:cs typeface="Roboto"/>
              </a:rPr>
              <a:t>can</a:t>
            </a:r>
            <a:r>
              <a:rPr dirty="0" sz="1650" spc="-25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dirty="0" sz="1650" spc="-85">
                <a:solidFill>
                  <a:srgbClr val="374050"/>
                </a:solidFill>
                <a:latin typeface="Roboto"/>
                <a:cs typeface="Roboto"/>
              </a:rPr>
              <a:t>reason,</a:t>
            </a:r>
            <a:r>
              <a:rPr dirty="0" sz="1650" spc="-3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dirty="0" sz="1650" spc="-70">
                <a:solidFill>
                  <a:srgbClr val="374050"/>
                </a:solidFill>
                <a:latin typeface="Roboto"/>
                <a:cs typeface="Roboto"/>
              </a:rPr>
              <a:t>plan,</a:t>
            </a:r>
            <a:r>
              <a:rPr dirty="0" sz="1650" spc="-3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dirty="0" sz="1650" spc="-65">
                <a:solidFill>
                  <a:srgbClr val="374050"/>
                </a:solidFill>
                <a:latin typeface="Roboto"/>
                <a:cs typeface="Roboto"/>
              </a:rPr>
              <a:t>extract </a:t>
            </a:r>
            <a:r>
              <a:rPr dirty="0" sz="1650" spc="-70">
                <a:solidFill>
                  <a:srgbClr val="374050"/>
                </a:solidFill>
                <a:latin typeface="Roboto"/>
                <a:cs typeface="Roboto"/>
              </a:rPr>
              <a:t>information,</a:t>
            </a:r>
            <a:r>
              <a:rPr dirty="0" sz="1650" spc="-5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dirty="0" sz="1650" spc="-85">
                <a:solidFill>
                  <a:srgbClr val="374050"/>
                </a:solidFill>
                <a:latin typeface="Roboto"/>
                <a:cs typeface="Roboto"/>
              </a:rPr>
              <a:t>take</a:t>
            </a:r>
            <a:r>
              <a:rPr dirty="0" sz="1650" spc="-5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dirty="0" sz="1650" spc="-75">
                <a:solidFill>
                  <a:srgbClr val="374050"/>
                </a:solidFill>
                <a:latin typeface="Roboto"/>
                <a:cs typeface="Roboto"/>
              </a:rPr>
              <a:t>actions,</a:t>
            </a:r>
            <a:r>
              <a:rPr dirty="0" sz="1650" spc="-5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dirty="0" sz="1650" spc="-90">
                <a:solidFill>
                  <a:srgbClr val="374050"/>
                </a:solidFill>
                <a:latin typeface="Roboto"/>
                <a:cs typeface="Roboto"/>
              </a:rPr>
              <a:t>and</a:t>
            </a:r>
            <a:r>
              <a:rPr dirty="0" sz="1650" spc="-5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dirty="0" sz="1650" spc="-70">
                <a:solidFill>
                  <a:srgbClr val="374050"/>
                </a:solidFill>
                <a:latin typeface="Roboto"/>
                <a:cs typeface="Roboto"/>
              </a:rPr>
              <a:t>self-</a:t>
            </a:r>
            <a:r>
              <a:rPr dirty="0" sz="1650" spc="-75">
                <a:solidFill>
                  <a:srgbClr val="374050"/>
                </a:solidFill>
                <a:latin typeface="Roboto"/>
                <a:cs typeface="Roboto"/>
              </a:rPr>
              <a:t>correct</a:t>
            </a:r>
            <a:r>
              <a:rPr dirty="0" sz="1650" spc="-5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dirty="0" sz="1650" spc="-100">
                <a:solidFill>
                  <a:srgbClr val="374050"/>
                </a:solidFill>
                <a:latin typeface="Roboto"/>
                <a:cs typeface="Roboto"/>
              </a:rPr>
              <a:t>when</a:t>
            </a:r>
            <a:r>
              <a:rPr dirty="0" sz="1650" spc="-5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dirty="0" sz="1650" spc="-10">
                <a:solidFill>
                  <a:srgbClr val="374050"/>
                </a:solidFill>
                <a:latin typeface="Roboto"/>
                <a:cs typeface="Roboto"/>
              </a:rPr>
              <a:t>needed.</a:t>
            </a:r>
            <a:endParaRPr sz="165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695"/>
              </a:spcBef>
            </a:pPr>
            <a:endParaRPr sz="15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</a:pPr>
            <a:r>
              <a:rPr dirty="0" sz="2050" spc="-165" b="0">
                <a:solidFill>
                  <a:srgbClr val="1F2937"/>
                </a:solidFill>
                <a:latin typeface="Roboto Medium"/>
                <a:cs typeface="Roboto Medium"/>
              </a:rPr>
              <a:t>Key</a:t>
            </a:r>
            <a:r>
              <a:rPr dirty="0" sz="2050" spc="-50" b="0">
                <a:solidFill>
                  <a:srgbClr val="1F2937"/>
                </a:solidFill>
                <a:latin typeface="Roboto Medium"/>
                <a:cs typeface="Roboto Medium"/>
              </a:rPr>
              <a:t> </a:t>
            </a:r>
            <a:r>
              <a:rPr dirty="0" sz="2050" spc="-60" b="0">
                <a:solidFill>
                  <a:srgbClr val="1F2937"/>
                </a:solidFill>
                <a:latin typeface="Roboto Medium"/>
                <a:cs typeface="Roboto Medium"/>
              </a:rPr>
              <a:t>Characteristics:</a:t>
            </a:r>
            <a:endParaRPr sz="2050">
              <a:latin typeface="Roboto Medium"/>
              <a:cs typeface="Roboto Medium"/>
            </a:endParaRPr>
          </a:p>
          <a:p>
            <a:pPr>
              <a:lnSpc>
                <a:spcPct val="100000"/>
              </a:lnSpc>
              <a:spcBef>
                <a:spcPts val="105"/>
              </a:spcBef>
            </a:pPr>
            <a:endParaRPr sz="1800">
              <a:latin typeface="Roboto Medium"/>
              <a:cs typeface="Roboto Medium"/>
            </a:endParaRPr>
          </a:p>
          <a:p>
            <a:pPr marL="202565">
              <a:lnSpc>
                <a:spcPct val="100000"/>
              </a:lnSpc>
            </a:pPr>
            <a:r>
              <a:rPr dirty="0" sz="1300" spc="-55" b="0">
                <a:latin typeface="Roboto Medium"/>
                <a:cs typeface="Roboto Medium"/>
              </a:rPr>
              <a:t>Decision</a:t>
            </a:r>
            <a:r>
              <a:rPr dirty="0" sz="1300" spc="-30" b="0">
                <a:latin typeface="Roboto Medium"/>
                <a:cs typeface="Roboto Medium"/>
              </a:rPr>
              <a:t> </a:t>
            </a:r>
            <a:r>
              <a:rPr dirty="0" sz="1300" spc="-10" b="0">
                <a:latin typeface="Roboto Medium"/>
                <a:cs typeface="Roboto Medium"/>
              </a:rPr>
              <a:t>Making</a:t>
            </a:r>
            <a:endParaRPr sz="1300">
              <a:latin typeface="Roboto Medium"/>
              <a:cs typeface="Roboto Medium"/>
            </a:endParaRPr>
          </a:p>
          <a:p>
            <a:pPr marL="202565">
              <a:lnSpc>
                <a:spcPct val="100000"/>
              </a:lnSpc>
              <a:spcBef>
                <a:spcPts val="240"/>
              </a:spcBef>
            </a:pPr>
            <a:r>
              <a:rPr dirty="0" sz="1300" spc="-65">
                <a:solidFill>
                  <a:srgbClr val="4A5462"/>
                </a:solidFill>
                <a:latin typeface="Roboto"/>
                <a:cs typeface="Roboto"/>
              </a:rPr>
              <a:t>Autonomously</a:t>
            </a:r>
            <a:r>
              <a:rPr dirty="0" sz="1300" spc="1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dirty="0" sz="1300" spc="-60">
                <a:solidFill>
                  <a:srgbClr val="4A5462"/>
                </a:solidFill>
                <a:latin typeface="Roboto"/>
                <a:cs typeface="Roboto"/>
              </a:rPr>
              <a:t>decides</a:t>
            </a:r>
            <a:r>
              <a:rPr dirty="0" sz="1300" spc="1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dirty="0" sz="1300" spc="-45">
                <a:solidFill>
                  <a:srgbClr val="4A5462"/>
                </a:solidFill>
                <a:latin typeface="Roboto"/>
                <a:cs typeface="Roboto"/>
              </a:rPr>
              <a:t>actions,</a:t>
            </a:r>
            <a:r>
              <a:rPr dirty="0" sz="1300" spc="1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dirty="0" sz="1300" spc="-55">
                <a:solidFill>
                  <a:srgbClr val="4A5462"/>
                </a:solidFill>
                <a:latin typeface="Roboto"/>
                <a:cs typeface="Roboto"/>
              </a:rPr>
              <a:t>orchestrates</a:t>
            </a:r>
            <a:r>
              <a:rPr dirty="0" sz="1300" spc="1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dirty="0" sz="1300" spc="-10">
                <a:solidFill>
                  <a:srgbClr val="4A5462"/>
                </a:solidFill>
                <a:latin typeface="Roboto"/>
                <a:cs typeface="Roboto"/>
              </a:rPr>
              <a:t>workflows</a:t>
            </a:r>
            <a:endParaRPr sz="1300">
              <a:latin typeface="Roboto"/>
              <a:cs typeface="Roboto"/>
            </a:endParaRPr>
          </a:p>
          <a:p>
            <a:pPr>
              <a:lnSpc>
                <a:spcPct val="100000"/>
              </a:lnSpc>
            </a:pPr>
            <a:endParaRPr sz="12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200">
              <a:latin typeface="Roboto"/>
              <a:cs typeface="Roboto"/>
            </a:endParaRPr>
          </a:p>
          <a:p>
            <a:pPr marL="202565">
              <a:lnSpc>
                <a:spcPct val="100000"/>
              </a:lnSpc>
            </a:pPr>
            <a:r>
              <a:rPr dirty="0" sz="1300" spc="-85" b="0">
                <a:latin typeface="Roboto Medium"/>
                <a:cs typeface="Roboto Medium"/>
              </a:rPr>
              <a:t>Tool</a:t>
            </a:r>
            <a:r>
              <a:rPr dirty="0" sz="1300" b="0">
                <a:latin typeface="Roboto Medium"/>
                <a:cs typeface="Roboto Medium"/>
              </a:rPr>
              <a:t> </a:t>
            </a:r>
            <a:r>
              <a:rPr dirty="0" sz="1300" spc="-10" b="0">
                <a:latin typeface="Roboto Medium"/>
                <a:cs typeface="Roboto Medium"/>
              </a:rPr>
              <a:t>Usage</a:t>
            </a:r>
            <a:endParaRPr sz="1300">
              <a:latin typeface="Roboto Medium"/>
              <a:cs typeface="Roboto Medium"/>
            </a:endParaRPr>
          </a:p>
          <a:p>
            <a:pPr marL="202565">
              <a:lnSpc>
                <a:spcPct val="100000"/>
              </a:lnSpc>
              <a:spcBef>
                <a:spcPts val="240"/>
              </a:spcBef>
            </a:pPr>
            <a:r>
              <a:rPr dirty="0" sz="1300" spc="-60">
                <a:solidFill>
                  <a:srgbClr val="4A5462"/>
                </a:solidFill>
                <a:latin typeface="Roboto"/>
                <a:cs typeface="Roboto"/>
              </a:rPr>
              <a:t>Can</a:t>
            </a:r>
            <a:r>
              <a:rPr dirty="0" sz="1300" spc="-5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dirty="0" sz="1300" spc="-60">
                <a:solidFill>
                  <a:srgbClr val="4A5462"/>
                </a:solidFill>
                <a:latin typeface="Roboto"/>
                <a:cs typeface="Roboto"/>
              </a:rPr>
              <a:t>use</a:t>
            </a:r>
            <a:r>
              <a:rPr dirty="0" sz="1300" spc="-5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dirty="0" sz="1300" spc="-60">
                <a:solidFill>
                  <a:srgbClr val="4A5462"/>
                </a:solidFill>
                <a:latin typeface="Roboto"/>
                <a:cs typeface="Roboto"/>
              </a:rPr>
              <a:t>various</a:t>
            </a:r>
            <a:r>
              <a:rPr dirty="0" sz="1300" spc="-5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dirty="0" sz="1300" spc="-60">
                <a:solidFill>
                  <a:srgbClr val="4A5462"/>
                </a:solidFill>
                <a:latin typeface="Roboto"/>
                <a:cs typeface="Roboto"/>
              </a:rPr>
              <a:t>tools</a:t>
            </a:r>
            <a:r>
              <a:rPr dirty="0" sz="1300" spc="-5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dirty="0" sz="1300" spc="-60">
                <a:solidFill>
                  <a:srgbClr val="4A5462"/>
                </a:solidFill>
                <a:latin typeface="Roboto"/>
                <a:cs typeface="Roboto"/>
              </a:rPr>
              <a:t>(web</a:t>
            </a:r>
            <a:r>
              <a:rPr dirty="0" sz="1300" spc="-5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dirty="0" sz="1300" spc="-50">
                <a:solidFill>
                  <a:srgbClr val="4A5462"/>
                </a:solidFill>
                <a:latin typeface="Roboto"/>
                <a:cs typeface="Roboto"/>
              </a:rPr>
              <a:t>search,</a:t>
            </a:r>
            <a:r>
              <a:rPr dirty="0" sz="1300" spc="-5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dirty="0" sz="1300" spc="-60">
                <a:solidFill>
                  <a:srgbClr val="4A5462"/>
                </a:solidFill>
                <a:latin typeface="Roboto"/>
                <a:cs typeface="Roboto"/>
              </a:rPr>
              <a:t>APIs,</a:t>
            </a:r>
            <a:r>
              <a:rPr dirty="0" sz="1300" spc="-5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dirty="0" sz="1300" spc="-60">
                <a:solidFill>
                  <a:srgbClr val="4A5462"/>
                </a:solidFill>
                <a:latin typeface="Roboto"/>
                <a:cs typeface="Roboto"/>
              </a:rPr>
              <a:t>code</a:t>
            </a:r>
            <a:r>
              <a:rPr dirty="0" sz="1300" spc="-5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dirty="0" sz="1300" spc="-10">
                <a:solidFill>
                  <a:srgbClr val="4A5462"/>
                </a:solidFill>
                <a:latin typeface="Roboto"/>
                <a:cs typeface="Roboto"/>
              </a:rPr>
              <a:t>execution)</a:t>
            </a:r>
            <a:endParaRPr sz="1300">
              <a:latin typeface="Roboto"/>
              <a:cs typeface="Roboto"/>
            </a:endParaRPr>
          </a:p>
          <a:p>
            <a:pPr>
              <a:lnSpc>
                <a:spcPct val="100000"/>
              </a:lnSpc>
            </a:pPr>
            <a:endParaRPr sz="12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200">
              <a:latin typeface="Roboto"/>
              <a:cs typeface="Roboto"/>
            </a:endParaRPr>
          </a:p>
          <a:p>
            <a:pPr marL="202565">
              <a:lnSpc>
                <a:spcPct val="100000"/>
              </a:lnSpc>
              <a:spcBef>
                <a:spcPts val="5"/>
              </a:spcBef>
            </a:pPr>
            <a:r>
              <a:rPr dirty="0" sz="1300" spc="-50" b="0">
                <a:latin typeface="Roboto Medium"/>
                <a:cs typeface="Roboto Medium"/>
              </a:rPr>
              <a:t>Self-</a:t>
            </a:r>
            <a:r>
              <a:rPr dirty="0" sz="1300" spc="-10" b="0">
                <a:latin typeface="Roboto Medium"/>
                <a:cs typeface="Roboto Medium"/>
              </a:rPr>
              <a:t>Correction</a:t>
            </a:r>
            <a:endParaRPr sz="1300">
              <a:latin typeface="Roboto Medium"/>
              <a:cs typeface="Roboto Medium"/>
            </a:endParaRPr>
          </a:p>
          <a:p>
            <a:pPr marL="202565">
              <a:lnSpc>
                <a:spcPct val="100000"/>
              </a:lnSpc>
              <a:spcBef>
                <a:spcPts val="240"/>
              </a:spcBef>
            </a:pPr>
            <a:r>
              <a:rPr dirty="0" sz="1300" spc="-55">
                <a:solidFill>
                  <a:srgbClr val="4A5462"/>
                </a:solidFill>
                <a:latin typeface="Roboto"/>
                <a:cs typeface="Roboto"/>
              </a:rPr>
              <a:t>Evaluates</a:t>
            </a:r>
            <a:r>
              <a:rPr dirty="0" sz="130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dirty="0" sz="1300" spc="-60">
                <a:solidFill>
                  <a:srgbClr val="4A5462"/>
                </a:solidFill>
                <a:latin typeface="Roboto"/>
                <a:cs typeface="Roboto"/>
              </a:rPr>
              <a:t>outputs</a:t>
            </a:r>
            <a:r>
              <a:rPr dirty="0" sz="130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dirty="0" sz="1300" spc="-60">
                <a:solidFill>
                  <a:srgbClr val="4A5462"/>
                </a:solidFill>
                <a:latin typeface="Roboto"/>
                <a:cs typeface="Roboto"/>
              </a:rPr>
              <a:t>and</a:t>
            </a:r>
            <a:r>
              <a:rPr dirty="0" sz="130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dirty="0" sz="1300" spc="-60">
                <a:solidFill>
                  <a:srgbClr val="4A5462"/>
                </a:solidFill>
                <a:latin typeface="Roboto"/>
                <a:cs typeface="Roboto"/>
              </a:rPr>
              <a:t>improves</a:t>
            </a:r>
            <a:r>
              <a:rPr dirty="0" sz="130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dirty="0" sz="1300" spc="-60">
                <a:solidFill>
                  <a:srgbClr val="4A5462"/>
                </a:solidFill>
                <a:latin typeface="Roboto"/>
                <a:cs typeface="Roboto"/>
              </a:rPr>
              <a:t>through</a:t>
            </a:r>
            <a:r>
              <a:rPr dirty="0" sz="130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dirty="0" sz="1300" spc="-10">
                <a:solidFill>
                  <a:srgbClr val="4A5462"/>
                </a:solidFill>
                <a:latin typeface="Roboto"/>
                <a:cs typeface="Roboto"/>
              </a:rPr>
              <a:t>feedback</a:t>
            </a:r>
            <a:endParaRPr sz="1300">
              <a:latin typeface="Roboto"/>
              <a:cs typeface="Roboto"/>
            </a:endParaRPr>
          </a:p>
          <a:p>
            <a:pPr>
              <a:lnSpc>
                <a:spcPct val="100000"/>
              </a:lnSpc>
            </a:pPr>
            <a:endParaRPr sz="12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200">
              <a:latin typeface="Roboto"/>
              <a:cs typeface="Roboto"/>
            </a:endParaRPr>
          </a:p>
          <a:p>
            <a:pPr marL="202565">
              <a:lnSpc>
                <a:spcPct val="100000"/>
              </a:lnSpc>
              <a:spcBef>
                <a:spcPts val="5"/>
              </a:spcBef>
            </a:pPr>
            <a:r>
              <a:rPr dirty="0" sz="1300" spc="-55" b="0">
                <a:latin typeface="Roboto Medium"/>
                <a:cs typeface="Roboto Medium"/>
              </a:rPr>
              <a:t>Purposeful</a:t>
            </a:r>
            <a:r>
              <a:rPr dirty="0" sz="1300" spc="-20" b="0">
                <a:latin typeface="Roboto Medium"/>
                <a:cs typeface="Roboto Medium"/>
              </a:rPr>
              <a:t> </a:t>
            </a:r>
            <a:r>
              <a:rPr dirty="0" sz="1300" spc="-10" b="0">
                <a:latin typeface="Roboto Medium"/>
                <a:cs typeface="Roboto Medium"/>
              </a:rPr>
              <a:t>Planning</a:t>
            </a:r>
            <a:endParaRPr sz="1300">
              <a:latin typeface="Roboto Medium"/>
              <a:cs typeface="Roboto Medium"/>
            </a:endParaRPr>
          </a:p>
          <a:p>
            <a:pPr marL="202565">
              <a:lnSpc>
                <a:spcPct val="100000"/>
              </a:lnSpc>
              <a:spcBef>
                <a:spcPts val="240"/>
              </a:spcBef>
            </a:pPr>
            <a:r>
              <a:rPr dirty="0" sz="1300" spc="-60">
                <a:solidFill>
                  <a:srgbClr val="4A5462"/>
                </a:solidFill>
                <a:latin typeface="Roboto"/>
                <a:cs typeface="Roboto"/>
              </a:rPr>
              <a:t>Creates</a:t>
            </a:r>
            <a:r>
              <a:rPr dirty="0" sz="1300" spc="5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dirty="0" sz="1300" spc="-55">
                <a:solidFill>
                  <a:srgbClr val="4A5462"/>
                </a:solidFill>
                <a:latin typeface="Roboto"/>
                <a:cs typeface="Roboto"/>
              </a:rPr>
              <a:t>step-</a:t>
            </a:r>
            <a:r>
              <a:rPr dirty="0" sz="1300" spc="-50">
                <a:solidFill>
                  <a:srgbClr val="4A5462"/>
                </a:solidFill>
                <a:latin typeface="Roboto"/>
                <a:cs typeface="Roboto"/>
              </a:rPr>
              <a:t>by-</a:t>
            </a:r>
            <a:r>
              <a:rPr dirty="0" sz="1300" spc="-55">
                <a:solidFill>
                  <a:srgbClr val="4A5462"/>
                </a:solidFill>
                <a:latin typeface="Roboto"/>
                <a:cs typeface="Roboto"/>
              </a:rPr>
              <a:t>step</a:t>
            </a:r>
            <a:r>
              <a:rPr dirty="0" sz="1300" spc="1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dirty="0" sz="1300" spc="-60">
                <a:solidFill>
                  <a:srgbClr val="4A5462"/>
                </a:solidFill>
                <a:latin typeface="Roboto"/>
                <a:cs typeface="Roboto"/>
              </a:rPr>
              <a:t>processes</a:t>
            </a:r>
            <a:r>
              <a:rPr dirty="0" sz="1300" spc="1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dirty="0" sz="1300" spc="-55">
                <a:solidFill>
                  <a:srgbClr val="4A5462"/>
                </a:solidFill>
                <a:latin typeface="Roboto"/>
                <a:cs typeface="Roboto"/>
              </a:rPr>
              <a:t>to</a:t>
            </a:r>
            <a:r>
              <a:rPr dirty="0" sz="1300" spc="1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dirty="0" sz="1300" spc="-55">
                <a:solidFill>
                  <a:srgbClr val="4A5462"/>
                </a:solidFill>
                <a:latin typeface="Roboto"/>
                <a:cs typeface="Roboto"/>
              </a:rPr>
              <a:t>achieve</a:t>
            </a:r>
            <a:r>
              <a:rPr dirty="0" sz="1300" spc="1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dirty="0" sz="1300" spc="-10">
                <a:solidFill>
                  <a:srgbClr val="4A5462"/>
                </a:solidFill>
                <a:latin typeface="Roboto"/>
                <a:cs typeface="Roboto"/>
              </a:rPr>
              <a:t>goals</a:t>
            </a:r>
            <a:endParaRPr sz="1300">
              <a:latin typeface="Roboto"/>
              <a:cs typeface="Roboto"/>
            </a:endParaRPr>
          </a:p>
        </p:txBody>
      </p:sp>
      <p:grpSp>
        <p:nvGrpSpPr>
          <p:cNvPr id="17" name="object 17" descr=""/>
          <p:cNvGrpSpPr/>
          <p:nvPr/>
        </p:nvGrpSpPr>
        <p:grpSpPr>
          <a:xfrm>
            <a:off x="7315199" y="0"/>
            <a:ext cx="4876800" cy="6858000"/>
            <a:chOff x="7315199" y="0"/>
            <a:chExt cx="4876800" cy="6858000"/>
          </a:xfrm>
        </p:grpSpPr>
        <p:sp>
          <p:nvSpPr>
            <p:cNvPr id="18" name="object 18" descr=""/>
            <p:cNvSpPr/>
            <p:nvPr/>
          </p:nvSpPr>
          <p:spPr>
            <a:xfrm>
              <a:off x="7315199" y="0"/>
              <a:ext cx="4876800" cy="6858000"/>
            </a:xfrm>
            <a:custGeom>
              <a:avLst/>
              <a:gdLst/>
              <a:ahLst/>
              <a:cxnLst/>
              <a:rect l="l" t="t" r="r" b="b"/>
              <a:pathLst>
                <a:path w="4876800" h="6858000">
                  <a:moveTo>
                    <a:pt x="4876799" y="6857999"/>
                  </a:moveTo>
                  <a:lnTo>
                    <a:pt x="0" y="6857999"/>
                  </a:lnTo>
                  <a:lnTo>
                    <a:pt x="0" y="0"/>
                  </a:lnTo>
                  <a:lnTo>
                    <a:pt x="4876799" y="0"/>
                  </a:lnTo>
                  <a:lnTo>
                    <a:pt x="4876799" y="6857999"/>
                  </a:lnTo>
                  <a:close/>
                </a:path>
              </a:pathLst>
            </a:custGeom>
            <a:solidFill>
              <a:srgbClr val="EFF5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8562974" y="1638299"/>
              <a:ext cx="1219200" cy="1219200"/>
            </a:xfrm>
            <a:custGeom>
              <a:avLst/>
              <a:gdLst/>
              <a:ahLst/>
              <a:cxnLst/>
              <a:rect l="l" t="t" r="r" b="b"/>
              <a:pathLst>
                <a:path w="1219200" h="1219200">
                  <a:moveTo>
                    <a:pt x="609599" y="1219199"/>
                  </a:moveTo>
                  <a:lnTo>
                    <a:pt x="564759" y="1217548"/>
                  </a:lnTo>
                  <a:lnTo>
                    <a:pt x="520152" y="1212602"/>
                  </a:lnTo>
                  <a:lnTo>
                    <a:pt x="476030" y="1204386"/>
                  </a:lnTo>
                  <a:lnTo>
                    <a:pt x="432640" y="1192950"/>
                  </a:lnTo>
                  <a:lnTo>
                    <a:pt x="390210" y="1178353"/>
                  </a:lnTo>
                  <a:lnTo>
                    <a:pt x="348961" y="1160672"/>
                  </a:lnTo>
                  <a:lnTo>
                    <a:pt x="309124" y="1140002"/>
                  </a:lnTo>
                  <a:lnTo>
                    <a:pt x="270922" y="1116463"/>
                  </a:lnTo>
                  <a:lnTo>
                    <a:pt x="234557" y="1090179"/>
                  </a:lnTo>
                  <a:lnTo>
                    <a:pt x="200217" y="1061284"/>
                  </a:lnTo>
                  <a:lnTo>
                    <a:pt x="168095" y="1029940"/>
                  </a:lnTo>
                  <a:lnTo>
                    <a:pt x="138372" y="996326"/>
                  </a:lnTo>
                  <a:lnTo>
                    <a:pt x="111201" y="960616"/>
                  </a:lnTo>
                  <a:lnTo>
                    <a:pt x="86727" y="922997"/>
                  </a:lnTo>
                  <a:lnTo>
                    <a:pt x="65087" y="883679"/>
                  </a:lnTo>
                  <a:lnTo>
                    <a:pt x="46401" y="842883"/>
                  </a:lnTo>
                  <a:lnTo>
                    <a:pt x="30768" y="800824"/>
                  </a:lnTo>
                  <a:lnTo>
                    <a:pt x="18267" y="757720"/>
                  </a:lnTo>
                  <a:lnTo>
                    <a:pt x="8972" y="713813"/>
                  </a:lnTo>
                  <a:lnTo>
                    <a:pt x="2935" y="669351"/>
                  </a:lnTo>
                  <a:lnTo>
                    <a:pt x="183" y="624564"/>
                  </a:lnTo>
                  <a:lnTo>
                    <a:pt x="0" y="609599"/>
                  </a:lnTo>
                  <a:lnTo>
                    <a:pt x="183" y="594635"/>
                  </a:lnTo>
                  <a:lnTo>
                    <a:pt x="2935" y="549848"/>
                  </a:lnTo>
                  <a:lnTo>
                    <a:pt x="8972" y="505386"/>
                  </a:lnTo>
                  <a:lnTo>
                    <a:pt x="18267" y="461479"/>
                  </a:lnTo>
                  <a:lnTo>
                    <a:pt x="30768" y="418375"/>
                  </a:lnTo>
                  <a:lnTo>
                    <a:pt x="46401" y="376315"/>
                  </a:lnTo>
                  <a:lnTo>
                    <a:pt x="65086" y="335520"/>
                  </a:lnTo>
                  <a:lnTo>
                    <a:pt x="86726" y="296202"/>
                  </a:lnTo>
                  <a:lnTo>
                    <a:pt x="111201" y="258583"/>
                  </a:lnTo>
                  <a:lnTo>
                    <a:pt x="138372" y="222874"/>
                  </a:lnTo>
                  <a:lnTo>
                    <a:pt x="168095" y="189259"/>
                  </a:lnTo>
                  <a:lnTo>
                    <a:pt x="200217" y="157915"/>
                  </a:lnTo>
                  <a:lnTo>
                    <a:pt x="234557" y="129021"/>
                  </a:lnTo>
                  <a:lnTo>
                    <a:pt x="270922" y="102735"/>
                  </a:lnTo>
                  <a:lnTo>
                    <a:pt x="309124" y="79196"/>
                  </a:lnTo>
                  <a:lnTo>
                    <a:pt x="348961" y="58527"/>
                  </a:lnTo>
                  <a:lnTo>
                    <a:pt x="390211" y="40845"/>
                  </a:lnTo>
                  <a:lnTo>
                    <a:pt x="432641" y="26249"/>
                  </a:lnTo>
                  <a:lnTo>
                    <a:pt x="476030" y="14812"/>
                  </a:lnTo>
                  <a:lnTo>
                    <a:pt x="520152" y="6597"/>
                  </a:lnTo>
                  <a:lnTo>
                    <a:pt x="564759" y="1651"/>
                  </a:lnTo>
                  <a:lnTo>
                    <a:pt x="609599" y="0"/>
                  </a:lnTo>
                  <a:lnTo>
                    <a:pt x="624565" y="183"/>
                  </a:lnTo>
                  <a:lnTo>
                    <a:pt x="669352" y="2935"/>
                  </a:lnTo>
                  <a:lnTo>
                    <a:pt x="713813" y="8973"/>
                  </a:lnTo>
                  <a:lnTo>
                    <a:pt x="757720" y="18268"/>
                  </a:lnTo>
                  <a:lnTo>
                    <a:pt x="800824" y="30768"/>
                  </a:lnTo>
                  <a:lnTo>
                    <a:pt x="842883" y="46402"/>
                  </a:lnTo>
                  <a:lnTo>
                    <a:pt x="883678" y="65088"/>
                  </a:lnTo>
                  <a:lnTo>
                    <a:pt x="922996" y="86728"/>
                  </a:lnTo>
                  <a:lnTo>
                    <a:pt x="960616" y="111202"/>
                  </a:lnTo>
                  <a:lnTo>
                    <a:pt x="996326" y="138372"/>
                  </a:lnTo>
                  <a:lnTo>
                    <a:pt x="1029940" y="168095"/>
                  </a:lnTo>
                  <a:lnTo>
                    <a:pt x="1061284" y="200217"/>
                  </a:lnTo>
                  <a:lnTo>
                    <a:pt x="1090179" y="234558"/>
                  </a:lnTo>
                  <a:lnTo>
                    <a:pt x="1116463" y="270924"/>
                  </a:lnTo>
                  <a:lnTo>
                    <a:pt x="1140002" y="309125"/>
                  </a:lnTo>
                  <a:lnTo>
                    <a:pt x="1160671" y="348962"/>
                  </a:lnTo>
                  <a:lnTo>
                    <a:pt x="1178354" y="390211"/>
                  </a:lnTo>
                  <a:lnTo>
                    <a:pt x="1192951" y="432642"/>
                  </a:lnTo>
                  <a:lnTo>
                    <a:pt x="1204387" y="476031"/>
                  </a:lnTo>
                  <a:lnTo>
                    <a:pt x="1212602" y="520152"/>
                  </a:lnTo>
                  <a:lnTo>
                    <a:pt x="1217549" y="564759"/>
                  </a:lnTo>
                  <a:lnTo>
                    <a:pt x="1219199" y="609599"/>
                  </a:lnTo>
                  <a:lnTo>
                    <a:pt x="1219016" y="624564"/>
                  </a:lnTo>
                  <a:lnTo>
                    <a:pt x="1216265" y="669351"/>
                  </a:lnTo>
                  <a:lnTo>
                    <a:pt x="1210226" y="713813"/>
                  </a:lnTo>
                  <a:lnTo>
                    <a:pt x="1200932" y="757720"/>
                  </a:lnTo>
                  <a:lnTo>
                    <a:pt x="1188431" y="800824"/>
                  </a:lnTo>
                  <a:lnTo>
                    <a:pt x="1172796" y="842883"/>
                  </a:lnTo>
                  <a:lnTo>
                    <a:pt x="1154111" y="883678"/>
                  </a:lnTo>
                  <a:lnTo>
                    <a:pt x="1132471" y="922996"/>
                  </a:lnTo>
                  <a:lnTo>
                    <a:pt x="1107996" y="960616"/>
                  </a:lnTo>
                  <a:lnTo>
                    <a:pt x="1080828" y="996326"/>
                  </a:lnTo>
                  <a:lnTo>
                    <a:pt x="1051104" y="1029940"/>
                  </a:lnTo>
                  <a:lnTo>
                    <a:pt x="1018982" y="1061284"/>
                  </a:lnTo>
                  <a:lnTo>
                    <a:pt x="984641" y="1090179"/>
                  </a:lnTo>
                  <a:lnTo>
                    <a:pt x="948275" y="1116463"/>
                  </a:lnTo>
                  <a:lnTo>
                    <a:pt x="910074" y="1140002"/>
                  </a:lnTo>
                  <a:lnTo>
                    <a:pt x="870237" y="1160672"/>
                  </a:lnTo>
                  <a:lnTo>
                    <a:pt x="828987" y="1178353"/>
                  </a:lnTo>
                  <a:lnTo>
                    <a:pt x="786557" y="1192950"/>
                  </a:lnTo>
                  <a:lnTo>
                    <a:pt x="743168" y="1204386"/>
                  </a:lnTo>
                  <a:lnTo>
                    <a:pt x="699046" y="1212602"/>
                  </a:lnTo>
                  <a:lnTo>
                    <a:pt x="654440" y="1217548"/>
                  </a:lnTo>
                  <a:lnTo>
                    <a:pt x="609599" y="1219199"/>
                  </a:lnTo>
                  <a:close/>
                </a:path>
              </a:pathLst>
            </a:custGeom>
            <a:solidFill>
              <a:srgbClr val="DAE9FE">
                <a:alpha val="5000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9725024" y="4000499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457199" y="914399"/>
                  </a:moveTo>
                  <a:lnTo>
                    <a:pt x="412386" y="912198"/>
                  </a:lnTo>
                  <a:lnTo>
                    <a:pt x="368003" y="905615"/>
                  </a:lnTo>
                  <a:lnTo>
                    <a:pt x="324481" y="894712"/>
                  </a:lnTo>
                  <a:lnTo>
                    <a:pt x="282235" y="879596"/>
                  </a:lnTo>
                  <a:lnTo>
                    <a:pt x="241675" y="860413"/>
                  </a:lnTo>
                  <a:lnTo>
                    <a:pt x="203191" y="837347"/>
                  </a:lnTo>
                  <a:lnTo>
                    <a:pt x="167154" y="810619"/>
                  </a:lnTo>
                  <a:lnTo>
                    <a:pt x="133910" y="780488"/>
                  </a:lnTo>
                  <a:lnTo>
                    <a:pt x="103779" y="747244"/>
                  </a:lnTo>
                  <a:lnTo>
                    <a:pt x="77052" y="711205"/>
                  </a:lnTo>
                  <a:lnTo>
                    <a:pt x="53986" y="672721"/>
                  </a:lnTo>
                  <a:lnTo>
                    <a:pt x="34801" y="632161"/>
                  </a:lnTo>
                  <a:lnTo>
                    <a:pt x="19686" y="589917"/>
                  </a:lnTo>
                  <a:lnTo>
                    <a:pt x="8783" y="546394"/>
                  </a:lnTo>
                  <a:lnTo>
                    <a:pt x="2201" y="502013"/>
                  </a:lnTo>
                  <a:lnTo>
                    <a:pt x="0" y="457199"/>
                  </a:lnTo>
                  <a:lnTo>
                    <a:pt x="137" y="445976"/>
                  </a:lnTo>
                  <a:lnTo>
                    <a:pt x="3438" y="401230"/>
                  </a:lnTo>
                  <a:lnTo>
                    <a:pt x="11108" y="357023"/>
                  </a:lnTo>
                  <a:lnTo>
                    <a:pt x="23076" y="313781"/>
                  </a:lnTo>
                  <a:lnTo>
                    <a:pt x="39223" y="271920"/>
                  </a:lnTo>
                  <a:lnTo>
                    <a:pt x="59397" y="231843"/>
                  </a:lnTo>
                  <a:lnTo>
                    <a:pt x="83401" y="193937"/>
                  </a:lnTo>
                  <a:lnTo>
                    <a:pt x="111005" y="158566"/>
                  </a:lnTo>
                  <a:lnTo>
                    <a:pt x="141944" y="126071"/>
                  </a:lnTo>
                  <a:lnTo>
                    <a:pt x="175918" y="96765"/>
                  </a:lnTo>
                  <a:lnTo>
                    <a:pt x="212600" y="70930"/>
                  </a:lnTo>
                  <a:lnTo>
                    <a:pt x="251640" y="48815"/>
                  </a:lnTo>
                  <a:lnTo>
                    <a:pt x="292658" y="30634"/>
                  </a:lnTo>
                  <a:lnTo>
                    <a:pt x="335261" y="16560"/>
                  </a:lnTo>
                  <a:lnTo>
                    <a:pt x="379039" y="6730"/>
                  </a:lnTo>
                  <a:lnTo>
                    <a:pt x="423569" y="1238"/>
                  </a:lnTo>
                  <a:lnTo>
                    <a:pt x="457199" y="0"/>
                  </a:lnTo>
                  <a:lnTo>
                    <a:pt x="468423" y="137"/>
                  </a:lnTo>
                  <a:lnTo>
                    <a:pt x="513169" y="3438"/>
                  </a:lnTo>
                  <a:lnTo>
                    <a:pt x="557375" y="11109"/>
                  </a:lnTo>
                  <a:lnTo>
                    <a:pt x="600617" y="23076"/>
                  </a:lnTo>
                  <a:lnTo>
                    <a:pt x="642478" y="39224"/>
                  </a:lnTo>
                  <a:lnTo>
                    <a:pt x="682554" y="59397"/>
                  </a:lnTo>
                  <a:lnTo>
                    <a:pt x="720461" y="83401"/>
                  </a:lnTo>
                  <a:lnTo>
                    <a:pt x="755832" y="111006"/>
                  </a:lnTo>
                  <a:lnTo>
                    <a:pt x="788327" y="141944"/>
                  </a:lnTo>
                  <a:lnTo>
                    <a:pt x="817634" y="175918"/>
                  </a:lnTo>
                  <a:lnTo>
                    <a:pt x="843468" y="212601"/>
                  </a:lnTo>
                  <a:lnTo>
                    <a:pt x="865584" y="251640"/>
                  </a:lnTo>
                  <a:lnTo>
                    <a:pt x="883764" y="292658"/>
                  </a:lnTo>
                  <a:lnTo>
                    <a:pt x="897839" y="335261"/>
                  </a:lnTo>
                  <a:lnTo>
                    <a:pt x="907669" y="379039"/>
                  </a:lnTo>
                  <a:lnTo>
                    <a:pt x="913162" y="423569"/>
                  </a:lnTo>
                  <a:lnTo>
                    <a:pt x="914399" y="457199"/>
                  </a:lnTo>
                  <a:lnTo>
                    <a:pt x="914263" y="468423"/>
                  </a:lnTo>
                  <a:lnTo>
                    <a:pt x="910961" y="513169"/>
                  </a:lnTo>
                  <a:lnTo>
                    <a:pt x="903290" y="557375"/>
                  </a:lnTo>
                  <a:lnTo>
                    <a:pt x="891322" y="600617"/>
                  </a:lnTo>
                  <a:lnTo>
                    <a:pt x="875175" y="642478"/>
                  </a:lnTo>
                  <a:lnTo>
                    <a:pt x="855002" y="682555"/>
                  </a:lnTo>
                  <a:lnTo>
                    <a:pt x="830996" y="720461"/>
                  </a:lnTo>
                  <a:lnTo>
                    <a:pt x="803393" y="755832"/>
                  </a:lnTo>
                  <a:lnTo>
                    <a:pt x="772454" y="788327"/>
                  </a:lnTo>
                  <a:lnTo>
                    <a:pt x="738480" y="817633"/>
                  </a:lnTo>
                  <a:lnTo>
                    <a:pt x="701796" y="843468"/>
                  </a:lnTo>
                  <a:lnTo>
                    <a:pt x="662758" y="865583"/>
                  </a:lnTo>
                  <a:lnTo>
                    <a:pt x="621740" y="883764"/>
                  </a:lnTo>
                  <a:lnTo>
                    <a:pt x="579137" y="897839"/>
                  </a:lnTo>
                  <a:lnTo>
                    <a:pt x="535359" y="907669"/>
                  </a:lnTo>
                  <a:lnTo>
                    <a:pt x="490829" y="913161"/>
                  </a:lnTo>
                  <a:lnTo>
                    <a:pt x="457199" y="914399"/>
                  </a:lnTo>
                  <a:close/>
                </a:path>
              </a:pathLst>
            </a:custGeom>
            <a:solidFill>
              <a:srgbClr val="BEDAFE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9324974" y="2400299"/>
              <a:ext cx="857250" cy="685800"/>
            </a:xfrm>
            <a:custGeom>
              <a:avLst/>
              <a:gdLst/>
              <a:ahLst/>
              <a:cxnLst/>
              <a:rect l="l" t="t" r="r" b="b"/>
              <a:pathLst>
                <a:path w="857250" h="685800">
                  <a:moveTo>
                    <a:pt x="471487" y="128587"/>
                  </a:moveTo>
                  <a:lnTo>
                    <a:pt x="385762" y="128587"/>
                  </a:lnTo>
                  <a:lnTo>
                    <a:pt x="385762" y="42862"/>
                  </a:lnTo>
                  <a:lnTo>
                    <a:pt x="389125" y="26163"/>
                  </a:lnTo>
                  <a:lnTo>
                    <a:pt x="398303" y="12540"/>
                  </a:lnTo>
                  <a:lnTo>
                    <a:pt x="411925" y="3363"/>
                  </a:lnTo>
                  <a:lnTo>
                    <a:pt x="428625" y="0"/>
                  </a:lnTo>
                  <a:lnTo>
                    <a:pt x="445324" y="3363"/>
                  </a:lnTo>
                  <a:lnTo>
                    <a:pt x="458946" y="12540"/>
                  </a:lnTo>
                  <a:lnTo>
                    <a:pt x="468124" y="26163"/>
                  </a:lnTo>
                  <a:lnTo>
                    <a:pt x="471487" y="42862"/>
                  </a:lnTo>
                  <a:lnTo>
                    <a:pt x="471487" y="128587"/>
                  </a:lnTo>
                  <a:close/>
                </a:path>
                <a:path w="857250" h="685800">
                  <a:moveTo>
                    <a:pt x="632221" y="685800"/>
                  </a:moveTo>
                  <a:lnTo>
                    <a:pt x="225028" y="685800"/>
                  </a:lnTo>
                  <a:lnTo>
                    <a:pt x="187469" y="678227"/>
                  </a:lnTo>
                  <a:lnTo>
                    <a:pt x="156816" y="657571"/>
                  </a:lnTo>
                  <a:lnTo>
                    <a:pt x="136159" y="626918"/>
                  </a:lnTo>
                  <a:lnTo>
                    <a:pt x="128587" y="589359"/>
                  </a:lnTo>
                  <a:lnTo>
                    <a:pt x="128587" y="225028"/>
                  </a:lnTo>
                  <a:lnTo>
                    <a:pt x="136159" y="187469"/>
                  </a:lnTo>
                  <a:lnTo>
                    <a:pt x="156816" y="156816"/>
                  </a:lnTo>
                  <a:lnTo>
                    <a:pt x="187469" y="136159"/>
                  </a:lnTo>
                  <a:lnTo>
                    <a:pt x="225028" y="128587"/>
                  </a:lnTo>
                  <a:lnTo>
                    <a:pt x="632221" y="128587"/>
                  </a:lnTo>
                  <a:lnTo>
                    <a:pt x="669780" y="136159"/>
                  </a:lnTo>
                  <a:lnTo>
                    <a:pt x="700433" y="156816"/>
                  </a:lnTo>
                  <a:lnTo>
                    <a:pt x="721090" y="187469"/>
                  </a:lnTo>
                  <a:lnTo>
                    <a:pt x="728662" y="225028"/>
                  </a:lnTo>
                  <a:lnTo>
                    <a:pt x="728662" y="289321"/>
                  </a:lnTo>
                  <a:lnTo>
                    <a:pt x="296519" y="289321"/>
                  </a:lnTo>
                  <a:lnTo>
                    <a:pt x="293035" y="289665"/>
                  </a:lnTo>
                  <a:lnTo>
                    <a:pt x="257443" y="310208"/>
                  </a:lnTo>
                  <a:lnTo>
                    <a:pt x="246459" y="339381"/>
                  </a:lnTo>
                  <a:lnTo>
                    <a:pt x="246459" y="346417"/>
                  </a:lnTo>
                  <a:lnTo>
                    <a:pt x="264639" y="383272"/>
                  </a:lnTo>
                  <a:lnTo>
                    <a:pt x="296519" y="396478"/>
                  </a:lnTo>
                  <a:lnTo>
                    <a:pt x="728662" y="396478"/>
                  </a:lnTo>
                  <a:lnTo>
                    <a:pt x="728662" y="514350"/>
                  </a:lnTo>
                  <a:lnTo>
                    <a:pt x="278606" y="514350"/>
                  </a:lnTo>
                  <a:lnTo>
                    <a:pt x="270284" y="516041"/>
                  </a:lnTo>
                  <a:lnTo>
                    <a:pt x="263470" y="520645"/>
                  </a:lnTo>
                  <a:lnTo>
                    <a:pt x="258866" y="527459"/>
                  </a:lnTo>
                  <a:lnTo>
                    <a:pt x="257175" y="535781"/>
                  </a:lnTo>
                  <a:lnTo>
                    <a:pt x="258866" y="544102"/>
                  </a:lnTo>
                  <a:lnTo>
                    <a:pt x="263470" y="550917"/>
                  </a:lnTo>
                  <a:lnTo>
                    <a:pt x="270284" y="555521"/>
                  </a:lnTo>
                  <a:lnTo>
                    <a:pt x="278606" y="557212"/>
                  </a:lnTo>
                  <a:lnTo>
                    <a:pt x="728662" y="557212"/>
                  </a:lnTo>
                  <a:lnTo>
                    <a:pt x="728662" y="589359"/>
                  </a:lnTo>
                  <a:lnTo>
                    <a:pt x="721090" y="626918"/>
                  </a:lnTo>
                  <a:lnTo>
                    <a:pt x="700433" y="657571"/>
                  </a:lnTo>
                  <a:lnTo>
                    <a:pt x="669780" y="678227"/>
                  </a:lnTo>
                  <a:lnTo>
                    <a:pt x="632221" y="685800"/>
                  </a:lnTo>
                  <a:close/>
                </a:path>
                <a:path w="857250" h="685800">
                  <a:moveTo>
                    <a:pt x="553694" y="396478"/>
                  </a:moveTo>
                  <a:lnTo>
                    <a:pt x="303555" y="396478"/>
                  </a:lnTo>
                  <a:lnTo>
                    <a:pt x="307039" y="396134"/>
                  </a:lnTo>
                  <a:lnTo>
                    <a:pt x="313940" y="394762"/>
                  </a:lnTo>
                  <a:lnTo>
                    <a:pt x="346540" y="369741"/>
                  </a:lnTo>
                  <a:lnTo>
                    <a:pt x="353615" y="346417"/>
                  </a:lnTo>
                  <a:lnTo>
                    <a:pt x="353615" y="339381"/>
                  </a:lnTo>
                  <a:lnTo>
                    <a:pt x="335435" y="302526"/>
                  </a:lnTo>
                  <a:lnTo>
                    <a:pt x="303555" y="289321"/>
                  </a:lnTo>
                  <a:lnTo>
                    <a:pt x="553694" y="289321"/>
                  </a:lnTo>
                  <a:lnTo>
                    <a:pt x="516839" y="307502"/>
                  </a:lnTo>
                  <a:lnTo>
                    <a:pt x="503634" y="339381"/>
                  </a:lnTo>
                  <a:lnTo>
                    <a:pt x="503634" y="346417"/>
                  </a:lnTo>
                  <a:lnTo>
                    <a:pt x="521814" y="383272"/>
                  </a:lnTo>
                  <a:lnTo>
                    <a:pt x="550210" y="396134"/>
                  </a:lnTo>
                  <a:lnTo>
                    <a:pt x="553694" y="396478"/>
                  </a:lnTo>
                  <a:close/>
                </a:path>
                <a:path w="857250" h="685800">
                  <a:moveTo>
                    <a:pt x="728662" y="396478"/>
                  </a:moveTo>
                  <a:lnTo>
                    <a:pt x="560730" y="396478"/>
                  </a:lnTo>
                  <a:lnTo>
                    <a:pt x="564214" y="396134"/>
                  </a:lnTo>
                  <a:lnTo>
                    <a:pt x="571115" y="394762"/>
                  </a:lnTo>
                  <a:lnTo>
                    <a:pt x="603715" y="369741"/>
                  </a:lnTo>
                  <a:lnTo>
                    <a:pt x="610790" y="346417"/>
                  </a:lnTo>
                  <a:lnTo>
                    <a:pt x="610790" y="339381"/>
                  </a:lnTo>
                  <a:lnTo>
                    <a:pt x="592610" y="302526"/>
                  </a:lnTo>
                  <a:lnTo>
                    <a:pt x="560730" y="289321"/>
                  </a:lnTo>
                  <a:lnTo>
                    <a:pt x="728662" y="289321"/>
                  </a:lnTo>
                  <a:lnTo>
                    <a:pt x="728662" y="396478"/>
                  </a:lnTo>
                  <a:close/>
                </a:path>
                <a:path w="857250" h="685800">
                  <a:moveTo>
                    <a:pt x="407193" y="557212"/>
                  </a:moveTo>
                  <a:lnTo>
                    <a:pt x="321468" y="557212"/>
                  </a:lnTo>
                  <a:lnTo>
                    <a:pt x="329790" y="555521"/>
                  </a:lnTo>
                  <a:lnTo>
                    <a:pt x="336604" y="550917"/>
                  </a:lnTo>
                  <a:lnTo>
                    <a:pt x="341208" y="544102"/>
                  </a:lnTo>
                  <a:lnTo>
                    <a:pt x="342900" y="535781"/>
                  </a:lnTo>
                  <a:lnTo>
                    <a:pt x="341208" y="527459"/>
                  </a:lnTo>
                  <a:lnTo>
                    <a:pt x="336604" y="520645"/>
                  </a:lnTo>
                  <a:lnTo>
                    <a:pt x="329790" y="516041"/>
                  </a:lnTo>
                  <a:lnTo>
                    <a:pt x="321468" y="514350"/>
                  </a:lnTo>
                  <a:lnTo>
                    <a:pt x="407193" y="514350"/>
                  </a:lnTo>
                  <a:lnTo>
                    <a:pt x="398872" y="516041"/>
                  </a:lnTo>
                  <a:lnTo>
                    <a:pt x="392057" y="520645"/>
                  </a:lnTo>
                  <a:lnTo>
                    <a:pt x="387453" y="527459"/>
                  </a:lnTo>
                  <a:lnTo>
                    <a:pt x="385762" y="535781"/>
                  </a:lnTo>
                  <a:lnTo>
                    <a:pt x="387453" y="544102"/>
                  </a:lnTo>
                  <a:lnTo>
                    <a:pt x="392057" y="550917"/>
                  </a:lnTo>
                  <a:lnTo>
                    <a:pt x="398872" y="555521"/>
                  </a:lnTo>
                  <a:lnTo>
                    <a:pt x="407193" y="557212"/>
                  </a:lnTo>
                  <a:close/>
                </a:path>
                <a:path w="857250" h="685800">
                  <a:moveTo>
                    <a:pt x="535781" y="557212"/>
                  </a:moveTo>
                  <a:lnTo>
                    <a:pt x="450056" y="557212"/>
                  </a:lnTo>
                  <a:lnTo>
                    <a:pt x="458377" y="555521"/>
                  </a:lnTo>
                  <a:lnTo>
                    <a:pt x="465192" y="550917"/>
                  </a:lnTo>
                  <a:lnTo>
                    <a:pt x="469796" y="544102"/>
                  </a:lnTo>
                  <a:lnTo>
                    <a:pt x="471487" y="535781"/>
                  </a:lnTo>
                  <a:lnTo>
                    <a:pt x="469796" y="527459"/>
                  </a:lnTo>
                  <a:lnTo>
                    <a:pt x="465192" y="520645"/>
                  </a:lnTo>
                  <a:lnTo>
                    <a:pt x="458377" y="516041"/>
                  </a:lnTo>
                  <a:lnTo>
                    <a:pt x="450056" y="514350"/>
                  </a:lnTo>
                  <a:lnTo>
                    <a:pt x="535781" y="514350"/>
                  </a:lnTo>
                  <a:lnTo>
                    <a:pt x="527459" y="516041"/>
                  </a:lnTo>
                  <a:lnTo>
                    <a:pt x="520645" y="520645"/>
                  </a:lnTo>
                  <a:lnTo>
                    <a:pt x="516041" y="527459"/>
                  </a:lnTo>
                  <a:lnTo>
                    <a:pt x="514350" y="535781"/>
                  </a:lnTo>
                  <a:lnTo>
                    <a:pt x="516041" y="544102"/>
                  </a:lnTo>
                  <a:lnTo>
                    <a:pt x="520645" y="550917"/>
                  </a:lnTo>
                  <a:lnTo>
                    <a:pt x="527459" y="555521"/>
                  </a:lnTo>
                  <a:lnTo>
                    <a:pt x="535781" y="557212"/>
                  </a:lnTo>
                  <a:close/>
                </a:path>
                <a:path w="857250" h="685800">
                  <a:moveTo>
                    <a:pt x="728662" y="557212"/>
                  </a:moveTo>
                  <a:lnTo>
                    <a:pt x="578643" y="557212"/>
                  </a:lnTo>
                  <a:lnTo>
                    <a:pt x="586965" y="555521"/>
                  </a:lnTo>
                  <a:lnTo>
                    <a:pt x="593779" y="550917"/>
                  </a:lnTo>
                  <a:lnTo>
                    <a:pt x="598383" y="544102"/>
                  </a:lnTo>
                  <a:lnTo>
                    <a:pt x="600075" y="535781"/>
                  </a:lnTo>
                  <a:lnTo>
                    <a:pt x="598383" y="527459"/>
                  </a:lnTo>
                  <a:lnTo>
                    <a:pt x="593779" y="520645"/>
                  </a:lnTo>
                  <a:lnTo>
                    <a:pt x="586965" y="516041"/>
                  </a:lnTo>
                  <a:lnTo>
                    <a:pt x="578643" y="514350"/>
                  </a:lnTo>
                  <a:lnTo>
                    <a:pt x="728662" y="514350"/>
                  </a:lnTo>
                  <a:lnTo>
                    <a:pt x="728662" y="557212"/>
                  </a:lnTo>
                  <a:close/>
                </a:path>
                <a:path w="857250" h="685800">
                  <a:moveTo>
                    <a:pt x="85725" y="557212"/>
                  </a:moveTo>
                  <a:lnTo>
                    <a:pt x="64293" y="557212"/>
                  </a:lnTo>
                  <a:lnTo>
                    <a:pt x="39273" y="552158"/>
                  </a:lnTo>
                  <a:lnTo>
                    <a:pt x="18836" y="538376"/>
                  </a:lnTo>
                  <a:lnTo>
                    <a:pt x="5054" y="517939"/>
                  </a:lnTo>
                  <a:lnTo>
                    <a:pt x="0" y="492918"/>
                  </a:lnTo>
                  <a:lnTo>
                    <a:pt x="0" y="364331"/>
                  </a:lnTo>
                  <a:lnTo>
                    <a:pt x="5054" y="339310"/>
                  </a:lnTo>
                  <a:lnTo>
                    <a:pt x="18836" y="318873"/>
                  </a:lnTo>
                  <a:lnTo>
                    <a:pt x="39273" y="305091"/>
                  </a:lnTo>
                  <a:lnTo>
                    <a:pt x="64293" y="300037"/>
                  </a:lnTo>
                  <a:lnTo>
                    <a:pt x="85725" y="300037"/>
                  </a:lnTo>
                  <a:lnTo>
                    <a:pt x="85725" y="557212"/>
                  </a:lnTo>
                  <a:close/>
                </a:path>
                <a:path w="857250" h="685800">
                  <a:moveTo>
                    <a:pt x="792956" y="557212"/>
                  </a:moveTo>
                  <a:lnTo>
                    <a:pt x="771525" y="557212"/>
                  </a:lnTo>
                  <a:lnTo>
                    <a:pt x="771525" y="300037"/>
                  </a:lnTo>
                  <a:lnTo>
                    <a:pt x="792956" y="300037"/>
                  </a:lnTo>
                  <a:lnTo>
                    <a:pt x="817976" y="305091"/>
                  </a:lnTo>
                  <a:lnTo>
                    <a:pt x="838413" y="318873"/>
                  </a:lnTo>
                  <a:lnTo>
                    <a:pt x="852195" y="339310"/>
                  </a:lnTo>
                  <a:lnTo>
                    <a:pt x="857250" y="364331"/>
                  </a:lnTo>
                  <a:lnTo>
                    <a:pt x="857250" y="492918"/>
                  </a:lnTo>
                  <a:lnTo>
                    <a:pt x="852195" y="517939"/>
                  </a:lnTo>
                  <a:lnTo>
                    <a:pt x="838413" y="538376"/>
                  </a:lnTo>
                  <a:lnTo>
                    <a:pt x="817976" y="552158"/>
                  </a:lnTo>
                  <a:lnTo>
                    <a:pt x="792956" y="557212"/>
                  </a:lnTo>
                  <a:close/>
                </a:path>
              </a:pathLst>
            </a:custGeom>
            <a:solidFill>
              <a:srgbClr val="3B81F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9471161" y="3321843"/>
              <a:ext cx="561340" cy="445770"/>
            </a:xfrm>
            <a:custGeom>
              <a:avLst/>
              <a:gdLst/>
              <a:ahLst/>
              <a:cxnLst/>
              <a:rect l="l" t="t" r="r" b="b"/>
              <a:pathLst>
                <a:path w="561340" h="445770">
                  <a:moveTo>
                    <a:pt x="212161" y="60960"/>
                  </a:moveTo>
                  <a:lnTo>
                    <a:pt x="67053" y="60960"/>
                  </a:lnTo>
                  <a:lnTo>
                    <a:pt x="74465" y="55880"/>
                  </a:lnTo>
                  <a:lnTo>
                    <a:pt x="82345" y="50800"/>
                  </a:lnTo>
                  <a:lnTo>
                    <a:pt x="90661" y="45720"/>
                  </a:lnTo>
                  <a:lnTo>
                    <a:pt x="99379" y="41910"/>
                  </a:lnTo>
                  <a:lnTo>
                    <a:pt x="104826" y="16510"/>
                  </a:lnTo>
                  <a:lnTo>
                    <a:pt x="106522" y="7620"/>
                  </a:lnTo>
                  <a:lnTo>
                    <a:pt x="112952" y="1270"/>
                  </a:lnTo>
                  <a:lnTo>
                    <a:pt x="121346" y="0"/>
                  </a:lnTo>
                  <a:lnTo>
                    <a:pt x="157868" y="0"/>
                  </a:lnTo>
                  <a:lnTo>
                    <a:pt x="166262" y="1270"/>
                  </a:lnTo>
                  <a:lnTo>
                    <a:pt x="172691" y="7620"/>
                  </a:lnTo>
                  <a:lnTo>
                    <a:pt x="174388" y="16510"/>
                  </a:lnTo>
                  <a:lnTo>
                    <a:pt x="179835" y="41910"/>
                  </a:lnTo>
                  <a:lnTo>
                    <a:pt x="188515" y="45720"/>
                  </a:lnTo>
                  <a:lnTo>
                    <a:pt x="196835" y="50800"/>
                  </a:lnTo>
                  <a:lnTo>
                    <a:pt x="204736" y="55880"/>
                  </a:lnTo>
                  <a:lnTo>
                    <a:pt x="212161" y="60960"/>
                  </a:lnTo>
                  <a:close/>
                </a:path>
                <a:path w="561340" h="445770">
                  <a:moveTo>
                    <a:pt x="33745" y="248920"/>
                  </a:moveTo>
                  <a:lnTo>
                    <a:pt x="24816" y="246380"/>
                  </a:lnTo>
                  <a:lnTo>
                    <a:pt x="19726" y="240030"/>
                  </a:lnTo>
                  <a:lnTo>
                    <a:pt x="16511" y="234950"/>
                  </a:lnTo>
                  <a:lnTo>
                    <a:pt x="13564" y="231140"/>
                  </a:lnTo>
                  <a:lnTo>
                    <a:pt x="10885" y="226060"/>
                  </a:lnTo>
                  <a:lnTo>
                    <a:pt x="8206" y="222250"/>
                  </a:lnTo>
                  <a:lnTo>
                    <a:pt x="5706" y="217170"/>
                  </a:lnTo>
                  <a:lnTo>
                    <a:pt x="3474" y="213360"/>
                  </a:lnTo>
                  <a:lnTo>
                    <a:pt x="1420" y="208280"/>
                  </a:lnTo>
                  <a:lnTo>
                    <a:pt x="0" y="201930"/>
                  </a:lnTo>
                  <a:lnTo>
                    <a:pt x="572" y="195580"/>
                  </a:lnTo>
                  <a:lnTo>
                    <a:pt x="2952" y="190500"/>
                  </a:lnTo>
                  <a:lnTo>
                    <a:pt x="6956" y="185420"/>
                  </a:lnTo>
                  <a:lnTo>
                    <a:pt x="26780" y="167640"/>
                  </a:lnTo>
                  <a:lnTo>
                    <a:pt x="25798" y="162560"/>
                  </a:lnTo>
                  <a:lnTo>
                    <a:pt x="25262" y="156210"/>
                  </a:lnTo>
                  <a:lnTo>
                    <a:pt x="25262" y="143510"/>
                  </a:lnTo>
                  <a:lnTo>
                    <a:pt x="25691" y="138430"/>
                  </a:lnTo>
                  <a:lnTo>
                    <a:pt x="25798" y="137160"/>
                  </a:lnTo>
                  <a:lnTo>
                    <a:pt x="26780" y="130810"/>
                  </a:lnTo>
                  <a:lnTo>
                    <a:pt x="6956" y="113030"/>
                  </a:lnTo>
                  <a:lnTo>
                    <a:pt x="2952" y="107950"/>
                  </a:lnTo>
                  <a:lnTo>
                    <a:pt x="572" y="102870"/>
                  </a:lnTo>
                  <a:lnTo>
                    <a:pt x="0" y="96520"/>
                  </a:lnTo>
                  <a:lnTo>
                    <a:pt x="1420" y="91440"/>
                  </a:lnTo>
                  <a:lnTo>
                    <a:pt x="3474" y="86360"/>
                  </a:lnTo>
                  <a:lnTo>
                    <a:pt x="5706" y="81280"/>
                  </a:lnTo>
                  <a:lnTo>
                    <a:pt x="10885" y="72390"/>
                  </a:lnTo>
                  <a:lnTo>
                    <a:pt x="13654" y="67310"/>
                  </a:lnTo>
                  <a:lnTo>
                    <a:pt x="16600" y="63500"/>
                  </a:lnTo>
                  <a:lnTo>
                    <a:pt x="24816" y="52070"/>
                  </a:lnTo>
                  <a:lnTo>
                    <a:pt x="33745" y="49530"/>
                  </a:lnTo>
                  <a:lnTo>
                    <a:pt x="41782" y="53340"/>
                  </a:lnTo>
                  <a:lnTo>
                    <a:pt x="67053" y="60960"/>
                  </a:lnTo>
                  <a:lnTo>
                    <a:pt x="260698" y="60960"/>
                  </a:lnTo>
                  <a:lnTo>
                    <a:pt x="262524" y="63500"/>
                  </a:lnTo>
                  <a:lnTo>
                    <a:pt x="265471" y="67310"/>
                  </a:lnTo>
                  <a:lnTo>
                    <a:pt x="268150" y="72390"/>
                  </a:lnTo>
                  <a:lnTo>
                    <a:pt x="270918" y="77470"/>
                  </a:lnTo>
                  <a:lnTo>
                    <a:pt x="273418" y="81280"/>
                  </a:lnTo>
                  <a:lnTo>
                    <a:pt x="275651" y="86360"/>
                  </a:lnTo>
                  <a:lnTo>
                    <a:pt x="277704" y="90170"/>
                  </a:lnTo>
                  <a:lnTo>
                    <a:pt x="279125" y="96520"/>
                  </a:lnTo>
                  <a:lnTo>
                    <a:pt x="278553" y="102870"/>
                  </a:lnTo>
                  <a:lnTo>
                    <a:pt x="276767" y="106680"/>
                  </a:lnTo>
                  <a:lnTo>
                    <a:pt x="133878" y="106680"/>
                  </a:lnTo>
                  <a:lnTo>
                    <a:pt x="128411" y="107950"/>
                  </a:lnTo>
                  <a:lnTo>
                    <a:pt x="97787" y="138430"/>
                  </a:lnTo>
                  <a:lnTo>
                    <a:pt x="96700" y="143510"/>
                  </a:lnTo>
                  <a:lnTo>
                    <a:pt x="96700" y="154940"/>
                  </a:lnTo>
                  <a:lnTo>
                    <a:pt x="117908" y="186690"/>
                  </a:lnTo>
                  <a:lnTo>
                    <a:pt x="128411" y="191770"/>
                  </a:lnTo>
                  <a:lnTo>
                    <a:pt x="276589" y="191770"/>
                  </a:lnTo>
                  <a:lnTo>
                    <a:pt x="278374" y="195580"/>
                  </a:lnTo>
                  <a:lnTo>
                    <a:pt x="278832" y="200660"/>
                  </a:lnTo>
                  <a:lnTo>
                    <a:pt x="278946" y="201930"/>
                  </a:lnTo>
                  <a:lnTo>
                    <a:pt x="277526" y="208280"/>
                  </a:lnTo>
                  <a:lnTo>
                    <a:pt x="275472" y="212090"/>
                  </a:lnTo>
                  <a:lnTo>
                    <a:pt x="273240" y="217170"/>
                  </a:lnTo>
                  <a:lnTo>
                    <a:pt x="270739" y="222250"/>
                  </a:lnTo>
                  <a:lnTo>
                    <a:pt x="267971" y="226060"/>
                  </a:lnTo>
                  <a:lnTo>
                    <a:pt x="265292" y="231140"/>
                  </a:lnTo>
                  <a:lnTo>
                    <a:pt x="262345" y="234950"/>
                  </a:lnTo>
                  <a:lnTo>
                    <a:pt x="260520" y="237490"/>
                  </a:lnTo>
                  <a:lnTo>
                    <a:pt x="66964" y="237490"/>
                  </a:lnTo>
                  <a:lnTo>
                    <a:pt x="41782" y="246380"/>
                  </a:lnTo>
                  <a:lnTo>
                    <a:pt x="33745" y="248920"/>
                  </a:lnTo>
                  <a:close/>
                </a:path>
                <a:path w="561340" h="445770">
                  <a:moveTo>
                    <a:pt x="260698" y="60960"/>
                  </a:moveTo>
                  <a:lnTo>
                    <a:pt x="212161" y="60960"/>
                  </a:lnTo>
                  <a:lnTo>
                    <a:pt x="237342" y="52070"/>
                  </a:lnTo>
                  <a:lnTo>
                    <a:pt x="245379" y="49530"/>
                  </a:lnTo>
                  <a:lnTo>
                    <a:pt x="254309" y="52070"/>
                  </a:lnTo>
                  <a:lnTo>
                    <a:pt x="260698" y="60960"/>
                  </a:lnTo>
                  <a:close/>
                </a:path>
                <a:path w="561340" h="445770">
                  <a:moveTo>
                    <a:pt x="276589" y="191770"/>
                  </a:moveTo>
                  <a:lnTo>
                    <a:pt x="150714" y="191770"/>
                  </a:lnTo>
                  <a:lnTo>
                    <a:pt x="161216" y="186690"/>
                  </a:lnTo>
                  <a:lnTo>
                    <a:pt x="165851" y="184150"/>
                  </a:lnTo>
                  <a:lnTo>
                    <a:pt x="173890" y="175260"/>
                  </a:lnTo>
                  <a:lnTo>
                    <a:pt x="176987" y="171450"/>
                  </a:lnTo>
                  <a:lnTo>
                    <a:pt x="181337" y="160020"/>
                  </a:lnTo>
                  <a:lnTo>
                    <a:pt x="182425" y="154940"/>
                  </a:lnTo>
                  <a:lnTo>
                    <a:pt x="182425" y="143510"/>
                  </a:lnTo>
                  <a:lnTo>
                    <a:pt x="161216" y="111760"/>
                  </a:lnTo>
                  <a:lnTo>
                    <a:pt x="145246" y="106680"/>
                  </a:lnTo>
                  <a:lnTo>
                    <a:pt x="276767" y="106680"/>
                  </a:lnTo>
                  <a:lnTo>
                    <a:pt x="276172" y="107950"/>
                  </a:lnTo>
                  <a:lnTo>
                    <a:pt x="272168" y="113030"/>
                  </a:lnTo>
                  <a:lnTo>
                    <a:pt x="271989" y="113030"/>
                  </a:lnTo>
                  <a:lnTo>
                    <a:pt x="252165" y="130810"/>
                  </a:lnTo>
                  <a:lnTo>
                    <a:pt x="253148" y="137160"/>
                  </a:lnTo>
                  <a:lnTo>
                    <a:pt x="253684" y="143510"/>
                  </a:lnTo>
                  <a:lnTo>
                    <a:pt x="253684" y="156210"/>
                  </a:lnTo>
                  <a:lnTo>
                    <a:pt x="253148" y="161290"/>
                  </a:lnTo>
                  <a:lnTo>
                    <a:pt x="252165" y="167640"/>
                  </a:lnTo>
                  <a:lnTo>
                    <a:pt x="271989" y="185420"/>
                  </a:lnTo>
                  <a:lnTo>
                    <a:pt x="275994" y="190500"/>
                  </a:lnTo>
                  <a:lnTo>
                    <a:pt x="276589" y="191770"/>
                  </a:lnTo>
                  <a:close/>
                </a:path>
                <a:path w="561340" h="445770">
                  <a:moveTo>
                    <a:pt x="364378" y="445770"/>
                  </a:moveTo>
                  <a:lnTo>
                    <a:pt x="358408" y="445770"/>
                  </a:lnTo>
                  <a:lnTo>
                    <a:pt x="352446" y="444500"/>
                  </a:lnTo>
                  <a:lnTo>
                    <a:pt x="347713" y="441960"/>
                  </a:lnTo>
                  <a:lnTo>
                    <a:pt x="343070" y="440690"/>
                  </a:lnTo>
                  <a:lnTo>
                    <a:pt x="338605" y="438150"/>
                  </a:lnTo>
                  <a:lnTo>
                    <a:pt x="333783" y="434340"/>
                  </a:lnTo>
                  <a:lnTo>
                    <a:pt x="329229" y="431800"/>
                  </a:lnTo>
                  <a:lnTo>
                    <a:pt x="324942" y="429260"/>
                  </a:lnTo>
                  <a:lnTo>
                    <a:pt x="313959" y="421640"/>
                  </a:lnTo>
                  <a:lnTo>
                    <a:pt x="311727" y="412750"/>
                  </a:lnTo>
                  <a:lnTo>
                    <a:pt x="314405" y="403860"/>
                  </a:lnTo>
                  <a:lnTo>
                    <a:pt x="322710" y="378460"/>
                  </a:lnTo>
                  <a:lnTo>
                    <a:pt x="317107" y="372110"/>
                  </a:lnTo>
                  <a:lnTo>
                    <a:pt x="312106" y="363220"/>
                  </a:lnTo>
                  <a:lnTo>
                    <a:pt x="307742" y="355600"/>
                  </a:lnTo>
                  <a:lnTo>
                    <a:pt x="304047" y="346710"/>
                  </a:lnTo>
                  <a:lnTo>
                    <a:pt x="263149" y="332740"/>
                  </a:lnTo>
                  <a:lnTo>
                    <a:pt x="261095" y="312420"/>
                  </a:lnTo>
                  <a:lnTo>
                    <a:pt x="261185" y="298450"/>
                  </a:lnTo>
                  <a:lnTo>
                    <a:pt x="261274" y="297180"/>
                  </a:lnTo>
                  <a:lnTo>
                    <a:pt x="261363" y="295910"/>
                  </a:lnTo>
                  <a:lnTo>
                    <a:pt x="261452" y="294640"/>
                  </a:lnTo>
                  <a:lnTo>
                    <a:pt x="263149" y="279400"/>
                  </a:lnTo>
                  <a:lnTo>
                    <a:pt x="269757" y="273050"/>
                  </a:lnTo>
                  <a:lnTo>
                    <a:pt x="304047" y="266700"/>
                  </a:lnTo>
                  <a:lnTo>
                    <a:pt x="307704" y="257810"/>
                  </a:lnTo>
                  <a:lnTo>
                    <a:pt x="312073" y="248920"/>
                  </a:lnTo>
                  <a:lnTo>
                    <a:pt x="317094" y="241300"/>
                  </a:lnTo>
                  <a:lnTo>
                    <a:pt x="322710" y="233680"/>
                  </a:lnTo>
                  <a:lnTo>
                    <a:pt x="314405" y="208280"/>
                  </a:lnTo>
                  <a:lnTo>
                    <a:pt x="311727" y="200660"/>
                  </a:lnTo>
                  <a:lnTo>
                    <a:pt x="313959" y="191770"/>
                  </a:lnTo>
                  <a:lnTo>
                    <a:pt x="320746" y="186690"/>
                  </a:lnTo>
                  <a:lnTo>
                    <a:pt x="324943" y="184150"/>
                  </a:lnTo>
                  <a:lnTo>
                    <a:pt x="329229" y="180340"/>
                  </a:lnTo>
                  <a:lnTo>
                    <a:pt x="333783" y="177800"/>
                  </a:lnTo>
                  <a:lnTo>
                    <a:pt x="338426" y="175260"/>
                  </a:lnTo>
                  <a:lnTo>
                    <a:pt x="342981" y="172720"/>
                  </a:lnTo>
                  <a:lnTo>
                    <a:pt x="347624" y="170180"/>
                  </a:lnTo>
                  <a:lnTo>
                    <a:pt x="352357" y="168910"/>
                  </a:lnTo>
                  <a:lnTo>
                    <a:pt x="358369" y="167640"/>
                  </a:lnTo>
                  <a:lnTo>
                    <a:pt x="364356" y="167640"/>
                  </a:lnTo>
                  <a:lnTo>
                    <a:pt x="369924" y="170180"/>
                  </a:lnTo>
                  <a:lnTo>
                    <a:pt x="374681" y="173990"/>
                  </a:lnTo>
                  <a:lnTo>
                    <a:pt x="392362" y="194310"/>
                  </a:lnTo>
                  <a:lnTo>
                    <a:pt x="508817" y="194310"/>
                  </a:lnTo>
                  <a:lnTo>
                    <a:pt x="510412" y="200660"/>
                  </a:lnTo>
                  <a:lnTo>
                    <a:pt x="507733" y="208280"/>
                  </a:lnTo>
                  <a:lnTo>
                    <a:pt x="499429" y="233680"/>
                  </a:lnTo>
                  <a:lnTo>
                    <a:pt x="505032" y="241300"/>
                  </a:lnTo>
                  <a:lnTo>
                    <a:pt x="510033" y="248920"/>
                  </a:lnTo>
                  <a:lnTo>
                    <a:pt x="514397" y="257810"/>
                  </a:lnTo>
                  <a:lnTo>
                    <a:pt x="517036" y="264160"/>
                  </a:lnTo>
                  <a:lnTo>
                    <a:pt x="399873" y="264160"/>
                  </a:lnTo>
                  <a:lnTo>
                    <a:pt x="389371" y="269240"/>
                  </a:lnTo>
                  <a:lnTo>
                    <a:pt x="368162" y="300990"/>
                  </a:lnTo>
                  <a:lnTo>
                    <a:pt x="368162" y="312420"/>
                  </a:lnTo>
                  <a:lnTo>
                    <a:pt x="389371" y="344170"/>
                  </a:lnTo>
                  <a:lnTo>
                    <a:pt x="405341" y="349250"/>
                  </a:lnTo>
                  <a:lnTo>
                    <a:pt x="517047" y="349250"/>
                  </a:lnTo>
                  <a:lnTo>
                    <a:pt x="514435" y="355600"/>
                  </a:lnTo>
                  <a:lnTo>
                    <a:pt x="510066" y="363220"/>
                  </a:lnTo>
                  <a:lnTo>
                    <a:pt x="505044" y="372110"/>
                  </a:lnTo>
                  <a:lnTo>
                    <a:pt x="499429" y="379730"/>
                  </a:lnTo>
                  <a:lnTo>
                    <a:pt x="507733" y="403860"/>
                  </a:lnTo>
                  <a:lnTo>
                    <a:pt x="510412" y="412750"/>
                  </a:lnTo>
                  <a:lnTo>
                    <a:pt x="508817" y="419100"/>
                  </a:lnTo>
                  <a:lnTo>
                    <a:pt x="392451" y="419100"/>
                  </a:lnTo>
                  <a:lnTo>
                    <a:pt x="374770" y="439420"/>
                  </a:lnTo>
                  <a:lnTo>
                    <a:pt x="369963" y="443230"/>
                  </a:lnTo>
                  <a:lnTo>
                    <a:pt x="364378" y="445770"/>
                  </a:lnTo>
                  <a:close/>
                </a:path>
                <a:path w="561340" h="445770">
                  <a:moveTo>
                    <a:pt x="508817" y="194310"/>
                  </a:moveTo>
                  <a:lnTo>
                    <a:pt x="429688" y="194310"/>
                  </a:lnTo>
                  <a:lnTo>
                    <a:pt x="447369" y="173990"/>
                  </a:lnTo>
                  <a:lnTo>
                    <a:pt x="452175" y="170180"/>
                  </a:lnTo>
                  <a:lnTo>
                    <a:pt x="457760" y="167640"/>
                  </a:lnTo>
                  <a:lnTo>
                    <a:pt x="463731" y="167640"/>
                  </a:lnTo>
                  <a:lnTo>
                    <a:pt x="497196" y="184150"/>
                  </a:lnTo>
                  <a:lnTo>
                    <a:pt x="508180" y="191770"/>
                  </a:lnTo>
                  <a:lnTo>
                    <a:pt x="508817" y="194310"/>
                  </a:lnTo>
                  <a:close/>
                </a:path>
                <a:path w="561340" h="445770">
                  <a:moveTo>
                    <a:pt x="429688" y="194310"/>
                  </a:moveTo>
                  <a:lnTo>
                    <a:pt x="392362" y="194310"/>
                  </a:lnTo>
                  <a:lnTo>
                    <a:pt x="404685" y="191770"/>
                  </a:lnTo>
                  <a:lnTo>
                    <a:pt x="417365" y="191770"/>
                  </a:lnTo>
                  <a:lnTo>
                    <a:pt x="429688" y="194310"/>
                  </a:lnTo>
                  <a:close/>
                </a:path>
                <a:path w="561340" h="445770">
                  <a:moveTo>
                    <a:pt x="145634" y="299720"/>
                  </a:moveTo>
                  <a:lnTo>
                    <a:pt x="133311" y="299720"/>
                  </a:lnTo>
                  <a:lnTo>
                    <a:pt x="127239" y="298450"/>
                  </a:lnTo>
                  <a:lnTo>
                    <a:pt x="112862" y="297180"/>
                  </a:lnTo>
                  <a:lnTo>
                    <a:pt x="106433" y="290830"/>
                  </a:lnTo>
                  <a:lnTo>
                    <a:pt x="104736" y="281940"/>
                  </a:lnTo>
                  <a:lnTo>
                    <a:pt x="99289" y="256540"/>
                  </a:lnTo>
                  <a:lnTo>
                    <a:pt x="90609" y="252730"/>
                  </a:lnTo>
                  <a:lnTo>
                    <a:pt x="82289" y="248920"/>
                  </a:lnTo>
                  <a:lnTo>
                    <a:pt x="74388" y="243840"/>
                  </a:lnTo>
                  <a:lnTo>
                    <a:pt x="66964" y="237490"/>
                  </a:lnTo>
                  <a:lnTo>
                    <a:pt x="211982" y="237490"/>
                  </a:lnTo>
                  <a:lnTo>
                    <a:pt x="204570" y="243840"/>
                  </a:lnTo>
                  <a:lnTo>
                    <a:pt x="196690" y="248920"/>
                  </a:lnTo>
                  <a:lnTo>
                    <a:pt x="188374" y="252730"/>
                  </a:lnTo>
                  <a:lnTo>
                    <a:pt x="179656" y="256540"/>
                  </a:lnTo>
                  <a:lnTo>
                    <a:pt x="174209" y="281940"/>
                  </a:lnTo>
                  <a:lnTo>
                    <a:pt x="172513" y="290830"/>
                  </a:lnTo>
                  <a:lnTo>
                    <a:pt x="166083" y="297180"/>
                  </a:lnTo>
                  <a:lnTo>
                    <a:pt x="151707" y="298450"/>
                  </a:lnTo>
                  <a:lnTo>
                    <a:pt x="145634" y="299720"/>
                  </a:lnTo>
                  <a:close/>
                </a:path>
                <a:path w="561340" h="445770">
                  <a:moveTo>
                    <a:pt x="245200" y="248920"/>
                  </a:moveTo>
                  <a:lnTo>
                    <a:pt x="237164" y="246380"/>
                  </a:lnTo>
                  <a:lnTo>
                    <a:pt x="211982" y="237490"/>
                  </a:lnTo>
                  <a:lnTo>
                    <a:pt x="260520" y="237490"/>
                  </a:lnTo>
                  <a:lnTo>
                    <a:pt x="254130" y="246380"/>
                  </a:lnTo>
                  <a:lnTo>
                    <a:pt x="245200" y="248920"/>
                  </a:lnTo>
                  <a:close/>
                </a:path>
                <a:path w="561340" h="445770">
                  <a:moveTo>
                    <a:pt x="517047" y="349250"/>
                  </a:moveTo>
                  <a:lnTo>
                    <a:pt x="416709" y="349250"/>
                  </a:lnTo>
                  <a:lnTo>
                    <a:pt x="422176" y="347980"/>
                  </a:lnTo>
                  <a:lnTo>
                    <a:pt x="432679" y="344170"/>
                  </a:lnTo>
                  <a:lnTo>
                    <a:pt x="453887" y="312420"/>
                  </a:lnTo>
                  <a:lnTo>
                    <a:pt x="453887" y="300990"/>
                  </a:lnTo>
                  <a:lnTo>
                    <a:pt x="432679" y="269240"/>
                  </a:lnTo>
                  <a:lnTo>
                    <a:pt x="422176" y="264160"/>
                  </a:lnTo>
                  <a:lnTo>
                    <a:pt x="517036" y="264160"/>
                  </a:lnTo>
                  <a:lnTo>
                    <a:pt x="518092" y="266700"/>
                  </a:lnTo>
                  <a:lnTo>
                    <a:pt x="544077" y="271780"/>
                  </a:lnTo>
                  <a:lnTo>
                    <a:pt x="552292" y="273050"/>
                  </a:lnTo>
                  <a:lnTo>
                    <a:pt x="558990" y="279400"/>
                  </a:lnTo>
                  <a:lnTo>
                    <a:pt x="560686" y="294640"/>
                  </a:lnTo>
                  <a:lnTo>
                    <a:pt x="560758" y="295910"/>
                  </a:lnTo>
                  <a:lnTo>
                    <a:pt x="560829" y="297180"/>
                  </a:lnTo>
                  <a:lnTo>
                    <a:pt x="560901" y="298450"/>
                  </a:lnTo>
                  <a:lnTo>
                    <a:pt x="560972" y="299720"/>
                  </a:lnTo>
                  <a:lnTo>
                    <a:pt x="561043" y="312420"/>
                  </a:lnTo>
                  <a:lnTo>
                    <a:pt x="560758" y="317500"/>
                  </a:lnTo>
                  <a:lnTo>
                    <a:pt x="560686" y="318770"/>
                  </a:lnTo>
                  <a:lnTo>
                    <a:pt x="558990" y="332740"/>
                  </a:lnTo>
                  <a:lnTo>
                    <a:pt x="552382" y="339090"/>
                  </a:lnTo>
                  <a:lnTo>
                    <a:pt x="544077" y="341630"/>
                  </a:lnTo>
                  <a:lnTo>
                    <a:pt x="518092" y="346710"/>
                  </a:lnTo>
                  <a:lnTo>
                    <a:pt x="517047" y="349250"/>
                  </a:lnTo>
                  <a:close/>
                </a:path>
                <a:path w="561340" h="445770">
                  <a:moveTo>
                    <a:pt x="423705" y="420370"/>
                  </a:moveTo>
                  <a:lnTo>
                    <a:pt x="398523" y="420370"/>
                  </a:lnTo>
                  <a:lnTo>
                    <a:pt x="392451" y="419100"/>
                  </a:lnTo>
                  <a:lnTo>
                    <a:pt x="429777" y="419100"/>
                  </a:lnTo>
                  <a:lnTo>
                    <a:pt x="423705" y="420370"/>
                  </a:lnTo>
                  <a:close/>
                </a:path>
                <a:path w="561340" h="445770">
                  <a:moveTo>
                    <a:pt x="463681" y="445770"/>
                  </a:moveTo>
                  <a:lnTo>
                    <a:pt x="457693" y="445770"/>
                  </a:lnTo>
                  <a:lnTo>
                    <a:pt x="452125" y="443230"/>
                  </a:lnTo>
                  <a:lnTo>
                    <a:pt x="447368" y="439420"/>
                  </a:lnTo>
                  <a:lnTo>
                    <a:pt x="429777" y="419100"/>
                  </a:lnTo>
                  <a:lnTo>
                    <a:pt x="508817" y="419100"/>
                  </a:lnTo>
                  <a:lnTo>
                    <a:pt x="508180" y="421640"/>
                  </a:lnTo>
                  <a:lnTo>
                    <a:pt x="497196" y="429260"/>
                  </a:lnTo>
                  <a:lnTo>
                    <a:pt x="492821" y="433070"/>
                  </a:lnTo>
                  <a:lnTo>
                    <a:pt x="488356" y="435610"/>
                  </a:lnTo>
                  <a:lnTo>
                    <a:pt x="483534" y="438150"/>
                  </a:lnTo>
                  <a:lnTo>
                    <a:pt x="479069" y="440690"/>
                  </a:lnTo>
                  <a:lnTo>
                    <a:pt x="474425" y="443230"/>
                  </a:lnTo>
                  <a:lnTo>
                    <a:pt x="469693" y="444500"/>
                  </a:lnTo>
                  <a:lnTo>
                    <a:pt x="463681" y="445770"/>
                  </a:lnTo>
                  <a:close/>
                </a:path>
              </a:pathLst>
            </a:custGeom>
            <a:solidFill>
              <a:srgbClr val="60A5F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9524999" y="40005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105013" y="414337"/>
                  </a:moveTo>
                  <a:lnTo>
                    <a:pt x="100012" y="414337"/>
                  </a:lnTo>
                  <a:lnTo>
                    <a:pt x="77784" y="409840"/>
                  </a:lnTo>
                  <a:lnTo>
                    <a:pt x="59616" y="397583"/>
                  </a:lnTo>
                  <a:lnTo>
                    <a:pt x="47359" y="379415"/>
                  </a:lnTo>
                  <a:lnTo>
                    <a:pt x="42862" y="357187"/>
                  </a:lnTo>
                  <a:lnTo>
                    <a:pt x="42862" y="350579"/>
                  </a:lnTo>
                  <a:lnTo>
                    <a:pt x="44023" y="344150"/>
                  </a:lnTo>
                  <a:lnTo>
                    <a:pt x="46077" y="338256"/>
                  </a:lnTo>
                  <a:lnTo>
                    <a:pt x="27500" y="327819"/>
                  </a:lnTo>
                  <a:lnTo>
                    <a:pt x="12925" y="312494"/>
                  </a:lnTo>
                  <a:lnTo>
                    <a:pt x="3407" y="293351"/>
                  </a:lnTo>
                  <a:lnTo>
                    <a:pt x="0" y="271462"/>
                  </a:lnTo>
                  <a:lnTo>
                    <a:pt x="2987" y="250964"/>
                  </a:lnTo>
                  <a:lnTo>
                    <a:pt x="11374" y="232785"/>
                  </a:lnTo>
                  <a:lnTo>
                    <a:pt x="24298" y="217804"/>
                  </a:lnTo>
                  <a:lnTo>
                    <a:pt x="40897" y="206900"/>
                  </a:lnTo>
                  <a:lnTo>
                    <a:pt x="35695" y="199139"/>
                  </a:lnTo>
                  <a:lnTo>
                    <a:pt x="31823" y="190548"/>
                  </a:lnTo>
                  <a:lnTo>
                    <a:pt x="29407" y="181271"/>
                  </a:lnTo>
                  <a:lnTo>
                    <a:pt x="28575" y="171450"/>
                  </a:lnTo>
                  <a:lnTo>
                    <a:pt x="31990" y="151941"/>
                  </a:lnTo>
                  <a:lnTo>
                    <a:pt x="41433" y="135329"/>
                  </a:lnTo>
                  <a:lnTo>
                    <a:pt x="55698" y="122802"/>
                  </a:lnTo>
                  <a:lnTo>
                    <a:pt x="73580" y="115550"/>
                  </a:lnTo>
                  <a:lnTo>
                    <a:pt x="72151" y="110638"/>
                  </a:lnTo>
                  <a:lnTo>
                    <a:pt x="71437" y="105370"/>
                  </a:lnTo>
                  <a:lnTo>
                    <a:pt x="71437" y="100012"/>
                  </a:lnTo>
                  <a:lnTo>
                    <a:pt x="74698" y="80962"/>
                  </a:lnTo>
                  <a:lnTo>
                    <a:pt x="83726" y="64617"/>
                  </a:lnTo>
                  <a:lnTo>
                    <a:pt x="97393" y="52106"/>
                  </a:lnTo>
                  <a:lnTo>
                    <a:pt x="114567" y="44559"/>
                  </a:lnTo>
                  <a:lnTo>
                    <a:pt x="119840" y="27048"/>
                  </a:lnTo>
                  <a:lnTo>
                    <a:pt x="130764" y="12903"/>
                  </a:lnTo>
                  <a:lnTo>
                    <a:pt x="146024" y="3446"/>
                  </a:lnTo>
                  <a:lnTo>
                    <a:pt x="164306" y="0"/>
                  </a:lnTo>
                  <a:lnTo>
                    <a:pt x="183760" y="3933"/>
                  </a:lnTo>
                  <a:lnTo>
                    <a:pt x="199656" y="14655"/>
                  </a:lnTo>
                  <a:lnTo>
                    <a:pt x="210379" y="30552"/>
                  </a:lnTo>
                  <a:lnTo>
                    <a:pt x="214312" y="50006"/>
                  </a:lnTo>
                  <a:lnTo>
                    <a:pt x="214312" y="407193"/>
                  </a:lnTo>
                  <a:lnTo>
                    <a:pt x="213247" y="412462"/>
                  </a:lnTo>
                  <a:lnTo>
                    <a:pt x="114567" y="412462"/>
                  </a:lnTo>
                  <a:lnTo>
                    <a:pt x="109924" y="413712"/>
                  </a:lnTo>
                  <a:lnTo>
                    <a:pt x="105013" y="414337"/>
                  </a:lnTo>
                  <a:close/>
                </a:path>
                <a:path w="457200" h="457200">
                  <a:moveTo>
                    <a:pt x="164306" y="457200"/>
                  </a:moveTo>
                  <a:lnTo>
                    <a:pt x="146024" y="453750"/>
                  </a:lnTo>
                  <a:lnTo>
                    <a:pt x="130764" y="444274"/>
                  </a:lnTo>
                  <a:lnTo>
                    <a:pt x="119840" y="430076"/>
                  </a:lnTo>
                  <a:lnTo>
                    <a:pt x="114567" y="412462"/>
                  </a:lnTo>
                  <a:lnTo>
                    <a:pt x="213247" y="412462"/>
                  </a:lnTo>
                  <a:lnTo>
                    <a:pt x="210379" y="426647"/>
                  </a:lnTo>
                  <a:lnTo>
                    <a:pt x="199656" y="442544"/>
                  </a:lnTo>
                  <a:lnTo>
                    <a:pt x="183760" y="453266"/>
                  </a:lnTo>
                  <a:lnTo>
                    <a:pt x="164306" y="457200"/>
                  </a:lnTo>
                  <a:close/>
                </a:path>
                <a:path w="457200" h="457200">
                  <a:moveTo>
                    <a:pt x="292893" y="457200"/>
                  </a:moveTo>
                  <a:lnTo>
                    <a:pt x="273439" y="453266"/>
                  </a:lnTo>
                  <a:lnTo>
                    <a:pt x="257543" y="442544"/>
                  </a:lnTo>
                  <a:lnTo>
                    <a:pt x="246820" y="426647"/>
                  </a:lnTo>
                  <a:lnTo>
                    <a:pt x="242887" y="407193"/>
                  </a:lnTo>
                  <a:lnTo>
                    <a:pt x="242887" y="50006"/>
                  </a:lnTo>
                  <a:lnTo>
                    <a:pt x="246820" y="30552"/>
                  </a:lnTo>
                  <a:lnTo>
                    <a:pt x="257543" y="14655"/>
                  </a:lnTo>
                  <a:lnTo>
                    <a:pt x="273439" y="3933"/>
                  </a:lnTo>
                  <a:lnTo>
                    <a:pt x="292893" y="0"/>
                  </a:lnTo>
                  <a:lnTo>
                    <a:pt x="311163" y="3446"/>
                  </a:lnTo>
                  <a:lnTo>
                    <a:pt x="326402" y="12903"/>
                  </a:lnTo>
                  <a:lnTo>
                    <a:pt x="337321" y="27048"/>
                  </a:lnTo>
                  <a:lnTo>
                    <a:pt x="342632" y="44559"/>
                  </a:lnTo>
                  <a:lnTo>
                    <a:pt x="359844" y="52093"/>
                  </a:lnTo>
                  <a:lnTo>
                    <a:pt x="373506" y="64583"/>
                  </a:lnTo>
                  <a:lnTo>
                    <a:pt x="382514" y="80925"/>
                  </a:lnTo>
                  <a:lnTo>
                    <a:pt x="385762" y="100012"/>
                  </a:lnTo>
                  <a:lnTo>
                    <a:pt x="385762" y="105370"/>
                  </a:lnTo>
                  <a:lnTo>
                    <a:pt x="385048" y="110638"/>
                  </a:lnTo>
                  <a:lnTo>
                    <a:pt x="383619" y="115550"/>
                  </a:lnTo>
                  <a:lnTo>
                    <a:pt x="401501" y="122765"/>
                  </a:lnTo>
                  <a:lnTo>
                    <a:pt x="415766" y="135295"/>
                  </a:lnTo>
                  <a:lnTo>
                    <a:pt x="425209" y="151928"/>
                  </a:lnTo>
                  <a:lnTo>
                    <a:pt x="428625" y="171450"/>
                  </a:lnTo>
                  <a:lnTo>
                    <a:pt x="427792" y="181271"/>
                  </a:lnTo>
                  <a:lnTo>
                    <a:pt x="425376" y="190548"/>
                  </a:lnTo>
                  <a:lnTo>
                    <a:pt x="421504" y="199139"/>
                  </a:lnTo>
                  <a:lnTo>
                    <a:pt x="416302" y="206900"/>
                  </a:lnTo>
                  <a:lnTo>
                    <a:pt x="432901" y="217804"/>
                  </a:lnTo>
                  <a:lnTo>
                    <a:pt x="445825" y="232785"/>
                  </a:lnTo>
                  <a:lnTo>
                    <a:pt x="454212" y="250964"/>
                  </a:lnTo>
                  <a:lnTo>
                    <a:pt x="457200" y="271462"/>
                  </a:lnTo>
                  <a:lnTo>
                    <a:pt x="453792" y="293351"/>
                  </a:lnTo>
                  <a:lnTo>
                    <a:pt x="444274" y="312494"/>
                  </a:lnTo>
                  <a:lnTo>
                    <a:pt x="429699" y="327819"/>
                  </a:lnTo>
                  <a:lnTo>
                    <a:pt x="411122" y="338256"/>
                  </a:lnTo>
                  <a:lnTo>
                    <a:pt x="413176" y="344150"/>
                  </a:lnTo>
                  <a:lnTo>
                    <a:pt x="414337" y="350579"/>
                  </a:lnTo>
                  <a:lnTo>
                    <a:pt x="414337" y="357187"/>
                  </a:lnTo>
                  <a:lnTo>
                    <a:pt x="409840" y="379415"/>
                  </a:lnTo>
                  <a:lnTo>
                    <a:pt x="397583" y="397583"/>
                  </a:lnTo>
                  <a:lnTo>
                    <a:pt x="379415" y="409840"/>
                  </a:lnTo>
                  <a:lnTo>
                    <a:pt x="366456" y="412462"/>
                  </a:lnTo>
                  <a:lnTo>
                    <a:pt x="342632" y="412462"/>
                  </a:lnTo>
                  <a:lnTo>
                    <a:pt x="337359" y="430076"/>
                  </a:lnTo>
                  <a:lnTo>
                    <a:pt x="326435" y="444274"/>
                  </a:lnTo>
                  <a:lnTo>
                    <a:pt x="311175" y="453750"/>
                  </a:lnTo>
                  <a:lnTo>
                    <a:pt x="292893" y="457200"/>
                  </a:lnTo>
                  <a:close/>
                </a:path>
                <a:path w="457200" h="457200">
                  <a:moveTo>
                    <a:pt x="357187" y="414337"/>
                  </a:moveTo>
                  <a:lnTo>
                    <a:pt x="352186" y="414337"/>
                  </a:lnTo>
                  <a:lnTo>
                    <a:pt x="347275" y="413712"/>
                  </a:lnTo>
                  <a:lnTo>
                    <a:pt x="342632" y="412462"/>
                  </a:lnTo>
                  <a:lnTo>
                    <a:pt x="366456" y="412462"/>
                  </a:lnTo>
                  <a:lnTo>
                    <a:pt x="357187" y="414337"/>
                  </a:lnTo>
                  <a:close/>
                </a:path>
              </a:pathLst>
            </a:custGeom>
            <a:solidFill>
              <a:srgbClr val="93C4F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10544174" y="6343649"/>
              <a:ext cx="1457325" cy="323850"/>
            </a:xfrm>
            <a:custGeom>
              <a:avLst/>
              <a:gdLst/>
              <a:ahLst/>
              <a:cxnLst/>
              <a:rect l="l" t="t" r="r" b="b"/>
              <a:pathLst>
                <a:path w="1457325" h="323850">
                  <a:moveTo>
                    <a:pt x="1424277" y="323849"/>
                  </a:moveTo>
                  <a:lnTo>
                    <a:pt x="33047" y="323849"/>
                  </a:lnTo>
                  <a:lnTo>
                    <a:pt x="28187" y="322883"/>
                  </a:lnTo>
                  <a:lnTo>
                    <a:pt x="966" y="295662"/>
                  </a:lnTo>
                  <a:lnTo>
                    <a:pt x="0" y="290802"/>
                  </a:lnTo>
                  <a:lnTo>
                    <a:pt x="0" y="28574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1424277" y="0"/>
                  </a:lnTo>
                  <a:lnTo>
                    <a:pt x="1456357" y="28187"/>
                  </a:lnTo>
                  <a:lnTo>
                    <a:pt x="1457324" y="33047"/>
                  </a:lnTo>
                  <a:lnTo>
                    <a:pt x="1457324" y="290802"/>
                  </a:lnTo>
                  <a:lnTo>
                    <a:pt x="1429137" y="322883"/>
                  </a:lnTo>
                  <a:lnTo>
                    <a:pt x="1424277" y="323849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5" name="object 2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58474" y="6438899"/>
              <a:ext cx="133349" cy="133349"/>
            </a:xfrm>
            <a:prstGeom prst="rect">
              <a:avLst/>
            </a:prstGeom>
          </p:spPr>
        </p:pic>
      </p:grpSp>
      <p:sp>
        <p:nvSpPr>
          <p:cNvPr id="26" name="object 2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975"/>
              </a:lnSpc>
            </a:pPr>
            <a:r>
              <a:rPr dirty="0" spc="-75"/>
              <a:t>Made</a:t>
            </a:r>
            <a:r>
              <a:rPr dirty="0" spc="5"/>
              <a:t> </a:t>
            </a:r>
            <a:r>
              <a:rPr dirty="0" spc="-55"/>
              <a:t>with</a:t>
            </a:r>
            <a:r>
              <a:rPr dirty="0" spc="5"/>
              <a:t> </a:t>
            </a:r>
            <a:r>
              <a:rPr dirty="0" spc="-50"/>
              <a:t>Genspark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2192000" cy="7581900"/>
          </a:xfrm>
          <a:custGeom>
            <a:avLst/>
            <a:gdLst/>
            <a:ahLst/>
            <a:cxnLst/>
            <a:rect l="l" t="t" r="r" b="b"/>
            <a:pathLst>
              <a:path w="12192000" h="7581900">
                <a:moveTo>
                  <a:pt x="12191999" y="7581899"/>
                </a:moveTo>
                <a:lnTo>
                  <a:pt x="0" y="75818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7581899"/>
                </a:lnTo>
                <a:close/>
              </a:path>
            </a:pathLst>
          </a:custGeom>
          <a:solidFill>
            <a:srgbClr val="F7FA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457199" y="457199"/>
            <a:ext cx="952500" cy="76200"/>
          </a:xfrm>
          <a:custGeom>
            <a:avLst/>
            <a:gdLst/>
            <a:ahLst/>
            <a:cxnLst/>
            <a:rect l="l" t="t" r="r" b="b"/>
            <a:pathLst>
              <a:path w="952500" h="76200">
                <a:moveTo>
                  <a:pt x="952499" y="76199"/>
                </a:moveTo>
                <a:lnTo>
                  <a:pt x="0" y="76199"/>
                </a:lnTo>
                <a:lnTo>
                  <a:pt x="0" y="0"/>
                </a:lnTo>
                <a:lnTo>
                  <a:pt x="952499" y="0"/>
                </a:lnTo>
                <a:lnTo>
                  <a:pt x="952499" y="76199"/>
                </a:lnTo>
                <a:close/>
              </a:path>
            </a:pathLst>
          </a:custGeom>
          <a:solidFill>
            <a:srgbClr val="3B81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44500" y="667478"/>
            <a:ext cx="6821805" cy="501015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-265"/>
              <a:t>Agent</a:t>
            </a:r>
            <a:r>
              <a:rPr dirty="0" spc="-105"/>
              <a:t> </a:t>
            </a:r>
            <a:r>
              <a:rPr dirty="0" spc="-254"/>
              <a:t>vs</a:t>
            </a:r>
            <a:r>
              <a:rPr dirty="0" spc="-105"/>
              <a:t> </a:t>
            </a:r>
            <a:r>
              <a:rPr dirty="0" spc="-295"/>
              <a:t>LLM</a:t>
            </a:r>
            <a:r>
              <a:rPr dirty="0" spc="-105"/>
              <a:t> </a:t>
            </a:r>
            <a:r>
              <a:rPr dirty="0" spc="-254"/>
              <a:t>vs</a:t>
            </a:r>
            <a:r>
              <a:rPr dirty="0" spc="-100"/>
              <a:t> </a:t>
            </a:r>
            <a:r>
              <a:rPr dirty="0" spc="-280"/>
              <a:t>RAG:</a:t>
            </a:r>
            <a:r>
              <a:rPr dirty="0" spc="-105"/>
              <a:t> </a:t>
            </a:r>
            <a:r>
              <a:rPr dirty="0" spc="-285"/>
              <a:t>Key</a:t>
            </a:r>
            <a:r>
              <a:rPr dirty="0" spc="-105"/>
              <a:t> </a:t>
            </a:r>
            <a:r>
              <a:rPr dirty="0" spc="-210"/>
              <a:t>Differences</a:t>
            </a:r>
          </a:p>
        </p:txBody>
      </p:sp>
      <p:grpSp>
        <p:nvGrpSpPr>
          <p:cNvPr id="5" name="object 5" descr=""/>
          <p:cNvGrpSpPr/>
          <p:nvPr/>
        </p:nvGrpSpPr>
        <p:grpSpPr>
          <a:xfrm>
            <a:off x="457199" y="1447799"/>
            <a:ext cx="3609975" cy="5181600"/>
            <a:chOff x="457199" y="1447799"/>
            <a:chExt cx="3609975" cy="5181600"/>
          </a:xfrm>
        </p:grpSpPr>
        <p:sp>
          <p:nvSpPr>
            <p:cNvPr id="6" name="object 6" descr=""/>
            <p:cNvSpPr/>
            <p:nvPr/>
          </p:nvSpPr>
          <p:spPr>
            <a:xfrm>
              <a:off x="457199" y="1447799"/>
              <a:ext cx="3609975" cy="5181600"/>
            </a:xfrm>
            <a:custGeom>
              <a:avLst/>
              <a:gdLst/>
              <a:ahLst/>
              <a:cxnLst/>
              <a:rect l="l" t="t" r="r" b="b"/>
              <a:pathLst>
                <a:path w="3609975" h="5181600">
                  <a:moveTo>
                    <a:pt x="3538778" y="5181599"/>
                  </a:moveTo>
                  <a:lnTo>
                    <a:pt x="71196" y="5181599"/>
                  </a:lnTo>
                  <a:lnTo>
                    <a:pt x="66241" y="5181110"/>
                  </a:lnTo>
                  <a:lnTo>
                    <a:pt x="29705" y="5165976"/>
                  </a:lnTo>
                  <a:lnTo>
                    <a:pt x="3885" y="5129935"/>
                  </a:lnTo>
                  <a:lnTo>
                    <a:pt x="0" y="5110402"/>
                  </a:lnTo>
                  <a:lnTo>
                    <a:pt x="0" y="5105399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3538778" y="0"/>
                  </a:lnTo>
                  <a:lnTo>
                    <a:pt x="3580268" y="15621"/>
                  </a:lnTo>
                  <a:lnTo>
                    <a:pt x="3606088" y="51661"/>
                  </a:lnTo>
                  <a:lnTo>
                    <a:pt x="3609974" y="71196"/>
                  </a:lnTo>
                  <a:lnTo>
                    <a:pt x="3609974" y="5110402"/>
                  </a:lnTo>
                  <a:lnTo>
                    <a:pt x="3594352" y="5151892"/>
                  </a:lnTo>
                  <a:lnTo>
                    <a:pt x="3558312" y="5177713"/>
                  </a:lnTo>
                  <a:lnTo>
                    <a:pt x="3543733" y="5181111"/>
                  </a:lnTo>
                  <a:lnTo>
                    <a:pt x="3538778" y="5181599"/>
                  </a:lnTo>
                  <a:close/>
                </a:path>
              </a:pathLst>
            </a:custGeom>
            <a:solidFill>
              <a:srgbClr val="EFF5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2028824" y="1676399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105013" y="414337"/>
                  </a:moveTo>
                  <a:lnTo>
                    <a:pt x="100012" y="414337"/>
                  </a:lnTo>
                  <a:lnTo>
                    <a:pt x="77784" y="409840"/>
                  </a:lnTo>
                  <a:lnTo>
                    <a:pt x="59616" y="397583"/>
                  </a:lnTo>
                  <a:lnTo>
                    <a:pt x="47359" y="379415"/>
                  </a:lnTo>
                  <a:lnTo>
                    <a:pt x="42862" y="357187"/>
                  </a:lnTo>
                  <a:lnTo>
                    <a:pt x="42862" y="350579"/>
                  </a:lnTo>
                  <a:lnTo>
                    <a:pt x="44023" y="344150"/>
                  </a:lnTo>
                  <a:lnTo>
                    <a:pt x="46077" y="338256"/>
                  </a:lnTo>
                  <a:lnTo>
                    <a:pt x="27500" y="327819"/>
                  </a:lnTo>
                  <a:lnTo>
                    <a:pt x="12925" y="312494"/>
                  </a:lnTo>
                  <a:lnTo>
                    <a:pt x="3407" y="293351"/>
                  </a:lnTo>
                  <a:lnTo>
                    <a:pt x="0" y="271462"/>
                  </a:lnTo>
                  <a:lnTo>
                    <a:pt x="2987" y="250964"/>
                  </a:lnTo>
                  <a:lnTo>
                    <a:pt x="11374" y="232785"/>
                  </a:lnTo>
                  <a:lnTo>
                    <a:pt x="24298" y="217804"/>
                  </a:lnTo>
                  <a:lnTo>
                    <a:pt x="40897" y="206900"/>
                  </a:lnTo>
                  <a:lnTo>
                    <a:pt x="35695" y="199139"/>
                  </a:lnTo>
                  <a:lnTo>
                    <a:pt x="31823" y="190548"/>
                  </a:lnTo>
                  <a:lnTo>
                    <a:pt x="29407" y="181271"/>
                  </a:lnTo>
                  <a:lnTo>
                    <a:pt x="28575" y="171450"/>
                  </a:lnTo>
                  <a:lnTo>
                    <a:pt x="31990" y="151941"/>
                  </a:lnTo>
                  <a:lnTo>
                    <a:pt x="41433" y="135329"/>
                  </a:lnTo>
                  <a:lnTo>
                    <a:pt x="55698" y="122802"/>
                  </a:lnTo>
                  <a:lnTo>
                    <a:pt x="73580" y="115550"/>
                  </a:lnTo>
                  <a:lnTo>
                    <a:pt x="72151" y="110638"/>
                  </a:lnTo>
                  <a:lnTo>
                    <a:pt x="71437" y="105370"/>
                  </a:lnTo>
                  <a:lnTo>
                    <a:pt x="71437" y="100012"/>
                  </a:lnTo>
                  <a:lnTo>
                    <a:pt x="74698" y="80962"/>
                  </a:lnTo>
                  <a:lnTo>
                    <a:pt x="83726" y="64617"/>
                  </a:lnTo>
                  <a:lnTo>
                    <a:pt x="97393" y="52106"/>
                  </a:lnTo>
                  <a:lnTo>
                    <a:pt x="114567" y="44559"/>
                  </a:lnTo>
                  <a:lnTo>
                    <a:pt x="119840" y="27048"/>
                  </a:lnTo>
                  <a:lnTo>
                    <a:pt x="130764" y="12903"/>
                  </a:lnTo>
                  <a:lnTo>
                    <a:pt x="146024" y="3446"/>
                  </a:lnTo>
                  <a:lnTo>
                    <a:pt x="164306" y="0"/>
                  </a:lnTo>
                  <a:lnTo>
                    <a:pt x="183760" y="3933"/>
                  </a:lnTo>
                  <a:lnTo>
                    <a:pt x="199656" y="14655"/>
                  </a:lnTo>
                  <a:lnTo>
                    <a:pt x="210379" y="30552"/>
                  </a:lnTo>
                  <a:lnTo>
                    <a:pt x="214312" y="50006"/>
                  </a:lnTo>
                  <a:lnTo>
                    <a:pt x="214312" y="407193"/>
                  </a:lnTo>
                  <a:lnTo>
                    <a:pt x="213247" y="412462"/>
                  </a:lnTo>
                  <a:lnTo>
                    <a:pt x="114567" y="412462"/>
                  </a:lnTo>
                  <a:lnTo>
                    <a:pt x="109924" y="413712"/>
                  </a:lnTo>
                  <a:lnTo>
                    <a:pt x="105013" y="414337"/>
                  </a:lnTo>
                  <a:close/>
                </a:path>
                <a:path w="457200" h="457200">
                  <a:moveTo>
                    <a:pt x="164306" y="457200"/>
                  </a:moveTo>
                  <a:lnTo>
                    <a:pt x="146024" y="453750"/>
                  </a:lnTo>
                  <a:lnTo>
                    <a:pt x="130764" y="444274"/>
                  </a:lnTo>
                  <a:lnTo>
                    <a:pt x="119840" y="430076"/>
                  </a:lnTo>
                  <a:lnTo>
                    <a:pt x="114567" y="412462"/>
                  </a:lnTo>
                  <a:lnTo>
                    <a:pt x="213247" y="412462"/>
                  </a:lnTo>
                  <a:lnTo>
                    <a:pt x="210379" y="426647"/>
                  </a:lnTo>
                  <a:lnTo>
                    <a:pt x="199656" y="442544"/>
                  </a:lnTo>
                  <a:lnTo>
                    <a:pt x="183760" y="453266"/>
                  </a:lnTo>
                  <a:lnTo>
                    <a:pt x="164306" y="457200"/>
                  </a:lnTo>
                  <a:close/>
                </a:path>
                <a:path w="457200" h="457200">
                  <a:moveTo>
                    <a:pt x="292893" y="457200"/>
                  </a:moveTo>
                  <a:lnTo>
                    <a:pt x="273439" y="453266"/>
                  </a:lnTo>
                  <a:lnTo>
                    <a:pt x="257543" y="442544"/>
                  </a:lnTo>
                  <a:lnTo>
                    <a:pt x="246820" y="426647"/>
                  </a:lnTo>
                  <a:lnTo>
                    <a:pt x="242887" y="407193"/>
                  </a:lnTo>
                  <a:lnTo>
                    <a:pt x="242887" y="50006"/>
                  </a:lnTo>
                  <a:lnTo>
                    <a:pt x="246820" y="30552"/>
                  </a:lnTo>
                  <a:lnTo>
                    <a:pt x="257543" y="14655"/>
                  </a:lnTo>
                  <a:lnTo>
                    <a:pt x="273439" y="3933"/>
                  </a:lnTo>
                  <a:lnTo>
                    <a:pt x="292893" y="0"/>
                  </a:lnTo>
                  <a:lnTo>
                    <a:pt x="311163" y="3446"/>
                  </a:lnTo>
                  <a:lnTo>
                    <a:pt x="326402" y="12903"/>
                  </a:lnTo>
                  <a:lnTo>
                    <a:pt x="337321" y="27048"/>
                  </a:lnTo>
                  <a:lnTo>
                    <a:pt x="342632" y="44559"/>
                  </a:lnTo>
                  <a:lnTo>
                    <a:pt x="359844" y="52093"/>
                  </a:lnTo>
                  <a:lnTo>
                    <a:pt x="373506" y="64583"/>
                  </a:lnTo>
                  <a:lnTo>
                    <a:pt x="382514" y="80925"/>
                  </a:lnTo>
                  <a:lnTo>
                    <a:pt x="385762" y="100012"/>
                  </a:lnTo>
                  <a:lnTo>
                    <a:pt x="385762" y="105370"/>
                  </a:lnTo>
                  <a:lnTo>
                    <a:pt x="385048" y="110638"/>
                  </a:lnTo>
                  <a:lnTo>
                    <a:pt x="383619" y="115550"/>
                  </a:lnTo>
                  <a:lnTo>
                    <a:pt x="401501" y="122765"/>
                  </a:lnTo>
                  <a:lnTo>
                    <a:pt x="415766" y="135295"/>
                  </a:lnTo>
                  <a:lnTo>
                    <a:pt x="425209" y="151928"/>
                  </a:lnTo>
                  <a:lnTo>
                    <a:pt x="428625" y="171450"/>
                  </a:lnTo>
                  <a:lnTo>
                    <a:pt x="427792" y="181271"/>
                  </a:lnTo>
                  <a:lnTo>
                    <a:pt x="425376" y="190548"/>
                  </a:lnTo>
                  <a:lnTo>
                    <a:pt x="421504" y="199139"/>
                  </a:lnTo>
                  <a:lnTo>
                    <a:pt x="416302" y="206900"/>
                  </a:lnTo>
                  <a:lnTo>
                    <a:pt x="432901" y="217804"/>
                  </a:lnTo>
                  <a:lnTo>
                    <a:pt x="445825" y="232785"/>
                  </a:lnTo>
                  <a:lnTo>
                    <a:pt x="454212" y="250964"/>
                  </a:lnTo>
                  <a:lnTo>
                    <a:pt x="457200" y="271462"/>
                  </a:lnTo>
                  <a:lnTo>
                    <a:pt x="453792" y="293351"/>
                  </a:lnTo>
                  <a:lnTo>
                    <a:pt x="444274" y="312494"/>
                  </a:lnTo>
                  <a:lnTo>
                    <a:pt x="429699" y="327819"/>
                  </a:lnTo>
                  <a:lnTo>
                    <a:pt x="411122" y="338256"/>
                  </a:lnTo>
                  <a:lnTo>
                    <a:pt x="413176" y="344150"/>
                  </a:lnTo>
                  <a:lnTo>
                    <a:pt x="414337" y="350579"/>
                  </a:lnTo>
                  <a:lnTo>
                    <a:pt x="414337" y="357187"/>
                  </a:lnTo>
                  <a:lnTo>
                    <a:pt x="409840" y="379415"/>
                  </a:lnTo>
                  <a:lnTo>
                    <a:pt x="397583" y="397583"/>
                  </a:lnTo>
                  <a:lnTo>
                    <a:pt x="379415" y="409840"/>
                  </a:lnTo>
                  <a:lnTo>
                    <a:pt x="366456" y="412462"/>
                  </a:lnTo>
                  <a:lnTo>
                    <a:pt x="342632" y="412462"/>
                  </a:lnTo>
                  <a:lnTo>
                    <a:pt x="337359" y="430076"/>
                  </a:lnTo>
                  <a:lnTo>
                    <a:pt x="326435" y="444274"/>
                  </a:lnTo>
                  <a:lnTo>
                    <a:pt x="311175" y="453750"/>
                  </a:lnTo>
                  <a:lnTo>
                    <a:pt x="292893" y="457200"/>
                  </a:lnTo>
                  <a:close/>
                </a:path>
                <a:path w="457200" h="457200">
                  <a:moveTo>
                    <a:pt x="357187" y="414337"/>
                  </a:moveTo>
                  <a:lnTo>
                    <a:pt x="352186" y="414337"/>
                  </a:lnTo>
                  <a:lnTo>
                    <a:pt x="347275" y="413712"/>
                  </a:lnTo>
                  <a:lnTo>
                    <a:pt x="342632" y="412462"/>
                  </a:lnTo>
                  <a:lnTo>
                    <a:pt x="366456" y="412462"/>
                  </a:lnTo>
                  <a:lnTo>
                    <a:pt x="357187" y="414337"/>
                  </a:lnTo>
                  <a:close/>
                </a:path>
              </a:pathLst>
            </a:custGeom>
            <a:solidFill>
              <a:srgbClr val="60A5F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 descr=""/>
          <p:cNvSpPr txBox="1"/>
          <p:nvPr/>
        </p:nvSpPr>
        <p:spPr>
          <a:xfrm>
            <a:off x="1928018" y="2189887"/>
            <a:ext cx="665480" cy="558165"/>
          </a:xfrm>
          <a:prstGeom prst="rect">
            <a:avLst/>
          </a:prstGeom>
        </p:spPr>
        <p:txBody>
          <a:bodyPr wrap="square" lIns="0" tIns="4826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380"/>
              </a:spcBef>
            </a:pPr>
            <a:r>
              <a:rPr dirty="0" sz="1950" spc="-25">
                <a:solidFill>
                  <a:srgbClr val="1D40AF"/>
                </a:solidFill>
                <a:latin typeface="Comic Sans MS"/>
                <a:cs typeface="Comic Sans MS"/>
              </a:rPr>
              <a:t>LLM</a:t>
            </a:r>
            <a:endParaRPr sz="1950">
              <a:latin typeface="Comic Sans MS"/>
              <a:cs typeface="Comic Sans MS"/>
            </a:endParaRPr>
          </a:p>
          <a:p>
            <a:pPr algn="ctr">
              <a:lnSpc>
                <a:spcPct val="100000"/>
              </a:lnSpc>
              <a:spcBef>
                <a:spcPts val="185"/>
              </a:spcBef>
            </a:pPr>
            <a:r>
              <a:rPr dirty="0" sz="1150" spc="-60">
                <a:solidFill>
                  <a:srgbClr val="6A7280"/>
                </a:solidFill>
                <a:latin typeface="Roboto"/>
                <a:cs typeface="Roboto"/>
              </a:rPr>
              <a:t>"The</a:t>
            </a:r>
            <a:r>
              <a:rPr dirty="0" sz="1150" spc="-5">
                <a:solidFill>
                  <a:srgbClr val="6A7280"/>
                </a:solidFill>
                <a:latin typeface="Roboto"/>
                <a:cs typeface="Roboto"/>
              </a:rPr>
              <a:t> </a:t>
            </a:r>
            <a:r>
              <a:rPr dirty="0" sz="1150" spc="-35">
                <a:solidFill>
                  <a:srgbClr val="6A7280"/>
                </a:solidFill>
                <a:latin typeface="Roboto"/>
                <a:cs typeface="Roboto"/>
              </a:rPr>
              <a:t>Brain"</a:t>
            </a:r>
            <a:endParaRPr sz="1150">
              <a:latin typeface="Roboto"/>
              <a:cs typeface="Roboto"/>
            </a:endParaRPr>
          </a:p>
        </p:txBody>
      </p:sp>
      <p:grpSp>
        <p:nvGrpSpPr>
          <p:cNvPr id="9" name="object 9" descr=""/>
          <p:cNvGrpSpPr/>
          <p:nvPr/>
        </p:nvGrpSpPr>
        <p:grpSpPr>
          <a:xfrm>
            <a:off x="685085" y="2905124"/>
            <a:ext cx="3154045" cy="3495675"/>
            <a:chOff x="685085" y="2905124"/>
            <a:chExt cx="3154045" cy="3495675"/>
          </a:xfrm>
        </p:grpSpPr>
        <p:sp>
          <p:nvSpPr>
            <p:cNvPr id="10" name="object 10" descr=""/>
            <p:cNvSpPr/>
            <p:nvPr/>
          </p:nvSpPr>
          <p:spPr>
            <a:xfrm>
              <a:off x="685799" y="2905124"/>
              <a:ext cx="3152775" cy="9525"/>
            </a:xfrm>
            <a:custGeom>
              <a:avLst/>
              <a:gdLst/>
              <a:ahLst/>
              <a:cxnLst/>
              <a:rect l="l" t="t" r="r" b="b"/>
              <a:pathLst>
                <a:path w="3152775" h="9525">
                  <a:moveTo>
                    <a:pt x="3152774" y="9524"/>
                  </a:moveTo>
                  <a:lnTo>
                    <a:pt x="0" y="9524"/>
                  </a:lnTo>
                  <a:lnTo>
                    <a:pt x="0" y="0"/>
                  </a:lnTo>
                  <a:lnTo>
                    <a:pt x="3152774" y="0"/>
                  </a:lnTo>
                  <a:lnTo>
                    <a:pt x="3152774" y="9524"/>
                  </a:lnTo>
                  <a:close/>
                </a:path>
              </a:pathLst>
            </a:custGeom>
            <a:solidFill>
              <a:srgbClr val="BEDAFE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5085" y="3954563"/>
              <a:ext cx="101418" cy="72843"/>
            </a:xfrm>
            <a:prstGeom prst="rect">
              <a:avLst/>
            </a:prstGeom>
          </p:spPr>
        </p:pic>
        <p:pic>
          <p:nvPicPr>
            <p:cNvPr id="12" name="object 12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5085" y="4316513"/>
              <a:ext cx="101418" cy="72843"/>
            </a:xfrm>
            <a:prstGeom prst="rect">
              <a:avLst/>
            </a:prstGeom>
          </p:spPr>
        </p:pic>
        <p:pic>
          <p:nvPicPr>
            <p:cNvPr id="13" name="object 13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2229" y="4678441"/>
              <a:ext cx="72866" cy="72866"/>
            </a:xfrm>
            <a:prstGeom prst="rect">
              <a:avLst/>
            </a:prstGeom>
          </p:spPr>
        </p:pic>
        <p:pic>
          <p:nvPicPr>
            <p:cNvPr id="14" name="object 1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2229" y="5040391"/>
              <a:ext cx="72866" cy="72866"/>
            </a:xfrm>
            <a:prstGeom prst="rect">
              <a:avLst/>
            </a:prstGeom>
          </p:spPr>
        </p:pic>
        <p:pic>
          <p:nvPicPr>
            <p:cNvPr id="15" name="object 1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2229" y="5402341"/>
              <a:ext cx="72866" cy="72866"/>
            </a:xfrm>
            <a:prstGeom prst="rect">
              <a:avLst/>
            </a:prstGeom>
          </p:spPr>
        </p:pic>
        <p:sp>
          <p:nvSpPr>
            <p:cNvPr id="16" name="object 16" descr=""/>
            <p:cNvSpPr/>
            <p:nvPr/>
          </p:nvSpPr>
          <p:spPr>
            <a:xfrm>
              <a:off x="685799" y="5791199"/>
              <a:ext cx="3152775" cy="609600"/>
            </a:xfrm>
            <a:custGeom>
              <a:avLst/>
              <a:gdLst/>
              <a:ahLst/>
              <a:cxnLst/>
              <a:rect l="l" t="t" r="r" b="b"/>
              <a:pathLst>
                <a:path w="3152775" h="609600">
                  <a:moveTo>
                    <a:pt x="3119726" y="609599"/>
                  </a:moveTo>
                  <a:lnTo>
                    <a:pt x="33047" y="609599"/>
                  </a:lnTo>
                  <a:lnTo>
                    <a:pt x="28187" y="608632"/>
                  </a:lnTo>
                  <a:lnTo>
                    <a:pt x="966" y="581411"/>
                  </a:lnTo>
                  <a:lnTo>
                    <a:pt x="0" y="576552"/>
                  </a:lnTo>
                  <a:lnTo>
                    <a:pt x="0" y="57149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3119726" y="0"/>
                  </a:lnTo>
                  <a:lnTo>
                    <a:pt x="3151807" y="28186"/>
                  </a:lnTo>
                  <a:lnTo>
                    <a:pt x="3152774" y="33047"/>
                  </a:lnTo>
                  <a:lnTo>
                    <a:pt x="3152774" y="576552"/>
                  </a:lnTo>
                  <a:lnTo>
                    <a:pt x="3124586" y="608632"/>
                  </a:lnTo>
                  <a:lnTo>
                    <a:pt x="3119726" y="609599"/>
                  </a:lnTo>
                  <a:close/>
                </a:path>
              </a:pathLst>
            </a:custGeom>
            <a:solidFill>
              <a:srgbClr val="DAE9FE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7" name="object 1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04267" y="5934074"/>
              <a:ext cx="91672" cy="133350"/>
            </a:xfrm>
            <a:prstGeom prst="rect">
              <a:avLst/>
            </a:prstGeom>
          </p:spPr>
        </p:pic>
      </p:grpSp>
      <p:sp>
        <p:nvSpPr>
          <p:cNvPr id="18" name="object 18" descr=""/>
          <p:cNvSpPr txBox="1"/>
          <p:nvPr/>
        </p:nvSpPr>
        <p:spPr>
          <a:xfrm>
            <a:off x="673099" y="3021583"/>
            <a:ext cx="3016250" cy="48260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90"/>
              </a:spcBef>
            </a:pPr>
            <a:r>
              <a:rPr dirty="0" sz="1300" spc="-55">
                <a:solidFill>
                  <a:srgbClr val="374050"/>
                </a:solidFill>
                <a:latin typeface="Roboto"/>
                <a:cs typeface="Roboto"/>
              </a:rPr>
              <a:t>Generates,</a:t>
            </a:r>
            <a:r>
              <a:rPr dirty="0" sz="1300" spc="-5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dirty="0" sz="1300" spc="-60">
                <a:solidFill>
                  <a:srgbClr val="374050"/>
                </a:solidFill>
                <a:latin typeface="Roboto"/>
                <a:cs typeface="Roboto"/>
              </a:rPr>
              <a:t>summarizes,</a:t>
            </a:r>
            <a:r>
              <a:rPr dirty="0" sz="1300" spc="-5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dirty="0" sz="1300" spc="-55">
                <a:solidFill>
                  <a:srgbClr val="374050"/>
                </a:solidFill>
                <a:latin typeface="Roboto"/>
                <a:cs typeface="Roboto"/>
              </a:rPr>
              <a:t>reasons,</a:t>
            </a:r>
            <a:r>
              <a:rPr dirty="0" sz="1300" spc="-5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dirty="0" sz="1300" spc="-45">
                <a:solidFill>
                  <a:srgbClr val="374050"/>
                </a:solidFill>
                <a:latin typeface="Roboto"/>
                <a:cs typeface="Roboto"/>
              </a:rPr>
              <a:t>but</a:t>
            </a:r>
            <a:r>
              <a:rPr dirty="0" sz="1300" spc="-5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dirty="0" sz="1300" spc="-40">
                <a:solidFill>
                  <a:srgbClr val="374050"/>
                </a:solidFill>
                <a:latin typeface="Roboto"/>
                <a:cs typeface="Roboto"/>
              </a:rPr>
              <a:t>limited </a:t>
            </a:r>
            <a:r>
              <a:rPr dirty="0" sz="1300" spc="-55">
                <a:solidFill>
                  <a:srgbClr val="374050"/>
                </a:solidFill>
                <a:latin typeface="Roboto"/>
                <a:cs typeface="Roboto"/>
              </a:rPr>
              <a:t>to</a:t>
            </a:r>
            <a:r>
              <a:rPr dirty="0" sz="1300" spc="-25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dirty="0" sz="1300" spc="-45">
                <a:solidFill>
                  <a:srgbClr val="374050"/>
                </a:solidFill>
                <a:latin typeface="Roboto"/>
                <a:cs typeface="Roboto"/>
              </a:rPr>
              <a:t>training</a:t>
            </a:r>
            <a:r>
              <a:rPr dirty="0" sz="1300" spc="-25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dirty="0" sz="1300" spc="-10">
                <a:solidFill>
                  <a:srgbClr val="374050"/>
                </a:solidFill>
                <a:latin typeface="Roboto"/>
                <a:cs typeface="Roboto"/>
              </a:rPr>
              <a:t>data.</a:t>
            </a:r>
            <a:endParaRPr sz="1300">
              <a:latin typeface="Roboto"/>
              <a:cs typeface="Roboto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849312" y="3850423"/>
            <a:ext cx="1104265" cy="2247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300" spc="-75" b="0">
                <a:solidFill>
                  <a:srgbClr val="1C4ED8"/>
                </a:solidFill>
                <a:latin typeface="Roboto Medium"/>
                <a:cs typeface="Roboto Medium"/>
              </a:rPr>
              <a:t>Text</a:t>
            </a:r>
            <a:r>
              <a:rPr dirty="0" sz="1300" b="0">
                <a:solidFill>
                  <a:srgbClr val="1C4ED8"/>
                </a:solidFill>
                <a:latin typeface="Roboto Medium"/>
                <a:cs typeface="Roboto Medium"/>
              </a:rPr>
              <a:t> </a:t>
            </a:r>
            <a:r>
              <a:rPr dirty="0" sz="1300" spc="-55" b="0">
                <a:solidFill>
                  <a:srgbClr val="1C4ED8"/>
                </a:solidFill>
                <a:latin typeface="Roboto Medium"/>
                <a:cs typeface="Roboto Medium"/>
              </a:rPr>
              <a:t>Generation</a:t>
            </a:r>
            <a:endParaRPr sz="1300">
              <a:latin typeface="Roboto Medium"/>
              <a:cs typeface="Roboto Medium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849312" y="4212373"/>
            <a:ext cx="745490" cy="2247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300" spc="-55" b="0">
                <a:solidFill>
                  <a:srgbClr val="1C4ED8"/>
                </a:solidFill>
                <a:latin typeface="Roboto Medium"/>
                <a:cs typeface="Roboto Medium"/>
              </a:rPr>
              <a:t>Reasoning</a:t>
            </a:r>
            <a:endParaRPr sz="1300">
              <a:latin typeface="Roboto Medium"/>
              <a:cs typeface="Roboto Medium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835025" y="4570729"/>
            <a:ext cx="1369060" cy="22923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300" spc="-55" b="0">
                <a:solidFill>
                  <a:srgbClr val="9CA2AF"/>
                </a:solidFill>
                <a:latin typeface="Roboto Medium"/>
                <a:cs typeface="Roboto Medium"/>
              </a:rPr>
              <a:t>Current</a:t>
            </a:r>
            <a:r>
              <a:rPr dirty="0" sz="1300" spc="-20" b="0">
                <a:solidFill>
                  <a:srgbClr val="9CA2AF"/>
                </a:solidFill>
                <a:latin typeface="Roboto Medium"/>
                <a:cs typeface="Roboto Medium"/>
              </a:rPr>
              <a:t> </a:t>
            </a:r>
            <a:r>
              <a:rPr dirty="0" sz="1300" spc="-50" b="0">
                <a:solidFill>
                  <a:srgbClr val="9CA2AF"/>
                </a:solidFill>
                <a:latin typeface="Roboto Medium"/>
                <a:cs typeface="Roboto Medium"/>
              </a:rPr>
              <a:t>Information</a:t>
            </a:r>
            <a:endParaRPr sz="1300">
              <a:latin typeface="Roboto Medium"/>
              <a:cs typeface="Roboto Medium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835025" y="4932679"/>
            <a:ext cx="786130" cy="22923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300" spc="-85" b="0">
                <a:solidFill>
                  <a:srgbClr val="9CA2AF"/>
                </a:solidFill>
                <a:latin typeface="Roboto Medium"/>
                <a:cs typeface="Roboto Medium"/>
              </a:rPr>
              <a:t>Tool</a:t>
            </a:r>
            <a:r>
              <a:rPr dirty="0" sz="1300" b="0">
                <a:solidFill>
                  <a:srgbClr val="9CA2AF"/>
                </a:solidFill>
                <a:latin typeface="Roboto Medium"/>
                <a:cs typeface="Roboto Medium"/>
              </a:rPr>
              <a:t> </a:t>
            </a:r>
            <a:r>
              <a:rPr dirty="0" sz="1300" spc="-50" b="0">
                <a:solidFill>
                  <a:srgbClr val="9CA2AF"/>
                </a:solidFill>
                <a:latin typeface="Roboto Medium"/>
                <a:cs typeface="Roboto Medium"/>
              </a:rPr>
              <a:t>Usage</a:t>
            </a:r>
            <a:endParaRPr sz="1300">
              <a:latin typeface="Roboto Medium"/>
              <a:cs typeface="Roboto Medium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835025" y="5294629"/>
            <a:ext cx="1457960" cy="22923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300" spc="-70" b="0">
                <a:solidFill>
                  <a:srgbClr val="9CA2AF"/>
                </a:solidFill>
                <a:latin typeface="Roboto Medium"/>
                <a:cs typeface="Roboto Medium"/>
              </a:rPr>
              <a:t>Autonomous</a:t>
            </a:r>
            <a:r>
              <a:rPr dirty="0" sz="1300" b="0">
                <a:solidFill>
                  <a:srgbClr val="9CA2AF"/>
                </a:solidFill>
                <a:latin typeface="Roboto Medium"/>
                <a:cs typeface="Roboto Medium"/>
              </a:rPr>
              <a:t> </a:t>
            </a:r>
            <a:r>
              <a:rPr dirty="0" sz="1300" spc="-40" b="0">
                <a:solidFill>
                  <a:srgbClr val="9CA2AF"/>
                </a:solidFill>
                <a:latin typeface="Roboto Medium"/>
                <a:cs typeface="Roboto Medium"/>
              </a:rPr>
              <a:t>Actions</a:t>
            </a:r>
            <a:endParaRPr sz="1300">
              <a:latin typeface="Roboto Medium"/>
              <a:cs typeface="Roboto Medium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787399" y="5874844"/>
            <a:ext cx="2860675" cy="4064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 indent="170815">
              <a:lnSpc>
                <a:spcPct val="108700"/>
              </a:lnSpc>
              <a:spcBef>
                <a:spcPts val="95"/>
              </a:spcBef>
            </a:pPr>
            <a:r>
              <a:rPr dirty="0" sz="1100" spc="-20" b="0">
                <a:solidFill>
                  <a:srgbClr val="374050"/>
                </a:solidFill>
                <a:latin typeface="Roboto Medium"/>
                <a:cs typeface="Roboto Medium"/>
              </a:rPr>
              <a:t>Use</a:t>
            </a:r>
            <a:r>
              <a:rPr dirty="0" sz="1100" spc="-40" b="0">
                <a:solidFill>
                  <a:srgbClr val="374050"/>
                </a:solidFill>
                <a:latin typeface="Roboto Medium"/>
                <a:cs typeface="Roboto Medium"/>
              </a:rPr>
              <a:t> </a:t>
            </a:r>
            <a:r>
              <a:rPr dirty="0" sz="1100" spc="-20" b="0">
                <a:solidFill>
                  <a:srgbClr val="374050"/>
                </a:solidFill>
                <a:latin typeface="Roboto Medium"/>
                <a:cs typeface="Roboto Medium"/>
              </a:rPr>
              <a:t>case:</a:t>
            </a:r>
            <a:r>
              <a:rPr dirty="0" sz="1100" spc="-15" b="0">
                <a:solidFill>
                  <a:srgbClr val="374050"/>
                </a:solidFill>
                <a:latin typeface="Roboto Medium"/>
                <a:cs typeface="Roboto Medium"/>
              </a:rPr>
              <a:t> </a:t>
            </a:r>
            <a:r>
              <a:rPr dirty="0" sz="1150" spc="-55">
                <a:solidFill>
                  <a:srgbClr val="374050"/>
                </a:solidFill>
                <a:latin typeface="Roboto"/>
                <a:cs typeface="Roboto"/>
              </a:rPr>
              <a:t>General</a:t>
            </a:r>
            <a:r>
              <a:rPr dirty="0" sz="1150" spc="-25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dirty="0" sz="1150" spc="-50">
                <a:solidFill>
                  <a:srgbClr val="374050"/>
                </a:solidFill>
                <a:latin typeface="Roboto"/>
                <a:cs typeface="Roboto"/>
              </a:rPr>
              <a:t>text</a:t>
            </a:r>
            <a:r>
              <a:rPr dirty="0" sz="1150" spc="-25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dirty="0" sz="1150" spc="-45">
                <a:solidFill>
                  <a:srgbClr val="374050"/>
                </a:solidFill>
                <a:latin typeface="Roboto"/>
                <a:cs typeface="Roboto"/>
              </a:rPr>
              <a:t>tasks,</a:t>
            </a:r>
            <a:r>
              <a:rPr dirty="0" sz="1150" spc="-25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dirty="0" sz="1150" spc="-50">
                <a:solidFill>
                  <a:srgbClr val="374050"/>
                </a:solidFill>
                <a:latin typeface="Roboto"/>
                <a:cs typeface="Roboto"/>
              </a:rPr>
              <a:t>creative</a:t>
            </a:r>
            <a:r>
              <a:rPr dirty="0" sz="1150" spc="-25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dirty="0" sz="1150" spc="-40">
                <a:solidFill>
                  <a:srgbClr val="374050"/>
                </a:solidFill>
                <a:latin typeface="Roboto"/>
                <a:cs typeface="Roboto"/>
              </a:rPr>
              <a:t>writing, </a:t>
            </a:r>
            <a:r>
              <a:rPr dirty="0" sz="1150" spc="-55">
                <a:solidFill>
                  <a:srgbClr val="374050"/>
                </a:solidFill>
                <a:latin typeface="Roboto"/>
                <a:cs typeface="Roboto"/>
              </a:rPr>
              <a:t>basic</a:t>
            </a:r>
            <a:r>
              <a:rPr dirty="0" sz="1150" spc="5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dirty="0" sz="1150" spc="-25">
                <a:solidFill>
                  <a:srgbClr val="374050"/>
                </a:solidFill>
                <a:latin typeface="Roboto"/>
                <a:cs typeface="Roboto"/>
              </a:rPr>
              <a:t>Q&amp;A</a:t>
            </a:r>
            <a:endParaRPr sz="1150">
              <a:latin typeface="Roboto"/>
              <a:cs typeface="Roboto"/>
            </a:endParaRPr>
          </a:p>
        </p:txBody>
      </p:sp>
      <p:grpSp>
        <p:nvGrpSpPr>
          <p:cNvPr id="25" name="object 25" descr=""/>
          <p:cNvGrpSpPr/>
          <p:nvPr/>
        </p:nvGrpSpPr>
        <p:grpSpPr>
          <a:xfrm>
            <a:off x="4295774" y="1447799"/>
            <a:ext cx="3600450" cy="5181600"/>
            <a:chOff x="4295774" y="1447799"/>
            <a:chExt cx="3600450" cy="5181600"/>
          </a:xfrm>
        </p:grpSpPr>
        <p:sp>
          <p:nvSpPr>
            <p:cNvPr id="26" name="object 26" descr=""/>
            <p:cNvSpPr/>
            <p:nvPr/>
          </p:nvSpPr>
          <p:spPr>
            <a:xfrm>
              <a:off x="4295774" y="1447799"/>
              <a:ext cx="3600450" cy="5181600"/>
            </a:xfrm>
            <a:custGeom>
              <a:avLst/>
              <a:gdLst/>
              <a:ahLst/>
              <a:cxnLst/>
              <a:rect l="l" t="t" r="r" b="b"/>
              <a:pathLst>
                <a:path w="3600450" h="5181600">
                  <a:moveTo>
                    <a:pt x="3529253" y="5181599"/>
                  </a:moveTo>
                  <a:lnTo>
                    <a:pt x="71196" y="5181599"/>
                  </a:lnTo>
                  <a:lnTo>
                    <a:pt x="66241" y="5181110"/>
                  </a:lnTo>
                  <a:lnTo>
                    <a:pt x="29705" y="5165976"/>
                  </a:lnTo>
                  <a:lnTo>
                    <a:pt x="3885" y="5129935"/>
                  </a:lnTo>
                  <a:lnTo>
                    <a:pt x="0" y="5110402"/>
                  </a:lnTo>
                  <a:lnTo>
                    <a:pt x="0" y="5105399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3529253" y="0"/>
                  </a:lnTo>
                  <a:lnTo>
                    <a:pt x="3570744" y="15621"/>
                  </a:lnTo>
                  <a:lnTo>
                    <a:pt x="3596563" y="51661"/>
                  </a:lnTo>
                  <a:lnTo>
                    <a:pt x="3600449" y="71196"/>
                  </a:lnTo>
                  <a:lnTo>
                    <a:pt x="3600449" y="5110402"/>
                  </a:lnTo>
                  <a:lnTo>
                    <a:pt x="3584827" y="5151892"/>
                  </a:lnTo>
                  <a:lnTo>
                    <a:pt x="3548786" y="5177713"/>
                  </a:lnTo>
                  <a:lnTo>
                    <a:pt x="3534208" y="5181111"/>
                  </a:lnTo>
                  <a:lnTo>
                    <a:pt x="3529253" y="5181599"/>
                  </a:lnTo>
                  <a:close/>
                </a:path>
              </a:pathLst>
            </a:custGeom>
            <a:solidFill>
              <a:srgbClr val="EDF1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5895974" y="1676399"/>
              <a:ext cx="400050" cy="457200"/>
            </a:xfrm>
            <a:custGeom>
              <a:avLst/>
              <a:gdLst/>
              <a:ahLst/>
              <a:cxnLst/>
              <a:rect l="l" t="t" r="r" b="b"/>
              <a:pathLst>
                <a:path w="400050" h="457200">
                  <a:moveTo>
                    <a:pt x="200025" y="185737"/>
                  </a:moveTo>
                  <a:lnTo>
                    <a:pt x="136805" y="182097"/>
                  </a:lnTo>
                  <a:lnTo>
                    <a:pt x="81897" y="171958"/>
                  </a:lnTo>
                  <a:lnTo>
                    <a:pt x="38596" y="156496"/>
                  </a:lnTo>
                  <a:lnTo>
                    <a:pt x="0" y="114300"/>
                  </a:lnTo>
                  <a:lnTo>
                    <a:pt x="0" y="71437"/>
                  </a:lnTo>
                  <a:lnTo>
                    <a:pt x="38596" y="29240"/>
                  </a:lnTo>
                  <a:lnTo>
                    <a:pt x="81897" y="13778"/>
                  </a:lnTo>
                  <a:lnTo>
                    <a:pt x="136805" y="3640"/>
                  </a:lnTo>
                  <a:lnTo>
                    <a:pt x="200025" y="0"/>
                  </a:lnTo>
                  <a:lnTo>
                    <a:pt x="263244" y="3640"/>
                  </a:lnTo>
                  <a:lnTo>
                    <a:pt x="318152" y="13778"/>
                  </a:lnTo>
                  <a:lnTo>
                    <a:pt x="361453" y="29240"/>
                  </a:lnTo>
                  <a:lnTo>
                    <a:pt x="389851" y="48851"/>
                  </a:lnTo>
                  <a:lnTo>
                    <a:pt x="400050" y="71437"/>
                  </a:lnTo>
                  <a:lnTo>
                    <a:pt x="400050" y="114300"/>
                  </a:lnTo>
                  <a:lnTo>
                    <a:pt x="361453" y="156496"/>
                  </a:lnTo>
                  <a:lnTo>
                    <a:pt x="318152" y="171958"/>
                  </a:lnTo>
                  <a:lnTo>
                    <a:pt x="263244" y="182097"/>
                  </a:lnTo>
                  <a:lnTo>
                    <a:pt x="200025" y="185737"/>
                  </a:lnTo>
                  <a:close/>
                </a:path>
                <a:path w="400050" h="457200">
                  <a:moveTo>
                    <a:pt x="200025" y="328612"/>
                  </a:moveTo>
                  <a:lnTo>
                    <a:pt x="136805" y="324972"/>
                  </a:lnTo>
                  <a:lnTo>
                    <a:pt x="81897" y="314833"/>
                  </a:lnTo>
                  <a:lnTo>
                    <a:pt x="38596" y="299371"/>
                  </a:lnTo>
                  <a:lnTo>
                    <a:pt x="0" y="257175"/>
                  </a:lnTo>
                  <a:lnTo>
                    <a:pt x="0" y="166181"/>
                  </a:lnTo>
                  <a:lnTo>
                    <a:pt x="10593" y="173650"/>
                  </a:lnTo>
                  <a:lnTo>
                    <a:pt x="22432" y="180390"/>
                  </a:lnTo>
                  <a:lnTo>
                    <a:pt x="81357" y="201277"/>
                  </a:lnTo>
                  <a:lnTo>
                    <a:pt x="157756" y="212791"/>
                  </a:lnTo>
                  <a:lnTo>
                    <a:pt x="200025" y="214312"/>
                  </a:lnTo>
                  <a:lnTo>
                    <a:pt x="400050" y="214312"/>
                  </a:lnTo>
                  <a:lnTo>
                    <a:pt x="400050" y="257175"/>
                  </a:lnTo>
                  <a:lnTo>
                    <a:pt x="389851" y="279760"/>
                  </a:lnTo>
                  <a:lnTo>
                    <a:pt x="361453" y="299371"/>
                  </a:lnTo>
                  <a:lnTo>
                    <a:pt x="318152" y="314833"/>
                  </a:lnTo>
                  <a:lnTo>
                    <a:pt x="263244" y="324972"/>
                  </a:lnTo>
                  <a:lnTo>
                    <a:pt x="200025" y="328612"/>
                  </a:lnTo>
                  <a:close/>
                </a:path>
                <a:path w="400050" h="457200">
                  <a:moveTo>
                    <a:pt x="400050" y="214312"/>
                  </a:moveTo>
                  <a:lnTo>
                    <a:pt x="200025" y="214312"/>
                  </a:lnTo>
                  <a:lnTo>
                    <a:pt x="242293" y="212791"/>
                  </a:lnTo>
                  <a:lnTo>
                    <a:pt x="282133" y="208374"/>
                  </a:lnTo>
                  <a:lnTo>
                    <a:pt x="351115" y="191720"/>
                  </a:lnTo>
                  <a:lnTo>
                    <a:pt x="389402" y="173650"/>
                  </a:lnTo>
                  <a:lnTo>
                    <a:pt x="400050" y="166181"/>
                  </a:lnTo>
                  <a:lnTo>
                    <a:pt x="400050" y="214312"/>
                  </a:lnTo>
                  <a:close/>
                </a:path>
                <a:path w="400050" h="457200">
                  <a:moveTo>
                    <a:pt x="200025" y="457200"/>
                  </a:moveTo>
                  <a:lnTo>
                    <a:pt x="136805" y="453559"/>
                  </a:lnTo>
                  <a:lnTo>
                    <a:pt x="81897" y="443421"/>
                  </a:lnTo>
                  <a:lnTo>
                    <a:pt x="38596" y="427959"/>
                  </a:lnTo>
                  <a:lnTo>
                    <a:pt x="0" y="385762"/>
                  </a:lnTo>
                  <a:lnTo>
                    <a:pt x="0" y="309056"/>
                  </a:lnTo>
                  <a:lnTo>
                    <a:pt x="10593" y="316525"/>
                  </a:lnTo>
                  <a:lnTo>
                    <a:pt x="22432" y="323265"/>
                  </a:lnTo>
                  <a:lnTo>
                    <a:pt x="81357" y="344152"/>
                  </a:lnTo>
                  <a:lnTo>
                    <a:pt x="157756" y="355666"/>
                  </a:lnTo>
                  <a:lnTo>
                    <a:pt x="200025" y="357187"/>
                  </a:lnTo>
                  <a:lnTo>
                    <a:pt x="400050" y="357187"/>
                  </a:lnTo>
                  <a:lnTo>
                    <a:pt x="400050" y="385762"/>
                  </a:lnTo>
                  <a:lnTo>
                    <a:pt x="389851" y="408348"/>
                  </a:lnTo>
                  <a:lnTo>
                    <a:pt x="361453" y="427959"/>
                  </a:lnTo>
                  <a:lnTo>
                    <a:pt x="318152" y="443421"/>
                  </a:lnTo>
                  <a:lnTo>
                    <a:pt x="263244" y="453559"/>
                  </a:lnTo>
                  <a:lnTo>
                    <a:pt x="200025" y="457200"/>
                  </a:lnTo>
                  <a:close/>
                </a:path>
                <a:path w="400050" h="457200">
                  <a:moveTo>
                    <a:pt x="400050" y="357187"/>
                  </a:moveTo>
                  <a:lnTo>
                    <a:pt x="200025" y="357187"/>
                  </a:lnTo>
                  <a:lnTo>
                    <a:pt x="242293" y="355666"/>
                  </a:lnTo>
                  <a:lnTo>
                    <a:pt x="282133" y="351249"/>
                  </a:lnTo>
                  <a:lnTo>
                    <a:pt x="351115" y="334595"/>
                  </a:lnTo>
                  <a:lnTo>
                    <a:pt x="389402" y="316525"/>
                  </a:lnTo>
                  <a:lnTo>
                    <a:pt x="400050" y="309056"/>
                  </a:lnTo>
                  <a:lnTo>
                    <a:pt x="400050" y="357187"/>
                  </a:lnTo>
                  <a:close/>
                </a:path>
              </a:pathLst>
            </a:custGeom>
            <a:solidFill>
              <a:srgbClr val="818BF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 descr=""/>
          <p:cNvSpPr txBox="1"/>
          <p:nvPr/>
        </p:nvSpPr>
        <p:spPr>
          <a:xfrm>
            <a:off x="5220394" y="2187784"/>
            <a:ext cx="1751330" cy="560070"/>
          </a:xfrm>
          <a:prstGeom prst="rect">
            <a:avLst/>
          </a:prstGeom>
        </p:spPr>
        <p:txBody>
          <a:bodyPr wrap="square" lIns="0" tIns="5016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395"/>
              </a:spcBef>
            </a:pPr>
            <a:r>
              <a:rPr dirty="0" sz="1950" spc="-25">
                <a:solidFill>
                  <a:srgbClr val="372FA2"/>
                </a:solidFill>
                <a:latin typeface="PMingLiU"/>
                <a:cs typeface="PMingLiU"/>
              </a:rPr>
              <a:t>RAG</a:t>
            </a:r>
            <a:endParaRPr sz="1950">
              <a:latin typeface="PMingLiU"/>
              <a:cs typeface="PMingLiU"/>
            </a:endParaRPr>
          </a:p>
          <a:p>
            <a:pPr algn="ctr">
              <a:lnSpc>
                <a:spcPct val="100000"/>
              </a:lnSpc>
              <a:spcBef>
                <a:spcPts val="185"/>
              </a:spcBef>
            </a:pPr>
            <a:r>
              <a:rPr dirty="0" sz="1150" spc="-65">
                <a:solidFill>
                  <a:srgbClr val="6A7280"/>
                </a:solidFill>
                <a:latin typeface="Roboto"/>
                <a:cs typeface="Roboto"/>
              </a:rPr>
              <a:t>"LLM</a:t>
            </a:r>
            <a:r>
              <a:rPr dirty="0" sz="1150" spc="-10">
                <a:solidFill>
                  <a:srgbClr val="6A7280"/>
                </a:solidFill>
                <a:latin typeface="Roboto"/>
                <a:cs typeface="Roboto"/>
              </a:rPr>
              <a:t> </a:t>
            </a:r>
            <a:r>
              <a:rPr dirty="0" sz="1150" spc="-70">
                <a:solidFill>
                  <a:srgbClr val="6A7280"/>
                </a:solidFill>
                <a:latin typeface="Roboto"/>
                <a:cs typeface="Roboto"/>
              </a:rPr>
              <a:t>+</a:t>
            </a:r>
            <a:r>
              <a:rPr dirty="0" sz="1150" spc="-10">
                <a:solidFill>
                  <a:srgbClr val="6A7280"/>
                </a:solidFill>
                <a:latin typeface="Roboto"/>
                <a:cs typeface="Roboto"/>
              </a:rPr>
              <a:t> </a:t>
            </a:r>
            <a:r>
              <a:rPr dirty="0" sz="1150" spc="-50">
                <a:solidFill>
                  <a:srgbClr val="6A7280"/>
                </a:solidFill>
                <a:latin typeface="Roboto"/>
                <a:cs typeface="Roboto"/>
              </a:rPr>
              <a:t>Information</a:t>
            </a:r>
            <a:r>
              <a:rPr dirty="0" sz="1150" spc="-10">
                <a:solidFill>
                  <a:srgbClr val="6A7280"/>
                </a:solidFill>
                <a:latin typeface="Roboto"/>
                <a:cs typeface="Roboto"/>
              </a:rPr>
              <a:t> </a:t>
            </a:r>
            <a:r>
              <a:rPr dirty="0" sz="1150" spc="-30">
                <a:solidFill>
                  <a:srgbClr val="6A7280"/>
                </a:solidFill>
                <a:latin typeface="Roboto"/>
                <a:cs typeface="Roboto"/>
              </a:rPr>
              <a:t>Retrieval"</a:t>
            </a:r>
            <a:endParaRPr sz="1150">
              <a:latin typeface="Roboto"/>
              <a:cs typeface="Roboto"/>
            </a:endParaRPr>
          </a:p>
        </p:txBody>
      </p:sp>
      <p:grpSp>
        <p:nvGrpSpPr>
          <p:cNvPr id="29" name="object 29" descr=""/>
          <p:cNvGrpSpPr/>
          <p:nvPr/>
        </p:nvGrpSpPr>
        <p:grpSpPr>
          <a:xfrm>
            <a:off x="4523660" y="2905124"/>
            <a:ext cx="3144520" cy="3495675"/>
            <a:chOff x="4523660" y="2905124"/>
            <a:chExt cx="3144520" cy="3495675"/>
          </a:xfrm>
        </p:grpSpPr>
        <p:sp>
          <p:nvSpPr>
            <p:cNvPr id="30" name="object 30" descr=""/>
            <p:cNvSpPr/>
            <p:nvPr/>
          </p:nvSpPr>
          <p:spPr>
            <a:xfrm>
              <a:off x="4524374" y="2905124"/>
              <a:ext cx="3143250" cy="9525"/>
            </a:xfrm>
            <a:custGeom>
              <a:avLst/>
              <a:gdLst/>
              <a:ahLst/>
              <a:cxnLst/>
              <a:rect l="l" t="t" r="r" b="b"/>
              <a:pathLst>
                <a:path w="3143250" h="9525">
                  <a:moveTo>
                    <a:pt x="3143249" y="9524"/>
                  </a:moveTo>
                  <a:lnTo>
                    <a:pt x="0" y="9524"/>
                  </a:lnTo>
                  <a:lnTo>
                    <a:pt x="0" y="0"/>
                  </a:lnTo>
                  <a:lnTo>
                    <a:pt x="3143249" y="0"/>
                  </a:lnTo>
                  <a:lnTo>
                    <a:pt x="3143249" y="9524"/>
                  </a:lnTo>
                  <a:close/>
                </a:path>
              </a:pathLst>
            </a:custGeom>
            <a:solidFill>
              <a:srgbClr val="C7D1FE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1" name="object 31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3660" y="3954563"/>
              <a:ext cx="101418" cy="72843"/>
            </a:xfrm>
            <a:prstGeom prst="rect">
              <a:avLst/>
            </a:prstGeom>
          </p:spPr>
        </p:pic>
        <p:pic>
          <p:nvPicPr>
            <p:cNvPr id="32" name="object 32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3660" y="4316513"/>
              <a:ext cx="101418" cy="72843"/>
            </a:xfrm>
            <a:prstGeom prst="rect">
              <a:avLst/>
            </a:prstGeom>
          </p:spPr>
        </p:pic>
        <p:pic>
          <p:nvPicPr>
            <p:cNvPr id="33" name="object 33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3660" y="4678463"/>
              <a:ext cx="101418" cy="72843"/>
            </a:xfrm>
            <a:prstGeom prst="rect">
              <a:avLst/>
            </a:prstGeom>
          </p:spPr>
        </p:pic>
        <p:pic>
          <p:nvPicPr>
            <p:cNvPr id="34" name="object 3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30804" y="5040391"/>
              <a:ext cx="72866" cy="72866"/>
            </a:xfrm>
            <a:prstGeom prst="rect">
              <a:avLst/>
            </a:prstGeom>
          </p:spPr>
        </p:pic>
        <p:pic>
          <p:nvPicPr>
            <p:cNvPr id="35" name="object 3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30804" y="5402341"/>
              <a:ext cx="72866" cy="72866"/>
            </a:xfrm>
            <a:prstGeom prst="rect">
              <a:avLst/>
            </a:prstGeom>
          </p:spPr>
        </p:pic>
        <p:sp>
          <p:nvSpPr>
            <p:cNvPr id="36" name="object 36" descr=""/>
            <p:cNvSpPr/>
            <p:nvPr/>
          </p:nvSpPr>
          <p:spPr>
            <a:xfrm>
              <a:off x="4524374" y="5791199"/>
              <a:ext cx="3143250" cy="609600"/>
            </a:xfrm>
            <a:custGeom>
              <a:avLst/>
              <a:gdLst/>
              <a:ahLst/>
              <a:cxnLst/>
              <a:rect l="l" t="t" r="r" b="b"/>
              <a:pathLst>
                <a:path w="3143250" h="609600">
                  <a:moveTo>
                    <a:pt x="3110202" y="609599"/>
                  </a:moveTo>
                  <a:lnTo>
                    <a:pt x="33047" y="609599"/>
                  </a:lnTo>
                  <a:lnTo>
                    <a:pt x="28187" y="608632"/>
                  </a:lnTo>
                  <a:lnTo>
                    <a:pt x="966" y="581411"/>
                  </a:lnTo>
                  <a:lnTo>
                    <a:pt x="0" y="576552"/>
                  </a:lnTo>
                  <a:lnTo>
                    <a:pt x="0" y="57149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3110202" y="0"/>
                  </a:lnTo>
                  <a:lnTo>
                    <a:pt x="3142282" y="28186"/>
                  </a:lnTo>
                  <a:lnTo>
                    <a:pt x="3143249" y="33047"/>
                  </a:lnTo>
                  <a:lnTo>
                    <a:pt x="3143249" y="576552"/>
                  </a:lnTo>
                  <a:lnTo>
                    <a:pt x="3115061" y="608632"/>
                  </a:lnTo>
                  <a:lnTo>
                    <a:pt x="3110202" y="609599"/>
                  </a:lnTo>
                  <a:close/>
                </a:path>
              </a:pathLst>
            </a:custGeom>
            <a:solidFill>
              <a:srgbClr val="DFE7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7" name="object 3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42841" y="5934074"/>
              <a:ext cx="91672" cy="133350"/>
            </a:xfrm>
            <a:prstGeom prst="rect">
              <a:avLst/>
            </a:prstGeom>
          </p:spPr>
        </p:pic>
      </p:grpSp>
      <p:sp>
        <p:nvSpPr>
          <p:cNvPr id="38" name="object 38" descr=""/>
          <p:cNvSpPr txBox="1"/>
          <p:nvPr/>
        </p:nvSpPr>
        <p:spPr>
          <a:xfrm>
            <a:off x="4508549" y="3021583"/>
            <a:ext cx="3112135" cy="48260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90"/>
              </a:spcBef>
            </a:pPr>
            <a:r>
              <a:rPr dirty="0" sz="1300" spc="-60">
                <a:solidFill>
                  <a:srgbClr val="374050"/>
                </a:solidFill>
                <a:latin typeface="Roboto"/>
                <a:cs typeface="Roboto"/>
              </a:rPr>
              <a:t>Enhances</a:t>
            </a:r>
            <a:r>
              <a:rPr dirty="0" sz="1300" spc="-2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dirty="0" sz="1300" spc="-75">
                <a:solidFill>
                  <a:srgbClr val="374050"/>
                </a:solidFill>
                <a:latin typeface="Roboto"/>
                <a:cs typeface="Roboto"/>
              </a:rPr>
              <a:t>LLMs</a:t>
            </a:r>
            <a:r>
              <a:rPr dirty="0" sz="1300" spc="-15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dirty="0" sz="1300" spc="-55">
                <a:solidFill>
                  <a:srgbClr val="374050"/>
                </a:solidFill>
                <a:latin typeface="Roboto"/>
                <a:cs typeface="Roboto"/>
              </a:rPr>
              <a:t>by</a:t>
            </a:r>
            <a:r>
              <a:rPr dirty="0" sz="1300" spc="-15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dirty="0" sz="1300" spc="-45">
                <a:solidFill>
                  <a:srgbClr val="374050"/>
                </a:solidFill>
                <a:latin typeface="Roboto"/>
                <a:cs typeface="Roboto"/>
              </a:rPr>
              <a:t>retrieving</a:t>
            </a:r>
            <a:r>
              <a:rPr dirty="0" sz="1300" spc="-15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dirty="0" sz="1300" spc="-45">
                <a:solidFill>
                  <a:srgbClr val="374050"/>
                </a:solidFill>
                <a:latin typeface="Roboto"/>
                <a:cs typeface="Roboto"/>
              </a:rPr>
              <a:t>external</a:t>
            </a:r>
            <a:r>
              <a:rPr dirty="0" sz="1300" spc="-15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dirty="0" sz="1300" spc="-55">
                <a:solidFill>
                  <a:srgbClr val="374050"/>
                </a:solidFill>
                <a:latin typeface="Roboto"/>
                <a:cs typeface="Roboto"/>
              </a:rPr>
              <a:t>data</a:t>
            </a:r>
            <a:r>
              <a:rPr dirty="0" sz="1300" spc="-15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dirty="0" sz="1300" spc="-25">
                <a:solidFill>
                  <a:srgbClr val="374050"/>
                </a:solidFill>
                <a:latin typeface="Roboto"/>
                <a:cs typeface="Roboto"/>
              </a:rPr>
              <a:t>for </a:t>
            </a:r>
            <a:r>
              <a:rPr dirty="0" sz="1300" spc="-45">
                <a:solidFill>
                  <a:srgbClr val="374050"/>
                </a:solidFill>
                <a:latin typeface="Roboto"/>
                <a:cs typeface="Roboto"/>
              </a:rPr>
              <a:t>current,</a:t>
            </a:r>
            <a:r>
              <a:rPr dirty="0" sz="1300" spc="-15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dirty="0" sz="1300" spc="-55">
                <a:solidFill>
                  <a:srgbClr val="374050"/>
                </a:solidFill>
                <a:latin typeface="Roboto"/>
                <a:cs typeface="Roboto"/>
              </a:rPr>
              <a:t>accurate</a:t>
            </a:r>
            <a:r>
              <a:rPr dirty="0" sz="1300" spc="-10">
                <a:solidFill>
                  <a:srgbClr val="374050"/>
                </a:solidFill>
                <a:latin typeface="Roboto"/>
                <a:cs typeface="Roboto"/>
              </a:rPr>
              <a:t> outputs.</a:t>
            </a:r>
            <a:endParaRPr sz="1300">
              <a:latin typeface="Roboto"/>
              <a:cs typeface="Roboto"/>
            </a:endParaRPr>
          </a:p>
        </p:txBody>
      </p:sp>
      <p:sp>
        <p:nvSpPr>
          <p:cNvPr id="39" name="object 39" descr=""/>
          <p:cNvSpPr txBox="1"/>
          <p:nvPr/>
        </p:nvSpPr>
        <p:spPr>
          <a:xfrm>
            <a:off x="4684762" y="3850423"/>
            <a:ext cx="1104265" cy="2247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300" spc="-75" b="0">
                <a:solidFill>
                  <a:srgbClr val="4237CA"/>
                </a:solidFill>
                <a:latin typeface="Roboto Medium"/>
                <a:cs typeface="Roboto Medium"/>
              </a:rPr>
              <a:t>Text</a:t>
            </a:r>
            <a:r>
              <a:rPr dirty="0" sz="1300" b="0">
                <a:solidFill>
                  <a:srgbClr val="4237CA"/>
                </a:solidFill>
                <a:latin typeface="Roboto Medium"/>
                <a:cs typeface="Roboto Medium"/>
              </a:rPr>
              <a:t> </a:t>
            </a:r>
            <a:r>
              <a:rPr dirty="0" sz="1300" spc="-55" b="0">
                <a:solidFill>
                  <a:srgbClr val="4237CA"/>
                </a:solidFill>
                <a:latin typeface="Roboto Medium"/>
                <a:cs typeface="Roboto Medium"/>
              </a:rPr>
              <a:t>Generation</a:t>
            </a:r>
            <a:endParaRPr sz="1300">
              <a:latin typeface="Roboto Medium"/>
              <a:cs typeface="Roboto Medium"/>
            </a:endParaRPr>
          </a:p>
        </p:txBody>
      </p:sp>
      <p:sp>
        <p:nvSpPr>
          <p:cNvPr id="40" name="object 40" descr=""/>
          <p:cNvSpPr txBox="1"/>
          <p:nvPr/>
        </p:nvSpPr>
        <p:spPr>
          <a:xfrm>
            <a:off x="4684762" y="4212373"/>
            <a:ext cx="745490" cy="2247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300" spc="-55" b="0">
                <a:solidFill>
                  <a:srgbClr val="4237CA"/>
                </a:solidFill>
                <a:latin typeface="Roboto Medium"/>
                <a:cs typeface="Roboto Medium"/>
              </a:rPr>
              <a:t>Reasoning</a:t>
            </a:r>
            <a:endParaRPr sz="1300">
              <a:latin typeface="Roboto Medium"/>
              <a:cs typeface="Roboto Medium"/>
            </a:endParaRPr>
          </a:p>
        </p:txBody>
      </p:sp>
      <p:sp>
        <p:nvSpPr>
          <p:cNvPr id="41" name="object 41" descr=""/>
          <p:cNvSpPr txBox="1"/>
          <p:nvPr/>
        </p:nvSpPr>
        <p:spPr>
          <a:xfrm>
            <a:off x="4684762" y="4574323"/>
            <a:ext cx="1369060" cy="2247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300" spc="-55" b="0">
                <a:solidFill>
                  <a:srgbClr val="4237CA"/>
                </a:solidFill>
                <a:latin typeface="Roboto Medium"/>
                <a:cs typeface="Roboto Medium"/>
              </a:rPr>
              <a:t>Current</a:t>
            </a:r>
            <a:r>
              <a:rPr dirty="0" sz="1300" spc="-20" b="0">
                <a:solidFill>
                  <a:srgbClr val="4237CA"/>
                </a:solidFill>
                <a:latin typeface="Roboto Medium"/>
                <a:cs typeface="Roboto Medium"/>
              </a:rPr>
              <a:t> </a:t>
            </a:r>
            <a:r>
              <a:rPr dirty="0" sz="1300" spc="-50" b="0">
                <a:solidFill>
                  <a:srgbClr val="4237CA"/>
                </a:solidFill>
                <a:latin typeface="Roboto Medium"/>
                <a:cs typeface="Roboto Medium"/>
              </a:rPr>
              <a:t>Information</a:t>
            </a:r>
            <a:endParaRPr sz="1300">
              <a:latin typeface="Roboto Medium"/>
              <a:cs typeface="Roboto Medium"/>
            </a:endParaRPr>
          </a:p>
        </p:txBody>
      </p:sp>
      <p:sp>
        <p:nvSpPr>
          <p:cNvPr id="42" name="object 42" descr=""/>
          <p:cNvSpPr txBox="1"/>
          <p:nvPr/>
        </p:nvSpPr>
        <p:spPr>
          <a:xfrm>
            <a:off x="4670474" y="4932679"/>
            <a:ext cx="786130" cy="22923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300" spc="-85" b="0">
                <a:solidFill>
                  <a:srgbClr val="9CA2AF"/>
                </a:solidFill>
                <a:latin typeface="Roboto Medium"/>
                <a:cs typeface="Roboto Medium"/>
              </a:rPr>
              <a:t>Tool</a:t>
            </a:r>
            <a:r>
              <a:rPr dirty="0" sz="1300" b="0">
                <a:solidFill>
                  <a:srgbClr val="9CA2AF"/>
                </a:solidFill>
                <a:latin typeface="Roboto Medium"/>
                <a:cs typeface="Roboto Medium"/>
              </a:rPr>
              <a:t> </a:t>
            </a:r>
            <a:r>
              <a:rPr dirty="0" sz="1300" spc="-50" b="0">
                <a:solidFill>
                  <a:srgbClr val="9CA2AF"/>
                </a:solidFill>
                <a:latin typeface="Roboto Medium"/>
                <a:cs typeface="Roboto Medium"/>
              </a:rPr>
              <a:t>Usage</a:t>
            </a:r>
            <a:endParaRPr sz="1300">
              <a:latin typeface="Roboto Medium"/>
              <a:cs typeface="Roboto Medium"/>
            </a:endParaRPr>
          </a:p>
        </p:txBody>
      </p:sp>
      <p:sp>
        <p:nvSpPr>
          <p:cNvPr id="43" name="object 43" descr=""/>
          <p:cNvSpPr txBox="1"/>
          <p:nvPr/>
        </p:nvSpPr>
        <p:spPr>
          <a:xfrm>
            <a:off x="4670474" y="5294629"/>
            <a:ext cx="1457960" cy="22923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300" spc="-70" b="0">
                <a:solidFill>
                  <a:srgbClr val="9CA2AF"/>
                </a:solidFill>
                <a:latin typeface="Roboto Medium"/>
                <a:cs typeface="Roboto Medium"/>
              </a:rPr>
              <a:t>Autonomous</a:t>
            </a:r>
            <a:r>
              <a:rPr dirty="0" sz="1300" b="0">
                <a:solidFill>
                  <a:srgbClr val="9CA2AF"/>
                </a:solidFill>
                <a:latin typeface="Roboto Medium"/>
                <a:cs typeface="Roboto Medium"/>
              </a:rPr>
              <a:t> </a:t>
            </a:r>
            <a:r>
              <a:rPr dirty="0" sz="1300" spc="-40" b="0">
                <a:solidFill>
                  <a:srgbClr val="9CA2AF"/>
                </a:solidFill>
                <a:latin typeface="Roboto Medium"/>
                <a:cs typeface="Roboto Medium"/>
              </a:rPr>
              <a:t>Actions</a:t>
            </a:r>
            <a:endParaRPr sz="1300">
              <a:latin typeface="Roboto Medium"/>
              <a:cs typeface="Roboto Medium"/>
            </a:endParaRPr>
          </a:p>
        </p:txBody>
      </p:sp>
      <p:sp>
        <p:nvSpPr>
          <p:cNvPr id="44" name="object 44" descr=""/>
          <p:cNvSpPr txBox="1"/>
          <p:nvPr/>
        </p:nvSpPr>
        <p:spPr>
          <a:xfrm>
            <a:off x="4622849" y="5874844"/>
            <a:ext cx="2410460" cy="4064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 indent="170815">
              <a:lnSpc>
                <a:spcPct val="108700"/>
              </a:lnSpc>
              <a:spcBef>
                <a:spcPts val="95"/>
              </a:spcBef>
            </a:pPr>
            <a:r>
              <a:rPr dirty="0" sz="1100" spc="-20" b="0">
                <a:solidFill>
                  <a:srgbClr val="374050"/>
                </a:solidFill>
                <a:latin typeface="Roboto Medium"/>
                <a:cs typeface="Roboto Medium"/>
              </a:rPr>
              <a:t>Use</a:t>
            </a:r>
            <a:r>
              <a:rPr dirty="0" sz="1100" spc="-5" b="0">
                <a:solidFill>
                  <a:srgbClr val="374050"/>
                </a:solidFill>
                <a:latin typeface="Roboto Medium"/>
                <a:cs typeface="Roboto Medium"/>
              </a:rPr>
              <a:t> </a:t>
            </a:r>
            <a:r>
              <a:rPr dirty="0" sz="1100" spc="-20" b="0">
                <a:solidFill>
                  <a:srgbClr val="374050"/>
                </a:solidFill>
                <a:latin typeface="Roboto Medium"/>
                <a:cs typeface="Roboto Medium"/>
              </a:rPr>
              <a:t>case:</a:t>
            </a:r>
            <a:r>
              <a:rPr dirty="0" sz="1100" b="0">
                <a:solidFill>
                  <a:srgbClr val="374050"/>
                </a:solidFill>
                <a:latin typeface="Roboto Medium"/>
                <a:cs typeface="Roboto Medium"/>
              </a:rPr>
              <a:t> </a:t>
            </a:r>
            <a:r>
              <a:rPr dirty="0" sz="1150" spc="-65">
                <a:solidFill>
                  <a:srgbClr val="374050"/>
                </a:solidFill>
                <a:latin typeface="Roboto"/>
                <a:cs typeface="Roboto"/>
              </a:rPr>
              <a:t>Knowledge-</a:t>
            </a:r>
            <a:r>
              <a:rPr dirty="0" sz="1150" spc="-45">
                <a:solidFill>
                  <a:srgbClr val="374050"/>
                </a:solidFill>
                <a:latin typeface="Roboto"/>
                <a:cs typeface="Roboto"/>
              </a:rPr>
              <a:t>intensive</a:t>
            </a:r>
            <a:r>
              <a:rPr dirty="0" sz="1150" spc="-1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dirty="0" sz="1150" spc="-45">
                <a:solidFill>
                  <a:srgbClr val="374050"/>
                </a:solidFill>
                <a:latin typeface="Roboto"/>
                <a:cs typeface="Roboto"/>
              </a:rPr>
              <a:t>tasks, </a:t>
            </a:r>
            <a:r>
              <a:rPr dirty="0" sz="1150" spc="-60">
                <a:solidFill>
                  <a:srgbClr val="374050"/>
                </a:solidFill>
                <a:latin typeface="Roboto"/>
                <a:cs typeface="Roboto"/>
              </a:rPr>
              <a:t>document</a:t>
            </a:r>
            <a:r>
              <a:rPr dirty="0" sz="1150" spc="-1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dirty="0" sz="1150" spc="-65">
                <a:solidFill>
                  <a:srgbClr val="374050"/>
                </a:solidFill>
                <a:latin typeface="Roboto"/>
                <a:cs typeface="Roboto"/>
              </a:rPr>
              <a:t>Q&amp;A,</a:t>
            </a:r>
            <a:r>
              <a:rPr dirty="0" sz="1150" spc="-5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dirty="0" sz="1150" spc="-55">
                <a:solidFill>
                  <a:srgbClr val="374050"/>
                </a:solidFill>
                <a:latin typeface="Roboto"/>
                <a:cs typeface="Roboto"/>
              </a:rPr>
              <a:t>research</a:t>
            </a:r>
            <a:r>
              <a:rPr dirty="0" sz="1150" spc="-5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dirty="0" sz="1150" spc="-10">
                <a:solidFill>
                  <a:srgbClr val="374050"/>
                </a:solidFill>
                <a:latin typeface="Roboto"/>
                <a:cs typeface="Roboto"/>
              </a:rPr>
              <a:t>assistance</a:t>
            </a:r>
            <a:endParaRPr sz="1150">
              <a:latin typeface="Roboto"/>
              <a:cs typeface="Roboto"/>
            </a:endParaRPr>
          </a:p>
        </p:txBody>
      </p:sp>
      <p:grpSp>
        <p:nvGrpSpPr>
          <p:cNvPr id="45" name="object 45" descr=""/>
          <p:cNvGrpSpPr/>
          <p:nvPr/>
        </p:nvGrpSpPr>
        <p:grpSpPr>
          <a:xfrm>
            <a:off x="8124824" y="1447799"/>
            <a:ext cx="3609975" cy="5181600"/>
            <a:chOff x="8124824" y="1447799"/>
            <a:chExt cx="3609975" cy="5181600"/>
          </a:xfrm>
        </p:grpSpPr>
        <p:sp>
          <p:nvSpPr>
            <p:cNvPr id="46" name="object 46" descr=""/>
            <p:cNvSpPr/>
            <p:nvPr/>
          </p:nvSpPr>
          <p:spPr>
            <a:xfrm>
              <a:off x="8124824" y="1447799"/>
              <a:ext cx="3609975" cy="5181600"/>
            </a:xfrm>
            <a:custGeom>
              <a:avLst/>
              <a:gdLst/>
              <a:ahLst/>
              <a:cxnLst/>
              <a:rect l="l" t="t" r="r" b="b"/>
              <a:pathLst>
                <a:path w="3609975" h="5181600">
                  <a:moveTo>
                    <a:pt x="3538777" y="5181599"/>
                  </a:moveTo>
                  <a:lnTo>
                    <a:pt x="71196" y="5181599"/>
                  </a:lnTo>
                  <a:lnTo>
                    <a:pt x="66240" y="5181110"/>
                  </a:lnTo>
                  <a:lnTo>
                    <a:pt x="29703" y="5165976"/>
                  </a:lnTo>
                  <a:lnTo>
                    <a:pt x="3884" y="5129935"/>
                  </a:lnTo>
                  <a:lnTo>
                    <a:pt x="0" y="5110402"/>
                  </a:lnTo>
                  <a:lnTo>
                    <a:pt x="0" y="5105399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0" y="3885"/>
                  </a:lnTo>
                  <a:lnTo>
                    <a:pt x="71196" y="0"/>
                  </a:lnTo>
                  <a:lnTo>
                    <a:pt x="3538777" y="0"/>
                  </a:lnTo>
                  <a:lnTo>
                    <a:pt x="3580267" y="15621"/>
                  </a:lnTo>
                  <a:lnTo>
                    <a:pt x="3606087" y="51661"/>
                  </a:lnTo>
                  <a:lnTo>
                    <a:pt x="3609974" y="71196"/>
                  </a:lnTo>
                  <a:lnTo>
                    <a:pt x="3609974" y="5110402"/>
                  </a:lnTo>
                  <a:lnTo>
                    <a:pt x="3594351" y="5151892"/>
                  </a:lnTo>
                  <a:lnTo>
                    <a:pt x="3558311" y="5177713"/>
                  </a:lnTo>
                  <a:lnTo>
                    <a:pt x="3543733" y="5181111"/>
                  </a:lnTo>
                  <a:lnTo>
                    <a:pt x="3538777" y="5181599"/>
                  </a:lnTo>
                  <a:close/>
                </a:path>
              </a:pathLst>
            </a:custGeom>
            <a:solidFill>
              <a:srgbClr val="F5F2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 descr=""/>
            <p:cNvSpPr/>
            <p:nvPr/>
          </p:nvSpPr>
          <p:spPr>
            <a:xfrm>
              <a:off x="9648824" y="1676399"/>
              <a:ext cx="571500" cy="457200"/>
            </a:xfrm>
            <a:custGeom>
              <a:avLst/>
              <a:gdLst/>
              <a:ahLst/>
              <a:cxnLst/>
              <a:rect l="l" t="t" r="r" b="b"/>
              <a:pathLst>
                <a:path w="571500" h="457200">
                  <a:moveTo>
                    <a:pt x="314325" y="85725"/>
                  </a:moveTo>
                  <a:lnTo>
                    <a:pt x="257175" y="85725"/>
                  </a:lnTo>
                  <a:lnTo>
                    <a:pt x="257175" y="28575"/>
                  </a:lnTo>
                  <a:lnTo>
                    <a:pt x="259417" y="17442"/>
                  </a:lnTo>
                  <a:lnTo>
                    <a:pt x="265535" y="8360"/>
                  </a:lnTo>
                  <a:lnTo>
                    <a:pt x="274617" y="2242"/>
                  </a:lnTo>
                  <a:lnTo>
                    <a:pt x="285750" y="0"/>
                  </a:lnTo>
                  <a:lnTo>
                    <a:pt x="296882" y="2242"/>
                  </a:lnTo>
                  <a:lnTo>
                    <a:pt x="305964" y="8360"/>
                  </a:lnTo>
                  <a:lnTo>
                    <a:pt x="312082" y="17442"/>
                  </a:lnTo>
                  <a:lnTo>
                    <a:pt x="314325" y="28575"/>
                  </a:lnTo>
                  <a:lnTo>
                    <a:pt x="314325" y="85725"/>
                  </a:lnTo>
                  <a:close/>
                </a:path>
                <a:path w="571500" h="457200">
                  <a:moveTo>
                    <a:pt x="421481" y="457200"/>
                  </a:moveTo>
                  <a:lnTo>
                    <a:pt x="150018" y="457200"/>
                  </a:lnTo>
                  <a:lnTo>
                    <a:pt x="124979" y="452151"/>
                  </a:lnTo>
                  <a:lnTo>
                    <a:pt x="104544" y="438380"/>
                  </a:lnTo>
                  <a:lnTo>
                    <a:pt x="90773" y="417945"/>
                  </a:lnTo>
                  <a:lnTo>
                    <a:pt x="85725" y="392906"/>
                  </a:lnTo>
                  <a:lnTo>
                    <a:pt x="85725" y="150018"/>
                  </a:lnTo>
                  <a:lnTo>
                    <a:pt x="90773" y="124979"/>
                  </a:lnTo>
                  <a:lnTo>
                    <a:pt x="104544" y="104544"/>
                  </a:lnTo>
                  <a:lnTo>
                    <a:pt x="124979" y="90773"/>
                  </a:lnTo>
                  <a:lnTo>
                    <a:pt x="150018" y="85725"/>
                  </a:lnTo>
                  <a:lnTo>
                    <a:pt x="421481" y="85725"/>
                  </a:lnTo>
                  <a:lnTo>
                    <a:pt x="446520" y="90773"/>
                  </a:lnTo>
                  <a:lnTo>
                    <a:pt x="466955" y="104544"/>
                  </a:lnTo>
                  <a:lnTo>
                    <a:pt x="480726" y="124979"/>
                  </a:lnTo>
                  <a:lnTo>
                    <a:pt x="485775" y="150018"/>
                  </a:lnTo>
                  <a:lnTo>
                    <a:pt x="485775" y="192881"/>
                  </a:lnTo>
                  <a:lnTo>
                    <a:pt x="195288" y="192881"/>
                  </a:lnTo>
                  <a:lnTo>
                    <a:pt x="190732" y="193787"/>
                  </a:lnTo>
                  <a:lnTo>
                    <a:pt x="164306" y="223863"/>
                  </a:lnTo>
                  <a:lnTo>
                    <a:pt x="164306" y="233336"/>
                  </a:lnTo>
                  <a:lnTo>
                    <a:pt x="190732" y="263412"/>
                  </a:lnTo>
                  <a:lnTo>
                    <a:pt x="195288" y="264318"/>
                  </a:lnTo>
                  <a:lnTo>
                    <a:pt x="485775" y="264318"/>
                  </a:lnTo>
                  <a:lnTo>
                    <a:pt x="485775" y="342900"/>
                  </a:lnTo>
                  <a:lnTo>
                    <a:pt x="177879" y="342900"/>
                  </a:lnTo>
                  <a:lnTo>
                    <a:pt x="171450" y="349329"/>
                  </a:lnTo>
                  <a:lnTo>
                    <a:pt x="171450" y="365045"/>
                  </a:lnTo>
                  <a:lnTo>
                    <a:pt x="177879" y="371475"/>
                  </a:lnTo>
                  <a:lnTo>
                    <a:pt x="485775" y="371475"/>
                  </a:lnTo>
                  <a:lnTo>
                    <a:pt x="485775" y="392906"/>
                  </a:lnTo>
                  <a:lnTo>
                    <a:pt x="480726" y="417945"/>
                  </a:lnTo>
                  <a:lnTo>
                    <a:pt x="466955" y="438380"/>
                  </a:lnTo>
                  <a:lnTo>
                    <a:pt x="446520" y="452151"/>
                  </a:lnTo>
                  <a:lnTo>
                    <a:pt x="421481" y="457200"/>
                  </a:lnTo>
                  <a:close/>
                </a:path>
                <a:path w="571500" h="457200">
                  <a:moveTo>
                    <a:pt x="366738" y="264318"/>
                  </a:moveTo>
                  <a:lnTo>
                    <a:pt x="204761" y="264318"/>
                  </a:lnTo>
                  <a:lnTo>
                    <a:pt x="209317" y="263412"/>
                  </a:lnTo>
                  <a:lnTo>
                    <a:pt x="218070" y="259787"/>
                  </a:lnTo>
                  <a:lnTo>
                    <a:pt x="235743" y="233336"/>
                  </a:lnTo>
                  <a:lnTo>
                    <a:pt x="235743" y="223863"/>
                  </a:lnTo>
                  <a:lnTo>
                    <a:pt x="209317" y="193787"/>
                  </a:lnTo>
                  <a:lnTo>
                    <a:pt x="204761" y="192881"/>
                  </a:lnTo>
                  <a:lnTo>
                    <a:pt x="366738" y="192881"/>
                  </a:lnTo>
                  <a:lnTo>
                    <a:pt x="336662" y="219307"/>
                  </a:lnTo>
                  <a:lnTo>
                    <a:pt x="335756" y="223863"/>
                  </a:lnTo>
                  <a:lnTo>
                    <a:pt x="335756" y="233336"/>
                  </a:lnTo>
                  <a:lnTo>
                    <a:pt x="362182" y="263412"/>
                  </a:lnTo>
                  <a:lnTo>
                    <a:pt x="366738" y="264318"/>
                  </a:lnTo>
                  <a:close/>
                </a:path>
                <a:path w="571500" h="457200">
                  <a:moveTo>
                    <a:pt x="485775" y="264318"/>
                  </a:moveTo>
                  <a:lnTo>
                    <a:pt x="376211" y="264318"/>
                  </a:lnTo>
                  <a:lnTo>
                    <a:pt x="380767" y="263412"/>
                  </a:lnTo>
                  <a:lnTo>
                    <a:pt x="389519" y="259787"/>
                  </a:lnTo>
                  <a:lnTo>
                    <a:pt x="407193" y="233336"/>
                  </a:lnTo>
                  <a:lnTo>
                    <a:pt x="407193" y="223863"/>
                  </a:lnTo>
                  <a:lnTo>
                    <a:pt x="380767" y="193787"/>
                  </a:lnTo>
                  <a:lnTo>
                    <a:pt x="376211" y="192881"/>
                  </a:lnTo>
                  <a:lnTo>
                    <a:pt x="485775" y="192881"/>
                  </a:lnTo>
                  <a:lnTo>
                    <a:pt x="485775" y="264318"/>
                  </a:lnTo>
                  <a:close/>
                </a:path>
                <a:path w="571500" h="457200">
                  <a:moveTo>
                    <a:pt x="263604" y="371475"/>
                  </a:moveTo>
                  <a:lnTo>
                    <a:pt x="222170" y="371475"/>
                  </a:lnTo>
                  <a:lnTo>
                    <a:pt x="228600" y="365045"/>
                  </a:lnTo>
                  <a:lnTo>
                    <a:pt x="228600" y="349329"/>
                  </a:lnTo>
                  <a:lnTo>
                    <a:pt x="222170" y="342900"/>
                  </a:lnTo>
                  <a:lnTo>
                    <a:pt x="263604" y="342900"/>
                  </a:lnTo>
                  <a:lnTo>
                    <a:pt x="257175" y="349329"/>
                  </a:lnTo>
                  <a:lnTo>
                    <a:pt x="257175" y="365045"/>
                  </a:lnTo>
                  <a:lnTo>
                    <a:pt x="263604" y="371475"/>
                  </a:lnTo>
                  <a:close/>
                </a:path>
                <a:path w="571500" h="457200">
                  <a:moveTo>
                    <a:pt x="349329" y="371475"/>
                  </a:moveTo>
                  <a:lnTo>
                    <a:pt x="307895" y="371475"/>
                  </a:lnTo>
                  <a:lnTo>
                    <a:pt x="314325" y="365045"/>
                  </a:lnTo>
                  <a:lnTo>
                    <a:pt x="314325" y="349329"/>
                  </a:lnTo>
                  <a:lnTo>
                    <a:pt x="307895" y="342900"/>
                  </a:lnTo>
                  <a:lnTo>
                    <a:pt x="349329" y="342900"/>
                  </a:lnTo>
                  <a:lnTo>
                    <a:pt x="342900" y="349329"/>
                  </a:lnTo>
                  <a:lnTo>
                    <a:pt x="342900" y="365045"/>
                  </a:lnTo>
                  <a:lnTo>
                    <a:pt x="349329" y="371475"/>
                  </a:lnTo>
                  <a:close/>
                </a:path>
                <a:path w="571500" h="457200">
                  <a:moveTo>
                    <a:pt x="485775" y="371475"/>
                  </a:moveTo>
                  <a:lnTo>
                    <a:pt x="393620" y="371475"/>
                  </a:lnTo>
                  <a:lnTo>
                    <a:pt x="400050" y="365045"/>
                  </a:lnTo>
                  <a:lnTo>
                    <a:pt x="400050" y="349329"/>
                  </a:lnTo>
                  <a:lnTo>
                    <a:pt x="393620" y="342900"/>
                  </a:lnTo>
                  <a:lnTo>
                    <a:pt x="485775" y="342900"/>
                  </a:lnTo>
                  <a:lnTo>
                    <a:pt x="485775" y="371475"/>
                  </a:lnTo>
                  <a:close/>
                </a:path>
                <a:path w="571500" h="457200">
                  <a:moveTo>
                    <a:pt x="57150" y="371475"/>
                  </a:moveTo>
                  <a:lnTo>
                    <a:pt x="42862" y="371475"/>
                  </a:lnTo>
                  <a:lnTo>
                    <a:pt x="26182" y="368105"/>
                  </a:lnTo>
                  <a:lnTo>
                    <a:pt x="12557" y="358917"/>
                  </a:lnTo>
                  <a:lnTo>
                    <a:pt x="3369" y="345292"/>
                  </a:lnTo>
                  <a:lnTo>
                    <a:pt x="0" y="328612"/>
                  </a:lnTo>
                  <a:lnTo>
                    <a:pt x="0" y="242887"/>
                  </a:lnTo>
                  <a:lnTo>
                    <a:pt x="3369" y="226207"/>
                  </a:lnTo>
                  <a:lnTo>
                    <a:pt x="12557" y="212582"/>
                  </a:lnTo>
                  <a:lnTo>
                    <a:pt x="26182" y="203394"/>
                  </a:lnTo>
                  <a:lnTo>
                    <a:pt x="42862" y="200025"/>
                  </a:lnTo>
                  <a:lnTo>
                    <a:pt x="57150" y="200025"/>
                  </a:lnTo>
                  <a:lnTo>
                    <a:pt x="57150" y="371475"/>
                  </a:lnTo>
                  <a:close/>
                </a:path>
                <a:path w="571500" h="457200">
                  <a:moveTo>
                    <a:pt x="528637" y="371475"/>
                  </a:moveTo>
                  <a:lnTo>
                    <a:pt x="514350" y="371475"/>
                  </a:lnTo>
                  <a:lnTo>
                    <a:pt x="514350" y="200025"/>
                  </a:lnTo>
                  <a:lnTo>
                    <a:pt x="528637" y="200025"/>
                  </a:lnTo>
                  <a:lnTo>
                    <a:pt x="545317" y="203394"/>
                  </a:lnTo>
                  <a:lnTo>
                    <a:pt x="558942" y="212582"/>
                  </a:lnTo>
                  <a:lnTo>
                    <a:pt x="568130" y="226207"/>
                  </a:lnTo>
                  <a:lnTo>
                    <a:pt x="571500" y="242887"/>
                  </a:lnTo>
                  <a:lnTo>
                    <a:pt x="571500" y="328612"/>
                  </a:lnTo>
                  <a:lnTo>
                    <a:pt x="568130" y="345292"/>
                  </a:lnTo>
                  <a:lnTo>
                    <a:pt x="558942" y="358917"/>
                  </a:lnTo>
                  <a:lnTo>
                    <a:pt x="545317" y="368105"/>
                  </a:lnTo>
                  <a:lnTo>
                    <a:pt x="528637" y="371475"/>
                  </a:lnTo>
                  <a:close/>
                </a:path>
              </a:pathLst>
            </a:custGeom>
            <a:solidFill>
              <a:srgbClr val="A68BF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8" name="object 48" descr=""/>
          <p:cNvSpPr txBox="1"/>
          <p:nvPr/>
        </p:nvSpPr>
        <p:spPr>
          <a:xfrm>
            <a:off x="9139187" y="2188501"/>
            <a:ext cx="1584960" cy="559435"/>
          </a:xfrm>
          <a:prstGeom prst="rect">
            <a:avLst/>
          </a:prstGeom>
        </p:spPr>
        <p:txBody>
          <a:bodyPr wrap="square" lIns="0" tIns="4953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390"/>
              </a:spcBef>
            </a:pPr>
            <a:r>
              <a:rPr dirty="0" sz="1950" spc="-10" b="0">
                <a:solidFill>
                  <a:srgbClr val="5B20B5"/>
                </a:solidFill>
                <a:latin typeface="Roboto Medium"/>
                <a:cs typeface="Roboto Medium"/>
              </a:rPr>
              <a:t>Agent</a:t>
            </a:r>
            <a:endParaRPr sz="1950">
              <a:latin typeface="Roboto Medium"/>
              <a:cs typeface="Roboto Medium"/>
            </a:endParaRPr>
          </a:p>
          <a:p>
            <a:pPr algn="ctr">
              <a:lnSpc>
                <a:spcPct val="100000"/>
              </a:lnSpc>
              <a:spcBef>
                <a:spcPts val="185"/>
              </a:spcBef>
            </a:pPr>
            <a:r>
              <a:rPr dirty="0" sz="1150" spc="-60">
                <a:solidFill>
                  <a:srgbClr val="6A7280"/>
                </a:solidFill>
                <a:latin typeface="Roboto"/>
                <a:cs typeface="Roboto"/>
              </a:rPr>
              <a:t>"The</a:t>
            </a:r>
            <a:r>
              <a:rPr dirty="0" sz="1150">
                <a:solidFill>
                  <a:srgbClr val="6A7280"/>
                </a:solidFill>
                <a:latin typeface="Roboto"/>
                <a:cs typeface="Roboto"/>
              </a:rPr>
              <a:t> </a:t>
            </a:r>
            <a:r>
              <a:rPr dirty="0" sz="1150" spc="-65">
                <a:solidFill>
                  <a:srgbClr val="6A7280"/>
                </a:solidFill>
                <a:latin typeface="Roboto"/>
                <a:cs typeface="Roboto"/>
              </a:rPr>
              <a:t>Autonomous</a:t>
            </a:r>
            <a:r>
              <a:rPr dirty="0" sz="1150">
                <a:solidFill>
                  <a:srgbClr val="6A7280"/>
                </a:solidFill>
                <a:latin typeface="Roboto"/>
                <a:cs typeface="Roboto"/>
              </a:rPr>
              <a:t> </a:t>
            </a:r>
            <a:r>
              <a:rPr dirty="0" sz="1150" spc="-30">
                <a:solidFill>
                  <a:srgbClr val="6A7280"/>
                </a:solidFill>
                <a:latin typeface="Roboto"/>
                <a:cs typeface="Roboto"/>
              </a:rPr>
              <a:t>Worker"</a:t>
            </a:r>
            <a:endParaRPr sz="1150">
              <a:latin typeface="Roboto"/>
              <a:cs typeface="Roboto"/>
            </a:endParaRPr>
          </a:p>
        </p:txBody>
      </p:sp>
      <p:grpSp>
        <p:nvGrpSpPr>
          <p:cNvPr id="49" name="object 49" descr=""/>
          <p:cNvGrpSpPr/>
          <p:nvPr/>
        </p:nvGrpSpPr>
        <p:grpSpPr>
          <a:xfrm>
            <a:off x="8352710" y="2905124"/>
            <a:ext cx="3154045" cy="3495675"/>
            <a:chOff x="8352710" y="2905124"/>
            <a:chExt cx="3154045" cy="3495675"/>
          </a:xfrm>
        </p:grpSpPr>
        <p:sp>
          <p:nvSpPr>
            <p:cNvPr id="50" name="object 50" descr=""/>
            <p:cNvSpPr/>
            <p:nvPr/>
          </p:nvSpPr>
          <p:spPr>
            <a:xfrm>
              <a:off x="8353424" y="2905124"/>
              <a:ext cx="3152775" cy="9525"/>
            </a:xfrm>
            <a:custGeom>
              <a:avLst/>
              <a:gdLst/>
              <a:ahLst/>
              <a:cxnLst/>
              <a:rect l="l" t="t" r="r" b="b"/>
              <a:pathLst>
                <a:path w="3152775" h="9525">
                  <a:moveTo>
                    <a:pt x="3152774" y="9524"/>
                  </a:moveTo>
                  <a:lnTo>
                    <a:pt x="0" y="9524"/>
                  </a:lnTo>
                  <a:lnTo>
                    <a:pt x="0" y="0"/>
                  </a:lnTo>
                  <a:lnTo>
                    <a:pt x="3152774" y="0"/>
                  </a:lnTo>
                  <a:lnTo>
                    <a:pt x="3152774" y="9524"/>
                  </a:lnTo>
                  <a:close/>
                </a:path>
              </a:pathLst>
            </a:custGeom>
            <a:solidFill>
              <a:srgbClr val="DDD5FE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1" name="object 51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352710" y="3954563"/>
              <a:ext cx="101418" cy="72843"/>
            </a:xfrm>
            <a:prstGeom prst="rect">
              <a:avLst/>
            </a:prstGeom>
          </p:spPr>
        </p:pic>
        <p:pic>
          <p:nvPicPr>
            <p:cNvPr id="52" name="object 52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352710" y="4316513"/>
              <a:ext cx="101418" cy="72843"/>
            </a:xfrm>
            <a:prstGeom prst="rect">
              <a:avLst/>
            </a:prstGeom>
          </p:spPr>
        </p:pic>
        <p:pic>
          <p:nvPicPr>
            <p:cNvPr id="53" name="object 53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352710" y="4678463"/>
              <a:ext cx="101418" cy="72843"/>
            </a:xfrm>
            <a:prstGeom prst="rect">
              <a:avLst/>
            </a:prstGeom>
          </p:spPr>
        </p:pic>
        <p:pic>
          <p:nvPicPr>
            <p:cNvPr id="54" name="object 54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352710" y="5040413"/>
              <a:ext cx="101418" cy="72843"/>
            </a:xfrm>
            <a:prstGeom prst="rect">
              <a:avLst/>
            </a:prstGeom>
          </p:spPr>
        </p:pic>
        <p:pic>
          <p:nvPicPr>
            <p:cNvPr id="55" name="object 55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352710" y="5402363"/>
              <a:ext cx="101418" cy="72843"/>
            </a:xfrm>
            <a:prstGeom prst="rect">
              <a:avLst/>
            </a:prstGeom>
          </p:spPr>
        </p:pic>
        <p:sp>
          <p:nvSpPr>
            <p:cNvPr id="56" name="object 56" descr=""/>
            <p:cNvSpPr/>
            <p:nvPr/>
          </p:nvSpPr>
          <p:spPr>
            <a:xfrm>
              <a:off x="8353423" y="5791199"/>
              <a:ext cx="3152775" cy="609600"/>
            </a:xfrm>
            <a:custGeom>
              <a:avLst/>
              <a:gdLst/>
              <a:ahLst/>
              <a:cxnLst/>
              <a:rect l="l" t="t" r="r" b="b"/>
              <a:pathLst>
                <a:path w="3152775" h="609600">
                  <a:moveTo>
                    <a:pt x="3119727" y="609599"/>
                  </a:moveTo>
                  <a:lnTo>
                    <a:pt x="33047" y="609599"/>
                  </a:lnTo>
                  <a:lnTo>
                    <a:pt x="28187" y="608632"/>
                  </a:lnTo>
                  <a:lnTo>
                    <a:pt x="966" y="581411"/>
                  </a:lnTo>
                  <a:lnTo>
                    <a:pt x="0" y="576552"/>
                  </a:lnTo>
                  <a:lnTo>
                    <a:pt x="1" y="57149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3119727" y="0"/>
                  </a:lnTo>
                  <a:lnTo>
                    <a:pt x="3151808" y="28186"/>
                  </a:lnTo>
                  <a:lnTo>
                    <a:pt x="3152774" y="33047"/>
                  </a:lnTo>
                  <a:lnTo>
                    <a:pt x="3152774" y="576552"/>
                  </a:lnTo>
                  <a:lnTo>
                    <a:pt x="3124588" y="608632"/>
                  </a:lnTo>
                  <a:lnTo>
                    <a:pt x="3119727" y="609599"/>
                  </a:lnTo>
                  <a:close/>
                </a:path>
              </a:pathLst>
            </a:custGeom>
            <a:solidFill>
              <a:srgbClr val="ECE8FE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7" name="object 5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471891" y="5934074"/>
              <a:ext cx="91672" cy="133350"/>
            </a:xfrm>
            <a:prstGeom prst="rect">
              <a:avLst/>
            </a:prstGeom>
          </p:spPr>
        </p:pic>
      </p:grpSp>
      <p:sp>
        <p:nvSpPr>
          <p:cNvPr id="58" name="object 58" descr=""/>
          <p:cNvSpPr txBox="1"/>
          <p:nvPr/>
        </p:nvSpPr>
        <p:spPr>
          <a:xfrm>
            <a:off x="8343999" y="3021583"/>
            <a:ext cx="3152140" cy="48260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90"/>
              </a:spcBef>
            </a:pPr>
            <a:r>
              <a:rPr dirty="0" sz="1300" spc="-55">
                <a:solidFill>
                  <a:srgbClr val="374050"/>
                </a:solidFill>
                <a:latin typeface="Roboto"/>
                <a:cs typeface="Roboto"/>
              </a:rPr>
              <a:t>Orchestrates</a:t>
            </a:r>
            <a:r>
              <a:rPr dirty="0" sz="1300" spc="-1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dirty="0" sz="1300" spc="-55">
                <a:solidFill>
                  <a:srgbClr val="374050"/>
                </a:solidFill>
                <a:latin typeface="Roboto"/>
                <a:cs typeface="Roboto"/>
              </a:rPr>
              <a:t>workflows,</a:t>
            </a:r>
            <a:r>
              <a:rPr dirty="0" sz="1300" spc="-1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dirty="0" sz="1300" spc="-45">
                <a:solidFill>
                  <a:srgbClr val="374050"/>
                </a:solidFill>
                <a:latin typeface="Roboto"/>
                <a:cs typeface="Roboto"/>
              </a:rPr>
              <a:t>plans,</a:t>
            </a:r>
            <a:r>
              <a:rPr dirty="0" sz="1300" spc="-1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dirty="0" sz="1300" spc="-60">
                <a:solidFill>
                  <a:srgbClr val="374050"/>
                </a:solidFill>
                <a:latin typeface="Roboto"/>
                <a:cs typeface="Roboto"/>
              </a:rPr>
              <a:t>uses</a:t>
            </a:r>
            <a:r>
              <a:rPr dirty="0" sz="1300" spc="-1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dirty="0" sz="1300" spc="-55">
                <a:solidFill>
                  <a:srgbClr val="374050"/>
                </a:solidFill>
                <a:latin typeface="Roboto"/>
                <a:cs typeface="Roboto"/>
              </a:rPr>
              <a:t>tools,</a:t>
            </a:r>
            <a:r>
              <a:rPr dirty="0" sz="1300" spc="-1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dirty="0" sz="1300" spc="-25">
                <a:solidFill>
                  <a:srgbClr val="374050"/>
                </a:solidFill>
                <a:latin typeface="Roboto"/>
                <a:cs typeface="Roboto"/>
              </a:rPr>
              <a:t>and </a:t>
            </a:r>
            <a:r>
              <a:rPr dirty="0" sz="1300" spc="-60">
                <a:solidFill>
                  <a:srgbClr val="374050"/>
                </a:solidFill>
                <a:latin typeface="Roboto"/>
                <a:cs typeface="Roboto"/>
              </a:rPr>
              <a:t>automates</a:t>
            </a:r>
            <a:r>
              <a:rPr dirty="0" sz="1300" spc="-15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dirty="0" sz="1300" spc="-50">
                <a:solidFill>
                  <a:srgbClr val="374050"/>
                </a:solidFill>
                <a:latin typeface="Roboto"/>
                <a:cs typeface="Roboto"/>
              </a:rPr>
              <a:t>actions</a:t>
            </a:r>
            <a:r>
              <a:rPr dirty="0" sz="1300" spc="-15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dirty="0" sz="1300" spc="-65">
                <a:solidFill>
                  <a:srgbClr val="374050"/>
                </a:solidFill>
                <a:latin typeface="Roboto"/>
                <a:cs typeface="Roboto"/>
              </a:rPr>
              <a:t>on</a:t>
            </a:r>
            <a:r>
              <a:rPr dirty="0" sz="1300" spc="-1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dirty="0" sz="1300" spc="-65">
                <a:solidFill>
                  <a:srgbClr val="374050"/>
                </a:solidFill>
                <a:latin typeface="Roboto"/>
                <a:cs typeface="Roboto"/>
              </a:rPr>
              <a:t>top</a:t>
            </a:r>
            <a:r>
              <a:rPr dirty="0" sz="1300" spc="-15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dirty="0" sz="1300" spc="-50">
                <a:solidFill>
                  <a:srgbClr val="374050"/>
                </a:solidFill>
                <a:latin typeface="Roboto"/>
                <a:cs typeface="Roboto"/>
              </a:rPr>
              <a:t>of</a:t>
            </a:r>
            <a:r>
              <a:rPr dirty="0" sz="1300" spc="-15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dirty="0" sz="1300" spc="-10">
                <a:solidFill>
                  <a:srgbClr val="374050"/>
                </a:solidFill>
                <a:latin typeface="Roboto"/>
                <a:cs typeface="Roboto"/>
              </a:rPr>
              <a:t>LLM/RAG.</a:t>
            </a:r>
            <a:endParaRPr sz="1300">
              <a:latin typeface="Roboto"/>
              <a:cs typeface="Roboto"/>
            </a:endParaRPr>
          </a:p>
        </p:txBody>
      </p:sp>
      <p:sp>
        <p:nvSpPr>
          <p:cNvPr id="59" name="object 59" descr=""/>
          <p:cNvSpPr txBox="1"/>
          <p:nvPr/>
        </p:nvSpPr>
        <p:spPr>
          <a:xfrm>
            <a:off x="8520211" y="3846829"/>
            <a:ext cx="1104265" cy="22923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300" spc="-75" b="0">
                <a:solidFill>
                  <a:srgbClr val="6D28D9"/>
                </a:solidFill>
                <a:latin typeface="Roboto Medium"/>
                <a:cs typeface="Roboto Medium"/>
              </a:rPr>
              <a:t>Text</a:t>
            </a:r>
            <a:r>
              <a:rPr dirty="0" sz="1300" b="0">
                <a:solidFill>
                  <a:srgbClr val="6D28D9"/>
                </a:solidFill>
                <a:latin typeface="Roboto Medium"/>
                <a:cs typeface="Roboto Medium"/>
              </a:rPr>
              <a:t> </a:t>
            </a:r>
            <a:r>
              <a:rPr dirty="0" sz="1300" spc="-55" b="0">
                <a:solidFill>
                  <a:srgbClr val="6D28D9"/>
                </a:solidFill>
                <a:latin typeface="Roboto Medium"/>
                <a:cs typeface="Roboto Medium"/>
              </a:rPr>
              <a:t>Generation</a:t>
            </a:r>
            <a:endParaRPr sz="1300">
              <a:latin typeface="Roboto Medium"/>
              <a:cs typeface="Roboto Medium"/>
            </a:endParaRPr>
          </a:p>
        </p:txBody>
      </p:sp>
      <p:sp>
        <p:nvSpPr>
          <p:cNvPr id="60" name="object 60" descr=""/>
          <p:cNvSpPr txBox="1"/>
          <p:nvPr/>
        </p:nvSpPr>
        <p:spPr>
          <a:xfrm>
            <a:off x="8520211" y="4208779"/>
            <a:ext cx="745490" cy="22923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300" spc="-55" b="0">
                <a:solidFill>
                  <a:srgbClr val="6D28D9"/>
                </a:solidFill>
                <a:latin typeface="Roboto Medium"/>
                <a:cs typeface="Roboto Medium"/>
              </a:rPr>
              <a:t>Reasoning</a:t>
            </a:r>
            <a:endParaRPr sz="1300">
              <a:latin typeface="Roboto Medium"/>
              <a:cs typeface="Roboto Medium"/>
            </a:endParaRPr>
          </a:p>
        </p:txBody>
      </p:sp>
      <p:sp>
        <p:nvSpPr>
          <p:cNvPr id="61" name="object 61" descr=""/>
          <p:cNvSpPr txBox="1"/>
          <p:nvPr/>
        </p:nvSpPr>
        <p:spPr>
          <a:xfrm>
            <a:off x="8520211" y="4570729"/>
            <a:ext cx="1369060" cy="22923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300" spc="-55" b="0">
                <a:solidFill>
                  <a:srgbClr val="6D28D9"/>
                </a:solidFill>
                <a:latin typeface="Roboto Medium"/>
                <a:cs typeface="Roboto Medium"/>
              </a:rPr>
              <a:t>Current</a:t>
            </a:r>
            <a:r>
              <a:rPr dirty="0" sz="1300" spc="-20" b="0">
                <a:solidFill>
                  <a:srgbClr val="6D28D9"/>
                </a:solidFill>
                <a:latin typeface="Roboto Medium"/>
                <a:cs typeface="Roboto Medium"/>
              </a:rPr>
              <a:t> </a:t>
            </a:r>
            <a:r>
              <a:rPr dirty="0" sz="1300" spc="-50" b="0">
                <a:solidFill>
                  <a:srgbClr val="6D28D9"/>
                </a:solidFill>
                <a:latin typeface="Roboto Medium"/>
                <a:cs typeface="Roboto Medium"/>
              </a:rPr>
              <a:t>Information</a:t>
            </a:r>
            <a:endParaRPr sz="1300">
              <a:latin typeface="Roboto Medium"/>
              <a:cs typeface="Roboto Medium"/>
            </a:endParaRPr>
          </a:p>
        </p:txBody>
      </p:sp>
      <p:sp>
        <p:nvSpPr>
          <p:cNvPr id="62" name="object 62" descr=""/>
          <p:cNvSpPr txBox="1"/>
          <p:nvPr/>
        </p:nvSpPr>
        <p:spPr>
          <a:xfrm>
            <a:off x="8520211" y="4932679"/>
            <a:ext cx="786130" cy="22923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300" spc="-85" b="0">
                <a:solidFill>
                  <a:srgbClr val="6D28D9"/>
                </a:solidFill>
                <a:latin typeface="Roboto Medium"/>
                <a:cs typeface="Roboto Medium"/>
              </a:rPr>
              <a:t>Tool</a:t>
            </a:r>
            <a:r>
              <a:rPr dirty="0" sz="1300" b="0">
                <a:solidFill>
                  <a:srgbClr val="6D28D9"/>
                </a:solidFill>
                <a:latin typeface="Roboto Medium"/>
                <a:cs typeface="Roboto Medium"/>
              </a:rPr>
              <a:t> </a:t>
            </a:r>
            <a:r>
              <a:rPr dirty="0" sz="1300" spc="-50" b="0">
                <a:solidFill>
                  <a:srgbClr val="6D28D9"/>
                </a:solidFill>
                <a:latin typeface="Roboto Medium"/>
                <a:cs typeface="Roboto Medium"/>
              </a:rPr>
              <a:t>Usage</a:t>
            </a:r>
            <a:endParaRPr sz="1300">
              <a:latin typeface="Roboto Medium"/>
              <a:cs typeface="Roboto Medium"/>
            </a:endParaRPr>
          </a:p>
        </p:txBody>
      </p:sp>
      <p:sp>
        <p:nvSpPr>
          <p:cNvPr id="63" name="object 63" descr=""/>
          <p:cNvSpPr txBox="1"/>
          <p:nvPr/>
        </p:nvSpPr>
        <p:spPr>
          <a:xfrm>
            <a:off x="8520211" y="5294629"/>
            <a:ext cx="1457960" cy="22923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300" spc="-70" b="0">
                <a:solidFill>
                  <a:srgbClr val="6D28D9"/>
                </a:solidFill>
                <a:latin typeface="Roboto Medium"/>
                <a:cs typeface="Roboto Medium"/>
              </a:rPr>
              <a:t>Autonomous</a:t>
            </a:r>
            <a:r>
              <a:rPr dirty="0" sz="1300" b="0">
                <a:solidFill>
                  <a:srgbClr val="6D28D9"/>
                </a:solidFill>
                <a:latin typeface="Roboto Medium"/>
                <a:cs typeface="Roboto Medium"/>
              </a:rPr>
              <a:t> </a:t>
            </a:r>
            <a:r>
              <a:rPr dirty="0" sz="1300" spc="-40" b="0">
                <a:solidFill>
                  <a:srgbClr val="6D28D9"/>
                </a:solidFill>
                <a:latin typeface="Roboto Medium"/>
                <a:cs typeface="Roboto Medium"/>
              </a:rPr>
              <a:t>Actions</a:t>
            </a:r>
            <a:endParaRPr sz="1300">
              <a:latin typeface="Roboto Medium"/>
              <a:cs typeface="Roboto Medium"/>
            </a:endParaRPr>
          </a:p>
        </p:txBody>
      </p:sp>
      <p:sp>
        <p:nvSpPr>
          <p:cNvPr id="64" name="object 64" descr=""/>
          <p:cNvSpPr txBox="1"/>
          <p:nvPr/>
        </p:nvSpPr>
        <p:spPr>
          <a:xfrm>
            <a:off x="8458299" y="5874844"/>
            <a:ext cx="2532380" cy="4064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 indent="170815">
              <a:lnSpc>
                <a:spcPct val="108700"/>
              </a:lnSpc>
              <a:spcBef>
                <a:spcPts val="95"/>
              </a:spcBef>
            </a:pPr>
            <a:r>
              <a:rPr dirty="0" sz="1100" spc="-20" b="0">
                <a:solidFill>
                  <a:srgbClr val="374050"/>
                </a:solidFill>
                <a:latin typeface="Roboto Medium"/>
                <a:cs typeface="Roboto Medium"/>
              </a:rPr>
              <a:t>Use</a:t>
            </a:r>
            <a:r>
              <a:rPr dirty="0" sz="1100" spc="-5" b="0">
                <a:solidFill>
                  <a:srgbClr val="374050"/>
                </a:solidFill>
                <a:latin typeface="Roboto Medium"/>
                <a:cs typeface="Roboto Medium"/>
              </a:rPr>
              <a:t> </a:t>
            </a:r>
            <a:r>
              <a:rPr dirty="0" sz="1100" spc="-20" b="0">
                <a:solidFill>
                  <a:srgbClr val="374050"/>
                </a:solidFill>
                <a:latin typeface="Roboto Medium"/>
                <a:cs typeface="Roboto Medium"/>
              </a:rPr>
              <a:t>case:</a:t>
            </a:r>
            <a:r>
              <a:rPr dirty="0" sz="1100" b="0">
                <a:solidFill>
                  <a:srgbClr val="374050"/>
                </a:solidFill>
                <a:latin typeface="Roboto Medium"/>
                <a:cs typeface="Roboto Medium"/>
              </a:rPr>
              <a:t> </a:t>
            </a:r>
            <a:r>
              <a:rPr dirty="0" sz="1150" spc="-70">
                <a:solidFill>
                  <a:srgbClr val="374050"/>
                </a:solidFill>
                <a:latin typeface="Roboto"/>
                <a:cs typeface="Roboto"/>
              </a:rPr>
              <a:t>Complex</a:t>
            </a:r>
            <a:r>
              <a:rPr dirty="0" sz="1150" spc="-15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dirty="0" sz="1150" spc="-55">
                <a:solidFill>
                  <a:srgbClr val="374050"/>
                </a:solidFill>
                <a:latin typeface="Roboto"/>
                <a:cs typeface="Roboto"/>
              </a:rPr>
              <a:t>workflows,</a:t>
            </a:r>
            <a:r>
              <a:rPr dirty="0" sz="1150" spc="-1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dirty="0" sz="1150" spc="-45">
                <a:solidFill>
                  <a:srgbClr val="374050"/>
                </a:solidFill>
                <a:latin typeface="Roboto"/>
                <a:cs typeface="Roboto"/>
              </a:rPr>
              <a:t>decision </a:t>
            </a:r>
            <a:r>
              <a:rPr dirty="0" sz="1150" spc="-55">
                <a:solidFill>
                  <a:srgbClr val="374050"/>
                </a:solidFill>
                <a:latin typeface="Roboto"/>
                <a:cs typeface="Roboto"/>
              </a:rPr>
              <a:t>making,</a:t>
            </a:r>
            <a:r>
              <a:rPr dirty="0" sz="1150" spc="5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dirty="0" sz="1150" spc="-50">
                <a:solidFill>
                  <a:srgbClr val="374050"/>
                </a:solidFill>
                <a:latin typeface="Roboto"/>
                <a:cs typeface="Roboto"/>
              </a:rPr>
              <a:t>tool-</a:t>
            </a:r>
            <a:r>
              <a:rPr dirty="0" sz="1150" spc="-45">
                <a:solidFill>
                  <a:srgbClr val="374050"/>
                </a:solidFill>
                <a:latin typeface="Roboto"/>
                <a:cs typeface="Roboto"/>
              </a:rPr>
              <a:t>intensive</a:t>
            </a:r>
            <a:r>
              <a:rPr dirty="0" sz="1150" spc="5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dirty="0" sz="1150" spc="-10">
                <a:solidFill>
                  <a:srgbClr val="374050"/>
                </a:solidFill>
                <a:latin typeface="Roboto"/>
                <a:cs typeface="Roboto"/>
              </a:rPr>
              <a:t>tasks</a:t>
            </a:r>
            <a:endParaRPr sz="1150">
              <a:latin typeface="Roboto"/>
              <a:cs typeface="Roboto"/>
            </a:endParaRPr>
          </a:p>
        </p:txBody>
      </p:sp>
      <p:sp>
        <p:nvSpPr>
          <p:cNvPr id="65" name="object 65" descr=""/>
          <p:cNvSpPr txBox="1"/>
          <p:nvPr/>
        </p:nvSpPr>
        <p:spPr>
          <a:xfrm>
            <a:off x="3166268" y="6916022"/>
            <a:ext cx="5859780" cy="20383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150" spc="-55">
                <a:solidFill>
                  <a:srgbClr val="4A5462"/>
                </a:solidFill>
                <a:latin typeface="Roboto"/>
                <a:cs typeface="Roboto"/>
              </a:rPr>
              <a:t>Agents</a:t>
            </a:r>
            <a:r>
              <a:rPr dirty="0" sz="1150" spc="-1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dirty="0" sz="1150" spc="-40">
                <a:solidFill>
                  <a:srgbClr val="4A5462"/>
                </a:solidFill>
                <a:latin typeface="Roboto"/>
                <a:cs typeface="Roboto"/>
              </a:rPr>
              <a:t>build</a:t>
            </a:r>
            <a:r>
              <a:rPr dirty="0" sz="1150" spc="-5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dirty="0" sz="1150" spc="-60">
                <a:solidFill>
                  <a:srgbClr val="4A5462"/>
                </a:solidFill>
                <a:latin typeface="Roboto"/>
                <a:cs typeface="Roboto"/>
              </a:rPr>
              <a:t>upon</a:t>
            </a:r>
            <a:r>
              <a:rPr dirty="0" sz="1150" spc="-1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dirty="0" sz="1150" spc="-75">
                <a:solidFill>
                  <a:srgbClr val="4A5462"/>
                </a:solidFill>
                <a:latin typeface="Roboto"/>
                <a:cs typeface="Roboto"/>
              </a:rPr>
              <a:t>LLM</a:t>
            </a:r>
            <a:r>
              <a:rPr dirty="0" sz="1150" spc="-5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dirty="0" sz="1150" spc="-60">
                <a:solidFill>
                  <a:srgbClr val="4A5462"/>
                </a:solidFill>
                <a:latin typeface="Roboto"/>
                <a:cs typeface="Roboto"/>
              </a:rPr>
              <a:t>and</a:t>
            </a:r>
            <a:r>
              <a:rPr dirty="0" sz="1150" spc="-5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dirty="0" sz="1150" spc="-85">
                <a:solidFill>
                  <a:srgbClr val="4A5462"/>
                </a:solidFill>
                <a:latin typeface="Roboto"/>
                <a:cs typeface="Roboto"/>
              </a:rPr>
              <a:t>RAG</a:t>
            </a:r>
            <a:r>
              <a:rPr dirty="0" sz="1150" spc="-1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dirty="0" sz="1150" spc="-45">
                <a:solidFill>
                  <a:srgbClr val="4A5462"/>
                </a:solidFill>
                <a:latin typeface="Roboto"/>
                <a:cs typeface="Roboto"/>
              </a:rPr>
              <a:t>capabilities</a:t>
            </a:r>
            <a:r>
              <a:rPr dirty="0" sz="1150" spc="-5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dirty="0" sz="1150" spc="-55">
                <a:solidFill>
                  <a:srgbClr val="4A5462"/>
                </a:solidFill>
                <a:latin typeface="Roboto"/>
                <a:cs typeface="Roboto"/>
              </a:rPr>
              <a:t>while</a:t>
            </a:r>
            <a:r>
              <a:rPr dirty="0" sz="1150" spc="-1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dirty="0" sz="1150" spc="-50">
                <a:solidFill>
                  <a:srgbClr val="4A5462"/>
                </a:solidFill>
                <a:latin typeface="Roboto"/>
                <a:cs typeface="Roboto"/>
              </a:rPr>
              <a:t>adding</a:t>
            </a:r>
            <a:r>
              <a:rPr dirty="0" sz="1150" spc="-5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dirty="0" sz="1150" spc="-65">
                <a:solidFill>
                  <a:srgbClr val="4A5462"/>
                </a:solidFill>
                <a:latin typeface="Roboto"/>
                <a:cs typeface="Roboto"/>
              </a:rPr>
              <a:t>autonomy,</a:t>
            </a:r>
            <a:r>
              <a:rPr dirty="0" sz="1150" spc="-5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dirty="0" sz="1150" spc="-45">
                <a:solidFill>
                  <a:srgbClr val="4A5462"/>
                </a:solidFill>
                <a:latin typeface="Roboto"/>
                <a:cs typeface="Roboto"/>
              </a:rPr>
              <a:t>planning,</a:t>
            </a:r>
            <a:r>
              <a:rPr dirty="0" sz="1150" spc="-1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dirty="0" sz="1150" spc="-60">
                <a:solidFill>
                  <a:srgbClr val="4A5462"/>
                </a:solidFill>
                <a:latin typeface="Roboto"/>
                <a:cs typeface="Roboto"/>
              </a:rPr>
              <a:t>and</a:t>
            </a:r>
            <a:r>
              <a:rPr dirty="0" sz="1150" spc="-5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dirty="0" sz="1150" spc="-50">
                <a:solidFill>
                  <a:srgbClr val="4A5462"/>
                </a:solidFill>
                <a:latin typeface="Roboto"/>
                <a:cs typeface="Roboto"/>
              </a:rPr>
              <a:t>tool</a:t>
            </a:r>
            <a:r>
              <a:rPr dirty="0" sz="1150" spc="-5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dirty="0" sz="1150" spc="-45">
                <a:solidFill>
                  <a:srgbClr val="4A5462"/>
                </a:solidFill>
                <a:latin typeface="Roboto"/>
                <a:cs typeface="Roboto"/>
              </a:rPr>
              <a:t>integration.</a:t>
            </a:r>
            <a:endParaRPr sz="1150">
              <a:latin typeface="Roboto"/>
              <a:cs typeface="Roboto"/>
            </a:endParaRPr>
          </a:p>
        </p:txBody>
      </p:sp>
      <p:grpSp>
        <p:nvGrpSpPr>
          <p:cNvPr id="66" name="object 66" descr=""/>
          <p:cNvGrpSpPr/>
          <p:nvPr/>
        </p:nvGrpSpPr>
        <p:grpSpPr>
          <a:xfrm>
            <a:off x="10544174" y="7067550"/>
            <a:ext cx="1457325" cy="323850"/>
            <a:chOff x="10544174" y="7067550"/>
            <a:chExt cx="1457325" cy="323850"/>
          </a:xfrm>
        </p:grpSpPr>
        <p:sp>
          <p:nvSpPr>
            <p:cNvPr id="67" name="object 67" descr=""/>
            <p:cNvSpPr/>
            <p:nvPr/>
          </p:nvSpPr>
          <p:spPr>
            <a:xfrm>
              <a:off x="10544174" y="7067550"/>
              <a:ext cx="1457325" cy="323850"/>
            </a:xfrm>
            <a:custGeom>
              <a:avLst/>
              <a:gdLst/>
              <a:ahLst/>
              <a:cxnLst/>
              <a:rect l="l" t="t" r="r" b="b"/>
              <a:pathLst>
                <a:path w="1457325" h="323850">
                  <a:moveTo>
                    <a:pt x="1424277" y="323849"/>
                  </a:moveTo>
                  <a:lnTo>
                    <a:pt x="33047" y="323849"/>
                  </a:lnTo>
                  <a:lnTo>
                    <a:pt x="28187" y="322883"/>
                  </a:lnTo>
                  <a:lnTo>
                    <a:pt x="966" y="295662"/>
                  </a:lnTo>
                  <a:lnTo>
                    <a:pt x="0" y="290802"/>
                  </a:lnTo>
                  <a:lnTo>
                    <a:pt x="0" y="28574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1424277" y="0"/>
                  </a:lnTo>
                  <a:lnTo>
                    <a:pt x="1456357" y="28187"/>
                  </a:lnTo>
                  <a:lnTo>
                    <a:pt x="1457324" y="33047"/>
                  </a:lnTo>
                  <a:lnTo>
                    <a:pt x="1457324" y="290802"/>
                  </a:lnTo>
                  <a:lnTo>
                    <a:pt x="1429137" y="322883"/>
                  </a:lnTo>
                  <a:lnTo>
                    <a:pt x="1424277" y="323849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8" name="object 68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658474" y="7162799"/>
              <a:ext cx="133349" cy="133349"/>
            </a:xfrm>
            <a:prstGeom prst="rect">
              <a:avLst/>
            </a:prstGeom>
          </p:spPr>
        </p:pic>
      </p:grpSp>
      <p:sp>
        <p:nvSpPr>
          <p:cNvPr id="69" name="object 69" descr=""/>
          <p:cNvSpPr txBox="1"/>
          <p:nvPr/>
        </p:nvSpPr>
        <p:spPr>
          <a:xfrm>
            <a:off x="10833000" y="7169150"/>
            <a:ext cx="1066800" cy="1346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975"/>
              </a:lnSpc>
            </a:pPr>
            <a:r>
              <a:rPr dirty="0" sz="1000" spc="-75">
                <a:solidFill>
                  <a:srgbClr val="FFFFFF"/>
                </a:solidFill>
                <a:latin typeface="Roboto"/>
                <a:cs typeface="Roboto"/>
              </a:rPr>
              <a:t>Made</a:t>
            </a:r>
            <a:r>
              <a:rPr dirty="0" sz="1000" spc="5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1000" spc="-55">
                <a:solidFill>
                  <a:srgbClr val="FFFFFF"/>
                </a:solidFill>
                <a:latin typeface="Roboto"/>
                <a:cs typeface="Roboto"/>
              </a:rPr>
              <a:t>with</a:t>
            </a:r>
            <a:r>
              <a:rPr dirty="0" sz="1000" spc="5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1000" spc="-50">
                <a:solidFill>
                  <a:srgbClr val="FFFFFF"/>
                </a:solidFill>
                <a:latin typeface="Roboto"/>
                <a:cs typeface="Roboto"/>
              </a:rPr>
              <a:t>Genspark</a:t>
            </a:r>
            <a:endParaRPr sz="10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457199" y="457199"/>
            <a:ext cx="952500" cy="76200"/>
          </a:xfrm>
          <a:custGeom>
            <a:avLst/>
            <a:gdLst/>
            <a:ahLst/>
            <a:cxnLst/>
            <a:rect l="l" t="t" r="r" b="b"/>
            <a:pathLst>
              <a:path w="952500" h="76200">
                <a:moveTo>
                  <a:pt x="952499" y="76199"/>
                </a:moveTo>
                <a:lnTo>
                  <a:pt x="0" y="76199"/>
                </a:lnTo>
                <a:lnTo>
                  <a:pt x="0" y="0"/>
                </a:lnTo>
                <a:lnTo>
                  <a:pt x="952499" y="0"/>
                </a:lnTo>
                <a:lnTo>
                  <a:pt x="952499" y="76199"/>
                </a:lnTo>
                <a:close/>
              </a:path>
            </a:pathLst>
          </a:custGeom>
          <a:solidFill>
            <a:srgbClr val="3B81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4500" y="570765"/>
            <a:ext cx="6752590" cy="903605"/>
          </a:xfrm>
          <a:prstGeom prst="rect"/>
        </p:spPr>
        <p:txBody>
          <a:bodyPr wrap="square" lIns="0" tIns="1117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dirty="0" spc="-260"/>
              <a:t>The</a:t>
            </a:r>
            <a:r>
              <a:rPr dirty="0" spc="-95"/>
              <a:t> </a:t>
            </a:r>
            <a:r>
              <a:rPr dirty="0" spc="-225"/>
              <a:t>Six</a:t>
            </a:r>
            <a:r>
              <a:rPr dirty="0" spc="-95"/>
              <a:t> </a:t>
            </a:r>
            <a:r>
              <a:rPr dirty="0" spc="-229"/>
              <a:t>Building</a:t>
            </a:r>
            <a:r>
              <a:rPr dirty="0" spc="-95"/>
              <a:t> </a:t>
            </a:r>
            <a:r>
              <a:rPr dirty="0" spc="-254"/>
              <a:t>Blocks</a:t>
            </a:r>
            <a:r>
              <a:rPr dirty="0" spc="-95"/>
              <a:t> </a:t>
            </a:r>
            <a:r>
              <a:rPr dirty="0" spc="-225"/>
              <a:t>of</a:t>
            </a:r>
            <a:r>
              <a:rPr dirty="0" spc="-90"/>
              <a:t> </a:t>
            </a:r>
            <a:r>
              <a:rPr dirty="0" spc="-235"/>
              <a:t>AI</a:t>
            </a:r>
            <a:r>
              <a:rPr dirty="0" spc="-95"/>
              <a:t> </a:t>
            </a:r>
            <a:r>
              <a:rPr dirty="0" spc="-270"/>
              <a:t>Agents</a:t>
            </a: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dirty="0" sz="1650" spc="-70" b="0">
                <a:solidFill>
                  <a:srgbClr val="4A5462"/>
                </a:solidFill>
                <a:latin typeface="Roboto"/>
                <a:cs typeface="Roboto"/>
              </a:rPr>
              <a:t>Essential</a:t>
            </a:r>
            <a:r>
              <a:rPr dirty="0" sz="1650" spc="-20" b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dirty="0" sz="1650" spc="-95" b="0">
                <a:solidFill>
                  <a:srgbClr val="4A5462"/>
                </a:solidFill>
                <a:latin typeface="Roboto"/>
                <a:cs typeface="Roboto"/>
              </a:rPr>
              <a:t>components</a:t>
            </a:r>
            <a:r>
              <a:rPr dirty="0" sz="1650" spc="-15" b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dirty="0" sz="1650" spc="-70" b="0">
                <a:solidFill>
                  <a:srgbClr val="4A5462"/>
                </a:solidFill>
                <a:latin typeface="Roboto"/>
                <a:cs typeface="Roboto"/>
              </a:rPr>
              <a:t>that</a:t>
            </a:r>
            <a:r>
              <a:rPr dirty="0" sz="1650" spc="-15" b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dirty="0" sz="1650" spc="-70" b="0">
                <a:solidFill>
                  <a:srgbClr val="4A5462"/>
                </a:solidFill>
                <a:latin typeface="Roboto"/>
                <a:cs typeface="Roboto"/>
              </a:rPr>
              <a:t>establish</a:t>
            </a:r>
            <a:r>
              <a:rPr dirty="0" sz="1650" spc="-15" b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dirty="0" sz="1650" spc="-100" b="0">
                <a:solidFill>
                  <a:srgbClr val="4A5462"/>
                </a:solidFill>
                <a:latin typeface="Roboto"/>
                <a:cs typeface="Roboto"/>
              </a:rPr>
              <a:t>how</a:t>
            </a:r>
            <a:r>
              <a:rPr dirty="0" sz="1650" spc="-20" b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dirty="0" sz="1650" spc="-85" b="0">
                <a:solidFill>
                  <a:srgbClr val="4A5462"/>
                </a:solidFill>
                <a:latin typeface="Roboto"/>
                <a:cs typeface="Roboto"/>
              </a:rPr>
              <a:t>agents</a:t>
            </a:r>
            <a:r>
              <a:rPr dirty="0" sz="1650" spc="-15" b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dirty="0" sz="1650" spc="-80" b="0">
                <a:solidFill>
                  <a:srgbClr val="4A5462"/>
                </a:solidFill>
                <a:latin typeface="Roboto"/>
                <a:cs typeface="Roboto"/>
              </a:rPr>
              <a:t>operate</a:t>
            </a:r>
            <a:r>
              <a:rPr dirty="0" sz="1650" spc="-15" b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dirty="0" sz="1650" spc="-70" b="0">
                <a:solidFill>
                  <a:srgbClr val="4A5462"/>
                </a:solidFill>
                <a:latin typeface="Roboto"/>
                <a:cs typeface="Roboto"/>
              </a:rPr>
              <a:t>effectively</a:t>
            </a:r>
            <a:r>
              <a:rPr dirty="0" sz="1650" spc="-15" b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dirty="0" sz="1650" spc="-90" b="0">
                <a:solidFill>
                  <a:srgbClr val="4A5462"/>
                </a:solidFill>
                <a:latin typeface="Roboto"/>
                <a:cs typeface="Roboto"/>
              </a:rPr>
              <a:t>and</a:t>
            </a:r>
            <a:r>
              <a:rPr dirty="0" sz="1650" spc="-20" b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dirty="0" sz="1650" spc="-40" b="0">
                <a:solidFill>
                  <a:srgbClr val="4A5462"/>
                </a:solidFill>
                <a:latin typeface="Roboto"/>
                <a:cs typeface="Roboto"/>
              </a:rPr>
              <a:t>reliably</a:t>
            </a:r>
            <a:endParaRPr sz="1650">
              <a:latin typeface="Roboto"/>
              <a:cs typeface="Roboto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457199" y="1866899"/>
            <a:ext cx="3609975" cy="1638300"/>
            <a:chOff x="457199" y="1866899"/>
            <a:chExt cx="3609975" cy="1638300"/>
          </a:xfrm>
        </p:grpSpPr>
        <p:sp>
          <p:nvSpPr>
            <p:cNvPr id="5" name="object 5" descr=""/>
            <p:cNvSpPr/>
            <p:nvPr/>
          </p:nvSpPr>
          <p:spPr>
            <a:xfrm>
              <a:off x="457199" y="1866899"/>
              <a:ext cx="3609975" cy="1638300"/>
            </a:xfrm>
            <a:custGeom>
              <a:avLst/>
              <a:gdLst/>
              <a:ahLst/>
              <a:cxnLst/>
              <a:rect l="l" t="t" r="r" b="b"/>
              <a:pathLst>
                <a:path w="3609975" h="1638300">
                  <a:moveTo>
                    <a:pt x="3538778" y="1638299"/>
                  </a:moveTo>
                  <a:lnTo>
                    <a:pt x="71196" y="1638299"/>
                  </a:lnTo>
                  <a:lnTo>
                    <a:pt x="66241" y="1637811"/>
                  </a:lnTo>
                  <a:lnTo>
                    <a:pt x="29705" y="1622677"/>
                  </a:lnTo>
                  <a:lnTo>
                    <a:pt x="3885" y="1586637"/>
                  </a:lnTo>
                  <a:lnTo>
                    <a:pt x="0" y="1567103"/>
                  </a:lnTo>
                  <a:lnTo>
                    <a:pt x="0" y="1562099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3538778" y="0"/>
                  </a:lnTo>
                  <a:lnTo>
                    <a:pt x="3580268" y="15621"/>
                  </a:lnTo>
                  <a:lnTo>
                    <a:pt x="3606088" y="51661"/>
                  </a:lnTo>
                  <a:lnTo>
                    <a:pt x="3609974" y="71196"/>
                  </a:lnTo>
                  <a:lnTo>
                    <a:pt x="3609974" y="1567103"/>
                  </a:lnTo>
                  <a:lnTo>
                    <a:pt x="3594352" y="1608594"/>
                  </a:lnTo>
                  <a:lnTo>
                    <a:pt x="3558312" y="1634414"/>
                  </a:lnTo>
                  <a:lnTo>
                    <a:pt x="3543733" y="1637811"/>
                  </a:lnTo>
                  <a:lnTo>
                    <a:pt x="3538778" y="1638299"/>
                  </a:lnTo>
                  <a:close/>
                </a:path>
              </a:pathLst>
            </a:custGeom>
            <a:solidFill>
              <a:srgbClr val="EFF5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647699" y="2057399"/>
              <a:ext cx="571500" cy="571500"/>
            </a:xfrm>
            <a:custGeom>
              <a:avLst/>
              <a:gdLst/>
              <a:ahLst/>
              <a:cxnLst/>
              <a:rect l="l" t="t" r="r" b="b"/>
              <a:pathLst>
                <a:path w="571500" h="571500">
                  <a:moveTo>
                    <a:pt x="285749" y="571499"/>
                  </a:moveTo>
                  <a:lnTo>
                    <a:pt x="243821" y="568407"/>
                  </a:lnTo>
                  <a:lnTo>
                    <a:pt x="202801" y="559195"/>
                  </a:lnTo>
                  <a:lnTo>
                    <a:pt x="163575" y="544064"/>
                  </a:lnTo>
                  <a:lnTo>
                    <a:pt x="126995" y="523342"/>
                  </a:lnTo>
                  <a:lnTo>
                    <a:pt x="93851" y="497476"/>
                  </a:lnTo>
                  <a:lnTo>
                    <a:pt x="64862" y="467027"/>
                  </a:lnTo>
                  <a:lnTo>
                    <a:pt x="40653" y="432654"/>
                  </a:lnTo>
                  <a:lnTo>
                    <a:pt x="21751" y="395101"/>
                  </a:lnTo>
                  <a:lnTo>
                    <a:pt x="8563" y="355181"/>
                  </a:lnTo>
                  <a:lnTo>
                    <a:pt x="1375" y="313758"/>
                  </a:lnTo>
                  <a:lnTo>
                    <a:pt x="0" y="285749"/>
                  </a:lnTo>
                  <a:lnTo>
                    <a:pt x="343" y="271728"/>
                  </a:lnTo>
                  <a:lnTo>
                    <a:pt x="5490" y="230002"/>
                  </a:lnTo>
                  <a:lnTo>
                    <a:pt x="16703" y="189483"/>
                  </a:lnTo>
                  <a:lnTo>
                    <a:pt x="33740" y="151048"/>
                  </a:lnTo>
                  <a:lnTo>
                    <a:pt x="56233" y="115528"/>
                  </a:lnTo>
                  <a:lnTo>
                    <a:pt x="83694" y="83693"/>
                  </a:lnTo>
                  <a:lnTo>
                    <a:pt x="115528" y="56233"/>
                  </a:lnTo>
                  <a:lnTo>
                    <a:pt x="151048" y="33740"/>
                  </a:lnTo>
                  <a:lnTo>
                    <a:pt x="189483" y="16703"/>
                  </a:lnTo>
                  <a:lnTo>
                    <a:pt x="230002" y="5490"/>
                  </a:lnTo>
                  <a:lnTo>
                    <a:pt x="271728" y="344"/>
                  </a:lnTo>
                  <a:lnTo>
                    <a:pt x="285749" y="0"/>
                  </a:lnTo>
                  <a:lnTo>
                    <a:pt x="299771" y="344"/>
                  </a:lnTo>
                  <a:lnTo>
                    <a:pt x="341497" y="5490"/>
                  </a:lnTo>
                  <a:lnTo>
                    <a:pt x="382016" y="16703"/>
                  </a:lnTo>
                  <a:lnTo>
                    <a:pt x="420451" y="33740"/>
                  </a:lnTo>
                  <a:lnTo>
                    <a:pt x="455971" y="56233"/>
                  </a:lnTo>
                  <a:lnTo>
                    <a:pt x="487805" y="83693"/>
                  </a:lnTo>
                  <a:lnTo>
                    <a:pt x="515266" y="115528"/>
                  </a:lnTo>
                  <a:lnTo>
                    <a:pt x="537758" y="151048"/>
                  </a:lnTo>
                  <a:lnTo>
                    <a:pt x="554796" y="189483"/>
                  </a:lnTo>
                  <a:lnTo>
                    <a:pt x="566009" y="230002"/>
                  </a:lnTo>
                  <a:lnTo>
                    <a:pt x="571155" y="271728"/>
                  </a:lnTo>
                  <a:lnTo>
                    <a:pt x="571499" y="285749"/>
                  </a:lnTo>
                  <a:lnTo>
                    <a:pt x="571155" y="299771"/>
                  </a:lnTo>
                  <a:lnTo>
                    <a:pt x="566009" y="341497"/>
                  </a:lnTo>
                  <a:lnTo>
                    <a:pt x="554796" y="382016"/>
                  </a:lnTo>
                  <a:lnTo>
                    <a:pt x="537758" y="420451"/>
                  </a:lnTo>
                  <a:lnTo>
                    <a:pt x="515266" y="455971"/>
                  </a:lnTo>
                  <a:lnTo>
                    <a:pt x="487805" y="487805"/>
                  </a:lnTo>
                  <a:lnTo>
                    <a:pt x="455971" y="515266"/>
                  </a:lnTo>
                  <a:lnTo>
                    <a:pt x="420451" y="537758"/>
                  </a:lnTo>
                  <a:lnTo>
                    <a:pt x="382016" y="554796"/>
                  </a:lnTo>
                  <a:lnTo>
                    <a:pt x="341496" y="566009"/>
                  </a:lnTo>
                  <a:lnTo>
                    <a:pt x="299771" y="571155"/>
                  </a:lnTo>
                  <a:lnTo>
                    <a:pt x="285749" y="571499"/>
                  </a:lnTo>
                  <a:close/>
                </a:path>
              </a:pathLst>
            </a:custGeom>
            <a:solidFill>
              <a:srgbClr val="DAE9FE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8199" y="2228849"/>
              <a:ext cx="200025" cy="228600"/>
            </a:xfrm>
            <a:prstGeom prst="rect">
              <a:avLst/>
            </a:prstGeom>
          </p:spPr>
        </p:pic>
      </p:grpSp>
      <p:sp>
        <p:nvSpPr>
          <p:cNvPr id="8" name="object 8" descr=""/>
          <p:cNvSpPr txBox="1"/>
          <p:nvPr/>
        </p:nvSpPr>
        <p:spPr>
          <a:xfrm>
            <a:off x="1358899" y="2179226"/>
            <a:ext cx="1082040" cy="28702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700" spc="-100" b="0">
                <a:solidFill>
                  <a:srgbClr val="1D40AF"/>
                </a:solidFill>
                <a:latin typeface="Roboto Medium"/>
                <a:cs typeface="Roboto Medium"/>
              </a:rPr>
              <a:t>Role-</a:t>
            </a:r>
            <a:r>
              <a:rPr dirty="0" sz="1700" spc="-95" b="0">
                <a:solidFill>
                  <a:srgbClr val="1D40AF"/>
                </a:solidFill>
                <a:latin typeface="Roboto Medium"/>
                <a:cs typeface="Roboto Medium"/>
              </a:rPr>
              <a:t>playing</a:t>
            </a:r>
            <a:endParaRPr sz="1700">
              <a:latin typeface="Roboto Medium"/>
              <a:cs typeface="Roboto Medium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634999" y="2712545"/>
            <a:ext cx="2908300" cy="5969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8700"/>
              </a:lnSpc>
              <a:spcBef>
                <a:spcPts val="95"/>
              </a:spcBef>
            </a:pPr>
            <a:r>
              <a:rPr dirty="0" sz="1150" spc="-55">
                <a:solidFill>
                  <a:srgbClr val="374050"/>
                </a:solidFill>
                <a:latin typeface="Roboto"/>
                <a:cs typeface="Roboto"/>
              </a:rPr>
              <a:t>Giving</a:t>
            </a:r>
            <a:r>
              <a:rPr dirty="0" sz="1150" spc="15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dirty="0" sz="1150" spc="-60">
                <a:solidFill>
                  <a:srgbClr val="374050"/>
                </a:solidFill>
                <a:latin typeface="Roboto"/>
                <a:cs typeface="Roboto"/>
              </a:rPr>
              <a:t>agents</a:t>
            </a:r>
            <a:r>
              <a:rPr dirty="0" sz="1150" spc="2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dirty="0" sz="1150" spc="-50">
                <a:solidFill>
                  <a:srgbClr val="374050"/>
                </a:solidFill>
                <a:latin typeface="Roboto"/>
                <a:cs typeface="Roboto"/>
              </a:rPr>
              <a:t>specific</a:t>
            </a:r>
            <a:r>
              <a:rPr dirty="0" sz="1150" spc="2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dirty="0" sz="1150" spc="-55">
                <a:solidFill>
                  <a:srgbClr val="374050"/>
                </a:solidFill>
                <a:latin typeface="Roboto"/>
                <a:cs typeface="Roboto"/>
              </a:rPr>
              <a:t>roles</a:t>
            </a:r>
            <a:r>
              <a:rPr dirty="0" sz="1150" spc="2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dirty="0" sz="1150" spc="-50">
                <a:solidFill>
                  <a:srgbClr val="374050"/>
                </a:solidFill>
                <a:latin typeface="Roboto"/>
                <a:cs typeface="Roboto"/>
              </a:rPr>
              <a:t>(like</a:t>
            </a:r>
            <a:r>
              <a:rPr dirty="0" sz="1150" spc="15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dirty="0" sz="1150" spc="-55">
                <a:solidFill>
                  <a:srgbClr val="374050"/>
                </a:solidFill>
                <a:latin typeface="Roboto"/>
                <a:cs typeface="Roboto"/>
              </a:rPr>
              <a:t>"Senior</a:t>
            </a:r>
            <a:r>
              <a:rPr dirty="0" sz="1150" spc="2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dirty="0" sz="1150" spc="-55">
                <a:solidFill>
                  <a:srgbClr val="374050"/>
                </a:solidFill>
                <a:latin typeface="Roboto"/>
                <a:cs typeface="Roboto"/>
              </a:rPr>
              <a:t>contract </a:t>
            </a:r>
            <a:r>
              <a:rPr dirty="0" sz="1150" spc="-50">
                <a:solidFill>
                  <a:srgbClr val="374050"/>
                </a:solidFill>
                <a:latin typeface="Roboto"/>
                <a:cs typeface="Roboto"/>
              </a:rPr>
              <a:t>lawyer")</a:t>
            </a:r>
            <a:r>
              <a:rPr dirty="0" sz="1150" spc="5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dirty="0" sz="1150" spc="-65">
                <a:solidFill>
                  <a:srgbClr val="374050"/>
                </a:solidFill>
                <a:latin typeface="Roboto"/>
                <a:cs typeface="Roboto"/>
              </a:rPr>
              <a:t>enhances</a:t>
            </a:r>
            <a:r>
              <a:rPr dirty="0" sz="1150" spc="5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dirty="0" sz="1150" spc="-50">
                <a:solidFill>
                  <a:srgbClr val="374050"/>
                </a:solidFill>
                <a:latin typeface="Roboto"/>
                <a:cs typeface="Roboto"/>
              </a:rPr>
              <a:t>context</a:t>
            </a:r>
            <a:r>
              <a:rPr dirty="0" sz="1150" spc="1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dirty="0" sz="1150" spc="-50">
                <a:solidFill>
                  <a:srgbClr val="374050"/>
                </a:solidFill>
                <a:latin typeface="Roboto"/>
                <a:cs typeface="Roboto"/>
              </a:rPr>
              <a:t>understanding</a:t>
            </a:r>
            <a:r>
              <a:rPr dirty="0" sz="1150" spc="5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dirty="0" sz="1150" spc="-25">
                <a:solidFill>
                  <a:srgbClr val="374050"/>
                </a:solidFill>
                <a:latin typeface="Roboto"/>
                <a:cs typeface="Roboto"/>
              </a:rPr>
              <a:t>and </a:t>
            </a:r>
            <a:r>
              <a:rPr dirty="0" sz="1150" spc="-55">
                <a:solidFill>
                  <a:srgbClr val="374050"/>
                </a:solidFill>
                <a:latin typeface="Roboto"/>
                <a:cs typeface="Roboto"/>
              </a:rPr>
              <a:t>response</a:t>
            </a:r>
            <a:r>
              <a:rPr dirty="0" sz="1150" spc="-15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dirty="0" sz="1150" spc="-10">
                <a:solidFill>
                  <a:srgbClr val="374050"/>
                </a:solidFill>
                <a:latin typeface="Roboto"/>
                <a:cs typeface="Roboto"/>
              </a:rPr>
              <a:t>precision.</a:t>
            </a:r>
            <a:endParaRPr sz="1150">
              <a:latin typeface="Roboto"/>
              <a:cs typeface="Roboto"/>
            </a:endParaRPr>
          </a:p>
        </p:txBody>
      </p:sp>
      <p:grpSp>
        <p:nvGrpSpPr>
          <p:cNvPr id="10" name="object 10" descr=""/>
          <p:cNvGrpSpPr/>
          <p:nvPr/>
        </p:nvGrpSpPr>
        <p:grpSpPr>
          <a:xfrm>
            <a:off x="4295774" y="1866899"/>
            <a:ext cx="3600450" cy="1638300"/>
            <a:chOff x="4295774" y="1866899"/>
            <a:chExt cx="3600450" cy="1638300"/>
          </a:xfrm>
        </p:grpSpPr>
        <p:sp>
          <p:nvSpPr>
            <p:cNvPr id="11" name="object 11" descr=""/>
            <p:cNvSpPr/>
            <p:nvPr/>
          </p:nvSpPr>
          <p:spPr>
            <a:xfrm>
              <a:off x="4295774" y="1866899"/>
              <a:ext cx="3600450" cy="1638300"/>
            </a:xfrm>
            <a:custGeom>
              <a:avLst/>
              <a:gdLst/>
              <a:ahLst/>
              <a:cxnLst/>
              <a:rect l="l" t="t" r="r" b="b"/>
              <a:pathLst>
                <a:path w="3600450" h="1638300">
                  <a:moveTo>
                    <a:pt x="3529253" y="1638299"/>
                  </a:moveTo>
                  <a:lnTo>
                    <a:pt x="71196" y="1638299"/>
                  </a:lnTo>
                  <a:lnTo>
                    <a:pt x="66241" y="1637811"/>
                  </a:lnTo>
                  <a:lnTo>
                    <a:pt x="29705" y="1622677"/>
                  </a:lnTo>
                  <a:lnTo>
                    <a:pt x="3885" y="1586637"/>
                  </a:lnTo>
                  <a:lnTo>
                    <a:pt x="0" y="1567103"/>
                  </a:lnTo>
                  <a:lnTo>
                    <a:pt x="0" y="1562099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3529253" y="0"/>
                  </a:lnTo>
                  <a:lnTo>
                    <a:pt x="3570744" y="15621"/>
                  </a:lnTo>
                  <a:lnTo>
                    <a:pt x="3596563" y="51661"/>
                  </a:lnTo>
                  <a:lnTo>
                    <a:pt x="3600449" y="71196"/>
                  </a:lnTo>
                  <a:lnTo>
                    <a:pt x="3600449" y="1567103"/>
                  </a:lnTo>
                  <a:lnTo>
                    <a:pt x="3584827" y="1608594"/>
                  </a:lnTo>
                  <a:lnTo>
                    <a:pt x="3548786" y="1634414"/>
                  </a:lnTo>
                  <a:lnTo>
                    <a:pt x="3534208" y="1637811"/>
                  </a:lnTo>
                  <a:lnTo>
                    <a:pt x="3529253" y="1638299"/>
                  </a:lnTo>
                  <a:close/>
                </a:path>
              </a:pathLst>
            </a:custGeom>
            <a:solidFill>
              <a:srgbClr val="EDF1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4486274" y="2057399"/>
              <a:ext cx="571500" cy="571500"/>
            </a:xfrm>
            <a:custGeom>
              <a:avLst/>
              <a:gdLst/>
              <a:ahLst/>
              <a:cxnLst/>
              <a:rect l="l" t="t" r="r" b="b"/>
              <a:pathLst>
                <a:path w="571500" h="571500">
                  <a:moveTo>
                    <a:pt x="285749" y="571499"/>
                  </a:moveTo>
                  <a:lnTo>
                    <a:pt x="243821" y="568407"/>
                  </a:lnTo>
                  <a:lnTo>
                    <a:pt x="202800" y="559195"/>
                  </a:lnTo>
                  <a:lnTo>
                    <a:pt x="163575" y="544064"/>
                  </a:lnTo>
                  <a:lnTo>
                    <a:pt x="126995" y="523342"/>
                  </a:lnTo>
                  <a:lnTo>
                    <a:pt x="93851" y="497476"/>
                  </a:lnTo>
                  <a:lnTo>
                    <a:pt x="64862" y="467027"/>
                  </a:lnTo>
                  <a:lnTo>
                    <a:pt x="40653" y="432654"/>
                  </a:lnTo>
                  <a:lnTo>
                    <a:pt x="21751" y="395101"/>
                  </a:lnTo>
                  <a:lnTo>
                    <a:pt x="8563" y="355181"/>
                  </a:lnTo>
                  <a:lnTo>
                    <a:pt x="1375" y="313758"/>
                  </a:lnTo>
                  <a:lnTo>
                    <a:pt x="0" y="285749"/>
                  </a:lnTo>
                  <a:lnTo>
                    <a:pt x="343" y="271728"/>
                  </a:lnTo>
                  <a:lnTo>
                    <a:pt x="5490" y="230002"/>
                  </a:lnTo>
                  <a:lnTo>
                    <a:pt x="16703" y="189483"/>
                  </a:lnTo>
                  <a:lnTo>
                    <a:pt x="33740" y="151048"/>
                  </a:lnTo>
                  <a:lnTo>
                    <a:pt x="56233" y="115528"/>
                  </a:lnTo>
                  <a:lnTo>
                    <a:pt x="83693" y="83693"/>
                  </a:lnTo>
                  <a:lnTo>
                    <a:pt x="115528" y="56233"/>
                  </a:lnTo>
                  <a:lnTo>
                    <a:pt x="151048" y="33740"/>
                  </a:lnTo>
                  <a:lnTo>
                    <a:pt x="189483" y="16703"/>
                  </a:lnTo>
                  <a:lnTo>
                    <a:pt x="230002" y="5490"/>
                  </a:lnTo>
                  <a:lnTo>
                    <a:pt x="271728" y="344"/>
                  </a:lnTo>
                  <a:lnTo>
                    <a:pt x="285749" y="0"/>
                  </a:lnTo>
                  <a:lnTo>
                    <a:pt x="299771" y="344"/>
                  </a:lnTo>
                  <a:lnTo>
                    <a:pt x="341496" y="5490"/>
                  </a:lnTo>
                  <a:lnTo>
                    <a:pt x="382015" y="16703"/>
                  </a:lnTo>
                  <a:lnTo>
                    <a:pt x="420451" y="33740"/>
                  </a:lnTo>
                  <a:lnTo>
                    <a:pt x="455970" y="56233"/>
                  </a:lnTo>
                  <a:lnTo>
                    <a:pt x="487805" y="83693"/>
                  </a:lnTo>
                  <a:lnTo>
                    <a:pt x="515266" y="115528"/>
                  </a:lnTo>
                  <a:lnTo>
                    <a:pt x="537758" y="151048"/>
                  </a:lnTo>
                  <a:lnTo>
                    <a:pt x="554795" y="189483"/>
                  </a:lnTo>
                  <a:lnTo>
                    <a:pt x="566008" y="230002"/>
                  </a:lnTo>
                  <a:lnTo>
                    <a:pt x="571156" y="271728"/>
                  </a:lnTo>
                  <a:lnTo>
                    <a:pt x="571499" y="285749"/>
                  </a:lnTo>
                  <a:lnTo>
                    <a:pt x="571156" y="299771"/>
                  </a:lnTo>
                  <a:lnTo>
                    <a:pt x="566008" y="341497"/>
                  </a:lnTo>
                  <a:lnTo>
                    <a:pt x="554795" y="382016"/>
                  </a:lnTo>
                  <a:lnTo>
                    <a:pt x="537758" y="420451"/>
                  </a:lnTo>
                  <a:lnTo>
                    <a:pt x="515266" y="455971"/>
                  </a:lnTo>
                  <a:lnTo>
                    <a:pt x="487805" y="487805"/>
                  </a:lnTo>
                  <a:lnTo>
                    <a:pt x="455970" y="515266"/>
                  </a:lnTo>
                  <a:lnTo>
                    <a:pt x="420451" y="537758"/>
                  </a:lnTo>
                  <a:lnTo>
                    <a:pt x="382016" y="554796"/>
                  </a:lnTo>
                  <a:lnTo>
                    <a:pt x="341496" y="566009"/>
                  </a:lnTo>
                  <a:lnTo>
                    <a:pt x="299771" y="571155"/>
                  </a:lnTo>
                  <a:lnTo>
                    <a:pt x="285749" y="571499"/>
                  </a:lnTo>
                  <a:close/>
                </a:path>
              </a:pathLst>
            </a:custGeom>
            <a:solidFill>
              <a:srgbClr val="DFE7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58456" y="2228849"/>
              <a:ext cx="227135" cy="227330"/>
            </a:xfrm>
            <a:prstGeom prst="rect">
              <a:avLst/>
            </a:prstGeom>
          </p:spPr>
        </p:pic>
      </p:grpSp>
      <p:sp>
        <p:nvSpPr>
          <p:cNvPr id="14" name="object 14" descr=""/>
          <p:cNvSpPr txBox="1"/>
          <p:nvPr/>
        </p:nvSpPr>
        <p:spPr>
          <a:xfrm>
            <a:off x="5194200" y="2181730"/>
            <a:ext cx="1116330" cy="2844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700" spc="-120" b="0">
                <a:solidFill>
                  <a:srgbClr val="372FA2"/>
                </a:solidFill>
                <a:latin typeface="Roboto Medium"/>
                <a:cs typeface="Roboto Medium"/>
              </a:rPr>
              <a:t>Focus/Tasks</a:t>
            </a:r>
            <a:endParaRPr sz="1700">
              <a:latin typeface="Roboto Medium"/>
              <a:cs typeface="Roboto Medium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4470300" y="2712545"/>
            <a:ext cx="3007360" cy="5969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8700"/>
              </a:lnSpc>
              <a:spcBef>
                <a:spcPts val="95"/>
              </a:spcBef>
            </a:pPr>
            <a:r>
              <a:rPr dirty="0" sz="1150" spc="-70">
                <a:solidFill>
                  <a:srgbClr val="374050"/>
                </a:solidFill>
                <a:latin typeface="Roboto"/>
                <a:cs typeface="Roboto"/>
              </a:rPr>
              <a:t>Narrow,</a:t>
            </a:r>
            <a:r>
              <a:rPr dirty="0" sz="115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dirty="0" sz="1150" spc="-50">
                <a:solidFill>
                  <a:srgbClr val="374050"/>
                </a:solidFill>
                <a:latin typeface="Roboto"/>
                <a:cs typeface="Roboto"/>
              </a:rPr>
              <a:t>specific</a:t>
            </a:r>
            <a:r>
              <a:rPr dirty="0" sz="1150" spc="5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dirty="0" sz="1150" spc="-55">
                <a:solidFill>
                  <a:srgbClr val="374050"/>
                </a:solidFill>
                <a:latin typeface="Roboto"/>
                <a:cs typeface="Roboto"/>
              </a:rPr>
              <a:t>task</a:t>
            </a:r>
            <a:r>
              <a:rPr dirty="0" sz="1150" spc="5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dirty="0" sz="1150" spc="-60">
                <a:solidFill>
                  <a:srgbClr val="374050"/>
                </a:solidFill>
                <a:latin typeface="Roboto"/>
                <a:cs typeface="Roboto"/>
              </a:rPr>
              <a:t>focus</a:t>
            </a:r>
            <a:r>
              <a:rPr dirty="0" sz="115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dirty="0" sz="1150" spc="-55">
                <a:solidFill>
                  <a:srgbClr val="374050"/>
                </a:solidFill>
                <a:latin typeface="Roboto"/>
                <a:cs typeface="Roboto"/>
              </a:rPr>
              <a:t>reduces</a:t>
            </a:r>
            <a:r>
              <a:rPr dirty="0" sz="1150" spc="5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dirty="0" sz="1150" spc="-50">
                <a:solidFill>
                  <a:srgbClr val="374050"/>
                </a:solidFill>
                <a:latin typeface="Roboto"/>
                <a:cs typeface="Roboto"/>
              </a:rPr>
              <a:t>confusion</a:t>
            </a:r>
            <a:r>
              <a:rPr dirty="0" sz="1150" spc="5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dirty="0" sz="1150" spc="-55">
                <a:solidFill>
                  <a:srgbClr val="374050"/>
                </a:solidFill>
                <a:latin typeface="Roboto"/>
                <a:cs typeface="Roboto"/>
              </a:rPr>
              <a:t>and </a:t>
            </a:r>
            <a:r>
              <a:rPr dirty="0" sz="1150" spc="-45">
                <a:solidFill>
                  <a:srgbClr val="374050"/>
                </a:solidFill>
                <a:latin typeface="Roboto"/>
                <a:cs typeface="Roboto"/>
              </a:rPr>
              <a:t>hallucination.</a:t>
            </a:r>
            <a:r>
              <a:rPr dirty="0" sz="1150" spc="1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dirty="0" sz="1150" spc="-70">
                <a:solidFill>
                  <a:srgbClr val="374050"/>
                </a:solidFill>
                <a:latin typeface="Roboto"/>
                <a:cs typeface="Roboto"/>
              </a:rPr>
              <a:t>Complex</a:t>
            </a:r>
            <a:r>
              <a:rPr dirty="0" sz="1150" spc="1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dirty="0" sz="1150" spc="-60">
                <a:solidFill>
                  <a:srgbClr val="374050"/>
                </a:solidFill>
                <a:latin typeface="Roboto"/>
                <a:cs typeface="Roboto"/>
              </a:rPr>
              <a:t>problems</a:t>
            </a:r>
            <a:r>
              <a:rPr dirty="0" sz="1150" spc="1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dirty="0" sz="1150" spc="-60">
                <a:solidFill>
                  <a:srgbClr val="374050"/>
                </a:solidFill>
                <a:latin typeface="Roboto"/>
                <a:cs typeface="Roboto"/>
              </a:rPr>
              <a:t>need</a:t>
            </a:r>
            <a:r>
              <a:rPr dirty="0" sz="1150" spc="1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dirty="0" sz="1150" spc="-10">
                <a:solidFill>
                  <a:srgbClr val="374050"/>
                </a:solidFill>
                <a:latin typeface="Roboto"/>
                <a:cs typeface="Roboto"/>
              </a:rPr>
              <a:t>multiple </a:t>
            </a:r>
            <a:r>
              <a:rPr dirty="0" sz="1150" spc="-50">
                <a:solidFill>
                  <a:srgbClr val="374050"/>
                </a:solidFill>
                <a:latin typeface="Roboto"/>
                <a:cs typeface="Roboto"/>
              </a:rPr>
              <a:t>specialized</a:t>
            </a:r>
            <a:r>
              <a:rPr dirty="0" sz="115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dirty="0" sz="1150" spc="-10">
                <a:solidFill>
                  <a:srgbClr val="374050"/>
                </a:solidFill>
                <a:latin typeface="Roboto"/>
                <a:cs typeface="Roboto"/>
              </a:rPr>
              <a:t>agents.</a:t>
            </a:r>
            <a:endParaRPr sz="1150">
              <a:latin typeface="Roboto"/>
              <a:cs typeface="Roboto"/>
            </a:endParaRPr>
          </a:p>
        </p:txBody>
      </p:sp>
      <p:grpSp>
        <p:nvGrpSpPr>
          <p:cNvPr id="16" name="object 16" descr=""/>
          <p:cNvGrpSpPr/>
          <p:nvPr/>
        </p:nvGrpSpPr>
        <p:grpSpPr>
          <a:xfrm>
            <a:off x="8124824" y="1866899"/>
            <a:ext cx="3609975" cy="1638300"/>
            <a:chOff x="8124824" y="1866899"/>
            <a:chExt cx="3609975" cy="1638300"/>
          </a:xfrm>
        </p:grpSpPr>
        <p:sp>
          <p:nvSpPr>
            <p:cNvPr id="17" name="object 17" descr=""/>
            <p:cNvSpPr/>
            <p:nvPr/>
          </p:nvSpPr>
          <p:spPr>
            <a:xfrm>
              <a:off x="8124824" y="1866899"/>
              <a:ext cx="3609975" cy="1638300"/>
            </a:xfrm>
            <a:custGeom>
              <a:avLst/>
              <a:gdLst/>
              <a:ahLst/>
              <a:cxnLst/>
              <a:rect l="l" t="t" r="r" b="b"/>
              <a:pathLst>
                <a:path w="3609975" h="1638300">
                  <a:moveTo>
                    <a:pt x="3538777" y="1638299"/>
                  </a:moveTo>
                  <a:lnTo>
                    <a:pt x="71196" y="1638299"/>
                  </a:lnTo>
                  <a:lnTo>
                    <a:pt x="66240" y="1637811"/>
                  </a:lnTo>
                  <a:lnTo>
                    <a:pt x="29703" y="1622677"/>
                  </a:lnTo>
                  <a:lnTo>
                    <a:pt x="3884" y="1586637"/>
                  </a:lnTo>
                  <a:lnTo>
                    <a:pt x="0" y="1567103"/>
                  </a:lnTo>
                  <a:lnTo>
                    <a:pt x="0" y="1562099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0" y="3885"/>
                  </a:lnTo>
                  <a:lnTo>
                    <a:pt x="71196" y="0"/>
                  </a:lnTo>
                  <a:lnTo>
                    <a:pt x="3538777" y="0"/>
                  </a:lnTo>
                  <a:lnTo>
                    <a:pt x="3580267" y="15621"/>
                  </a:lnTo>
                  <a:lnTo>
                    <a:pt x="3606087" y="51661"/>
                  </a:lnTo>
                  <a:lnTo>
                    <a:pt x="3609974" y="71196"/>
                  </a:lnTo>
                  <a:lnTo>
                    <a:pt x="3609974" y="1567103"/>
                  </a:lnTo>
                  <a:lnTo>
                    <a:pt x="3594351" y="1608594"/>
                  </a:lnTo>
                  <a:lnTo>
                    <a:pt x="3558311" y="1634414"/>
                  </a:lnTo>
                  <a:lnTo>
                    <a:pt x="3543733" y="1637811"/>
                  </a:lnTo>
                  <a:lnTo>
                    <a:pt x="3538777" y="1638299"/>
                  </a:lnTo>
                  <a:close/>
                </a:path>
              </a:pathLst>
            </a:custGeom>
            <a:solidFill>
              <a:srgbClr val="F5F2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8315324" y="2057399"/>
              <a:ext cx="571500" cy="571500"/>
            </a:xfrm>
            <a:custGeom>
              <a:avLst/>
              <a:gdLst/>
              <a:ahLst/>
              <a:cxnLst/>
              <a:rect l="l" t="t" r="r" b="b"/>
              <a:pathLst>
                <a:path w="571500" h="571500">
                  <a:moveTo>
                    <a:pt x="285749" y="571499"/>
                  </a:moveTo>
                  <a:lnTo>
                    <a:pt x="243821" y="568407"/>
                  </a:lnTo>
                  <a:lnTo>
                    <a:pt x="202800" y="559195"/>
                  </a:lnTo>
                  <a:lnTo>
                    <a:pt x="163574" y="544064"/>
                  </a:lnTo>
                  <a:lnTo>
                    <a:pt x="126995" y="523342"/>
                  </a:lnTo>
                  <a:lnTo>
                    <a:pt x="93852" y="497476"/>
                  </a:lnTo>
                  <a:lnTo>
                    <a:pt x="64861" y="467027"/>
                  </a:lnTo>
                  <a:lnTo>
                    <a:pt x="40652" y="432654"/>
                  </a:lnTo>
                  <a:lnTo>
                    <a:pt x="21750" y="395101"/>
                  </a:lnTo>
                  <a:lnTo>
                    <a:pt x="8563" y="355181"/>
                  </a:lnTo>
                  <a:lnTo>
                    <a:pt x="1376" y="313758"/>
                  </a:lnTo>
                  <a:lnTo>
                    <a:pt x="0" y="285749"/>
                  </a:lnTo>
                  <a:lnTo>
                    <a:pt x="344" y="271728"/>
                  </a:lnTo>
                  <a:lnTo>
                    <a:pt x="5490" y="230002"/>
                  </a:lnTo>
                  <a:lnTo>
                    <a:pt x="16703" y="189483"/>
                  </a:lnTo>
                  <a:lnTo>
                    <a:pt x="33740" y="151048"/>
                  </a:lnTo>
                  <a:lnTo>
                    <a:pt x="56232" y="115528"/>
                  </a:lnTo>
                  <a:lnTo>
                    <a:pt x="83693" y="83693"/>
                  </a:lnTo>
                  <a:lnTo>
                    <a:pt x="115528" y="56233"/>
                  </a:lnTo>
                  <a:lnTo>
                    <a:pt x="151046" y="33740"/>
                  </a:lnTo>
                  <a:lnTo>
                    <a:pt x="189482" y="16703"/>
                  </a:lnTo>
                  <a:lnTo>
                    <a:pt x="230002" y="5490"/>
                  </a:lnTo>
                  <a:lnTo>
                    <a:pt x="271728" y="344"/>
                  </a:lnTo>
                  <a:lnTo>
                    <a:pt x="285749" y="0"/>
                  </a:lnTo>
                  <a:lnTo>
                    <a:pt x="299771" y="344"/>
                  </a:lnTo>
                  <a:lnTo>
                    <a:pt x="341495" y="5490"/>
                  </a:lnTo>
                  <a:lnTo>
                    <a:pt x="382015" y="16703"/>
                  </a:lnTo>
                  <a:lnTo>
                    <a:pt x="420450" y="33740"/>
                  </a:lnTo>
                  <a:lnTo>
                    <a:pt x="455970" y="56233"/>
                  </a:lnTo>
                  <a:lnTo>
                    <a:pt x="487805" y="83693"/>
                  </a:lnTo>
                  <a:lnTo>
                    <a:pt x="515266" y="115528"/>
                  </a:lnTo>
                  <a:lnTo>
                    <a:pt x="537758" y="151048"/>
                  </a:lnTo>
                  <a:lnTo>
                    <a:pt x="554795" y="189483"/>
                  </a:lnTo>
                  <a:lnTo>
                    <a:pt x="566008" y="230002"/>
                  </a:lnTo>
                  <a:lnTo>
                    <a:pt x="571155" y="271728"/>
                  </a:lnTo>
                  <a:lnTo>
                    <a:pt x="571499" y="285749"/>
                  </a:lnTo>
                  <a:lnTo>
                    <a:pt x="571155" y="299771"/>
                  </a:lnTo>
                  <a:lnTo>
                    <a:pt x="566008" y="341497"/>
                  </a:lnTo>
                  <a:lnTo>
                    <a:pt x="554795" y="382016"/>
                  </a:lnTo>
                  <a:lnTo>
                    <a:pt x="537758" y="420451"/>
                  </a:lnTo>
                  <a:lnTo>
                    <a:pt x="515265" y="455971"/>
                  </a:lnTo>
                  <a:lnTo>
                    <a:pt x="487805" y="487805"/>
                  </a:lnTo>
                  <a:lnTo>
                    <a:pt x="455970" y="515266"/>
                  </a:lnTo>
                  <a:lnTo>
                    <a:pt x="420450" y="537758"/>
                  </a:lnTo>
                  <a:lnTo>
                    <a:pt x="382015" y="554796"/>
                  </a:lnTo>
                  <a:lnTo>
                    <a:pt x="341495" y="566009"/>
                  </a:lnTo>
                  <a:lnTo>
                    <a:pt x="299771" y="571155"/>
                  </a:lnTo>
                  <a:lnTo>
                    <a:pt x="285749" y="571499"/>
                  </a:lnTo>
                  <a:close/>
                </a:path>
              </a:pathLst>
            </a:custGeom>
            <a:solidFill>
              <a:srgbClr val="ECE8FE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9" name="object 19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485702" y="2227778"/>
              <a:ext cx="231055" cy="231055"/>
            </a:xfrm>
            <a:prstGeom prst="rect">
              <a:avLst/>
            </a:prstGeom>
          </p:spPr>
        </p:pic>
      </p:grpSp>
      <p:sp>
        <p:nvSpPr>
          <p:cNvPr id="20" name="object 20" descr=""/>
          <p:cNvSpPr txBox="1"/>
          <p:nvPr/>
        </p:nvSpPr>
        <p:spPr>
          <a:xfrm>
            <a:off x="9029650" y="2181770"/>
            <a:ext cx="491490" cy="2838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700" spc="-120" b="0">
                <a:solidFill>
                  <a:srgbClr val="5B20B5"/>
                </a:solidFill>
                <a:latin typeface="Roboto Medium"/>
                <a:cs typeface="Roboto Medium"/>
              </a:rPr>
              <a:t>Tools</a:t>
            </a:r>
            <a:endParaRPr sz="1700">
              <a:latin typeface="Roboto Medium"/>
              <a:cs typeface="Roboto Medium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8305750" y="2712545"/>
            <a:ext cx="3151505" cy="5969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8700"/>
              </a:lnSpc>
              <a:spcBef>
                <a:spcPts val="95"/>
              </a:spcBef>
            </a:pPr>
            <a:r>
              <a:rPr dirty="0" sz="1150" spc="-55">
                <a:solidFill>
                  <a:srgbClr val="374050"/>
                </a:solidFill>
                <a:latin typeface="Roboto"/>
                <a:cs typeface="Roboto"/>
              </a:rPr>
              <a:t>Agents</a:t>
            </a:r>
            <a:r>
              <a:rPr dirty="0" sz="1150" spc="-1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dirty="0" sz="1150" spc="-40">
                <a:solidFill>
                  <a:srgbClr val="374050"/>
                </a:solidFill>
                <a:latin typeface="Roboto"/>
                <a:cs typeface="Roboto"/>
              </a:rPr>
              <a:t>utilize</a:t>
            </a:r>
            <a:r>
              <a:rPr dirty="0" sz="1150" spc="-1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dirty="0" sz="1150" spc="-55">
                <a:solidFill>
                  <a:srgbClr val="374050"/>
                </a:solidFill>
                <a:latin typeface="Roboto"/>
                <a:cs typeface="Roboto"/>
              </a:rPr>
              <a:t>APIs,</a:t>
            </a:r>
            <a:r>
              <a:rPr dirty="0" sz="1150" spc="-1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dirty="0" sz="1150" spc="-60">
                <a:solidFill>
                  <a:srgbClr val="374050"/>
                </a:solidFill>
                <a:latin typeface="Roboto"/>
                <a:cs typeface="Roboto"/>
              </a:rPr>
              <a:t>code</a:t>
            </a:r>
            <a:r>
              <a:rPr dirty="0" sz="1150" spc="-1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dirty="0" sz="1150" spc="-50">
                <a:solidFill>
                  <a:srgbClr val="374050"/>
                </a:solidFill>
                <a:latin typeface="Roboto"/>
                <a:cs typeface="Roboto"/>
              </a:rPr>
              <a:t>execution,</a:t>
            </a:r>
            <a:r>
              <a:rPr dirty="0" sz="1150" spc="-5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dirty="0" sz="1150" spc="-55">
                <a:solidFill>
                  <a:srgbClr val="374050"/>
                </a:solidFill>
                <a:latin typeface="Roboto"/>
                <a:cs typeface="Roboto"/>
              </a:rPr>
              <a:t>search</a:t>
            </a:r>
            <a:r>
              <a:rPr dirty="0" sz="1150" spc="-1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dirty="0" sz="1150" spc="-60">
                <a:solidFill>
                  <a:srgbClr val="374050"/>
                </a:solidFill>
                <a:latin typeface="Roboto"/>
                <a:cs typeface="Roboto"/>
              </a:rPr>
              <a:t>and</a:t>
            </a:r>
            <a:r>
              <a:rPr dirty="0" sz="1150" spc="-1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dirty="0" sz="1150" spc="-50">
                <a:solidFill>
                  <a:srgbClr val="374050"/>
                </a:solidFill>
                <a:latin typeface="Roboto"/>
                <a:cs typeface="Roboto"/>
              </a:rPr>
              <a:t>other </a:t>
            </a:r>
            <a:r>
              <a:rPr dirty="0" sz="1150" spc="-60">
                <a:solidFill>
                  <a:srgbClr val="374050"/>
                </a:solidFill>
                <a:latin typeface="Roboto"/>
                <a:cs typeface="Roboto"/>
              </a:rPr>
              <a:t>relevant</a:t>
            </a:r>
            <a:r>
              <a:rPr dirty="0" sz="1150" spc="25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dirty="0" sz="1150" spc="-50">
                <a:solidFill>
                  <a:srgbClr val="374050"/>
                </a:solidFill>
                <a:latin typeface="Roboto"/>
                <a:cs typeface="Roboto"/>
              </a:rPr>
              <a:t>tools.</a:t>
            </a:r>
            <a:r>
              <a:rPr dirty="0" sz="1150" spc="3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dirty="0" sz="1150" spc="-70">
                <a:solidFill>
                  <a:srgbClr val="374050"/>
                </a:solidFill>
                <a:latin typeface="Roboto"/>
                <a:cs typeface="Roboto"/>
              </a:rPr>
              <a:t>More</a:t>
            </a:r>
            <a:r>
              <a:rPr dirty="0" sz="1150" spc="25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dirty="0" sz="1150" spc="-55">
                <a:solidFill>
                  <a:srgbClr val="374050"/>
                </a:solidFill>
                <a:latin typeface="Roboto"/>
                <a:cs typeface="Roboto"/>
              </a:rPr>
              <a:t>tools</a:t>
            </a:r>
            <a:r>
              <a:rPr dirty="0" sz="1150" spc="3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dirty="0" sz="1150" spc="-55">
                <a:solidFill>
                  <a:srgbClr val="374050"/>
                </a:solidFill>
                <a:latin typeface="Roboto"/>
                <a:cs typeface="Roboto"/>
              </a:rPr>
              <a:t>aren't</a:t>
            </a:r>
            <a:r>
              <a:rPr dirty="0" sz="1150" spc="3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dirty="0" sz="1150" spc="-65">
                <a:solidFill>
                  <a:srgbClr val="374050"/>
                </a:solidFill>
                <a:latin typeface="Roboto"/>
                <a:cs typeface="Roboto"/>
              </a:rPr>
              <a:t>always</a:t>
            </a:r>
            <a:r>
              <a:rPr dirty="0" sz="1150" spc="25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dirty="0" sz="1150" spc="-60">
                <a:solidFill>
                  <a:srgbClr val="374050"/>
                </a:solidFill>
                <a:latin typeface="Roboto"/>
                <a:cs typeface="Roboto"/>
              </a:rPr>
              <a:t>better—</a:t>
            </a:r>
            <a:r>
              <a:rPr dirty="0" sz="1150" spc="-25">
                <a:solidFill>
                  <a:srgbClr val="374050"/>
                </a:solidFill>
                <a:latin typeface="Roboto"/>
                <a:cs typeface="Roboto"/>
              </a:rPr>
              <a:t>use </a:t>
            </a:r>
            <a:r>
              <a:rPr dirty="0" sz="1150" spc="-65">
                <a:solidFill>
                  <a:srgbClr val="374050"/>
                </a:solidFill>
                <a:latin typeface="Roboto"/>
                <a:cs typeface="Roboto"/>
              </a:rPr>
              <a:t>what's</a:t>
            </a:r>
            <a:r>
              <a:rPr dirty="0" sz="1150" spc="2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dirty="0" sz="1150" spc="-10">
                <a:solidFill>
                  <a:srgbClr val="374050"/>
                </a:solidFill>
                <a:latin typeface="Roboto"/>
                <a:cs typeface="Roboto"/>
              </a:rPr>
              <a:t>necessary.</a:t>
            </a:r>
            <a:endParaRPr sz="1150">
              <a:latin typeface="Roboto"/>
              <a:cs typeface="Roboto"/>
            </a:endParaRPr>
          </a:p>
        </p:txBody>
      </p:sp>
      <p:grpSp>
        <p:nvGrpSpPr>
          <p:cNvPr id="22" name="object 22" descr=""/>
          <p:cNvGrpSpPr/>
          <p:nvPr/>
        </p:nvGrpSpPr>
        <p:grpSpPr>
          <a:xfrm>
            <a:off x="457199" y="3733799"/>
            <a:ext cx="3609975" cy="1638300"/>
            <a:chOff x="457199" y="3733799"/>
            <a:chExt cx="3609975" cy="1638300"/>
          </a:xfrm>
        </p:grpSpPr>
        <p:sp>
          <p:nvSpPr>
            <p:cNvPr id="23" name="object 23" descr=""/>
            <p:cNvSpPr/>
            <p:nvPr/>
          </p:nvSpPr>
          <p:spPr>
            <a:xfrm>
              <a:off x="457199" y="3733799"/>
              <a:ext cx="3609975" cy="1638300"/>
            </a:xfrm>
            <a:custGeom>
              <a:avLst/>
              <a:gdLst/>
              <a:ahLst/>
              <a:cxnLst/>
              <a:rect l="l" t="t" r="r" b="b"/>
              <a:pathLst>
                <a:path w="3609975" h="1638300">
                  <a:moveTo>
                    <a:pt x="3538778" y="1638299"/>
                  </a:moveTo>
                  <a:lnTo>
                    <a:pt x="71196" y="1638299"/>
                  </a:lnTo>
                  <a:lnTo>
                    <a:pt x="66241" y="1637810"/>
                  </a:lnTo>
                  <a:lnTo>
                    <a:pt x="29705" y="1622677"/>
                  </a:lnTo>
                  <a:lnTo>
                    <a:pt x="3885" y="1586637"/>
                  </a:lnTo>
                  <a:lnTo>
                    <a:pt x="0" y="1567103"/>
                  </a:lnTo>
                  <a:lnTo>
                    <a:pt x="0" y="1562099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3538778" y="0"/>
                  </a:lnTo>
                  <a:lnTo>
                    <a:pt x="3580268" y="15621"/>
                  </a:lnTo>
                  <a:lnTo>
                    <a:pt x="3606088" y="51661"/>
                  </a:lnTo>
                  <a:lnTo>
                    <a:pt x="3609974" y="71196"/>
                  </a:lnTo>
                  <a:lnTo>
                    <a:pt x="3609974" y="1567103"/>
                  </a:lnTo>
                  <a:lnTo>
                    <a:pt x="3594352" y="1608594"/>
                  </a:lnTo>
                  <a:lnTo>
                    <a:pt x="3558312" y="1634412"/>
                  </a:lnTo>
                  <a:lnTo>
                    <a:pt x="3543733" y="1637810"/>
                  </a:lnTo>
                  <a:lnTo>
                    <a:pt x="3538778" y="1638299"/>
                  </a:lnTo>
                  <a:close/>
                </a:path>
              </a:pathLst>
            </a:custGeom>
            <a:solidFill>
              <a:srgbClr val="FDF1F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647699" y="3924299"/>
              <a:ext cx="571500" cy="571500"/>
            </a:xfrm>
            <a:custGeom>
              <a:avLst/>
              <a:gdLst/>
              <a:ahLst/>
              <a:cxnLst/>
              <a:rect l="l" t="t" r="r" b="b"/>
              <a:pathLst>
                <a:path w="571500" h="571500">
                  <a:moveTo>
                    <a:pt x="285749" y="571499"/>
                  </a:moveTo>
                  <a:lnTo>
                    <a:pt x="243821" y="568407"/>
                  </a:lnTo>
                  <a:lnTo>
                    <a:pt x="202801" y="559195"/>
                  </a:lnTo>
                  <a:lnTo>
                    <a:pt x="163575" y="544064"/>
                  </a:lnTo>
                  <a:lnTo>
                    <a:pt x="126995" y="523341"/>
                  </a:lnTo>
                  <a:lnTo>
                    <a:pt x="93851" y="497476"/>
                  </a:lnTo>
                  <a:lnTo>
                    <a:pt x="64862" y="467027"/>
                  </a:lnTo>
                  <a:lnTo>
                    <a:pt x="40653" y="432654"/>
                  </a:lnTo>
                  <a:lnTo>
                    <a:pt x="21751" y="395101"/>
                  </a:lnTo>
                  <a:lnTo>
                    <a:pt x="8563" y="355181"/>
                  </a:lnTo>
                  <a:lnTo>
                    <a:pt x="1375" y="313758"/>
                  </a:lnTo>
                  <a:lnTo>
                    <a:pt x="0" y="285749"/>
                  </a:lnTo>
                  <a:lnTo>
                    <a:pt x="343" y="271728"/>
                  </a:lnTo>
                  <a:lnTo>
                    <a:pt x="5490" y="230002"/>
                  </a:lnTo>
                  <a:lnTo>
                    <a:pt x="16703" y="189483"/>
                  </a:lnTo>
                  <a:lnTo>
                    <a:pt x="33740" y="151047"/>
                  </a:lnTo>
                  <a:lnTo>
                    <a:pt x="56233" y="115528"/>
                  </a:lnTo>
                  <a:lnTo>
                    <a:pt x="83694" y="83693"/>
                  </a:lnTo>
                  <a:lnTo>
                    <a:pt x="115528" y="56233"/>
                  </a:lnTo>
                  <a:lnTo>
                    <a:pt x="151048" y="33740"/>
                  </a:lnTo>
                  <a:lnTo>
                    <a:pt x="189483" y="16703"/>
                  </a:lnTo>
                  <a:lnTo>
                    <a:pt x="230002" y="5490"/>
                  </a:lnTo>
                  <a:lnTo>
                    <a:pt x="271728" y="344"/>
                  </a:lnTo>
                  <a:lnTo>
                    <a:pt x="285749" y="0"/>
                  </a:lnTo>
                  <a:lnTo>
                    <a:pt x="299771" y="344"/>
                  </a:lnTo>
                  <a:lnTo>
                    <a:pt x="341497" y="5490"/>
                  </a:lnTo>
                  <a:lnTo>
                    <a:pt x="382016" y="16703"/>
                  </a:lnTo>
                  <a:lnTo>
                    <a:pt x="420451" y="33740"/>
                  </a:lnTo>
                  <a:lnTo>
                    <a:pt x="455971" y="56232"/>
                  </a:lnTo>
                  <a:lnTo>
                    <a:pt x="487805" y="83693"/>
                  </a:lnTo>
                  <a:lnTo>
                    <a:pt x="515266" y="115528"/>
                  </a:lnTo>
                  <a:lnTo>
                    <a:pt x="537758" y="151048"/>
                  </a:lnTo>
                  <a:lnTo>
                    <a:pt x="554796" y="189483"/>
                  </a:lnTo>
                  <a:lnTo>
                    <a:pt x="566009" y="230002"/>
                  </a:lnTo>
                  <a:lnTo>
                    <a:pt x="571155" y="271728"/>
                  </a:lnTo>
                  <a:lnTo>
                    <a:pt x="571499" y="285749"/>
                  </a:lnTo>
                  <a:lnTo>
                    <a:pt x="571155" y="299771"/>
                  </a:lnTo>
                  <a:lnTo>
                    <a:pt x="566009" y="341496"/>
                  </a:lnTo>
                  <a:lnTo>
                    <a:pt x="554796" y="382015"/>
                  </a:lnTo>
                  <a:lnTo>
                    <a:pt x="537758" y="420451"/>
                  </a:lnTo>
                  <a:lnTo>
                    <a:pt x="515266" y="455970"/>
                  </a:lnTo>
                  <a:lnTo>
                    <a:pt x="487805" y="487805"/>
                  </a:lnTo>
                  <a:lnTo>
                    <a:pt x="455971" y="515266"/>
                  </a:lnTo>
                  <a:lnTo>
                    <a:pt x="420451" y="537758"/>
                  </a:lnTo>
                  <a:lnTo>
                    <a:pt x="382016" y="554796"/>
                  </a:lnTo>
                  <a:lnTo>
                    <a:pt x="341496" y="566008"/>
                  </a:lnTo>
                  <a:lnTo>
                    <a:pt x="299771" y="571155"/>
                  </a:lnTo>
                  <a:lnTo>
                    <a:pt x="285749" y="571499"/>
                  </a:lnTo>
                  <a:close/>
                </a:path>
              </a:pathLst>
            </a:custGeom>
            <a:solidFill>
              <a:srgbClr val="FBE7F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790574" y="4095749"/>
              <a:ext cx="285750" cy="228600"/>
            </a:xfrm>
            <a:custGeom>
              <a:avLst/>
              <a:gdLst/>
              <a:ahLst/>
              <a:cxnLst/>
              <a:rect l="l" t="t" r="r" b="b"/>
              <a:pathLst>
                <a:path w="285750" h="228600">
                  <a:moveTo>
                    <a:pt x="69030" y="71437"/>
                  </a:moveTo>
                  <a:lnTo>
                    <a:pt x="59557" y="71437"/>
                  </a:lnTo>
                  <a:lnTo>
                    <a:pt x="55000" y="70531"/>
                  </a:lnTo>
                  <a:lnTo>
                    <a:pt x="28574" y="40455"/>
                  </a:lnTo>
                  <a:lnTo>
                    <a:pt x="28574" y="30982"/>
                  </a:lnTo>
                  <a:lnTo>
                    <a:pt x="55000" y="906"/>
                  </a:lnTo>
                  <a:lnTo>
                    <a:pt x="59557" y="0"/>
                  </a:lnTo>
                  <a:lnTo>
                    <a:pt x="69030" y="0"/>
                  </a:lnTo>
                  <a:lnTo>
                    <a:pt x="99106" y="26425"/>
                  </a:lnTo>
                  <a:lnTo>
                    <a:pt x="100012" y="30982"/>
                  </a:lnTo>
                  <a:lnTo>
                    <a:pt x="100012" y="40455"/>
                  </a:lnTo>
                  <a:lnTo>
                    <a:pt x="73586" y="70531"/>
                  </a:lnTo>
                  <a:lnTo>
                    <a:pt x="69030" y="71437"/>
                  </a:lnTo>
                  <a:close/>
                </a:path>
                <a:path w="285750" h="228600">
                  <a:moveTo>
                    <a:pt x="233336" y="71437"/>
                  </a:moveTo>
                  <a:lnTo>
                    <a:pt x="223863" y="71437"/>
                  </a:lnTo>
                  <a:lnTo>
                    <a:pt x="219307" y="70531"/>
                  </a:lnTo>
                  <a:lnTo>
                    <a:pt x="192881" y="40455"/>
                  </a:lnTo>
                  <a:lnTo>
                    <a:pt x="192881" y="30982"/>
                  </a:lnTo>
                  <a:lnTo>
                    <a:pt x="219307" y="906"/>
                  </a:lnTo>
                  <a:lnTo>
                    <a:pt x="223863" y="0"/>
                  </a:lnTo>
                  <a:lnTo>
                    <a:pt x="233336" y="0"/>
                  </a:lnTo>
                  <a:lnTo>
                    <a:pt x="263412" y="26425"/>
                  </a:lnTo>
                  <a:lnTo>
                    <a:pt x="264318" y="30982"/>
                  </a:lnTo>
                  <a:lnTo>
                    <a:pt x="264318" y="40455"/>
                  </a:lnTo>
                  <a:lnTo>
                    <a:pt x="237892" y="70531"/>
                  </a:lnTo>
                  <a:lnTo>
                    <a:pt x="233336" y="71437"/>
                  </a:lnTo>
                  <a:close/>
                </a:path>
                <a:path w="285750" h="228600">
                  <a:moveTo>
                    <a:pt x="148558" y="142874"/>
                  </a:moveTo>
                  <a:lnTo>
                    <a:pt x="137191" y="142874"/>
                  </a:lnTo>
                  <a:lnTo>
                    <a:pt x="131723" y="141787"/>
                  </a:lnTo>
                  <a:lnTo>
                    <a:pt x="101100" y="111164"/>
                  </a:lnTo>
                  <a:lnTo>
                    <a:pt x="100012" y="105696"/>
                  </a:lnTo>
                  <a:lnTo>
                    <a:pt x="100012" y="94328"/>
                  </a:lnTo>
                  <a:lnTo>
                    <a:pt x="100862" y="90055"/>
                  </a:lnTo>
                  <a:lnTo>
                    <a:pt x="100978" y="89470"/>
                  </a:lnTo>
                  <a:lnTo>
                    <a:pt x="131723" y="58237"/>
                  </a:lnTo>
                  <a:lnTo>
                    <a:pt x="137191" y="57150"/>
                  </a:lnTo>
                  <a:lnTo>
                    <a:pt x="148558" y="57150"/>
                  </a:lnTo>
                  <a:lnTo>
                    <a:pt x="180299" y="78358"/>
                  </a:lnTo>
                  <a:lnTo>
                    <a:pt x="185737" y="94328"/>
                  </a:lnTo>
                  <a:lnTo>
                    <a:pt x="185737" y="105696"/>
                  </a:lnTo>
                  <a:lnTo>
                    <a:pt x="164528" y="137437"/>
                  </a:lnTo>
                  <a:lnTo>
                    <a:pt x="154026" y="141787"/>
                  </a:lnTo>
                  <a:lnTo>
                    <a:pt x="148558" y="142874"/>
                  </a:lnTo>
                  <a:close/>
                </a:path>
                <a:path w="285750" h="228600">
                  <a:moveTo>
                    <a:pt x="105102" y="142874"/>
                  </a:moveTo>
                  <a:lnTo>
                    <a:pt x="4286" y="142874"/>
                  </a:lnTo>
                  <a:lnTo>
                    <a:pt x="0" y="138588"/>
                  </a:lnTo>
                  <a:lnTo>
                    <a:pt x="0" y="133364"/>
                  </a:lnTo>
                  <a:lnTo>
                    <a:pt x="3745" y="114826"/>
                  </a:lnTo>
                  <a:lnTo>
                    <a:pt x="13958" y="99683"/>
                  </a:lnTo>
                  <a:lnTo>
                    <a:pt x="29101" y="89470"/>
                  </a:lnTo>
                  <a:lnTo>
                    <a:pt x="47639" y="85725"/>
                  </a:lnTo>
                  <a:lnTo>
                    <a:pt x="73803" y="85725"/>
                  </a:lnTo>
                  <a:lnTo>
                    <a:pt x="80353" y="87243"/>
                  </a:lnTo>
                  <a:lnTo>
                    <a:pt x="83996" y="88860"/>
                  </a:lnTo>
                  <a:lnTo>
                    <a:pt x="86617" y="90055"/>
                  </a:lnTo>
                  <a:lnTo>
                    <a:pt x="86037" y="93270"/>
                  </a:lnTo>
                  <a:lnTo>
                    <a:pt x="85769" y="96619"/>
                  </a:lnTo>
                  <a:lnTo>
                    <a:pt x="85769" y="100012"/>
                  </a:lnTo>
                  <a:lnTo>
                    <a:pt x="87126" y="112429"/>
                  </a:lnTo>
                  <a:lnTo>
                    <a:pt x="90999" y="123904"/>
                  </a:lnTo>
                  <a:lnTo>
                    <a:pt x="97090" y="134149"/>
                  </a:lnTo>
                  <a:lnTo>
                    <a:pt x="105102" y="142874"/>
                  </a:lnTo>
                  <a:close/>
                </a:path>
                <a:path w="285750" h="228600">
                  <a:moveTo>
                    <a:pt x="281463" y="142874"/>
                  </a:moveTo>
                  <a:lnTo>
                    <a:pt x="180647" y="142874"/>
                  </a:lnTo>
                  <a:lnTo>
                    <a:pt x="188678" y="134149"/>
                  </a:lnTo>
                  <a:lnTo>
                    <a:pt x="194767" y="123904"/>
                  </a:lnTo>
                  <a:lnTo>
                    <a:pt x="198629" y="112429"/>
                  </a:lnTo>
                  <a:lnTo>
                    <a:pt x="199980" y="100012"/>
                  </a:lnTo>
                  <a:lnTo>
                    <a:pt x="199980" y="96619"/>
                  </a:lnTo>
                  <a:lnTo>
                    <a:pt x="199763" y="94328"/>
                  </a:lnTo>
                  <a:lnTo>
                    <a:pt x="199660" y="93270"/>
                  </a:lnTo>
                  <a:lnTo>
                    <a:pt x="199132" y="90055"/>
                  </a:lnTo>
                  <a:lnTo>
                    <a:pt x="205204" y="87243"/>
                  </a:lnTo>
                  <a:lnTo>
                    <a:pt x="211946" y="85725"/>
                  </a:lnTo>
                  <a:lnTo>
                    <a:pt x="238110" y="85725"/>
                  </a:lnTo>
                  <a:lnTo>
                    <a:pt x="256648" y="89470"/>
                  </a:lnTo>
                  <a:lnTo>
                    <a:pt x="271791" y="99683"/>
                  </a:lnTo>
                  <a:lnTo>
                    <a:pt x="282004" y="114826"/>
                  </a:lnTo>
                  <a:lnTo>
                    <a:pt x="285750" y="133364"/>
                  </a:lnTo>
                  <a:lnTo>
                    <a:pt x="285750" y="138588"/>
                  </a:lnTo>
                  <a:lnTo>
                    <a:pt x="281463" y="142874"/>
                  </a:lnTo>
                  <a:close/>
                </a:path>
                <a:path w="285750" h="228600">
                  <a:moveTo>
                    <a:pt x="223286" y="228600"/>
                  </a:moveTo>
                  <a:lnTo>
                    <a:pt x="62507" y="228600"/>
                  </a:lnTo>
                  <a:lnTo>
                    <a:pt x="57150" y="223242"/>
                  </a:lnTo>
                  <a:lnTo>
                    <a:pt x="57150" y="216678"/>
                  </a:lnTo>
                  <a:lnTo>
                    <a:pt x="61828" y="193516"/>
                  </a:lnTo>
                  <a:lnTo>
                    <a:pt x="74585" y="174597"/>
                  </a:lnTo>
                  <a:lnTo>
                    <a:pt x="93503" y="161840"/>
                  </a:lnTo>
                  <a:lnTo>
                    <a:pt x="116666" y="157162"/>
                  </a:lnTo>
                  <a:lnTo>
                    <a:pt x="169083" y="157162"/>
                  </a:lnTo>
                  <a:lnTo>
                    <a:pt x="192246" y="161840"/>
                  </a:lnTo>
                  <a:lnTo>
                    <a:pt x="211164" y="174597"/>
                  </a:lnTo>
                  <a:lnTo>
                    <a:pt x="223921" y="193516"/>
                  </a:lnTo>
                  <a:lnTo>
                    <a:pt x="228600" y="216678"/>
                  </a:lnTo>
                  <a:lnTo>
                    <a:pt x="228600" y="223242"/>
                  </a:lnTo>
                  <a:lnTo>
                    <a:pt x="223286" y="228600"/>
                  </a:lnTo>
                  <a:close/>
                </a:path>
              </a:pathLst>
            </a:custGeom>
            <a:solidFill>
              <a:srgbClr val="EC489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 descr=""/>
          <p:cNvSpPr txBox="1"/>
          <p:nvPr/>
        </p:nvSpPr>
        <p:spPr>
          <a:xfrm>
            <a:off x="1358899" y="4052865"/>
            <a:ext cx="1068070" cy="27940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650" spc="-80" b="0">
                <a:solidFill>
                  <a:srgbClr val="9D174D"/>
                </a:solidFill>
                <a:latin typeface="Roboto Medium"/>
                <a:cs typeface="Roboto Medium"/>
              </a:rPr>
              <a:t>Cooperation</a:t>
            </a:r>
            <a:endParaRPr sz="1650">
              <a:latin typeface="Roboto Medium"/>
              <a:cs typeface="Roboto Medium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634999" y="4579445"/>
            <a:ext cx="3244215" cy="5969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8700"/>
              </a:lnSpc>
              <a:spcBef>
                <a:spcPts val="95"/>
              </a:spcBef>
            </a:pPr>
            <a:r>
              <a:rPr dirty="0" sz="1150" spc="-50">
                <a:solidFill>
                  <a:srgbClr val="374050"/>
                </a:solidFill>
                <a:latin typeface="Roboto"/>
                <a:cs typeface="Roboto"/>
              </a:rPr>
              <a:t>Multi-</a:t>
            </a:r>
            <a:r>
              <a:rPr dirty="0" sz="1150" spc="-60">
                <a:solidFill>
                  <a:srgbClr val="374050"/>
                </a:solidFill>
                <a:latin typeface="Roboto"/>
                <a:cs typeface="Roboto"/>
              </a:rPr>
              <a:t>agent</a:t>
            </a:r>
            <a:r>
              <a:rPr dirty="0" sz="1150" spc="1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dirty="0" sz="1150" spc="-65">
                <a:solidFill>
                  <a:srgbClr val="374050"/>
                </a:solidFill>
                <a:latin typeface="Roboto"/>
                <a:cs typeface="Roboto"/>
              </a:rPr>
              <a:t>systems</a:t>
            </a:r>
            <a:r>
              <a:rPr dirty="0" sz="1150" spc="1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dirty="0" sz="1150" spc="-45">
                <a:solidFill>
                  <a:srgbClr val="374050"/>
                </a:solidFill>
                <a:latin typeface="Roboto"/>
                <a:cs typeface="Roboto"/>
              </a:rPr>
              <a:t>divide</a:t>
            </a:r>
            <a:r>
              <a:rPr dirty="0" sz="1150" spc="15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dirty="0" sz="1150" spc="-60">
                <a:solidFill>
                  <a:srgbClr val="374050"/>
                </a:solidFill>
                <a:latin typeface="Roboto"/>
                <a:cs typeface="Roboto"/>
              </a:rPr>
              <a:t>complex</a:t>
            </a:r>
            <a:r>
              <a:rPr dirty="0" sz="1150" spc="1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dirty="0" sz="1150" spc="-55">
                <a:solidFill>
                  <a:srgbClr val="374050"/>
                </a:solidFill>
                <a:latin typeface="Roboto"/>
                <a:cs typeface="Roboto"/>
              </a:rPr>
              <a:t>workflows</a:t>
            </a:r>
            <a:r>
              <a:rPr dirty="0" sz="1150" spc="15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dirty="0" sz="1150" spc="-65">
                <a:solidFill>
                  <a:srgbClr val="374050"/>
                </a:solidFill>
                <a:latin typeface="Roboto"/>
                <a:cs typeface="Roboto"/>
              </a:rPr>
              <a:t>among </a:t>
            </a:r>
            <a:r>
              <a:rPr dirty="0" sz="1150" spc="-45">
                <a:solidFill>
                  <a:srgbClr val="374050"/>
                </a:solidFill>
                <a:latin typeface="Roboto"/>
                <a:cs typeface="Roboto"/>
              </a:rPr>
              <a:t>specialists.</a:t>
            </a:r>
            <a:r>
              <a:rPr dirty="0" sz="1150" spc="-5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dirty="0" sz="1150" spc="-55">
                <a:solidFill>
                  <a:srgbClr val="374050"/>
                </a:solidFill>
                <a:latin typeface="Roboto"/>
                <a:cs typeface="Roboto"/>
              </a:rPr>
              <a:t>Agents</a:t>
            </a:r>
            <a:r>
              <a:rPr dirty="0" sz="1150" spc="-5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dirty="0" sz="1150" spc="-50">
                <a:solidFill>
                  <a:srgbClr val="374050"/>
                </a:solidFill>
                <a:latin typeface="Roboto"/>
                <a:cs typeface="Roboto"/>
              </a:rPr>
              <a:t>collaborate</a:t>
            </a:r>
            <a:r>
              <a:rPr dirty="0" sz="1150" spc="-5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dirty="0" sz="1150" spc="-60">
                <a:solidFill>
                  <a:srgbClr val="374050"/>
                </a:solidFill>
                <a:latin typeface="Roboto"/>
                <a:cs typeface="Roboto"/>
              </a:rPr>
              <a:t>and</a:t>
            </a:r>
            <a:r>
              <a:rPr dirty="0" sz="1150" spc="-5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dirty="0" sz="1150" spc="-55">
                <a:solidFill>
                  <a:srgbClr val="374050"/>
                </a:solidFill>
                <a:latin typeface="Roboto"/>
                <a:cs typeface="Roboto"/>
              </a:rPr>
              <a:t>provide</a:t>
            </a:r>
            <a:r>
              <a:rPr dirty="0" sz="1150" spc="-5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dirty="0" sz="1150" spc="-10">
                <a:solidFill>
                  <a:srgbClr val="374050"/>
                </a:solidFill>
                <a:latin typeface="Roboto"/>
                <a:cs typeface="Roboto"/>
              </a:rPr>
              <a:t>feedback </a:t>
            </a:r>
            <a:r>
              <a:rPr dirty="0" sz="1150" spc="-45">
                <a:solidFill>
                  <a:srgbClr val="374050"/>
                </a:solidFill>
                <a:latin typeface="Roboto"/>
                <a:cs typeface="Roboto"/>
              </a:rPr>
              <a:t>for</a:t>
            </a:r>
            <a:r>
              <a:rPr dirty="0" sz="115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dirty="0" sz="1150" spc="-55">
                <a:solidFill>
                  <a:srgbClr val="374050"/>
                </a:solidFill>
                <a:latin typeface="Roboto"/>
                <a:cs typeface="Roboto"/>
              </a:rPr>
              <a:t>higher</a:t>
            </a:r>
            <a:r>
              <a:rPr dirty="0" sz="115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dirty="0" sz="1150" spc="-10">
                <a:solidFill>
                  <a:srgbClr val="374050"/>
                </a:solidFill>
                <a:latin typeface="Roboto"/>
                <a:cs typeface="Roboto"/>
              </a:rPr>
              <a:t>accuracy.</a:t>
            </a:r>
            <a:endParaRPr sz="1150">
              <a:latin typeface="Roboto"/>
              <a:cs typeface="Roboto"/>
            </a:endParaRPr>
          </a:p>
        </p:txBody>
      </p:sp>
      <p:grpSp>
        <p:nvGrpSpPr>
          <p:cNvPr id="28" name="object 28" descr=""/>
          <p:cNvGrpSpPr/>
          <p:nvPr/>
        </p:nvGrpSpPr>
        <p:grpSpPr>
          <a:xfrm>
            <a:off x="4295774" y="3733799"/>
            <a:ext cx="3600450" cy="1638300"/>
            <a:chOff x="4295774" y="3733799"/>
            <a:chExt cx="3600450" cy="1638300"/>
          </a:xfrm>
        </p:grpSpPr>
        <p:sp>
          <p:nvSpPr>
            <p:cNvPr id="29" name="object 29" descr=""/>
            <p:cNvSpPr/>
            <p:nvPr/>
          </p:nvSpPr>
          <p:spPr>
            <a:xfrm>
              <a:off x="4295774" y="3733799"/>
              <a:ext cx="3600450" cy="1638300"/>
            </a:xfrm>
            <a:custGeom>
              <a:avLst/>
              <a:gdLst/>
              <a:ahLst/>
              <a:cxnLst/>
              <a:rect l="l" t="t" r="r" b="b"/>
              <a:pathLst>
                <a:path w="3600450" h="1638300">
                  <a:moveTo>
                    <a:pt x="3529253" y="1638299"/>
                  </a:moveTo>
                  <a:lnTo>
                    <a:pt x="71196" y="1638299"/>
                  </a:lnTo>
                  <a:lnTo>
                    <a:pt x="66241" y="1637810"/>
                  </a:lnTo>
                  <a:lnTo>
                    <a:pt x="29705" y="1622677"/>
                  </a:lnTo>
                  <a:lnTo>
                    <a:pt x="3885" y="1586637"/>
                  </a:lnTo>
                  <a:lnTo>
                    <a:pt x="0" y="1567103"/>
                  </a:lnTo>
                  <a:lnTo>
                    <a:pt x="0" y="1562099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3529253" y="0"/>
                  </a:lnTo>
                  <a:lnTo>
                    <a:pt x="3570744" y="15621"/>
                  </a:lnTo>
                  <a:lnTo>
                    <a:pt x="3596563" y="51661"/>
                  </a:lnTo>
                  <a:lnTo>
                    <a:pt x="3600449" y="71196"/>
                  </a:lnTo>
                  <a:lnTo>
                    <a:pt x="3600449" y="1567103"/>
                  </a:lnTo>
                  <a:lnTo>
                    <a:pt x="3584827" y="1608594"/>
                  </a:lnTo>
                  <a:lnTo>
                    <a:pt x="3548786" y="1634412"/>
                  </a:lnTo>
                  <a:lnTo>
                    <a:pt x="3534208" y="1637810"/>
                  </a:lnTo>
                  <a:lnTo>
                    <a:pt x="3529253" y="1638299"/>
                  </a:lnTo>
                  <a:close/>
                </a:path>
              </a:pathLst>
            </a:custGeom>
            <a:solidFill>
              <a:srgbClr val="FFFA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 descr=""/>
            <p:cNvSpPr/>
            <p:nvPr/>
          </p:nvSpPr>
          <p:spPr>
            <a:xfrm>
              <a:off x="4486274" y="3924299"/>
              <a:ext cx="571500" cy="571500"/>
            </a:xfrm>
            <a:custGeom>
              <a:avLst/>
              <a:gdLst/>
              <a:ahLst/>
              <a:cxnLst/>
              <a:rect l="l" t="t" r="r" b="b"/>
              <a:pathLst>
                <a:path w="571500" h="571500">
                  <a:moveTo>
                    <a:pt x="285749" y="571499"/>
                  </a:moveTo>
                  <a:lnTo>
                    <a:pt x="243821" y="568407"/>
                  </a:lnTo>
                  <a:lnTo>
                    <a:pt x="202800" y="559195"/>
                  </a:lnTo>
                  <a:lnTo>
                    <a:pt x="163575" y="544064"/>
                  </a:lnTo>
                  <a:lnTo>
                    <a:pt x="126995" y="523341"/>
                  </a:lnTo>
                  <a:lnTo>
                    <a:pt x="93851" y="497476"/>
                  </a:lnTo>
                  <a:lnTo>
                    <a:pt x="64862" y="467027"/>
                  </a:lnTo>
                  <a:lnTo>
                    <a:pt x="40653" y="432654"/>
                  </a:lnTo>
                  <a:lnTo>
                    <a:pt x="21751" y="395101"/>
                  </a:lnTo>
                  <a:lnTo>
                    <a:pt x="8563" y="355181"/>
                  </a:lnTo>
                  <a:lnTo>
                    <a:pt x="1375" y="313758"/>
                  </a:lnTo>
                  <a:lnTo>
                    <a:pt x="0" y="285749"/>
                  </a:lnTo>
                  <a:lnTo>
                    <a:pt x="343" y="271728"/>
                  </a:lnTo>
                  <a:lnTo>
                    <a:pt x="5490" y="230002"/>
                  </a:lnTo>
                  <a:lnTo>
                    <a:pt x="16703" y="189483"/>
                  </a:lnTo>
                  <a:lnTo>
                    <a:pt x="33740" y="151047"/>
                  </a:lnTo>
                  <a:lnTo>
                    <a:pt x="56233" y="115528"/>
                  </a:lnTo>
                  <a:lnTo>
                    <a:pt x="83693" y="83693"/>
                  </a:lnTo>
                  <a:lnTo>
                    <a:pt x="115528" y="56233"/>
                  </a:lnTo>
                  <a:lnTo>
                    <a:pt x="151048" y="33740"/>
                  </a:lnTo>
                  <a:lnTo>
                    <a:pt x="189483" y="16703"/>
                  </a:lnTo>
                  <a:lnTo>
                    <a:pt x="230002" y="5490"/>
                  </a:lnTo>
                  <a:lnTo>
                    <a:pt x="271728" y="344"/>
                  </a:lnTo>
                  <a:lnTo>
                    <a:pt x="285749" y="0"/>
                  </a:lnTo>
                  <a:lnTo>
                    <a:pt x="299771" y="344"/>
                  </a:lnTo>
                  <a:lnTo>
                    <a:pt x="341496" y="5490"/>
                  </a:lnTo>
                  <a:lnTo>
                    <a:pt x="382015" y="16703"/>
                  </a:lnTo>
                  <a:lnTo>
                    <a:pt x="420451" y="33740"/>
                  </a:lnTo>
                  <a:lnTo>
                    <a:pt x="455970" y="56232"/>
                  </a:lnTo>
                  <a:lnTo>
                    <a:pt x="487805" y="83693"/>
                  </a:lnTo>
                  <a:lnTo>
                    <a:pt x="515266" y="115528"/>
                  </a:lnTo>
                  <a:lnTo>
                    <a:pt x="537758" y="151048"/>
                  </a:lnTo>
                  <a:lnTo>
                    <a:pt x="554795" y="189483"/>
                  </a:lnTo>
                  <a:lnTo>
                    <a:pt x="566008" y="230002"/>
                  </a:lnTo>
                  <a:lnTo>
                    <a:pt x="571156" y="271728"/>
                  </a:lnTo>
                  <a:lnTo>
                    <a:pt x="571499" y="285749"/>
                  </a:lnTo>
                  <a:lnTo>
                    <a:pt x="571156" y="299771"/>
                  </a:lnTo>
                  <a:lnTo>
                    <a:pt x="566008" y="341496"/>
                  </a:lnTo>
                  <a:lnTo>
                    <a:pt x="554795" y="382015"/>
                  </a:lnTo>
                  <a:lnTo>
                    <a:pt x="537758" y="420451"/>
                  </a:lnTo>
                  <a:lnTo>
                    <a:pt x="515266" y="455970"/>
                  </a:lnTo>
                  <a:lnTo>
                    <a:pt x="487805" y="487805"/>
                  </a:lnTo>
                  <a:lnTo>
                    <a:pt x="455970" y="515266"/>
                  </a:lnTo>
                  <a:lnTo>
                    <a:pt x="420451" y="537758"/>
                  </a:lnTo>
                  <a:lnTo>
                    <a:pt x="382016" y="554796"/>
                  </a:lnTo>
                  <a:lnTo>
                    <a:pt x="341496" y="566008"/>
                  </a:lnTo>
                  <a:lnTo>
                    <a:pt x="299771" y="571155"/>
                  </a:lnTo>
                  <a:lnTo>
                    <a:pt x="285749" y="571499"/>
                  </a:lnTo>
                  <a:close/>
                </a:path>
              </a:pathLst>
            </a:custGeom>
            <a:solidFill>
              <a:srgbClr val="FEF2C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1" name="object 31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664868" y="4095749"/>
              <a:ext cx="214312" cy="228242"/>
            </a:xfrm>
            <a:prstGeom prst="rect">
              <a:avLst/>
            </a:prstGeom>
          </p:spPr>
        </p:pic>
      </p:grpSp>
      <p:sp>
        <p:nvSpPr>
          <p:cNvPr id="32" name="object 32" descr=""/>
          <p:cNvSpPr txBox="1"/>
          <p:nvPr/>
        </p:nvSpPr>
        <p:spPr>
          <a:xfrm>
            <a:off x="5194200" y="4048670"/>
            <a:ext cx="898525" cy="2838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700" spc="-95" b="0">
                <a:solidFill>
                  <a:srgbClr val="91400D"/>
                </a:solidFill>
                <a:latin typeface="Roboto Medium"/>
                <a:cs typeface="Roboto Medium"/>
              </a:rPr>
              <a:t>Guardrails</a:t>
            </a:r>
            <a:endParaRPr sz="1700">
              <a:latin typeface="Roboto Medium"/>
              <a:cs typeface="Roboto Medium"/>
            </a:endParaRPr>
          </a:p>
        </p:txBody>
      </p:sp>
      <p:sp>
        <p:nvSpPr>
          <p:cNvPr id="33" name="object 33" descr=""/>
          <p:cNvSpPr txBox="1"/>
          <p:nvPr/>
        </p:nvSpPr>
        <p:spPr>
          <a:xfrm>
            <a:off x="4470300" y="4579445"/>
            <a:ext cx="2961640" cy="5969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08700"/>
              </a:lnSpc>
              <a:spcBef>
                <a:spcPts val="95"/>
              </a:spcBef>
            </a:pPr>
            <a:r>
              <a:rPr dirty="0" sz="1150" spc="-50">
                <a:solidFill>
                  <a:srgbClr val="374050"/>
                </a:solidFill>
                <a:latin typeface="Roboto"/>
                <a:cs typeface="Roboto"/>
              </a:rPr>
              <a:t>Constraints,</a:t>
            </a:r>
            <a:r>
              <a:rPr dirty="0" sz="1150" spc="15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dirty="0" sz="1150" spc="-50">
                <a:solidFill>
                  <a:srgbClr val="374050"/>
                </a:solidFill>
                <a:latin typeface="Roboto"/>
                <a:cs typeface="Roboto"/>
              </a:rPr>
              <a:t>checkpoints,</a:t>
            </a:r>
            <a:r>
              <a:rPr dirty="0" sz="1150" spc="2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dirty="0" sz="1150" spc="-60">
                <a:solidFill>
                  <a:srgbClr val="374050"/>
                </a:solidFill>
                <a:latin typeface="Roboto"/>
                <a:cs typeface="Roboto"/>
              </a:rPr>
              <a:t>and</a:t>
            </a:r>
            <a:r>
              <a:rPr dirty="0" sz="1150" spc="15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dirty="0" sz="1150" spc="-50">
                <a:solidFill>
                  <a:srgbClr val="374050"/>
                </a:solidFill>
                <a:latin typeface="Roboto"/>
                <a:cs typeface="Roboto"/>
              </a:rPr>
              <a:t>validations</a:t>
            </a:r>
            <a:r>
              <a:rPr dirty="0" sz="1150" spc="2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dirty="0" sz="1150" spc="-10">
                <a:solidFill>
                  <a:srgbClr val="374050"/>
                </a:solidFill>
                <a:latin typeface="Roboto"/>
                <a:cs typeface="Roboto"/>
              </a:rPr>
              <a:t>prevent </a:t>
            </a:r>
            <a:r>
              <a:rPr dirty="0" sz="1150" spc="-60">
                <a:solidFill>
                  <a:srgbClr val="374050"/>
                </a:solidFill>
                <a:latin typeface="Roboto"/>
                <a:cs typeface="Roboto"/>
              </a:rPr>
              <a:t>agents</a:t>
            </a:r>
            <a:r>
              <a:rPr dirty="0" sz="115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dirty="0" sz="1150" spc="-70">
                <a:solidFill>
                  <a:srgbClr val="374050"/>
                </a:solidFill>
                <a:latin typeface="Roboto"/>
                <a:cs typeface="Roboto"/>
              </a:rPr>
              <a:t>from</a:t>
            </a:r>
            <a:r>
              <a:rPr dirty="0" sz="115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dirty="0" sz="1150" spc="-40">
                <a:solidFill>
                  <a:srgbClr val="374050"/>
                </a:solidFill>
                <a:latin typeface="Roboto"/>
                <a:cs typeface="Roboto"/>
              </a:rPr>
              <a:t>drifting</a:t>
            </a:r>
            <a:r>
              <a:rPr dirty="0" sz="1150" spc="5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dirty="0" sz="1150" spc="-45">
                <a:solidFill>
                  <a:srgbClr val="374050"/>
                </a:solidFill>
                <a:latin typeface="Roboto"/>
                <a:cs typeface="Roboto"/>
              </a:rPr>
              <a:t>off</a:t>
            </a:r>
            <a:r>
              <a:rPr dirty="0" sz="115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dirty="0" sz="1150" spc="-60">
                <a:solidFill>
                  <a:srgbClr val="374050"/>
                </a:solidFill>
                <a:latin typeface="Roboto"/>
                <a:cs typeface="Roboto"/>
              </a:rPr>
              <a:t>track</a:t>
            </a:r>
            <a:r>
              <a:rPr dirty="0" sz="115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dirty="0" sz="1150" spc="-50">
                <a:solidFill>
                  <a:srgbClr val="374050"/>
                </a:solidFill>
                <a:latin typeface="Roboto"/>
                <a:cs typeface="Roboto"/>
              </a:rPr>
              <a:t>or</a:t>
            </a:r>
            <a:r>
              <a:rPr dirty="0" sz="1150" spc="5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dirty="0" sz="1150" spc="-45">
                <a:solidFill>
                  <a:srgbClr val="374050"/>
                </a:solidFill>
                <a:latin typeface="Roboto"/>
                <a:cs typeface="Roboto"/>
              </a:rPr>
              <a:t>hallucinating</a:t>
            </a:r>
            <a:r>
              <a:rPr dirty="0" sz="115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dirty="0" sz="1150" spc="-55">
                <a:solidFill>
                  <a:srgbClr val="374050"/>
                </a:solidFill>
                <a:latin typeface="Roboto"/>
                <a:cs typeface="Roboto"/>
              </a:rPr>
              <a:t>with </a:t>
            </a:r>
            <a:r>
              <a:rPr dirty="0" sz="1150" spc="-50">
                <a:solidFill>
                  <a:srgbClr val="374050"/>
                </a:solidFill>
                <a:latin typeface="Roboto"/>
                <a:cs typeface="Roboto"/>
              </a:rPr>
              <a:t>fallback</a:t>
            </a:r>
            <a:r>
              <a:rPr dirty="0" sz="115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dirty="0" sz="1150" spc="-10">
                <a:solidFill>
                  <a:srgbClr val="374050"/>
                </a:solidFill>
                <a:latin typeface="Roboto"/>
                <a:cs typeface="Roboto"/>
              </a:rPr>
              <a:t>mechanisms.</a:t>
            </a:r>
            <a:endParaRPr sz="1150">
              <a:latin typeface="Roboto"/>
              <a:cs typeface="Roboto"/>
            </a:endParaRPr>
          </a:p>
        </p:txBody>
      </p:sp>
      <p:grpSp>
        <p:nvGrpSpPr>
          <p:cNvPr id="34" name="object 34" descr=""/>
          <p:cNvGrpSpPr/>
          <p:nvPr/>
        </p:nvGrpSpPr>
        <p:grpSpPr>
          <a:xfrm>
            <a:off x="8124824" y="3733799"/>
            <a:ext cx="3609975" cy="1638300"/>
            <a:chOff x="8124824" y="3733799"/>
            <a:chExt cx="3609975" cy="1638300"/>
          </a:xfrm>
        </p:grpSpPr>
        <p:sp>
          <p:nvSpPr>
            <p:cNvPr id="35" name="object 35" descr=""/>
            <p:cNvSpPr/>
            <p:nvPr/>
          </p:nvSpPr>
          <p:spPr>
            <a:xfrm>
              <a:off x="8124824" y="3733799"/>
              <a:ext cx="3609975" cy="1638300"/>
            </a:xfrm>
            <a:custGeom>
              <a:avLst/>
              <a:gdLst/>
              <a:ahLst/>
              <a:cxnLst/>
              <a:rect l="l" t="t" r="r" b="b"/>
              <a:pathLst>
                <a:path w="3609975" h="1638300">
                  <a:moveTo>
                    <a:pt x="3538777" y="1638299"/>
                  </a:moveTo>
                  <a:lnTo>
                    <a:pt x="71196" y="1638299"/>
                  </a:lnTo>
                  <a:lnTo>
                    <a:pt x="66240" y="1637810"/>
                  </a:lnTo>
                  <a:lnTo>
                    <a:pt x="29703" y="1622677"/>
                  </a:lnTo>
                  <a:lnTo>
                    <a:pt x="3884" y="1586637"/>
                  </a:lnTo>
                  <a:lnTo>
                    <a:pt x="0" y="1567103"/>
                  </a:lnTo>
                  <a:lnTo>
                    <a:pt x="0" y="1562099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0" y="3885"/>
                  </a:lnTo>
                  <a:lnTo>
                    <a:pt x="71196" y="0"/>
                  </a:lnTo>
                  <a:lnTo>
                    <a:pt x="3538777" y="0"/>
                  </a:lnTo>
                  <a:lnTo>
                    <a:pt x="3580267" y="15621"/>
                  </a:lnTo>
                  <a:lnTo>
                    <a:pt x="3606087" y="51661"/>
                  </a:lnTo>
                  <a:lnTo>
                    <a:pt x="3609974" y="71196"/>
                  </a:lnTo>
                  <a:lnTo>
                    <a:pt x="3609974" y="1567103"/>
                  </a:lnTo>
                  <a:lnTo>
                    <a:pt x="3594351" y="1608594"/>
                  </a:lnTo>
                  <a:lnTo>
                    <a:pt x="3558311" y="1634412"/>
                  </a:lnTo>
                  <a:lnTo>
                    <a:pt x="3543733" y="1637810"/>
                  </a:lnTo>
                  <a:lnTo>
                    <a:pt x="3538777" y="1638299"/>
                  </a:lnTo>
                  <a:close/>
                </a:path>
              </a:pathLst>
            </a:custGeom>
            <a:solidFill>
              <a:srgbClr val="ECFDF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 descr=""/>
            <p:cNvSpPr/>
            <p:nvPr/>
          </p:nvSpPr>
          <p:spPr>
            <a:xfrm>
              <a:off x="8315324" y="3924299"/>
              <a:ext cx="571500" cy="571500"/>
            </a:xfrm>
            <a:custGeom>
              <a:avLst/>
              <a:gdLst/>
              <a:ahLst/>
              <a:cxnLst/>
              <a:rect l="l" t="t" r="r" b="b"/>
              <a:pathLst>
                <a:path w="571500" h="571500">
                  <a:moveTo>
                    <a:pt x="285749" y="571499"/>
                  </a:moveTo>
                  <a:lnTo>
                    <a:pt x="243821" y="568407"/>
                  </a:lnTo>
                  <a:lnTo>
                    <a:pt x="202800" y="559195"/>
                  </a:lnTo>
                  <a:lnTo>
                    <a:pt x="163574" y="544064"/>
                  </a:lnTo>
                  <a:lnTo>
                    <a:pt x="126995" y="523341"/>
                  </a:lnTo>
                  <a:lnTo>
                    <a:pt x="93852" y="497476"/>
                  </a:lnTo>
                  <a:lnTo>
                    <a:pt x="64861" y="467027"/>
                  </a:lnTo>
                  <a:lnTo>
                    <a:pt x="40652" y="432654"/>
                  </a:lnTo>
                  <a:lnTo>
                    <a:pt x="21750" y="395101"/>
                  </a:lnTo>
                  <a:lnTo>
                    <a:pt x="8563" y="355181"/>
                  </a:lnTo>
                  <a:lnTo>
                    <a:pt x="1376" y="313758"/>
                  </a:lnTo>
                  <a:lnTo>
                    <a:pt x="0" y="285749"/>
                  </a:lnTo>
                  <a:lnTo>
                    <a:pt x="344" y="271728"/>
                  </a:lnTo>
                  <a:lnTo>
                    <a:pt x="5490" y="230002"/>
                  </a:lnTo>
                  <a:lnTo>
                    <a:pt x="16703" y="189483"/>
                  </a:lnTo>
                  <a:lnTo>
                    <a:pt x="33740" y="151047"/>
                  </a:lnTo>
                  <a:lnTo>
                    <a:pt x="56232" y="115528"/>
                  </a:lnTo>
                  <a:lnTo>
                    <a:pt x="83693" y="83693"/>
                  </a:lnTo>
                  <a:lnTo>
                    <a:pt x="115528" y="56233"/>
                  </a:lnTo>
                  <a:lnTo>
                    <a:pt x="151046" y="33740"/>
                  </a:lnTo>
                  <a:lnTo>
                    <a:pt x="189482" y="16703"/>
                  </a:lnTo>
                  <a:lnTo>
                    <a:pt x="230002" y="5490"/>
                  </a:lnTo>
                  <a:lnTo>
                    <a:pt x="271728" y="344"/>
                  </a:lnTo>
                  <a:lnTo>
                    <a:pt x="285749" y="0"/>
                  </a:lnTo>
                  <a:lnTo>
                    <a:pt x="299771" y="344"/>
                  </a:lnTo>
                  <a:lnTo>
                    <a:pt x="341495" y="5490"/>
                  </a:lnTo>
                  <a:lnTo>
                    <a:pt x="382015" y="16703"/>
                  </a:lnTo>
                  <a:lnTo>
                    <a:pt x="420450" y="33740"/>
                  </a:lnTo>
                  <a:lnTo>
                    <a:pt x="455970" y="56232"/>
                  </a:lnTo>
                  <a:lnTo>
                    <a:pt x="487805" y="83693"/>
                  </a:lnTo>
                  <a:lnTo>
                    <a:pt x="515266" y="115528"/>
                  </a:lnTo>
                  <a:lnTo>
                    <a:pt x="537758" y="151048"/>
                  </a:lnTo>
                  <a:lnTo>
                    <a:pt x="554795" y="189483"/>
                  </a:lnTo>
                  <a:lnTo>
                    <a:pt x="566008" y="230002"/>
                  </a:lnTo>
                  <a:lnTo>
                    <a:pt x="571155" y="271728"/>
                  </a:lnTo>
                  <a:lnTo>
                    <a:pt x="571499" y="285749"/>
                  </a:lnTo>
                  <a:lnTo>
                    <a:pt x="571155" y="299771"/>
                  </a:lnTo>
                  <a:lnTo>
                    <a:pt x="566008" y="341496"/>
                  </a:lnTo>
                  <a:lnTo>
                    <a:pt x="554795" y="382015"/>
                  </a:lnTo>
                  <a:lnTo>
                    <a:pt x="537758" y="420451"/>
                  </a:lnTo>
                  <a:lnTo>
                    <a:pt x="515265" y="455970"/>
                  </a:lnTo>
                  <a:lnTo>
                    <a:pt x="487805" y="487805"/>
                  </a:lnTo>
                  <a:lnTo>
                    <a:pt x="455970" y="515266"/>
                  </a:lnTo>
                  <a:lnTo>
                    <a:pt x="420450" y="537758"/>
                  </a:lnTo>
                  <a:lnTo>
                    <a:pt x="382015" y="554796"/>
                  </a:lnTo>
                  <a:lnTo>
                    <a:pt x="341495" y="566008"/>
                  </a:lnTo>
                  <a:lnTo>
                    <a:pt x="299771" y="571155"/>
                  </a:lnTo>
                  <a:lnTo>
                    <a:pt x="285749" y="571499"/>
                  </a:lnTo>
                  <a:close/>
                </a:path>
              </a:pathLst>
            </a:custGeom>
            <a:solidFill>
              <a:srgbClr val="D0FAE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 descr=""/>
            <p:cNvSpPr/>
            <p:nvPr/>
          </p:nvSpPr>
          <p:spPr>
            <a:xfrm>
              <a:off x="8477249" y="4124324"/>
              <a:ext cx="257175" cy="171450"/>
            </a:xfrm>
            <a:custGeom>
              <a:avLst/>
              <a:gdLst/>
              <a:ahLst/>
              <a:cxnLst/>
              <a:rect l="l" t="t" r="r" b="b"/>
              <a:pathLst>
                <a:path w="257175" h="171450">
                  <a:moveTo>
                    <a:pt x="257175" y="114300"/>
                  </a:moveTo>
                  <a:lnTo>
                    <a:pt x="0" y="114300"/>
                  </a:lnTo>
                  <a:lnTo>
                    <a:pt x="33" y="79340"/>
                  </a:lnTo>
                  <a:lnTo>
                    <a:pt x="1964" y="76795"/>
                  </a:lnTo>
                  <a:lnTo>
                    <a:pt x="10403" y="71303"/>
                  </a:lnTo>
                  <a:lnTo>
                    <a:pt x="14287" y="64695"/>
                  </a:lnTo>
                  <a:lnTo>
                    <a:pt x="14287" y="49604"/>
                  </a:lnTo>
                  <a:lnTo>
                    <a:pt x="10403" y="42996"/>
                  </a:lnTo>
                  <a:lnTo>
                    <a:pt x="1964" y="37504"/>
                  </a:lnTo>
                  <a:lnTo>
                    <a:pt x="0" y="34915"/>
                  </a:lnTo>
                  <a:lnTo>
                    <a:pt x="0" y="28575"/>
                  </a:lnTo>
                  <a:lnTo>
                    <a:pt x="2248" y="17461"/>
                  </a:lnTo>
                  <a:lnTo>
                    <a:pt x="8377" y="8377"/>
                  </a:lnTo>
                  <a:lnTo>
                    <a:pt x="17461" y="2248"/>
                  </a:lnTo>
                  <a:lnTo>
                    <a:pt x="28575" y="0"/>
                  </a:lnTo>
                  <a:lnTo>
                    <a:pt x="228600" y="0"/>
                  </a:lnTo>
                  <a:lnTo>
                    <a:pt x="239713" y="2248"/>
                  </a:lnTo>
                  <a:lnTo>
                    <a:pt x="248797" y="8377"/>
                  </a:lnTo>
                  <a:lnTo>
                    <a:pt x="254926" y="17461"/>
                  </a:lnTo>
                  <a:lnTo>
                    <a:pt x="257175" y="28575"/>
                  </a:lnTo>
                  <a:lnTo>
                    <a:pt x="63534" y="28575"/>
                  </a:lnTo>
                  <a:lnTo>
                    <a:pt x="57194" y="34915"/>
                  </a:lnTo>
                  <a:lnTo>
                    <a:pt x="57150" y="79340"/>
                  </a:lnTo>
                  <a:lnTo>
                    <a:pt x="63534" y="85725"/>
                  </a:lnTo>
                  <a:lnTo>
                    <a:pt x="257175" y="85725"/>
                  </a:lnTo>
                  <a:lnTo>
                    <a:pt x="257175" y="114300"/>
                  </a:lnTo>
                  <a:close/>
                </a:path>
                <a:path w="257175" h="171450">
                  <a:moveTo>
                    <a:pt x="120684" y="85725"/>
                  </a:moveTo>
                  <a:lnTo>
                    <a:pt x="79340" y="85725"/>
                  </a:lnTo>
                  <a:lnTo>
                    <a:pt x="85725" y="79340"/>
                  </a:lnTo>
                  <a:lnTo>
                    <a:pt x="85680" y="34915"/>
                  </a:lnTo>
                  <a:lnTo>
                    <a:pt x="79340" y="28575"/>
                  </a:lnTo>
                  <a:lnTo>
                    <a:pt x="120684" y="28575"/>
                  </a:lnTo>
                  <a:lnTo>
                    <a:pt x="114344" y="34915"/>
                  </a:lnTo>
                  <a:lnTo>
                    <a:pt x="114300" y="79340"/>
                  </a:lnTo>
                  <a:lnTo>
                    <a:pt x="120684" y="85725"/>
                  </a:lnTo>
                  <a:close/>
                </a:path>
                <a:path w="257175" h="171450">
                  <a:moveTo>
                    <a:pt x="177834" y="85725"/>
                  </a:moveTo>
                  <a:lnTo>
                    <a:pt x="136490" y="85725"/>
                  </a:lnTo>
                  <a:lnTo>
                    <a:pt x="142875" y="79340"/>
                  </a:lnTo>
                  <a:lnTo>
                    <a:pt x="142830" y="34915"/>
                  </a:lnTo>
                  <a:lnTo>
                    <a:pt x="136490" y="28575"/>
                  </a:lnTo>
                  <a:lnTo>
                    <a:pt x="177834" y="28575"/>
                  </a:lnTo>
                  <a:lnTo>
                    <a:pt x="171494" y="34915"/>
                  </a:lnTo>
                  <a:lnTo>
                    <a:pt x="171450" y="79340"/>
                  </a:lnTo>
                  <a:lnTo>
                    <a:pt x="177834" y="85725"/>
                  </a:lnTo>
                  <a:close/>
                </a:path>
                <a:path w="257175" h="171450">
                  <a:moveTo>
                    <a:pt x="257175" y="85725"/>
                  </a:moveTo>
                  <a:lnTo>
                    <a:pt x="193640" y="85725"/>
                  </a:lnTo>
                  <a:lnTo>
                    <a:pt x="200025" y="79340"/>
                  </a:lnTo>
                  <a:lnTo>
                    <a:pt x="199980" y="34915"/>
                  </a:lnTo>
                  <a:lnTo>
                    <a:pt x="193640" y="28575"/>
                  </a:lnTo>
                  <a:lnTo>
                    <a:pt x="257175" y="28575"/>
                  </a:lnTo>
                  <a:lnTo>
                    <a:pt x="257175" y="34915"/>
                  </a:lnTo>
                  <a:lnTo>
                    <a:pt x="255210" y="37504"/>
                  </a:lnTo>
                  <a:lnTo>
                    <a:pt x="246771" y="42996"/>
                  </a:lnTo>
                  <a:lnTo>
                    <a:pt x="242887" y="49604"/>
                  </a:lnTo>
                  <a:lnTo>
                    <a:pt x="242887" y="64695"/>
                  </a:lnTo>
                  <a:lnTo>
                    <a:pt x="246771" y="71303"/>
                  </a:lnTo>
                  <a:lnTo>
                    <a:pt x="255210" y="76795"/>
                  </a:lnTo>
                  <a:lnTo>
                    <a:pt x="257141" y="79340"/>
                  </a:lnTo>
                  <a:lnTo>
                    <a:pt x="257175" y="85725"/>
                  </a:lnTo>
                  <a:close/>
                </a:path>
                <a:path w="257175" h="171450">
                  <a:moveTo>
                    <a:pt x="35718" y="171450"/>
                  </a:moveTo>
                  <a:lnTo>
                    <a:pt x="6384" y="171450"/>
                  </a:lnTo>
                  <a:lnTo>
                    <a:pt x="0" y="165065"/>
                  </a:lnTo>
                  <a:lnTo>
                    <a:pt x="0" y="128587"/>
                  </a:lnTo>
                  <a:lnTo>
                    <a:pt x="257175" y="128587"/>
                  </a:lnTo>
                  <a:lnTo>
                    <a:pt x="257175" y="150018"/>
                  </a:lnTo>
                  <a:lnTo>
                    <a:pt x="38933" y="150018"/>
                  </a:lnTo>
                  <a:lnTo>
                    <a:pt x="35718" y="153233"/>
                  </a:lnTo>
                  <a:lnTo>
                    <a:pt x="35718" y="171450"/>
                  </a:lnTo>
                  <a:close/>
                </a:path>
                <a:path w="257175" h="171450">
                  <a:moveTo>
                    <a:pt x="92868" y="171450"/>
                  </a:moveTo>
                  <a:lnTo>
                    <a:pt x="50006" y="171450"/>
                  </a:lnTo>
                  <a:lnTo>
                    <a:pt x="50006" y="153233"/>
                  </a:lnTo>
                  <a:lnTo>
                    <a:pt x="46791" y="150018"/>
                  </a:lnTo>
                  <a:lnTo>
                    <a:pt x="96083" y="150018"/>
                  </a:lnTo>
                  <a:lnTo>
                    <a:pt x="92868" y="153233"/>
                  </a:lnTo>
                  <a:lnTo>
                    <a:pt x="92868" y="171450"/>
                  </a:lnTo>
                  <a:close/>
                </a:path>
                <a:path w="257175" h="171450">
                  <a:moveTo>
                    <a:pt x="150018" y="171450"/>
                  </a:moveTo>
                  <a:lnTo>
                    <a:pt x="107156" y="171450"/>
                  </a:lnTo>
                  <a:lnTo>
                    <a:pt x="107156" y="153233"/>
                  </a:lnTo>
                  <a:lnTo>
                    <a:pt x="103941" y="150018"/>
                  </a:lnTo>
                  <a:lnTo>
                    <a:pt x="153233" y="150018"/>
                  </a:lnTo>
                  <a:lnTo>
                    <a:pt x="150018" y="153233"/>
                  </a:lnTo>
                  <a:lnTo>
                    <a:pt x="150018" y="171450"/>
                  </a:lnTo>
                  <a:close/>
                </a:path>
                <a:path w="257175" h="171450">
                  <a:moveTo>
                    <a:pt x="207168" y="171450"/>
                  </a:moveTo>
                  <a:lnTo>
                    <a:pt x="164306" y="171450"/>
                  </a:lnTo>
                  <a:lnTo>
                    <a:pt x="164306" y="153233"/>
                  </a:lnTo>
                  <a:lnTo>
                    <a:pt x="161091" y="150018"/>
                  </a:lnTo>
                  <a:lnTo>
                    <a:pt x="210383" y="150018"/>
                  </a:lnTo>
                  <a:lnTo>
                    <a:pt x="207168" y="153233"/>
                  </a:lnTo>
                  <a:lnTo>
                    <a:pt x="207168" y="171450"/>
                  </a:lnTo>
                  <a:close/>
                </a:path>
                <a:path w="257175" h="171450">
                  <a:moveTo>
                    <a:pt x="250790" y="171450"/>
                  </a:moveTo>
                  <a:lnTo>
                    <a:pt x="221456" y="171450"/>
                  </a:lnTo>
                  <a:lnTo>
                    <a:pt x="221456" y="153233"/>
                  </a:lnTo>
                  <a:lnTo>
                    <a:pt x="218241" y="150018"/>
                  </a:lnTo>
                  <a:lnTo>
                    <a:pt x="257175" y="150018"/>
                  </a:lnTo>
                  <a:lnTo>
                    <a:pt x="257175" y="165065"/>
                  </a:lnTo>
                  <a:lnTo>
                    <a:pt x="250790" y="171450"/>
                  </a:lnTo>
                  <a:close/>
                </a:path>
              </a:pathLst>
            </a:custGeom>
            <a:solidFill>
              <a:srgbClr val="0FB98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8" name="object 38" descr=""/>
          <p:cNvSpPr txBox="1"/>
          <p:nvPr/>
        </p:nvSpPr>
        <p:spPr>
          <a:xfrm>
            <a:off x="9029650" y="4054684"/>
            <a:ext cx="730885" cy="2768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50" spc="-90" b="0">
                <a:solidFill>
                  <a:srgbClr val="055E45"/>
                </a:solidFill>
                <a:latin typeface="Roboto Medium"/>
                <a:cs typeface="Roboto Medium"/>
              </a:rPr>
              <a:t>Memory</a:t>
            </a:r>
            <a:endParaRPr sz="1650">
              <a:latin typeface="Roboto Medium"/>
              <a:cs typeface="Roboto Medium"/>
            </a:endParaRPr>
          </a:p>
        </p:txBody>
      </p:sp>
      <p:sp>
        <p:nvSpPr>
          <p:cNvPr id="39" name="object 39" descr=""/>
          <p:cNvSpPr txBox="1"/>
          <p:nvPr/>
        </p:nvSpPr>
        <p:spPr>
          <a:xfrm>
            <a:off x="8305750" y="4579445"/>
            <a:ext cx="3231515" cy="5969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8700"/>
              </a:lnSpc>
              <a:spcBef>
                <a:spcPts val="95"/>
              </a:spcBef>
            </a:pPr>
            <a:r>
              <a:rPr dirty="0" sz="1150" spc="-55">
                <a:solidFill>
                  <a:srgbClr val="374050"/>
                </a:solidFill>
                <a:latin typeface="Roboto"/>
                <a:cs typeface="Roboto"/>
              </a:rPr>
              <a:t>Agents</a:t>
            </a:r>
            <a:r>
              <a:rPr dirty="0" sz="1150" spc="2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dirty="0" sz="1150" spc="-60">
                <a:solidFill>
                  <a:srgbClr val="374050"/>
                </a:solidFill>
                <a:latin typeface="Roboto"/>
                <a:cs typeface="Roboto"/>
              </a:rPr>
              <a:t>use</a:t>
            </a:r>
            <a:r>
              <a:rPr dirty="0" sz="1150" spc="25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dirty="0" sz="1150" spc="-45">
                <a:solidFill>
                  <a:srgbClr val="374050"/>
                </a:solidFill>
                <a:latin typeface="Roboto"/>
                <a:cs typeface="Roboto"/>
              </a:rPr>
              <a:t>short-</a:t>
            </a:r>
            <a:r>
              <a:rPr dirty="0" sz="1150" spc="-60">
                <a:solidFill>
                  <a:srgbClr val="374050"/>
                </a:solidFill>
                <a:latin typeface="Roboto"/>
                <a:cs typeface="Roboto"/>
              </a:rPr>
              <a:t>term</a:t>
            </a:r>
            <a:r>
              <a:rPr dirty="0" sz="1150" spc="25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dirty="0" sz="1150" spc="-50">
                <a:solidFill>
                  <a:srgbClr val="374050"/>
                </a:solidFill>
                <a:latin typeface="Roboto"/>
                <a:cs typeface="Roboto"/>
              </a:rPr>
              <a:t>(conversation),</a:t>
            </a:r>
            <a:r>
              <a:rPr dirty="0" sz="1150" spc="25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dirty="0" sz="1150" spc="-50">
                <a:solidFill>
                  <a:srgbClr val="374050"/>
                </a:solidFill>
                <a:latin typeface="Roboto"/>
                <a:cs typeface="Roboto"/>
              </a:rPr>
              <a:t>long-</a:t>
            </a:r>
            <a:r>
              <a:rPr dirty="0" sz="1150" spc="-20">
                <a:solidFill>
                  <a:srgbClr val="374050"/>
                </a:solidFill>
                <a:latin typeface="Roboto"/>
                <a:cs typeface="Roboto"/>
              </a:rPr>
              <a:t>term </a:t>
            </a:r>
            <a:r>
              <a:rPr dirty="0" sz="1150" spc="-50">
                <a:solidFill>
                  <a:srgbClr val="374050"/>
                </a:solidFill>
                <a:latin typeface="Roboto"/>
                <a:cs typeface="Roboto"/>
              </a:rPr>
              <a:t>(preferences),</a:t>
            </a:r>
            <a:r>
              <a:rPr dirty="0" sz="115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dirty="0" sz="1150" spc="-60">
                <a:solidFill>
                  <a:srgbClr val="374050"/>
                </a:solidFill>
                <a:latin typeface="Roboto"/>
                <a:cs typeface="Roboto"/>
              </a:rPr>
              <a:t>and</a:t>
            </a:r>
            <a:r>
              <a:rPr dirty="0" sz="1150" spc="5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dirty="0" sz="1150" spc="-40">
                <a:solidFill>
                  <a:srgbClr val="374050"/>
                </a:solidFill>
                <a:latin typeface="Roboto"/>
                <a:cs typeface="Roboto"/>
              </a:rPr>
              <a:t>entity</a:t>
            </a:r>
            <a:r>
              <a:rPr dirty="0" sz="1150" spc="5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dirty="0" sz="1150" spc="-75">
                <a:solidFill>
                  <a:srgbClr val="374050"/>
                </a:solidFill>
                <a:latin typeface="Roboto"/>
                <a:cs typeface="Roboto"/>
              </a:rPr>
              <a:t>memory</a:t>
            </a:r>
            <a:r>
              <a:rPr dirty="0" sz="115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dirty="0" sz="1150" spc="-60">
                <a:solidFill>
                  <a:srgbClr val="374050"/>
                </a:solidFill>
                <a:latin typeface="Roboto"/>
                <a:cs typeface="Roboto"/>
              </a:rPr>
              <a:t>to</a:t>
            </a:r>
            <a:r>
              <a:rPr dirty="0" sz="1150" spc="5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dirty="0" sz="1150" spc="-70">
                <a:solidFill>
                  <a:srgbClr val="374050"/>
                </a:solidFill>
                <a:latin typeface="Roboto"/>
                <a:cs typeface="Roboto"/>
              </a:rPr>
              <a:t>improve</a:t>
            </a:r>
            <a:r>
              <a:rPr dirty="0" sz="1150" spc="5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dirty="0" sz="1150" spc="-65">
                <a:solidFill>
                  <a:srgbClr val="374050"/>
                </a:solidFill>
                <a:latin typeface="Roboto"/>
                <a:cs typeface="Roboto"/>
              </a:rPr>
              <a:t>over</a:t>
            </a:r>
            <a:r>
              <a:rPr dirty="0" sz="1150" spc="5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dirty="0" sz="1150" spc="-40">
                <a:solidFill>
                  <a:srgbClr val="374050"/>
                </a:solidFill>
                <a:latin typeface="Roboto"/>
                <a:cs typeface="Roboto"/>
              </a:rPr>
              <a:t>time </a:t>
            </a:r>
            <a:r>
              <a:rPr dirty="0" sz="1150" spc="-60">
                <a:solidFill>
                  <a:srgbClr val="374050"/>
                </a:solidFill>
                <a:latin typeface="Roboto"/>
                <a:cs typeface="Roboto"/>
              </a:rPr>
              <a:t>and</a:t>
            </a:r>
            <a:r>
              <a:rPr dirty="0" sz="1150" spc="-15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dirty="0" sz="1150" spc="-50">
                <a:solidFill>
                  <a:srgbClr val="374050"/>
                </a:solidFill>
                <a:latin typeface="Roboto"/>
                <a:cs typeface="Roboto"/>
              </a:rPr>
              <a:t>personalize</a:t>
            </a:r>
            <a:r>
              <a:rPr dirty="0" sz="1150" spc="-10">
                <a:solidFill>
                  <a:srgbClr val="374050"/>
                </a:solidFill>
                <a:latin typeface="Roboto"/>
                <a:cs typeface="Roboto"/>
              </a:rPr>
              <a:t> outputs.</a:t>
            </a:r>
            <a:endParaRPr sz="1150">
              <a:latin typeface="Roboto"/>
              <a:cs typeface="Roboto"/>
            </a:endParaRPr>
          </a:p>
        </p:txBody>
      </p:sp>
      <p:sp>
        <p:nvSpPr>
          <p:cNvPr id="40" name="object 40" descr=""/>
          <p:cNvSpPr txBox="1"/>
          <p:nvPr/>
        </p:nvSpPr>
        <p:spPr>
          <a:xfrm>
            <a:off x="3202136" y="5656579"/>
            <a:ext cx="5788025" cy="22923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300" spc="-50">
                <a:solidFill>
                  <a:srgbClr val="4A5462"/>
                </a:solidFill>
                <a:latin typeface="Roboto"/>
                <a:cs typeface="Roboto"/>
              </a:rPr>
              <a:t>Integrating</a:t>
            </a:r>
            <a:r>
              <a:rPr dirty="0" sz="1300" spc="-5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dirty="0" sz="1300" spc="-60">
                <a:solidFill>
                  <a:srgbClr val="4A5462"/>
                </a:solidFill>
                <a:latin typeface="Roboto"/>
                <a:cs typeface="Roboto"/>
              </a:rPr>
              <a:t>these</a:t>
            </a:r>
            <a:r>
              <a:rPr dirty="0" sz="1300" spc="-5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dirty="0" sz="1300" spc="-45">
                <a:solidFill>
                  <a:srgbClr val="4A5462"/>
                </a:solidFill>
                <a:latin typeface="Roboto"/>
                <a:cs typeface="Roboto"/>
              </a:rPr>
              <a:t>six</a:t>
            </a:r>
            <a:r>
              <a:rPr dirty="0" sz="130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dirty="0" sz="1300" spc="-45">
                <a:solidFill>
                  <a:srgbClr val="4A5462"/>
                </a:solidFill>
                <a:latin typeface="Roboto"/>
                <a:cs typeface="Roboto"/>
              </a:rPr>
              <a:t>building</a:t>
            </a:r>
            <a:r>
              <a:rPr dirty="0" sz="1300" spc="-5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dirty="0" sz="1300" spc="-60">
                <a:solidFill>
                  <a:srgbClr val="4A5462"/>
                </a:solidFill>
                <a:latin typeface="Roboto"/>
                <a:cs typeface="Roboto"/>
              </a:rPr>
              <a:t>blocks</a:t>
            </a:r>
            <a:r>
              <a:rPr dirty="0" sz="130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dirty="0" sz="1300" spc="-60">
                <a:solidFill>
                  <a:srgbClr val="4A5462"/>
                </a:solidFill>
                <a:latin typeface="Roboto"/>
                <a:cs typeface="Roboto"/>
              </a:rPr>
              <a:t>creates</a:t>
            </a:r>
            <a:r>
              <a:rPr dirty="0" sz="1300" spc="-5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dirty="0" sz="1300" spc="-40">
                <a:solidFill>
                  <a:srgbClr val="4A5462"/>
                </a:solidFill>
                <a:latin typeface="Roboto"/>
                <a:cs typeface="Roboto"/>
              </a:rPr>
              <a:t>resilient,</a:t>
            </a:r>
            <a:r>
              <a:rPr dirty="0" sz="130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dirty="0" sz="1300" spc="-45">
                <a:solidFill>
                  <a:srgbClr val="4A5462"/>
                </a:solidFill>
                <a:latin typeface="Roboto"/>
                <a:cs typeface="Roboto"/>
              </a:rPr>
              <a:t>effective</a:t>
            </a:r>
            <a:r>
              <a:rPr dirty="0" sz="1300" spc="-5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dirty="0" sz="1300" spc="-50">
                <a:solidFill>
                  <a:srgbClr val="4A5462"/>
                </a:solidFill>
                <a:latin typeface="Roboto"/>
                <a:cs typeface="Roboto"/>
              </a:rPr>
              <a:t>AI</a:t>
            </a:r>
            <a:r>
              <a:rPr dirty="0" sz="130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dirty="0" sz="1300" spc="-60">
                <a:solidFill>
                  <a:srgbClr val="4A5462"/>
                </a:solidFill>
                <a:latin typeface="Roboto"/>
                <a:cs typeface="Roboto"/>
              </a:rPr>
              <a:t>agent</a:t>
            </a:r>
            <a:r>
              <a:rPr dirty="0" sz="1300" spc="-5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dirty="0" sz="1300" spc="-30">
                <a:solidFill>
                  <a:srgbClr val="4A5462"/>
                </a:solidFill>
                <a:latin typeface="Roboto"/>
                <a:cs typeface="Roboto"/>
              </a:rPr>
              <a:t>architectures.</a:t>
            </a:r>
            <a:endParaRPr sz="1300">
              <a:latin typeface="Roboto"/>
              <a:cs typeface="Roboto"/>
            </a:endParaRPr>
          </a:p>
        </p:txBody>
      </p:sp>
      <p:sp>
        <p:nvSpPr>
          <p:cNvPr id="41" name="object 41" descr=""/>
          <p:cNvSpPr/>
          <p:nvPr/>
        </p:nvSpPr>
        <p:spPr>
          <a:xfrm>
            <a:off x="4076699" y="5981699"/>
            <a:ext cx="609600" cy="38100"/>
          </a:xfrm>
          <a:custGeom>
            <a:avLst/>
            <a:gdLst/>
            <a:ahLst/>
            <a:cxnLst/>
            <a:rect l="l" t="t" r="r" b="b"/>
            <a:pathLst>
              <a:path w="609600" h="38100">
                <a:moveTo>
                  <a:pt x="593075" y="38099"/>
                </a:moveTo>
                <a:lnTo>
                  <a:pt x="16523" y="38099"/>
                </a:lnTo>
                <a:lnTo>
                  <a:pt x="14093" y="37615"/>
                </a:lnTo>
                <a:lnTo>
                  <a:pt x="0" y="21576"/>
                </a:lnTo>
                <a:lnTo>
                  <a:pt x="0" y="19049"/>
                </a:lnTo>
                <a:lnTo>
                  <a:pt x="0" y="16523"/>
                </a:lnTo>
                <a:lnTo>
                  <a:pt x="16523" y="0"/>
                </a:lnTo>
                <a:lnTo>
                  <a:pt x="593075" y="0"/>
                </a:lnTo>
                <a:lnTo>
                  <a:pt x="609599" y="16523"/>
                </a:lnTo>
                <a:lnTo>
                  <a:pt x="609599" y="21576"/>
                </a:lnTo>
                <a:lnTo>
                  <a:pt x="595506" y="37615"/>
                </a:lnTo>
                <a:lnTo>
                  <a:pt x="593075" y="38099"/>
                </a:lnTo>
                <a:close/>
              </a:path>
            </a:pathLst>
          </a:custGeom>
          <a:solidFill>
            <a:srgbClr val="93C4F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 descr=""/>
          <p:cNvSpPr/>
          <p:nvPr/>
        </p:nvSpPr>
        <p:spPr>
          <a:xfrm>
            <a:off x="4762499" y="5981699"/>
            <a:ext cx="609600" cy="38100"/>
          </a:xfrm>
          <a:custGeom>
            <a:avLst/>
            <a:gdLst/>
            <a:ahLst/>
            <a:cxnLst/>
            <a:rect l="l" t="t" r="r" b="b"/>
            <a:pathLst>
              <a:path w="609600" h="38100">
                <a:moveTo>
                  <a:pt x="593076" y="38099"/>
                </a:moveTo>
                <a:lnTo>
                  <a:pt x="16523" y="38099"/>
                </a:lnTo>
                <a:lnTo>
                  <a:pt x="14093" y="37615"/>
                </a:lnTo>
                <a:lnTo>
                  <a:pt x="0" y="21576"/>
                </a:lnTo>
                <a:lnTo>
                  <a:pt x="0" y="19049"/>
                </a:lnTo>
                <a:lnTo>
                  <a:pt x="0" y="16523"/>
                </a:lnTo>
                <a:lnTo>
                  <a:pt x="16523" y="0"/>
                </a:lnTo>
                <a:lnTo>
                  <a:pt x="593076" y="0"/>
                </a:lnTo>
                <a:lnTo>
                  <a:pt x="609599" y="16523"/>
                </a:lnTo>
                <a:lnTo>
                  <a:pt x="609599" y="21576"/>
                </a:lnTo>
                <a:lnTo>
                  <a:pt x="595506" y="37615"/>
                </a:lnTo>
                <a:lnTo>
                  <a:pt x="593076" y="38099"/>
                </a:lnTo>
                <a:close/>
              </a:path>
            </a:pathLst>
          </a:custGeom>
          <a:solidFill>
            <a:srgbClr val="A5B4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 descr=""/>
          <p:cNvSpPr/>
          <p:nvPr/>
        </p:nvSpPr>
        <p:spPr>
          <a:xfrm>
            <a:off x="5448298" y="5981699"/>
            <a:ext cx="609600" cy="38100"/>
          </a:xfrm>
          <a:custGeom>
            <a:avLst/>
            <a:gdLst/>
            <a:ahLst/>
            <a:cxnLst/>
            <a:rect l="l" t="t" r="r" b="b"/>
            <a:pathLst>
              <a:path w="609600" h="38100">
                <a:moveTo>
                  <a:pt x="593076" y="38099"/>
                </a:moveTo>
                <a:lnTo>
                  <a:pt x="16523" y="38099"/>
                </a:lnTo>
                <a:lnTo>
                  <a:pt x="14093" y="37615"/>
                </a:lnTo>
                <a:lnTo>
                  <a:pt x="0" y="21576"/>
                </a:lnTo>
                <a:lnTo>
                  <a:pt x="0" y="19049"/>
                </a:lnTo>
                <a:lnTo>
                  <a:pt x="0" y="16523"/>
                </a:lnTo>
                <a:lnTo>
                  <a:pt x="16523" y="0"/>
                </a:lnTo>
                <a:lnTo>
                  <a:pt x="593076" y="0"/>
                </a:lnTo>
                <a:lnTo>
                  <a:pt x="609599" y="16523"/>
                </a:lnTo>
                <a:lnTo>
                  <a:pt x="609599" y="21576"/>
                </a:lnTo>
                <a:lnTo>
                  <a:pt x="595506" y="37615"/>
                </a:lnTo>
                <a:lnTo>
                  <a:pt x="593076" y="38099"/>
                </a:lnTo>
                <a:close/>
              </a:path>
            </a:pathLst>
          </a:custGeom>
          <a:solidFill>
            <a:srgbClr val="C3B4F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 descr=""/>
          <p:cNvSpPr/>
          <p:nvPr/>
        </p:nvSpPr>
        <p:spPr>
          <a:xfrm>
            <a:off x="6134098" y="5981699"/>
            <a:ext cx="609600" cy="38100"/>
          </a:xfrm>
          <a:custGeom>
            <a:avLst/>
            <a:gdLst/>
            <a:ahLst/>
            <a:cxnLst/>
            <a:rect l="l" t="t" r="r" b="b"/>
            <a:pathLst>
              <a:path w="609600" h="38100">
                <a:moveTo>
                  <a:pt x="593076" y="38099"/>
                </a:moveTo>
                <a:lnTo>
                  <a:pt x="16523" y="38099"/>
                </a:lnTo>
                <a:lnTo>
                  <a:pt x="14093" y="37615"/>
                </a:lnTo>
                <a:lnTo>
                  <a:pt x="0" y="21576"/>
                </a:lnTo>
                <a:lnTo>
                  <a:pt x="0" y="19049"/>
                </a:lnTo>
                <a:lnTo>
                  <a:pt x="0" y="16523"/>
                </a:lnTo>
                <a:lnTo>
                  <a:pt x="16523" y="0"/>
                </a:lnTo>
                <a:lnTo>
                  <a:pt x="593076" y="0"/>
                </a:lnTo>
                <a:lnTo>
                  <a:pt x="609599" y="16523"/>
                </a:lnTo>
                <a:lnTo>
                  <a:pt x="609599" y="21576"/>
                </a:lnTo>
                <a:lnTo>
                  <a:pt x="595506" y="37615"/>
                </a:lnTo>
                <a:lnTo>
                  <a:pt x="593076" y="38099"/>
                </a:lnTo>
                <a:close/>
              </a:path>
            </a:pathLst>
          </a:custGeom>
          <a:solidFill>
            <a:srgbClr val="F9A7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 descr=""/>
          <p:cNvSpPr/>
          <p:nvPr/>
        </p:nvSpPr>
        <p:spPr>
          <a:xfrm>
            <a:off x="6819899" y="5981699"/>
            <a:ext cx="609600" cy="38100"/>
          </a:xfrm>
          <a:custGeom>
            <a:avLst/>
            <a:gdLst/>
            <a:ahLst/>
            <a:cxnLst/>
            <a:rect l="l" t="t" r="r" b="b"/>
            <a:pathLst>
              <a:path w="609600" h="38100">
                <a:moveTo>
                  <a:pt x="593075" y="38099"/>
                </a:moveTo>
                <a:lnTo>
                  <a:pt x="16523" y="38099"/>
                </a:lnTo>
                <a:lnTo>
                  <a:pt x="14093" y="37615"/>
                </a:lnTo>
                <a:lnTo>
                  <a:pt x="0" y="21576"/>
                </a:lnTo>
                <a:lnTo>
                  <a:pt x="0" y="19049"/>
                </a:lnTo>
                <a:lnTo>
                  <a:pt x="0" y="16523"/>
                </a:lnTo>
                <a:lnTo>
                  <a:pt x="16523" y="0"/>
                </a:lnTo>
                <a:lnTo>
                  <a:pt x="593075" y="0"/>
                </a:lnTo>
                <a:lnTo>
                  <a:pt x="609599" y="16523"/>
                </a:lnTo>
                <a:lnTo>
                  <a:pt x="609599" y="21576"/>
                </a:lnTo>
                <a:lnTo>
                  <a:pt x="595505" y="37615"/>
                </a:lnTo>
                <a:lnTo>
                  <a:pt x="593075" y="38099"/>
                </a:lnTo>
                <a:close/>
              </a:path>
            </a:pathLst>
          </a:custGeom>
          <a:solidFill>
            <a:srgbClr val="FBD34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 descr=""/>
          <p:cNvSpPr/>
          <p:nvPr/>
        </p:nvSpPr>
        <p:spPr>
          <a:xfrm>
            <a:off x="7505698" y="5981699"/>
            <a:ext cx="609600" cy="38100"/>
          </a:xfrm>
          <a:custGeom>
            <a:avLst/>
            <a:gdLst/>
            <a:ahLst/>
            <a:cxnLst/>
            <a:rect l="l" t="t" r="r" b="b"/>
            <a:pathLst>
              <a:path w="609600" h="38100">
                <a:moveTo>
                  <a:pt x="593076" y="38099"/>
                </a:moveTo>
                <a:lnTo>
                  <a:pt x="16523" y="38099"/>
                </a:lnTo>
                <a:lnTo>
                  <a:pt x="14093" y="37615"/>
                </a:lnTo>
                <a:lnTo>
                  <a:pt x="0" y="21576"/>
                </a:lnTo>
                <a:lnTo>
                  <a:pt x="0" y="19049"/>
                </a:lnTo>
                <a:lnTo>
                  <a:pt x="0" y="16523"/>
                </a:lnTo>
                <a:lnTo>
                  <a:pt x="16523" y="0"/>
                </a:lnTo>
                <a:lnTo>
                  <a:pt x="593076" y="0"/>
                </a:lnTo>
                <a:lnTo>
                  <a:pt x="609599" y="16523"/>
                </a:lnTo>
                <a:lnTo>
                  <a:pt x="609599" y="21576"/>
                </a:lnTo>
                <a:lnTo>
                  <a:pt x="595506" y="37615"/>
                </a:lnTo>
                <a:lnTo>
                  <a:pt x="593076" y="38099"/>
                </a:lnTo>
                <a:close/>
              </a:path>
            </a:pathLst>
          </a:custGeom>
          <a:solidFill>
            <a:srgbClr val="6EE7B6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7" name="object 47" descr=""/>
          <p:cNvGrpSpPr/>
          <p:nvPr/>
        </p:nvGrpSpPr>
        <p:grpSpPr>
          <a:xfrm>
            <a:off x="10544174" y="6343649"/>
            <a:ext cx="1457325" cy="323850"/>
            <a:chOff x="10544174" y="6343649"/>
            <a:chExt cx="1457325" cy="323850"/>
          </a:xfrm>
        </p:grpSpPr>
        <p:sp>
          <p:nvSpPr>
            <p:cNvPr id="48" name="object 48" descr=""/>
            <p:cNvSpPr/>
            <p:nvPr/>
          </p:nvSpPr>
          <p:spPr>
            <a:xfrm>
              <a:off x="10544174" y="6343649"/>
              <a:ext cx="1457325" cy="323850"/>
            </a:xfrm>
            <a:custGeom>
              <a:avLst/>
              <a:gdLst/>
              <a:ahLst/>
              <a:cxnLst/>
              <a:rect l="l" t="t" r="r" b="b"/>
              <a:pathLst>
                <a:path w="1457325" h="323850">
                  <a:moveTo>
                    <a:pt x="1424277" y="323849"/>
                  </a:moveTo>
                  <a:lnTo>
                    <a:pt x="33047" y="323849"/>
                  </a:lnTo>
                  <a:lnTo>
                    <a:pt x="28187" y="322883"/>
                  </a:lnTo>
                  <a:lnTo>
                    <a:pt x="966" y="295662"/>
                  </a:lnTo>
                  <a:lnTo>
                    <a:pt x="0" y="290802"/>
                  </a:lnTo>
                  <a:lnTo>
                    <a:pt x="0" y="28574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1424277" y="0"/>
                  </a:lnTo>
                  <a:lnTo>
                    <a:pt x="1456357" y="28187"/>
                  </a:lnTo>
                  <a:lnTo>
                    <a:pt x="1457324" y="33047"/>
                  </a:lnTo>
                  <a:lnTo>
                    <a:pt x="1457324" y="290802"/>
                  </a:lnTo>
                  <a:lnTo>
                    <a:pt x="1429137" y="322883"/>
                  </a:lnTo>
                  <a:lnTo>
                    <a:pt x="1424277" y="323849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9" name="object 49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658474" y="6438899"/>
              <a:ext cx="133349" cy="133349"/>
            </a:xfrm>
            <a:prstGeom prst="rect">
              <a:avLst/>
            </a:prstGeom>
          </p:spPr>
        </p:pic>
      </p:grpSp>
      <p:sp>
        <p:nvSpPr>
          <p:cNvPr id="50" name="object 50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975"/>
              </a:lnSpc>
            </a:pPr>
            <a:r>
              <a:rPr dirty="0" spc="-75"/>
              <a:t>Made</a:t>
            </a:r>
            <a:r>
              <a:rPr dirty="0" spc="5"/>
              <a:t> </a:t>
            </a:r>
            <a:r>
              <a:rPr dirty="0" spc="-55"/>
              <a:t>with</a:t>
            </a:r>
            <a:r>
              <a:rPr dirty="0" spc="5"/>
              <a:t> </a:t>
            </a:r>
            <a:r>
              <a:rPr dirty="0" spc="-50"/>
              <a:t>Genspark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2192000" cy="7248525"/>
          </a:xfrm>
          <a:custGeom>
            <a:avLst/>
            <a:gdLst/>
            <a:ahLst/>
            <a:cxnLst/>
            <a:rect l="l" t="t" r="r" b="b"/>
            <a:pathLst>
              <a:path w="12192000" h="7248525">
                <a:moveTo>
                  <a:pt x="12191999" y="7248524"/>
                </a:moveTo>
                <a:lnTo>
                  <a:pt x="0" y="7248524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7248524"/>
                </a:lnTo>
                <a:close/>
              </a:path>
            </a:pathLst>
          </a:custGeom>
          <a:solidFill>
            <a:srgbClr val="F7FA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609599" y="609599"/>
            <a:ext cx="952500" cy="76200"/>
          </a:xfrm>
          <a:custGeom>
            <a:avLst/>
            <a:gdLst/>
            <a:ahLst/>
            <a:cxnLst/>
            <a:rect l="l" t="t" r="r" b="b"/>
            <a:pathLst>
              <a:path w="952500" h="76200">
                <a:moveTo>
                  <a:pt x="952499" y="76199"/>
                </a:moveTo>
                <a:lnTo>
                  <a:pt x="0" y="76199"/>
                </a:lnTo>
                <a:lnTo>
                  <a:pt x="0" y="0"/>
                </a:lnTo>
                <a:lnTo>
                  <a:pt x="952499" y="0"/>
                </a:lnTo>
                <a:lnTo>
                  <a:pt x="952499" y="76199"/>
                </a:lnTo>
                <a:close/>
              </a:path>
            </a:pathLst>
          </a:custGeom>
          <a:solidFill>
            <a:srgbClr val="3B81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-254"/>
              <a:t>Block</a:t>
            </a:r>
            <a:r>
              <a:rPr dirty="0" spc="-75"/>
              <a:t> </a:t>
            </a:r>
            <a:r>
              <a:rPr dirty="0" spc="-150"/>
              <a:t>1:</a:t>
            </a:r>
            <a:r>
              <a:rPr dirty="0" spc="-75"/>
              <a:t> </a:t>
            </a:r>
            <a:r>
              <a:rPr dirty="0" spc="-225"/>
              <a:t>Role-</a:t>
            </a:r>
            <a:r>
              <a:rPr dirty="0" spc="-215"/>
              <a:t>Playing</a:t>
            </a:r>
          </a:p>
        </p:txBody>
      </p:sp>
      <p:grpSp>
        <p:nvGrpSpPr>
          <p:cNvPr id="5" name="object 5" descr=""/>
          <p:cNvGrpSpPr/>
          <p:nvPr/>
        </p:nvGrpSpPr>
        <p:grpSpPr>
          <a:xfrm>
            <a:off x="609599" y="2905124"/>
            <a:ext cx="6096000" cy="685800"/>
            <a:chOff x="609599" y="2905124"/>
            <a:chExt cx="6096000" cy="685800"/>
          </a:xfrm>
        </p:grpSpPr>
        <p:sp>
          <p:nvSpPr>
            <p:cNvPr id="6" name="object 6" descr=""/>
            <p:cNvSpPr/>
            <p:nvPr/>
          </p:nvSpPr>
          <p:spPr>
            <a:xfrm>
              <a:off x="628649" y="2905124"/>
              <a:ext cx="6076950" cy="685800"/>
            </a:xfrm>
            <a:custGeom>
              <a:avLst/>
              <a:gdLst/>
              <a:ahLst/>
              <a:cxnLst/>
              <a:rect l="l" t="t" r="r" b="b"/>
              <a:pathLst>
                <a:path w="6076950" h="685800">
                  <a:moveTo>
                    <a:pt x="6043901" y="685799"/>
                  </a:moveTo>
                  <a:lnTo>
                    <a:pt x="0" y="685799"/>
                  </a:lnTo>
                  <a:lnTo>
                    <a:pt x="0" y="0"/>
                  </a:lnTo>
                  <a:lnTo>
                    <a:pt x="6043901" y="0"/>
                  </a:lnTo>
                  <a:lnTo>
                    <a:pt x="6048761" y="966"/>
                  </a:lnTo>
                  <a:lnTo>
                    <a:pt x="6075982" y="28187"/>
                  </a:lnTo>
                  <a:lnTo>
                    <a:pt x="6076948" y="33047"/>
                  </a:lnTo>
                  <a:lnTo>
                    <a:pt x="6076948" y="652752"/>
                  </a:lnTo>
                  <a:lnTo>
                    <a:pt x="6048761" y="684832"/>
                  </a:lnTo>
                  <a:lnTo>
                    <a:pt x="6043901" y="685799"/>
                  </a:lnTo>
                  <a:close/>
                </a:path>
              </a:pathLst>
            </a:custGeom>
            <a:solidFill>
              <a:srgbClr val="F0F9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609599" y="2905124"/>
              <a:ext cx="38100" cy="685800"/>
            </a:xfrm>
            <a:custGeom>
              <a:avLst/>
              <a:gdLst/>
              <a:ahLst/>
              <a:cxnLst/>
              <a:rect l="l" t="t" r="r" b="b"/>
              <a:pathLst>
                <a:path w="38100" h="685800">
                  <a:moveTo>
                    <a:pt x="38099" y="685799"/>
                  </a:moveTo>
                  <a:lnTo>
                    <a:pt x="0" y="685799"/>
                  </a:lnTo>
                  <a:lnTo>
                    <a:pt x="0" y="0"/>
                  </a:lnTo>
                  <a:lnTo>
                    <a:pt x="38099" y="0"/>
                  </a:lnTo>
                  <a:lnTo>
                    <a:pt x="38099" y="685799"/>
                  </a:lnTo>
                  <a:close/>
                </a:path>
              </a:pathLst>
            </a:custGeom>
            <a:solidFill>
              <a:srgbClr val="3B81F5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8" name="object 8" descr=""/>
          <p:cNvGrpSpPr/>
          <p:nvPr/>
        </p:nvGrpSpPr>
        <p:grpSpPr>
          <a:xfrm>
            <a:off x="609599" y="3705224"/>
            <a:ext cx="6096000" cy="685800"/>
            <a:chOff x="609599" y="3705224"/>
            <a:chExt cx="6096000" cy="685800"/>
          </a:xfrm>
        </p:grpSpPr>
        <p:sp>
          <p:nvSpPr>
            <p:cNvPr id="9" name="object 9" descr=""/>
            <p:cNvSpPr/>
            <p:nvPr/>
          </p:nvSpPr>
          <p:spPr>
            <a:xfrm>
              <a:off x="628649" y="3705224"/>
              <a:ext cx="6076950" cy="685800"/>
            </a:xfrm>
            <a:custGeom>
              <a:avLst/>
              <a:gdLst/>
              <a:ahLst/>
              <a:cxnLst/>
              <a:rect l="l" t="t" r="r" b="b"/>
              <a:pathLst>
                <a:path w="6076950" h="685800">
                  <a:moveTo>
                    <a:pt x="6043901" y="685799"/>
                  </a:moveTo>
                  <a:lnTo>
                    <a:pt x="0" y="685799"/>
                  </a:lnTo>
                  <a:lnTo>
                    <a:pt x="0" y="0"/>
                  </a:lnTo>
                  <a:lnTo>
                    <a:pt x="6043901" y="0"/>
                  </a:lnTo>
                  <a:lnTo>
                    <a:pt x="6048761" y="966"/>
                  </a:lnTo>
                  <a:lnTo>
                    <a:pt x="6075982" y="28187"/>
                  </a:lnTo>
                  <a:lnTo>
                    <a:pt x="6076948" y="33047"/>
                  </a:lnTo>
                  <a:lnTo>
                    <a:pt x="6076948" y="652752"/>
                  </a:lnTo>
                  <a:lnTo>
                    <a:pt x="6048761" y="684832"/>
                  </a:lnTo>
                  <a:lnTo>
                    <a:pt x="6043901" y="685799"/>
                  </a:lnTo>
                  <a:close/>
                </a:path>
              </a:pathLst>
            </a:custGeom>
            <a:solidFill>
              <a:srgbClr val="F0F9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609599" y="3705224"/>
              <a:ext cx="38100" cy="685800"/>
            </a:xfrm>
            <a:custGeom>
              <a:avLst/>
              <a:gdLst/>
              <a:ahLst/>
              <a:cxnLst/>
              <a:rect l="l" t="t" r="r" b="b"/>
              <a:pathLst>
                <a:path w="38100" h="685800">
                  <a:moveTo>
                    <a:pt x="38099" y="685799"/>
                  </a:moveTo>
                  <a:lnTo>
                    <a:pt x="0" y="685799"/>
                  </a:lnTo>
                  <a:lnTo>
                    <a:pt x="0" y="0"/>
                  </a:lnTo>
                  <a:lnTo>
                    <a:pt x="38099" y="0"/>
                  </a:lnTo>
                  <a:lnTo>
                    <a:pt x="38099" y="685799"/>
                  </a:lnTo>
                  <a:close/>
                </a:path>
              </a:pathLst>
            </a:custGeom>
            <a:solidFill>
              <a:srgbClr val="3B81F5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95"/>
              </a:spcBef>
            </a:pPr>
            <a:r>
              <a:rPr dirty="0" spc="-75"/>
              <a:t>Assigning</a:t>
            </a:r>
            <a:r>
              <a:rPr dirty="0" spc="-20"/>
              <a:t> </a:t>
            </a:r>
            <a:r>
              <a:rPr dirty="0" spc="-85"/>
              <a:t>a</a:t>
            </a:r>
            <a:r>
              <a:rPr dirty="0" spc="-20"/>
              <a:t> </a:t>
            </a:r>
            <a:r>
              <a:rPr dirty="0" spc="-85" b="0">
                <a:solidFill>
                  <a:srgbClr val="2562EB"/>
                </a:solidFill>
                <a:latin typeface="Roboto Medium"/>
                <a:cs typeface="Roboto Medium"/>
              </a:rPr>
              <a:t>specific</a:t>
            </a:r>
            <a:r>
              <a:rPr dirty="0" spc="-20" b="0">
                <a:solidFill>
                  <a:srgbClr val="2562EB"/>
                </a:solidFill>
                <a:latin typeface="Roboto Medium"/>
                <a:cs typeface="Roboto Medium"/>
              </a:rPr>
              <a:t> </a:t>
            </a:r>
            <a:r>
              <a:rPr dirty="0" spc="-75" b="0">
                <a:solidFill>
                  <a:srgbClr val="2562EB"/>
                </a:solidFill>
                <a:latin typeface="Roboto Medium"/>
                <a:cs typeface="Roboto Medium"/>
              </a:rPr>
              <a:t>role</a:t>
            </a:r>
            <a:r>
              <a:rPr dirty="0" spc="-20" b="0">
                <a:solidFill>
                  <a:srgbClr val="2562EB"/>
                </a:solidFill>
                <a:latin typeface="Roboto Medium"/>
                <a:cs typeface="Roboto Medium"/>
              </a:rPr>
              <a:t> </a:t>
            </a:r>
            <a:r>
              <a:rPr dirty="0" spc="-70" b="0">
                <a:solidFill>
                  <a:srgbClr val="2562EB"/>
                </a:solidFill>
                <a:latin typeface="Roboto Medium"/>
                <a:cs typeface="Roboto Medium"/>
              </a:rPr>
              <a:t>or</a:t>
            </a:r>
            <a:r>
              <a:rPr dirty="0" spc="-20" b="0">
                <a:solidFill>
                  <a:srgbClr val="2562EB"/>
                </a:solidFill>
                <a:latin typeface="Roboto Medium"/>
                <a:cs typeface="Roboto Medium"/>
              </a:rPr>
              <a:t> </a:t>
            </a:r>
            <a:r>
              <a:rPr dirty="0" spc="-90" b="0">
                <a:solidFill>
                  <a:srgbClr val="2562EB"/>
                </a:solidFill>
                <a:latin typeface="Roboto Medium"/>
                <a:cs typeface="Roboto Medium"/>
              </a:rPr>
              <a:t>persona</a:t>
            </a:r>
            <a:r>
              <a:rPr dirty="0" spc="-15" b="0">
                <a:solidFill>
                  <a:srgbClr val="2562EB"/>
                </a:solidFill>
                <a:latin typeface="Roboto Medium"/>
                <a:cs typeface="Roboto Medium"/>
              </a:rPr>
              <a:t> </a:t>
            </a:r>
            <a:r>
              <a:rPr dirty="0" spc="-80"/>
              <a:t>to</a:t>
            </a:r>
            <a:r>
              <a:rPr dirty="0" spc="-20"/>
              <a:t> </a:t>
            </a:r>
            <a:r>
              <a:rPr dirty="0" spc="-75"/>
              <a:t>the</a:t>
            </a:r>
            <a:r>
              <a:rPr dirty="0" spc="-20"/>
              <a:t> </a:t>
            </a:r>
            <a:r>
              <a:rPr dirty="0" spc="-80"/>
              <a:t>AI</a:t>
            </a:r>
            <a:r>
              <a:rPr dirty="0" spc="-20"/>
              <a:t> </a:t>
            </a:r>
            <a:r>
              <a:rPr dirty="0" spc="-85"/>
              <a:t>agent</a:t>
            </a:r>
            <a:r>
              <a:rPr dirty="0" spc="-20"/>
              <a:t> </a:t>
            </a:r>
            <a:r>
              <a:rPr dirty="0" spc="-85"/>
              <a:t>enhances</a:t>
            </a:r>
            <a:r>
              <a:rPr dirty="0" spc="-15"/>
              <a:t> </a:t>
            </a:r>
            <a:r>
              <a:rPr dirty="0" spc="-60"/>
              <a:t>context </a:t>
            </a:r>
            <a:r>
              <a:rPr dirty="0" spc="-80"/>
              <a:t>understanding</a:t>
            </a:r>
            <a:r>
              <a:rPr dirty="0" spc="-20"/>
              <a:t> </a:t>
            </a:r>
            <a:r>
              <a:rPr dirty="0" spc="-90"/>
              <a:t>and</a:t>
            </a:r>
            <a:r>
              <a:rPr dirty="0" spc="-20"/>
              <a:t> </a:t>
            </a:r>
            <a:r>
              <a:rPr dirty="0" spc="-75"/>
              <a:t>precision</a:t>
            </a:r>
            <a:r>
              <a:rPr dirty="0" spc="-15"/>
              <a:t> </a:t>
            </a:r>
            <a:r>
              <a:rPr dirty="0" spc="-60"/>
              <a:t>in</a:t>
            </a:r>
            <a:r>
              <a:rPr dirty="0" spc="-20"/>
              <a:t> </a:t>
            </a:r>
            <a:r>
              <a:rPr dirty="0" spc="-80"/>
              <a:t>task</a:t>
            </a:r>
            <a:r>
              <a:rPr dirty="0" spc="-15"/>
              <a:t> </a:t>
            </a:r>
            <a:r>
              <a:rPr dirty="0" spc="-10"/>
              <a:t>execution.</a:t>
            </a:r>
          </a:p>
          <a:p>
            <a:pPr>
              <a:lnSpc>
                <a:spcPct val="100000"/>
              </a:lnSpc>
              <a:spcBef>
                <a:spcPts val="695"/>
              </a:spcBef>
            </a:pPr>
            <a:endParaRPr sz="1500"/>
          </a:p>
          <a:p>
            <a:pPr marL="12700">
              <a:lnSpc>
                <a:spcPct val="100000"/>
              </a:lnSpc>
            </a:pPr>
            <a:r>
              <a:rPr dirty="0" sz="2050" spc="-165" b="0">
                <a:solidFill>
                  <a:srgbClr val="1F2937"/>
                </a:solidFill>
                <a:latin typeface="Roboto Medium"/>
                <a:cs typeface="Roboto Medium"/>
              </a:rPr>
              <a:t>Key</a:t>
            </a:r>
            <a:r>
              <a:rPr dirty="0" sz="2050" spc="-45" b="0">
                <a:solidFill>
                  <a:srgbClr val="1F2937"/>
                </a:solidFill>
                <a:latin typeface="Roboto Medium"/>
                <a:cs typeface="Roboto Medium"/>
              </a:rPr>
              <a:t> </a:t>
            </a:r>
            <a:r>
              <a:rPr dirty="0" sz="2050" spc="-10" b="0">
                <a:solidFill>
                  <a:srgbClr val="1F2937"/>
                </a:solidFill>
                <a:latin typeface="Roboto Medium"/>
                <a:cs typeface="Roboto Medium"/>
              </a:rPr>
              <a:t>Benefits:</a:t>
            </a:r>
            <a:endParaRPr sz="2050">
              <a:latin typeface="Roboto Medium"/>
              <a:cs typeface="Roboto Medium"/>
            </a:endParaRPr>
          </a:p>
          <a:p>
            <a:pPr>
              <a:lnSpc>
                <a:spcPct val="100000"/>
              </a:lnSpc>
              <a:spcBef>
                <a:spcPts val="105"/>
              </a:spcBef>
            </a:pPr>
            <a:endParaRPr sz="1800">
              <a:latin typeface="Roboto Medium"/>
              <a:cs typeface="Roboto Medium"/>
            </a:endParaRPr>
          </a:p>
          <a:p>
            <a:pPr marL="202565">
              <a:lnSpc>
                <a:spcPct val="100000"/>
              </a:lnSpc>
            </a:pPr>
            <a:r>
              <a:rPr dirty="0" sz="1300" spc="-65" b="0">
                <a:solidFill>
                  <a:srgbClr val="000000"/>
                </a:solidFill>
                <a:latin typeface="Roboto Medium"/>
                <a:cs typeface="Roboto Medium"/>
              </a:rPr>
              <a:t>Improved</a:t>
            </a:r>
            <a:r>
              <a:rPr dirty="0" sz="1300" spc="-10" b="0">
                <a:solidFill>
                  <a:srgbClr val="000000"/>
                </a:solidFill>
                <a:latin typeface="Roboto Medium"/>
                <a:cs typeface="Roboto Medium"/>
              </a:rPr>
              <a:t> Relevance</a:t>
            </a:r>
            <a:endParaRPr sz="1300">
              <a:latin typeface="Roboto Medium"/>
              <a:cs typeface="Roboto Medium"/>
            </a:endParaRPr>
          </a:p>
          <a:p>
            <a:pPr marL="202565">
              <a:lnSpc>
                <a:spcPct val="100000"/>
              </a:lnSpc>
              <a:spcBef>
                <a:spcPts val="240"/>
              </a:spcBef>
            </a:pPr>
            <a:r>
              <a:rPr dirty="0" sz="1300" spc="-55">
                <a:solidFill>
                  <a:srgbClr val="4A5462"/>
                </a:solidFill>
              </a:rPr>
              <a:t>Role-</a:t>
            </a:r>
            <a:r>
              <a:rPr dirty="0" sz="1300" spc="-50">
                <a:solidFill>
                  <a:srgbClr val="4A5462"/>
                </a:solidFill>
              </a:rPr>
              <a:t>specific</a:t>
            </a:r>
            <a:r>
              <a:rPr dirty="0" sz="1300" spc="-5">
                <a:solidFill>
                  <a:srgbClr val="4A5462"/>
                </a:solidFill>
              </a:rPr>
              <a:t> </a:t>
            </a:r>
            <a:r>
              <a:rPr dirty="0" sz="1300" spc="-60">
                <a:solidFill>
                  <a:srgbClr val="4A5462"/>
                </a:solidFill>
              </a:rPr>
              <a:t>knowledge</a:t>
            </a:r>
            <a:r>
              <a:rPr dirty="0" sz="1300" spc="-5">
                <a:solidFill>
                  <a:srgbClr val="4A5462"/>
                </a:solidFill>
              </a:rPr>
              <a:t> </a:t>
            </a:r>
            <a:r>
              <a:rPr dirty="0" sz="1300" spc="-55">
                <a:solidFill>
                  <a:srgbClr val="4A5462"/>
                </a:solidFill>
              </a:rPr>
              <a:t>leads</a:t>
            </a:r>
            <a:r>
              <a:rPr dirty="0" sz="1300" spc="-5">
                <a:solidFill>
                  <a:srgbClr val="4A5462"/>
                </a:solidFill>
              </a:rPr>
              <a:t> </a:t>
            </a:r>
            <a:r>
              <a:rPr dirty="0" sz="1300" spc="-55">
                <a:solidFill>
                  <a:srgbClr val="4A5462"/>
                </a:solidFill>
              </a:rPr>
              <a:t>to</a:t>
            </a:r>
            <a:r>
              <a:rPr dirty="0" sz="1300" spc="-5">
                <a:solidFill>
                  <a:srgbClr val="4A5462"/>
                </a:solidFill>
              </a:rPr>
              <a:t> </a:t>
            </a:r>
            <a:r>
              <a:rPr dirty="0" sz="1300" spc="-70">
                <a:solidFill>
                  <a:srgbClr val="4A5462"/>
                </a:solidFill>
              </a:rPr>
              <a:t>more</a:t>
            </a:r>
            <a:r>
              <a:rPr dirty="0" sz="1300">
                <a:solidFill>
                  <a:srgbClr val="4A5462"/>
                </a:solidFill>
              </a:rPr>
              <a:t> </a:t>
            </a:r>
            <a:r>
              <a:rPr dirty="0" sz="1300" spc="-50">
                <a:solidFill>
                  <a:srgbClr val="4A5462"/>
                </a:solidFill>
              </a:rPr>
              <a:t>targeted</a:t>
            </a:r>
            <a:r>
              <a:rPr dirty="0" sz="1300" spc="-5">
                <a:solidFill>
                  <a:srgbClr val="4A5462"/>
                </a:solidFill>
              </a:rPr>
              <a:t> </a:t>
            </a:r>
            <a:r>
              <a:rPr dirty="0" sz="1300" spc="-10">
                <a:solidFill>
                  <a:srgbClr val="4A5462"/>
                </a:solidFill>
              </a:rPr>
              <a:t>responses</a:t>
            </a:r>
            <a:endParaRPr sz="1300"/>
          </a:p>
          <a:p>
            <a:pPr>
              <a:lnSpc>
                <a:spcPct val="100000"/>
              </a:lnSpc>
            </a:pPr>
            <a:endParaRPr sz="1200"/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200"/>
          </a:p>
          <a:p>
            <a:pPr marL="202565">
              <a:lnSpc>
                <a:spcPct val="100000"/>
              </a:lnSpc>
            </a:pPr>
            <a:r>
              <a:rPr dirty="0" sz="1300" spc="-60" b="0">
                <a:solidFill>
                  <a:srgbClr val="000000"/>
                </a:solidFill>
                <a:latin typeface="Roboto Medium"/>
                <a:cs typeface="Roboto Medium"/>
              </a:rPr>
              <a:t>Enhanced</a:t>
            </a:r>
            <a:r>
              <a:rPr dirty="0" sz="1300" spc="-10" b="0">
                <a:solidFill>
                  <a:srgbClr val="000000"/>
                </a:solidFill>
                <a:latin typeface="Roboto Medium"/>
                <a:cs typeface="Roboto Medium"/>
              </a:rPr>
              <a:t> Accuracy</a:t>
            </a:r>
            <a:endParaRPr sz="1300">
              <a:latin typeface="Roboto Medium"/>
              <a:cs typeface="Roboto Medium"/>
            </a:endParaRPr>
          </a:p>
          <a:p>
            <a:pPr marL="202565">
              <a:lnSpc>
                <a:spcPct val="100000"/>
              </a:lnSpc>
              <a:spcBef>
                <a:spcPts val="240"/>
              </a:spcBef>
            </a:pPr>
            <a:r>
              <a:rPr dirty="0" sz="1300" spc="-50">
                <a:solidFill>
                  <a:srgbClr val="4A5462"/>
                </a:solidFill>
              </a:rPr>
              <a:t>Specialized</a:t>
            </a:r>
            <a:r>
              <a:rPr dirty="0" sz="1300" spc="-15">
                <a:solidFill>
                  <a:srgbClr val="4A5462"/>
                </a:solidFill>
              </a:rPr>
              <a:t> </a:t>
            </a:r>
            <a:r>
              <a:rPr dirty="0" sz="1300" spc="-55">
                <a:solidFill>
                  <a:srgbClr val="4A5462"/>
                </a:solidFill>
              </a:rPr>
              <a:t>persona</a:t>
            </a:r>
            <a:r>
              <a:rPr dirty="0" sz="1300" spc="-5">
                <a:solidFill>
                  <a:srgbClr val="4A5462"/>
                </a:solidFill>
              </a:rPr>
              <a:t> </a:t>
            </a:r>
            <a:r>
              <a:rPr dirty="0" sz="1300" spc="-55">
                <a:solidFill>
                  <a:srgbClr val="4A5462"/>
                </a:solidFill>
              </a:rPr>
              <a:t>helps</a:t>
            </a:r>
            <a:r>
              <a:rPr dirty="0" sz="1300" spc="-5">
                <a:solidFill>
                  <a:srgbClr val="4A5462"/>
                </a:solidFill>
              </a:rPr>
              <a:t> </a:t>
            </a:r>
            <a:r>
              <a:rPr dirty="0" sz="1300" spc="-45">
                <a:solidFill>
                  <a:srgbClr val="4A5462"/>
                </a:solidFill>
              </a:rPr>
              <a:t>the</a:t>
            </a:r>
            <a:r>
              <a:rPr dirty="0" sz="1300" spc="-5">
                <a:solidFill>
                  <a:srgbClr val="4A5462"/>
                </a:solidFill>
              </a:rPr>
              <a:t> </a:t>
            </a:r>
            <a:r>
              <a:rPr dirty="0" sz="1300" spc="-60">
                <a:solidFill>
                  <a:srgbClr val="4A5462"/>
                </a:solidFill>
              </a:rPr>
              <a:t>agent</a:t>
            </a:r>
            <a:r>
              <a:rPr dirty="0" sz="1300" spc="-5">
                <a:solidFill>
                  <a:srgbClr val="4A5462"/>
                </a:solidFill>
              </a:rPr>
              <a:t> </a:t>
            </a:r>
            <a:r>
              <a:rPr dirty="0" sz="1300" spc="-65">
                <a:solidFill>
                  <a:srgbClr val="4A5462"/>
                </a:solidFill>
              </a:rPr>
              <a:t>frame</a:t>
            </a:r>
            <a:r>
              <a:rPr dirty="0" sz="1300" spc="-5">
                <a:solidFill>
                  <a:srgbClr val="4A5462"/>
                </a:solidFill>
              </a:rPr>
              <a:t> </a:t>
            </a:r>
            <a:r>
              <a:rPr dirty="0" sz="1300" spc="-60">
                <a:solidFill>
                  <a:srgbClr val="4A5462"/>
                </a:solidFill>
              </a:rPr>
              <a:t>knowledge</a:t>
            </a:r>
            <a:r>
              <a:rPr dirty="0" sz="1300" spc="-5">
                <a:solidFill>
                  <a:srgbClr val="4A5462"/>
                </a:solidFill>
              </a:rPr>
              <a:t> </a:t>
            </a:r>
            <a:r>
              <a:rPr dirty="0" sz="1300" spc="-10">
                <a:solidFill>
                  <a:srgbClr val="4A5462"/>
                </a:solidFill>
              </a:rPr>
              <a:t>appropriately</a:t>
            </a:r>
            <a:endParaRPr sz="1300"/>
          </a:p>
        </p:txBody>
      </p:sp>
      <p:grpSp>
        <p:nvGrpSpPr>
          <p:cNvPr id="12" name="object 12" descr=""/>
          <p:cNvGrpSpPr/>
          <p:nvPr/>
        </p:nvGrpSpPr>
        <p:grpSpPr>
          <a:xfrm>
            <a:off x="609599" y="4505324"/>
            <a:ext cx="6096000" cy="685800"/>
            <a:chOff x="609599" y="4505324"/>
            <a:chExt cx="6096000" cy="685800"/>
          </a:xfrm>
        </p:grpSpPr>
        <p:sp>
          <p:nvSpPr>
            <p:cNvPr id="13" name="object 13" descr=""/>
            <p:cNvSpPr/>
            <p:nvPr/>
          </p:nvSpPr>
          <p:spPr>
            <a:xfrm>
              <a:off x="628649" y="4505324"/>
              <a:ext cx="6076950" cy="685800"/>
            </a:xfrm>
            <a:custGeom>
              <a:avLst/>
              <a:gdLst/>
              <a:ahLst/>
              <a:cxnLst/>
              <a:rect l="l" t="t" r="r" b="b"/>
              <a:pathLst>
                <a:path w="6076950" h="685800">
                  <a:moveTo>
                    <a:pt x="6043901" y="685799"/>
                  </a:moveTo>
                  <a:lnTo>
                    <a:pt x="0" y="685799"/>
                  </a:lnTo>
                  <a:lnTo>
                    <a:pt x="0" y="0"/>
                  </a:lnTo>
                  <a:lnTo>
                    <a:pt x="6043901" y="0"/>
                  </a:lnTo>
                  <a:lnTo>
                    <a:pt x="6048761" y="966"/>
                  </a:lnTo>
                  <a:lnTo>
                    <a:pt x="6075982" y="28187"/>
                  </a:lnTo>
                  <a:lnTo>
                    <a:pt x="6076948" y="33047"/>
                  </a:lnTo>
                  <a:lnTo>
                    <a:pt x="6076948" y="652752"/>
                  </a:lnTo>
                  <a:lnTo>
                    <a:pt x="6048761" y="684832"/>
                  </a:lnTo>
                  <a:lnTo>
                    <a:pt x="6043901" y="685799"/>
                  </a:lnTo>
                  <a:close/>
                </a:path>
              </a:pathLst>
            </a:custGeom>
            <a:solidFill>
              <a:srgbClr val="F0F9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609599" y="4505324"/>
              <a:ext cx="38100" cy="685800"/>
            </a:xfrm>
            <a:custGeom>
              <a:avLst/>
              <a:gdLst/>
              <a:ahLst/>
              <a:cxnLst/>
              <a:rect l="l" t="t" r="r" b="b"/>
              <a:pathLst>
                <a:path w="38100" h="685800">
                  <a:moveTo>
                    <a:pt x="38099" y="685799"/>
                  </a:moveTo>
                  <a:lnTo>
                    <a:pt x="0" y="685799"/>
                  </a:lnTo>
                  <a:lnTo>
                    <a:pt x="0" y="0"/>
                  </a:lnTo>
                  <a:lnTo>
                    <a:pt x="38099" y="0"/>
                  </a:lnTo>
                  <a:lnTo>
                    <a:pt x="38099" y="685799"/>
                  </a:lnTo>
                  <a:close/>
                </a:path>
              </a:pathLst>
            </a:custGeom>
            <a:solidFill>
              <a:srgbClr val="3B81F5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 descr=""/>
          <p:cNvSpPr txBox="1"/>
          <p:nvPr/>
        </p:nvSpPr>
        <p:spPr>
          <a:xfrm>
            <a:off x="787399" y="4574158"/>
            <a:ext cx="4834255" cy="482600"/>
          </a:xfrm>
          <a:prstGeom prst="rect">
            <a:avLst/>
          </a:prstGeom>
        </p:spPr>
        <p:txBody>
          <a:bodyPr wrap="square" lIns="0" tIns="419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dirty="0" sz="1300" spc="-60" b="0">
                <a:latin typeface="Roboto Medium"/>
                <a:cs typeface="Roboto Medium"/>
              </a:rPr>
              <a:t>Better</a:t>
            </a:r>
            <a:r>
              <a:rPr dirty="0" sz="1300" spc="-5" b="0">
                <a:latin typeface="Roboto Medium"/>
                <a:cs typeface="Roboto Medium"/>
              </a:rPr>
              <a:t> </a:t>
            </a:r>
            <a:r>
              <a:rPr dirty="0" sz="1300" spc="-55" b="0">
                <a:latin typeface="Roboto Medium"/>
                <a:cs typeface="Roboto Medium"/>
              </a:rPr>
              <a:t>Context</a:t>
            </a:r>
            <a:r>
              <a:rPr dirty="0" sz="1300" b="0">
                <a:latin typeface="Roboto Medium"/>
                <a:cs typeface="Roboto Medium"/>
              </a:rPr>
              <a:t> </a:t>
            </a:r>
            <a:r>
              <a:rPr dirty="0" sz="1300" spc="-10" b="0">
                <a:latin typeface="Roboto Medium"/>
                <a:cs typeface="Roboto Medium"/>
              </a:rPr>
              <a:t>Handling</a:t>
            </a:r>
            <a:endParaRPr sz="1300">
              <a:latin typeface="Roboto Medium"/>
              <a:cs typeface="Roboto Medium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dirty="0" sz="1300" spc="-60">
                <a:solidFill>
                  <a:srgbClr val="4A5462"/>
                </a:solidFill>
                <a:latin typeface="Roboto"/>
                <a:cs typeface="Roboto"/>
              </a:rPr>
              <a:t>The</a:t>
            </a:r>
            <a:r>
              <a:rPr dirty="0" sz="1300" spc="-1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dirty="0" sz="1300" spc="-60">
                <a:solidFill>
                  <a:srgbClr val="4A5462"/>
                </a:solidFill>
                <a:latin typeface="Roboto"/>
                <a:cs typeface="Roboto"/>
              </a:rPr>
              <a:t>agent</a:t>
            </a:r>
            <a:r>
              <a:rPr dirty="0" sz="1300" spc="-5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dirty="0" sz="1300" spc="-60">
                <a:solidFill>
                  <a:srgbClr val="4A5462"/>
                </a:solidFill>
                <a:latin typeface="Roboto"/>
                <a:cs typeface="Roboto"/>
              </a:rPr>
              <a:t>responds</a:t>
            </a:r>
            <a:r>
              <a:rPr dirty="0" sz="1300" spc="-1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dirty="0" sz="1300" spc="-50">
                <a:solidFill>
                  <a:srgbClr val="4A5462"/>
                </a:solidFill>
                <a:latin typeface="Roboto"/>
                <a:cs typeface="Roboto"/>
              </a:rPr>
              <a:t>with</a:t>
            </a:r>
            <a:r>
              <a:rPr dirty="0" sz="1300" spc="-5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dirty="0" sz="1300" spc="-50">
                <a:solidFill>
                  <a:srgbClr val="4A5462"/>
                </a:solidFill>
                <a:latin typeface="Roboto"/>
                <a:cs typeface="Roboto"/>
              </a:rPr>
              <a:t>appropriate</a:t>
            </a:r>
            <a:r>
              <a:rPr dirty="0" sz="1300" spc="-1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dirty="0" sz="1300" spc="-50">
                <a:solidFill>
                  <a:srgbClr val="4A5462"/>
                </a:solidFill>
                <a:latin typeface="Roboto"/>
                <a:cs typeface="Roboto"/>
              </a:rPr>
              <a:t>perspective</a:t>
            </a:r>
            <a:r>
              <a:rPr dirty="0" sz="1300" spc="-5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dirty="0" sz="1300" spc="-60">
                <a:solidFill>
                  <a:srgbClr val="4A5462"/>
                </a:solidFill>
                <a:latin typeface="Roboto"/>
                <a:cs typeface="Roboto"/>
              </a:rPr>
              <a:t>and</a:t>
            </a:r>
            <a:r>
              <a:rPr dirty="0" sz="1300" spc="-5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dirty="0" sz="1300" spc="-65">
                <a:solidFill>
                  <a:srgbClr val="4A5462"/>
                </a:solidFill>
                <a:latin typeface="Roboto"/>
                <a:cs typeface="Roboto"/>
              </a:rPr>
              <a:t>domain</a:t>
            </a:r>
            <a:r>
              <a:rPr dirty="0" sz="1300" spc="-1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dirty="0" sz="1300" spc="-25">
                <a:solidFill>
                  <a:srgbClr val="4A5462"/>
                </a:solidFill>
                <a:latin typeface="Roboto"/>
                <a:cs typeface="Roboto"/>
              </a:rPr>
              <a:t>expertise</a:t>
            </a:r>
            <a:endParaRPr sz="1300">
              <a:latin typeface="Roboto"/>
              <a:cs typeface="Roboto"/>
            </a:endParaRPr>
          </a:p>
        </p:txBody>
      </p:sp>
      <p:sp>
        <p:nvSpPr>
          <p:cNvPr id="16" name="object 16" descr=""/>
          <p:cNvSpPr/>
          <p:nvPr/>
        </p:nvSpPr>
        <p:spPr>
          <a:xfrm>
            <a:off x="647699" y="5915024"/>
            <a:ext cx="1809750" cy="304800"/>
          </a:xfrm>
          <a:custGeom>
            <a:avLst/>
            <a:gdLst/>
            <a:ahLst/>
            <a:cxnLst/>
            <a:rect l="l" t="t" r="r" b="b"/>
            <a:pathLst>
              <a:path w="1809750" h="304800">
                <a:moveTo>
                  <a:pt x="1657349" y="304799"/>
                </a:moveTo>
                <a:lnTo>
                  <a:pt x="152399" y="304799"/>
                </a:lnTo>
                <a:lnTo>
                  <a:pt x="144912" y="304616"/>
                </a:lnTo>
                <a:lnTo>
                  <a:pt x="101066" y="295894"/>
                </a:lnTo>
                <a:lnTo>
                  <a:pt x="61607" y="274803"/>
                </a:lnTo>
                <a:lnTo>
                  <a:pt x="29995" y="243191"/>
                </a:lnTo>
                <a:lnTo>
                  <a:pt x="8904" y="203732"/>
                </a:lnTo>
                <a:lnTo>
                  <a:pt x="182" y="159886"/>
                </a:lnTo>
                <a:lnTo>
                  <a:pt x="0" y="152399"/>
                </a:lnTo>
                <a:lnTo>
                  <a:pt x="182" y="144912"/>
                </a:lnTo>
                <a:lnTo>
                  <a:pt x="8904" y="101064"/>
                </a:lnTo>
                <a:lnTo>
                  <a:pt x="29995" y="61606"/>
                </a:lnTo>
                <a:lnTo>
                  <a:pt x="61607" y="29995"/>
                </a:lnTo>
                <a:lnTo>
                  <a:pt x="101066" y="8903"/>
                </a:lnTo>
                <a:lnTo>
                  <a:pt x="144912" y="183"/>
                </a:lnTo>
                <a:lnTo>
                  <a:pt x="152399" y="0"/>
                </a:lnTo>
                <a:lnTo>
                  <a:pt x="1657349" y="0"/>
                </a:lnTo>
                <a:lnTo>
                  <a:pt x="1701589" y="6559"/>
                </a:lnTo>
                <a:lnTo>
                  <a:pt x="1742018" y="25683"/>
                </a:lnTo>
                <a:lnTo>
                  <a:pt x="1775157" y="55716"/>
                </a:lnTo>
                <a:lnTo>
                  <a:pt x="1798148" y="94077"/>
                </a:lnTo>
                <a:lnTo>
                  <a:pt x="1809017" y="137461"/>
                </a:lnTo>
                <a:lnTo>
                  <a:pt x="1809749" y="152399"/>
                </a:lnTo>
                <a:lnTo>
                  <a:pt x="1809566" y="159886"/>
                </a:lnTo>
                <a:lnTo>
                  <a:pt x="1800844" y="203732"/>
                </a:lnTo>
                <a:lnTo>
                  <a:pt x="1779753" y="243191"/>
                </a:lnTo>
                <a:lnTo>
                  <a:pt x="1748142" y="274803"/>
                </a:lnTo>
                <a:lnTo>
                  <a:pt x="1708683" y="295894"/>
                </a:lnTo>
                <a:lnTo>
                  <a:pt x="1664836" y="304616"/>
                </a:lnTo>
                <a:lnTo>
                  <a:pt x="1657349" y="304799"/>
                </a:lnTo>
                <a:close/>
              </a:path>
            </a:pathLst>
          </a:custGeom>
          <a:solidFill>
            <a:srgbClr val="DAE9F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 descr=""/>
          <p:cNvSpPr/>
          <p:nvPr/>
        </p:nvSpPr>
        <p:spPr>
          <a:xfrm>
            <a:off x="2533649" y="5915024"/>
            <a:ext cx="1390650" cy="304800"/>
          </a:xfrm>
          <a:custGeom>
            <a:avLst/>
            <a:gdLst/>
            <a:ahLst/>
            <a:cxnLst/>
            <a:rect l="l" t="t" r="r" b="b"/>
            <a:pathLst>
              <a:path w="1390650" h="304800">
                <a:moveTo>
                  <a:pt x="1238249" y="304799"/>
                </a:moveTo>
                <a:lnTo>
                  <a:pt x="152399" y="304799"/>
                </a:lnTo>
                <a:lnTo>
                  <a:pt x="144912" y="304616"/>
                </a:lnTo>
                <a:lnTo>
                  <a:pt x="101065" y="295894"/>
                </a:lnTo>
                <a:lnTo>
                  <a:pt x="61607" y="274803"/>
                </a:lnTo>
                <a:lnTo>
                  <a:pt x="29995" y="243191"/>
                </a:lnTo>
                <a:lnTo>
                  <a:pt x="8904" y="203732"/>
                </a:lnTo>
                <a:lnTo>
                  <a:pt x="182" y="159886"/>
                </a:lnTo>
                <a:lnTo>
                  <a:pt x="0" y="152399"/>
                </a:lnTo>
                <a:lnTo>
                  <a:pt x="182" y="144912"/>
                </a:lnTo>
                <a:lnTo>
                  <a:pt x="8904" y="101064"/>
                </a:lnTo>
                <a:lnTo>
                  <a:pt x="29995" y="61606"/>
                </a:lnTo>
                <a:lnTo>
                  <a:pt x="61607" y="29995"/>
                </a:lnTo>
                <a:lnTo>
                  <a:pt x="101065" y="8903"/>
                </a:lnTo>
                <a:lnTo>
                  <a:pt x="144912" y="183"/>
                </a:lnTo>
                <a:lnTo>
                  <a:pt x="152399" y="0"/>
                </a:lnTo>
                <a:lnTo>
                  <a:pt x="1238249" y="0"/>
                </a:lnTo>
                <a:lnTo>
                  <a:pt x="1282489" y="6559"/>
                </a:lnTo>
                <a:lnTo>
                  <a:pt x="1322918" y="25683"/>
                </a:lnTo>
                <a:lnTo>
                  <a:pt x="1356057" y="55716"/>
                </a:lnTo>
                <a:lnTo>
                  <a:pt x="1379048" y="94077"/>
                </a:lnTo>
                <a:lnTo>
                  <a:pt x="1389917" y="137461"/>
                </a:lnTo>
                <a:lnTo>
                  <a:pt x="1390649" y="152399"/>
                </a:lnTo>
                <a:lnTo>
                  <a:pt x="1390466" y="159886"/>
                </a:lnTo>
                <a:lnTo>
                  <a:pt x="1381745" y="203732"/>
                </a:lnTo>
                <a:lnTo>
                  <a:pt x="1360653" y="243191"/>
                </a:lnTo>
                <a:lnTo>
                  <a:pt x="1329042" y="274803"/>
                </a:lnTo>
                <a:lnTo>
                  <a:pt x="1289583" y="295894"/>
                </a:lnTo>
                <a:lnTo>
                  <a:pt x="1245736" y="304616"/>
                </a:lnTo>
                <a:lnTo>
                  <a:pt x="1238249" y="304799"/>
                </a:lnTo>
                <a:close/>
              </a:path>
            </a:pathLst>
          </a:custGeom>
          <a:solidFill>
            <a:srgbClr val="DAE9F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 descr=""/>
          <p:cNvSpPr/>
          <p:nvPr/>
        </p:nvSpPr>
        <p:spPr>
          <a:xfrm>
            <a:off x="4000499" y="5915024"/>
            <a:ext cx="1352550" cy="304800"/>
          </a:xfrm>
          <a:custGeom>
            <a:avLst/>
            <a:gdLst/>
            <a:ahLst/>
            <a:cxnLst/>
            <a:rect l="l" t="t" r="r" b="b"/>
            <a:pathLst>
              <a:path w="1352550" h="304800">
                <a:moveTo>
                  <a:pt x="1200149" y="304799"/>
                </a:moveTo>
                <a:lnTo>
                  <a:pt x="152399" y="304799"/>
                </a:lnTo>
                <a:lnTo>
                  <a:pt x="144912" y="304616"/>
                </a:lnTo>
                <a:lnTo>
                  <a:pt x="101065" y="295894"/>
                </a:lnTo>
                <a:lnTo>
                  <a:pt x="61607" y="274803"/>
                </a:lnTo>
                <a:lnTo>
                  <a:pt x="29995" y="243191"/>
                </a:lnTo>
                <a:lnTo>
                  <a:pt x="8904" y="203732"/>
                </a:lnTo>
                <a:lnTo>
                  <a:pt x="183" y="159886"/>
                </a:lnTo>
                <a:lnTo>
                  <a:pt x="0" y="152399"/>
                </a:lnTo>
                <a:lnTo>
                  <a:pt x="183" y="144912"/>
                </a:lnTo>
                <a:lnTo>
                  <a:pt x="8904" y="101064"/>
                </a:lnTo>
                <a:lnTo>
                  <a:pt x="29995" y="61606"/>
                </a:lnTo>
                <a:lnTo>
                  <a:pt x="61607" y="29995"/>
                </a:lnTo>
                <a:lnTo>
                  <a:pt x="101065" y="8903"/>
                </a:lnTo>
                <a:lnTo>
                  <a:pt x="144912" y="183"/>
                </a:lnTo>
                <a:lnTo>
                  <a:pt x="152399" y="0"/>
                </a:lnTo>
                <a:lnTo>
                  <a:pt x="1200149" y="0"/>
                </a:lnTo>
                <a:lnTo>
                  <a:pt x="1244389" y="6559"/>
                </a:lnTo>
                <a:lnTo>
                  <a:pt x="1284818" y="25683"/>
                </a:lnTo>
                <a:lnTo>
                  <a:pt x="1317958" y="55716"/>
                </a:lnTo>
                <a:lnTo>
                  <a:pt x="1340948" y="94077"/>
                </a:lnTo>
                <a:lnTo>
                  <a:pt x="1351818" y="137461"/>
                </a:lnTo>
                <a:lnTo>
                  <a:pt x="1352549" y="152399"/>
                </a:lnTo>
                <a:lnTo>
                  <a:pt x="1352367" y="159886"/>
                </a:lnTo>
                <a:lnTo>
                  <a:pt x="1343644" y="203732"/>
                </a:lnTo>
                <a:lnTo>
                  <a:pt x="1322554" y="243191"/>
                </a:lnTo>
                <a:lnTo>
                  <a:pt x="1290942" y="274803"/>
                </a:lnTo>
                <a:lnTo>
                  <a:pt x="1251483" y="295894"/>
                </a:lnTo>
                <a:lnTo>
                  <a:pt x="1207636" y="304616"/>
                </a:lnTo>
                <a:lnTo>
                  <a:pt x="1200149" y="304799"/>
                </a:lnTo>
                <a:close/>
              </a:path>
            </a:pathLst>
          </a:custGeom>
          <a:solidFill>
            <a:srgbClr val="DAE9F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 descr=""/>
          <p:cNvSpPr txBox="1"/>
          <p:nvPr/>
        </p:nvSpPr>
        <p:spPr>
          <a:xfrm>
            <a:off x="4105820" y="5932772"/>
            <a:ext cx="1148715" cy="22923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300" spc="-55" b="0">
                <a:solidFill>
                  <a:srgbClr val="1D40AF"/>
                </a:solidFill>
                <a:latin typeface="Roboto Medium"/>
                <a:cs typeface="Roboto Medium"/>
              </a:rPr>
              <a:t>Executive</a:t>
            </a:r>
            <a:r>
              <a:rPr dirty="0" sz="1300" spc="-25" b="0">
                <a:solidFill>
                  <a:srgbClr val="1D40AF"/>
                </a:solidFill>
                <a:latin typeface="Roboto Medium"/>
                <a:cs typeface="Roboto Medium"/>
              </a:rPr>
              <a:t> </a:t>
            </a:r>
            <a:r>
              <a:rPr dirty="0" sz="1300" spc="-50" b="0">
                <a:solidFill>
                  <a:srgbClr val="1D40AF"/>
                </a:solidFill>
                <a:latin typeface="Roboto Medium"/>
                <a:cs typeface="Roboto Medium"/>
              </a:rPr>
              <a:t>Coach</a:t>
            </a:r>
            <a:endParaRPr sz="1300">
              <a:latin typeface="Roboto Medium"/>
              <a:cs typeface="Roboto Medium"/>
            </a:endParaRPr>
          </a:p>
        </p:txBody>
      </p:sp>
      <p:sp>
        <p:nvSpPr>
          <p:cNvPr id="20" name="object 20" descr=""/>
          <p:cNvSpPr/>
          <p:nvPr/>
        </p:nvSpPr>
        <p:spPr>
          <a:xfrm>
            <a:off x="647699" y="6296024"/>
            <a:ext cx="1495425" cy="304800"/>
          </a:xfrm>
          <a:custGeom>
            <a:avLst/>
            <a:gdLst/>
            <a:ahLst/>
            <a:cxnLst/>
            <a:rect l="l" t="t" r="r" b="b"/>
            <a:pathLst>
              <a:path w="1495425" h="304800">
                <a:moveTo>
                  <a:pt x="1343024" y="304799"/>
                </a:moveTo>
                <a:lnTo>
                  <a:pt x="152399" y="304799"/>
                </a:lnTo>
                <a:lnTo>
                  <a:pt x="144912" y="304616"/>
                </a:lnTo>
                <a:lnTo>
                  <a:pt x="101066" y="295894"/>
                </a:lnTo>
                <a:lnTo>
                  <a:pt x="61607" y="274803"/>
                </a:lnTo>
                <a:lnTo>
                  <a:pt x="29995" y="243191"/>
                </a:lnTo>
                <a:lnTo>
                  <a:pt x="8904" y="203732"/>
                </a:lnTo>
                <a:lnTo>
                  <a:pt x="182" y="159886"/>
                </a:lnTo>
                <a:lnTo>
                  <a:pt x="0" y="152399"/>
                </a:lnTo>
                <a:lnTo>
                  <a:pt x="182" y="144912"/>
                </a:lnTo>
                <a:lnTo>
                  <a:pt x="8904" y="101065"/>
                </a:lnTo>
                <a:lnTo>
                  <a:pt x="29995" y="61607"/>
                </a:lnTo>
                <a:lnTo>
                  <a:pt x="61607" y="29995"/>
                </a:lnTo>
                <a:lnTo>
                  <a:pt x="101066" y="8904"/>
                </a:lnTo>
                <a:lnTo>
                  <a:pt x="144912" y="183"/>
                </a:lnTo>
                <a:lnTo>
                  <a:pt x="152399" y="0"/>
                </a:lnTo>
                <a:lnTo>
                  <a:pt x="1343024" y="0"/>
                </a:lnTo>
                <a:lnTo>
                  <a:pt x="1387264" y="6560"/>
                </a:lnTo>
                <a:lnTo>
                  <a:pt x="1427693" y="25683"/>
                </a:lnTo>
                <a:lnTo>
                  <a:pt x="1460832" y="55717"/>
                </a:lnTo>
                <a:lnTo>
                  <a:pt x="1483823" y="94078"/>
                </a:lnTo>
                <a:lnTo>
                  <a:pt x="1494692" y="137461"/>
                </a:lnTo>
                <a:lnTo>
                  <a:pt x="1495424" y="152399"/>
                </a:lnTo>
                <a:lnTo>
                  <a:pt x="1495241" y="159886"/>
                </a:lnTo>
                <a:lnTo>
                  <a:pt x="1486519" y="203732"/>
                </a:lnTo>
                <a:lnTo>
                  <a:pt x="1465428" y="243191"/>
                </a:lnTo>
                <a:lnTo>
                  <a:pt x="1433817" y="274803"/>
                </a:lnTo>
                <a:lnTo>
                  <a:pt x="1394358" y="295894"/>
                </a:lnTo>
                <a:lnTo>
                  <a:pt x="1350511" y="304616"/>
                </a:lnTo>
                <a:lnTo>
                  <a:pt x="1343024" y="304799"/>
                </a:lnTo>
                <a:close/>
              </a:path>
            </a:pathLst>
          </a:custGeom>
          <a:solidFill>
            <a:srgbClr val="DAE9F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 descr=""/>
          <p:cNvSpPr/>
          <p:nvPr/>
        </p:nvSpPr>
        <p:spPr>
          <a:xfrm>
            <a:off x="2219324" y="6296024"/>
            <a:ext cx="1619250" cy="304800"/>
          </a:xfrm>
          <a:custGeom>
            <a:avLst/>
            <a:gdLst/>
            <a:ahLst/>
            <a:cxnLst/>
            <a:rect l="l" t="t" r="r" b="b"/>
            <a:pathLst>
              <a:path w="1619250" h="304800">
                <a:moveTo>
                  <a:pt x="1466849" y="304799"/>
                </a:moveTo>
                <a:lnTo>
                  <a:pt x="152399" y="304799"/>
                </a:lnTo>
                <a:lnTo>
                  <a:pt x="144912" y="304616"/>
                </a:lnTo>
                <a:lnTo>
                  <a:pt x="101065" y="295894"/>
                </a:lnTo>
                <a:lnTo>
                  <a:pt x="61607" y="274803"/>
                </a:lnTo>
                <a:lnTo>
                  <a:pt x="29995" y="243191"/>
                </a:lnTo>
                <a:lnTo>
                  <a:pt x="8904" y="203732"/>
                </a:lnTo>
                <a:lnTo>
                  <a:pt x="182" y="159886"/>
                </a:lnTo>
                <a:lnTo>
                  <a:pt x="0" y="152399"/>
                </a:lnTo>
                <a:lnTo>
                  <a:pt x="182" y="144912"/>
                </a:lnTo>
                <a:lnTo>
                  <a:pt x="8904" y="101065"/>
                </a:lnTo>
                <a:lnTo>
                  <a:pt x="29995" y="61607"/>
                </a:lnTo>
                <a:lnTo>
                  <a:pt x="61607" y="29995"/>
                </a:lnTo>
                <a:lnTo>
                  <a:pt x="101065" y="8904"/>
                </a:lnTo>
                <a:lnTo>
                  <a:pt x="144912" y="183"/>
                </a:lnTo>
                <a:lnTo>
                  <a:pt x="152399" y="0"/>
                </a:lnTo>
                <a:lnTo>
                  <a:pt x="1466849" y="0"/>
                </a:lnTo>
                <a:lnTo>
                  <a:pt x="1511089" y="6560"/>
                </a:lnTo>
                <a:lnTo>
                  <a:pt x="1551518" y="25683"/>
                </a:lnTo>
                <a:lnTo>
                  <a:pt x="1584657" y="55717"/>
                </a:lnTo>
                <a:lnTo>
                  <a:pt x="1607648" y="94078"/>
                </a:lnTo>
                <a:lnTo>
                  <a:pt x="1618517" y="137461"/>
                </a:lnTo>
                <a:lnTo>
                  <a:pt x="1619249" y="152399"/>
                </a:lnTo>
                <a:lnTo>
                  <a:pt x="1619066" y="159886"/>
                </a:lnTo>
                <a:lnTo>
                  <a:pt x="1610344" y="203732"/>
                </a:lnTo>
                <a:lnTo>
                  <a:pt x="1589253" y="243191"/>
                </a:lnTo>
                <a:lnTo>
                  <a:pt x="1557641" y="274803"/>
                </a:lnTo>
                <a:lnTo>
                  <a:pt x="1518183" y="295894"/>
                </a:lnTo>
                <a:lnTo>
                  <a:pt x="1474336" y="304616"/>
                </a:lnTo>
                <a:lnTo>
                  <a:pt x="1466849" y="304799"/>
                </a:lnTo>
                <a:close/>
              </a:path>
            </a:pathLst>
          </a:custGeom>
          <a:solidFill>
            <a:srgbClr val="DAE9F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 descr=""/>
          <p:cNvSpPr txBox="1"/>
          <p:nvPr/>
        </p:nvSpPr>
        <p:spPr>
          <a:xfrm>
            <a:off x="596899" y="5505698"/>
            <a:ext cx="3229610" cy="103759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700" spc="-100" b="0">
                <a:solidFill>
                  <a:srgbClr val="1F2937"/>
                </a:solidFill>
                <a:latin typeface="Roboto Medium"/>
                <a:cs typeface="Roboto Medium"/>
              </a:rPr>
              <a:t>Effective</a:t>
            </a:r>
            <a:r>
              <a:rPr dirty="0" sz="1700" spc="-35" b="0">
                <a:solidFill>
                  <a:srgbClr val="1F2937"/>
                </a:solidFill>
                <a:latin typeface="Roboto Medium"/>
                <a:cs typeface="Roboto Medium"/>
              </a:rPr>
              <a:t> </a:t>
            </a:r>
            <a:r>
              <a:rPr dirty="0" sz="1700" spc="-110" b="0">
                <a:solidFill>
                  <a:srgbClr val="1F2937"/>
                </a:solidFill>
                <a:latin typeface="Roboto Medium"/>
                <a:cs typeface="Roboto Medium"/>
              </a:rPr>
              <a:t>Role</a:t>
            </a:r>
            <a:r>
              <a:rPr dirty="0" sz="1700" spc="-35" b="0">
                <a:solidFill>
                  <a:srgbClr val="1F2937"/>
                </a:solidFill>
                <a:latin typeface="Roboto Medium"/>
                <a:cs typeface="Roboto Medium"/>
              </a:rPr>
              <a:t> </a:t>
            </a:r>
            <a:r>
              <a:rPr dirty="0" sz="1700" spc="-10" b="0">
                <a:solidFill>
                  <a:srgbClr val="1F2937"/>
                </a:solidFill>
                <a:latin typeface="Roboto Medium"/>
                <a:cs typeface="Roboto Medium"/>
              </a:rPr>
              <a:t>Examples:</a:t>
            </a:r>
            <a:endParaRPr sz="1700">
              <a:latin typeface="Roboto Medium"/>
              <a:cs typeface="Roboto Medium"/>
            </a:endParaRPr>
          </a:p>
          <a:p>
            <a:pPr marL="164465" marR="5080">
              <a:lnSpc>
                <a:spcPts val="3000"/>
              </a:lnSpc>
              <a:spcBef>
                <a:spcPts val="60"/>
              </a:spcBef>
              <a:tabLst>
                <a:tab pos="1739264" algn="l"/>
                <a:tab pos="2054860" algn="l"/>
              </a:tabLst>
            </a:pPr>
            <a:r>
              <a:rPr dirty="0" sz="1300" spc="-60" b="0">
                <a:solidFill>
                  <a:srgbClr val="1D40AF"/>
                </a:solidFill>
                <a:latin typeface="Roboto Medium"/>
                <a:cs typeface="Roboto Medium"/>
              </a:rPr>
              <a:t>Senior</a:t>
            </a:r>
            <a:r>
              <a:rPr dirty="0" sz="1300" spc="30" b="0">
                <a:solidFill>
                  <a:srgbClr val="1D40AF"/>
                </a:solidFill>
                <a:latin typeface="Roboto Medium"/>
                <a:cs typeface="Roboto Medium"/>
              </a:rPr>
              <a:t> </a:t>
            </a:r>
            <a:r>
              <a:rPr dirty="0" sz="1300" spc="-65" b="0">
                <a:solidFill>
                  <a:srgbClr val="1D40AF"/>
                </a:solidFill>
                <a:latin typeface="Roboto Medium"/>
                <a:cs typeface="Roboto Medium"/>
              </a:rPr>
              <a:t>Contract</a:t>
            </a:r>
            <a:r>
              <a:rPr dirty="0" sz="1300" spc="30" b="0">
                <a:solidFill>
                  <a:srgbClr val="1D40AF"/>
                </a:solidFill>
                <a:latin typeface="Roboto Medium"/>
                <a:cs typeface="Roboto Medium"/>
              </a:rPr>
              <a:t> </a:t>
            </a:r>
            <a:r>
              <a:rPr dirty="0" sz="1300" spc="-10" b="0">
                <a:solidFill>
                  <a:srgbClr val="1D40AF"/>
                </a:solidFill>
                <a:latin typeface="Roboto Medium"/>
                <a:cs typeface="Roboto Medium"/>
              </a:rPr>
              <a:t>Lawyer</a:t>
            </a:r>
            <a:r>
              <a:rPr dirty="0" sz="1300" b="0">
                <a:solidFill>
                  <a:srgbClr val="1D40AF"/>
                </a:solidFill>
                <a:latin typeface="Roboto Medium"/>
                <a:cs typeface="Roboto Medium"/>
              </a:rPr>
              <a:t>	</a:t>
            </a:r>
            <a:r>
              <a:rPr dirty="0" sz="1300" spc="-50" b="0">
                <a:solidFill>
                  <a:srgbClr val="1D40AF"/>
                </a:solidFill>
                <a:latin typeface="Roboto Medium"/>
                <a:cs typeface="Roboto Medium"/>
              </a:rPr>
              <a:t>Financial</a:t>
            </a:r>
            <a:r>
              <a:rPr dirty="0" sz="1300" spc="-20" b="0">
                <a:solidFill>
                  <a:srgbClr val="1D40AF"/>
                </a:solidFill>
                <a:latin typeface="Roboto Medium"/>
                <a:cs typeface="Roboto Medium"/>
              </a:rPr>
              <a:t> </a:t>
            </a:r>
            <a:r>
              <a:rPr dirty="0" sz="1300" spc="-60" b="0">
                <a:solidFill>
                  <a:srgbClr val="1D40AF"/>
                </a:solidFill>
                <a:latin typeface="Roboto Medium"/>
                <a:cs typeface="Roboto Medium"/>
              </a:rPr>
              <a:t>Analyst Software</a:t>
            </a:r>
            <a:r>
              <a:rPr dirty="0" sz="1300" spc="-10" b="0">
                <a:solidFill>
                  <a:srgbClr val="1D40AF"/>
                </a:solidFill>
                <a:latin typeface="Roboto Medium"/>
                <a:cs typeface="Roboto Medium"/>
              </a:rPr>
              <a:t> Architect</a:t>
            </a:r>
            <a:r>
              <a:rPr dirty="0" sz="1300" b="0">
                <a:solidFill>
                  <a:srgbClr val="1D40AF"/>
                </a:solidFill>
                <a:latin typeface="Roboto Medium"/>
                <a:cs typeface="Roboto Medium"/>
              </a:rPr>
              <a:t>	</a:t>
            </a:r>
            <a:r>
              <a:rPr dirty="0" sz="1300" spc="-55" b="0">
                <a:solidFill>
                  <a:srgbClr val="1D40AF"/>
                </a:solidFill>
                <a:latin typeface="Roboto Medium"/>
                <a:cs typeface="Roboto Medium"/>
              </a:rPr>
              <a:t>Marketing</a:t>
            </a:r>
            <a:r>
              <a:rPr dirty="0" sz="1300" spc="-30" b="0">
                <a:solidFill>
                  <a:srgbClr val="1D40AF"/>
                </a:solidFill>
                <a:latin typeface="Roboto Medium"/>
                <a:cs typeface="Roboto Medium"/>
              </a:rPr>
              <a:t> </a:t>
            </a:r>
            <a:r>
              <a:rPr dirty="0" sz="1300" spc="-10" b="0">
                <a:solidFill>
                  <a:srgbClr val="1D40AF"/>
                </a:solidFill>
                <a:latin typeface="Roboto Medium"/>
                <a:cs typeface="Roboto Medium"/>
              </a:rPr>
              <a:t>Strategist</a:t>
            </a:r>
            <a:endParaRPr sz="1300">
              <a:latin typeface="Roboto Medium"/>
              <a:cs typeface="Roboto Medium"/>
            </a:endParaRPr>
          </a:p>
        </p:txBody>
      </p:sp>
      <p:grpSp>
        <p:nvGrpSpPr>
          <p:cNvPr id="23" name="object 23" descr=""/>
          <p:cNvGrpSpPr/>
          <p:nvPr/>
        </p:nvGrpSpPr>
        <p:grpSpPr>
          <a:xfrm>
            <a:off x="7315199" y="0"/>
            <a:ext cx="4876800" cy="7248525"/>
            <a:chOff x="7315199" y="0"/>
            <a:chExt cx="4876800" cy="7248525"/>
          </a:xfrm>
        </p:grpSpPr>
        <p:sp>
          <p:nvSpPr>
            <p:cNvPr id="24" name="object 24" descr=""/>
            <p:cNvSpPr/>
            <p:nvPr/>
          </p:nvSpPr>
          <p:spPr>
            <a:xfrm>
              <a:off x="7315199" y="0"/>
              <a:ext cx="4876800" cy="7248525"/>
            </a:xfrm>
            <a:custGeom>
              <a:avLst/>
              <a:gdLst/>
              <a:ahLst/>
              <a:cxnLst/>
              <a:rect l="l" t="t" r="r" b="b"/>
              <a:pathLst>
                <a:path w="4876800" h="7248525">
                  <a:moveTo>
                    <a:pt x="4876799" y="7248524"/>
                  </a:moveTo>
                  <a:lnTo>
                    <a:pt x="0" y="7248524"/>
                  </a:lnTo>
                  <a:lnTo>
                    <a:pt x="0" y="0"/>
                  </a:lnTo>
                  <a:lnTo>
                    <a:pt x="4876799" y="0"/>
                  </a:lnTo>
                  <a:lnTo>
                    <a:pt x="4876799" y="7248524"/>
                  </a:lnTo>
                  <a:close/>
                </a:path>
              </a:pathLst>
            </a:custGeom>
            <a:solidFill>
              <a:srgbClr val="EFF5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7486649" y="2009774"/>
              <a:ext cx="1219200" cy="1219200"/>
            </a:xfrm>
            <a:custGeom>
              <a:avLst/>
              <a:gdLst/>
              <a:ahLst/>
              <a:cxnLst/>
              <a:rect l="l" t="t" r="r" b="b"/>
              <a:pathLst>
                <a:path w="1219200" h="1219200">
                  <a:moveTo>
                    <a:pt x="609599" y="1219199"/>
                  </a:moveTo>
                  <a:lnTo>
                    <a:pt x="564759" y="1217548"/>
                  </a:lnTo>
                  <a:lnTo>
                    <a:pt x="520152" y="1212602"/>
                  </a:lnTo>
                  <a:lnTo>
                    <a:pt x="476030" y="1204387"/>
                  </a:lnTo>
                  <a:lnTo>
                    <a:pt x="432641" y="1192950"/>
                  </a:lnTo>
                  <a:lnTo>
                    <a:pt x="390210" y="1178354"/>
                  </a:lnTo>
                  <a:lnTo>
                    <a:pt x="348961" y="1160671"/>
                  </a:lnTo>
                  <a:lnTo>
                    <a:pt x="309124" y="1140002"/>
                  </a:lnTo>
                  <a:lnTo>
                    <a:pt x="270923" y="1116463"/>
                  </a:lnTo>
                  <a:lnTo>
                    <a:pt x="234557" y="1090178"/>
                  </a:lnTo>
                  <a:lnTo>
                    <a:pt x="200216" y="1061284"/>
                  </a:lnTo>
                  <a:lnTo>
                    <a:pt x="168095" y="1029940"/>
                  </a:lnTo>
                  <a:lnTo>
                    <a:pt x="138372" y="996326"/>
                  </a:lnTo>
                  <a:lnTo>
                    <a:pt x="111201" y="960616"/>
                  </a:lnTo>
                  <a:lnTo>
                    <a:pt x="86727" y="922997"/>
                  </a:lnTo>
                  <a:lnTo>
                    <a:pt x="65087" y="883679"/>
                  </a:lnTo>
                  <a:lnTo>
                    <a:pt x="46401" y="842883"/>
                  </a:lnTo>
                  <a:lnTo>
                    <a:pt x="30769" y="800824"/>
                  </a:lnTo>
                  <a:lnTo>
                    <a:pt x="18268" y="757720"/>
                  </a:lnTo>
                  <a:lnTo>
                    <a:pt x="8973" y="713813"/>
                  </a:lnTo>
                  <a:lnTo>
                    <a:pt x="2935" y="669350"/>
                  </a:lnTo>
                  <a:lnTo>
                    <a:pt x="183" y="624564"/>
                  </a:lnTo>
                  <a:lnTo>
                    <a:pt x="0" y="609599"/>
                  </a:lnTo>
                  <a:lnTo>
                    <a:pt x="183" y="594635"/>
                  </a:lnTo>
                  <a:lnTo>
                    <a:pt x="2935" y="549848"/>
                  </a:lnTo>
                  <a:lnTo>
                    <a:pt x="8973" y="505385"/>
                  </a:lnTo>
                  <a:lnTo>
                    <a:pt x="18268" y="461479"/>
                  </a:lnTo>
                  <a:lnTo>
                    <a:pt x="30768" y="418375"/>
                  </a:lnTo>
                  <a:lnTo>
                    <a:pt x="46401" y="376315"/>
                  </a:lnTo>
                  <a:lnTo>
                    <a:pt x="65087" y="335520"/>
                  </a:lnTo>
                  <a:lnTo>
                    <a:pt x="86727" y="296202"/>
                  </a:lnTo>
                  <a:lnTo>
                    <a:pt x="111201" y="258583"/>
                  </a:lnTo>
                  <a:lnTo>
                    <a:pt x="138372" y="222873"/>
                  </a:lnTo>
                  <a:lnTo>
                    <a:pt x="168095" y="189259"/>
                  </a:lnTo>
                  <a:lnTo>
                    <a:pt x="200216" y="157915"/>
                  </a:lnTo>
                  <a:lnTo>
                    <a:pt x="234557" y="129020"/>
                  </a:lnTo>
                  <a:lnTo>
                    <a:pt x="270922" y="102735"/>
                  </a:lnTo>
                  <a:lnTo>
                    <a:pt x="309124" y="79196"/>
                  </a:lnTo>
                  <a:lnTo>
                    <a:pt x="348961" y="58527"/>
                  </a:lnTo>
                  <a:lnTo>
                    <a:pt x="390210" y="40845"/>
                  </a:lnTo>
                  <a:lnTo>
                    <a:pt x="432641" y="26249"/>
                  </a:lnTo>
                  <a:lnTo>
                    <a:pt x="476030" y="14812"/>
                  </a:lnTo>
                  <a:lnTo>
                    <a:pt x="520152" y="6597"/>
                  </a:lnTo>
                  <a:lnTo>
                    <a:pt x="564759" y="1651"/>
                  </a:lnTo>
                  <a:lnTo>
                    <a:pt x="609599" y="0"/>
                  </a:lnTo>
                  <a:lnTo>
                    <a:pt x="624565" y="183"/>
                  </a:lnTo>
                  <a:lnTo>
                    <a:pt x="669350" y="2935"/>
                  </a:lnTo>
                  <a:lnTo>
                    <a:pt x="713813" y="8973"/>
                  </a:lnTo>
                  <a:lnTo>
                    <a:pt x="757720" y="18268"/>
                  </a:lnTo>
                  <a:lnTo>
                    <a:pt x="800824" y="30768"/>
                  </a:lnTo>
                  <a:lnTo>
                    <a:pt x="842882" y="46402"/>
                  </a:lnTo>
                  <a:lnTo>
                    <a:pt x="883678" y="65087"/>
                  </a:lnTo>
                  <a:lnTo>
                    <a:pt x="922996" y="86727"/>
                  </a:lnTo>
                  <a:lnTo>
                    <a:pt x="960615" y="111202"/>
                  </a:lnTo>
                  <a:lnTo>
                    <a:pt x="996326" y="138372"/>
                  </a:lnTo>
                  <a:lnTo>
                    <a:pt x="1029940" y="168095"/>
                  </a:lnTo>
                  <a:lnTo>
                    <a:pt x="1061284" y="200217"/>
                  </a:lnTo>
                  <a:lnTo>
                    <a:pt x="1090178" y="234558"/>
                  </a:lnTo>
                  <a:lnTo>
                    <a:pt x="1116463" y="270924"/>
                  </a:lnTo>
                  <a:lnTo>
                    <a:pt x="1140002" y="309125"/>
                  </a:lnTo>
                  <a:lnTo>
                    <a:pt x="1160672" y="348962"/>
                  </a:lnTo>
                  <a:lnTo>
                    <a:pt x="1178353" y="390211"/>
                  </a:lnTo>
                  <a:lnTo>
                    <a:pt x="1192950" y="432642"/>
                  </a:lnTo>
                  <a:lnTo>
                    <a:pt x="1204386" y="476031"/>
                  </a:lnTo>
                  <a:lnTo>
                    <a:pt x="1212602" y="520152"/>
                  </a:lnTo>
                  <a:lnTo>
                    <a:pt x="1217549" y="564759"/>
                  </a:lnTo>
                  <a:lnTo>
                    <a:pt x="1219199" y="609599"/>
                  </a:lnTo>
                  <a:lnTo>
                    <a:pt x="1219016" y="624564"/>
                  </a:lnTo>
                  <a:lnTo>
                    <a:pt x="1216265" y="669350"/>
                  </a:lnTo>
                  <a:lnTo>
                    <a:pt x="1210226" y="713813"/>
                  </a:lnTo>
                  <a:lnTo>
                    <a:pt x="1200931" y="757720"/>
                  </a:lnTo>
                  <a:lnTo>
                    <a:pt x="1188431" y="800824"/>
                  </a:lnTo>
                  <a:lnTo>
                    <a:pt x="1172796" y="842883"/>
                  </a:lnTo>
                  <a:lnTo>
                    <a:pt x="1154111" y="883679"/>
                  </a:lnTo>
                  <a:lnTo>
                    <a:pt x="1132471" y="922997"/>
                  </a:lnTo>
                  <a:lnTo>
                    <a:pt x="1107996" y="960616"/>
                  </a:lnTo>
                  <a:lnTo>
                    <a:pt x="1080827" y="996326"/>
                  </a:lnTo>
                  <a:lnTo>
                    <a:pt x="1051104" y="1029940"/>
                  </a:lnTo>
                  <a:lnTo>
                    <a:pt x="1018982" y="1061284"/>
                  </a:lnTo>
                  <a:lnTo>
                    <a:pt x="984641" y="1090178"/>
                  </a:lnTo>
                  <a:lnTo>
                    <a:pt x="948274" y="1116463"/>
                  </a:lnTo>
                  <a:lnTo>
                    <a:pt x="910074" y="1140002"/>
                  </a:lnTo>
                  <a:lnTo>
                    <a:pt x="870236" y="1160671"/>
                  </a:lnTo>
                  <a:lnTo>
                    <a:pt x="828987" y="1178354"/>
                  </a:lnTo>
                  <a:lnTo>
                    <a:pt x="786557" y="1192950"/>
                  </a:lnTo>
                  <a:lnTo>
                    <a:pt x="743168" y="1204387"/>
                  </a:lnTo>
                  <a:lnTo>
                    <a:pt x="699046" y="1212602"/>
                  </a:lnTo>
                  <a:lnTo>
                    <a:pt x="654440" y="1217548"/>
                  </a:lnTo>
                  <a:lnTo>
                    <a:pt x="609599" y="1219199"/>
                  </a:lnTo>
                  <a:close/>
                </a:path>
              </a:pathLst>
            </a:custGeom>
            <a:solidFill>
              <a:srgbClr val="DAE9FE">
                <a:alpha val="5000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10801348" y="4029074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457199" y="914399"/>
                  </a:moveTo>
                  <a:lnTo>
                    <a:pt x="412386" y="912198"/>
                  </a:lnTo>
                  <a:lnTo>
                    <a:pt x="368003" y="905614"/>
                  </a:lnTo>
                  <a:lnTo>
                    <a:pt x="324480" y="894712"/>
                  </a:lnTo>
                  <a:lnTo>
                    <a:pt x="282235" y="879596"/>
                  </a:lnTo>
                  <a:lnTo>
                    <a:pt x="241675" y="860413"/>
                  </a:lnTo>
                  <a:lnTo>
                    <a:pt x="203193" y="837347"/>
                  </a:lnTo>
                  <a:lnTo>
                    <a:pt x="167156" y="810619"/>
                  </a:lnTo>
                  <a:lnTo>
                    <a:pt x="133910" y="780488"/>
                  </a:lnTo>
                  <a:lnTo>
                    <a:pt x="103779" y="747243"/>
                  </a:lnTo>
                  <a:lnTo>
                    <a:pt x="77051" y="711205"/>
                  </a:lnTo>
                  <a:lnTo>
                    <a:pt x="53986" y="672722"/>
                  </a:lnTo>
                  <a:lnTo>
                    <a:pt x="34802" y="632162"/>
                  </a:lnTo>
                  <a:lnTo>
                    <a:pt x="19688" y="589917"/>
                  </a:lnTo>
                  <a:lnTo>
                    <a:pt x="8784" y="546394"/>
                  </a:lnTo>
                  <a:lnTo>
                    <a:pt x="2201" y="502013"/>
                  </a:lnTo>
                  <a:lnTo>
                    <a:pt x="0" y="457199"/>
                  </a:lnTo>
                  <a:lnTo>
                    <a:pt x="138" y="445976"/>
                  </a:lnTo>
                  <a:lnTo>
                    <a:pt x="3438" y="401230"/>
                  </a:lnTo>
                  <a:lnTo>
                    <a:pt x="11109" y="357022"/>
                  </a:lnTo>
                  <a:lnTo>
                    <a:pt x="23077" y="313780"/>
                  </a:lnTo>
                  <a:lnTo>
                    <a:pt x="39225" y="271920"/>
                  </a:lnTo>
                  <a:lnTo>
                    <a:pt x="59398" y="231843"/>
                  </a:lnTo>
                  <a:lnTo>
                    <a:pt x="83401" y="193937"/>
                  </a:lnTo>
                  <a:lnTo>
                    <a:pt x="111006" y="158566"/>
                  </a:lnTo>
                  <a:lnTo>
                    <a:pt x="141944" y="126071"/>
                  </a:lnTo>
                  <a:lnTo>
                    <a:pt x="175919" y="96765"/>
                  </a:lnTo>
                  <a:lnTo>
                    <a:pt x="212600" y="70930"/>
                  </a:lnTo>
                  <a:lnTo>
                    <a:pt x="251638" y="48816"/>
                  </a:lnTo>
                  <a:lnTo>
                    <a:pt x="292657" y="30634"/>
                  </a:lnTo>
                  <a:lnTo>
                    <a:pt x="335261" y="16560"/>
                  </a:lnTo>
                  <a:lnTo>
                    <a:pt x="379038" y="6730"/>
                  </a:lnTo>
                  <a:lnTo>
                    <a:pt x="423569" y="1238"/>
                  </a:lnTo>
                  <a:lnTo>
                    <a:pt x="457199" y="0"/>
                  </a:lnTo>
                  <a:lnTo>
                    <a:pt x="468423" y="137"/>
                  </a:lnTo>
                  <a:lnTo>
                    <a:pt x="513168" y="3438"/>
                  </a:lnTo>
                  <a:lnTo>
                    <a:pt x="557374" y="11109"/>
                  </a:lnTo>
                  <a:lnTo>
                    <a:pt x="600616" y="23076"/>
                  </a:lnTo>
                  <a:lnTo>
                    <a:pt x="642477" y="39224"/>
                  </a:lnTo>
                  <a:lnTo>
                    <a:pt x="682553" y="59397"/>
                  </a:lnTo>
                  <a:lnTo>
                    <a:pt x="720460" y="83401"/>
                  </a:lnTo>
                  <a:lnTo>
                    <a:pt x="755831" y="111006"/>
                  </a:lnTo>
                  <a:lnTo>
                    <a:pt x="788326" y="141944"/>
                  </a:lnTo>
                  <a:lnTo>
                    <a:pt x="817631" y="175918"/>
                  </a:lnTo>
                  <a:lnTo>
                    <a:pt x="843466" y="212601"/>
                  </a:lnTo>
                  <a:lnTo>
                    <a:pt x="865583" y="251640"/>
                  </a:lnTo>
                  <a:lnTo>
                    <a:pt x="883764" y="292658"/>
                  </a:lnTo>
                  <a:lnTo>
                    <a:pt x="897838" y="335261"/>
                  </a:lnTo>
                  <a:lnTo>
                    <a:pt x="907669" y="379039"/>
                  </a:lnTo>
                  <a:lnTo>
                    <a:pt x="913161" y="423569"/>
                  </a:lnTo>
                  <a:lnTo>
                    <a:pt x="914399" y="457199"/>
                  </a:lnTo>
                  <a:lnTo>
                    <a:pt x="914262" y="468423"/>
                  </a:lnTo>
                  <a:lnTo>
                    <a:pt x="910960" y="513169"/>
                  </a:lnTo>
                  <a:lnTo>
                    <a:pt x="903289" y="557375"/>
                  </a:lnTo>
                  <a:lnTo>
                    <a:pt x="891322" y="600618"/>
                  </a:lnTo>
                  <a:lnTo>
                    <a:pt x="875174" y="642478"/>
                  </a:lnTo>
                  <a:lnTo>
                    <a:pt x="855000" y="682555"/>
                  </a:lnTo>
                  <a:lnTo>
                    <a:pt x="830995" y="720461"/>
                  </a:lnTo>
                  <a:lnTo>
                    <a:pt x="803391" y="755832"/>
                  </a:lnTo>
                  <a:lnTo>
                    <a:pt x="772453" y="788327"/>
                  </a:lnTo>
                  <a:lnTo>
                    <a:pt x="738479" y="817633"/>
                  </a:lnTo>
                  <a:lnTo>
                    <a:pt x="701795" y="843468"/>
                  </a:lnTo>
                  <a:lnTo>
                    <a:pt x="662757" y="865583"/>
                  </a:lnTo>
                  <a:lnTo>
                    <a:pt x="621738" y="883764"/>
                  </a:lnTo>
                  <a:lnTo>
                    <a:pt x="579136" y="897839"/>
                  </a:lnTo>
                  <a:lnTo>
                    <a:pt x="535358" y="907669"/>
                  </a:lnTo>
                  <a:lnTo>
                    <a:pt x="490829" y="913161"/>
                  </a:lnTo>
                  <a:lnTo>
                    <a:pt x="457199" y="914399"/>
                  </a:lnTo>
                  <a:close/>
                </a:path>
              </a:pathLst>
            </a:custGeom>
            <a:solidFill>
              <a:srgbClr val="BEDAFE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9324980" y="2771887"/>
              <a:ext cx="857250" cy="682625"/>
            </a:xfrm>
            <a:custGeom>
              <a:avLst/>
              <a:gdLst/>
              <a:ahLst/>
              <a:cxnLst/>
              <a:rect l="l" t="t" r="r" b="b"/>
              <a:pathLst>
                <a:path w="857250" h="682625">
                  <a:moveTo>
                    <a:pt x="322400" y="598489"/>
                  </a:moveTo>
                  <a:lnTo>
                    <a:pt x="270091" y="597283"/>
                  </a:lnTo>
                  <a:lnTo>
                    <a:pt x="274387" y="597283"/>
                  </a:lnTo>
                  <a:lnTo>
                    <a:pt x="226553" y="582758"/>
                  </a:lnTo>
                  <a:lnTo>
                    <a:pt x="179947" y="558803"/>
                  </a:lnTo>
                  <a:lnTo>
                    <a:pt x="137032" y="529737"/>
                  </a:lnTo>
                  <a:lnTo>
                    <a:pt x="99411" y="499363"/>
                  </a:lnTo>
                  <a:lnTo>
                    <a:pt x="55112" y="441187"/>
                  </a:lnTo>
                  <a:lnTo>
                    <a:pt x="33212" y="369710"/>
                  </a:lnTo>
                  <a:lnTo>
                    <a:pt x="797" y="149638"/>
                  </a:lnTo>
                  <a:lnTo>
                    <a:pt x="0" y="139768"/>
                  </a:lnTo>
                  <a:lnTo>
                    <a:pt x="582" y="131007"/>
                  </a:lnTo>
                  <a:lnTo>
                    <a:pt x="24430" y="92809"/>
                  </a:lnTo>
                  <a:lnTo>
                    <a:pt x="95678" y="46138"/>
                  </a:lnTo>
                  <a:lnTo>
                    <a:pt x="155589" y="24403"/>
                  </a:lnTo>
                  <a:lnTo>
                    <a:pt x="235335" y="7388"/>
                  </a:lnTo>
                  <a:lnTo>
                    <a:pt x="316490" y="0"/>
                  </a:lnTo>
                  <a:lnTo>
                    <a:pt x="380028" y="3027"/>
                  </a:lnTo>
                  <a:lnTo>
                    <a:pt x="427782" y="13030"/>
                  </a:lnTo>
                  <a:lnTo>
                    <a:pt x="461585" y="26569"/>
                  </a:lnTo>
                  <a:lnTo>
                    <a:pt x="483268" y="40205"/>
                  </a:lnTo>
                  <a:lnTo>
                    <a:pt x="486483" y="43017"/>
                  </a:lnTo>
                  <a:lnTo>
                    <a:pt x="438524" y="50424"/>
                  </a:lnTo>
                  <a:lnTo>
                    <a:pt x="399971" y="61887"/>
                  </a:lnTo>
                  <a:lnTo>
                    <a:pt x="347715" y="90300"/>
                  </a:lnTo>
                  <a:lnTo>
                    <a:pt x="323438" y="120739"/>
                  </a:lnTo>
                  <a:lnTo>
                    <a:pt x="306887" y="201475"/>
                  </a:lnTo>
                  <a:lnTo>
                    <a:pt x="223280" y="201475"/>
                  </a:lnTo>
                  <a:lnTo>
                    <a:pt x="217386" y="205627"/>
                  </a:lnTo>
                  <a:lnTo>
                    <a:pt x="217253" y="205627"/>
                  </a:lnTo>
                  <a:lnTo>
                    <a:pt x="209157" y="210713"/>
                  </a:lnTo>
                  <a:lnTo>
                    <a:pt x="200973" y="214601"/>
                  </a:lnTo>
                  <a:lnTo>
                    <a:pt x="136082" y="214601"/>
                  </a:lnTo>
                  <a:lnTo>
                    <a:pt x="128313" y="218620"/>
                  </a:lnTo>
                  <a:lnTo>
                    <a:pt x="129116" y="225853"/>
                  </a:lnTo>
                  <a:lnTo>
                    <a:pt x="129250" y="226522"/>
                  </a:lnTo>
                  <a:lnTo>
                    <a:pt x="129250" y="227326"/>
                  </a:lnTo>
                  <a:lnTo>
                    <a:pt x="150129" y="262989"/>
                  </a:lnTo>
                  <a:lnTo>
                    <a:pt x="189258" y="272868"/>
                  </a:lnTo>
                  <a:lnTo>
                    <a:pt x="296338" y="272868"/>
                  </a:lnTo>
                  <a:lnTo>
                    <a:pt x="288655" y="324866"/>
                  </a:lnTo>
                  <a:lnTo>
                    <a:pt x="288617" y="325123"/>
                  </a:lnTo>
                  <a:lnTo>
                    <a:pt x="288521" y="325776"/>
                  </a:lnTo>
                  <a:lnTo>
                    <a:pt x="288412" y="326511"/>
                  </a:lnTo>
                  <a:lnTo>
                    <a:pt x="288303" y="327249"/>
                  </a:lnTo>
                  <a:lnTo>
                    <a:pt x="288244" y="327651"/>
                  </a:lnTo>
                  <a:lnTo>
                    <a:pt x="284761" y="327785"/>
                  </a:lnTo>
                  <a:lnTo>
                    <a:pt x="281144" y="328187"/>
                  </a:lnTo>
                  <a:lnTo>
                    <a:pt x="244703" y="339340"/>
                  </a:lnTo>
                  <a:lnTo>
                    <a:pt x="197571" y="385740"/>
                  </a:lnTo>
                  <a:lnTo>
                    <a:pt x="186311" y="417529"/>
                  </a:lnTo>
                  <a:lnTo>
                    <a:pt x="187337" y="424663"/>
                  </a:lnTo>
                  <a:lnTo>
                    <a:pt x="192205" y="428998"/>
                  </a:lnTo>
                  <a:lnTo>
                    <a:pt x="199082" y="429941"/>
                  </a:lnTo>
                  <a:lnTo>
                    <a:pt x="279076" y="429941"/>
                  </a:lnTo>
                  <a:lnTo>
                    <a:pt x="279060" y="431764"/>
                  </a:lnTo>
                  <a:lnTo>
                    <a:pt x="284292" y="470671"/>
                  </a:lnTo>
                  <a:lnTo>
                    <a:pt x="295753" y="508724"/>
                  </a:lnTo>
                  <a:lnTo>
                    <a:pt x="314095" y="545044"/>
                  </a:lnTo>
                  <a:lnTo>
                    <a:pt x="337546" y="580174"/>
                  </a:lnTo>
                  <a:lnTo>
                    <a:pt x="346510" y="592461"/>
                  </a:lnTo>
                  <a:lnTo>
                    <a:pt x="338607" y="595140"/>
                  </a:lnTo>
                  <a:lnTo>
                    <a:pt x="330570" y="597283"/>
                  </a:lnTo>
                  <a:lnTo>
                    <a:pt x="322400" y="598489"/>
                  </a:lnTo>
                  <a:close/>
                </a:path>
                <a:path w="857250" h="682625">
                  <a:moveTo>
                    <a:pt x="534703" y="682606"/>
                  </a:moveTo>
                  <a:lnTo>
                    <a:pt x="489432" y="667436"/>
                  </a:lnTo>
                  <a:lnTo>
                    <a:pt x="447548" y="639169"/>
                  </a:lnTo>
                  <a:lnTo>
                    <a:pt x="409870" y="602454"/>
                  </a:lnTo>
                  <a:lnTo>
                    <a:pt x="377213" y="561940"/>
                  </a:lnTo>
                  <a:lnTo>
                    <a:pt x="350881" y="522994"/>
                  </a:lnTo>
                  <a:lnTo>
                    <a:pt x="334088" y="488733"/>
                  </a:lnTo>
                  <a:lnTo>
                    <a:pt x="321660" y="417529"/>
                  </a:lnTo>
                  <a:lnTo>
                    <a:pt x="321608" y="414182"/>
                  </a:lnTo>
                  <a:lnTo>
                    <a:pt x="324275" y="378015"/>
                  </a:lnTo>
                  <a:lnTo>
                    <a:pt x="356690" y="157942"/>
                  </a:lnTo>
                  <a:lnTo>
                    <a:pt x="395638" y="110553"/>
                  </a:lnTo>
                  <a:lnTo>
                    <a:pt x="477121" y="87010"/>
                  </a:lnTo>
                  <a:lnTo>
                    <a:pt x="540627" y="83983"/>
                  </a:lnTo>
                  <a:lnTo>
                    <a:pt x="621767" y="91372"/>
                  </a:lnTo>
                  <a:lnTo>
                    <a:pt x="701513" y="108387"/>
                  </a:lnTo>
                  <a:lnTo>
                    <a:pt x="761223" y="130048"/>
                  </a:lnTo>
                  <a:lnTo>
                    <a:pt x="804233" y="153836"/>
                  </a:lnTo>
                  <a:lnTo>
                    <a:pt x="849474" y="196251"/>
                  </a:lnTo>
                  <a:lnTo>
                    <a:pt x="857103" y="223751"/>
                  </a:lnTo>
                  <a:lnTo>
                    <a:pt x="856326" y="233368"/>
                  </a:lnTo>
                  <a:lnTo>
                    <a:pt x="856306" y="233622"/>
                  </a:lnTo>
                  <a:lnTo>
                    <a:pt x="854214" y="247820"/>
                  </a:lnTo>
                  <a:lnTo>
                    <a:pt x="513807" y="247820"/>
                  </a:lnTo>
                  <a:lnTo>
                    <a:pt x="492906" y="248860"/>
                  </a:lnTo>
                  <a:lnTo>
                    <a:pt x="474679" y="257648"/>
                  </a:lnTo>
                  <a:lnTo>
                    <a:pt x="461048" y="272740"/>
                  </a:lnTo>
                  <a:lnTo>
                    <a:pt x="453934" y="292691"/>
                  </a:lnTo>
                  <a:lnTo>
                    <a:pt x="453800" y="293361"/>
                  </a:lnTo>
                  <a:lnTo>
                    <a:pt x="453800" y="294048"/>
                  </a:lnTo>
                  <a:lnTo>
                    <a:pt x="453666" y="294835"/>
                  </a:lnTo>
                  <a:lnTo>
                    <a:pt x="453127" y="299684"/>
                  </a:lnTo>
                  <a:lnTo>
                    <a:pt x="453026" y="300594"/>
                  </a:lnTo>
                  <a:lnTo>
                    <a:pt x="452944" y="301329"/>
                  </a:lnTo>
                  <a:lnTo>
                    <a:pt x="452862" y="302068"/>
                  </a:lnTo>
                  <a:lnTo>
                    <a:pt x="460631" y="306086"/>
                  </a:lnTo>
                  <a:lnTo>
                    <a:pt x="525570" y="306086"/>
                  </a:lnTo>
                  <a:lnTo>
                    <a:pt x="533726" y="309975"/>
                  </a:lnTo>
                  <a:lnTo>
                    <a:pt x="541802" y="315060"/>
                  </a:lnTo>
                  <a:lnTo>
                    <a:pt x="541936" y="315060"/>
                  </a:lnTo>
                  <a:lnTo>
                    <a:pt x="547830" y="319213"/>
                  </a:lnTo>
                  <a:lnTo>
                    <a:pt x="620428" y="319213"/>
                  </a:lnTo>
                  <a:lnTo>
                    <a:pt x="620428" y="319347"/>
                  </a:lnTo>
                  <a:lnTo>
                    <a:pt x="620294" y="320016"/>
                  </a:lnTo>
                  <a:lnTo>
                    <a:pt x="619755" y="324866"/>
                  </a:lnTo>
                  <a:lnTo>
                    <a:pt x="619654" y="325776"/>
                  </a:lnTo>
                  <a:lnTo>
                    <a:pt x="619572" y="326511"/>
                  </a:lnTo>
                  <a:lnTo>
                    <a:pt x="619490" y="327249"/>
                  </a:lnTo>
                  <a:lnTo>
                    <a:pt x="627259" y="331268"/>
                  </a:lnTo>
                  <a:lnTo>
                    <a:pt x="692198" y="331268"/>
                  </a:lnTo>
                  <a:lnTo>
                    <a:pt x="700354" y="335156"/>
                  </a:lnTo>
                  <a:lnTo>
                    <a:pt x="708430" y="340242"/>
                  </a:lnTo>
                  <a:lnTo>
                    <a:pt x="714324" y="344394"/>
                  </a:lnTo>
                  <a:lnTo>
                    <a:pt x="839990" y="344394"/>
                  </a:lnTo>
                  <a:lnTo>
                    <a:pt x="829711" y="414182"/>
                  </a:lnTo>
                  <a:lnTo>
                    <a:pt x="442316" y="414182"/>
                  </a:lnTo>
                  <a:lnTo>
                    <a:pt x="435399" y="415000"/>
                  </a:lnTo>
                  <a:lnTo>
                    <a:pt x="430316" y="419259"/>
                  </a:lnTo>
                  <a:lnTo>
                    <a:pt x="428886" y="426369"/>
                  </a:lnTo>
                  <a:lnTo>
                    <a:pt x="442266" y="472582"/>
                  </a:lnTo>
                  <a:lnTo>
                    <a:pt x="469019" y="511675"/>
                  </a:lnTo>
                  <a:lnTo>
                    <a:pt x="506849" y="540497"/>
                  </a:lnTo>
                  <a:lnTo>
                    <a:pt x="553455" y="555894"/>
                  </a:lnTo>
                  <a:lnTo>
                    <a:pt x="783090" y="555894"/>
                  </a:lnTo>
                  <a:lnTo>
                    <a:pt x="782565" y="556746"/>
                  </a:lnTo>
                  <a:lnTo>
                    <a:pt x="720122" y="613906"/>
                  </a:lnTo>
                  <a:lnTo>
                    <a:pt x="677213" y="642979"/>
                  </a:lnTo>
                  <a:lnTo>
                    <a:pt x="630588" y="666914"/>
                  </a:lnTo>
                  <a:lnTo>
                    <a:pt x="582376" y="681521"/>
                  </a:lnTo>
                  <a:lnTo>
                    <a:pt x="534703" y="682606"/>
                  </a:lnTo>
                  <a:close/>
                </a:path>
                <a:path w="857250" h="682625">
                  <a:moveTo>
                    <a:pt x="296338" y="272868"/>
                  </a:moveTo>
                  <a:lnTo>
                    <a:pt x="189258" y="272868"/>
                  </a:lnTo>
                  <a:lnTo>
                    <a:pt x="208937" y="265628"/>
                  </a:lnTo>
                  <a:lnTo>
                    <a:pt x="223833" y="251821"/>
                  </a:lnTo>
                  <a:lnTo>
                    <a:pt x="232405" y="233622"/>
                  </a:lnTo>
                  <a:lnTo>
                    <a:pt x="232524" y="233368"/>
                  </a:lnTo>
                  <a:lnTo>
                    <a:pt x="233149" y="221004"/>
                  </a:lnTo>
                  <a:lnTo>
                    <a:pt x="233232" y="219358"/>
                  </a:lnTo>
                  <a:lnTo>
                    <a:pt x="233357" y="216878"/>
                  </a:lnTo>
                  <a:lnTo>
                    <a:pt x="233472" y="214601"/>
                  </a:lnTo>
                  <a:lnTo>
                    <a:pt x="233594" y="212190"/>
                  </a:lnTo>
                  <a:lnTo>
                    <a:pt x="231853" y="202948"/>
                  </a:lnTo>
                  <a:lnTo>
                    <a:pt x="223280" y="201475"/>
                  </a:lnTo>
                  <a:lnTo>
                    <a:pt x="306887" y="201475"/>
                  </a:lnTo>
                  <a:lnTo>
                    <a:pt x="296357" y="272740"/>
                  </a:lnTo>
                  <a:lnTo>
                    <a:pt x="296338" y="272868"/>
                  </a:lnTo>
                  <a:close/>
                </a:path>
                <a:path w="857250" h="682625">
                  <a:moveTo>
                    <a:pt x="171449" y="221004"/>
                  </a:moveTo>
                  <a:lnTo>
                    <a:pt x="161682" y="220746"/>
                  </a:lnTo>
                  <a:lnTo>
                    <a:pt x="152140" y="219358"/>
                  </a:lnTo>
                  <a:lnTo>
                    <a:pt x="142913" y="216878"/>
                  </a:lnTo>
                  <a:lnTo>
                    <a:pt x="136082" y="214601"/>
                  </a:lnTo>
                  <a:lnTo>
                    <a:pt x="200973" y="214601"/>
                  </a:lnTo>
                  <a:lnTo>
                    <a:pt x="200409" y="214869"/>
                  </a:lnTo>
                  <a:lnTo>
                    <a:pt x="191108" y="218021"/>
                  </a:lnTo>
                  <a:lnTo>
                    <a:pt x="181355" y="220093"/>
                  </a:lnTo>
                  <a:lnTo>
                    <a:pt x="171449" y="221004"/>
                  </a:lnTo>
                  <a:close/>
                </a:path>
                <a:path w="857250" h="682625">
                  <a:moveTo>
                    <a:pt x="620428" y="319213"/>
                  </a:moveTo>
                  <a:lnTo>
                    <a:pt x="547830" y="319213"/>
                  </a:lnTo>
                  <a:lnTo>
                    <a:pt x="556402" y="317739"/>
                  </a:lnTo>
                  <a:lnTo>
                    <a:pt x="558143" y="308497"/>
                  </a:lnTo>
                  <a:lnTo>
                    <a:pt x="557074" y="287319"/>
                  </a:lnTo>
                  <a:lnTo>
                    <a:pt x="548382" y="268866"/>
                  </a:lnTo>
                  <a:lnTo>
                    <a:pt x="533487" y="255059"/>
                  </a:lnTo>
                  <a:lnTo>
                    <a:pt x="513807" y="247820"/>
                  </a:lnTo>
                  <a:lnTo>
                    <a:pt x="854214" y="247820"/>
                  </a:lnTo>
                  <a:lnTo>
                    <a:pt x="850544" y="272740"/>
                  </a:lnTo>
                  <a:lnTo>
                    <a:pt x="850505" y="273001"/>
                  </a:lnTo>
                  <a:lnTo>
                    <a:pt x="680435" y="273001"/>
                  </a:lnTo>
                  <a:lnTo>
                    <a:pt x="659534" y="274042"/>
                  </a:lnTo>
                  <a:lnTo>
                    <a:pt x="641307" y="282830"/>
                  </a:lnTo>
                  <a:lnTo>
                    <a:pt x="627676" y="297922"/>
                  </a:lnTo>
                  <a:lnTo>
                    <a:pt x="620610" y="317739"/>
                  </a:lnTo>
                  <a:lnTo>
                    <a:pt x="620562" y="317873"/>
                  </a:lnTo>
                  <a:lnTo>
                    <a:pt x="620428" y="318543"/>
                  </a:lnTo>
                  <a:lnTo>
                    <a:pt x="620428" y="319213"/>
                  </a:lnTo>
                  <a:close/>
                </a:path>
                <a:path w="857250" h="682625">
                  <a:moveTo>
                    <a:pt x="839990" y="344394"/>
                  </a:moveTo>
                  <a:lnTo>
                    <a:pt x="714324" y="344394"/>
                  </a:lnTo>
                  <a:lnTo>
                    <a:pt x="722896" y="342921"/>
                  </a:lnTo>
                  <a:lnTo>
                    <a:pt x="724236" y="335822"/>
                  </a:lnTo>
                  <a:lnTo>
                    <a:pt x="724370" y="335822"/>
                  </a:lnTo>
                  <a:lnTo>
                    <a:pt x="724771" y="333679"/>
                  </a:lnTo>
                  <a:lnTo>
                    <a:pt x="723702" y="312501"/>
                  </a:lnTo>
                  <a:lnTo>
                    <a:pt x="715010" y="294048"/>
                  </a:lnTo>
                  <a:lnTo>
                    <a:pt x="700115" y="280241"/>
                  </a:lnTo>
                  <a:lnTo>
                    <a:pt x="680435" y="273001"/>
                  </a:lnTo>
                  <a:lnTo>
                    <a:pt x="850505" y="273001"/>
                  </a:lnTo>
                  <a:lnTo>
                    <a:pt x="839990" y="344394"/>
                  </a:lnTo>
                  <a:close/>
                </a:path>
                <a:path w="857250" h="682625">
                  <a:moveTo>
                    <a:pt x="525570" y="306086"/>
                  </a:moveTo>
                  <a:lnTo>
                    <a:pt x="460631" y="306086"/>
                  </a:lnTo>
                  <a:lnTo>
                    <a:pt x="467462" y="303809"/>
                  </a:lnTo>
                  <a:lnTo>
                    <a:pt x="476615" y="301329"/>
                  </a:lnTo>
                  <a:lnTo>
                    <a:pt x="486131" y="299941"/>
                  </a:lnTo>
                  <a:lnTo>
                    <a:pt x="495924" y="299684"/>
                  </a:lnTo>
                  <a:lnTo>
                    <a:pt x="505905" y="300594"/>
                  </a:lnTo>
                  <a:lnTo>
                    <a:pt x="515714" y="302666"/>
                  </a:lnTo>
                  <a:lnTo>
                    <a:pt x="525009" y="305818"/>
                  </a:lnTo>
                  <a:lnTo>
                    <a:pt x="525570" y="306086"/>
                  </a:lnTo>
                  <a:close/>
                </a:path>
                <a:path w="857250" h="682625">
                  <a:moveTo>
                    <a:pt x="692198" y="331268"/>
                  </a:moveTo>
                  <a:lnTo>
                    <a:pt x="627259" y="331268"/>
                  </a:lnTo>
                  <a:lnTo>
                    <a:pt x="634090" y="328991"/>
                  </a:lnTo>
                  <a:lnTo>
                    <a:pt x="643243" y="326511"/>
                  </a:lnTo>
                  <a:lnTo>
                    <a:pt x="652759" y="325123"/>
                  </a:lnTo>
                  <a:lnTo>
                    <a:pt x="662552" y="324866"/>
                  </a:lnTo>
                  <a:lnTo>
                    <a:pt x="672533" y="325776"/>
                  </a:lnTo>
                  <a:lnTo>
                    <a:pt x="682045" y="327785"/>
                  </a:lnTo>
                  <a:lnTo>
                    <a:pt x="683342" y="328187"/>
                  </a:lnTo>
                  <a:lnTo>
                    <a:pt x="691637" y="331000"/>
                  </a:lnTo>
                  <a:lnTo>
                    <a:pt x="692198" y="331268"/>
                  </a:lnTo>
                  <a:close/>
                </a:path>
                <a:path w="857250" h="682625">
                  <a:moveTo>
                    <a:pt x="279076" y="429941"/>
                  </a:moveTo>
                  <a:lnTo>
                    <a:pt x="199082" y="429941"/>
                  </a:lnTo>
                  <a:lnTo>
                    <a:pt x="206135" y="426905"/>
                  </a:lnTo>
                  <a:lnTo>
                    <a:pt x="222462" y="415354"/>
                  </a:lnTo>
                  <a:lnTo>
                    <a:pt x="240207" y="405725"/>
                  </a:lnTo>
                  <a:lnTo>
                    <a:pt x="259234" y="398180"/>
                  </a:lnTo>
                  <a:lnTo>
                    <a:pt x="279403" y="392883"/>
                  </a:lnTo>
                  <a:lnTo>
                    <a:pt x="279283" y="406497"/>
                  </a:lnTo>
                  <a:lnTo>
                    <a:pt x="279170" y="419259"/>
                  </a:lnTo>
                  <a:lnTo>
                    <a:pt x="279076" y="429941"/>
                  </a:lnTo>
                  <a:close/>
                </a:path>
                <a:path w="857250" h="682625">
                  <a:moveTo>
                    <a:pt x="599089" y="473951"/>
                  </a:moveTo>
                  <a:lnTo>
                    <a:pt x="533198" y="464033"/>
                  </a:lnTo>
                  <a:lnTo>
                    <a:pt x="474668" y="436641"/>
                  </a:lnTo>
                  <a:lnTo>
                    <a:pt x="449246" y="417395"/>
                  </a:lnTo>
                  <a:lnTo>
                    <a:pt x="442316" y="414182"/>
                  </a:lnTo>
                  <a:lnTo>
                    <a:pt x="829711" y="414182"/>
                  </a:lnTo>
                  <a:lnTo>
                    <a:pt x="824093" y="452321"/>
                  </a:lnTo>
                  <a:lnTo>
                    <a:pt x="823973" y="453139"/>
                  </a:lnTo>
                  <a:lnTo>
                    <a:pt x="700464" y="453139"/>
                  </a:lnTo>
                  <a:lnTo>
                    <a:pt x="692892" y="454230"/>
                  </a:lnTo>
                  <a:lnTo>
                    <a:pt x="663048" y="465140"/>
                  </a:lnTo>
                  <a:lnTo>
                    <a:pt x="631646" y="471793"/>
                  </a:lnTo>
                  <a:lnTo>
                    <a:pt x="599089" y="473951"/>
                  </a:lnTo>
                  <a:close/>
                </a:path>
                <a:path w="857250" h="682625">
                  <a:moveTo>
                    <a:pt x="783090" y="555894"/>
                  </a:moveTo>
                  <a:lnTo>
                    <a:pt x="553455" y="555894"/>
                  </a:lnTo>
                  <a:lnTo>
                    <a:pt x="602463" y="555025"/>
                  </a:lnTo>
                  <a:lnTo>
                    <a:pt x="646949" y="538699"/>
                  </a:lnTo>
                  <a:lnTo>
                    <a:pt x="683801" y="509237"/>
                  </a:lnTo>
                  <a:lnTo>
                    <a:pt x="709903" y="468963"/>
                  </a:lnTo>
                  <a:lnTo>
                    <a:pt x="709769" y="468830"/>
                  </a:lnTo>
                  <a:lnTo>
                    <a:pt x="710485" y="461557"/>
                  </a:lnTo>
                  <a:lnTo>
                    <a:pt x="706856" y="455954"/>
                  </a:lnTo>
                  <a:lnTo>
                    <a:pt x="700464" y="453139"/>
                  </a:lnTo>
                  <a:lnTo>
                    <a:pt x="823973" y="453139"/>
                  </a:lnTo>
                  <a:lnTo>
                    <a:pt x="823891" y="453694"/>
                  </a:lnTo>
                  <a:lnTo>
                    <a:pt x="815691" y="490556"/>
                  </a:lnTo>
                  <a:lnTo>
                    <a:pt x="801991" y="525271"/>
                  </a:lnTo>
                  <a:lnTo>
                    <a:pt x="783090" y="555894"/>
                  </a:lnTo>
                  <a:close/>
                </a:path>
                <a:path w="857250" h="682625">
                  <a:moveTo>
                    <a:pt x="99982" y="499824"/>
                  </a:moveTo>
                  <a:lnTo>
                    <a:pt x="99841" y="499824"/>
                  </a:lnTo>
                  <a:lnTo>
                    <a:pt x="99411" y="499363"/>
                  </a:lnTo>
                  <a:lnTo>
                    <a:pt x="99982" y="499824"/>
                  </a:lnTo>
                  <a:close/>
                </a:path>
                <a:path w="857250" h="682625">
                  <a:moveTo>
                    <a:pt x="350881" y="522994"/>
                  </a:moveTo>
                  <a:lnTo>
                    <a:pt x="350358" y="522221"/>
                  </a:lnTo>
                  <a:lnTo>
                    <a:pt x="350502" y="522221"/>
                  </a:lnTo>
                  <a:lnTo>
                    <a:pt x="350881" y="522994"/>
                  </a:lnTo>
                  <a:close/>
                </a:path>
              </a:pathLst>
            </a:custGeom>
            <a:solidFill>
              <a:srgbClr val="3B81F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9163049" y="3686175"/>
              <a:ext cx="428625" cy="342900"/>
            </a:xfrm>
            <a:custGeom>
              <a:avLst/>
              <a:gdLst/>
              <a:ahLst/>
              <a:cxnLst/>
              <a:rect l="l" t="t" r="r" b="b"/>
              <a:pathLst>
                <a:path w="428625" h="342900">
                  <a:moveTo>
                    <a:pt x="235743" y="64293"/>
                  </a:moveTo>
                  <a:lnTo>
                    <a:pt x="192881" y="64293"/>
                  </a:lnTo>
                  <a:lnTo>
                    <a:pt x="192881" y="21431"/>
                  </a:lnTo>
                  <a:lnTo>
                    <a:pt x="194562" y="13081"/>
                  </a:lnTo>
                  <a:lnTo>
                    <a:pt x="199151" y="6270"/>
                  </a:lnTo>
                  <a:lnTo>
                    <a:pt x="205962" y="1681"/>
                  </a:lnTo>
                  <a:lnTo>
                    <a:pt x="214312" y="0"/>
                  </a:lnTo>
                  <a:lnTo>
                    <a:pt x="222662" y="1681"/>
                  </a:lnTo>
                  <a:lnTo>
                    <a:pt x="229473" y="6270"/>
                  </a:lnTo>
                  <a:lnTo>
                    <a:pt x="234062" y="13081"/>
                  </a:lnTo>
                  <a:lnTo>
                    <a:pt x="235743" y="21431"/>
                  </a:lnTo>
                  <a:lnTo>
                    <a:pt x="235743" y="64293"/>
                  </a:lnTo>
                  <a:close/>
                </a:path>
                <a:path w="428625" h="342900">
                  <a:moveTo>
                    <a:pt x="316110" y="342899"/>
                  </a:moveTo>
                  <a:lnTo>
                    <a:pt x="112514" y="342899"/>
                  </a:lnTo>
                  <a:lnTo>
                    <a:pt x="93734" y="339113"/>
                  </a:lnTo>
                  <a:lnTo>
                    <a:pt x="78408" y="328785"/>
                  </a:lnTo>
                  <a:lnTo>
                    <a:pt x="68079" y="313459"/>
                  </a:lnTo>
                  <a:lnTo>
                    <a:pt x="64293" y="294679"/>
                  </a:lnTo>
                  <a:lnTo>
                    <a:pt x="64293" y="112514"/>
                  </a:lnTo>
                  <a:lnTo>
                    <a:pt x="68079" y="93734"/>
                  </a:lnTo>
                  <a:lnTo>
                    <a:pt x="78408" y="78408"/>
                  </a:lnTo>
                  <a:lnTo>
                    <a:pt x="93734" y="68079"/>
                  </a:lnTo>
                  <a:lnTo>
                    <a:pt x="112514" y="64293"/>
                  </a:lnTo>
                  <a:lnTo>
                    <a:pt x="316110" y="64293"/>
                  </a:lnTo>
                  <a:lnTo>
                    <a:pt x="334890" y="68079"/>
                  </a:lnTo>
                  <a:lnTo>
                    <a:pt x="350216" y="78408"/>
                  </a:lnTo>
                  <a:lnTo>
                    <a:pt x="360545" y="93734"/>
                  </a:lnTo>
                  <a:lnTo>
                    <a:pt x="364331" y="112514"/>
                  </a:lnTo>
                  <a:lnTo>
                    <a:pt x="364331" y="144660"/>
                  </a:lnTo>
                  <a:lnTo>
                    <a:pt x="146466" y="144660"/>
                  </a:lnTo>
                  <a:lnTo>
                    <a:pt x="143049" y="145340"/>
                  </a:lnTo>
                  <a:lnTo>
                    <a:pt x="123229" y="167897"/>
                  </a:lnTo>
                  <a:lnTo>
                    <a:pt x="123229" y="175002"/>
                  </a:lnTo>
                  <a:lnTo>
                    <a:pt x="146466" y="198239"/>
                  </a:lnTo>
                  <a:lnTo>
                    <a:pt x="364331" y="198239"/>
                  </a:lnTo>
                  <a:lnTo>
                    <a:pt x="364331" y="257174"/>
                  </a:lnTo>
                  <a:lnTo>
                    <a:pt x="133409" y="257174"/>
                  </a:lnTo>
                  <a:lnTo>
                    <a:pt x="128587" y="261997"/>
                  </a:lnTo>
                  <a:lnTo>
                    <a:pt x="128587" y="273784"/>
                  </a:lnTo>
                  <a:lnTo>
                    <a:pt x="133409" y="278606"/>
                  </a:lnTo>
                  <a:lnTo>
                    <a:pt x="364331" y="278606"/>
                  </a:lnTo>
                  <a:lnTo>
                    <a:pt x="364331" y="294679"/>
                  </a:lnTo>
                  <a:lnTo>
                    <a:pt x="360545" y="313459"/>
                  </a:lnTo>
                  <a:lnTo>
                    <a:pt x="350216" y="328785"/>
                  </a:lnTo>
                  <a:lnTo>
                    <a:pt x="334890" y="339113"/>
                  </a:lnTo>
                  <a:lnTo>
                    <a:pt x="316110" y="342899"/>
                  </a:lnTo>
                  <a:close/>
                </a:path>
                <a:path w="428625" h="342900">
                  <a:moveTo>
                    <a:pt x="275053" y="198239"/>
                  </a:moveTo>
                  <a:lnTo>
                    <a:pt x="153571" y="198239"/>
                  </a:lnTo>
                  <a:lnTo>
                    <a:pt x="156988" y="197559"/>
                  </a:lnTo>
                  <a:lnTo>
                    <a:pt x="163552" y="194840"/>
                  </a:lnTo>
                  <a:lnTo>
                    <a:pt x="176807" y="175002"/>
                  </a:lnTo>
                  <a:lnTo>
                    <a:pt x="176807" y="167897"/>
                  </a:lnTo>
                  <a:lnTo>
                    <a:pt x="153571" y="144660"/>
                  </a:lnTo>
                  <a:lnTo>
                    <a:pt x="275053" y="144660"/>
                  </a:lnTo>
                  <a:lnTo>
                    <a:pt x="251817" y="167897"/>
                  </a:lnTo>
                  <a:lnTo>
                    <a:pt x="251817" y="175002"/>
                  </a:lnTo>
                  <a:lnTo>
                    <a:pt x="271636" y="197559"/>
                  </a:lnTo>
                  <a:lnTo>
                    <a:pt x="275053" y="198239"/>
                  </a:lnTo>
                  <a:close/>
                </a:path>
                <a:path w="428625" h="342900">
                  <a:moveTo>
                    <a:pt x="364331" y="198239"/>
                  </a:moveTo>
                  <a:lnTo>
                    <a:pt x="282158" y="198239"/>
                  </a:lnTo>
                  <a:lnTo>
                    <a:pt x="285575" y="197559"/>
                  </a:lnTo>
                  <a:lnTo>
                    <a:pt x="292139" y="194840"/>
                  </a:lnTo>
                  <a:lnTo>
                    <a:pt x="305395" y="175002"/>
                  </a:lnTo>
                  <a:lnTo>
                    <a:pt x="305395" y="167897"/>
                  </a:lnTo>
                  <a:lnTo>
                    <a:pt x="282158" y="144660"/>
                  </a:lnTo>
                  <a:lnTo>
                    <a:pt x="364331" y="144660"/>
                  </a:lnTo>
                  <a:lnTo>
                    <a:pt x="364331" y="198239"/>
                  </a:lnTo>
                  <a:close/>
                </a:path>
                <a:path w="428625" h="342900">
                  <a:moveTo>
                    <a:pt x="197703" y="278606"/>
                  </a:moveTo>
                  <a:lnTo>
                    <a:pt x="166627" y="278606"/>
                  </a:lnTo>
                  <a:lnTo>
                    <a:pt x="171449" y="273784"/>
                  </a:lnTo>
                  <a:lnTo>
                    <a:pt x="171449" y="261997"/>
                  </a:lnTo>
                  <a:lnTo>
                    <a:pt x="166627" y="257174"/>
                  </a:lnTo>
                  <a:lnTo>
                    <a:pt x="197703" y="257174"/>
                  </a:lnTo>
                  <a:lnTo>
                    <a:pt x="192881" y="261997"/>
                  </a:lnTo>
                  <a:lnTo>
                    <a:pt x="192881" y="273784"/>
                  </a:lnTo>
                  <a:lnTo>
                    <a:pt x="197703" y="278606"/>
                  </a:lnTo>
                  <a:close/>
                </a:path>
                <a:path w="428625" h="342900">
                  <a:moveTo>
                    <a:pt x="261997" y="278606"/>
                  </a:moveTo>
                  <a:lnTo>
                    <a:pt x="230921" y="278606"/>
                  </a:lnTo>
                  <a:lnTo>
                    <a:pt x="235743" y="273784"/>
                  </a:lnTo>
                  <a:lnTo>
                    <a:pt x="235743" y="261997"/>
                  </a:lnTo>
                  <a:lnTo>
                    <a:pt x="230921" y="257174"/>
                  </a:lnTo>
                  <a:lnTo>
                    <a:pt x="261997" y="257174"/>
                  </a:lnTo>
                  <a:lnTo>
                    <a:pt x="257174" y="261997"/>
                  </a:lnTo>
                  <a:lnTo>
                    <a:pt x="257174" y="273784"/>
                  </a:lnTo>
                  <a:lnTo>
                    <a:pt x="261997" y="278606"/>
                  </a:lnTo>
                  <a:close/>
                </a:path>
                <a:path w="428625" h="342900">
                  <a:moveTo>
                    <a:pt x="364331" y="278606"/>
                  </a:moveTo>
                  <a:lnTo>
                    <a:pt x="295215" y="278606"/>
                  </a:lnTo>
                  <a:lnTo>
                    <a:pt x="300037" y="273784"/>
                  </a:lnTo>
                  <a:lnTo>
                    <a:pt x="300037" y="261997"/>
                  </a:lnTo>
                  <a:lnTo>
                    <a:pt x="295215" y="257174"/>
                  </a:lnTo>
                  <a:lnTo>
                    <a:pt x="364331" y="257174"/>
                  </a:lnTo>
                  <a:lnTo>
                    <a:pt x="364331" y="278606"/>
                  </a:lnTo>
                  <a:close/>
                </a:path>
                <a:path w="428625" h="342900">
                  <a:moveTo>
                    <a:pt x="42862" y="278606"/>
                  </a:moveTo>
                  <a:lnTo>
                    <a:pt x="32146" y="278606"/>
                  </a:lnTo>
                  <a:lnTo>
                    <a:pt x="19636" y="276079"/>
                  </a:lnTo>
                  <a:lnTo>
                    <a:pt x="9418" y="269188"/>
                  </a:lnTo>
                  <a:lnTo>
                    <a:pt x="2527" y="258969"/>
                  </a:lnTo>
                  <a:lnTo>
                    <a:pt x="0" y="246459"/>
                  </a:lnTo>
                  <a:lnTo>
                    <a:pt x="0" y="182165"/>
                  </a:lnTo>
                  <a:lnTo>
                    <a:pt x="2527" y="169655"/>
                  </a:lnTo>
                  <a:lnTo>
                    <a:pt x="9418" y="159436"/>
                  </a:lnTo>
                  <a:lnTo>
                    <a:pt x="19636" y="152545"/>
                  </a:lnTo>
                  <a:lnTo>
                    <a:pt x="32146" y="150018"/>
                  </a:lnTo>
                  <a:lnTo>
                    <a:pt x="42862" y="150018"/>
                  </a:lnTo>
                  <a:lnTo>
                    <a:pt x="42862" y="278606"/>
                  </a:lnTo>
                  <a:close/>
                </a:path>
                <a:path w="428625" h="342900">
                  <a:moveTo>
                    <a:pt x="396478" y="278606"/>
                  </a:moveTo>
                  <a:lnTo>
                    <a:pt x="385762" y="278606"/>
                  </a:lnTo>
                  <a:lnTo>
                    <a:pt x="385762" y="150018"/>
                  </a:lnTo>
                  <a:lnTo>
                    <a:pt x="396478" y="150018"/>
                  </a:lnTo>
                  <a:lnTo>
                    <a:pt x="408988" y="152545"/>
                  </a:lnTo>
                  <a:lnTo>
                    <a:pt x="419206" y="159436"/>
                  </a:lnTo>
                  <a:lnTo>
                    <a:pt x="426097" y="169655"/>
                  </a:lnTo>
                  <a:lnTo>
                    <a:pt x="428624" y="182165"/>
                  </a:lnTo>
                  <a:lnTo>
                    <a:pt x="428624" y="246459"/>
                  </a:lnTo>
                  <a:lnTo>
                    <a:pt x="426097" y="258969"/>
                  </a:lnTo>
                  <a:lnTo>
                    <a:pt x="419206" y="269188"/>
                  </a:lnTo>
                  <a:lnTo>
                    <a:pt x="408988" y="276079"/>
                  </a:lnTo>
                  <a:lnTo>
                    <a:pt x="396478" y="278606"/>
                  </a:lnTo>
                  <a:close/>
                </a:path>
              </a:pathLst>
            </a:custGeom>
            <a:solidFill>
              <a:srgbClr val="60A5F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9" name="object 29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05974" y="3785383"/>
              <a:ext cx="228600" cy="144482"/>
            </a:xfrm>
            <a:prstGeom prst="rect">
              <a:avLst/>
            </a:prstGeom>
          </p:spPr>
        </p:pic>
        <p:sp>
          <p:nvSpPr>
            <p:cNvPr id="30" name="object 30" descr=""/>
            <p:cNvSpPr/>
            <p:nvPr/>
          </p:nvSpPr>
          <p:spPr>
            <a:xfrm>
              <a:off x="10048874" y="3686175"/>
              <a:ext cx="300355" cy="342900"/>
            </a:xfrm>
            <a:custGeom>
              <a:avLst/>
              <a:gdLst/>
              <a:ahLst/>
              <a:cxnLst/>
              <a:rect l="l" t="t" r="r" b="b"/>
              <a:pathLst>
                <a:path w="300354" h="342900">
                  <a:moveTo>
                    <a:pt x="155647" y="171449"/>
                  </a:moveTo>
                  <a:lnTo>
                    <a:pt x="144389" y="171449"/>
                  </a:lnTo>
                  <a:lnTo>
                    <a:pt x="138815" y="170900"/>
                  </a:lnTo>
                  <a:lnTo>
                    <a:pt x="97712" y="153875"/>
                  </a:lnTo>
                  <a:lnTo>
                    <a:pt x="72973" y="123730"/>
                  </a:lnTo>
                  <a:lnTo>
                    <a:pt x="64293" y="91353"/>
                  </a:lnTo>
                  <a:lnTo>
                    <a:pt x="64293" y="80096"/>
                  </a:lnTo>
                  <a:lnTo>
                    <a:pt x="75613" y="42778"/>
                  </a:lnTo>
                  <a:lnTo>
                    <a:pt x="107072" y="11320"/>
                  </a:lnTo>
                  <a:lnTo>
                    <a:pt x="144389" y="0"/>
                  </a:lnTo>
                  <a:lnTo>
                    <a:pt x="155647" y="0"/>
                  </a:lnTo>
                  <a:lnTo>
                    <a:pt x="192964" y="11320"/>
                  </a:lnTo>
                  <a:lnTo>
                    <a:pt x="224423" y="42778"/>
                  </a:lnTo>
                  <a:lnTo>
                    <a:pt x="235743" y="80096"/>
                  </a:lnTo>
                  <a:lnTo>
                    <a:pt x="235743" y="91353"/>
                  </a:lnTo>
                  <a:lnTo>
                    <a:pt x="224423" y="128671"/>
                  </a:lnTo>
                  <a:lnTo>
                    <a:pt x="192964" y="160129"/>
                  </a:lnTo>
                  <a:lnTo>
                    <a:pt x="155647" y="171449"/>
                  </a:lnTo>
                  <a:close/>
                </a:path>
                <a:path w="300354" h="342900">
                  <a:moveTo>
                    <a:pt x="182299" y="323544"/>
                  </a:moveTo>
                  <a:lnTo>
                    <a:pt x="117737" y="323544"/>
                  </a:lnTo>
                  <a:lnTo>
                    <a:pt x="140039" y="240565"/>
                  </a:lnTo>
                  <a:lnTo>
                    <a:pt x="130797" y="225162"/>
                  </a:lnTo>
                  <a:lnTo>
                    <a:pt x="127609" y="219737"/>
                  </a:lnTo>
                  <a:lnTo>
                    <a:pt x="125466" y="216187"/>
                  </a:lnTo>
                  <a:lnTo>
                    <a:pt x="123401" y="212638"/>
                  </a:lnTo>
                  <a:lnTo>
                    <a:pt x="128520" y="203596"/>
                  </a:lnTo>
                  <a:lnTo>
                    <a:pt x="171583" y="203596"/>
                  </a:lnTo>
                  <a:lnTo>
                    <a:pt x="176740" y="212638"/>
                  </a:lnTo>
                  <a:lnTo>
                    <a:pt x="159997" y="240565"/>
                  </a:lnTo>
                  <a:lnTo>
                    <a:pt x="182299" y="323544"/>
                  </a:lnTo>
                  <a:close/>
                </a:path>
                <a:path w="300354" h="342900">
                  <a:moveTo>
                    <a:pt x="279476" y="342899"/>
                  </a:moveTo>
                  <a:lnTo>
                    <a:pt x="20560" y="342899"/>
                  </a:lnTo>
                  <a:lnTo>
                    <a:pt x="12559" y="341279"/>
                  </a:lnTo>
                  <a:lnTo>
                    <a:pt x="6018" y="336864"/>
                  </a:lnTo>
                  <a:lnTo>
                    <a:pt x="1615" y="330326"/>
                  </a:lnTo>
                  <a:lnTo>
                    <a:pt x="0" y="322339"/>
                  </a:lnTo>
                  <a:lnTo>
                    <a:pt x="6163" y="286289"/>
                  </a:lnTo>
                  <a:lnTo>
                    <a:pt x="23239" y="255400"/>
                  </a:lnTo>
                  <a:lnTo>
                    <a:pt x="49105" y="231794"/>
                  </a:lnTo>
                  <a:lnTo>
                    <a:pt x="81639" y="217594"/>
                  </a:lnTo>
                  <a:lnTo>
                    <a:pt x="87064" y="216187"/>
                  </a:lnTo>
                  <a:lnTo>
                    <a:pt x="92288" y="219737"/>
                  </a:lnTo>
                  <a:lnTo>
                    <a:pt x="117737" y="323544"/>
                  </a:lnTo>
                  <a:lnTo>
                    <a:pt x="299794" y="323544"/>
                  </a:lnTo>
                  <a:lnTo>
                    <a:pt x="298425" y="330326"/>
                  </a:lnTo>
                  <a:lnTo>
                    <a:pt x="294026" y="336864"/>
                  </a:lnTo>
                  <a:lnTo>
                    <a:pt x="287492" y="341279"/>
                  </a:lnTo>
                  <a:lnTo>
                    <a:pt x="279476" y="342899"/>
                  </a:lnTo>
                  <a:close/>
                </a:path>
                <a:path w="300354" h="342900">
                  <a:moveTo>
                    <a:pt x="299794" y="323544"/>
                  </a:moveTo>
                  <a:lnTo>
                    <a:pt x="182299" y="323544"/>
                  </a:lnTo>
                  <a:lnTo>
                    <a:pt x="206409" y="225162"/>
                  </a:lnTo>
                  <a:lnTo>
                    <a:pt x="207847" y="219737"/>
                  </a:lnTo>
                  <a:lnTo>
                    <a:pt x="213071" y="216187"/>
                  </a:lnTo>
                  <a:lnTo>
                    <a:pt x="212701" y="216187"/>
                  </a:lnTo>
                  <a:lnTo>
                    <a:pt x="250931" y="231794"/>
                  </a:lnTo>
                  <a:lnTo>
                    <a:pt x="293873" y="286289"/>
                  </a:lnTo>
                  <a:lnTo>
                    <a:pt x="300037" y="322339"/>
                  </a:lnTo>
                  <a:lnTo>
                    <a:pt x="299794" y="323544"/>
                  </a:lnTo>
                  <a:close/>
                </a:path>
              </a:pathLst>
            </a:custGeom>
            <a:solidFill>
              <a:srgbClr val="3B81F5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1" name="object 31" descr=""/>
          <p:cNvSpPr txBox="1"/>
          <p:nvPr/>
        </p:nvSpPr>
        <p:spPr>
          <a:xfrm>
            <a:off x="8240266" y="4237322"/>
            <a:ext cx="3027045" cy="22923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300" spc="-55" b="0">
                <a:solidFill>
                  <a:srgbClr val="1D40AF"/>
                </a:solidFill>
                <a:latin typeface="Roboto Medium"/>
                <a:cs typeface="Roboto Medium"/>
              </a:rPr>
              <a:t>"I'm</a:t>
            </a:r>
            <a:r>
              <a:rPr dirty="0" sz="1300" spc="-10" b="0">
                <a:solidFill>
                  <a:srgbClr val="1D40AF"/>
                </a:solidFill>
                <a:latin typeface="Roboto Medium"/>
                <a:cs typeface="Roboto Medium"/>
              </a:rPr>
              <a:t> </a:t>
            </a:r>
            <a:r>
              <a:rPr dirty="0" sz="1300" spc="-60" b="0">
                <a:solidFill>
                  <a:srgbClr val="1D40AF"/>
                </a:solidFill>
                <a:latin typeface="Roboto Medium"/>
                <a:cs typeface="Roboto Medium"/>
              </a:rPr>
              <a:t>not</a:t>
            </a:r>
            <a:r>
              <a:rPr dirty="0" sz="1300" spc="-5" b="0">
                <a:solidFill>
                  <a:srgbClr val="1D40AF"/>
                </a:solidFill>
                <a:latin typeface="Roboto Medium"/>
                <a:cs typeface="Roboto Medium"/>
              </a:rPr>
              <a:t> </a:t>
            </a:r>
            <a:r>
              <a:rPr dirty="0" sz="1300" spc="-50" b="0">
                <a:solidFill>
                  <a:srgbClr val="1D40AF"/>
                </a:solidFill>
                <a:latin typeface="Roboto Medium"/>
                <a:cs typeface="Roboto Medium"/>
              </a:rPr>
              <a:t>just</a:t>
            </a:r>
            <a:r>
              <a:rPr dirty="0" sz="1300" spc="-10" b="0">
                <a:solidFill>
                  <a:srgbClr val="1D40AF"/>
                </a:solidFill>
                <a:latin typeface="Roboto Medium"/>
                <a:cs typeface="Roboto Medium"/>
              </a:rPr>
              <a:t> </a:t>
            </a:r>
            <a:r>
              <a:rPr dirty="0" sz="1300" spc="-65" b="0">
                <a:solidFill>
                  <a:srgbClr val="1D40AF"/>
                </a:solidFill>
                <a:latin typeface="Roboto Medium"/>
                <a:cs typeface="Roboto Medium"/>
              </a:rPr>
              <a:t>an</a:t>
            </a:r>
            <a:r>
              <a:rPr dirty="0" sz="1300" spc="-5" b="0">
                <a:solidFill>
                  <a:srgbClr val="1D40AF"/>
                </a:solidFill>
                <a:latin typeface="Roboto Medium"/>
                <a:cs typeface="Roboto Medium"/>
              </a:rPr>
              <a:t> </a:t>
            </a:r>
            <a:r>
              <a:rPr dirty="0" sz="1300" spc="-40" b="0">
                <a:solidFill>
                  <a:srgbClr val="1D40AF"/>
                </a:solidFill>
                <a:latin typeface="Roboto Medium"/>
                <a:cs typeface="Roboto Medium"/>
              </a:rPr>
              <a:t>AI,</a:t>
            </a:r>
            <a:r>
              <a:rPr dirty="0" sz="1300" spc="-5" b="0">
                <a:solidFill>
                  <a:srgbClr val="1D40AF"/>
                </a:solidFill>
                <a:latin typeface="Roboto Medium"/>
                <a:cs typeface="Roboto Medium"/>
              </a:rPr>
              <a:t> </a:t>
            </a:r>
            <a:r>
              <a:rPr dirty="0" sz="1300" spc="-55" b="0">
                <a:solidFill>
                  <a:srgbClr val="1D40AF"/>
                </a:solidFill>
                <a:latin typeface="Roboto Medium"/>
                <a:cs typeface="Roboto Medium"/>
              </a:rPr>
              <a:t>I'm</a:t>
            </a:r>
            <a:r>
              <a:rPr dirty="0" sz="1300" spc="-10" b="0">
                <a:solidFill>
                  <a:srgbClr val="1D40AF"/>
                </a:solidFill>
                <a:latin typeface="Roboto Medium"/>
                <a:cs typeface="Roboto Medium"/>
              </a:rPr>
              <a:t> </a:t>
            </a:r>
            <a:r>
              <a:rPr dirty="0" sz="1300" spc="-60" b="0">
                <a:solidFill>
                  <a:srgbClr val="1D40AF"/>
                </a:solidFill>
                <a:latin typeface="Roboto Medium"/>
                <a:cs typeface="Roboto Medium"/>
              </a:rPr>
              <a:t>your</a:t>
            </a:r>
            <a:r>
              <a:rPr dirty="0" sz="1300" spc="-5" b="0">
                <a:solidFill>
                  <a:srgbClr val="1D40AF"/>
                </a:solidFill>
                <a:latin typeface="Roboto Medium"/>
                <a:cs typeface="Roboto Medium"/>
              </a:rPr>
              <a:t> </a:t>
            </a:r>
            <a:r>
              <a:rPr dirty="0" sz="1300" spc="-60" b="0">
                <a:solidFill>
                  <a:srgbClr val="1D40AF"/>
                </a:solidFill>
                <a:latin typeface="Roboto Medium"/>
                <a:cs typeface="Roboto Medium"/>
              </a:rPr>
              <a:t>financial</a:t>
            </a:r>
            <a:r>
              <a:rPr dirty="0" sz="1300" spc="-5" b="0">
                <a:solidFill>
                  <a:srgbClr val="1D40AF"/>
                </a:solidFill>
                <a:latin typeface="Roboto Medium"/>
                <a:cs typeface="Roboto Medium"/>
              </a:rPr>
              <a:t> </a:t>
            </a:r>
            <a:r>
              <a:rPr dirty="0" sz="1300" spc="-30" b="0">
                <a:solidFill>
                  <a:srgbClr val="1D40AF"/>
                </a:solidFill>
                <a:latin typeface="Roboto Medium"/>
                <a:cs typeface="Roboto Medium"/>
              </a:rPr>
              <a:t>advisor"</a:t>
            </a:r>
            <a:endParaRPr sz="1300">
              <a:latin typeface="Roboto Medium"/>
              <a:cs typeface="Roboto Medium"/>
            </a:endParaRPr>
          </a:p>
        </p:txBody>
      </p:sp>
      <p:grpSp>
        <p:nvGrpSpPr>
          <p:cNvPr id="32" name="object 32" descr=""/>
          <p:cNvGrpSpPr/>
          <p:nvPr/>
        </p:nvGrpSpPr>
        <p:grpSpPr>
          <a:xfrm>
            <a:off x="10544174" y="6734175"/>
            <a:ext cx="1457325" cy="323850"/>
            <a:chOff x="10544174" y="6734175"/>
            <a:chExt cx="1457325" cy="323850"/>
          </a:xfrm>
        </p:grpSpPr>
        <p:sp>
          <p:nvSpPr>
            <p:cNvPr id="33" name="object 33" descr=""/>
            <p:cNvSpPr/>
            <p:nvPr/>
          </p:nvSpPr>
          <p:spPr>
            <a:xfrm>
              <a:off x="10544174" y="6734175"/>
              <a:ext cx="1457325" cy="323850"/>
            </a:xfrm>
            <a:custGeom>
              <a:avLst/>
              <a:gdLst/>
              <a:ahLst/>
              <a:cxnLst/>
              <a:rect l="l" t="t" r="r" b="b"/>
              <a:pathLst>
                <a:path w="1457325" h="323850">
                  <a:moveTo>
                    <a:pt x="1424277" y="323849"/>
                  </a:moveTo>
                  <a:lnTo>
                    <a:pt x="33047" y="323849"/>
                  </a:lnTo>
                  <a:lnTo>
                    <a:pt x="28187" y="322883"/>
                  </a:lnTo>
                  <a:lnTo>
                    <a:pt x="966" y="295662"/>
                  </a:lnTo>
                  <a:lnTo>
                    <a:pt x="0" y="290802"/>
                  </a:lnTo>
                  <a:lnTo>
                    <a:pt x="0" y="28574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1424277" y="0"/>
                  </a:lnTo>
                  <a:lnTo>
                    <a:pt x="1456357" y="28187"/>
                  </a:lnTo>
                  <a:lnTo>
                    <a:pt x="1457324" y="33047"/>
                  </a:lnTo>
                  <a:lnTo>
                    <a:pt x="1457324" y="290802"/>
                  </a:lnTo>
                  <a:lnTo>
                    <a:pt x="1429137" y="322883"/>
                  </a:lnTo>
                  <a:lnTo>
                    <a:pt x="1424277" y="323849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4" name="object 3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58474" y="6829424"/>
              <a:ext cx="133349" cy="133349"/>
            </a:xfrm>
            <a:prstGeom prst="rect">
              <a:avLst/>
            </a:prstGeom>
          </p:spPr>
        </p:pic>
      </p:grpSp>
      <p:sp>
        <p:nvSpPr>
          <p:cNvPr id="35" name="object 35" descr=""/>
          <p:cNvSpPr txBox="1"/>
          <p:nvPr/>
        </p:nvSpPr>
        <p:spPr>
          <a:xfrm>
            <a:off x="10833000" y="6835775"/>
            <a:ext cx="1066800" cy="1346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975"/>
              </a:lnSpc>
            </a:pPr>
            <a:r>
              <a:rPr dirty="0" sz="1000" spc="-75">
                <a:solidFill>
                  <a:srgbClr val="FFFFFF"/>
                </a:solidFill>
                <a:latin typeface="Roboto"/>
                <a:cs typeface="Roboto"/>
              </a:rPr>
              <a:t>Made</a:t>
            </a:r>
            <a:r>
              <a:rPr dirty="0" sz="1000" spc="5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1000" spc="-55">
                <a:solidFill>
                  <a:srgbClr val="FFFFFF"/>
                </a:solidFill>
                <a:latin typeface="Roboto"/>
                <a:cs typeface="Roboto"/>
              </a:rPr>
              <a:t>with</a:t>
            </a:r>
            <a:r>
              <a:rPr dirty="0" sz="1000" spc="5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1000" spc="-50">
                <a:solidFill>
                  <a:srgbClr val="FFFFFF"/>
                </a:solidFill>
                <a:latin typeface="Roboto"/>
                <a:cs typeface="Roboto"/>
              </a:rPr>
              <a:t>Genspark</a:t>
            </a:r>
            <a:endParaRPr sz="10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2192000" cy="7029450"/>
          </a:xfrm>
          <a:custGeom>
            <a:avLst/>
            <a:gdLst/>
            <a:ahLst/>
            <a:cxnLst/>
            <a:rect l="l" t="t" r="r" b="b"/>
            <a:pathLst>
              <a:path w="12192000" h="7029450">
                <a:moveTo>
                  <a:pt x="12191999" y="7029449"/>
                </a:moveTo>
                <a:lnTo>
                  <a:pt x="0" y="702944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7029449"/>
                </a:lnTo>
                <a:close/>
              </a:path>
            </a:pathLst>
          </a:custGeom>
          <a:solidFill>
            <a:srgbClr val="F7FA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609599" y="609600"/>
            <a:ext cx="952500" cy="76200"/>
          </a:xfrm>
          <a:custGeom>
            <a:avLst/>
            <a:gdLst/>
            <a:ahLst/>
            <a:cxnLst/>
            <a:rect l="l" t="t" r="r" b="b"/>
            <a:pathLst>
              <a:path w="952500" h="76200">
                <a:moveTo>
                  <a:pt x="952499" y="76199"/>
                </a:moveTo>
                <a:lnTo>
                  <a:pt x="0" y="76199"/>
                </a:lnTo>
                <a:lnTo>
                  <a:pt x="0" y="0"/>
                </a:lnTo>
                <a:lnTo>
                  <a:pt x="952499" y="0"/>
                </a:lnTo>
                <a:lnTo>
                  <a:pt x="952499" y="76199"/>
                </a:lnTo>
                <a:close/>
              </a:path>
            </a:pathLst>
          </a:custGeom>
          <a:solidFill>
            <a:srgbClr val="3B81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950" spc="-170"/>
              <a:t>Block</a:t>
            </a:r>
            <a:r>
              <a:rPr dirty="0" sz="2950" spc="-75"/>
              <a:t> </a:t>
            </a:r>
            <a:r>
              <a:rPr dirty="0" sz="2950" spc="-100"/>
              <a:t>2:</a:t>
            </a:r>
            <a:r>
              <a:rPr dirty="0" sz="2950" spc="-80"/>
              <a:t> </a:t>
            </a:r>
            <a:r>
              <a:rPr dirty="0" sz="2950" spc="-150"/>
              <a:t>Focus/Tasks</a:t>
            </a:r>
            <a:endParaRPr sz="2950"/>
          </a:p>
        </p:txBody>
      </p:sp>
      <p:grpSp>
        <p:nvGrpSpPr>
          <p:cNvPr id="5" name="object 5" descr=""/>
          <p:cNvGrpSpPr/>
          <p:nvPr/>
        </p:nvGrpSpPr>
        <p:grpSpPr>
          <a:xfrm>
            <a:off x="609599" y="3219449"/>
            <a:ext cx="6096000" cy="685800"/>
            <a:chOff x="609599" y="3219449"/>
            <a:chExt cx="6096000" cy="685800"/>
          </a:xfrm>
        </p:grpSpPr>
        <p:sp>
          <p:nvSpPr>
            <p:cNvPr id="6" name="object 6" descr=""/>
            <p:cNvSpPr/>
            <p:nvPr/>
          </p:nvSpPr>
          <p:spPr>
            <a:xfrm>
              <a:off x="628649" y="3219449"/>
              <a:ext cx="6076950" cy="685800"/>
            </a:xfrm>
            <a:custGeom>
              <a:avLst/>
              <a:gdLst/>
              <a:ahLst/>
              <a:cxnLst/>
              <a:rect l="l" t="t" r="r" b="b"/>
              <a:pathLst>
                <a:path w="6076950" h="685800">
                  <a:moveTo>
                    <a:pt x="6043901" y="685799"/>
                  </a:moveTo>
                  <a:lnTo>
                    <a:pt x="0" y="685799"/>
                  </a:lnTo>
                  <a:lnTo>
                    <a:pt x="0" y="0"/>
                  </a:lnTo>
                  <a:lnTo>
                    <a:pt x="6043901" y="0"/>
                  </a:lnTo>
                  <a:lnTo>
                    <a:pt x="6048761" y="966"/>
                  </a:lnTo>
                  <a:lnTo>
                    <a:pt x="6075982" y="28187"/>
                  </a:lnTo>
                  <a:lnTo>
                    <a:pt x="6076948" y="33047"/>
                  </a:lnTo>
                  <a:lnTo>
                    <a:pt x="6076948" y="652752"/>
                  </a:lnTo>
                  <a:lnTo>
                    <a:pt x="6048761" y="684833"/>
                  </a:lnTo>
                  <a:lnTo>
                    <a:pt x="6043901" y="685799"/>
                  </a:lnTo>
                  <a:close/>
                </a:path>
              </a:pathLst>
            </a:custGeom>
            <a:solidFill>
              <a:srgbClr val="F0F9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609599" y="3219449"/>
              <a:ext cx="38100" cy="685800"/>
            </a:xfrm>
            <a:custGeom>
              <a:avLst/>
              <a:gdLst/>
              <a:ahLst/>
              <a:cxnLst/>
              <a:rect l="l" t="t" r="r" b="b"/>
              <a:pathLst>
                <a:path w="38100" h="685800">
                  <a:moveTo>
                    <a:pt x="38099" y="685799"/>
                  </a:moveTo>
                  <a:lnTo>
                    <a:pt x="0" y="685799"/>
                  </a:lnTo>
                  <a:lnTo>
                    <a:pt x="0" y="0"/>
                  </a:lnTo>
                  <a:lnTo>
                    <a:pt x="38099" y="0"/>
                  </a:lnTo>
                  <a:lnTo>
                    <a:pt x="38099" y="685799"/>
                  </a:lnTo>
                  <a:close/>
                </a:path>
              </a:pathLst>
            </a:custGeom>
            <a:solidFill>
              <a:srgbClr val="3B81F5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8" name="object 8" descr=""/>
          <p:cNvGrpSpPr/>
          <p:nvPr/>
        </p:nvGrpSpPr>
        <p:grpSpPr>
          <a:xfrm>
            <a:off x="609599" y="4019549"/>
            <a:ext cx="6096000" cy="685800"/>
            <a:chOff x="609599" y="4019549"/>
            <a:chExt cx="6096000" cy="685800"/>
          </a:xfrm>
        </p:grpSpPr>
        <p:sp>
          <p:nvSpPr>
            <p:cNvPr id="9" name="object 9" descr=""/>
            <p:cNvSpPr/>
            <p:nvPr/>
          </p:nvSpPr>
          <p:spPr>
            <a:xfrm>
              <a:off x="628649" y="4019549"/>
              <a:ext cx="6076950" cy="685800"/>
            </a:xfrm>
            <a:custGeom>
              <a:avLst/>
              <a:gdLst/>
              <a:ahLst/>
              <a:cxnLst/>
              <a:rect l="l" t="t" r="r" b="b"/>
              <a:pathLst>
                <a:path w="6076950" h="685800">
                  <a:moveTo>
                    <a:pt x="6043901" y="685799"/>
                  </a:moveTo>
                  <a:lnTo>
                    <a:pt x="0" y="685799"/>
                  </a:lnTo>
                  <a:lnTo>
                    <a:pt x="0" y="0"/>
                  </a:lnTo>
                  <a:lnTo>
                    <a:pt x="6043901" y="0"/>
                  </a:lnTo>
                  <a:lnTo>
                    <a:pt x="6048761" y="966"/>
                  </a:lnTo>
                  <a:lnTo>
                    <a:pt x="6075982" y="28187"/>
                  </a:lnTo>
                  <a:lnTo>
                    <a:pt x="6076948" y="33047"/>
                  </a:lnTo>
                  <a:lnTo>
                    <a:pt x="6076948" y="652752"/>
                  </a:lnTo>
                  <a:lnTo>
                    <a:pt x="6048761" y="684832"/>
                  </a:lnTo>
                  <a:lnTo>
                    <a:pt x="6043901" y="685799"/>
                  </a:lnTo>
                  <a:close/>
                </a:path>
              </a:pathLst>
            </a:custGeom>
            <a:solidFill>
              <a:srgbClr val="F0F9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609599" y="4019549"/>
              <a:ext cx="38100" cy="685800"/>
            </a:xfrm>
            <a:custGeom>
              <a:avLst/>
              <a:gdLst/>
              <a:ahLst/>
              <a:cxnLst/>
              <a:rect l="l" t="t" r="r" b="b"/>
              <a:pathLst>
                <a:path w="38100" h="685800">
                  <a:moveTo>
                    <a:pt x="38099" y="685799"/>
                  </a:moveTo>
                  <a:lnTo>
                    <a:pt x="0" y="685799"/>
                  </a:lnTo>
                  <a:lnTo>
                    <a:pt x="0" y="0"/>
                  </a:lnTo>
                  <a:lnTo>
                    <a:pt x="38099" y="0"/>
                  </a:lnTo>
                  <a:lnTo>
                    <a:pt x="38099" y="685799"/>
                  </a:lnTo>
                  <a:close/>
                </a:path>
              </a:pathLst>
            </a:custGeom>
            <a:solidFill>
              <a:srgbClr val="3B81F5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1" name="object 11" descr=""/>
          <p:cNvGrpSpPr/>
          <p:nvPr/>
        </p:nvGrpSpPr>
        <p:grpSpPr>
          <a:xfrm>
            <a:off x="609599" y="4819649"/>
            <a:ext cx="6096000" cy="685800"/>
            <a:chOff x="609599" y="4819649"/>
            <a:chExt cx="6096000" cy="685800"/>
          </a:xfrm>
        </p:grpSpPr>
        <p:sp>
          <p:nvSpPr>
            <p:cNvPr id="12" name="object 12" descr=""/>
            <p:cNvSpPr/>
            <p:nvPr/>
          </p:nvSpPr>
          <p:spPr>
            <a:xfrm>
              <a:off x="628649" y="4819649"/>
              <a:ext cx="6076950" cy="685800"/>
            </a:xfrm>
            <a:custGeom>
              <a:avLst/>
              <a:gdLst/>
              <a:ahLst/>
              <a:cxnLst/>
              <a:rect l="l" t="t" r="r" b="b"/>
              <a:pathLst>
                <a:path w="6076950" h="685800">
                  <a:moveTo>
                    <a:pt x="6043901" y="685799"/>
                  </a:moveTo>
                  <a:lnTo>
                    <a:pt x="0" y="685799"/>
                  </a:lnTo>
                  <a:lnTo>
                    <a:pt x="0" y="0"/>
                  </a:lnTo>
                  <a:lnTo>
                    <a:pt x="6043901" y="0"/>
                  </a:lnTo>
                  <a:lnTo>
                    <a:pt x="6048761" y="966"/>
                  </a:lnTo>
                  <a:lnTo>
                    <a:pt x="6075982" y="28187"/>
                  </a:lnTo>
                  <a:lnTo>
                    <a:pt x="6076948" y="33047"/>
                  </a:lnTo>
                  <a:lnTo>
                    <a:pt x="6076948" y="652752"/>
                  </a:lnTo>
                  <a:lnTo>
                    <a:pt x="6048761" y="684832"/>
                  </a:lnTo>
                  <a:lnTo>
                    <a:pt x="6043901" y="685799"/>
                  </a:lnTo>
                  <a:close/>
                </a:path>
              </a:pathLst>
            </a:custGeom>
            <a:solidFill>
              <a:srgbClr val="F0F9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609599" y="4819649"/>
              <a:ext cx="38100" cy="685800"/>
            </a:xfrm>
            <a:custGeom>
              <a:avLst/>
              <a:gdLst/>
              <a:ahLst/>
              <a:cxnLst/>
              <a:rect l="l" t="t" r="r" b="b"/>
              <a:pathLst>
                <a:path w="38100" h="685800">
                  <a:moveTo>
                    <a:pt x="38099" y="685799"/>
                  </a:moveTo>
                  <a:lnTo>
                    <a:pt x="0" y="685799"/>
                  </a:lnTo>
                  <a:lnTo>
                    <a:pt x="0" y="0"/>
                  </a:lnTo>
                  <a:lnTo>
                    <a:pt x="38099" y="0"/>
                  </a:lnTo>
                  <a:lnTo>
                    <a:pt x="38099" y="685799"/>
                  </a:lnTo>
                  <a:close/>
                </a:path>
              </a:pathLst>
            </a:custGeom>
            <a:solidFill>
              <a:srgbClr val="3B81F5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4" name="object 14" descr=""/>
          <p:cNvGrpSpPr/>
          <p:nvPr/>
        </p:nvGrpSpPr>
        <p:grpSpPr>
          <a:xfrm>
            <a:off x="609599" y="5619749"/>
            <a:ext cx="6096000" cy="685800"/>
            <a:chOff x="609599" y="5619749"/>
            <a:chExt cx="6096000" cy="685800"/>
          </a:xfrm>
        </p:grpSpPr>
        <p:sp>
          <p:nvSpPr>
            <p:cNvPr id="15" name="object 15" descr=""/>
            <p:cNvSpPr/>
            <p:nvPr/>
          </p:nvSpPr>
          <p:spPr>
            <a:xfrm>
              <a:off x="628649" y="5619749"/>
              <a:ext cx="6076950" cy="685800"/>
            </a:xfrm>
            <a:custGeom>
              <a:avLst/>
              <a:gdLst/>
              <a:ahLst/>
              <a:cxnLst/>
              <a:rect l="l" t="t" r="r" b="b"/>
              <a:pathLst>
                <a:path w="6076950" h="685800">
                  <a:moveTo>
                    <a:pt x="6043901" y="685799"/>
                  </a:moveTo>
                  <a:lnTo>
                    <a:pt x="0" y="685799"/>
                  </a:lnTo>
                  <a:lnTo>
                    <a:pt x="0" y="0"/>
                  </a:lnTo>
                  <a:lnTo>
                    <a:pt x="6043901" y="0"/>
                  </a:lnTo>
                  <a:lnTo>
                    <a:pt x="6048761" y="966"/>
                  </a:lnTo>
                  <a:lnTo>
                    <a:pt x="6075982" y="28186"/>
                  </a:lnTo>
                  <a:lnTo>
                    <a:pt x="6076948" y="33047"/>
                  </a:lnTo>
                  <a:lnTo>
                    <a:pt x="6076948" y="652752"/>
                  </a:lnTo>
                  <a:lnTo>
                    <a:pt x="6048761" y="684832"/>
                  </a:lnTo>
                  <a:lnTo>
                    <a:pt x="6043901" y="685799"/>
                  </a:lnTo>
                  <a:close/>
                </a:path>
              </a:pathLst>
            </a:custGeom>
            <a:solidFill>
              <a:srgbClr val="F0F9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609599" y="5619749"/>
              <a:ext cx="38100" cy="685800"/>
            </a:xfrm>
            <a:custGeom>
              <a:avLst/>
              <a:gdLst/>
              <a:ahLst/>
              <a:cxnLst/>
              <a:rect l="l" t="t" r="r" b="b"/>
              <a:pathLst>
                <a:path w="38100" h="685800">
                  <a:moveTo>
                    <a:pt x="38099" y="685799"/>
                  </a:moveTo>
                  <a:lnTo>
                    <a:pt x="0" y="685799"/>
                  </a:lnTo>
                  <a:lnTo>
                    <a:pt x="0" y="0"/>
                  </a:lnTo>
                  <a:lnTo>
                    <a:pt x="38099" y="0"/>
                  </a:lnTo>
                  <a:lnTo>
                    <a:pt x="38099" y="685799"/>
                  </a:lnTo>
                  <a:close/>
                </a:path>
              </a:pathLst>
            </a:custGeom>
            <a:solidFill>
              <a:srgbClr val="3B81F5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 descr=""/>
          <p:cNvSpPr txBox="1"/>
          <p:nvPr/>
        </p:nvSpPr>
        <p:spPr>
          <a:xfrm>
            <a:off x="596899" y="1458392"/>
            <a:ext cx="6078220" cy="471297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ct val="123100"/>
              </a:lnSpc>
              <a:spcBef>
                <a:spcPts val="135"/>
              </a:spcBef>
            </a:pPr>
            <a:r>
              <a:rPr dirty="0" sz="1650" spc="-100" b="0">
                <a:solidFill>
                  <a:srgbClr val="2562EB"/>
                </a:solidFill>
                <a:latin typeface="Roboto Medium"/>
                <a:cs typeface="Roboto Medium"/>
              </a:rPr>
              <a:t>Narrow,</a:t>
            </a:r>
            <a:r>
              <a:rPr dirty="0" sz="1650" spc="-5" b="0">
                <a:solidFill>
                  <a:srgbClr val="2562EB"/>
                </a:solidFill>
                <a:latin typeface="Roboto Medium"/>
                <a:cs typeface="Roboto Medium"/>
              </a:rPr>
              <a:t> </a:t>
            </a:r>
            <a:r>
              <a:rPr dirty="0" sz="1650" spc="-85" b="0">
                <a:solidFill>
                  <a:srgbClr val="2562EB"/>
                </a:solidFill>
                <a:latin typeface="Roboto Medium"/>
                <a:cs typeface="Roboto Medium"/>
              </a:rPr>
              <a:t>specific</a:t>
            </a:r>
            <a:r>
              <a:rPr dirty="0" sz="1650" b="0">
                <a:solidFill>
                  <a:srgbClr val="2562EB"/>
                </a:solidFill>
                <a:latin typeface="Roboto Medium"/>
                <a:cs typeface="Roboto Medium"/>
              </a:rPr>
              <a:t> </a:t>
            </a:r>
            <a:r>
              <a:rPr dirty="0" sz="1650" spc="-85" b="0">
                <a:solidFill>
                  <a:srgbClr val="2562EB"/>
                </a:solidFill>
                <a:latin typeface="Roboto Medium"/>
                <a:cs typeface="Roboto Medium"/>
              </a:rPr>
              <a:t>task</a:t>
            </a:r>
            <a:r>
              <a:rPr dirty="0" sz="1650" spc="-5" b="0">
                <a:solidFill>
                  <a:srgbClr val="2562EB"/>
                </a:solidFill>
                <a:latin typeface="Roboto Medium"/>
                <a:cs typeface="Roboto Medium"/>
              </a:rPr>
              <a:t> </a:t>
            </a:r>
            <a:r>
              <a:rPr dirty="0" sz="1650" spc="-90" b="0">
                <a:solidFill>
                  <a:srgbClr val="2562EB"/>
                </a:solidFill>
                <a:latin typeface="Roboto Medium"/>
                <a:cs typeface="Roboto Medium"/>
              </a:rPr>
              <a:t>focus</a:t>
            </a:r>
            <a:r>
              <a:rPr dirty="0" sz="1650" b="0">
                <a:solidFill>
                  <a:srgbClr val="2562EB"/>
                </a:solidFill>
                <a:latin typeface="Roboto Medium"/>
                <a:cs typeface="Roboto Medium"/>
              </a:rPr>
              <a:t> </a:t>
            </a:r>
            <a:r>
              <a:rPr dirty="0" sz="1650" spc="-85">
                <a:solidFill>
                  <a:srgbClr val="374050"/>
                </a:solidFill>
                <a:latin typeface="Roboto"/>
                <a:cs typeface="Roboto"/>
              </a:rPr>
              <a:t>reduces</a:t>
            </a:r>
            <a:r>
              <a:rPr dirty="0" sz="1650" spc="-5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dirty="0" sz="1650" spc="-85">
                <a:solidFill>
                  <a:srgbClr val="374050"/>
                </a:solidFill>
                <a:latin typeface="Roboto"/>
                <a:cs typeface="Roboto"/>
              </a:rPr>
              <a:t>confusion</a:t>
            </a:r>
            <a:r>
              <a:rPr dirty="0" sz="165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dirty="0" sz="1650" spc="-90">
                <a:solidFill>
                  <a:srgbClr val="374050"/>
                </a:solidFill>
                <a:latin typeface="Roboto"/>
                <a:cs typeface="Roboto"/>
              </a:rPr>
              <a:t>and</a:t>
            </a:r>
            <a:r>
              <a:rPr dirty="0" sz="1650" spc="-5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dirty="0" sz="1650" spc="-70">
                <a:solidFill>
                  <a:srgbClr val="374050"/>
                </a:solidFill>
                <a:latin typeface="Roboto"/>
                <a:cs typeface="Roboto"/>
              </a:rPr>
              <a:t>hallucination</a:t>
            </a:r>
            <a:r>
              <a:rPr dirty="0" sz="165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dirty="0" sz="1650" spc="-60">
                <a:solidFill>
                  <a:srgbClr val="374050"/>
                </a:solidFill>
                <a:latin typeface="Roboto"/>
                <a:cs typeface="Roboto"/>
              </a:rPr>
              <a:t>in</a:t>
            </a:r>
            <a:r>
              <a:rPr dirty="0" sz="165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dirty="0" sz="1650" spc="-25">
                <a:solidFill>
                  <a:srgbClr val="374050"/>
                </a:solidFill>
                <a:latin typeface="Roboto"/>
                <a:cs typeface="Roboto"/>
              </a:rPr>
              <a:t>AI </a:t>
            </a:r>
            <a:r>
              <a:rPr dirty="0" sz="1650" spc="-80">
                <a:solidFill>
                  <a:srgbClr val="374050"/>
                </a:solidFill>
                <a:latin typeface="Roboto"/>
                <a:cs typeface="Roboto"/>
              </a:rPr>
              <a:t>agents.</a:t>
            </a:r>
            <a:r>
              <a:rPr dirty="0" sz="1650" spc="-15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dirty="0" sz="1650" spc="-75">
                <a:solidFill>
                  <a:srgbClr val="374050"/>
                </a:solidFill>
                <a:latin typeface="Roboto"/>
                <a:cs typeface="Roboto"/>
              </a:rPr>
              <a:t>Specialized</a:t>
            </a:r>
            <a:r>
              <a:rPr dirty="0" sz="1650" spc="-15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dirty="0" sz="1650" spc="-85">
                <a:solidFill>
                  <a:srgbClr val="374050"/>
                </a:solidFill>
                <a:latin typeface="Roboto"/>
                <a:cs typeface="Roboto"/>
              </a:rPr>
              <a:t>agents</a:t>
            </a:r>
            <a:r>
              <a:rPr dirty="0" sz="1650" spc="-15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dirty="0" sz="1650" spc="-85">
                <a:solidFill>
                  <a:srgbClr val="374050"/>
                </a:solidFill>
                <a:latin typeface="Roboto"/>
                <a:cs typeface="Roboto"/>
              </a:rPr>
              <a:t>should</a:t>
            </a:r>
            <a:r>
              <a:rPr dirty="0" sz="1650" spc="-15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dirty="0" sz="1650" spc="-95">
                <a:solidFill>
                  <a:srgbClr val="374050"/>
                </a:solidFill>
                <a:latin typeface="Roboto"/>
                <a:cs typeface="Roboto"/>
              </a:rPr>
              <a:t>be</a:t>
            </a:r>
            <a:r>
              <a:rPr dirty="0" sz="1650" spc="-15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dirty="0" sz="1650" spc="-80">
                <a:solidFill>
                  <a:srgbClr val="374050"/>
                </a:solidFill>
                <a:latin typeface="Roboto"/>
                <a:cs typeface="Roboto"/>
              </a:rPr>
              <a:t>assigned</a:t>
            </a:r>
            <a:r>
              <a:rPr dirty="0" sz="1650" spc="-15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dirty="0" sz="1650" spc="-80">
                <a:solidFill>
                  <a:srgbClr val="374050"/>
                </a:solidFill>
                <a:latin typeface="Roboto"/>
                <a:cs typeface="Roboto"/>
              </a:rPr>
              <a:t>to</a:t>
            </a:r>
            <a:r>
              <a:rPr dirty="0" sz="1650" spc="-15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dirty="0" sz="1650" spc="-65">
                <a:solidFill>
                  <a:srgbClr val="374050"/>
                </a:solidFill>
                <a:latin typeface="Roboto"/>
                <a:cs typeface="Roboto"/>
              </a:rPr>
              <a:t>distinct</a:t>
            </a:r>
            <a:r>
              <a:rPr dirty="0" sz="1650" spc="-1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dirty="0" sz="1650" spc="-85">
                <a:solidFill>
                  <a:srgbClr val="374050"/>
                </a:solidFill>
                <a:latin typeface="Roboto"/>
                <a:cs typeface="Roboto"/>
              </a:rPr>
              <a:t>tasks</a:t>
            </a:r>
            <a:r>
              <a:rPr dirty="0" sz="1650" spc="-15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dirty="0" sz="1650" spc="-70">
                <a:solidFill>
                  <a:srgbClr val="374050"/>
                </a:solidFill>
                <a:latin typeface="Roboto"/>
                <a:cs typeface="Roboto"/>
              </a:rPr>
              <a:t>for</a:t>
            </a:r>
            <a:r>
              <a:rPr dirty="0" sz="1650" spc="-15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dirty="0" sz="1650" spc="-35">
                <a:solidFill>
                  <a:srgbClr val="374050"/>
                </a:solidFill>
                <a:latin typeface="Roboto"/>
                <a:cs typeface="Roboto"/>
              </a:rPr>
              <a:t>best </a:t>
            </a:r>
            <a:r>
              <a:rPr dirty="0" sz="1650" spc="-10">
                <a:solidFill>
                  <a:srgbClr val="374050"/>
                </a:solidFill>
                <a:latin typeface="Roboto"/>
                <a:cs typeface="Roboto"/>
              </a:rPr>
              <a:t>results.</a:t>
            </a:r>
            <a:endParaRPr sz="165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765"/>
              </a:spcBef>
            </a:pPr>
            <a:endParaRPr sz="15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</a:pPr>
            <a:r>
              <a:rPr dirty="0" sz="2050" spc="-140" b="0">
                <a:solidFill>
                  <a:srgbClr val="1F2937"/>
                </a:solidFill>
                <a:latin typeface="Roboto Medium"/>
                <a:cs typeface="Roboto Medium"/>
              </a:rPr>
              <a:t>Benefits</a:t>
            </a:r>
            <a:r>
              <a:rPr dirty="0" sz="2050" spc="-25" b="0">
                <a:solidFill>
                  <a:srgbClr val="1F2937"/>
                </a:solidFill>
                <a:latin typeface="Roboto Medium"/>
                <a:cs typeface="Roboto Medium"/>
              </a:rPr>
              <a:t> </a:t>
            </a:r>
            <a:r>
              <a:rPr dirty="0" sz="2050" spc="-130" b="0">
                <a:solidFill>
                  <a:srgbClr val="1F2937"/>
                </a:solidFill>
                <a:latin typeface="Roboto Medium"/>
                <a:cs typeface="Roboto Medium"/>
              </a:rPr>
              <a:t>of</a:t>
            </a:r>
            <a:r>
              <a:rPr dirty="0" sz="2050" spc="-65" b="0">
                <a:solidFill>
                  <a:srgbClr val="1F2937"/>
                </a:solidFill>
                <a:latin typeface="Roboto Medium"/>
                <a:cs typeface="Roboto Medium"/>
              </a:rPr>
              <a:t> </a:t>
            </a:r>
            <a:r>
              <a:rPr dirty="0" sz="2050" spc="-180" b="0">
                <a:solidFill>
                  <a:srgbClr val="1F2937"/>
                </a:solidFill>
                <a:latin typeface="Roboto Medium"/>
                <a:cs typeface="Roboto Medium"/>
              </a:rPr>
              <a:t>Task</a:t>
            </a:r>
            <a:r>
              <a:rPr dirty="0" sz="2050" spc="-25" b="0">
                <a:solidFill>
                  <a:srgbClr val="1F2937"/>
                </a:solidFill>
                <a:latin typeface="Roboto Medium"/>
                <a:cs typeface="Roboto Medium"/>
              </a:rPr>
              <a:t> </a:t>
            </a:r>
            <a:r>
              <a:rPr dirty="0" sz="2050" spc="-45" b="0">
                <a:solidFill>
                  <a:srgbClr val="1F2937"/>
                </a:solidFill>
                <a:latin typeface="Roboto Medium"/>
                <a:cs typeface="Roboto Medium"/>
              </a:rPr>
              <a:t>Specialization:</a:t>
            </a:r>
            <a:endParaRPr sz="2050">
              <a:latin typeface="Roboto Medium"/>
              <a:cs typeface="Roboto Medium"/>
            </a:endParaRPr>
          </a:p>
          <a:p>
            <a:pPr>
              <a:lnSpc>
                <a:spcPct val="100000"/>
              </a:lnSpc>
              <a:spcBef>
                <a:spcPts val="105"/>
              </a:spcBef>
            </a:pPr>
            <a:endParaRPr sz="1800">
              <a:latin typeface="Roboto Medium"/>
              <a:cs typeface="Roboto Medium"/>
            </a:endParaRPr>
          </a:p>
          <a:p>
            <a:pPr marL="202565">
              <a:lnSpc>
                <a:spcPct val="100000"/>
              </a:lnSpc>
            </a:pPr>
            <a:r>
              <a:rPr dirty="0" sz="1300" spc="-70" b="0">
                <a:latin typeface="Roboto Medium"/>
                <a:cs typeface="Roboto Medium"/>
              </a:rPr>
              <a:t>Reduced</a:t>
            </a:r>
            <a:r>
              <a:rPr dirty="0" sz="1300" spc="35" b="0">
                <a:latin typeface="Roboto Medium"/>
                <a:cs typeface="Roboto Medium"/>
              </a:rPr>
              <a:t> </a:t>
            </a:r>
            <a:r>
              <a:rPr dirty="0" sz="1300" spc="-10" b="0">
                <a:latin typeface="Roboto Medium"/>
                <a:cs typeface="Roboto Medium"/>
              </a:rPr>
              <a:t>Confusion</a:t>
            </a:r>
            <a:endParaRPr sz="1300">
              <a:latin typeface="Roboto Medium"/>
              <a:cs typeface="Roboto Medium"/>
            </a:endParaRPr>
          </a:p>
          <a:p>
            <a:pPr marL="202565">
              <a:lnSpc>
                <a:spcPct val="100000"/>
              </a:lnSpc>
              <a:spcBef>
                <a:spcPts val="240"/>
              </a:spcBef>
            </a:pPr>
            <a:r>
              <a:rPr dirty="0" sz="1300" spc="-50">
                <a:solidFill>
                  <a:srgbClr val="4A5462"/>
                </a:solidFill>
                <a:latin typeface="Roboto"/>
                <a:cs typeface="Roboto"/>
              </a:rPr>
              <a:t>Clear</a:t>
            </a:r>
            <a:r>
              <a:rPr dirty="0" sz="1300" spc="-1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dirty="0" sz="1300" spc="-55">
                <a:solidFill>
                  <a:srgbClr val="4A5462"/>
                </a:solidFill>
                <a:latin typeface="Roboto"/>
                <a:cs typeface="Roboto"/>
              </a:rPr>
              <a:t>boundaries</a:t>
            </a:r>
            <a:r>
              <a:rPr dirty="0" sz="1300" spc="-1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dirty="0" sz="1300" spc="-55">
                <a:solidFill>
                  <a:srgbClr val="4A5462"/>
                </a:solidFill>
                <a:latin typeface="Roboto"/>
                <a:cs typeface="Roboto"/>
              </a:rPr>
              <a:t>prevent</a:t>
            </a:r>
            <a:r>
              <a:rPr dirty="0" sz="1300" spc="-1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dirty="0" sz="1300" spc="-60">
                <a:solidFill>
                  <a:srgbClr val="4A5462"/>
                </a:solidFill>
                <a:latin typeface="Roboto"/>
                <a:cs typeface="Roboto"/>
              </a:rPr>
              <a:t>agents</a:t>
            </a:r>
            <a:r>
              <a:rPr dirty="0" sz="1300" spc="-1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dirty="0" sz="1300" spc="-60">
                <a:solidFill>
                  <a:srgbClr val="4A5462"/>
                </a:solidFill>
                <a:latin typeface="Roboto"/>
                <a:cs typeface="Roboto"/>
              </a:rPr>
              <a:t>from</a:t>
            </a:r>
            <a:r>
              <a:rPr dirty="0" sz="1300" spc="-1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dirty="0" sz="1300" spc="-50">
                <a:solidFill>
                  <a:srgbClr val="4A5462"/>
                </a:solidFill>
                <a:latin typeface="Roboto"/>
                <a:cs typeface="Roboto"/>
              </a:rPr>
              <a:t>attempting</a:t>
            </a:r>
            <a:r>
              <a:rPr dirty="0" sz="1300" spc="-1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dirty="0" sz="1300" spc="-60">
                <a:solidFill>
                  <a:srgbClr val="4A5462"/>
                </a:solidFill>
                <a:latin typeface="Roboto"/>
                <a:cs typeface="Roboto"/>
              </a:rPr>
              <a:t>tasks</a:t>
            </a:r>
            <a:r>
              <a:rPr dirty="0" sz="1300" spc="-1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dirty="0" sz="1300" spc="-60">
                <a:solidFill>
                  <a:srgbClr val="4A5462"/>
                </a:solidFill>
                <a:latin typeface="Roboto"/>
                <a:cs typeface="Roboto"/>
              </a:rPr>
              <a:t>beyond</a:t>
            </a:r>
            <a:r>
              <a:rPr dirty="0" sz="1300" spc="-1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dirty="0" sz="1300" spc="-35">
                <a:solidFill>
                  <a:srgbClr val="4A5462"/>
                </a:solidFill>
                <a:latin typeface="Roboto"/>
                <a:cs typeface="Roboto"/>
              </a:rPr>
              <a:t>their</a:t>
            </a:r>
            <a:r>
              <a:rPr dirty="0" sz="1300" spc="-10">
                <a:solidFill>
                  <a:srgbClr val="4A5462"/>
                </a:solidFill>
                <a:latin typeface="Roboto"/>
                <a:cs typeface="Roboto"/>
              </a:rPr>
              <a:t> scope</a:t>
            </a:r>
            <a:endParaRPr sz="1300">
              <a:latin typeface="Roboto"/>
              <a:cs typeface="Roboto"/>
            </a:endParaRPr>
          </a:p>
          <a:p>
            <a:pPr>
              <a:lnSpc>
                <a:spcPct val="100000"/>
              </a:lnSpc>
            </a:pPr>
            <a:endParaRPr sz="12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200">
              <a:latin typeface="Roboto"/>
              <a:cs typeface="Roboto"/>
            </a:endParaRPr>
          </a:p>
          <a:p>
            <a:pPr marL="202565">
              <a:lnSpc>
                <a:spcPct val="100000"/>
              </a:lnSpc>
            </a:pPr>
            <a:r>
              <a:rPr dirty="0" sz="1300" spc="-65" b="0">
                <a:latin typeface="Roboto Medium"/>
                <a:cs typeface="Roboto Medium"/>
              </a:rPr>
              <a:t>Lower</a:t>
            </a:r>
            <a:r>
              <a:rPr dirty="0" sz="1300" spc="15" b="0">
                <a:latin typeface="Roboto Medium"/>
                <a:cs typeface="Roboto Medium"/>
              </a:rPr>
              <a:t> </a:t>
            </a:r>
            <a:r>
              <a:rPr dirty="0" sz="1300" spc="-55" b="0">
                <a:latin typeface="Roboto Medium"/>
                <a:cs typeface="Roboto Medium"/>
              </a:rPr>
              <a:t>Hallucination</a:t>
            </a:r>
            <a:r>
              <a:rPr dirty="0" sz="1300" spc="15" b="0">
                <a:latin typeface="Roboto Medium"/>
                <a:cs typeface="Roboto Medium"/>
              </a:rPr>
              <a:t> </a:t>
            </a:r>
            <a:r>
              <a:rPr dirty="0" sz="1300" spc="-20" b="0">
                <a:latin typeface="Roboto Medium"/>
                <a:cs typeface="Roboto Medium"/>
              </a:rPr>
              <a:t>Risk</a:t>
            </a:r>
            <a:endParaRPr sz="1300">
              <a:latin typeface="Roboto Medium"/>
              <a:cs typeface="Roboto Medium"/>
            </a:endParaRPr>
          </a:p>
          <a:p>
            <a:pPr marL="202565">
              <a:lnSpc>
                <a:spcPct val="100000"/>
              </a:lnSpc>
              <a:spcBef>
                <a:spcPts val="240"/>
              </a:spcBef>
            </a:pPr>
            <a:r>
              <a:rPr dirty="0" sz="1300" spc="-70">
                <a:solidFill>
                  <a:srgbClr val="4A5462"/>
                </a:solidFill>
                <a:latin typeface="Roboto"/>
                <a:cs typeface="Roboto"/>
              </a:rPr>
              <a:t>Focused</a:t>
            </a:r>
            <a:r>
              <a:rPr dirty="0" sz="1300" spc="-1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dirty="0" sz="1300" spc="-50">
                <a:solidFill>
                  <a:srgbClr val="4A5462"/>
                </a:solidFill>
                <a:latin typeface="Roboto"/>
                <a:cs typeface="Roboto"/>
              </a:rPr>
              <a:t>context</a:t>
            </a:r>
            <a:r>
              <a:rPr dirty="0" sz="1300" spc="-1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dirty="0" sz="1300" spc="-55">
                <a:solidFill>
                  <a:srgbClr val="4A5462"/>
                </a:solidFill>
                <a:latin typeface="Roboto"/>
                <a:cs typeface="Roboto"/>
              </a:rPr>
              <a:t>minimizes</a:t>
            </a:r>
            <a:r>
              <a:rPr dirty="0" sz="1300" spc="-5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dirty="0" sz="1300" spc="-45">
                <a:solidFill>
                  <a:srgbClr val="4A5462"/>
                </a:solidFill>
                <a:latin typeface="Roboto"/>
                <a:cs typeface="Roboto"/>
              </a:rPr>
              <a:t>fabrication</a:t>
            </a:r>
            <a:r>
              <a:rPr dirty="0" sz="1300" spc="-1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dirty="0" sz="1300" spc="-50">
                <a:solidFill>
                  <a:srgbClr val="4A5462"/>
                </a:solidFill>
                <a:latin typeface="Roboto"/>
                <a:cs typeface="Roboto"/>
              </a:rPr>
              <a:t>of</a:t>
            </a:r>
            <a:r>
              <a:rPr dirty="0" sz="1300" spc="-10">
                <a:solidFill>
                  <a:srgbClr val="4A5462"/>
                </a:solidFill>
                <a:latin typeface="Roboto"/>
                <a:cs typeface="Roboto"/>
              </a:rPr>
              <a:t> information</a:t>
            </a:r>
            <a:endParaRPr sz="1300">
              <a:latin typeface="Roboto"/>
              <a:cs typeface="Roboto"/>
            </a:endParaRPr>
          </a:p>
          <a:p>
            <a:pPr>
              <a:lnSpc>
                <a:spcPct val="100000"/>
              </a:lnSpc>
            </a:pPr>
            <a:endParaRPr sz="12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200">
              <a:latin typeface="Roboto"/>
              <a:cs typeface="Roboto"/>
            </a:endParaRPr>
          </a:p>
          <a:p>
            <a:pPr marL="202565">
              <a:lnSpc>
                <a:spcPct val="100000"/>
              </a:lnSpc>
            </a:pPr>
            <a:r>
              <a:rPr dirty="0" sz="1300" spc="-65" b="0">
                <a:latin typeface="Roboto Medium"/>
                <a:cs typeface="Roboto Medium"/>
              </a:rPr>
              <a:t>Improved</a:t>
            </a:r>
            <a:r>
              <a:rPr dirty="0" sz="1300" spc="-10" b="0">
                <a:latin typeface="Roboto Medium"/>
                <a:cs typeface="Roboto Medium"/>
              </a:rPr>
              <a:t> Accuracy</a:t>
            </a:r>
            <a:endParaRPr sz="1300">
              <a:latin typeface="Roboto Medium"/>
              <a:cs typeface="Roboto Medium"/>
            </a:endParaRPr>
          </a:p>
          <a:p>
            <a:pPr marL="202565">
              <a:lnSpc>
                <a:spcPct val="100000"/>
              </a:lnSpc>
              <a:spcBef>
                <a:spcPts val="240"/>
              </a:spcBef>
            </a:pPr>
            <a:r>
              <a:rPr dirty="0" sz="1300" spc="-50">
                <a:solidFill>
                  <a:srgbClr val="4A5462"/>
                </a:solidFill>
                <a:latin typeface="Roboto"/>
                <a:cs typeface="Roboto"/>
              </a:rPr>
              <a:t>Specialization</a:t>
            </a:r>
            <a:r>
              <a:rPr dirty="0" sz="1300" spc="-1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dirty="0" sz="1300" spc="-55">
                <a:solidFill>
                  <a:srgbClr val="4A5462"/>
                </a:solidFill>
                <a:latin typeface="Roboto"/>
                <a:cs typeface="Roboto"/>
              </a:rPr>
              <a:t>leads</a:t>
            </a:r>
            <a:r>
              <a:rPr dirty="0" sz="1300" spc="-5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dirty="0" sz="1300" spc="-55">
                <a:solidFill>
                  <a:srgbClr val="4A5462"/>
                </a:solidFill>
                <a:latin typeface="Roboto"/>
                <a:cs typeface="Roboto"/>
              </a:rPr>
              <a:t>to</a:t>
            </a:r>
            <a:r>
              <a:rPr dirty="0" sz="1300" spc="-5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dirty="0" sz="1300" spc="-70">
                <a:solidFill>
                  <a:srgbClr val="4A5462"/>
                </a:solidFill>
                <a:latin typeface="Roboto"/>
                <a:cs typeface="Roboto"/>
              </a:rPr>
              <a:t>more</a:t>
            </a:r>
            <a:r>
              <a:rPr dirty="0" sz="1300" spc="-1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dirty="0" sz="1300" spc="-50">
                <a:solidFill>
                  <a:srgbClr val="4A5462"/>
                </a:solidFill>
                <a:latin typeface="Roboto"/>
                <a:cs typeface="Roboto"/>
              </a:rPr>
              <a:t>precise</a:t>
            </a:r>
            <a:r>
              <a:rPr dirty="0" sz="1300" spc="-5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dirty="0" sz="1300" spc="-60">
                <a:solidFill>
                  <a:srgbClr val="4A5462"/>
                </a:solidFill>
                <a:latin typeface="Roboto"/>
                <a:cs typeface="Roboto"/>
              </a:rPr>
              <a:t>and</a:t>
            </a:r>
            <a:r>
              <a:rPr dirty="0" sz="1300" spc="-5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dirty="0" sz="1300" spc="-45">
                <a:solidFill>
                  <a:srgbClr val="4A5462"/>
                </a:solidFill>
                <a:latin typeface="Roboto"/>
                <a:cs typeface="Roboto"/>
              </a:rPr>
              <a:t>reliable</a:t>
            </a:r>
            <a:r>
              <a:rPr dirty="0" sz="1300" spc="-5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dirty="0" sz="1300" spc="-10">
                <a:solidFill>
                  <a:srgbClr val="4A5462"/>
                </a:solidFill>
                <a:latin typeface="Roboto"/>
                <a:cs typeface="Roboto"/>
              </a:rPr>
              <a:t>outputs</a:t>
            </a:r>
            <a:endParaRPr sz="1300">
              <a:latin typeface="Roboto"/>
              <a:cs typeface="Roboto"/>
            </a:endParaRPr>
          </a:p>
          <a:p>
            <a:pPr>
              <a:lnSpc>
                <a:spcPct val="100000"/>
              </a:lnSpc>
            </a:pPr>
            <a:endParaRPr sz="12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200">
              <a:latin typeface="Roboto"/>
              <a:cs typeface="Roboto"/>
            </a:endParaRPr>
          </a:p>
          <a:p>
            <a:pPr marL="202565">
              <a:lnSpc>
                <a:spcPct val="100000"/>
              </a:lnSpc>
            </a:pPr>
            <a:r>
              <a:rPr dirty="0" sz="1300" spc="-60" b="0">
                <a:latin typeface="Roboto Medium"/>
                <a:cs typeface="Roboto Medium"/>
              </a:rPr>
              <a:t>Better</a:t>
            </a:r>
            <a:r>
              <a:rPr dirty="0" sz="1300" spc="20" b="0">
                <a:latin typeface="Roboto Medium"/>
                <a:cs typeface="Roboto Medium"/>
              </a:rPr>
              <a:t> </a:t>
            </a:r>
            <a:r>
              <a:rPr dirty="0" sz="1300" spc="-10" b="0">
                <a:latin typeface="Roboto Medium"/>
                <a:cs typeface="Roboto Medium"/>
              </a:rPr>
              <a:t>Collaboration</a:t>
            </a:r>
            <a:endParaRPr sz="1300">
              <a:latin typeface="Roboto Medium"/>
              <a:cs typeface="Roboto Medium"/>
            </a:endParaRPr>
          </a:p>
          <a:p>
            <a:pPr marL="202565">
              <a:lnSpc>
                <a:spcPct val="100000"/>
              </a:lnSpc>
              <a:spcBef>
                <a:spcPts val="240"/>
              </a:spcBef>
            </a:pPr>
            <a:r>
              <a:rPr dirty="0" sz="1300" spc="-50">
                <a:solidFill>
                  <a:srgbClr val="4A5462"/>
                </a:solidFill>
                <a:latin typeface="Roboto"/>
                <a:cs typeface="Roboto"/>
              </a:rPr>
              <a:t>Clear</a:t>
            </a:r>
            <a:r>
              <a:rPr dirty="0" sz="130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dirty="0" sz="1300" spc="-55">
                <a:solidFill>
                  <a:srgbClr val="4A5462"/>
                </a:solidFill>
                <a:latin typeface="Roboto"/>
                <a:cs typeface="Roboto"/>
              </a:rPr>
              <a:t>roles</a:t>
            </a:r>
            <a:r>
              <a:rPr dirty="0" sz="1300" spc="5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dirty="0" sz="1300" spc="-50">
                <a:solidFill>
                  <a:srgbClr val="4A5462"/>
                </a:solidFill>
                <a:latin typeface="Roboto"/>
                <a:cs typeface="Roboto"/>
              </a:rPr>
              <a:t>enable</a:t>
            </a:r>
            <a:r>
              <a:rPr dirty="0" sz="1300" spc="5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dirty="0" sz="1300" spc="-45">
                <a:solidFill>
                  <a:srgbClr val="4A5462"/>
                </a:solidFill>
                <a:latin typeface="Roboto"/>
                <a:cs typeface="Roboto"/>
              </a:rPr>
              <a:t>effective</a:t>
            </a:r>
            <a:r>
              <a:rPr dirty="0" sz="130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dirty="0" sz="1300" spc="-50">
                <a:solidFill>
                  <a:srgbClr val="4A5462"/>
                </a:solidFill>
                <a:latin typeface="Roboto"/>
                <a:cs typeface="Roboto"/>
              </a:rPr>
              <a:t>multi-</a:t>
            </a:r>
            <a:r>
              <a:rPr dirty="0" sz="1300" spc="-60">
                <a:solidFill>
                  <a:srgbClr val="4A5462"/>
                </a:solidFill>
                <a:latin typeface="Roboto"/>
                <a:cs typeface="Roboto"/>
              </a:rPr>
              <a:t>agent</a:t>
            </a:r>
            <a:r>
              <a:rPr dirty="0" sz="1300" spc="5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dirty="0" sz="1300" spc="-65">
                <a:solidFill>
                  <a:srgbClr val="4A5462"/>
                </a:solidFill>
                <a:latin typeface="Roboto"/>
                <a:cs typeface="Roboto"/>
              </a:rPr>
              <a:t>systems</a:t>
            </a:r>
            <a:r>
              <a:rPr dirty="0" sz="1300" spc="5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dirty="0" sz="1300" spc="-60">
                <a:solidFill>
                  <a:srgbClr val="4A5462"/>
                </a:solidFill>
                <a:latin typeface="Roboto"/>
                <a:cs typeface="Roboto"/>
              </a:rPr>
              <a:t>and</a:t>
            </a:r>
            <a:r>
              <a:rPr dirty="0" sz="130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dirty="0" sz="1300" spc="-10">
                <a:solidFill>
                  <a:srgbClr val="4A5462"/>
                </a:solidFill>
                <a:latin typeface="Roboto"/>
                <a:cs typeface="Roboto"/>
              </a:rPr>
              <a:t>workflows</a:t>
            </a:r>
            <a:endParaRPr sz="1300">
              <a:latin typeface="Roboto"/>
              <a:cs typeface="Roboto"/>
            </a:endParaRPr>
          </a:p>
        </p:txBody>
      </p:sp>
      <p:grpSp>
        <p:nvGrpSpPr>
          <p:cNvPr id="18" name="object 18" descr=""/>
          <p:cNvGrpSpPr/>
          <p:nvPr/>
        </p:nvGrpSpPr>
        <p:grpSpPr>
          <a:xfrm>
            <a:off x="7315199" y="0"/>
            <a:ext cx="4876800" cy="7029450"/>
            <a:chOff x="7315199" y="0"/>
            <a:chExt cx="4876800" cy="7029450"/>
          </a:xfrm>
        </p:grpSpPr>
        <p:sp>
          <p:nvSpPr>
            <p:cNvPr id="19" name="object 19" descr=""/>
            <p:cNvSpPr/>
            <p:nvPr/>
          </p:nvSpPr>
          <p:spPr>
            <a:xfrm>
              <a:off x="7315199" y="0"/>
              <a:ext cx="4876800" cy="7029450"/>
            </a:xfrm>
            <a:custGeom>
              <a:avLst/>
              <a:gdLst/>
              <a:ahLst/>
              <a:cxnLst/>
              <a:rect l="l" t="t" r="r" b="b"/>
              <a:pathLst>
                <a:path w="4876800" h="7029450">
                  <a:moveTo>
                    <a:pt x="4876799" y="7029449"/>
                  </a:moveTo>
                  <a:lnTo>
                    <a:pt x="0" y="7029449"/>
                  </a:lnTo>
                  <a:lnTo>
                    <a:pt x="0" y="0"/>
                  </a:lnTo>
                  <a:lnTo>
                    <a:pt x="4876799" y="0"/>
                  </a:lnTo>
                  <a:lnTo>
                    <a:pt x="4876799" y="7029449"/>
                  </a:lnTo>
                  <a:close/>
                </a:path>
              </a:pathLst>
            </a:custGeom>
            <a:solidFill>
              <a:srgbClr val="EFF5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8648699" y="1724024"/>
              <a:ext cx="1219200" cy="1219200"/>
            </a:xfrm>
            <a:custGeom>
              <a:avLst/>
              <a:gdLst/>
              <a:ahLst/>
              <a:cxnLst/>
              <a:rect l="l" t="t" r="r" b="b"/>
              <a:pathLst>
                <a:path w="1219200" h="1219200">
                  <a:moveTo>
                    <a:pt x="609599" y="1219199"/>
                  </a:moveTo>
                  <a:lnTo>
                    <a:pt x="564759" y="1217548"/>
                  </a:lnTo>
                  <a:lnTo>
                    <a:pt x="520152" y="1212601"/>
                  </a:lnTo>
                  <a:lnTo>
                    <a:pt x="476030" y="1204386"/>
                  </a:lnTo>
                  <a:lnTo>
                    <a:pt x="432642" y="1192950"/>
                  </a:lnTo>
                  <a:lnTo>
                    <a:pt x="390211" y="1178353"/>
                  </a:lnTo>
                  <a:lnTo>
                    <a:pt x="348961" y="1160671"/>
                  </a:lnTo>
                  <a:lnTo>
                    <a:pt x="309124" y="1140002"/>
                  </a:lnTo>
                  <a:lnTo>
                    <a:pt x="270922" y="1116463"/>
                  </a:lnTo>
                  <a:lnTo>
                    <a:pt x="234557" y="1090178"/>
                  </a:lnTo>
                  <a:lnTo>
                    <a:pt x="200217" y="1061283"/>
                  </a:lnTo>
                  <a:lnTo>
                    <a:pt x="168095" y="1029940"/>
                  </a:lnTo>
                  <a:lnTo>
                    <a:pt x="138372" y="996326"/>
                  </a:lnTo>
                  <a:lnTo>
                    <a:pt x="111201" y="960616"/>
                  </a:lnTo>
                  <a:lnTo>
                    <a:pt x="86727" y="922996"/>
                  </a:lnTo>
                  <a:lnTo>
                    <a:pt x="65087" y="883678"/>
                  </a:lnTo>
                  <a:lnTo>
                    <a:pt x="46401" y="842883"/>
                  </a:lnTo>
                  <a:lnTo>
                    <a:pt x="30767" y="800824"/>
                  </a:lnTo>
                  <a:lnTo>
                    <a:pt x="18267" y="757720"/>
                  </a:lnTo>
                  <a:lnTo>
                    <a:pt x="8973" y="713813"/>
                  </a:lnTo>
                  <a:lnTo>
                    <a:pt x="2935" y="669351"/>
                  </a:lnTo>
                  <a:lnTo>
                    <a:pt x="183" y="624564"/>
                  </a:lnTo>
                  <a:lnTo>
                    <a:pt x="0" y="609599"/>
                  </a:lnTo>
                  <a:lnTo>
                    <a:pt x="183" y="594635"/>
                  </a:lnTo>
                  <a:lnTo>
                    <a:pt x="2935" y="549848"/>
                  </a:lnTo>
                  <a:lnTo>
                    <a:pt x="8973" y="505385"/>
                  </a:lnTo>
                  <a:lnTo>
                    <a:pt x="18267" y="461479"/>
                  </a:lnTo>
                  <a:lnTo>
                    <a:pt x="30767" y="418375"/>
                  </a:lnTo>
                  <a:lnTo>
                    <a:pt x="46401" y="376315"/>
                  </a:lnTo>
                  <a:lnTo>
                    <a:pt x="65087" y="335520"/>
                  </a:lnTo>
                  <a:lnTo>
                    <a:pt x="86727" y="296202"/>
                  </a:lnTo>
                  <a:lnTo>
                    <a:pt x="111201" y="258583"/>
                  </a:lnTo>
                  <a:lnTo>
                    <a:pt x="138372" y="222873"/>
                  </a:lnTo>
                  <a:lnTo>
                    <a:pt x="168095" y="189259"/>
                  </a:lnTo>
                  <a:lnTo>
                    <a:pt x="200217" y="157915"/>
                  </a:lnTo>
                  <a:lnTo>
                    <a:pt x="234557" y="129020"/>
                  </a:lnTo>
                  <a:lnTo>
                    <a:pt x="270922" y="102735"/>
                  </a:lnTo>
                  <a:lnTo>
                    <a:pt x="309124" y="79196"/>
                  </a:lnTo>
                  <a:lnTo>
                    <a:pt x="348961" y="58527"/>
                  </a:lnTo>
                  <a:lnTo>
                    <a:pt x="390211" y="40845"/>
                  </a:lnTo>
                  <a:lnTo>
                    <a:pt x="432642" y="26249"/>
                  </a:lnTo>
                  <a:lnTo>
                    <a:pt x="476030" y="14812"/>
                  </a:lnTo>
                  <a:lnTo>
                    <a:pt x="520152" y="6597"/>
                  </a:lnTo>
                  <a:lnTo>
                    <a:pt x="564759" y="1651"/>
                  </a:lnTo>
                  <a:lnTo>
                    <a:pt x="609599" y="0"/>
                  </a:lnTo>
                  <a:lnTo>
                    <a:pt x="624564" y="183"/>
                  </a:lnTo>
                  <a:lnTo>
                    <a:pt x="669351" y="2935"/>
                  </a:lnTo>
                  <a:lnTo>
                    <a:pt x="713814" y="8973"/>
                  </a:lnTo>
                  <a:lnTo>
                    <a:pt x="757721" y="18268"/>
                  </a:lnTo>
                  <a:lnTo>
                    <a:pt x="800824" y="30768"/>
                  </a:lnTo>
                  <a:lnTo>
                    <a:pt x="842883" y="46402"/>
                  </a:lnTo>
                  <a:lnTo>
                    <a:pt x="883678" y="65088"/>
                  </a:lnTo>
                  <a:lnTo>
                    <a:pt x="922996" y="86728"/>
                  </a:lnTo>
                  <a:lnTo>
                    <a:pt x="960615" y="111202"/>
                  </a:lnTo>
                  <a:lnTo>
                    <a:pt x="996325" y="138372"/>
                  </a:lnTo>
                  <a:lnTo>
                    <a:pt x="1029940" y="168095"/>
                  </a:lnTo>
                  <a:lnTo>
                    <a:pt x="1061283" y="200217"/>
                  </a:lnTo>
                  <a:lnTo>
                    <a:pt x="1090178" y="234557"/>
                  </a:lnTo>
                  <a:lnTo>
                    <a:pt x="1116462" y="270924"/>
                  </a:lnTo>
                  <a:lnTo>
                    <a:pt x="1140001" y="309124"/>
                  </a:lnTo>
                  <a:lnTo>
                    <a:pt x="1160670" y="348962"/>
                  </a:lnTo>
                  <a:lnTo>
                    <a:pt x="1178353" y="390211"/>
                  </a:lnTo>
                  <a:lnTo>
                    <a:pt x="1192950" y="432642"/>
                  </a:lnTo>
                  <a:lnTo>
                    <a:pt x="1204386" y="476031"/>
                  </a:lnTo>
                  <a:lnTo>
                    <a:pt x="1212602" y="520153"/>
                  </a:lnTo>
                  <a:lnTo>
                    <a:pt x="1217549" y="564759"/>
                  </a:lnTo>
                  <a:lnTo>
                    <a:pt x="1219199" y="609599"/>
                  </a:lnTo>
                  <a:lnTo>
                    <a:pt x="1219016" y="624564"/>
                  </a:lnTo>
                  <a:lnTo>
                    <a:pt x="1216265" y="669351"/>
                  </a:lnTo>
                  <a:lnTo>
                    <a:pt x="1210226" y="713813"/>
                  </a:lnTo>
                  <a:lnTo>
                    <a:pt x="1200931" y="757720"/>
                  </a:lnTo>
                  <a:lnTo>
                    <a:pt x="1188430" y="800824"/>
                  </a:lnTo>
                  <a:lnTo>
                    <a:pt x="1172795" y="842883"/>
                  </a:lnTo>
                  <a:lnTo>
                    <a:pt x="1154110" y="883678"/>
                  </a:lnTo>
                  <a:lnTo>
                    <a:pt x="1132471" y="922996"/>
                  </a:lnTo>
                  <a:lnTo>
                    <a:pt x="1107996" y="960616"/>
                  </a:lnTo>
                  <a:lnTo>
                    <a:pt x="1080827" y="996326"/>
                  </a:lnTo>
                  <a:lnTo>
                    <a:pt x="1051103" y="1029940"/>
                  </a:lnTo>
                  <a:lnTo>
                    <a:pt x="1018982" y="1061283"/>
                  </a:lnTo>
                  <a:lnTo>
                    <a:pt x="984641" y="1090178"/>
                  </a:lnTo>
                  <a:lnTo>
                    <a:pt x="948274" y="1116463"/>
                  </a:lnTo>
                  <a:lnTo>
                    <a:pt x="910074" y="1140002"/>
                  </a:lnTo>
                  <a:lnTo>
                    <a:pt x="870237" y="1160671"/>
                  </a:lnTo>
                  <a:lnTo>
                    <a:pt x="828987" y="1178353"/>
                  </a:lnTo>
                  <a:lnTo>
                    <a:pt x="786557" y="1192950"/>
                  </a:lnTo>
                  <a:lnTo>
                    <a:pt x="743168" y="1204386"/>
                  </a:lnTo>
                  <a:lnTo>
                    <a:pt x="699047" y="1212601"/>
                  </a:lnTo>
                  <a:lnTo>
                    <a:pt x="654440" y="1217548"/>
                  </a:lnTo>
                  <a:lnTo>
                    <a:pt x="609599" y="1219199"/>
                  </a:lnTo>
                  <a:close/>
                </a:path>
              </a:pathLst>
            </a:custGeom>
            <a:solidFill>
              <a:srgbClr val="DAE9FE">
                <a:alpha val="5000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9639299" y="4086224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457199" y="914399"/>
                  </a:moveTo>
                  <a:lnTo>
                    <a:pt x="412387" y="912198"/>
                  </a:lnTo>
                  <a:lnTo>
                    <a:pt x="368004" y="905614"/>
                  </a:lnTo>
                  <a:lnTo>
                    <a:pt x="324482" y="894713"/>
                  </a:lnTo>
                  <a:lnTo>
                    <a:pt x="282236" y="879597"/>
                  </a:lnTo>
                  <a:lnTo>
                    <a:pt x="241677" y="860414"/>
                  </a:lnTo>
                  <a:lnTo>
                    <a:pt x="203192" y="837347"/>
                  </a:lnTo>
                  <a:lnTo>
                    <a:pt x="167154" y="810620"/>
                  </a:lnTo>
                  <a:lnTo>
                    <a:pt x="133910" y="780488"/>
                  </a:lnTo>
                  <a:lnTo>
                    <a:pt x="103779" y="747244"/>
                  </a:lnTo>
                  <a:lnTo>
                    <a:pt x="77051" y="711206"/>
                  </a:lnTo>
                  <a:lnTo>
                    <a:pt x="53985" y="672722"/>
                  </a:lnTo>
                  <a:lnTo>
                    <a:pt x="34801" y="632162"/>
                  </a:lnTo>
                  <a:lnTo>
                    <a:pt x="19686" y="589917"/>
                  </a:lnTo>
                  <a:lnTo>
                    <a:pt x="8784" y="546394"/>
                  </a:lnTo>
                  <a:lnTo>
                    <a:pt x="2202" y="502013"/>
                  </a:lnTo>
                  <a:lnTo>
                    <a:pt x="0" y="457199"/>
                  </a:lnTo>
                  <a:lnTo>
                    <a:pt x="137" y="445976"/>
                  </a:lnTo>
                  <a:lnTo>
                    <a:pt x="3439" y="401230"/>
                  </a:lnTo>
                  <a:lnTo>
                    <a:pt x="11109" y="357023"/>
                  </a:lnTo>
                  <a:lnTo>
                    <a:pt x="23076" y="313781"/>
                  </a:lnTo>
                  <a:lnTo>
                    <a:pt x="39223" y="271920"/>
                  </a:lnTo>
                  <a:lnTo>
                    <a:pt x="59397" y="231843"/>
                  </a:lnTo>
                  <a:lnTo>
                    <a:pt x="83401" y="193937"/>
                  </a:lnTo>
                  <a:lnTo>
                    <a:pt x="111005" y="158566"/>
                  </a:lnTo>
                  <a:lnTo>
                    <a:pt x="141943" y="126071"/>
                  </a:lnTo>
                  <a:lnTo>
                    <a:pt x="175918" y="96765"/>
                  </a:lnTo>
                  <a:lnTo>
                    <a:pt x="212600" y="70930"/>
                  </a:lnTo>
                  <a:lnTo>
                    <a:pt x="251639" y="48815"/>
                  </a:lnTo>
                  <a:lnTo>
                    <a:pt x="292658" y="30634"/>
                  </a:lnTo>
                  <a:lnTo>
                    <a:pt x="335261" y="16560"/>
                  </a:lnTo>
                  <a:lnTo>
                    <a:pt x="379039" y="6730"/>
                  </a:lnTo>
                  <a:lnTo>
                    <a:pt x="423570" y="1238"/>
                  </a:lnTo>
                  <a:lnTo>
                    <a:pt x="457199" y="0"/>
                  </a:lnTo>
                  <a:lnTo>
                    <a:pt x="468423" y="137"/>
                  </a:lnTo>
                  <a:lnTo>
                    <a:pt x="513169" y="3438"/>
                  </a:lnTo>
                  <a:lnTo>
                    <a:pt x="557376" y="11109"/>
                  </a:lnTo>
                  <a:lnTo>
                    <a:pt x="600617" y="23076"/>
                  </a:lnTo>
                  <a:lnTo>
                    <a:pt x="642478" y="39224"/>
                  </a:lnTo>
                  <a:lnTo>
                    <a:pt x="682555" y="59397"/>
                  </a:lnTo>
                  <a:lnTo>
                    <a:pt x="720461" y="83401"/>
                  </a:lnTo>
                  <a:lnTo>
                    <a:pt x="755832" y="111005"/>
                  </a:lnTo>
                  <a:lnTo>
                    <a:pt x="788327" y="141944"/>
                  </a:lnTo>
                  <a:lnTo>
                    <a:pt x="817634" y="175918"/>
                  </a:lnTo>
                  <a:lnTo>
                    <a:pt x="843468" y="212601"/>
                  </a:lnTo>
                  <a:lnTo>
                    <a:pt x="865583" y="251640"/>
                  </a:lnTo>
                  <a:lnTo>
                    <a:pt x="883765" y="292658"/>
                  </a:lnTo>
                  <a:lnTo>
                    <a:pt x="897839" y="335262"/>
                  </a:lnTo>
                  <a:lnTo>
                    <a:pt x="907669" y="379039"/>
                  </a:lnTo>
                  <a:lnTo>
                    <a:pt x="913161" y="423569"/>
                  </a:lnTo>
                  <a:lnTo>
                    <a:pt x="914399" y="457199"/>
                  </a:lnTo>
                  <a:lnTo>
                    <a:pt x="914262" y="468423"/>
                  </a:lnTo>
                  <a:lnTo>
                    <a:pt x="910961" y="513169"/>
                  </a:lnTo>
                  <a:lnTo>
                    <a:pt x="903291" y="557375"/>
                  </a:lnTo>
                  <a:lnTo>
                    <a:pt x="891323" y="600618"/>
                  </a:lnTo>
                  <a:lnTo>
                    <a:pt x="875175" y="642479"/>
                  </a:lnTo>
                  <a:lnTo>
                    <a:pt x="855001" y="682555"/>
                  </a:lnTo>
                  <a:lnTo>
                    <a:pt x="830997" y="720462"/>
                  </a:lnTo>
                  <a:lnTo>
                    <a:pt x="803394" y="755833"/>
                  </a:lnTo>
                  <a:lnTo>
                    <a:pt x="772455" y="788328"/>
                  </a:lnTo>
                  <a:lnTo>
                    <a:pt x="738481" y="817634"/>
                  </a:lnTo>
                  <a:lnTo>
                    <a:pt x="701797" y="843468"/>
                  </a:lnTo>
                  <a:lnTo>
                    <a:pt x="662759" y="865583"/>
                  </a:lnTo>
                  <a:lnTo>
                    <a:pt x="621739" y="883765"/>
                  </a:lnTo>
                  <a:lnTo>
                    <a:pt x="579137" y="897839"/>
                  </a:lnTo>
                  <a:lnTo>
                    <a:pt x="535360" y="907669"/>
                  </a:lnTo>
                  <a:lnTo>
                    <a:pt x="490830" y="913161"/>
                  </a:lnTo>
                  <a:lnTo>
                    <a:pt x="457199" y="914399"/>
                  </a:lnTo>
                  <a:close/>
                </a:path>
              </a:pathLst>
            </a:custGeom>
            <a:solidFill>
              <a:srgbClr val="BEDAFE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9410632" y="2528820"/>
              <a:ext cx="686435" cy="579120"/>
            </a:xfrm>
            <a:custGeom>
              <a:avLst/>
              <a:gdLst/>
              <a:ahLst/>
              <a:cxnLst/>
              <a:rect l="l" t="t" r="r" b="b"/>
              <a:pathLst>
                <a:path w="686434" h="579119">
                  <a:moveTo>
                    <a:pt x="171253" y="92623"/>
                  </a:moveTo>
                  <a:lnTo>
                    <a:pt x="84452" y="92623"/>
                  </a:lnTo>
                  <a:lnTo>
                    <a:pt x="158256" y="10648"/>
                  </a:lnTo>
                  <a:lnTo>
                    <a:pt x="168515" y="3001"/>
                  </a:lnTo>
                  <a:lnTo>
                    <a:pt x="180457" y="0"/>
                  </a:lnTo>
                  <a:lnTo>
                    <a:pt x="192651" y="1720"/>
                  </a:lnTo>
                  <a:lnTo>
                    <a:pt x="203663" y="8237"/>
                  </a:lnTo>
                  <a:lnTo>
                    <a:pt x="203797" y="8371"/>
                  </a:lnTo>
                  <a:lnTo>
                    <a:pt x="211445" y="18630"/>
                  </a:lnTo>
                  <a:lnTo>
                    <a:pt x="214446" y="30573"/>
                  </a:lnTo>
                  <a:lnTo>
                    <a:pt x="212726" y="42766"/>
                  </a:lnTo>
                  <a:lnTo>
                    <a:pt x="206327" y="53578"/>
                  </a:lnTo>
                  <a:lnTo>
                    <a:pt x="206208" y="53779"/>
                  </a:lnTo>
                  <a:lnTo>
                    <a:pt x="171253" y="92623"/>
                  </a:lnTo>
                  <a:close/>
                </a:path>
                <a:path w="686434" h="579119">
                  <a:moveTo>
                    <a:pt x="86729" y="171516"/>
                  </a:moveTo>
                  <a:lnTo>
                    <a:pt x="9443" y="108562"/>
                  </a:lnTo>
                  <a:lnTo>
                    <a:pt x="100" y="85791"/>
                  </a:lnTo>
                  <a:lnTo>
                    <a:pt x="2436" y="73678"/>
                  </a:lnTo>
                  <a:lnTo>
                    <a:pt x="9443" y="63021"/>
                  </a:lnTo>
                  <a:lnTo>
                    <a:pt x="20041" y="55938"/>
                  </a:lnTo>
                  <a:lnTo>
                    <a:pt x="32146" y="53578"/>
                  </a:lnTo>
                  <a:lnTo>
                    <a:pt x="44252" y="55938"/>
                  </a:lnTo>
                  <a:lnTo>
                    <a:pt x="54850" y="63021"/>
                  </a:lnTo>
                  <a:lnTo>
                    <a:pt x="84452" y="92623"/>
                  </a:lnTo>
                  <a:lnTo>
                    <a:pt x="171253" y="92623"/>
                  </a:lnTo>
                  <a:lnTo>
                    <a:pt x="103874" y="167498"/>
                  </a:lnTo>
                  <a:lnTo>
                    <a:pt x="95569" y="171383"/>
                  </a:lnTo>
                  <a:lnTo>
                    <a:pt x="86729" y="171516"/>
                  </a:lnTo>
                  <a:close/>
                </a:path>
                <a:path w="686434" h="579119">
                  <a:moveTo>
                    <a:pt x="171133" y="307069"/>
                  </a:moveTo>
                  <a:lnTo>
                    <a:pt x="84452" y="307069"/>
                  </a:lnTo>
                  <a:lnTo>
                    <a:pt x="158256" y="225095"/>
                  </a:lnTo>
                  <a:lnTo>
                    <a:pt x="168515" y="217447"/>
                  </a:lnTo>
                  <a:lnTo>
                    <a:pt x="180457" y="214446"/>
                  </a:lnTo>
                  <a:lnTo>
                    <a:pt x="192651" y="216166"/>
                  </a:lnTo>
                  <a:lnTo>
                    <a:pt x="203663" y="222684"/>
                  </a:lnTo>
                  <a:lnTo>
                    <a:pt x="203797" y="222684"/>
                  </a:lnTo>
                  <a:lnTo>
                    <a:pt x="211445" y="232943"/>
                  </a:lnTo>
                  <a:lnTo>
                    <a:pt x="214446" y="244885"/>
                  </a:lnTo>
                  <a:lnTo>
                    <a:pt x="212726" y="257078"/>
                  </a:lnTo>
                  <a:lnTo>
                    <a:pt x="206218" y="268074"/>
                  </a:lnTo>
                  <a:lnTo>
                    <a:pt x="171133" y="307069"/>
                  </a:lnTo>
                  <a:close/>
                </a:path>
                <a:path w="686434" h="579119">
                  <a:moveTo>
                    <a:pt x="86729" y="385829"/>
                  </a:moveTo>
                  <a:lnTo>
                    <a:pt x="9443" y="322875"/>
                  </a:lnTo>
                  <a:lnTo>
                    <a:pt x="0" y="300121"/>
                  </a:lnTo>
                  <a:lnTo>
                    <a:pt x="2360" y="288047"/>
                  </a:lnTo>
                  <a:lnTo>
                    <a:pt x="9443" y="277467"/>
                  </a:lnTo>
                  <a:lnTo>
                    <a:pt x="20155" y="270404"/>
                  </a:lnTo>
                  <a:lnTo>
                    <a:pt x="20290" y="270404"/>
                  </a:lnTo>
                  <a:lnTo>
                    <a:pt x="32197" y="268074"/>
                  </a:lnTo>
                  <a:lnTo>
                    <a:pt x="44271" y="270404"/>
                  </a:lnTo>
                  <a:lnTo>
                    <a:pt x="54850" y="277467"/>
                  </a:lnTo>
                  <a:lnTo>
                    <a:pt x="84452" y="307069"/>
                  </a:lnTo>
                  <a:lnTo>
                    <a:pt x="171133" y="307069"/>
                  </a:lnTo>
                  <a:lnTo>
                    <a:pt x="103874" y="381811"/>
                  </a:lnTo>
                  <a:lnTo>
                    <a:pt x="95569" y="385695"/>
                  </a:lnTo>
                  <a:lnTo>
                    <a:pt x="86729" y="385829"/>
                  </a:lnTo>
                  <a:close/>
                </a:path>
                <a:path w="686434" h="579119">
                  <a:moveTo>
                    <a:pt x="643004" y="128654"/>
                  </a:moveTo>
                  <a:lnTo>
                    <a:pt x="342966" y="128654"/>
                  </a:lnTo>
                  <a:lnTo>
                    <a:pt x="326267" y="125291"/>
                  </a:lnTo>
                  <a:lnTo>
                    <a:pt x="312645" y="116113"/>
                  </a:lnTo>
                  <a:lnTo>
                    <a:pt x="303467" y="102491"/>
                  </a:lnTo>
                  <a:lnTo>
                    <a:pt x="300104" y="85791"/>
                  </a:lnTo>
                  <a:lnTo>
                    <a:pt x="303467" y="69092"/>
                  </a:lnTo>
                  <a:lnTo>
                    <a:pt x="312645" y="55470"/>
                  </a:lnTo>
                  <a:lnTo>
                    <a:pt x="326267" y="46292"/>
                  </a:lnTo>
                  <a:lnTo>
                    <a:pt x="342966" y="42929"/>
                  </a:lnTo>
                  <a:lnTo>
                    <a:pt x="643004" y="42929"/>
                  </a:lnTo>
                  <a:lnTo>
                    <a:pt x="659703" y="46292"/>
                  </a:lnTo>
                  <a:lnTo>
                    <a:pt x="673326" y="55470"/>
                  </a:lnTo>
                  <a:lnTo>
                    <a:pt x="682503" y="69092"/>
                  </a:lnTo>
                  <a:lnTo>
                    <a:pt x="685866" y="85791"/>
                  </a:lnTo>
                  <a:lnTo>
                    <a:pt x="682503" y="102491"/>
                  </a:lnTo>
                  <a:lnTo>
                    <a:pt x="673326" y="116113"/>
                  </a:lnTo>
                  <a:lnTo>
                    <a:pt x="659703" y="125291"/>
                  </a:lnTo>
                  <a:lnTo>
                    <a:pt x="643004" y="128654"/>
                  </a:lnTo>
                  <a:close/>
                </a:path>
                <a:path w="686434" h="579119">
                  <a:moveTo>
                    <a:pt x="643004" y="342966"/>
                  </a:moveTo>
                  <a:lnTo>
                    <a:pt x="342966" y="342966"/>
                  </a:lnTo>
                  <a:lnTo>
                    <a:pt x="326267" y="339603"/>
                  </a:lnTo>
                  <a:lnTo>
                    <a:pt x="312645" y="330426"/>
                  </a:lnTo>
                  <a:lnTo>
                    <a:pt x="303467" y="316803"/>
                  </a:lnTo>
                  <a:lnTo>
                    <a:pt x="300104" y="300104"/>
                  </a:lnTo>
                  <a:lnTo>
                    <a:pt x="303467" y="283405"/>
                  </a:lnTo>
                  <a:lnTo>
                    <a:pt x="312645" y="269782"/>
                  </a:lnTo>
                  <a:lnTo>
                    <a:pt x="326267" y="260605"/>
                  </a:lnTo>
                  <a:lnTo>
                    <a:pt x="342966" y="257241"/>
                  </a:lnTo>
                  <a:lnTo>
                    <a:pt x="643004" y="257241"/>
                  </a:lnTo>
                  <a:lnTo>
                    <a:pt x="659703" y="260605"/>
                  </a:lnTo>
                  <a:lnTo>
                    <a:pt x="673326" y="269782"/>
                  </a:lnTo>
                  <a:lnTo>
                    <a:pt x="682503" y="283405"/>
                  </a:lnTo>
                  <a:lnTo>
                    <a:pt x="685866" y="300104"/>
                  </a:lnTo>
                  <a:lnTo>
                    <a:pt x="682503" y="316803"/>
                  </a:lnTo>
                  <a:lnTo>
                    <a:pt x="673326" y="330426"/>
                  </a:lnTo>
                  <a:lnTo>
                    <a:pt x="659703" y="339603"/>
                  </a:lnTo>
                  <a:lnTo>
                    <a:pt x="643004" y="342966"/>
                  </a:lnTo>
                  <a:close/>
                </a:path>
                <a:path w="686434" h="579119">
                  <a:moveTo>
                    <a:pt x="643004" y="557279"/>
                  </a:moveTo>
                  <a:lnTo>
                    <a:pt x="257241" y="557279"/>
                  </a:lnTo>
                  <a:lnTo>
                    <a:pt x="240542" y="553916"/>
                  </a:lnTo>
                  <a:lnTo>
                    <a:pt x="226920" y="544738"/>
                  </a:lnTo>
                  <a:lnTo>
                    <a:pt x="217742" y="531116"/>
                  </a:lnTo>
                  <a:lnTo>
                    <a:pt x="214379" y="514416"/>
                  </a:lnTo>
                  <a:lnTo>
                    <a:pt x="217742" y="497717"/>
                  </a:lnTo>
                  <a:lnTo>
                    <a:pt x="226920" y="484095"/>
                  </a:lnTo>
                  <a:lnTo>
                    <a:pt x="240542" y="474917"/>
                  </a:lnTo>
                  <a:lnTo>
                    <a:pt x="257241" y="471554"/>
                  </a:lnTo>
                  <a:lnTo>
                    <a:pt x="643004" y="471554"/>
                  </a:lnTo>
                  <a:lnTo>
                    <a:pt x="659703" y="474917"/>
                  </a:lnTo>
                  <a:lnTo>
                    <a:pt x="673326" y="484095"/>
                  </a:lnTo>
                  <a:lnTo>
                    <a:pt x="682503" y="497717"/>
                  </a:lnTo>
                  <a:lnTo>
                    <a:pt x="685866" y="514416"/>
                  </a:lnTo>
                  <a:lnTo>
                    <a:pt x="682503" y="531116"/>
                  </a:lnTo>
                  <a:lnTo>
                    <a:pt x="673326" y="544738"/>
                  </a:lnTo>
                  <a:lnTo>
                    <a:pt x="659703" y="553916"/>
                  </a:lnTo>
                  <a:lnTo>
                    <a:pt x="643004" y="557279"/>
                  </a:lnTo>
                  <a:close/>
                </a:path>
                <a:path w="686434" h="579119">
                  <a:moveTo>
                    <a:pt x="68582" y="578710"/>
                  </a:moveTo>
                  <a:lnTo>
                    <a:pt x="60139" y="578710"/>
                  </a:lnTo>
                  <a:lnTo>
                    <a:pt x="55958" y="578298"/>
                  </a:lnTo>
                  <a:lnTo>
                    <a:pt x="15913" y="556894"/>
                  </a:lnTo>
                  <a:lnTo>
                    <a:pt x="66" y="518638"/>
                  </a:lnTo>
                  <a:lnTo>
                    <a:pt x="66" y="510195"/>
                  </a:lnTo>
                  <a:lnTo>
                    <a:pt x="15913" y="471939"/>
                  </a:lnTo>
                  <a:lnTo>
                    <a:pt x="55958" y="450535"/>
                  </a:lnTo>
                  <a:lnTo>
                    <a:pt x="60139" y="450123"/>
                  </a:lnTo>
                  <a:lnTo>
                    <a:pt x="68582" y="450123"/>
                  </a:lnTo>
                  <a:lnTo>
                    <a:pt x="106838" y="465969"/>
                  </a:lnTo>
                  <a:lnTo>
                    <a:pt x="128242" y="506014"/>
                  </a:lnTo>
                  <a:lnTo>
                    <a:pt x="128654" y="510195"/>
                  </a:lnTo>
                  <a:lnTo>
                    <a:pt x="128654" y="518638"/>
                  </a:lnTo>
                  <a:lnTo>
                    <a:pt x="112808" y="556894"/>
                  </a:lnTo>
                  <a:lnTo>
                    <a:pt x="72763" y="578298"/>
                  </a:lnTo>
                  <a:lnTo>
                    <a:pt x="68582" y="578710"/>
                  </a:lnTo>
                  <a:close/>
                </a:path>
              </a:pathLst>
            </a:custGeom>
            <a:solidFill>
              <a:srgbClr val="3B81F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9582149" y="3400425"/>
              <a:ext cx="342900" cy="457200"/>
            </a:xfrm>
            <a:custGeom>
              <a:avLst/>
              <a:gdLst/>
              <a:ahLst/>
              <a:cxnLst/>
              <a:rect l="l" t="t" r="r" b="b"/>
              <a:pathLst>
                <a:path w="342900" h="457200">
                  <a:moveTo>
                    <a:pt x="252263" y="57150"/>
                  </a:moveTo>
                  <a:lnTo>
                    <a:pt x="90636" y="57150"/>
                  </a:lnTo>
                  <a:lnTo>
                    <a:pt x="102949" y="34168"/>
                  </a:lnTo>
                  <a:lnTo>
                    <a:pt x="121432" y="16084"/>
                  </a:lnTo>
                  <a:lnTo>
                    <a:pt x="144720" y="4245"/>
                  </a:lnTo>
                  <a:lnTo>
                    <a:pt x="171450" y="0"/>
                  </a:lnTo>
                  <a:lnTo>
                    <a:pt x="198179" y="4245"/>
                  </a:lnTo>
                  <a:lnTo>
                    <a:pt x="221467" y="16084"/>
                  </a:lnTo>
                  <a:lnTo>
                    <a:pt x="239950" y="34168"/>
                  </a:lnTo>
                  <a:lnTo>
                    <a:pt x="252263" y="57150"/>
                  </a:lnTo>
                  <a:close/>
                </a:path>
                <a:path w="342900" h="457200">
                  <a:moveTo>
                    <a:pt x="285750" y="457200"/>
                  </a:moveTo>
                  <a:lnTo>
                    <a:pt x="57150" y="457200"/>
                  </a:lnTo>
                  <a:lnTo>
                    <a:pt x="34922" y="452703"/>
                  </a:lnTo>
                  <a:lnTo>
                    <a:pt x="16754" y="440445"/>
                  </a:lnTo>
                  <a:lnTo>
                    <a:pt x="4496" y="422277"/>
                  </a:lnTo>
                  <a:lnTo>
                    <a:pt x="0" y="400050"/>
                  </a:lnTo>
                  <a:lnTo>
                    <a:pt x="0" y="114299"/>
                  </a:lnTo>
                  <a:lnTo>
                    <a:pt x="4496" y="92072"/>
                  </a:lnTo>
                  <a:lnTo>
                    <a:pt x="16754" y="73904"/>
                  </a:lnTo>
                  <a:lnTo>
                    <a:pt x="34922" y="61646"/>
                  </a:lnTo>
                  <a:lnTo>
                    <a:pt x="57150" y="57150"/>
                  </a:lnTo>
                  <a:lnTo>
                    <a:pt x="167660" y="57150"/>
                  </a:lnTo>
                  <a:lnTo>
                    <a:pt x="164015" y="57875"/>
                  </a:lnTo>
                  <a:lnTo>
                    <a:pt x="157013" y="60775"/>
                  </a:lnTo>
                  <a:lnTo>
                    <a:pt x="142874" y="81935"/>
                  </a:lnTo>
                  <a:lnTo>
                    <a:pt x="142874" y="89514"/>
                  </a:lnTo>
                  <a:lnTo>
                    <a:pt x="342900" y="114299"/>
                  </a:lnTo>
                  <a:lnTo>
                    <a:pt x="342900" y="207124"/>
                  </a:lnTo>
                  <a:lnTo>
                    <a:pt x="257163" y="207124"/>
                  </a:lnTo>
                  <a:lnTo>
                    <a:pt x="249097" y="208697"/>
                  </a:lnTo>
                  <a:lnTo>
                    <a:pt x="241994" y="213419"/>
                  </a:lnTo>
                  <a:lnTo>
                    <a:pt x="191017" y="264396"/>
                  </a:lnTo>
                  <a:lnTo>
                    <a:pt x="85713" y="264396"/>
                  </a:lnTo>
                  <a:lnTo>
                    <a:pt x="77776" y="265949"/>
                  </a:lnTo>
                  <a:lnTo>
                    <a:pt x="70544" y="270658"/>
                  </a:lnTo>
                  <a:lnTo>
                    <a:pt x="65822" y="277711"/>
                  </a:lnTo>
                  <a:lnTo>
                    <a:pt x="64249" y="285761"/>
                  </a:lnTo>
                  <a:lnTo>
                    <a:pt x="65822" y="293827"/>
                  </a:lnTo>
                  <a:lnTo>
                    <a:pt x="70544" y="300930"/>
                  </a:lnTo>
                  <a:lnTo>
                    <a:pt x="127783" y="358080"/>
                  </a:lnTo>
                  <a:lnTo>
                    <a:pt x="134836" y="362802"/>
                  </a:lnTo>
                  <a:lnTo>
                    <a:pt x="142886" y="364375"/>
                  </a:lnTo>
                  <a:lnTo>
                    <a:pt x="342900" y="364375"/>
                  </a:lnTo>
                  <a:lnTo>
                    <a:pt x="342900" y="400050"/>
                  </a:lnTo>
                  <a:lnTo>
                    <a:pt x="338403" y="422277"/>
                  </a:lnTo>
                  <a:lnTo>
                    <a:pt x="326145" y="440445"/>
                  </a:lnTo>
                  <a:lnTo>
                    <a:pt x="307977" y="452703"/>
                  </a:lnTo>
                  <a:lnTo>
                    <a:pt x="285750" y="457200"/>
                  </a:lnTo>
                  <a:close/>
                </a:path>
                <a:path w="342900" h="457200">
                  <a:moveTo>
                    <a:pt x="342900" y="114299"/>
                  </a:moveTo>
                  <a:lnTo>
                    <a:pt x="175239" y="114299"/>
                  </a:lnTo>
                  <a:lnTo>
                    <a:pt x="178884" y="113574"/>
                  </a:lnTo>
                  <a:lnTo>
                    <a:pt x="185885" y="110674"/>
                  </a:lnTo>
                  <a:lnTo>
                    <a:pt x="200024" y="89514"/>
                  </a:lnTo>
                  <a:lnTo>
                    <a:pt x="200024" y="81935"/>
                  </a:lnTo>
                  <a:lnTo>
                    <a:pt x="175239" y="57150"/>
                  </a:lnTo>
                  <a:lnTo>
                    <a:pt x="285750" y="57150"/>
                  </a:lnTo>
                  <a:lnTo>
                    <a:pt x="307977" y="61646"/>
                  </a:lnTo>
                  <a:lnTo>
                    <a:pt x="326145" y="73904"/>
                  </a:lnTo>
                  <a:lnTo>
                    <a:pt x="338403" y="92072"/>
                  </a:lnTo>
                  <a:lnTo>
                    <a:pt x="342900" y="114299"/>
                  </a:lnTo>
                  <a:close/>
                </a:path>
                <a:path w="342900" h="457200">
                  <a:moveTo>
                    <a:pt x="271907" y="244228"/>
                  </a:moveTo>
                  <a:lnTo>
                    <a:pt x="276975" y="236638"/>
                  </a:lnTo>
                  <a:lnTo>
                    <a:pt x="278528" y="228588"/>
                  </a:lnTo>
                  <a:lnTo>
                    <a:pt x="276950" y="220522"/>
                  </a:lnTo>
                  <a:lnTo>
                    <a:pt x="272266" y="213419"/>
                  </a:lnTo>
                  <a:lnTo>
                    <a:pt x="265213" y="208697"/>
                  </a:lnTo>
                  <a:lnTo>
                    <a:pt x="257163" y="207124"/>
                  </a:lnTo>
                  <a:lnTo>
                    <a:pt x="342900" y="207124"/>
                  </a:lnTo>
                  <a:lnTo>
                    <a:pt x="342900" y="243711"/>
                  </a:lnTo>
                  <a:lnTo>
                    <a:pt x="272424" y="243711"/>
                  </a:lnTo>
                  <a:lnTo>
                    <a:pt x="271907" y="244228"/>
                  </a:lnTo>
                  <a:close/>
                </a:path>
                <a:path w="342900" h="457200">
                  <a:moveTo>
                    <a:pt x="342900" y="364375"/>
                  </a:moveTo>
                  <a:lnTo>
                    <a:pt x="142886" y="364375"/>
                  </a:lnTo>
                  <a:lnTo>
                    <a:pt x="150952" y="362802"/>
                  </a:lnTo>
                  <a:lnTo>
                    <a:pt x="158055" y="358080"/>
                  </a:lnTo>
                  <a:lnTo>
                    <a:pt x="272424" y="243711"/>
                  </a:lnTo>
                  <a:lnTo>
                    <a:pt x="342900" y="243711"/>
                  </a:lnTo>
                  <a:lnTo>
                    <a:pt x="342900" y="364375"/>
                  </a:lnTo>
                  <a:close/>
                </a:path>
                <a:path w="342900" h="457200">
                  <a:moveTo>
                    <a:pt x="142785" y="312628"/>
                  </a:moveTo>
                  <a:lnTo>
                    <a:pt x="100816" y="270658"/>
                  </a:lnTo>
                  <a:lnTo>
                    <a:pt x="93763" y="265949"/>
                  </a:lnTo>
                  <a:lnTo>
                    <a:pt x="85713" y="264396"/>
                  </a:lnTo>
                  <a:lnTo>
                    <a:pt x="191017" y="264396"/>
                  </a:lnTo>
                  <a:lnTo>
                    <a:pt x="142785" y="312628"/>
                  </a:lnTo>
                  <a:close/>
                </a:path>
              </a:pathLst>
            </a:custGeom>
            <a:solidFill>
              <a:srgbClr val="60A5F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9496424" y="4114800"/>
              <a:ext cx="514350" cy="400050"/>
            </a:xfrm>
            <a:custGeom>
              <a:avLst/>
              <a:gdLst/>
              <a:ahLst/>
              <a:cxnLst/>
              <a:rect l="l" t="t" r="r" b="b"/>
              <a:pathLst>
                <a:path w="514350" h="400050">
                  <a:moveTo>
                    <a:pt x="328612" y="400050"/>
                  </a:moveTo>
                  <a:lnTo>
                    <a:pt x="242887" y="400050"/>
                  </a:lnTo>
                  <a:lnTo>
                    <a:pt x="226207" y="396680"/>
                  </a:lnTo>
                  <a:lnTo>
                    <a:pt x="212582" y="387492"/>
                  </a:lnTo>
                  <a:lnTo>
                    <a:pt x="203394" y="373867"/>
                  </a:lnTo>
                  <a:lnTo>
                    <a:pt x="200025" y="357187"/>
                  </a:lnTo>
                  <a:lnTo>
                    <a:pt x="200025" y="269944"/>
                  </a:lnTo>
                  <a:lnTo>
                    <a:pt x="200114" y="268426"/>
                  </a:lnTo>
                  <a:lnTo>
                    <a:pt x="200292" y="266997"/>
                  </a:lnTo>
                  <a:lnTo>
                    <a:pt x="128587" y="171450"/>
                  </a:lnTo>
                  <a:lnTo>
                    <a:pt x="42862" y="171450"/>
                  </a:lnTo>
                  <a:lnTo>
                    <a:pt x="26182" y="168080"/>
                  </a:lnTo>
                  <a:lnTo>
                    <a:pt x="12557" y="158892"/>
                  </a:lnTo>
                  <a:lnTo>
                    <a:pt x="3369" y="145267"/>
                  </a:lnTo>
                  <a:lnTo>
                    <a:pt x="0" y="128587"/>
                  </a:lnTo>
                  <a:lnTo>
                    <a:pt x="0" y="42862"/>
                  </a:lnTo>
                  <a:lnTo>
                    <a:pt x="3369" y="26182"/>
                  </a:lnTo>
                  <a:lnTo>
                    <a:pt x="12557" y="12557"/>
                  </a:lnTo>
                  <a:lnTo>
                    <a:pt x="26182" y="3369"/>
                  </a:lnTo>
                  <a:lnTo>
                    <a:pt x="42862" y="0"/>
                  </a:lnTo>
                  <a:lnTo>
                    <a:pt x="128587" y="0"/>
                  </a:lnTo>
                  <a:lnTo>
                    <a:pt x="145267" y="3369"/>
                  </a:lnTo>
                  <a:lnTo>
                    <a:pt x="158892" y="12557"/>
                  </a:lnTo>
                  <a:lnTo>
                    <a:pt x="168080" y="26182"/>
                  </a:lnTo>
                  <a:lnTo>
                    <a:pt x="171450" y="42862"/>
                  </a:lnTo>
                  <a:lnTo>
                    <a:pt x="171450" y="57150"/>
                  </a:lnTo>
                  <a:lnTo>
                    <a:pt x="342900" y="57150"/>
                  </a:lnTo>
                  <a:lnTo>
                    <a:pt x="342900" y="42862"/>
                  </a:lnTo>
                  <a:lnTo>
                    <a:pt x="346269" y="26182"/>
                  </a:lnTo>
                  <a:lnTo>
                    <a:pt x="355457" y="12557"/>
                  </a:lnTo>
                  <a:lnTo>
                    <a:pt x="369082" y="3369"/>
                  </a:lnTo>
                  <a:lnTo>
                    <a:pt x="385762" y="0"/>
                  </a:lnTo>
                  <a:lnTo>
                    <a:pt x="471487" y="0"/>
                  </a:lnTo>
                  <a:lnTo>
                    <a:pt x="488167" y="3369"/>
                  </a:lnTo>
                  <a:lnTo>
                    <a:pt x="501792" y="12557"/>
                  </a:lnTo>
                  <a:lnTo>
                    <a:pt x="510980" y="26182"/>
                  </a:lnTo>
                  <a:lnTo>
                    <a:pt x="514350" y="42862"/>
                  </a:lnTo>
                  <a:lnTo>
                    <a:pt x="514350" y="128587"/>
                  </a:lnTo>
                  <a:lnTo>
                    <a:pt x="510980" y="145267"/>
                  </a:lnTo>
                  <a:lnTo>
                    <a:pt x="501792" y="158892"/>
                  </a:lnTo>
                  <a:lnTo>
                    <a:pt x="488167" y="168080"/>
                  </a:lnTo>
                  <a:lnTo>
                    <a:pt x="471487" y="171450"/>
                  </a:lnTo>
                  <a:lnTo>
                    <a:pt x="385762" y="171450"/>
                  </a:lnTo>
                  <a:lnTo>
                    <a:pt x="369082" y="168080"/>
                  </a:lnTo>
                  <a:lnTo>
                    <a:pt x="355457" y="158892"/>
                  </a:lnTo>
                  <a:lnTo>
                    <a:pt x="346269" y="145267"/>
                  </a:lnTo>
                  <a:lnTo>
                    <a:pt x="342900" y="128587"/>
                  </a:lnTo>
                  <a:lnTo>
                    <a:pt x="342900" y="114300"/>
                  </a:lnTo>
                  <a:lnTo>
                    <a:pt x="171450" y="114300"/>
                  </a:lnTo>
                  <a:lnTo>
                    <a:pt x="171450" y="130105"/>
                  </a:lnTo>
                  <a:lnTo>
                    <a:pt x="171360" y="131623"/>
                  </a:lnTo>
                  <a:lnTo>
                    <a:pt x="171182" y="133052"/>
                  </a:lnTo>
                  <a:lnTo>
                    <a:pt x="242887" y="228600"/>
                  </a:lnTo>
                  <a:lnTo>
                    <a:pt x="328612" y="228600"/>
                  </a:lnTo>
                  <a:lnTo>
                    <a:pt x="345292" y="231969"/>
                  </a:lnTo>
                  <a:lnTo>
                    <a:pt x="358917" y="241157"/>
                  </a:lnTo>
                  <a:lnTo>
                    <a:pt x="368105" y="254782"/>
                  </a:lnTo>
                  <a:lnTo>
                    <a:pt x="371475" y="271462"/>
                  </a:lnTo>
                  <a:lnTo>
                    <a:pt x="371475" y="357187"/>
                  </a:lnTo>
                  <a:lnTo>
                    <a:pt x="368105" y="373867"/>
                  </a:lnTo>
                  <a:lnTo>
                    <a:pt x="358917" y="387492"/>
                  </a:lnTo>
                  <a:lnTo>
                    <a:pt x="345292" y="396680"/>
                  </a:lnTo>
                  <a:lnTo>
                    <a:pt x="328612" y="400050"/>
                  </a:lnTo>
                  <a:close/>
                </a:path>
              </a:pathLst>
            </a:custGeom>
            <a:solidFill>
              <a:srgbClr val="93C4F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10544174" y="6515100"/>
              <a:ext cx="1457325" cy="323850"/>
            </a:xfrm>
            <a:custGeom>
              <a:avLst/>
              <a:gdLst/>
              <a:ahLst/>
              <a:cxnLst/>
              <a:rect l="l" t="t" r="r" b="b"/>
              <a:pathLst>
                <a:path w="1457325" h="323850">
                  <a:moveTo>
                    <a:pt x="1424277" y="323849"/>
                  </a:moveTo>
                  <a:lnTo>
                    <a:pt x="33047" y="323849"/>
                  </a:lnTo>
                  <a:lnTo>
                    <a:pt x="28187" y="322883"/>
                  </a:lnTo>
                  <a:lnTo>
                    <a:pt x="966" y="295662"/>
                  </a:lnTo>
                  <a:lnTo>
                    <a:pt x="0" y="290802"/>
                  </a:lnTo>
                  <a:lnTo>
                    <a:pt x="0" y="28574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1424277" y="0"/>
                  </a:lnTo>
                  <a:lnTo>
                    <a:pt x="1456357" y="28187"/>
                  </a:lnTo>
                  <a:lnTo>
                    <a:pt x="1457324" y="33047"/>
                  </a:lnTo>
                  <a:lnTo>
                    <a:pt x="1457324" y="290802"/>
                  </a:lnTo>
                  <a:lnTo>
                    <a:pt x="1429137" y="322883"/>
                  </a:lnTo>
                  <a:lnTo>
                    <a:pt x="1424277" y="323849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6" name="object 2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58474" y="6610350"/>
              <a:ext cx="133349" cy="133349"/>
            </a:xfrm>
            <a:prstGeom prst="rect">
              <a:avLst/>
            </a:prstGeom>
          </p:spPr>
        </p:pic>
      </p:grpSp>
      <p:sp>
        <p:nvSpPr>
          <p:cNvPr id="27" name="object 27" descr=""/>
          <p:cNvSpPr txBox="1"/>
          <p:nvPr/>
        </p:nvSpPr>
        <p:spPr>
          <a:xfrm>
            <a:off x="10833000" y="6616700"/>
            <a:ext cx="1066800" cy="1346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975"/>
              </a:lnSpc>
            </a:pPr>
            <a:r>
              <a:rPr dirty="0" sz="1000" spc="-75">
                <a:solidFill>
                  <a:srgbClr val="FFFFFF"/>
                </a:solidFill>
                <a:latin typeface="Roboto"/>
                <a:cs typeface="Roboto"/>
              </a:rPr>
              <a:t>Made</a:t>
            </a:r>
            <a:r>
              <a:rPr dirty="0" sz="1000" spc="5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1000" spc="-55">
                <a:solidFill>
                  <a:srgbClr val="FFFFFF"/>
                </a:solidFill>
                <a:latin typeface="Roboto"/>
                <a:cs typeface="Roboto"/>
              </a:rPr>
              <a:t>with</a:t>
            </a:r>
            <a:r>
              <a:rPr dirty="0" sz="1000" spc="5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1000" spc="-50">
                <a:solidFill>
                  <a:srgbClr val="FFFFFF"/>
                </a:solidFill>
                <a:latin typeface="Roboto"/>
                <a:cs typeface="Roboto"/>
              </a:rPr>
              <a:t>Genspark</a:t>
            </a:r>
            <a:endParaRPr sz="10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7315200" cy="6858000"/>
            <a:chOff x="0" y="0"/>
            <a:chExt cx="7315200" cy="6858000"/>
          </a:xfrm>
        </p:grpSpPr>
        <p:sp>
          <p:nvSpPr>
            <p:cNvPr id="3" name="object 3" descr=""/>
            <p:cNvSpPr/>
            <p:nvPr/>
          </p:nvSpPr>
          <p:spPr>
            <a:xfrm>
              <a:off x="0" y="0"/>
              <a:ext cx="7315200" cy="6858000"/>
            </a:xfrm>
            <a:custGeom>
              <a:avLst/>
              <a:gdLst/>
              <a:ahLst/>
              <a:cxnLst/>
              <a:rect l="l" t="t" r="r" b="b"/>
              <a:pathLst>
                <a:path w="7315200" h="6858000">
                  <a:moveTo>
                    <a:pt x="0" y="6857999"/>
                  </a:moveTo>
                  <a:lnTo>
                    <a:pt x="7315199" y="6857999"/>
                  </a:lnTo>
                  <a:lnTo>
                    <a:pt x="7315199" y="0"/>
                  </a:lnTo>
                  <a:lnTo>
                    <a:pt x="0" y="0"/>
                  </a:lnTo>
                  <a:lnTo>
                    <a:pt x="0" y="6857999"/>
                  </a:lnTo>
                  <a:close/>
                </a:path>
              </a:pathLst>
            </a:custGeom>
            <a:solidFill>
              <a:srgbClr val="F7FAF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609599" y="609599"/>
              <a:ext cx="952500" cy="76200"/>
            </a:xfrm>
            <a:custGeom>
              <a:avLst/>
              <a:gdLst/>
              <a:ahLst/>
              <a:cxnLst/>
              <a:rect l="l" t="t" r="r" b="b"/>
              <a:pathLst>
                <a:path w="952500" h="76200">
                  <a:moveTo>
                    <a:pt x="952499" y="76199"/>
                  </a:moveTo>
                  <a:lnTo>
                    <a:pt x="0" y="76199"/>
                  </a:lnTo>
                  <a:lnTo>
                    <a:pt x="0" y="0"/>
                  </a:lnTo>
                  <a:lnTo>
                    <a:pt x="952499" y="0"/>
                  </a:lnTo>
                  <a:lnTo>
                    <a:pt x="952499" y="76199"/>
                  </a:lnTo>
                  <a:close/>
                </a:path>
              </a:pathLst>
            </a:custGeom>
            <a:solidFill>
              <a:srgbClr val="3B81F5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 descr=""/>
          <p:cNvSpPr txBox="1"/>
          <p:nvPr/>
        </p:nvSpPr>
        <p:spPr>
          <a:xfrm>
            <a:off x="596899" y="837703"/>
            <a:ext cx="2456180" cy="4794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950" spc="-170" b="1">
                <a:solidFill>
                  <a:srgbClr val="1D40AF"/>
                </a:solidFill>
                <a:latin typeface="Montserrat"/>
                <a:cs typeface="Montserrat"/>
              </a:rPr>
              <a:t>Block</a:t>
            </a:r>
            <a:r>
              <a:rPr dirty="0" sz="2950" spc="-70" b="1">
                <a:solidFill>
                  <a:srgbClr val="1D40AF"/>
                </a:solidFill>
                <a:latin typeface="Montserrat"/>
                <a:cs typeface="Montserrat"/>
              </a:rPr>
              <a:t> </a:t>
            </a:r>
            <a:r>
              <a:rPr dirty="0" sz="2950" spc="-105" b="1">
                <a:solidFill>
                  <a:srgbClr val="1D40AF"/>
                </a:solidFill>
                <a:latin typeface="Montserrat"/>
                <a:cs typeface="Montserrat"/>
              </a:rPr>
              <a:t>3:</a:t>
            </a:r>
            <a:r>
              <a:rPr dirty="0" sz="2950" spc="-75" b="1">
                <a:solidFill>
                  <a:srgbClr val="1D40AF"/>
                </a:solidFill>
                <a:latin typeface="Montserrat"/>
                <a:cs typeface="Montserrat"/>
              </a:rPr>
              <a:t> </a:t>
            </a:r>
            <a:r>
              <a:rPr dirty="0" sz="2950" spc="-155" b="1">
                <a:solidFill>
                  <a:srgbClr val="1D40AF"/>
                </a:solidFill>
                <a:latin typeface="Montserrat"/>
                <a:cs typeface="Montserrat"/>
              </a:rPr>
              <a:t>Tools</a:t>
            </a:r>
            <a:endParaRPr sz="2950">
              <a:latin typeface="Montserrat"/>
              <a:cs typeface="Montserrat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596899" y="1458392"/>
            <a:ext cx="5861685" cy="6546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95"/>
              </a:spcBef>
            </a:pPr>
            <a:r>
              <a:rPr dirty="0" sz="1650" spc="-75">
                <a:solidFill>
                  <a:srgbClr val="374050"/>
                </a:solidFill>
                <a:latin typeface="Roboto"/>
                <a:cs typeface="Roboto"/>
              </a:rPr>
              <a:t>Equipping</a:t>
            </a:r>
            <a:r>
              <a:rPr dirty="0" sz="1650" spc="-1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dirty="0" sz="1650" spc="-85">
                <a:solidFill>
                  <a:srgbClr val="374050"/>
                </a:solidFill>
                <a:latin typeface="Roboto"/>
                <a:cs typeface="Roboto"/>
              </a:rPr>
              <a:t>agents</a:t>
            </a:r>
            <a:r>
              <a:rPr dirty="0" sz="1650" spc="-1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dirty="0" sz="1650" spc="-75">
                <a:solidFill>
                  <a:srgbClr val="374050"/>
                </a:solidFill>
                <a:latin typeface="Roboto"/>
                <a:cs typeface="Roboto"/>
              </a:rPr>
              <a:t>with</a:t>
            </a:r>
            <a:r>
              <a:rPr dirty="0" sz="1650" spc="-5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dirty="0" sz="1650" spc="-75" b="0">
                <a:solidFill>
                  <a:srgbClr val="2562EB"/>
                </a:solidFill>
                <a:latin typeface="Roboto Medium"/>
                <a:cs typeface="Roboto Medium"/>
              </a:rPr>
              <a:t>task-</a:t>
            </a:r>
            <a:r>
              <a:rPr dirty="0" sz="1650" spc="-85" b="0">
                <a:solidFill>
                  <a:srgbClr val="2562EB"/>
                </a:solidFill>
                <a:latin typeface="Roboto Medium"/>
                <a:cs typeface="Roboto Medium"/>
              </a:rPr>
              <a:t>specific</a:t>
            </a:r>
            <a:r>
              <a:rPr dirty="0" sz="1650" spc="-10" b="0">
                <a:solidFill>
                  <a:srgbClr val="2562EB"/>
                </a:solidFill>
                <a:latin typeface="Roboto Medium"/>
                <a:cs typeface="Roboto Medium"/>
              </a:rPr>
              <a:t> </a:t>
            </a:r>
            <a:r>
              <a:rPr dirty="0" sz="1650" spc="-80" b="0">
                <a:solidFill>
                  <a:srgbClr val="2562EB"/>
                </a:solidFill>
                <a:latin typeface="Roboto Medium"/>
                <a:cs typeface="Roboto Medium"/>
              </a:rPr>
              <a:t>tools</a:t>
            </a:r>
            <a:r>
              <a:rPr dirty="0" sz="1650" spc="-5" b="0">
                <a:solidFill>
                  <a:srgbClr val="2562EB"/>
                </a:solidFill>
                <a:latin typeface="Roboto Medium"/>
                <a:cs typeface="Roboto Medium"/>
              </a:rPr>
              <a:t> </a:t>
            </a:r>
            <a:r>
              <a:rPr dirty="0" sz="1650" spc="-70">
                <a:solidFill>
                  <a:srgbClr val="374050"/>
                </a:solidFill>
                <a:latin typeface="Roboto"/>
                <a:cs typeface="Roboto"/>
              </a:rPr>
              <a:t>significantly</a:t>
            </a:r>
            <a:r>
              <a:rPr dirty="0" sz="1650" spc="-1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dirty="0" sz="1650" spc="-85">
                <a:solidFill>
                  <a:srgbClr val="374050"/>
                </a:solidFill>
                <a:latin typeface="Roboto"/>
                <a:cs typeface="Roboto"/>
              </a:rPr>
              <a:t>enhances</a:t>
            </a:r>
            <a:r>
              <a:rPr dirty="0" sz="1650" spc="-5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dirty="0" sz="1650" spc="-50">
                <a:solidFill>
                  <a:srgbClr val="374050"/>
                </a:solidFill>
                <a:latin typeface="Roboto"/>
                <a:cs typeface="Roboto"/>
              </a:rPr>
              <a:t>their </a:t>
            </a:r>
            <a:r>
              <a:rPr dirty="0" sz="1650" spc="-60">
                <a:solidFill>
                  <a:srgbClr val="374050"/>
                </a:solidFill>
                <a:latin typeface="Roboto"/>
                <a:cs typeface="Roboto"/>
              </a:rPr>
              <a:t>utility</a:t>
            </a:r>
            <a:r>
              <a:rPr dirty="0" sz="165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dirty="0" sz="1650" spc="-90">
                <a:solidFill>
                  <a:srgbClr val="374050"/>
                </a:solidFill>
                <a:latin typeface="Roboto"/>
                <a:cs typeface="Roboto"/>
              </a:rPr>
              <a:t>and</a:t>
            </a:r>
            <a:r>
              <a:rPr dirty="0" sz="165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dirty="0" sz="1650" spc="-80">
                <a:solidFill>
                  <a:srgbClr val="374050"/>
                </a:solidFill>
                <a:latin typeface="Roboto"/>
                <a:cs typeface="Roboto"/>
              </a:rPr>
              <a:t>effectiveness</a:t>
            </a:r>
            <a:r>
              <a:rPr dirty="0" sz="165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dirty="0" sz="1650" spc="-60">
                <a:solidFill>
                  <a:srgbClr val="374050"/>
                </a:solidFill>
                <a:latin typeface="Roboto"/>
                <a:cs typeface="Roboto"/>
              </a:rPr>
              <a:t>in</a:t>
            </a:r>
            <a:r>
              <a:rPr dirty="0" sz="165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dirty="0" sz="1650" spc="-70">
                <a:solidFill>
                  <a:srgbClr val="374050"/>
                </a:solidFill>
                <a:latin typeface="Roboto"/>
                <a:cs typeface="Roboto"/>
              </a:rPr>
              <a:t>real-</a:t>
            </a:r>
            <a:r>
              <a:rPr dirty="0" sz="1650" spc="-85">
                <a:solidFill>
                  <a:srgbClr val="374050"/>
                </a:solidFill>
                <a:latin typeface="Roboto"/>
                <a:cs typeface="Roboto"/>
              </a:rPr>
              <a:t>world</a:t>
            </a:r>
            <a:r>
              <a:rPr dirty="0" sz="165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dirty="0" sz="1650" spc="-10">
                <a:solidFill>
                  <a:srgbClr val="374050"/>
                </a:solidFill>
                <a:latin typeface="Roboto"/>
                <a:cs typeface="Roboto"/>
              </a:rPr>
              <a:t>applications.</a:t>
            </a:r>
            <a:endParaRPr sz="1650">
              <a:latin typeface="Roboto"/>
              <a:cs typeface="Roboto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596899" y="2327478"/>
            <a:ext cx="3033395" cy="3378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050" spc="-180" b="0">
                <a:solidFill>
                  <a:srgbClr val="1F2937"/>
                </a:solidFill>
                <a:latin typeface="Roboto Medium"/>
                <a:cs typeface="Roboto Medium"/>
              </a:rPr>
              <a:t>Common</a:t>
            </a:r>
            <a:r>
              <a:rPr dirty="0" sz="2050" spc="-80" b="0">
                <a:solidFill>
                  <a:srgbClr val="1F2937"/>
                </a:solidFill>
                <a:latin typeface="Roboto Medium"/>
                <a:cs typeface="Roboto Medium"/>
              </a:rPr>
              <a:t> </a:t>
            </a:r>
            <a:r>
              <a:rPr dirty="0" sz="2050" spc="-165" b="0">
                <a:solidFill>
                  <a:srgbClr val="1F2937"/>
                </a:solidFill>
                <a:latin typeface="Roboto Medium"/>
                <a:cs typeface="Roboto Medium"/>
              </a:rPr>
              <a:t>Tools</a:t>
            </a:r>
            <a:r>
              <a:rPr dirty="0" sz="2050" spc="-40" b="0">
                <a:solidFill>
                  <a:srgbClr val="1F2937"/>
                </a:solidFill>
                <a:latin typeface="Roboto Medium"/>
                <a:cs typeface="Roboto Medium"/>
              </a:rPr>
              <a:t> </a:t>
            </a:r>
            <a:r>
              <a:rPr dirty="0" sz="2050" spc="-120" b="0">
                <a:solidFill>
                  <a:srgbClr val="1F2937"/>
                </a:solidFill>
                <a:latin typeface="Roboto Medium"/>
                <a:cs typeface="Roboto Medium"/>
              </a:rPr>
              <a:t>for</a:t>
            </a:r>
            <a:r>
              <a:rPr dirty="0" sz="2050" spc="-35" b="0">
                <a:solidFill>
                  <a:srgbClr val="1F2937"/>
                </a:solidFill>
                <a:latin typeface="Roboto Medium"/>
                <a:cs typeface="Roboto Medium"/>
              </a:rPr>
              <a:t> </a:t>
            </a:r>
            <a:r>
              <a:rPr dirty="0" sz="2050" spc="-135" b="0">
                <a:solidFill>
                  <a:srgbClr val="1F2937"/>
                </a:solidFill>
                <a:latin typeface="Roboto Medium"/>
                <a:cs typeface="Roboto Medium"/>
              </a:rPr>
              <a:t>AI</a:t>
            </a:r>
            <a:r>
              <a:rPr dirty="0" sz="2050" spc="-40" b="0">
                <a:solidFill>
                  <a:srgbClr val="1F2937"/>
                </a:solidFill>
                <a:latin typeface="Roboto Medium"/>
                <a:cs typeface="Roboto Medium"/>
              </a:rPr>
              <a:t> </a:t>
            </a:r>
            <a:r>
              <a:rPr dirty="0" sz="2050" spc="-110" b="0">
                <a:solidFill>
                  <a:srgbClr val="1F2937"/>
                </a:solidFill>
                <a:latin typeface="Roboto Medium"/>
                <a:cs typeface="Roboto Medium"/>
              </a:rPr>
              <a:t>Agents:</a:t>
            </a:r>
            <a:endParaRPr sz="2050">
              <a:latin typeface="Roboto Medium"/>
              <a:cs typeface="Roboto Medium"/>
            </a:endParaRPr>
          </a:p>
        </p:txBody>
      </p:sp>
      <p:grpSp>
        <p:nvGrpSpPr>
          <p:cNvPr id="8" name="object 8" descr=""/>
          <p:cNvGrpSpPr/>
          <p:nvPr/>
        </p:nvGrpSpPr>
        <p:grpSpPr>
          <a:xfrm>
            <a:off x="609599" y="2828924"/>
            <a:ext cx="2990850" cy="914400"/>
            <a:chOff x="609599" y="2828924"/>
            <a:chExt cx="2990850" cy="914400"/>
          </a:xfrm>
        </p:grpSpPr>
        <p:sp>
          <p:nvSpPr>
            <p:cNvPr id="9" name="object 9" descr=""/>
            <p:cNvSpPr/>
            <p:nvPr/>
          </p:nvSpPr>
          <p:spPr>
            <a:xfrm>
              <a:off x="628649" y="2828924"/>
              <a:ext cx="2971800" cy="914400"/>
            </a:xfrm>
            <a:custGeom>
              <a:avLst/>
              <a:gdLst/>
              <a:ahLst/>
              <a:cxnLst/>
              <a:rect l="l" t="t" r="r" b="b"/>
              <a:pathLst>
                <a:path w="2971800" h="914400">
                  <a:moveTo>
                    <a:pt x="2900602" y="914399"/>
                  </a:moveTo>
                  <a:lnTo>
                    <a:pt x="53397" y="914399"/>
                  </a:lnTo>
                  <a:lnTo>
                    <a:pt x="49680" y="913911"/>
                  </a:lnTo>
                  <a:lnTo>
                    <a:pt x="14085" y="888543"/>
                  </a:lnTo>
                  <a:lnTo>
                    <a:pt x="366" y="848158"/>
                  </a:lnTo>
                  <a:lnTo>
                    <a:pt x="0" y="843203"/>
                  </a:lnTo>
                  <a:lnTo>
                    <a:pt x="0" y="838199"/>
                  </a:lnTo>
                  <a:lnTo>
                    <a:pt x="0" y="71196"/>
                  </a:lnTo>
                  <a:lnTo>
                    <a:pt x="11716" y="29705"/>
                  </a:lnTo>
                  <a:lnTo>
                    <a:pt x="42320" y="2440"/>
                  </a:lnTo>
                  <a:lnTo>
                    <a:pt x="53397" y="0"/>
                  </a:lnTo>
                  <a:lnTo>
                    <a:pt x="2900602" y="0"/>
                  </a:lnTo>
                  <a:lnTo>
                    <a:pt x="2942094" y="15621"/>
                  </a:lnTo>
                  <a:lnTo>
                    <a:pt x="2967913" y="51661"/>
                  </a:lnTo>
                  <a:lnTo>
                    <a:pt x="2971799" y="71196"/>
                  </a:lnTo>
                  <a:lnTo>
                    <a:pt x="2971799" y="843203"/>
                  </a:lnTo>
                  <a:lnTo>
                    <a:pt x="2956177" y="884693"/>
                  </a:lnTo>
                  <a:lnTo>
                    <a:pt x="2920137" y="910513"/>
                  </a:lnTo>
                  <a:lnTo>
                    <a:pt x="2905558" y="913911"/>
                  </a:lnTo>
                  <a:lnTo>
                    <a:pt x="2900602" y="9143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609599" y="2829202"/>
              <a:ext cx="70485" cy="914400"/>
            </a:xfrm>
            <a:custGeom>
              <a:avLst/>
              <a:gdLst/>
              <a:ahLst/>
              <a:cxnLst/>
              <a:rect l="l" t="t" r="r" b="b"/>
              <a:pathLst>
                <a:path w="70484" h="914400">
                  <a:moveTo>
                    <a:pt x="70449" y="913844"/>
                  </a:moveTo>
                  <a:lnTo>
                    <a:pt x="33857" y="901291"/>
                  </a:lnTo>
                  <a:lnTo>
                    <a:pt x="5800" y="867082"/>
                  </a:lnTo>
                  <a:lnTo>
                    <a:pt x="0" y="837922"/>
                  </a:lnTo>
                  <a:lnTo>
                    <a:pt x="0" y="75922"/>
                  </a:lnTo>
                  <a:lnTo>
                    <a:pt x="12830" y="33579"/>
                  </a:lnTo>
                  <a:lnTo>
                    <a:pt x="47039" y="5522"/>
                  </a:lnTo>
                  <a:lnTo>
                    <a:pt x="70449" y="0"/>
                  </a:lnTo>
                  <a:lnTo>
                    <a:pt x="66287" y="1655"/>
                  </a:lnTo>
                  <a:lnTo>
                    <a:pt x="56951" y="9389"/>
                  </a:lnTo>
                  <a:lnTo>
                    <a:pt x="41000" y="46761"/>
                  </a:lnTo>
                  <a:lnTo>
                    <a:pt x="38100" y="75922"/>
                  </a:lnTo>
                  <a:lnTo>
                    <a:pt x="38100" y="837922"/>
                  </a:lnTo>
                  <a:lnTo>
                    <a:pt x="44514" y="880264"/>
                  </a:lnTo>
                  <a:lnTo>
                    <a:pt x="66287" y="912188"/>
                  </a:lnTo>
                  <a:lnTo>
                    <a:pt x="70449" y="913844"/>
                  </a:lnTo>
                  <a:close/>
                </a:path>
              </a:pathLst>
            </a:custGeom>
            <a:solidFill>
              <a:srgbClr val="4E45E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1049" y="3000374"/>
              <a:ext cx="153322" cy="153352"/>
            </a:xfrm>
            <a:prstGeom prst="rect">
              <a:avLst/>
            </a:prstGeom>
          </p:spPr>
        </p:pic>
      </p:grpSp>
      <p:sp>
        <p:nvSpPr>
          <p:cNvPr id="12" name="object 12" descr=""/>
          <p:cNvSpPr txBox="1"/>
          <p:nvPr/>
        </p:nvSpPr>
        <p:spPr>
          <a:xfrm>
            <a:off x="768349" y="2867185"/>
            <a:ext cx="2273300" cy="737870"/>
          </a:xfrm>
          <a:prstGeom prst="rect">
            <a:avLst/>
          </a:prstGeom>
        </p:spPr>
        <p:txBody>
          <a:bodyPr wrap="square" lIns="0" tIns="91440" rIns="0" bIns="0" rtlCol="0" vert="horz">
            <a:spAutoFit/>
          </a:bodyPr>
          <a:lstStyle/>
          <a:p>
            <a:pPr marL="278765">
              <a:lnSpc>
                <a:spcPct val="100000"/>
              </a:lnSpc>
              <a:spcBef>
                <a:spcPts val="720"/>
              </a:spcBef>
            </a:pPr>
            <a:r>
              <a:rPr dirty="0" sz="1300" spc="-85" b="0">
                <a:latin typeface="Roboto Medium"/>
                <a:cs typeface="Roboto Medium"/>
              </a:rPr>
              <a:t>Web</a:t>
            </a:r>
            <a:r>
              <a:rPr dirty="0" sz="1300" spc="-10" b="0">
                <a:latin typeface="Roboto Medium"/>
                <a:cs typeface="Roboto Medium"/>
              </a:rPr>
              <a:t> Search</a:t>
            </a:r>
            <a:endParaRPr sz="1300">
              <a:latin typeface="Roboto Medium"/>
              <a:cs typeface="Roboto Medium"/>
            </a:endParaRPr>
          </a:p>
          <a:p>
            <a:pPr marL="12700" marR="5080">
              <a:lnSpc>
                <a:spcPct val="108700"/>
              </a:lnSpc>
              <a:spcBef>
                <a:spcPts val="420"/>
              </a:spcBef>
            </a:pPr>
            <a:r>
              <a:rPr dirty="0" sz="1150" spc="-65">
                <a:solidFill>
                  <a:srgbClr val="4A5462"/>
                </a:solidFill>
                <a:latin typeface="Roboto"/>
                <a:cs typeface="Roboto"/>
              </a:rPr>
              <a:t>Access</a:t>
            </a:r>
            <a:r>
              <a:rPr dirty="0" sz="1150" spc="2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dirty="0" sz="1150" spc="-50">
                <a:solidFill>
                  <a:srgbClr val="4A5462"/>
                </a:solidFill>
                <a:latin typeface="Roboto"/>
                <a:cs typeface="Roboto"/>
              </a:rPr>
              <a:t>real-</a:t>
            </a:r>
            <a:r>
              <a:rPr dirty="0" sz="1150" spc="-60">
                <a:solidFill>
                  <a:srgbClr val="4A5462"/>
                </a:solidFill>
                <a:latin typeface="Roboto"/>
                <a:cs typeface="Roboto"/>
              </a:rPr>
              <a:t>time</a:t>
            </a:r>
            <a:r>
              <a:rPr dirty="0" sz="1150" spc="25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dirty="0" sz="1150" spc="-50">
                <a:solidFill>
                  <a:srgbClr val="4A5462"/>
                </a:solidFill>
                <a:latin typeface="Roboto"/>
                <a:cs typeface="Roboto"/>
              </a:rPr>
              <a:t>information</a:t>
            </a:r>
            <a:r>
              <a:rPr dirty="0" sz="1150" spc="2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dirty="0" sz="1150" spc="-70">
                <a:solidFill>
                  <a:srgbClr val="4A5462"/>
                </a:solidFill>
                <a:latin typeface="Roboto"/>
                <a:cs typeface="Roboto"/>
              </a:rPr>
              <a:t>from</a:t>
            </a:r>
            <a:r>
              <a:rPr dirty="0" sz="1150" spc="25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dirty="0" sz="1150" spc="-40">
                <a:solidFill>
                  <a:srgbClr val="4A5462"/>
                </a:solidFill>
                <a:latin typeface="Roboto"/>
                <a:cs typeface="Roboto"/>
              </a:rPr>
              <a:t>the </a:t>
            </a:r>
            <a:r>
              <a:rPr dirty="0" sz="1150" spc="-10">
                <a:solidFill>
                  <a:srgbClr val="4A5462"/>
                </a:solidFill>
                <a:latin typeface="Roboto"/>
                <a:cs typeface="Roboto"/>
              </a:rPr>
              <a:t>internet</a:t>
            </a:r>
            <a:endParaRPr sz="1150">
              <a:latin typeface="Roboto"/>
              <a:cs typeface="Roboto"/>
            </a:endParaRPr>
          </a:p>
        </p:txBody>
      </p:sp>
      <p:grpSp>
        <p:nvGrpSpPr>
          <p:cNvPr id="13" name="object 13" descr=""/>
          <p:cNvGrpSpPr/>
          <p:nvPr/>
        </p:nvGrpSpPr>
        <p:grpSpPr>
          <a:xfrm>
            <a:off x="3714749" y="2828924"/>
            <a:ext cx="2990850" cy="914400"/>
            <a:chOff x="3714749" y="2828924"/>
            <a:chExt cx="2990850" cy="914400"/>
          </a:xfrm>
        </p:grpSpPr>
        <p:sp>
          <p:nvSpPr>
            <p:cNvPr id="14" name="object 14" descr=""/>
            <p:cNvSpPr/>
            <p:nvPr/>
          </p:nvSpPr>
          <p:spPr>
            <a:xfrm>
              <a:off x="3733799" y="2828924"/>
              <a:ext cx="2971800" cy="914400"/>
            </a:xfrm>
            <a:custGeom>
              <a:avLst/>
              <a:gdLst/>
              <a:ahLst/>
              <a:cxnLst/>
              <a:rect l="l" t="t" r="r" b="b"/>
              <a:pathLst>
                <a:path w="2971800" h="914400">
                  <a:moveTo>
                    <a:pt x="2900603" y="914399"/>
                  </a:moveTo>
                  <a:lnTo>
                    <a:pt x="53397" y="914399"/>
                  </a:lnTo>
                  <a:lnTo>
                    <a:pt x="49681" y="913911"/>
                  </a:lnTo>
                  <a:lnTo>
                    <a:pt x="14085" y="888543"/>
                  </a:lnTo>
                  <a:lnTo>
                    <a:pt x="365" y="848158"/>
                  </a:lnTo>
                  <a:lnTo>
                    <a:pt x="0" y="843203"/>
                  </a:lnTo>
                  <a:lnTo>
                    <a:pt x="0" y="838199"/>
                  </a:lnTo>
                  <a:lnTo>
                    <a:pt x="0" y="71196"/>
                  </a:lnTo>
                  <a:lnTo>
                    <a:pt x="11715" y="29705"/>
                  </a:lnTo>
                  <a:lnTo>
                    <a:pt x="42320" y="2440"/>
                  </a:lnTo>
                  <a:lnTo>
                    <a:pt x="53397" y="0"/>
                  </a:lnTo>
                  <a:lnTo>
                    <a:pt x="2900603" y="0"/>
                  </a:lnTo>
                  <a:lnTo>
                    <a:pt x="2942094" y="15621"/>
                  </a:lnTo>
                  <a:lnTo>
                    <a:pt x="2967913" y="51661"/>
                  </a:lnTo>
                  <a:lnTo>
                    <a:pt x="2971799" y="71196"/>
                  </a:lnTo>
                  <a:lnTo>
                    <a:pt x="2971799" y="843203"/>
                  </a:lnTo>
                  <a:lnTo>
                    <a:pt x="2956178" y="884693"/>
                  </a:lnTo>
                  <a:lnTo>
                    <a:pt x="2920138" y="910513"/>
                  </a:lnTo>
                  <a:lnTo>
                    <a:pt x="2905558" y="913911"/>
                  </a:lnTo>
                  <a:lnTo>
                    <a:pt x="2900603" y="9143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3714749" y="2829202"/>
              <a:ext cx="70485" cy="914400"/>
            </a:xfrm>
            <a:custGeom>
              <a:avLst/>
              <a:gdLst/>
              <a:ahLst/>
              <a:cxnLst/>
              <a:rect l="l" t="t" r="r" b="b"/>
              <a:pathLst>
                <a:path w="70485" h="914400">
                  <a:moveTo>
                    <a:pt x="70449" y="913844"/>
                  </a:moveTo>
                  <a:lnTo>
                    <a:pt x="33857" y="901291"/>
                  </a:lnTo>
                  <a:lnTo>
                    <a:pt x="5800" y="867082"/>
                  </a:lnTo>
                  <a:lnTo>
                    <a:pt x="0" y="837922"/>
                  </a:lnTo>
                  <a:lnTo>
                    <a:pt x="0" y="75922"/>
                  </a:lnTo>
                  <a:lnTo>
                    <a:pt x="12829" y="33579"/>
                  </a:lnTo>
                  <a:lnTo>
                    <a:pt x="47039" y="5522"/>
                  </a:lnTo>
                  <a:lnTo>
                    <a:pt x="70449" y="0"/>
                  </a:lnTo>
                  <a:lnTo>
                    <a:pt x="66287" y="1655"/>
                  </a:lnTo>
                  <a:lnTo>
                    <a:pt x="56951" y="9389"/>
                  </a:lnTo>
                  <a:lnTo>
                    <a:pt x="41000" y="46761"/>
                  </a:lnTo>
                  <a:lnTo>
                    <a:pt x="38100" y="75922"/>
                  </a:lnTo>
                  <a:lnTo>
                    <a:pt x="38100" y="837922"/>
                  </a:lnTo>
                  <a:lnTo>
                    <a:pt x="44514" y="880264"/>
                  </a:lnTo>
                  <a:lnTo>
                    <a:pt x="66287" y="912188"/>
                  </a:lnTo>
                  <a:lnTo>
                    <a:pt x="70449" y="913844"/>
                  </a:lnTo>
                  <a:close/>
                </a:path>
              </a:pathLst>
            </a:custGeom>
            <a:solidFill>
              <a:srgbClr val="4E45E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85277" y="2999273"/>
              <a:ext cx="192345" cy="154602"/>
            </a:xfrm>
            <a:prstGeom prst="rect">
              <a:avLst/>
            </a:prstGeom>
          </p:spPr>
        </p:pic>
      </p:grpSp>
      <p:sp>
        <p:nvSpPr>
          <p:cNvPr id="17" name="object 17" descr=""/>
          <p:cNvSpPr txBox="1"/>
          <p:nvPr/>
        </p:nvSpPr>
        <p:spPr>
          <a:xfrm>
            <a:off x="3873500" y="2867185"/>
            <a:ext cx="2477135" cy="737870"/>
          </a:xfrm>
          <a:prstGeom prst="rect">
            <a:avLst/>
          </a:prstGeom>
        </p:spPr>
        <p:txBody>
          <a:bodyPr wrap="square" lIns="0" tIns="91440" rIns="0" bIns="0" rtlCol="0" vert="horz">
            <a:spAutoFit/>
          </a:bodyPr>
          <a:lstStyle/>
          <a:p>
            <a:pPr marL="316865">
              <a:lnSpc>
                <a:spcPct val="100000"/>
              </a:lnSpc>
              <a:spcBef>
                <a:spcPts val="720"/>
              </a:spcBef>
            </a:pPr>
            <a:r>
              <a:rPr dirty="0" sz="1300" spc="-75" b="0">
                <a:latin typeface="Roboto Medium"/>
                <a:cs typeface="Roboto Medium"/>
              </a:rPr>
              <a:t>Code</a:t>
            </a:r>
            <a:r>
              <a:rPr dirty="0" sz="1300" spc="5" b="0">
                <a:latin typeface="Roboto Medium"/>
                <a:cs typeface="Roboto Medium"/>
              </a:rPr>
              <a:t> </a:t>
            </a:r>
            <a:r>
              <a:rPr dirty="0" sz="1300" spc="-10" b="0">
                <a:latin typeface="Roboto Medium"/>
                <a:cs typeface="Roboto Medium"/>
              </a:rPr>
              <a:t>Execution</a:t>
            </a:r>
            <a:endParaRPr sz="1300">
              <a:latin typeface="Roboto Medium"/>
              <a:cs typeface="Roboto Medium"/>
            </a:endParaRPr>
          </a:p>
          <a:p>
            <a:pPr marL="12700" marR="5080">
              <a:lnSpc>
                <a:spcPct val="108700"/>
              </a:lnSpc>
              <a:spcBef>
                <a:spcPts val="420"/>
              </a:spcBef>
            </a:pPr>
            <a:r>
              <a:rPr dirty="0" sz="1150" spc="-65">
                <a:solidFill>
                  <a:srgbClr val="4A5462"/>
                </a:solidFill>
                <a:latin typeface="Roboto"/>
                <a:cs typeface="Roboto"/>
              </a:rPr>
              <a:t>Run</a:t>
            </a:r>
            <a:r>
              <a:rPr dirty="0" sz="1150" spc="-5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dirty="0" sz="1150" spc="-65">
                <a:solidFill>
                  <a:srgbClr val="4A5462"/>
                </a:solidFill>
                <a:latin typeface="Roboto"/>
                <a:cs typeface="Roboto"/>
              </a:rPr>
              <a:t>programs</a:t>
            </a:r>
            <a:r>
              <a:rPr dirty="0" sz="1150" spc="-5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dirty="0" sz="1150" spc="-60">
                <a:solidFill>
                  <a:srgbClr val="4A5462"/>
                </a:solidFill>
                <a:latin typeface="Roboto"/>
                <a:cs typeface="Roboto"/>
              </a:rPr>
              <a:t>to</a:t>
            </a:r>
            <a:r>
              <a:rPr dirty="0" sz="1150" spc="-1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dirty="0" sz="1150" spc="-55">
                <a:solidFill>
                  <a:srgbClr val="4A5462"/>
                </a:solidFill>
                <a:latin typeface="Roboto"/>
                <a:cs typeface="Roboto"/>
              </a:rPr>
              <a:t>process</a:t>
            </a:r>
            <a:r>
              <a:rPr dirty="0" sz="1150" spc="-5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dirty="0" sz="1150" spc="-60">
                <a:solidFill>
                  <a:srgbClr val="4A5462"/>
                </a:solidFill>
                <a:latin typeface="Roboto"/>
                <a:cs typeface="Roboto"/>
              </a:rPr>
              <a:t>data</a:t>
            </a:r>
            <a:r>
              <a:rPr dirty="0" sz="1150" spc="-5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dirty="0" sz="1150" spc="-50">
                <a:solidFill>
                  <a:srgbClr val="4A5462"/>
                </a:solidFill>
                <a:latin typeface="Roboto"/>
                <a:cs typeface="Roboto"/>
              </a:rPr>
              <a:t>or</a:t>
            </a:r>
            <a:r>
              <a:rPr dirty="0" sz="1150" spc="-5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dirty="0" sz="1150" spc="-55">
                <a:solidFill>
                  <a:srgbClr val="4A5462"/>
                </a:solidFill>
                <a:latin typeface="Roboto"/>
                <a:cs typeface="Roboto"/>
              </a:rPr>
              <a:t>perform </a:t>
            </a:r>
            <a:r>
              <a:rPr dirty="0" sz="1150" spc="-10">
                <a:solidFill>
                  <a:srgbClr val="4A5462"/>
                </a:solidFill>
                <a:latin typeface="Roboto"/>
                <a:cs typeface="Roboto"/>
              </a:rPr>
              <a:t>tasks</a:t>
            </a:r>
            <a:endParaRPr sz="1150">
              <a:latin typeface="Roboto"/>
              <a:cs typeface="Roboto"/>
            </a:endParaRPr>
          </a:p>
        </p:txBody>
      </p:sp>
      <p:grpSp>
        <p:nvGrpSpPr>
          <p:cNvPr id="18" name="object 18" descr=""/>
          <p:cNvGrpSpPr/>
          <p:nvPr/>
        </p:nvGrpSpPr>
        <p:grpSpPr>
          <a:xfrm>
            <a:off x="609599" y="3971924"/>
            <a:ext cx="2990850" cy="723900"/>
            <a:chOff x="609599" y="3971924"/>
            <a:chExt cx="2990850" cy="723900"/>
          </a:xfrm>
        </p:grpSpPr>
        <p:sp>
          <p:nvSpPr>
            <p:cNvPr id="19" name="object 19" descr=""/>
            <p:cNvSpPr/>
            <p:nvPr/>
          </p:nvSpPr>
          <p:spPr>
            <a:xfrm>
              <a:off x="628649" y="3971924"/>
              <a:ext cx="2971800" cy="723900"/>
            </a:xfrm>
            <a:custGeom>
              <a:avLst/>
              <a:gdLst/>
              <a:ahLst/>
              <a:cxnLst/>
              <a:rect l="l" t="t" r="r" b="b"/>
              <a:pathLst>
                <a:path w="2971800" h="723900">
                  <a:moveTo>
                    <a:pt x="2900602" y="723899"/>
                  </a:moveTo>
                  <a:lnTo>
                    <a:pt x="53397" y="723899"/>
                  </a:lnTo>
                  <a:lnTo>
                    <a:pt x="49680" y="723411"/>
                  </a:lnTo>
                  <a:lnTo>
                    <a:pt x="14085" y="698043"/>
                  </a:lnTo>
                  <a:lnTo>
                    <a:pt x="366" y="657658"/>
                  </a:lnTo>
                  <a:lnTo>
                    <a:pt x="0" y="652703"/>
                  </a:lnTo>
                  <a:lnTo>
                    <a:pt x="0" y="647699"/>
                  </a:lnTo>
                  <a:lnTo>
                    <a:pt x="0" y="71196"/>
                  </a:lnTo>
                  <a:lnTo>
                    <a:pt x="11716" y="29704"/>
                  </a:lnTo>
                  <a:lnTo>
                    <a:pt x="42320" y="2440"/>
                  </a:lnTo>
                  <a:lnTo>
                    <a:pt x="53397" y="0"/>
                  </a:lnTo>
                  <a:lnTo>
                    <a:pt x="2900602" y="0"/>
                  </a:lnTo>
                  <a:lnTo>
                    <a:pt x="2942094" y="15621"/>
                  </a:lnTo>
                  <a:lnTo>
                    <a:pt x="2967913" y="51661"/>
                  </a:lnTo>
                  <a:lnTo>
                    <a:pt x="2971799" y="71196"/>
                  </a:lnTo>
                  <a:lnTo>
                    <a:pt x="2971799" y="652703"/>
                  </a:lnTo>
                  <a:lnTo>
                    <a:pt x="2956177" y="694194"/>
                  </a:lnTo>
                  <a:lnTo>
                    <a:pt x="2920137" y="720013"/>
                  </a:lnTo>
                  <a:lnTo>
                    <a:pt x="2905558" y="723411"/>
                  </a:lnTo>
                  <a:lnTo>
                    <a:pt x="2900602" y="7238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609599" y="3972202"/>
              <a:ext cx="70485" cy="723900"/>
            </a:xfrm>
            <a:custGeom>
              <a:avLst/>
              <a:gdLst/>
              <a:ahLst/>
              <a:cxnLst/>
              <a:rect l="l" t="t" r="r" b="b"/>
              <a:pathLst>
                <a:path w="70484" h="723900">
                  <a:moveTo>
                    <a:pt x="70450" y="723344"/>
                  </a:moveTo>
                  <a:lnTo>
                    <a:pt x="33857" y="710791"/>
                  </a:lnTo>
                  <a:lnTo>
                    <a:pt x="5800" y="676582"/>
                  </a:lnTo>
                  <a:lnTo>
                    <a:pt x="0" y="647422"/>
                  </a:lnTo>
                  <a:lnTo>
                    <a:pt x="0" y="75922"/>
                  </a:lnTo>
                  <a:lnTo>
                    <a:pt x="12830" y="33579"/>
                  </a:lnTo>
                  <a:lnTo>
                    <a:pt x="47039" y="5522"/>
                  </a:lnTo>
                  <a:lnTo>
                    <a:pt x="70449" y="0"/>
                  </a:lnTo>
                  <a:lnTo>
                    <a:pt x="66287" y="1655"/>
                  </a:lnTo>
                  <a:lnTo>
                    <a:pt x="56951" y="9389"/>
                  </a:lnTo>
                  <a:lnTo>
                    <a:pt x="41000" y="46761"/>
                  </a:lnTo>
                  <a:lnTo>
                    <a:pt x="38100" y="75922"/>
                  </a:lnTo>
                  <a:lnTo>
                    <a:pt x="38100" y="647422"/>
                  </a:lnTo>
                  <a:lnTo>
                    <a:pt x="44514" y="689763"/>
                  </a:lnTo>
                  <a:lnTo>
                    <a:pt x="66287" y="721687"/>
                  </a:lnTo>
                  <a:lnTo>
                    <a:pt x="70450" y="723344"/>
                  </a:lnTo>
                  <a:close/>
                </a:path>
              </a:pathLst>
            </a:custGeom>
            <a:solidFill>
              <a:srgbClr val="4E45E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1" name="object 21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81020" y="4142600"/>
              <a:ext cx="152459" cy="153947"/>
            </a:xfrm>
            <a:prstGeom prst="rect">
              <a:avLst/>
            </a:prstGeom>
          </p:spPr>
        </p:pic>
      </p:grpSp>
      <p:sp>
        <p:nvSpPr>
          <p:cNvPr id="22" name="object 22" descr=""/>
          <p:cNvSpPr txBox="1"/>
          <p:nvPr/>
        </p:nvSpPr>
        <p:spPr>
          <a:xfrm>
            <a:off x="768349" y="4010185"/>
            <a:ext cx="2611755" cy="547370"/>
          </a:xfrm>
          <a:prstGeom prst="rect">
            <a:avLst/>
          </a:prstGeom>
        </p:spPr>
        <p:txBody>
          <a:bodyPr wrap="square" lIns="0" tIns="91440" rIns="0" bIns="0" rtlCol="0" vert="horz">
            <a:spAutoFit/>
          </a:bodyPr>
          <a:lstStyle/>
          <a:p>
            <a:pPr marL="278765">
              <a:lnSpc>
                <a:spcPct val="100000"/>
              </a:lnSpc>
              <a:spcBef>
                <a:spcPts val="720"/>
              </a:spcBef>
            </a:pPr>
            <a:r>
              <a:rPr dirty="0" sz="1300" spc="-20" b="0">
                <a:latin typeface="Roboto Medium"/>
                <a:cs typeface="Roboto Medium"/>
              </a:rPr>
              <a:t>APIs</a:t>
            </a:r>
            <a:endParaRPr sz="1300">
              <a:latin typeface="Roboto Medium"/>
              <a:cs typeface="Roboto Medium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dirty="0" sz="1150" spc="-55">
                <a:solidFill>
                  <a:srgbClr val="4A5462"/>
                </a:solidFill>
                <a:latin typeface="Roboto"/>
                <a:cs typeface="Roboto"/>
              </a:rPr>
              <a:t>Connect</a:t>
            </a:r>
            <a:r>
              <a:rPr dirty="0" sz="1150" spc="-1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dirty="0" sz="1150" spc="-60">
                <a:solidFill>
                  <a:srgbClr val="4A5462"/>
                </a:solidFill>
                <a:latin typeface="Roboto"/>
                <a:cs typeface="Roboto"/>
              </a:rPr>
              <a:t>to</a:t>
            </a:r>
            <a:r>
              <a:rPr dirty="0" sz="1150" spc="-5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dirty="0" sz="1150" spc="-50">
                <a:solidFill>
                  <a:srgbClr val="4A5462"/>
                </a:solidFill>
                <a:latin typeface="Roboto"/>
                <a:cs typeface="Roboto"/>
              </a:rPr>
              <a:t>external</a:t>
            </a:r>
            <a:r>
              <a:rPr dirty="0" sz="1150" spc="-1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dirty="0" sz="1150" spc="-50">
                <a:solidFill>
                  <a:srgbClr val="4A5462"/>
                </a:solidFill>
                <a:latin typeface="Roboto"/>
                <a:cs typeface="Roboto"/>
              </a:rPr>
              <a:t>services</a:t>
            </a:r>
            <a:r>
              <a:rPr dirty="0" sz="1150" spc="-5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dirty="0" sz="1150" spc="-60">
                <a:solidFill>
                  <a:srgbClr val="4A5462"/>
                </a:solidFill>
                <a:latin typeface="Roboto"/>
                <a:cs typeface="Roboto"/>
              </a:rPr>
              <a:t>and</a:t>
            </a:r>
            <a:r>
              <a:rPr dirty="0" sz="1150" spc="-1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dirty="0" sz="1150" spc="-50">
                <a:solidFill>
                  <a:srgbClr val="4A5462"/>
                </a:solidFill>
                <a:latin typeface="Roboto"/>
                <a:cs typeface="Roboto"/>
              </a:rPr>
              <a:t>databases</a:t>
            </a:r>
            <a:endParaRPr sz="1150">
              <a:latin typeface="Roboto"/>
              <a:cs typeface="Roboto"/>
            </a:endParaRPr>
          </a:p>
        </p:txBody>
      </p:sp>
      <p:grpSp>
        <p:nvGrpSpPr>
          <p:cNvPr id="23" name="object 23" descr=""/>
          <p:cNvGrpSpPr/>
          <p:nvPr/>
        </p:nvGrpSpPr>
        <p:grpSpPr>
          <a:xfrm>
            <a:off x="3714749" y="3971924"/>
            <a:ext cx="2990850" cy="723900"/>
            <a:chOff x="3714749" y="3971924"/>
            <a:chExt cx="2990850" cy="723900"/>
          </a:xfrm>
        </p:grpSpPr>
        <p:sp>
          <p:nvSpPr>
            <p:cNvPr id="24" name="object 24" descr=""/>
            <p:cNvSpPr/>
            <p:nvPr/>
          </p:nvSpPr>
          <p:spPr>
            <a:xfrm>
              <a:off x="3733799" y="3971924"/>
              <a:ext cx="2971800" cy="723900"/>
            </a:xfrm>
            <a:custGeom>
              <a:avLst/>
              <a:gdLst/>
              <a:ahLst/>
              <a:cxnLst/>
              <a:rect l="l" t="t" r="r" b="b"/>
              <a:pathLst>
                <a:path w="2971800" h="723900">
                  <a:moveTo>
                    <a:pt x="2900603" y="723899"/>
                  </a:moveTo>
                  <a:lnTo>
                    <a:pt x="53397" y="723899"/>
                  </a:lnTo>
                  <a:lnTo>
                    <a:pt x="49681" y="723411"/>
                  </a:lnTo>
                  <a:lnTo>
                    <a:pt x="14085" y="698043"/>
                  </a:lnTo>
                  <a:lnTo>
                    <a:pt x="365" y="657658"/>
                  </a:lnTo>
                  <a:lnTo>
                    <a:pt x="0" y="652703"/>
                  </a:lnTo>
                  <a:lnTo>
                    <a:pt x="0" y="647699"/>
                  </a:lnTo>
                  <a:lnTo>
                    <a:pt x="0" y="71196"/>
                  </a:lnTo>
                  <a:lnTo>
                    <a:pt x="11715" y="29704"/>
                  </a:lnTo>
                  <a:lnTo>
                    <a:pt x="42320" y="2440"/>
                  </a:lnTo>
                  <a:lnTo>
                    <a:pt x="53397" y="0"/>
                  </a:lnTo>
                  <a:lnTo>
                    <a:pt x="2900603" y="0"/>
                  </a:lnTo>
                  <a:lnTo>
                    <a:pt x="2942094" y="15621"/>
                  </a:lnTo>
                  <a:lnTo>
                    <a:pt x="2967913" y="51661"/>
                  </a:lnTo>
                  <a:lnTo>
                    <a:pt x="2971799" y="71196"/>
                  </a:lnTo>
                  <a:lnTo>
                    <a:pt x="2971799" y="652703"/>
                  </a:lnTo>
                  <a:lnTo>
                    <a:pt x="2956178" y="694194"/>
                  </a:lnTo>
                  <a:lnTo>
                    <a:pt x="2920138" y="720013"/>
                  </a:lnTo>
                  <a:lnTo>
                    <a:pt x="2905558" y="723411"/>
                  </a:lnTo>
                  <a:lnTo>
                    <a:pt x="2900603" y="7238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3714749" y="3972202"/>
              <a:ext cx="70485" cy="723900"/>
            </a:xfrm>
            <a:custGeom>
              <a:avLst/>
              <a:gdLst/>
              <a:ahLst/>
              <a:cxnLst/>
              <a:rect l="l" t="t" r="r" b="b"/>
              <a:pathLst>
                <a:path w="70485" h="723900">
                  <a:moveTo>
                    <a:pt x="70450" y="723344"/>
                  </a:moveTo>
                  <a:lnTo>
                    <a:pt x="33857" y="710791"/>
                  </a:lnTo>
                  <a:lnTo>
                    <a:pt x="5800" y="676582"/>
                  </a:lnTo>
                  <a:lnTo>
                    <a:pt x="0" y="647422"/>
                  </a:lnTo>
                  <a:lnTo>
                    <a:pt x="0" y="75922"/>
                  </a:lnTo>
                  <a:lnTo>
                    <a:pt x="12829" y="33579"/>
                  </a:lnTo>
                  <a:lnTo>
                    <a:pt x="47039" y="5522"/>
                  </a:lnTo>
                  <a:lnTo>
                    <a:pt x="70449" y="0"/>
                  </a:lnTo>
                  <a:lnTo>
                    <a:pt x="66287" y="1655"/>
                  </a:lnTo>
                  <a:lnTo>
                    <a:pt x="56951" y="9389"/>
                  </a:lnTo>
                  <a:lnTo>
                    <a:pt x="41000" y="46761"/>
                  </a:lnTo>
                  <a:lnTo>
                    <a:pt x="38100" y="75922"/>
                  </a:lnTo>
                  <a:lnTo>
                    <a:pt x="38100" y="647422"/>
                  </a:lnTo>
                  <a:lnTo>
                    <a:pt x="44514" y="689763"/>
                  </a:lnTo>
                  <a:lnTo>
                    <a:pt x="66287" y="721687"/>
                  </a:lnTo>
                  <a:lnTo>
                    <a:pt x="70450" y="723344"/>
                  </a:lnTo>
                  <a:close/>
                </a:path>
              </a:pathLst>
            </a:custGeom>
            <a:solidFill>
              <a:srgbClr val="4E45E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6" name="object 26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885485" y="4142660"/>
              <a:ext cx="154037" cy="154037"/>
            </a:xfrm>
            <a:prstGeom prst="rect">
              <a:avLst/>
            </a:prstGeom>
          </p:spPr>
        </p:pic>
      </p:grpSp>
      <p:sp>
        <p:nvSpPr>
          <p:cNvPr id="27" name="object 27" descr=""/>
          <p:cNvSpPr txBox="1"/>
          <p:nvPr/>
        </p:nvSpPr>
        <p:spPr>
          <a:xfrm>
            <a:off x="3873500" y="4010185"/>
            <a:ext cx="2646680" cy="547370"/>
          </a:xfrm>
          <a:prstGeom prst="rect">
            <a:avLst/>
          </a:prstGeom>
        </p:spPr>
        <p:txBody>
          <a:bodyPr wrap="square" lIns="0" tIns="91440" rIns="0" bIns="0" rtlCol="0" vert="horz">
            <a:spAutoFit/>
          </a:bodyPr>
          <a:lstStyle/>
          <a:p>
            <a:pPr marL="278765">
              <a:lnSpc>
                <a:spcPct val="100000"/>
              </a:lnSpc>
              <a:spcBef>
                <a:spcPts val="720"/>
              </a:spcBef>
            </a:pPr>
            <a:r>
              <a:rPr dirty="0" sz="1300" spc="-70" b="0">
                <a:latin typeface="Roboto Medium"/>
                <a:cs typeface="Roboto Medium"/>
              </a:rPr>
              <a:t>Custom</a:t>
            </a:r>
            <a:r>
              <a:rPr dirty="0" sz="1300" spc="-50" b="0">
                <a:latin typeface="Roboto Medium"/>
                <a:cs typeface="Roboto Medium"/>
              </a:rPr>
              <a:t> </a:t>
            </a:r>
            <a:r>
              <a:rPr dirty="0" sz="1300" spc="-10" b="0">
                <a:latin typeface="Roboto Medium"/>
                <a:cs typeface="Roboto Medium"/>
              </a:rPr>
              <a:t>Tools</a:t>
            </a:r>
            <a:endParaRPr sz="1300">
              <a:latin typeface="Roboto Medium"/>
              <a:cs typeface="Roboto Medium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dirty="0" sz="1150" spc="-60">
                <a:solidFill>
                  <a:srgbClr val="4A5462"/>
                </a:solidFill>
                <a:latin typeface="Roboto"/>
                <a:cs typeface="Roboto"/>
              </a:rPr>
              <a:t>Purpose-</a:t>
            </a:r>
            <a:r>
              <a:rPr dirty="0" sz="1150" spc="-35">
                <a:solidFill>
                  <a:srgbClr val="4A5462"/>
                </a:solidFill>
                <a:latin typeface="Roboto"/>
                <a:cs typeface="Roboto"/>
              </a:rPr>
              <a:t>built</a:t>
            </a:r>
            <a:r>
              <a:rPr dirty="0" sz="1150" spc="-5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dirty="0" sz="1150" spc="-45">
                <a:solidFill>
                  <a:srgbClr val="4A5462"/>
                </a:solidFill>
                <a:latin typeface="Roboto"/>
                <a:cs typeface="Roboto"/>
              </a:rPr>
              <a:t>functions</a:t>
            </a:r>
            <a:r>
              <a:rPr dirty="0" sz="1150" spc="-5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dirty="0" sz="1150" spc="-45">
                <a:solidFill>
                  <a:srgbClr val="4A5462"/>
                </a:solidFill>
                <a:latin typeface="Roboto"/>
                <a:cs typeface="Roboto"/>
              </a:rPr>
              <a:t>for</a:t>
            </a:r>
            <a:r>
              <a:rPr dirty="0" sz="115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dirty="0" sz="1150" spc="-50">
                <a:solidFill>
                  <a:srgbClr val="4A5462"/>
                </a:solidFill>
                <a:latin typeface="Roboto"/>
                <a:cs typeface="Roboto"/>
              </a:rPr>
              <a:t>specific</a:t>
            </a:r>
            <a:r>
              <a:rPr dirty="0" sz="1150" spc="-5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dirty="0" sz="1150" spc="-50">
                <a:solidFill>
                  <a:srgbClr val="4A5462"/>
                </a:solidFill>
                <a:latin typeface="Roboto"/>
                <a:cs typeface="Roboto"/>
              </a:rPr>
              <a:t>domains</a:t>
            </a:r>
            <a:endParaRPr sz="1150">
              <a:latin typeface="Roboto"/>
              <a:cs typeface="Roboto"/>
            </a:endParaRPr>
          </a:p>
        </p:txBody>
      </p:sp>
      <p:sp>
        <p:nvSpPr>
          <p:cNvPr id="28" name="object 28" descr=""/>
          <p:cNvSpPr/>
          <p:nvPr/>
        </p:nvSpPr>
        <p:spPr>
          <a:xfrm>
            <a:off x="7315199" y="0"/>
            <a:ext cx="4876800" cy="6858000"/>
          </a:xfrm>
          <a:custGeom>
            <a:avLst/>
            <a:gdLst/>
            <a:ahLst/>
            <a:cxnLst/>
            <a:rect l="l" t="t" r="r" b="b"/>
            <a:pathLst>
              <a:path w="4876800" h="6858000">
                <a:moveTo>
                  <a:pt x="4876799" y="6857999"/>
                </a:moveTo>
                <a:lnTo>
                  <a:pt x="0" y="6857999"/>
                </a:lnTo>
                <a:lnTo>
                  <a:pt x="0" y="0"/>
                </a:lnTo>
                <a:lnTo>
                  <a:pt x="4876799" y="0"/>
                </a:lnTo>
                <a:lnTo>
                  <a:pt x="4876799" y="6857999"/>
                </a:lnTo>
                <a:close/>
              </a:path>
            </a:pathLst>
          </a:custGeom>
          <a:solidFill>
            <a:srgbClr val="EDF1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>
            <a:spLocks noGrp="1"/>
          </p:cNvSpPr>
          <p:nvPr>
            <p:ph type="title"/>
          </p:nvPr>
        </p:nvSpPr>
        <p:spPr>
          <a:xfrm>
            <a:off x="7683500" y="336753"/>
            <a:ext cx="1501775" cy="3378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050" spc="-140" b="0">
                <a:solidFill>
                  <a:srgbClr val="1F2937"/>
                </a:solidFill>
                <a:latin typeface="Roboto Medium"/>
                <a:cs typeface="Roboto Medium"/>
              </a:rPr>
              <a:t>Best</a:t>
            </a:r>
            <a:r>
              <a:rPr dirty="0" sz="2050" spc="-45" b="0">
                <a:solidFill>
                  <a:srgbClr val="1F2937"/>
                </a:solidFill>
                <a:latin typeface="Roboto Medium"/>
                <a:cs typeface="Roboto Medium"/>
              </a:rPr>
              <a:t> </a:t>
            </a:r>
            <a:r>
              <a:rPr dirty="0" sz="2050" spc="-125" b="0">
                <a:solidFill>
                  <a:srgbClr val="1F2937"/>
                </a:solidFill>
                <a:latin typeface="Roboto Medium"/>
                <a:cs typeface="Roboto Medium"/>
              </a:rPr>
              <a:t>Practices</a:t>
            </a:r>
            <a:endParaRPr sz="2050">
              <a:latin typeface="Roboto Medium"/>
              <a:cs typeface="Roboto Medium"/>
            </a:endParaRPr>
          </a:p>
        </p:txBody>
      </p:sp>
      <p:grpSp>
        <p:nvGrpSpPr>
          <p:cNvPr id="30" name="object 30" descr=""/>
          <p:cNvGrpSpPr/>
          <p:nvPr/>
        </p:nvGrpSpPr>
        <p:grpSpPr>
          <a:xfrm>
            <a:off x="7696199" y="838199"/>
            <a:ext cx="4114800" cy="800100"/>
            <a:chOff x="7696199" y="838199"/>
            <a:chExt cx="4114800" cy="800100"/>
          </a:xfrm>
        </p:grpSpPr>
        <p:sp>
          <p:nvSpPr>
            <p:cNvPr id="31" name="object 31" descr=""/>
            <p:cNvSpPr/>
            <p:nvPr/>
          </p:nvSpPr>
          <p:spPr>
            <a:xfrm>
              <a:off x="7696199" y="838199"/>
              <a:ext cx="4114800" cy="800100"/>
            </a:xfrm>
            <a:custGeom>
              <a:avLst/>
              <a:gdLst/>
              <a:ahLst/>
              <a:cxnLst/>
              <a:rect l="l" t="t" r="r" b="b"/>
              <a:pathLst>
                <a:path w="4114800" h="800100">
                  <a:moveTo>
                    <a:pt x="4043602" y="800099"/>
                  </a:moveTo>
                  <a:lnTo>
                    <a:pt x="71196" y="800099"/>
                  </a:lnTo>
                  <a:lnTo>
                    <a:pt x="66240" y="799611"/>
                  </a:lnTo>
                  <a:lnTo>
                    <a:pt x="29704" y="784478"/>
                  </a:lnTo>
                  <a:lnTo>
                    <a:pt x="3884" y="748437"/>
                  </a:lnTo>
                  <a:lnTo>
                    <a:pt x="0" y="728903"/>
                  </a:lnTo>
                  <a:lnTo>
                    <a:pt x="0" y="723899"/>
                  </a:lnTo>
                  <a:lnTo>
                    <a:pt x="0" y="71196"/>
                  </a:lnTo>
                  <a:lnTo>
                    <a:pt x="15620" y="29705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4043602" y="0"/>
                  </a:lnTo>
                  <a:lnTo>
                    <a:pt x="4085094" y="15621"/>
                  </a:lnTo>
                  <a:lnTo>
                    <a:pt x="4110913" y="51661"/>
                  </a:lnTo>
                  <a:lnTo>
                    <a:pt x="4114799" y="71196"/>
                  </a:lnTo>
                  <a:lnTo>
                    <a:pt x="4114799" y="728903"/>
                  </a:lnTo>
                  <a:lnTo>
                    <a:pt x="4099177" y="770394"/>
                  </a:lnTo>
                  <a:lnTo>
                    <a:pt x="4063137" y="796214"/>
                  </a:lnTo>
                  <a:lnTo>
                    <a:pt x="4048558" y="799611"/>
                  </a:lnTo>
                  <a:lnTo>
                    <a:pt x="4043602" y="800099"/>
                  </a:lnTo>
                  <a:close/>
                </a:path>
              </a:pathLst>
            </a:custGeom>
            <a:solidFill>
              <a:srgbClr val="EDF1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2" name="object 32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829549" y="971549"/>
              <a:ext cx="152399" cy="152399"/>
            </a:xfrm>
            <a:prstGeom prst="rect">
              <a:avLst/>
            </a:prstGeom>
          </p:spPr>
        </p:pic>
      </p:grpSp>
      <p:sp>
        <p:nvSpPr>
          <p:cNvPr id="33" name="object 33" descr=""/>
          <p:cNvSpPr txBox="1"/>
          <p:nvPr/>
        </p:nvSpPr>
        <p:spPr>
          <a:xfrm>
            <a:off x="7816850" y="881911"/>
            <a:ext cx="3620770" cy="655955"/>
          </a:xfrm>
          <a:prstGeom prst="rect">
            <a:avLst/>
          </a:prstGeom>
        </p:spPr>
        <p:txBody>
          <a:bodyPr wrap="square" lIns="0" tIns="48260" rIns="0" bIns="0" rtlCol="0" vert="horz">
            <a:spAutoFit/>
          </a:bodyPr>
          <a:lstStyle/>
          <a:p>
            <a:pPr marL="240665">
              <a:lnSpc>
                <a:spcPct val="100000"/>
              </a:lnSpc>
              <a:spcBef>
                <a:spcPts val="380"/>
              </a:spcBef>
            </a:pPr>
            <a:r>
              <a:rPr dirty="0" sz="1300" spc="-55" b="0">
                <a:latin typeface="Roboto Medium"/>
                <a:cs typeface="Roboto Medium"/>
              </a:rPr>
              <a:t>Selective</a:t>
            </a:r>
            <a:r>
              <a:rPr dirty="0" sz="1300" spc="-25" b="0">
                <a:latin typeface="Roboto Medium"/>
                <a:cs typeface="Roboto Medium"/>
              </a:rPr>
              <a:t> </a:t>
            </a:r>
            <a:r>
              <a:rPr dirty="0" sz="1300" spc="-85" b="0">
                <a:latin typeface="Roboto Medium"/>
                <a:cs typeface="Roboto Medium"/>
              </a:rPr>
              <a:t>Tool</a:t>
            </a:r>
            <a:r>
              <a:rPr dirty="0" sz="1300" spc="5" b="0">
                <a:latin typeface="Roboto Medium"/>
                <a:cs typeface="Roboto Medium"/>
              </a:rPr>
              <a:t> </a:t>
            </a:r>
            <a:r>
              <a:rPr dirty="0" sz="1300" spc="-10" b="0">
                <a:latin typeface="Roboto Medium"/>
                <a:cs typeface="Roboto Medium"/>
              </a:rPr>
              <a:t>Integration</a:t>
            </a:r>
            <a:endParaRPr sz="1300">
              <a:latin typeface="Roboto Medium"/>
              <a:cs typeface="Roboto Medium"/>
            </a:endParaRPr>
          </a:p>
          <a:p>
            <a:pPr marL="12700" marR="5080">
              <a:lnSpc>
                <a:spcPct val="108700"/>
              </a:lnSpc>
              <a:spcBef>
                <a:spcPts val="120"/>
              </a:spcBef>
            </a:pPr>
            <a:r>
              <a:rPr dirty="0" sz="1150" spc="-70">
                <a:solidFill>
                  <a:srgbClr val="4A5462"/>
                </a:solidFill>
                <a:latin typeface="Roboto"/>
                <a:cs typeface="Roboto"/>
              </a:rPr>
              <a:t>More</a:t>
            </a:r>
            <a:r>
              <a:rPr dirty="0" sz="115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dirty="0" sz="1150" spc="-55">
                <a:solidFill>
                  <a:srgbClr val="4A5462"/>
                </a:solidFill>
                <a:latin typeface="Roboto"/>
                <a:cs typeface="Roboto"/>
              </a:rPr>
              <a:t>tools</a:t>
            </a:r>
            <a:r>
              <a:rPr dirty="0" sz="1150" spc="5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dirty="0" sz="1150" spc="-55">
                <a:solidFill>
                  <a:srgbClr val="4A5462"/>
                </a:solidFill>
                <a:latin typeface="Roboto"/>
                <a:cs typeface="Roboto"/>
              </a:rPr>
              <a:t>aren't</a:t>
            </a:r>
            <a:r>
              <a:rPr dirty="0" sz="115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dirty="0" sz="1150" spc="-65">
                <a:solidFill>
                  <a:srgbClr val="4A5462"/>
                </a:solidFill>
                <a:latin typeface="Roboto"/>
                <a:cs typeface="Roboto"/>
              </a:rPr>
              <a:t>always</a:t>
            </a:r>
            <a:r>
              <a:rPr dirty="0" sz="1150" spc="5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dirty="0" sz="1150" spc="-45">
                <a:solidFill>
                  <a:srgbClr val="4A5462"/>
                </a:solidFill>
                <a:latin typeface="Roboto"/>
                <a:cs typeface="Roboto"/>
              </a:rPr>
              <a:t>better;</a:t>
            </a:r>
            <a:r>
              <a:rPr dirty="0" sz="115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dirty="0" sz="1150" spc="-60">
                <a:solidFill>
                  <a:srgbClr val="4A5462"/>
                </a:solidFill>
                <a:latin typeface="Roboto"/>
                <a:cs typeface="Roboto"/>
              </a:rPr>
              <a:t>focus</a:t>
            </a:r>
            <a:r>
              <a:rPr dirty="0" sz="1150" spc="5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dirty="0" sz="1150" spc="-55">
                <a:solidFill>
                  <a:srgbClr val="4A5462"/>
                </a:solidFill>
                <a:latin typeface="Roboto"/>
                <a:cs typeface="Roboto"/>
              </a:rPr>
              <a:t>on</a:t>
            </a:r>
            <a:r>
              <a:rPr dirty="0" sz="115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dirty="0" sz="1150" spc="-65">
                <a:solidFill>
                  <a:srgbClr val="4A5462"/>
                </a:solidFill>
                <a:latin typeface="Roboto"/>
                <a:cs typeface="Roboto"/>
              </a:rPr>
              <a:t>what</a:t>
            </a:r>
            <a:r>
              <a:rPr dirty="0" sz="1150" spc="5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dirty="0" sz="1150" spc="-50">
                <a:solidFill>
                  <a:srgbClr val="4A5462"/>
                </a:solidFill>
                <a:latin typeface="Roboto"/>
                <a:cs typeface="Roboto"/>
              </a:rPr>
              <a:t>the</a:t>
            </a:r>
            <a:r>
              <a:rPr dirty="0" sz="115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dirty="0" sz="1150" spc="-60">
                <a:solidFill>
                  <a:srgbClr val="4A5462"/>
                </a:solidFill>
                <a:latin typeface="Roboto"/>
                <a:cs typeface="Roboto"/>
              </a:rPr>
              <a:t>agent</a:t>
            </a:r>
            <a:r>
              <a:rPr dirty="0" sz="1150" spc="5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dirty="0" sz="1150" spc="-35">
                <a:solidFill>
                  <a:srgbClr val="4A5462"/>
                </a:solidFill>
                <a:latin typeface="Roboto"/>
                <a:cs typeface="Roboto"/>
              </a:rPr>
              <a:t>truly </a:t>
            </a:r>
            <a:r>
              <a:rPr dirty="0" sz="1150" spc="-10">
                <a:solidFill>
                  <a:srgbClr val="4A5462"/>
                </a:solidFill>
                <a:latin typeface="Roboto"/>
                <a:cs typeface="Roboto"/>
              </a:rPr>
              <a:t>needs.</a:t>
            </a:r>
            <a:endParaRPr sz="1150">
              <a:latin typeface="Roboto"/>
              <a:cs typeface="Roboto"/>
            </a:endParaRPr>
          </a:p>
        </p:txBody>
      </p:sp>
      <p:grpSp>
        <p:nvGrpSpPr>
          <p:cNvPr id="34" name="object 34" descr=""/>
          <p:cNvGrpSpPr/>
          <p:nvPr/>
        </p:nvGrpSpPr>
        <p:grpSpPr>
          <a:xfrm>
            <a:off x="7696199" y="1714499"/>
            <a:ext cx="4114800" cy="609600"/>
            <a:chOff x="7696199" y="1714499"/>
            <a:chExt cx="4114800" cy="609600"/>
          </a:xfrm>
        </p:grpSpPr>
        <p:sp>
          <p:nvSpPr>
            <p:cNvPr id="35" name="object 35" descr=""/>
            <p:cNvSpPr/>
            <p:nvPr/>
          </p:nvSpPr>
          <p:spPr>
            <a:xfrm>
              <a:off x="7696199" y="1714499"/>
              <a:ext cx="4114800" cy="609600"/>
            </a:xfrm>
            <a:custGeom>
              <a:avLst/>
              <a:gdLst/>
              <a:ahLst/>
              <a:cxnLst/>
              <a:rect l="l" t="t" r="r" b="b"/>
              <a:pathLst>
                <a:path w="4114800" h="609600">
                  <a:moveTo>
                    <a:pt x="4043602" y="609599"/>
                  </a:moveTo>
                  <a:lnTo>
                    <a:pt x="71196" y="609599"/>
                  </a:lnTo>
                  <a:lnTo>
                    <a:pt x="66240" y="609111"/>
                  </a:lnTo>
                  <a:lnTo>
                    <a:pt x="29704" y="593978"/>
                  </a:lnTo>
                  <a:lnTo>
                    <a:pt x="3884" y="557937"/>
                  </a:lnTo>
                  <a:lnTo>
                    <a:pt x="0" y="538403"/>
                  </a:lnTo>
                  <a:lnTo>
                    <a:pt x="0" y="533399"/>
                  </a:lnTo>
                  <a:lnTo>
                    <a:pt x="0" y="71196"/>
                  </a:lnTo>
                  <a:lnTo>
                    <a:pt x="15620" y="29705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4043602" y="0"/>
                  </a:lnTo>
                  <a:lnTo>
                    <a:pt x="4085094" y="15621"/>
                  </a:lnTo>
                  <a:lnTo>
                    <a:pt x="4110913" y="51661"/>
                  </a:lnTo>
                  <a:lnTo>
                    <a:pt x="4114799" y="71196"/>
                  </a:lnTo>
                  <a:lnTo>
                    <a:pt x="4114799" y="538403"/>
                  </a:lnTo>
                  <a:lnTo>
                    <a:pt x="4099177" y="579894"/>
                  </a:lnTo>
                  <a:lnTo>
                    <a:pt x="4063137" y="605714"/>
                  </a:lnTo>
                  <a:lnTo>
                    <a:pt x="4048558" y="609111"/>
                  </a:lnTo>
                  <a:lnTo>
                    <a:pt x="4043602" y="609599"/>
                  </a:lnTo>
                  <a:close/>
                </a:path>
              </a:pathLst>
            </a:custGeom>
            <a:solidFill>
              <a:srgbClr val="EDF1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6" name="object 36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829549" y="1847849"/>
              <a:ext cx="152399" cy="152399"/>
            </a:xfrm>
            <a:prstGeom prst="rect">
              <a:avLst/>
            </a:prstGeom>
          </p:spPr>
        </p:pic>
      </p:grpSp>
      <p:sp>
        <p:nvSpPr>
          <p:cNvPr id="37" name="object 37" descr=""/>
          <p:cNvSpPr txBox="1"/>
          <p:nvPr/>
        </p:nvSpPr>
        <p:spPr>
          <a:xfrm>
            <a:off x="7816850" y="1758211"/>
            <a:ext cx="3470910" cy="465455"/>
          </a:xfrm>
          <a:prstGeom prst="rect">
            <a:avLst/>
          </a:prstGeom>
        </p:spPr>
        <p:txBody>
          <a:bodyPr wrap="square" lIns="0" tIns="48260" rIns="0" bIns="0" rtlCol="0" vert="horz">
            <a:spAutoFit/>
          </a:bodyPr>
          <a:lstStyle/>
          <a:p>
            <a:pPr marL="240665">
              <a:lnSpc>
                <a:spcPct val="100000"/>
              </a:lnSpc>
              <a:spcBef>
                <a:spcPts val="380"/>
              </a:spcBef>
            </a:pPr>
            <a:r>
              <a:rPr dirty="0" sz="1300" spc="-75" b="0">
                <a:latin typeface="Roboto Medium"/>
                <a:cs typeface="Roboto Medium"/>
              </a:rPr>
              <a:t>Task-</a:t>
            </a:r>
            <a:r>
              <a:rPr dirty="0" sz="1300" spc="-60" b="0">
                <a:latin typeface="Roboto Medium"/>
                <a:cs typeface="Roboto Medium"/>
              </a:rPr>
              <a:t>Specific</a:t>
            </a:r>
            <a:r>
              <a:rPr dirty="0" sz="1300" spc="30" b="0">
                <a:latin typeface="Roboto Medium"/>
                <a:cs typeface="Roboto Medium"/>
              </a:rPr>
              <a:t> </a:t>
            </a:r>
            <a:r>
              <a:rPr dirty="0" sz="1300" spc="-20" b="0">
                <a:latin typeface="Roboto Medium"/>
                <a:cs typeface="Roboto Medium"/>
              </a:rPr>
              <a:t>Tools</a:t>
            </a:r>
            <a:endParaRPr sz="1300">
              <a:latin typeface="Roboto Medium"/>
              <a:cs typeface="Roboto Medium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dirty="0" sz="1150" spc="-45">
                <a:solidFill>
                  <a:srgbClr val="4A5462"/>
                </a:solidFill>
                <a:latin typeface="Roboto"/>
                <a:cs typeface="Roboto"/>
              </a:rPr>
              <a:t>Align</a:t>
            </a:r>
            <a:r>
              <a:rPr dirty="0" sz="1150" spc="-15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dirty="0" sz="1150" spc="-55">
                <a:solidFill>
                  <a:srgbClr val="4A5462"/>
                </a:solidFill>
                <a:latin typeface="Roboto"/>
                <a:cs typeface="Roboto"/>
              </a:rPr>
              <a:t>tools</a:t>
            </a:r>
            <a:r>
              <a:rPr dirty="0" sz="1150" spc="-1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dirty="0" sz="1150" spc="-50">
                <a:solidFill>
                  <a:srgbClr val="4A5462"/>
                </a:solidFill>
                <a:latin typeface="Roboto"/>
                <a:cs typeface="Roboto"/>
              </a:rPr>
              <a:t>with</a:t>
            </a:r>
            <a:r>
              <a:rPr dirty="0" sz="1150" spc="-1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dirty="0" sz="1150" spc="-50">
                <a:solidFill>
                  <a:srgbClr val="4A5462"/>
                </a:solidFill>
                <a:latin typeface="Roboto"/>
                <a:cs typeface="Roboto"/>
              </a:rPr>
              <a:t>the</a:t>
            </a:r>
            <a:r>
              <a:rPr dirty="0" sz="1150" spc="-1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dirty="0" sz="1150" spc="-55">
                <a:solidFill>
                  <a:srgbClr val="4A5462"/>
                </a:solidFill>
                <a:latin typeface="Roboto"/>
                <a:cs typeface="Roboto"/>
              </a:rPr>
              <a:t>agent's</a:t>
            </a:r>
            <a:r>
              <a:rPr dirty="0" sz="1150" spc="-1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dirty="0" sz="1150" spc="-50">
                <a:solidFill>
                  <a:srgbClr val="4A5462"/>
                </a:solidFill>
                <a:latin typeface="Roboto"/>
                <a:cs typeface="Roboto"/>
              </a:rPr>
              <a:t>specific</a:t>
            </a:r>
            <a:r>
              <a:rPr dirty="0" sz="1150" spc="-1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dirty="0" sz="1150" spc="-50">
                <a:solidFill>
                  <a:srgbClr val="4A5462"/>
                </a:solidFill>
                <a:latin typeface="Roboto"/>
                <a:cs typeface="Roboto"/>
              </a:rPr>
              <a:t>role</a:t>
            </a:r>
            <a:r>
              <a:rPr dirty="0" sz="1150" spc="-1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dirty="0" sz="1150" spc="-60">
                <a:solidFill>
                  <a:srgbClr val="4A5462"/>
                </a:solidFill>
                <a:latin typeface="Roboto"/>
                <a:cs typeface="Roboto"/>
              </a:rPr>
              <a:t>and</a:t>
            </a:r>
            <a:r>
              <a:rPr dirty="0" sz="1150" spc="-15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dirty="0" sz="1150" spc="-50">
                <a:solidFill>
                  <a:srgbClr val="4A5462"/>
                </a:solidFill>
                <a:latin typeface="Roboto"/>
                <a:cs typeface="Roboto"/>
              </a:rPr>
              <a:t>requirements.</a:t>
            </a:r>
            <a:endParaRPr sz="1150">
              <a:latin typeface="Roboto"/>
              <a:cs typeface="Roboto"/>
            </a:endParaRPr>
          </a:p>
        </p:txBody>
      </p:sp>
      <p:grpSp>
        <p:nvGrpSpPr>
          <p:cNvPr id="38" name="object 38" descr=""/>
          <p:cNvGrpSpPr/>
          <p:nvPr/>
        </p:nvGrpSpPr>
        <p:grpSpPr>
          <a:xfrm>
            <a:off x="7696199" y="2400299"/>
            <a:ext cx="4114800" cy="609600"/>
            <a:chOff x="7696199" y="2400299"/>
            <a:chExt cx="4114800" cy="609600"/>
          </a:xfrm>
        </p:grpSpPr>
        <p:sp>
          <p:nvSpPr>
            <p:cNvPr id="39" name="object 39" descr=""/>
            <p:cNvSpPr/>
            <p:nvPr/>
          </p:nvSpPr>
          <p:spPr>
            <a:xfrm>
              <a:off x="7696199" y="2400299"/>
              <a:ext cx="4114800" cy="609600"/>
            </a:xfrm>
            <a:custGeom>
              <a:avLst/>
              <a:gdLst/>
              <a:ahLst/>
              <a:cxnLst/>
              <a:rect l="l" t="t" r="r" b="b"/>
              <a:pathLst>
                <a:path w="4114800" h="609600">
                  <a:moveTo>
                    <a:pt x="4043602" y="609599"/>
                  </a:moveTo>
                  <a:lnTo>
                    <a:pt x="71196" y="609599"/>
                  </a:lnTo>
                  <a:lnTo>
                    <a:pt x="66240" y="609111"/>
                  </a:lnTo>
                  <a:lnTo>
                    <a:pt x="29704" y="593977"/>
                  </a:lnTo>
                  <a:lnTo>
                    <a:pt x="3884" y="557937"/>
                  </a:lnTo>
                  <a:lnTo>
                    <a:pt x="0" y="538403"/>
                  </a:lnTo>
                  <a:lnTo>
                    <a:pt x="0" y="533399"/>
                  </a:lnTo>
                  <a:lnTo>
                    <a:pt x="0" y="71196"/>
                  </a:lnTo>
                  <a:lnTo>
                    <a:pt x="15620" y="29705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4043602" y="0"/>
                  </a:lnTo>
                  <a:lnTo>
                    <a:pt x="4085094" y="15621"/>
                  </a:lnTo>
                  <a:lnTo>
                    <a:pt x="4110913" y="51661"/>
                  </a:lnTo>
                  <a:lnTo>
                    <a:pt x="4114799" y="71196"/>
                  </a:lnTo>
                  <a:lnTo>
                    <a:pt x="4114799" y="538403"/>
                  </a:lnTo>
                  <a:lnTo>
                    <a:pt x="4099177" y="579894"/>
                  </a:lnTo>
                  <a:lnTo>
                    <a:pt x="4063137" y="605713"/>
                  </a:lnTo>
                  <a:lnTo>
                    <a:pt x="4048558" y="609111"/>
                  </a:lnTo>
                  <a:lnTo>
                    <a:pt x="4043602" y="609599"/>
                  </a:lnTo>
                  <a:close/>
                </a:path>
              </a:pathLst>
            </a:custGeom>
            <a:solidFill>
              <a:srgbClr val="EDF1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0" name="object 40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829549" y="2533649"/>
              <a:ext cx="152399" cy="152399"/>
            </a:xfrm>
            <a:prstGeom prst="rect">
              <a:avLst/>
            </a:prstGeom>
          </p:spPr>
        </p:pic>
      </p:grpSp>
      <p:sp>
        <p:nvSpPr>
          <p:cNvPr id="41" name="object 41" descr=""/>
          <p:cNvSpPr txBox="1"/>
          <p:nvPr/>
        </p:nvSpPr>
        <p:spPr>
          <a:xfrm>
            <a:off x="7816850" y="2444011"/>
            <a:ext cx="3783965" cy="465455"/>
          </a:xfrm>
          <a:prstGeom prst="rect">
            <a:avLst/>
          </a:prstGeom>
        </p:spPr>
        <p:txBody>
          <a:bodyPr wrap="square" lIns="0" tIns="48260" rIns="0" bIns="0" rtlCol="0" vert="horz">
            <a:spAutoFit/>
          </a:bodyPr>
          <a:lstStyle/>
          <a:p>
            <a:pPr marL="240665">
              <a:lnSpc>
                <a:spcPct val="100000"/>
              </a:lnSpc>
              <a:spcBef>
                <a:spcPts val="380"/>
              </a:spcBef>
            </a:pPr>
            <a:r>
              <a:rPr dirty="0" sz="1300" spc="-85" b="0">
                <a:latin typeface="Roboto Medium"/>
                <a:cs typeface="Roboto Medium"/>
              </a:rPr>
              <a:t>Tool</a:t>
            </a:r>
            <a:r>
              <a:rPr dirty="0" sz="1300" b="0">
                <a:latin typeface="Roboto Medium"/>
                <a:cs typeface="Roboto Medium"/>
              </a:rPr>
              <a:t> </a:t>
            </a:r>
            <a:r>
              <a:rPr dirty="0" sz="1300" spc="-10" b="0">
                <a:latin typeface="Roboto Medium"/>
                <a:cs typeface="Roboto Medium"/>
              </a:rPr>
              <a:t>Validation</a:t>
            </a:r>
            <a:endParaRPr sz="1300">
              <a:latin typeface="Roboto Medium"/>
              <a:cs typeface="Roboto Medium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dirty="0" sz="1150" spc="-60">
                <a:solidFill>
                  <a:srgbClr val="4A5462"/>
                </a:solidFill>
                <a:latin typeface="Roboto"/>
                <a:cs typeface="Roboto"/>
              </a:rPr>
              <a:t>Implement</a:t>
            </a:r>
            <a:r>
              <a:rPr dirty="0" sz="1150" spc="-5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dirty="0" sz="1150" spc="-55">
                <a:solidFill>
                  <a:srgbClr val="4A5462"/>
                </a:solidFill>
                <a:latin typeface="Roboto"/>
                <a:cs typeface="Roboto"/>
              </a:rPr>
              <a:t>error</a:t>
            </a:r>
            <a:r>
              <a:rPr dirty="0" sz="1150" spc="-5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dirty="0" sz="1150" spc="-50">
                <a:solidFill>
                  <a:srgbClr val="4A5462"/>
                </a:solidFill>
                <a:latin typeface="Roboto"/>
                <a:cs typeface="Roboto"/>
              </a:rPr>
              <a:t>handling</a:t>
            </a:r>
            <a:r>
              <a:rPr dirty="0" sz="115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dirty="0" sz="1150" spc="-60">
                <a:solidFill>
                  <a:srgbClr val="4A5462"/>
                </a:solidFill>
                <a:latin typeface="Roboto"/>
                <a:cs typeface="Roboto"/>
              </a:rPr>
              <a:t>and</a:t>
            </a:r>
            <a:r>
              <a:rPr dirty="0" sz="1150" spc="-5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dirty="0" sz="1150" spc="-45">
                <a:solidFill>
                  <a:srgbClr val="4A5462"/>
                </a:solidFill>
                <a:latin typeface="Roboto"/>
                <a:cs typeface="Roboto"/>
              </a:rPr>
              <a:t>validation</a:t>
            </a:r>
            <a:r>
              <a:rPr dirty="0" sz="1150" spc="-5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dirty="0" sz="1150" spc="-45">
                <a:solidFill>
                  <a:srgbClr val="4A5462"/>
                </a:solidFill>
                <a:latin typeface="Roboto"/>
                <a:cs typeface="Roboto"/>
              </a:rPr>
              <a:t>for</a:t>
            </a:r>
            <a:r>
              <a:rPr dirty="0" sz="115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dirty="0" sz="1150" spc="-50">
                <a:solidFill>
                  <a:srgbClr val="4A5462"/>
                </a:solidFill>
                <a:latin typeface="Roboto"/>
                <a:cs typeface="Roboto"/>
              </a:rPr>
              <a:t>tool</a:t>
            </a:r>
            <a:r>
              <a:rPr dirty="0" sz="1150" spc="-5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dirty="0" sz="1150" spc="-45">
                <a:solidFill>
                  <a:srgbClr val="4A5462"/>
                </a:solidFill>
                <a:latin typeface="Roboto"/>
                <a:cs typeface="Roboto"/>
              </a:rPr>
              <a:t>inputs/outputs.</a:t>
            </a:r>
            <a:endParaRPr sz="1150">
              <a:latin typeface="Roboto"/>
              <a:cs typeface="Roboto"/>
            </a:endParaRPr>
          </a:p>
        </p:txBody>
      </p:sp>
      <p:grpSp>
        <p:nvGrpSpPr>
          <p:cNvPr id="42" name="object 42" descr=""/>
          <p:cNvGrpSpPr/>
          <p:nvPr/>
        </p:nvGrpSpPr>
        <p:grpSpPr>
          <a:xfrm>
            <a:off x="7696199" y="3086099"/>
            <a:ext cx="4114800" cy="609600"/>
            <a:chOff x="7696199" y="3086099"/>
            <a:chExt cx="4114800" cy="609600"/>
          </a:xfrm>
        </p:grpSpPr>
        <p:sp>
          <p:nvSpPr>
            <p:cNvPr id="43" name="object 43" descr=""/>
            <p:cNvSpPr/>
            <p:nvPr/>
          </p:nvSpPr>
          <p:spPr>
            <a:xfrm>
              <a:off x="7696199" y="3086099"/>
              <a:ext cx="4114800" cy="609600"/>
            </a:xfrm>
            <a:custGeom>
              <a:avLst/>
              <a:gdLst/>
              <a:ahLst/>
              <a:cxnLst/>
              <a:rect l="l" t="t" r="r" b="b"/>
              <a:pathLst>
                <a:path w="4114800" h="609600">
                  <a:moveTo>
                    <a:pt x="4043602" y="609599"/>
                  </a:moveTo>
                  <a:lnTo>
                    <a:pt x="71196" y="609599"/>
                  </a:lnTo>
                  <a:lnTo>
                    <a:pt x="66240" y="609111"/>
                  </a:lnTo>
                  <a:lnTo>
                    <a:pt x="29704" y="593977"/>
                  </a:lnTo>
                  <a:lnTo>
                    <a:pt x="3884" y="557937"/>
                  </a:lnTo>
                  <a:lnTo>
                    <a:pt x="0" y="538403"/>
                  </a:lnTo>
                  <a:lnTo>
                    <a:pt x="0" y="533399"/>
                  </a:lnTo>
                  <a:lnTo>
                    <a:pt x="0" y="71196"/>
                  </a:lnTo>
                  <a:lnTo>
                    <a:pt x="15620" y="29705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4043602" y="0"/>
                  </a:lnTo>
                  <a:lnTo>
                    <a:pt x="4085094" y="15621"/>
                  </a:lnTo>
                  <a:lnTo>
                    <a:pt x="4110913" y="51661"/>
                  </a:lnTo>
                  <a:lnTo>
                    <a:pt x="4114799" y="71196"/>
                  </a:lnTo>
                  <a:lnTo>
                    <a:pt x="4114799" y="538403"/>
                  </a:lnTo>
                  <a:lnTo>
                    <a:pt x="4099177" y="579894"/>
                  </a:lnTo>
                  <a:lnTo>
                    <a:pt x="4063137" y="605713"/>
                  </a:lnTo>
                  <a:lnTo>
                    <a:pt x="4048558" y="609111"/>
                  </a:lnTo>
                  <a:lnTo>
                    <a:pt x="4043602" y="609599"/>
                  </a:lnTo>
                  <a:close/>
                </a:path>
              </a:pathLst>
            </a:custGeom>
            <a:solidFill>
              <a:srgbClr val="EDF1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4" name="object 44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829549" y="3219449"/>
              <a:ext cx="152399" cy="152399"/>
            </a:xfrm>
            <a:prstGeom prst="rect">
              <a:avLst/>
            </a:prstGeom>
          </p:spPr>
        </p:pic>
      </p:grpSp>
      <p:sp>
        <p:nvSpPr>
          <p:cNvPr id="45" name="object 45" descr=""/>
          <p:cNvSpPr txBox="1"/>
          <p:nvPr/>
        </p:nvSpPr>
        <p:spPr>
          <a:xfrm>
            <a:off x="7816850" y="3129811"/>
            <a:ext cx="3248025" cy="465455"/>
          </a:xfrm>
          <a:prstGeom prst="rect">
            <a:avLst/>
          </a:prstGeom>
        </p:spPr>
        <p:txBody>
          <a:bodyPr wrap="square" lIns="0" tIns="48260" rIns="0" bIns="0" rtlCol="0" vert="horz">
            <a:spAutoFit/>
          </a:bodyPr>
          <a:lstStyle/>
          <a:p>
            <a:pPr marL="240665">
              <a:lnSpc>
                <a:spcPct val="100000"/>
              </a:lnSpc>
              <a:spcBef>
                <a:spcPts val="380"/>
              </a:spcBef>
            </a:pPr>
            <a:r>
              <a:rPr dirty="0" sz="1300" spc="-85" b="0">
                <a:latin typeface="Roboto Medium"/>
                <a:cs typeface="Roboto Medium"/>
              </a:rPr>
              <a:t>Tool</a:t>
            </a:r>
            <a:r>
              <a:rPr dirty="0" sz="1300" b="0">
                <a:latin typeface="Roboto Medium"/>
                <a:cs typeface="Roboto Medium"/>
              </a:rPr>
              <a:t> </a:t>
            </a:r>
            <a:r>
              <a:rPr dirty="0" sz="1300" spc="-10" b="0">
                <a:latin typeface="Roboto Medium"/>
                <a:cs typeface="Roboto Medium"/>
              </a:rPr>
              <a:t>Documentation</a:t>
            </a:r>
            <a:endParaRPr sz="1300">
              <a:latin typeface="Roboto Medium"/>
              <a:cs typeface="Roboto Medium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dirty="0" sz="1150" spc="-55">
                <a:solidFill>
                  <a:srgbClr val="4A5462"/>
                </a:solidFill>
                <a:latin typeface="Roboto"/>
                <a:cs typeface="Roboto"/>
              </a:rPr>
              <a:t>Clearly</a:t>
            </a:r>
            <a:r>
              <a:rPr dirty="0" sz="1150" spc="-5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dirty="0" sz="1150" spc="-60">
                <a:solidFill>
                  <a:srgbClr val="4A5462"/>
                </a:solidFill>
                <a:latin typeface="Roboto"/>
                <a:cs typeface="Roboto"/>
              </a:rPr>
              <a:t>document</a:t>
            </a:r>
            <a:r>
              <a:rPr dirty="0" sz="115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dirty="0" sz="1150" spc="-60">
                <a:solidFill>
                  <a:srgbClr val="4A5462"/>
                </a:solidFill>
                <a:latin typeface="Roboto"/>
                <a:cs typeface="Roboto"/>
              </a:rPr>
              <a:t>parameters</a:t>
            </a:r>
            <a:r>
              <a:rPr dirty="0" sz="115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dirty="0" sz="1150" spc="-60">
                <a:solidFill>
                  <a:srgbClr val="4A5462"/>
                </a:solidFill>
                <a:latin typeface="Roboto"/>
                <a:cs typeface="Roboto"/>
              </a:rPr>
              <a:t>and</a:t>
            </a:r>
            <a:r>
              <a:rPr dirty="0" sz="115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dirty="0" sz="1150" spc="-55">
                <a:solidFill>
                  <a:srgbClr val="4A5462"/>
                </a:solidFill>
                <a:latin typeface="Roboto"/>
                <a:cs typeface="Roboto"/>
              </a:rPr>
              <a:t>expected</a:t>
            </a:r>
            <a:r>
              <a:rPr dirty="0" sz="115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dirty="0" sz="1150" spc="-40">
                <a:solidFill>
                  <a:srgbClr val="4A5462"/>
                </a:solidFill>
                <a:latin typeface="Roboto"/>
                <a:cs typeface="Roboto"/>
              </a:rPr>
              <a:t>behaviors.</a:t>
            </a:r>
            <a:endParaRPr sz="1150">
              <a:latin typeface="Roboto"/>
              <a:cs typeface="Roboto"/>
            </a:endParaRPr>
          </a:p>
        </p:txBody>
      </p:sp>
      <p:sp>
        <p:nvSpPr>
          <p:cNvPr id="46" name="object 46" descr=""/>
          <p:cNvSpPr/>
          <p:nvPr/>
        </p:nvSpPr>
        <p:spPr>
          <a:xfrm>
            <a:off x="7696199" y="4076699"/>
            <a:ext cx="4114800" cy="952500"/>
          </a:xfrm>
          <a:custGeom>
            <a:avLst/>
            <a:gdLst/>
            <a:ahLst/>
            <a:cxnLst/>
            <a:rect l="l" t="t" r="r" b="b"/>
            <a:pathLst>
              <a:path w="4114800" h="952500">
                <a:moveTo>
                  <a:pt x="4043602" y="952499"/>
                </a:moveTo>
                <a:lnTo>
                  <a:pt x="71196" y="952499"/>
                </a:lnTo>
                <a:lnTo>
                  <a:pt x="66240" y="952011"/>
                </a:lnTo>
                <a:lnTo>
                  <a:pt x="29704" y="936878"/>
                </a:lnTo>
                <a:lnTo>
                  <a:pt x="3884" y="900837"/>
                </a:lnTo>
                <a:lnTo>
                  <a:pt x="0" y="881303"/>
                </a:lnTo>
                <a:lnTo>
                  <a:pt x="0" y="876299"/>
                </a:lnTo>
                <a:lnTo>
                  <a:pt x="0" y="71196"/>
                </a:lnTo>
                <a:lnTo>
                  <a:pt x="15620" y="29705"/>
                </a:lnTo>
                <a:lnTo>
                  <a:pt x="51661" y="3885"/>
                </a:lnTo>
                <a:lnTo>
                  <a:pt x="71196" y="0"/>
                </a:lnTo>
                <a:lnTo>
                  <a:pt x="4043602" y="0"/>
                </a:lnTo>
                <a:lnTo>
                  <a:pt x="4085094" y="15621"/>
                </a:lnTo>
                <a:lnTo>
                  <a:pt x="4110913" y="51661"/>
                </a:lnTo>
                <a:lnTo>
                  <a:pt x="4114799" y="71196"/>
                </a:lnTo>
                <a:lnTo>
                  <a:pt x="4114799" y="881303"/>
                </a:lnTo>
                <a:lnTo>
                  <a:pt x="4099177" y="922794"/>
                </a:lnTo>
                <a:lnTo>
                  <a:pt x="4063137" y="948613"/>
                </a:lnTo>
                <a:lnTo>
                  <a:pt x="4048558" y="952011"/>
                </a:lnTo>
                <a:lnTo>
                  <a:pt x="4043602" y="9524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 descr=""/>
          <p:cNvSpPr txBox="1"/>
          <p:nvPr/>
        </p:nvSpPr>
        <p:spPr>
          <a:xfrm>
            <a:off x="7835900" y="4206357"/>
            <a:ext cx="3746500" cy="399415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 marR="5080">
              <a:lnSpc>
                <a:spcPct val="104200"/>
              </a:lnSpc>
              <a:spcBef>
                <a:spcPts val="40"/>
              </a:spcBef>
            </a:pPr>
            <a:r>
              <a:rPr dirty="0" sz="1200" spc="-120" i="1">
                <a:solidFill>
                  <a:srgbClr val="1F2937"/>
                </a:solidFill>
                <a:latin typeface="Arial"/>
                <a:cs typeface="Arial"/>
              </a:rPr>
              <a:t>"Use</a:t>
            </a:r>
            <a:r>
              <a:rPr dirty="0" sz="1200" spc="-40" i="1">
                <a:solidFill>
                  <a:srgbClr val="1F2937"/>
                </a:solidFill>
                <a:latin typeface="Arial"/>
                <a:cs typeface="Arial"/>
              </a:rPr>
              <a:t> </a:t>
            </a:r>
            <a:r>
              <a:rPr dirty="0" sz="1200" spc="-75" i="1">
                <a:solidFill>
                  <a:srgbClr val="1F2937"/>
                </a:solidFill>
                <a:latin typeface="Arial"/>
                <a:cs typeface="Arial"/>
              </a:rPr>
              <a:t>frameworks</a:t>
            </a:r>
            <a:r>
              <a:rPr dirty="0" sz="1200" spc="-40" i="1">
                <a:solidFill>
                  <a:srgbClr val="1F2937"/>
                </a:solidFill>
                <a:latin typeface="Arial"/>
                <a:cs typeface="Arial"/>
              </a:rPr>
              <a:t> </a:t>
            </a:r>
            <a:r>
              <a:rPr dirty="0" sz="1200" spc="-65" i="1">
                <a:solidFill>
                  <a:srgbClr val="1F2937"/>
                </a:solidFill>
                <a:latin typeface="Arial"/>
                <a:cs typeface="Arial"/>
              </a:rPr>
              <a:t>like</a:t>
            </a:r>
            <a:r>
              <a:rPr dirty="0" sz="1200" spc="-40" i="1">
                <a:solidFill>
                  <a:srgbClr val="1F2937"/>
                </a:solidFill>
                <a:latin typeface="Arial"/>
                <a:cs typeface="Arial"/>
              </a:rPr>
              <a:t> </a:t>
            </a:r>
            <a:r>
              <a:rPr dirty="0" sz="1200" spc="-110" i="1">
                <a:solidFill>
                  <a:srgbClr val="1F2937"/>
                </a:solidFill>
                <a:latin typeface="Arial"/>
                <a:cs typeface="Arial"/>
              </a:rPr>
              <a:t>CrewAI</a:t>
            </a:r>
            <a:r>
              <a:rPr dirty="0" sz="1200" spc="-35" i="1">
                <a:solidFill>
                  <a:srgbClr val="1F2937"/>
                </a:solidFill>
                <a:latin typeface="Arial"/>
                <a:cs typeface="Arial"/>
              </a:rPr>
              <a:t> </a:t>
            </a:r>
            <a:r>
              <a:rPr dirty="0" sz="1200" spc="-40" i="1">
                <a:solidFill>
                  <a:srgbClr val="1F2937"/>
                </a:solidFill>
                <a:latin typeface="Arial"/>
                <a:cs typeface="Arial"/>
              </a:rPr>
              <a:t>to </a:t>
            </a:r>
            <a:r>
              <a:rPr dirty="0" sz="1200" spc="-70" i="1">
                <a:solidFill>
                  <a:srgbClr val="1F2937"/>
                </a:solidFill>
                <a:latin typeface="Arial"/>
                <a:cs typeface="Arial"/>
              </a:rPr>
              <a:t>streamline</a:t>
            </a:r>
            <a:r>
              <a:rPr dirty="0" sz="1200" spc="-40" i="1">
                <a:solidFill>
                  <a:srgbClr val="1F2937"/>
                </a:solidFill>
                <a:latin typeface="Arial"/>
                <a:cs typeface="Arial"/>
              </a:rPr>
              <a:t> </a:t>
            </a:r>
            <a:r>
              <a:rPr dirty="0" sz="1200" spc="-45" i="1">
                <a:solidFill>
                  <a:srgbClr val="1F2937"/>
                </a:solidFill>
                <a:latin typeface="Arial"/>
                <a:cs typeface="Arial"/>
              </a:rPr>
              <a:t>tool</a:t>
            </a:r>
            <a:r>
              <a:rPr dirty="0" sz="1200" spc="-35" i="1">
                <a:solidFill>
                  <a:srgbClr val="1F2937"/>
                </a:solidFill>
                <a:latin typeface="Arial"/>
                <a:cs typeface="Arial"/>
              </a:rPr>
              <a:t> </a:t>
            </a:r>
            <a:r>
              <a:rPr dirty="0" sz="1200" spc="-70" i="1">
                <a:solidFill>
                  <a:srgbClr val="1F2937"/>
                </a:solidFill>
                <a:latin typeface="Arial"/>
                <a:cs typeface="Arial"/>
              </a:rPr>
              <a:t>creation</a:t>
            </a:r>
            <a:r>
              <a:rPr dirty="0" sz="1200" spc="-40" i="1">
                <a:solidFill>
                  <a:srgbClr val="1F2937"/>
                </a:solidFill>
                <a:latin typeface="Arial"/>
                <a:cs typeface="Arial"/>
              </a:rPr>
              <a:t> </a:t>
            </a:r>
            <a:r>
              <a:rPr dirty="0" sz="1200" spc="-25" i="1">
                <a:solidFill>
                  <a:srgbClr val="1F2937"/>
                </a:solidFill>
                <a:latin typeface="Arial"/>
                <a:cs typeface="Arial"/>
              </a:rPr>
              <a:t>and</a:t>
            </a:r>
            <a:r>
              <a:rPr dirty="0" sz="1200" spc="-25" i="1">
                <a:solidFill>
                  <a:srgbClr val="1F2937"/>
                </a:solidFill>
                <a:latin typeface="Arial"/>
                <a:cs typeface="Arial"/>
              </a:rPr>
              <a:t> </a:t>
            </a:r>
            <a:r>
              <a:rPr dirty="0" sz="1200" spc="-70" i="1">
                <a:solidFill>
                  <a:srgbClr val="1F2937"/>
                </a:solidFill>
                <a:latin typeface="Arial"/>
                <a:cs typeface="Arial"/>
              </a:rPr>
              <a:t>integration,</a:t>
            </a:r>
            <a:r>
              <a:rPr dirty="0" sz="1200" spc="-30" i="1">
                <a:solidFill>
                  <a:srgbClr val="1F2937"/>
                </a:solidFill>
                <a:latin typeface="Arial"/>
                <a:cs typeface="Arial"/>
              </a:rPr>
              <a:t> </a:t>
            </a:r>
            <a:r>
              <a:rPr dirty="0" sz="1200" spc="-80" i="1">
                <a:solidFill>
                  <a:srgbClr val="1F2937"/>
                </a:solidFill>
                <a:latin typeface="Arial"/>
                <a:cs typeface="Arial"/>
              </a:rPr>
              <a:t>enabling</a:t>
            </a:r>
            <a:r>
              <a:rPr dirty="0" sz="1200" spc="-30" i="1">
                <a:solidFill>
                  <a:srgbClr val="1F2937"/>
                </a:solidFill>
                <a:latin typeface="Arial"/>
                <a:cs typeface="Arial"/>
              </a:rPr>
              <a:t> </a:t>
            </a:r>
            <a:r>
              <a:rPr dirty="0" sz="1200" spc="-90" i="1">
                <a:solidFill>
                  <a:srgbClr val="1F2937"/>
                </a:solidFill>
                <a:latin typeface="Arial"/>
                <a:cs typeface="Arial"/>
              </a:rPr>
              <a:t>reusable</a:t>
            </a:r>
            <a:r>
              <a:rPr dirty="0" sz="1200" spc="-30" i="1">
                <a:solidFill>
                  <a:srgbClr val="1F2937"/>
                </a:solidFill>
                <a:latin typeface="Arial"/>
                <a:cs typeface="Arial"/>
              </a:rPr>
              <a:t> </a:t>
            </a:r>
            <a:r>
              <a:rPr dirty="0" sz="1200" spc="-45" i="1">
                <a:solidFill>
                  <a:srgbClr val="1F2937"/>
                </a:solidFill>
                <a:latin typeface="Arial"/>
                <a:cs typeface="Arial"/>
              </a:rPr>
              <a:t>tool</a:t>
            </a:r>
            <a:r>
              <a:rPr dirty="0" sz="1200" spc="-30" i="1">
                <a:solidFill>
                  <a:srgbClr val="1F2937"/>
                </a:solidFill>
                <a:latin typeface="Arial"/>
                <a:cs typeface="Arial"/>
              </a:rPr>
              <a:t> </a:t>
            </a:r>
            <a:r>
              <a:rPr dirty="0" sz="1200" spc="-65" i="1">
                <a:solidFill>
                  <a:srgbClr val="1F2937"/>
                </a:solidFill>
                <a:latin typeface="Arial"/>
                <a:cs typeface="Arial"/>
              </a:rPr>
              <a:t>libraries</a:t>
            </a:r>
            <a:r>
              <a:rPr dirty="0" sz="1200" spc="-30" i="1">
                <a:solidFill>
                  <a:srgbClr val="1F2937"/>
                </a:solidFill>
                <a:latin typeface="Arial"/>
                <a:cs typeface="Arial"/>
              </a:rPr>
              <a:t> for </a:t>
            </a:r>
            <a:r>
              <a:rPr dirty="0" sz="1200" spc="-60" i="1">
                <a:solidFill>
                  <a:srgbClr val="1F2937"/>
                </a:solidFill>
                <a:latin typeface="Arial"/>
                <a:cs typeface="Arial"/>
              </a:rPr>
              <a:t>multiple</a:t>
            </a:r>
            <a:r>
              <a:rPr dirty="0" sz="1200" spc="-30" i="1">
                <a:solidFill>
                  <a:srgbClr val="1F2937"/>
                </a:solidFill>
                <a:latin typeface="Arial"/>
                <a:cs typeface="Arial"/>
              </a:rPr>
              <a:t> </a:t>
            </a:r>
            <a:r>
              <a:rPr dirty="0" sz="1200" spc="-45" i="1">
                <a:solidFill>
                  <a:srgbClr val="1F2937"/>
                </a:solidFill>
                <a:latin typeface="Arial"/>
                <a:cs typeface="Arial"/>
              </a:rPr>
              <a:t>agents."</a:t>
            </a:r>
            <a:endParaRPr sz="1200">
              <a:latin typeface="Arial"/>
              <a:cs typeface="Arial"/>
            </a:endParaRPr>
          </a:p>
        </p:txBody>
      </p:sp>
      <p:sp>
        <p:nvSpPr>
          <p:cNvPr id="48" name="object 48" descr=""/>
          <p:cNvSpPr txBox="1"/>
          <p:nvPr/>
        </p:nvSpPr>
        <p:spPr>
          <a:xfrm>
            <a:off x="7835900" y="4668122"/>
            <a:ext cx="1113790" cy="20383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150" spc="-90">
                <a:solidFill>
                  <a:srgbClr val="6A7280"/>
                </a:solidFill>
                <a:latin typeface="Roboto"/>
                <a:cs typeface="Roboto"/>
              </a:rPr>
              <a:t>—</a:t>
            </a:r>
            <a:r>
              <a:rPr dirty="0" sz="1150" spc="-20">
                <a:solidFill>
                  <a:srgbClr val="6A7280"/>
                </a:solidFill>
                <a:latin typeface="Roboto"/>
                <a:cs typeface="Roboto"/>
              </a:rPr>
              <a:t> </a:t>
            </a:r>
            <a:r>
              <a:rPr dirty="0" sz="1150" spc="-60">
                <a:solidFill>
                  <a:srgbClr val="6A7280"/>
                </a:solidFill>
                <a:latin typeface="Roboto"/>
                <a:cs typeface="Roboto"/>
              </a:rPr>
              <a:t>AI</a:t>
            </a:r>
            <a:r>
              <a:rPr dirty="0" sz="1150" spc="-20">
                <a:solidFill>
                  <a:srgbClr val="6A7280"/>
                </a:solidFill>
                <a:latin typeface="Roboto"/>
                <a:cs typeface="Roboto"/>
              </a:rPr>
              <a:t> </a:t>
            </a:r>
            <a:r>
              <a:rPr dirty="0" sz="1150" spc="-55">
                <a:solidFill>
                  <a:srgbClr val="6A7280"/>
                </a:solidFill>
                <a:latin typeface="Roboto"/>
                <a:cs typeface="Roboto"/>
              </a:rPr>
              <a:t>Agents</a:t>
            </a:r>
            <a:r>
              <a:rPr dirty="0" sz="1150" spc="-15">
                <a:solidFill>
                  <a:srgbClr val="6A7280"/>
                </a:solidFill>
                <a:latin typeface="Roboto"/>
                <a:cs typeface="Roboto"/>
              </a:rPr>
              <a:t> </a:t>
            </a:r>
            <a:r>
              <a:rPr dirty="0" sz="1150" spc="-45">
                <a:solidFill>
                  <a:srgbClr val="6A7280"/>
                </a:solidFill>
                <a:latin typeface="Roboto"/>
                <a:cs typeface="Roboto"/>
              </a:rPr>
              <a:t>Guide</a:t>
            </a:r>
            <a:endParaRPr sz="1150">
              <a:latin typeface="Roboto"/>
              <a:cs typeface="Roboto"/>
            </a:endParaRPr>
          </a:p>
        </p:txBody>
      </p:sp>
      <p:grpSp>
        <p:nvGrpSpPr>
          <p:cNvPr id="49" name="object 49" descr=""/>
          <p:cNvGrpSpPr/>
          <p:nvPr/>
        </p:nvGrpSpPr>
        <p:grpSpPr>
          <a:xfrm>
            <a:off x="10544174" y="6343649"/>
            <a:ext cx="1457325" cy="323850"/>
            <a:chOff x="10544174" y="6343649"/>
            <a:chExt cx="1457325" cy="323850"/>
          </a:xfrm>
        </p:grpSpPr>
        <p:sp>
          <p:nvSpPr>
            <p:cNvPr id="50" name="object 50" descr=""/>
            <p:cNvSpPr/>
            <p:nvPr/>
          </p:nvSpPr>
          <p:spPr>
            <a:xfrm>
              <a:off x="10544174" y="6343649"/>
              <a:ext cx="1457325" cy="323850"/>
            </a:xfrm>
            <a:custGeom>
              <a:avLst/>
              <a:gdLst/>
              <a:ahLst/>
              <a:cxnLst/>
              <a:rect l="l" t="t" r="r" b="b"/>
              <a:pathLst>
                <a:path w="1457325" h="323850">
                  <a:moveTo>
                    <a:pt x="1424277" y="323849"/>
                  </a:moveTo>
                  <a:lnTo>
                    <a:pt x="33047" y="323849"/>
                  </a:lnTo>
                  <a:lnTo>
                    <a:pt x="28187" y="322883"/>
                  </a:lnTo>
                  <a:lnTo>
                    <a:pt x="966" y="295662"/>
                  </a:lnTo>
                  <a:lnTo>
                    <a:pt x="0" y="290802"/>
                  </a:lnTo>
                  <a:lnTo>
                    <a:pt x="0" y="28574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1424277" y="0"/>
                  </a:lnTo>
                  <a:lnTo>
                    <a:pt x="1456357" y="28187"/>
                  </a:lnTo>
                  <a:lnTo>
                    <a:pt x="1457324" y="33047"/>
                  </a:lnTo>
                  <a:lnTo>
                    <a:pt x="1457324" y="290802"/>
                  </a:lnTo>
                  <a:lnTo>
                    <a:pt x="1429137" y="322883"/>
                  </a:lnTo>
                  <a:lnTo>
                    <a:pt x="1424277" y="323849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1" name="object 51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658474" y="6438899"/>
              <a:ext cx="133349" cy="133349"/>
            </a:xfrm>
            <a:prstGeom prst="rect">
              <a:avLst/>
            </a:prstGeom>
          </p:spPr>
        </p:pic>
      </p:grpSp>
      <p:sp>
        <p:nvSpPr>
          <p:cNvPr id="52" name="object 52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975"/>
              </a:lnSpc>
            </a:pPr>
            <a:r>
              <a:rPr dirty="0" spc="-75"/>
              <a:t>Made</a:t>
            </a:r>
            <a:r>
              <a:rPr dirty="0" spc="5"/>
              <a:t> </a:t>
            </a:r>
            <a:r>
              <a:rPr dirty="0" spc="-55"/>
              <a:t>with</a:t>
            </a:r>
            <a:r>
              <a:rPr dirty="0" spc="5"/>
              <a:t> </a:t>
            </a:r>
            <a:r>
              <a:rPr dirty="0" spc="-50"/>
              <a:t>Genspark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2192000" cy="7029450"/>
          </a:xfrm>
          <a:custGeom>
            <a:avLst/>
            <a:gdLst/>
            <a:ahLst/>
            <a:cxnLst/>
            <a:rect l="l" t="t" r="r" b="b"/>
            <a:pathLst>
              <a:path w="12192000" h="7029450">
                <a:moveTo>
                  <a:pt x="12191999" y="7029449"/>
                </a:moveTo>
                <a:lnTo>
                  <a:pt x="0" y="702944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7029449"/>
                </a:lnTo>
                <a:close/>
              </a:path>
            </a:pathLst>
          </a:custGeom>
          <a:solidFill>
            <a:srgbClr val="F7FA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609599" y="609600"/>
            <a:ext cx="952500" cy="76200"/>
          </a:xfrm>
          <a:custGeom>
            <a:avLst/>
            <a:gdLst/>
            <a:ahLst/>
            <a:cxnLst/>
            <a:rect l="l" t="t" r="r" b="b"/>
            <a:pathLst>
              <a:path w="952500" h="76200">
                <a:moveTo>
                  <a:pt x="952499" y="76199"/>
                </a:moveTo>
                <a:lnTo>
                  <a:pt x="0" y="76199"/>
                </a:lnTo>
                <a:lnTo>
                  <a:pt x="0" y="0"/>
                </a:lnTo>
                <a:lnTo>
                  <a:pt x="952499" y="0"/>
                </a:lnTo>
                <a:lnTo>
                  <a:pt x="952499" y="76199"/>
                </a:lnTo>
                <a:close/>
              </a:path>
            </a:pathLst>
          </a:custGeom>
          <a:solidFill>
            <a:srgbClr val="3B81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-254"/>
              <a:t>Block</a:t>
            </a:r>
            <a:r>
              <a:rPr dirty="0" spc="-95"/>
              <a:t> </a:t>
            </a:r>
            <a:r>
              <a:rPr dirty="0" spc="-204"/>
              <a:t>4:</a:t>
            </a:r>
            <a:r>
              <a:rPr dirty="0" spc="-95"/>
              <a:t> </a:t>
            </a:r>
            <a:r>
              <a:rPr dirty="0" spc="-265"/>
              <a:t>Cooperation</a:t>
            </a:r>
          </a:p>
        </p:txBody>
      </p:sp>
      <p:sp>
        <p:nvSpPr>
          <p:cNvPr id="5" name="object 5" descr=""/>
          <p:cNvSpPr txBox="1"/>
          <p:nvPr/>
        </p:nvSpPr>
        <p:spPr>
          <a:xfrm>
            <a:off x="596899" y="1458436"/>
            <a:ext cx="5837555" cy="95885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 marR="5080">
              <a:lnSpc>
                <a:spcPct val="123100"/>
              </a:lnSpc>
              <a:spcBef>
                <a:spcPts val="130"/>
              </a:spcBef>
            </a:pPr>
            <a:r>
              <a:rPr dirty="0" sz="1650" spc="-70">
                <a:solidFill>
                  <a:srgbClr val="374050"/>
                </a:solidFill>
                <a:latin typeface="Roboto"/>
                <a:cs typeface="Roboto"/>
              </a:rPr>
              <a:t>Multi-</a:t>
            </a:r>
            <a:r>
              <a:rPr dirty="0" sz="1650" spc="-85">
                <a:solidFill>
                  <a:srgbClr val="374050"/>
                </a:solidFill>
                <a:latin typeface="Roboto"/>
                <a:cs typeface="Roboto"/>
              </a:rPr>
              <a:t>agent</a:t>
            </a:r>
            <a:r>
              <a:rPr dirty="0" sz="1650" spc="5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dirty="0" sz="1650" spc="-95">
                <a:solidFill>
                  <a:srgbClr val="374050"/>
                </a:solidFill>
                <a:latin typeface="Roboto"/>
                <a:cs typeface="Roboto"/>
              </a:rPr>
              <a:t>systems</a:t>
            </a:r>
            <a:r>
              <a:rPr dirty="0" sz="1650" spc="1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dirty="0" sz="1650" spc="-75">
                <a:solidFill>
                  <a:srgbClr val="374050"/>
                </a:solidFill>
                <a:latin typeface="Roboto"/>
                <a:cs typeface="Roboto"/>
              </a:rPr>
              <a:t>divide</a:t>
            </a:r>
            <a:r>
              <a:rPr dirty="0" sz="1650" spc="5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dirty="0" sz="1650" spc="-90">
                <a:solidFill>
                  <a:srgbClr val="374050"/>
                </a:solidFill>
                <a:latin typeface="Roboto"/>
                <a:cs typeface="Roboto"/>
              </a:rPr>
              <a:t>complex</a:t>
            </a:r>
            <a:r>
              <a:rPr dirty="0" sz="1650" spc="1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dirty="0" sz="1650" spc="-85">
                <a:solidFill>
                  <a:srgbClr val="374050"/>
                </a:solidFill>
                <a:latin typeface="Roboto"/>
                <a:cs typeface="Roboto"/>
              </a:rPr>
              <a:t>workflows</a:t>
            </a:r>
            <a:r>
              <a:rPr dirty="0" sz="1650" spc="5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dirty="0" sz="1650" spc="-100">
                <a:solidFill>
                  <a:srgbClr val="374050"/>
                </a:solidFill>
                <a:latin typeface="Roboto"/>
                <a:cs typeface="Roboto"/>
              </a:rPr>
              <a:t>among</a:t>
            </a:r>
            <a:r>
              <a:rPr dirty="0" sz="1650" spc="1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dirty="0" sz="1650" spc="-10" b="0">
                <a:solidFill>
                  <a:srgbClr val="2562EB"/>
                </a:solidFill>
                <a:latin typeface="Roboto Medium"/>
                <a:cs typeface="Roboto Medium"/>
              </a:rPr>
              <a:t>specialized </a:t>
            </a:r>
            <a:r>
              <a:rPr dirty="0" sz="1650" spc="-90" b="0">
                <a:solidFill>
                  <a:srgbClr val="2562EB"/>
                </a:solidFill>
                <a:latin typeface="Roboto Medium"/>
                <a:cs typeface="Roboto Medium"/>
              </a:rPr>
              <a:t>agents</a:t>
            </a:r>
            <a:r>
              <a:rPr dirty="0" sz="1650" spc="-25" b="0">
                <a:solidFill>
                  <a:srgbClr val="2562EB"/>
                </a:solidFill>
                <a:latin typeface="Roboto Medium"/>
                <a:cs typeface="Roboto Medium"/>
              </a:rPr>
              <a:t> </a:t>
            </a:r>
            <a:r>
              <a:rPr dirty="0" sz="1650" spc="-70">
                <a:solidFill>
                  <a:srgbClr val="374050"/>
                </a:solidFill>
                <a:latin typeface="Roboto"/>
                <a:cs typeface="Roboto"/>
              </a:rPr>
              <a:t>that</a:t>
            </a:r>
            <a:r>
              <a:rPr dirty="0" sz="1650" spc="-2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dirty="0" sz="1650" spc="-70">
                <a:solidFill>
                  <a:srgbClr val="374050"/>
                </a:solidFill>
                <a:latin typeface="Roboto"/>
                <a:cs typeface="Roboto"/>
              </a:rPr>
              <a:t>collaborate,</a:t>
            </a:r>
            <a:r>
              <a:rPr dirty="0" sz="1650" spc="-2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dirty="0" sz="1650" spc="-85">
                <a:solidFill>
                  <a:srgbClr val="374050"/>
                </a:solidFill>
                <a:latin typeface="Roboto"/>
                <a:cs typeface="Roboto"/>
              </a:rPr>
              <a:t>provide</a:t>
            </a:r>
            <a:r>
              <a:rPr dirty="0" sz="1650" spc="-2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dirty="0" sz="1650" spc="-80">
                <a:solidFill>
                  <a:srgbClr val="374050"/>
                </a:solidFill>
                <a:latin typeface="Roboto"/>
                <a:cs typeface="Roboto"/>
              </a:rPr>
              <a:t>feedback,</a:t>
            </a:r>
            <a:r>
              <a:rPr dirty="0" sz="1650" spc="-2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dirty="0" sz="1650" spc="-90">
                <a:solidFill>
                  <a:srgbClr val="374050"/>
                </a:solidFill>
                <a:latin typeface="Roboto"/>
                <a:cs typeface="Roboto"/>
              </a:rPr>
              <a:t>and</a:t>
            </a:r>
            <a:r>
              <a:rPr dirty="0" sz="1650" spc="-2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dirty="0" sz="1650" spc="-85">
                <a:solidFill>
                  <a:srgbClr val="374050"/>
                </a:solidFill>
                <a:latin typeface="Roboto"/>
                <a:cs typeface="Roboto"/>
              </a:rPr>
              <a:t>combine</a:t>
            </a:r>
            <a:r>
              <a:rPr dirty="0" sz="1650" spc="-2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dirty="0" sz="1650" spc="-75">
                <a:solidFill>
                  <a:srgbClr val="374050"/>
                </a:solidFill>
                <a:latin typeface="Roboto"/>
                <a:cs typeface="Roboto"/>
              </a:rPr>
              <a:t>strengths</a:t>
            </a:r>
            <a:r>
              <a:rPr dirty="0" sz="1650" spc="-2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dirty="0" sz="1650" spc="-25">
                <a:solidFill>
                  <a:srgbClr val="374050"/>
                </a:solidFill>
                <a:latin typeface="Roboto"/>
                <a:cs typeface="Roboto"/>
              </a:rPr>
              <a:t>for </a:t>
            </a:r>
            <a:r>
              <a:rPr dirty="0" sz="1650" spc="-80">
                <a:solidFill>
                  <a:srgbClr val="374050"/>
                </a:solidFill>
                <a:latin typeface="Roboto"/>
                <a:cs typeface="Roboto"/>
              </a:rPr>
              <a:t>higher</a:t>
            </a:r>
            <a:r>
              <a:rPr dirty="0" sz="1650" spc="1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dirty="0" sz="1650" spc="-10">
                <a:solidFill>
                  <a:srgbClr val="374050"/>
                </a:solidFill>
                <a:latin typeface="Roboto"/>
                <a:cs typeface="Roboto"/>
              </a:rPr>
              <a:t>accuracy.</a:t>
            </a:r>
            <a:endParaRPr sz="1650">
              <a:latin typeface="Roboto"/>
              <a:cs typeface="Roboto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596899" y="2715308"/>
            <a:ext cx="3168650" cy="3409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050" spc="-140" b="0">
                <a:solidFill>
                  <a:srgbClr val="1F2937"/>
                </a:solidFill>
                <a:latin typeface="Roboto Medium"/>
                <a:cs typeface="Roboto Medium"/>
              </a:rPr>
              <a:t>Benefits</a:t>
            </a:r>
            <a:r>
              <a:rPr dirty="0" sz="2050" spc="-30" b="0">
                <a:solidFill>
                  <a:srgbClr val="1F2937"/>
                </a:solidFill>
                <a:latin typeface="Roboto Medium"/>
                <a:cs typeface="Roboto Medium"/>
              </a:rPr>
              <a:t> </a:t>
            </a:r>
            <a:r>
              <a:rPr dirty="0" sz="2050" spc="-130" b="0">
                <a:solidFill>
                  <a:srgbClr val="1F2937"/>
                </a:solidFill>
                <a:latin typeface="Roboto Medium"/>
                <a:cs typeface="Roboto Medium"/>
              </a:rPr>
              <a:t>of</a:t>
            </a:r>
            <a:r>
              <a:rPr dirty="0" sz="2050" spc="-20" b="0">
                <a:solidFill>
                  <a:srgbClr val="1F2937"/>
                </a:solidFill>
                <a:latin typeface="Roboto Medium"/>
                <a:cs typeface="Roboto Medium"/>
              </a:rPr>
              <a:t> </a:t>
            </a:r>
            <a:r>
              <a:rPr dirty="0" sz="2050" spc="-150" b="0">
                <a:solidFill>
                  <a:srgbClr val="1F2937"/>
                </a:solidFill>
                <a:latin typeface="Roboto Medium"/>
                <a:cs typeface="Roboto Medium"/>
              </a:rPr>
              <a:t>Agent</a:t>
            </a:r>
            <a:r>
              <a:rPr dirty="0" sz="2050" spc="-20" b="0">
                <a:solidFill>
                  <a:srgbClr val="1F2937"/>
                </a:solidFill>
                <a:latin typeface="Roboto Medium"/>
                <a:cs typeface="Roboto Medium"/>
              </a:rPr>
              <a:t> </a:t>
            </a:r>
            <a:r>
              <a:rPr dirty="0" sz="2050" spc="-114" b="0">
                <a:solidFill>
                  <a:srgbClr val="1F2937"/>
                </a:solidFill>
                <a:latin typeface="Roboto Medium"/>
                <a:cs typeface="Roboto Medium"/>
              </a:rPr>
              <a:t>Cooperation:</a:t>
            </a:r>
            <a:endParaRPr sz="2050">
              <a:latin typeface="Roboto Medium"/>
              <a:cs typeface="Roboto Medium"/>
            </a:endParaRPr>
          </a:p>
        </p:txBody>
      </p:sp>
      <p:grpSp>
        <p:nvGrpSpPr>
          <p:cNvPr id="7" name="object 7" descr=""/>
          <p:cNvGrpSpPr/>
          <p:nvPr/>
        </p:nvGrpSpPr>
        <p:grpSpPr>
          <a:xfrm>
            <a:off x="609599" y="3219449"/>
            <a:ext cx="6096000" cy="685800"/>
            <a:chOff x="609599" y="3219449"/>
            <a:chExt cx="6096000" cy="685800"/>
          </a:xfrm>
        </p:grpSpPr>
        <p:sp>
          <p:nvSpPr>
            <p:cNvPr id="8" name="object 8" descr=""/>
            <p:cNvSpPr/>
            <p:nvPr/>
          </p:nvSpPr>
          <p:spPr>
            <a:xfrm>
              <a:off x="628649" y="3219449"/>
              <a:ext cx="6076950" cy="685800"/>
            </a:xfrm>
            <a:custGeom>
              <a:avLst/>
              <a:gdLst/>
              <a:ahLst/>
              <a:cxnLst/>
              <a:rect l="l" t="t" r="r" b="b"/>
              <a:pathLst>
                <a:path w="6076950" h="685800">
                  <a:moveTo>
                    <a:pt x="6043901" y="685799"/>
                  </a:moveTo>
                  <a:lnTo>
                    <a:pt x="0" y="685799"/>
                  </a:lnTo>
                  <a:lnTo>
                    <a:pt x="0" y="0"/>
                  </a:lnTo>
                  <a:lnTo>
                    <a:pt x="6043901" y="0"/>
                  </a:lnTo>
                  <a:lnTo>
                    <a:pt x="6048761" y="966"/>
                  </a:lnTo>
                  <a:lnTo>
                    <a:pt x="6075982" y="28187"/>
                  </a:lnTo>
                  <a:lnTo>
                    <a:pt x="6076948" y="33047"/>
                  </a:lnTo>
                  <a:lnTo>
                    <a:pt x="6076948" y="652752"/>
                  </a:lnTo>
                  <a:lnTo>
                    <a:pt x="6048761" y="684833"/>
                  </a:lnTo>
                  <a:lnTo>
                    <a:pt x="6043901" y="685799"/>
                  </a:lnTo>
                  <a:close/>
                </a:path>
              </a:pathLst>
            </a:custGeom>
            <a:solidFill>
              <a:srgbClr val="F0F9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609599" y="3219449"/>
              <a:ext cx="38100" cy="685800"/>
            </a:xfrm>
            <a:custGeom>
              <a:avLst/>
              <a:gdLst/>
              <a:ahLst/>
              <a:cxnLst/>
              <a:rect l="l" t="t" r="r" b="b"/>
              <a:pathLst>
                <a:path w="38100" h="685800">
                  <a:moveTo>
                    <a:pt x="38099" y="685799"/>
                  </a:moveTo>
                  <a:lnTo>
                    <a:pt x="0" y="685799"/>
                  </a:lnTo>
                  <a:lnTo>
                    <a:pt x="0" y="0"/>
                  </a:lnTo>
                  <a:lnTo>
                    <a:pt x="38099" y="0"/>
                  </a:lnTo>
                  <a:lnTo>
                    <a:pt x="38099" y="685799"/>
                  </a:lnTo>
                  <a:close/>
                </a:path>
              </a:pathLst>
            </a:custGeom>
            <a:solidFill>
              <a:srgbClr val="3B81F5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 descr=""/>
          <p:cNvSpPr txBox="1"/>
          <p:nvPr/>
        </p:nvSpPr>
        <p:spPr>
          <a:xfrm>
            <a:off x="787399" y="3288253"/>
            <a:ext cx="3260725" cy="483234"/>
          </a:xfrm>
          <a:prstGeom prst="rect">
            <a:avLst/>
          </a:prstGeom>
        </p:spPr>
        <p:txBody>
          <a:bodyPr wrap="square" lIns="0" tIns="419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dirty="0" sz="1300" spc="-85" b="0">
                <a:latin typeface="Roboto Medium"/>
                <a:cs typeface="Roboto Medium"/>
              </a:rPr>
              <a:t>Task</a:t>
            </a:r>
            <a:r>
              <a:rPr dirty="0" sz="1300" spc="-5" b="0">
                <a:latin typeface="Roboto Medium"/>
                <a:cs typeface="Roboto Medium"/>
              </a:rPr>
              <a:t> </a:t>
            </a:r>
            <a:r>
              <a:rPr dirty="0" sz="1300" spc="-10" b="0">
                <a:latin typeface="Roboto Medium"/>
                <a:cs typeface="Roboto Medium"/>
              </a:rPr>
              <a:t>Specialization</a:t>
            </a:r>
            <a:endParaRPr sz="1300">
              <a:latin typeface="Roboto Medium"/>
              <a:cs typeface="Roboto Medium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dirty="0" sz="1300" spc="-60">
                <a:solidFill>
                  <a:srgbClr val="4A5462"/>
                </a:solidFill>
                <a:latin typeface="Roboto"/>
                <a:cs typeface="Roboto"/>
              </a:rPr>
              <a:t>Each</a:t>
            </a:r>
            <a:r>
              <a:rPr dirty="0" sz="1300" spc="-1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dirty="0" sz="1300" spc="-60">
                <a:solidFill>
                  <a:srgbClr val="4A5462"/>
                </a:solidFill>
                <a:latin typeface="Roboto"/>
                <a:cs typeface="Roboto"/>
              </a:rPr>
              <a:t>agent</a:t>
            </a:r>
            <a:r>
              <a:rPr dirty="0" sz="1300" spc="-5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dirty="0" sz="1300" spc="-55">
                <a:solidFill>
                  <a:srgbClr val="4A5462"/>
                </a:solidFill>
                <a:latin typeface="Roboto"/>
                <a:cs typeface="Roboto"/>
              </a:rPr>
              <a:t>performs</a:t>
            </a:r>
            <a:r>
              <a:rPr dirty="0" sz="1300" spc="-5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dirty="0" sz="1300" spc="-50">
                <a:solidFill>
                  <a:srgbClr val="4A5462"/>
                </a:solidFill>
                <a:latin typeface="Roboto"/>
                <a:cs typeface="Roboto"/>
              </a:rPr>
              <a:t>specific</a:t>
            </a:r>
            <a:r>
              <a:rPr dirty="0" sz="1300" spc="-5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dirty="0" sz="1300" spc="-55">
                <a:solidFill>
                  <a:srgbClr val="4A5462"/>
                </a:solidFill>
                <a:latin typeface="Roboto"/>
                <a:cs typeface="Roboto"/>
              </a:rPr>
              <a:t>roles</a:t>
            </a:r>
            <a:r>
              <a:rPr dirty="0" sz="1300" spc="-5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dirty="0" sz="1300" spc="-50">
                <a:solidFill>
                  <a:srgbClr val="4A5462"/>
                </a:solidFill>
                <a:latin typeface="Roboto"/>
                <a:cs typeface="Roboto"/>
              </a:rPr>
              <a:t>they</a:t>
            </a:r>
            <a:r>
              <a:rPr dirty="0" sz="1300" spc="-5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dirty="0" sz="1300" spc="-60">
                <a:solidFill>
                  <a:srgbClr val="4A5462"/>
                </a:solidFill>
                <a:latin typeface="Roboto"/>
                <a:cs typeface="Roboto"/>
              </a:rPr>
              <a:t>excel</a:t>
            </a:r>
            <a:r>
              <a:rPr dirty="0" sz="1300" spc="-5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dirty="0" sz="1300" spc="-35">
                <a:solidFill>
                  <a:srgbClr val="4A5462"/>
                </a:solidFill>
                <a:latin typeface="Roboto"/>
                <a:cs typeface="Roboto"/>
              </a:rPr>
              <a:t>at</a:t>
            </a:r>
            <a:endParaRPr sz="1300">
              <a:latin typeface="Roboto"/>
              <a:cs typeface="Roboto"/>
            </a:endParaRPr>
          </a:p>
        </p:txBody>
      </p:sp>
      <p:grpSp>
        <p:nvGrpSpPr>
          <p:cNvPr id="11" name="object 11" descr=""/>
          <p:cNvGrpSpPr/>
          <p:nvPr/>
        </p:nvGrpSpPr>
        <p:grpSpPr>
          <a:xfrm>
            <a:off x="609599" y="4019549"/>
            <a:ext cx="6096000" cy="685800"/>
            <a:chOff x="609599" y="4019549"/>
            <a:chExt cx="6096000" cy="685800"/>
          </a:xfrm>
        </p:grpSpPr>
        <p:sp>
          <p:nvSpPr>
            <p:cNvPr id="12" name="object 12" descr=""/>
            <p:cNvSpPr/>
            <p:nvPr/>
          </p:nvSpPr>
          <p:spPr>
            <a:xfrm>
              <a:off x="628649" y="4019549"/>
              <a:ext cx="6076950" cy="685800"/>
            </a:xfrm>
            <a:custGeom>
              <a:avLst/>
              <a:gdLst/>
              <a:ahLst/>
              <a:cxnLst/>
              <a:rect l="l" t="t" r="r" b="b"/>
              <a:pathLst>
                <a:path w="6076950" h="685800">
                  <a:moveTo>
                    <a:pt x="6043901" y="685799"/>
                  </a:moveTo>
                  <a:lnTo>
                    <a:pt x="0" y="685799"/>
                  </a:lnTo>
                  <a:lnTo>
                    <a:pt x="0" y="0"/>
                  </a:lnTo>
                  <a:lnTo>
                    <a:pt x="6043901" y="0"/>
                  </a:lnTo>
                  <a:lnTo>
                    <a:pt x="6048761" y="966"/>
                  </a:lnTo>
                  <a:lnTo>
                    <a:pt x="6075982" y="28187"/>
                  </a:lnTo>
                  <a:lnTo>
                    <a:pt x="6076948" y="33047"/>
                  </a:lnTo>
                  <a:lnTo>
                    <a:pt x="6076948" y="652752"/>
                  </a:lnTo>
                  <a:lnTo>
                    <a:pt x="6048761" y="684832"/>
                  </a:lnTo>
                  <a:lnTo>
                    <a:pt x="6043901" y="685799"/>
                  </a:lnTo>
                  <a:close/>
                </a:path>
              </a:pathLst>
            </a:custGeom>
            <a:solidFill>
              <a:srgbClr val="F0F9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609599" y="4019549"/>
              <a:ext cx="38100" cy="685800"/>
            </a:xfrm>
            <a:custGeom>
              <a:avLst/>
              <a:gdLst/>
              <a:ahLst/>
              <a:cxnLst/>
              <a:rect l="l" t="t" r="r" b="b"/>
              <a:pathLst>
                <a:path w="38100" h="685800">
                  <a:moveTo>
                    <a:pt x="38099" y="685799"/>
                  </a:moveTo>
                  <a:lnTo>
                    <a:pt x="0" y="685799"/>
                  </a:lnTo>
                  <a:lnTo>
                    <a:pt x="0" y="0"/>
                  </a:lnTo>
                  <a:lnTo>
                    <a:pt x="38099" y="0"/>
                  </a:lnTo>
                  <a:lnTo>
                    <a:pt x="38099" y="685799"/>
                  </a:lnTo>
                  <a:close/>
                </a:path>
              </a:pathLst>
            </a:custGeom>
            <a:solidFill>
              <a:srgbClr val="3B81F5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 descr=""/>
          <p:cNvSpPr txBox="1"/>
          <p:nvPr/>
        </p:nvSpPr>
        <p:spPr>
          <a:xfrm>
            <a:off x="787399" y="4088353"/>
            <a:ext cx="4124960" cy="483234"/>
          </a:xfrm>
          <a:prstGeom prst="rect">
            <a:avLst/>
          </a:prstGeom>
        </p:spPr>
        <p:txBody>
          <a:bodyPr wrap="square" lIns="0" tIns="419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dirty="0" sz="1300" spc="-65" b="0">
                <a:latin typeface="Roboto Medium"/>
                <a:cs typeface="Roboto Medium"/>
              </a:rPr>
              <a:t>Improved</a:t>
            </a:r>
            <a:r>
              <a:rPr dirty="0" sz="1300" spc="-10" b="0">
                <a:latin typeface="Roboto Medium"/>
                <a:cs typeface="Roboto Medium"/>
              </a:rPr>
              <a:t> Accuracy</a:t>
            </a:r>
            <a:endParaRPr sz="1300">
              <a:latin typeface="Roboto Medium"/>
              <a:cs typeface="Roboto Medium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dirty="0" sz="1300" spc="-60">
                <a:solidFill>
                  <a:srgbClr val="4A5462"/>
                </a:solidFill>
                <a:latin typeface="Roboto"/>
                <a:cs typeface="Roboto"/>
              </a:rPr>
              <a:t>Peer</a:t>
            </a:r>
            <a:r>
              <a:rPr dirty="0" sz="1300" spc="15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dirty="0" sz="1300" spc="-60">
                <a:solidFill>
                  <a:srgbClr val="4A5462"/>
                </a:solidFill>
                <a:latin typeface="Roboto"/>
                <a:cs typeface="Roboto"/>
              </a:rPr>
              <a:t>review</a:t>
            </a:r>
            <a:r>
              <a:rPr dirty="0" sz="1300" spc="2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dirty="0" sz="1300" spc="-60">
                <a:solidFill>
                  <a:srgbClr val="4A5462"/>
                </a:solidFill>
                <a:latin typeface="Roboto"/>
                <a:cs typeface="Roboto"/>
              </a:rPr>
              <a:t>and</a:t>
            </a:r>
            <a:r>
              <a:rPr dirty="0" sz="1300" spc="2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dirty="0" sz="1300" spc="-65">
                <a:solidFill>
                  <a:srgbClr val="4A5462"/>
                </a:solidFill>
                <a:latin typeface="Roboto"/>
                <a:cs typeface="Roboto"/>
              </a:rPr>
              <a:t>feedback</a:t>
            </a:r>
            <a:r>
              <a:rPr dirty="0" sz="1300" spc="2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dirty="0" sz="1300" spc="-65">
                <a:solidFill>
                  <a:srgbClr val="4A5462"/>
                </a:solidFill>
                <a:latin typeface="Roboto"/>
                <a:cs typeface="Roboto"/>
              </a:rPr>
              <a:t>between</a:t>
            </a:r>
            <a:r>
              <a:rPr dirty="0" sz="1300" spc="2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dirty="0" sz="1300" spc="-60">
                <a:solidFill>
                  <a:srgbClr val="4A5462"/>
                </a:solidFill>
                <a:latin typeface="Roboto"/>
                <a:cs typeface="Roboto"/>
              </a:rPr>
              <a:t>agents</a:t>
            </a:r>
            <a:r>
              <a:rPr dirty="0" sz="1300" spc="2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dirty="0" sz="1300" spc="-65">
                <a:solidFill>
                  <a:srgbClr val="4A5462"/>
                </a:solidFill>
                <a:latin typeface="Roboto"/>
                <a:cs typeface="Roboto"/>
              </a:rPr>
              <a:t>enhances</a:t>
            </a:r>
            <a:r>
              <a:rPr dirty="0" sz="1300" spc="2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dirty="0" sz="1300" spc="-25">
                <a:solidFill>
                  <a:srgbClr val="4A5462"/>
                </a:solidFill>
                <a:latin typeface="Roboto"/>
                <a:cs typeface="Roboto"/>
              </a:rPr>
              <a:t>outputs</a:t>
            </a:r>
            <a:endParaRPr sz="1300">
              <a:latin typeface="Roboto"/>
              <a:cs typeface="Roboto"/>
            </a:endParaRPr>
          </a:p>
        </p:txBody>
      </p:sp>
      <p:grpSp>
        <p:nvGrpSpPr>
          <p:cNvPr id="15" name="object 15" descr=""/>
          <p:cNvGrpSpPr/>
          <p:nvPr/>
        </p:nvGrpSpPr>
        <p:grpSpPr>
          <a:xfrm>
            <a:off x="609599" y="4819649"/>
            <a:ext cx="6096000" cy="685800"/>
            <a:chOff x="609599" y="4819649"/>
            <a:chExt cx="6096000" cy="685800"/>
          </a:xfrm>
        </p:grpSpPr>
        <p:sp>
          <p:nvSpPr>
            <p:cNvPr id="16" name="object 16" descr=""/>
            <p:cNvSpPr/>
            <p:nvPr/>
          </p:nvSpPr>
          <p:spPr>
            <a:xfrm>
              <a:off x="628649" y="4819649"/>
              <a:ext cx="6076950" cy="685800"/>
            </a:xfrm>
            <a:custGeom>
              <a:avLst/>
              <a:gdLst/>
              <a:ahLst/>
              <a:cxnLst/>
              <a:rect l="l" t="t" r="r" b="b"/>
              <a:pathLst>
                <a:path w="6076950" h="685800">
                  <a:moveTo>
                    <a:pt x="6043901" y="685799"/>
                  </a:moveTo>
                  <a:lnTo>
                    <a:pt x="0" y="685799"/>
                  </a:lnTo>
                  <a:lnTo>
                    <a:pt x="0" y="0"/>
                  </a:lnTo>
                  <a:lnTo>
                    <a:pt x="6043901" y="0"/>
                  </a:lnTo>
                  <a:lnTo>
                    <a:pt x="6048761" y="966"/>
                  </a:lnTo>
                  <a:lnTo>
                    <a:pt x="6075982" y="28187"/>
                  </a:lnTo>
                  <a:lnTo>
                    <a:pt x="6076948" y="33047"/>
                  </a:lnTo>
                  <a:lnTo>
                    <a:pt x="6076948" y="652752"/>
                  </a:lnTo>
                  <a:lnTo>
                    <a:pt x="6048761" y="684832"/>
                  </a:lnTo>
                  <a:lnTo>
                    <a:pt x="6043901" y="685799"/>
                  </a:lnTo>
                  <a:close/>
                </a:path>
              </a:pathLst>
            </a:custGeom>
            <a:solidFill>
              <a:srgbClr val="F0F9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609599" y="4819649"/>
              <a:ext cx="38100" cy="685800"/>
            </a:xfrm>
            <a:custGeom>
              <a:avLst/>
              <a:gdLst/>
              <a:ahLst/>
              <a:cxnLst/>
              <a:rect l="l" t="t" r="r" b="b"/>
              <a:pathLst>
                <a:path w="38100" h="685800">
                  <a:moveTo>
                    <a:pt x="38099" y="685799"/>
                  </a:moveTo>
                  <a:lnTo>
                    <a:pt x="0" y="685799"/>
                  </a:lnTo>
                  <a:lnTo>
                    <a:pt x="0" y="0"/>
                  </a:lnTo>
                  <a:lnTo>
                    <a:pt x="38099" y="0"/>
                  </a:lnTo>
                  <a:lnTo>
                    <a:pt x="38099" y="685799"/>
                  </a:lnTo>
                  <a:close/>
                </a:path>
              </a:pathLst>
            </a:custGeom>
            <a:solidFill>
              <a:srgbClr val="3B81F5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 descr=""/>
          <p:cNvSpPr txBox="1"/>
          <p:nvPr/>
        </p:nvSpPr>
        <p:spPr>
          <a:xfrm>
            <a:off x="787399" y="4888453"/>
            <a:ext cx="3349625" cy="483234"/>
          </a:xfrm>
          <a:prstGeom prst="rect">
            <a:avLst/>
          </a:prstGeom>
        </p:spPr>
        <p:txBody>
          <a:bodyPr wrap="square" lIns="0" tIns="419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dirty="0" sz="1300" spc="-65" b="0">
                <a:latin typeface="Roboto Medium"/>
                <a:cs typeface="Roboto Medium"/>
              </a:rPr>
              <a:t>Complex</a:t>
            </a:r>
            <a:r>
              <a:rPr dirty="0" sz="1300" spc="-25" b="0">
                <a:latin typeface="Roboto Medium"/>
                <a:cs typeface="Roboto Medium"/>
              </a:rPr>
              <a:t> </a:t>
            </a:r>
            <a:r>
              <a:rPr dirty="0" sz="1300" spc="-65" b="0">
                <a:latin typeface="Roboto Medium"/>
                <a:cs typeface="Roboto Medium"/>
              </a:rPr>
              <a:t>Workflow</a:t>
            </a:r>
            <a:r>
              <a:rPr dirty="0" sz="1300" spc="-25" b="0">
                <a:latin typeface="Roboto Medium"/>
                <a:cs typeface="Roboto Medium"/>
              </a:rPr>
              <a:t> </a:t>
            </a:r>
            <a:r>
              <a:rPr dirty="0" sz="1300" spc="-10" b="0">
                <a:latin typeface="Roboto Medium"/>
                <a:cs typeface="Roboto Medium"/>
              </a:rPr>
              <a:t>Handling</a:t>
            </a:r>
            <a:endParaRPr sz="1300">
              <a:latin typeface="Roboto Medium"/>
              <a:cs typeface="Roboto Medium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dirty="0" sz="1300" spc="-55">
                <a:solidFill>
                  <a:srgbClr val="4A5462"/>
                </a:solidFill>
                <a:latin typeface="Roboto"/>
                <a:cs typeface="Roboto"/>
              </a:rPr>
              <a:t>Modular</a:t>
            </a:r>
            <a:r>
              <a:rPr dirty="0" sz="130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dirty="0" sz="1300" spc="-65">
                <a:solidFill>
                  <a:srgbClr val="4A5462"/>
                </a:solidFill>
                <a:latin typeface="Roboto"/>
                <a:cs typeface="Roboto"/>
              </a:rPr>
              <a:t>approach</a:t>
            </a:r>
            <a:r>
              <a:rPr dirty="0" sz="1300" spc="5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dirty="0" sz="1300" spc="-55">
                <a:solidFill>
                  <a:srgbClr val="4A5462"/>
                </a:solidFill>
                <a:latin typeface="Roboto"/>
                <a:cs typeface="Roboto"/>
              </a:rPr>
              <a:t>to</a:t>
            </a:r>
            <a:r>
              <a:rPr dirty="0" sz="1300" spc="5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dirty="0" sz="1300" spc="-50">
                <a:solidFill>
                  <a:srgbClr val="4A5462"/>
                </a:solidFill>
                <a:latin typeface="Roboto"/>
                <a:cs typeface="Roboto"/>
              </a:rPr>
              <a:t>solving</a:t>
            </a:r>
            <a:r>
              <a:rPr dirty="0" sz="1300" spc="5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dirty="0" sz="1300" spc="-50">
                <a:solidFill>
                  <a:srgbClr val="4A5462"/>
                </a:solidFill>
                <a:latin typeface="Roboto"/>
                <a:cs typeface="Roboto"/>
              </a:rPr>
              <a:t>multi-</a:t>
            </a:r>
            <a:r>
              <a:rPr dirty="0" sz="1300" spc="-55">
                <a:solidFill>
                  <a:srgbClr val="4A5462"/>
                </a:solidFill>
                <a:latin typeface="Roboto"/>
                <a:cs typeface="Roboto"/>
              </a:rPr>
              <a:t>step</a:t>
            </a:r>
            <a:r>
              <a:rPr dirty="0" sz="1300" spc="5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dirty="0" sz="1300" spc="-35">
                <a:solidFill>
                  <a:srgbClr val="4A5462"/>
                </a:solidFill>
                <a:latin typeface="Roboto"/>
                <a:cs typeface="Roboto"/>
              </a:rPr>
              <a:t>problems</a:t>
            </a:r>
            <a:endParaRPr sz="1300">
              <a:latin typeface="Roboto"/>
              <a:cs typeface="Roboto"/>
            </a:endParaRPr>
          </a:p>
        </p:txBody>
      </p:sp>
      <p:grpSp>
        <p:nvGrpSpPr>
          <p:cNvPr id="19" name="object 19" descr=""/>
          <p:cNvGrpSpPr/>
          <p:nvPr/>
        </p:nvGrpSpPr>
        <p:grpSpPr>
          <a:xfrm>
            <a:off x="609599" y="5619749"/>
            <a:ext cx="6096000" cy="685800"/>
            <a:chOff x="609599" y="5619749"/>
            <a:chExt cx="6096000" cy="685800"/>
          </a:xfrm>
        </p:grpSpPr>
        <p:sp>
          <p:nvSpPr>
            <p:cNvPr id="20" name="object 20" descr=""/>
            <p:cNvSpPr/>
            <p:nvPr/>
          </p:nvSpPr>
          <p:spPr>
            <a:xfrm>
              <a:off x="628649" y="5619749"/>
              <a:ext cx="6076950" cy="685800"/>
            </a:xfrm>
            <a:custGeom>
              <a:avLst/>
              <a:gdLst/>
              <a:ahLst/>
              <a:cxnLst/>
              <a:rect l="l" t="t" r="r" b="b"/>
              <a:pathLst>
                <a:path w="6076950" h="685800">
                  <a:moveTo>
                    <a:pt x="6043901" y="685799"/>
                  </a:moveTo>
                  <a:lnTo>
                    <a:pt x="0" y="685799"/>
                  </a:lnTo>
                  <a:lnTo>
                    <a:pt x="0" y="0"/>
                  </a:lnTo>
                  <a:lnTo>
                    <a:pt x="6043901" y="0"/>
                  </a:lnTo>
                  <a:lnTo>
                    <a:pt x="6048761" y="966"/>
                  </a:lnTo>
                  <a:lnTo>
                    <a:pt x="6075982" y="28186"/>
                  </a:lnTo>
                  <a:lnTo>
                    <a:pt x="6076948" y="33047"/>
                  </a:lnTo>
                  <a:lnTo>
                    <a:pt x="6076948" y="652752"/>
                  </a:lnTo>
                  <a:lnTo>
                    <a:pt x="6048761" y="684832"/>
                  </a:lnTo>
                  <a:lnTo>
                    <a:pt x="6043901" y="685799"/>
                  </a:lnTo>
                  <a:close/>
                </a:path>
              </a:pathLst>
            </a:custGeom>
            <a:solidFill>
              <a:srgbClr val="F0F9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609599" y="5619749"/>
              <a:ext cx="38100" cy="685800"/>
            </a:xfrm>
            <a:custGeom>
              <a:avLst/>
              <a:gdLst/>
              <a:ahLst/>
              <a:cxnLst/>
              <a:rect l="l" t="t" r="r" b="b"/>
              <a:pathLst>
                <a:path w="38100" h="685800">
                  <a:moveTo>
                    <a:pt x="38099" y="685799"/>
                  </a:moveTo>
                  <a:lnTo>
                    <a:pt x="0" y="685799"/>
                  </a:lnTo>
                  <a:lnTo>
                    <a:pt x="0" y="0"/>
                  </a:lnTo>
                  <a:lnTo>
                    <a:pt x="38099" y="0"/>
                  </a:lnTo>
                  <a:lnTo>
                    <a:pt x="38099" y="685799"/>
                  </a:lnTo>
                  <a:close/>
                </a:path>
              </a:pathLst>
            </a:custGeom>
            <a:solidFill>
              <a:srgbClr val="3B81F5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 descr=""/>
          <p:cNvSpPr txBox="1"/>
          <p:nvPr/>
        </p:nvSpPr>
        <p:spPr>
          <a:xfrm>
            <a:off x="787399" y="5688553"/>
            <a:ext cx="4208780" cy="483234"/>
          </a:xfrm>
          <a:prstGeom prst="rect">
            <a:avLst/>
          </a:prstGeom>
        </p:spPr>
        <p:txBody>
          <a:bodyPr wrap="square" lIns="0" tIns="419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dirty="0" sz="1300" spc="-55" b="0">
                <a:latin typeface="Roboto Medium"/>
                <a:cs typeface="Roboto Medium"/>
              </a:rPr>
              <a:t>Scalable</a:t>
            </a:r>
            <a:r>
              <a:rPr dirty="0" sz="1300" spc="-25" b="0">
                <a:latin typeface="Roboto Medium"/>
                <a:cs typeface="Roboto Medium"/>
              </a:rPr>
              <a:t> </a:t>
            </a:r>
            <a:r>
              <a:rPr dirty="0" sz="1300" spc="-10" b="0">
                <a:latin typeface="Roboto Medium"/>
                <a:cs typeface="Roboto Medium"/>
              </a:rPr>
              <a:t>Architecture</a:t>
            </a:r>
            <a:endParaRPr sz="1300">
              <a:latin typeface="Roboto Medium"/>
              <a:cs typeface="Roboto Medium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dirty="0" sz="1300" spc="-55">
                <a:solidFill>
                  <a:srgbClr val="4A5462"/>
                </a:solidFill>
                <a:latin typeface="Roboto"/>
                <a:cs typeface="Roboto"/>
              </a:rPr>
              <a:t>Easier</a:t>
            </a:r>
            <a:r>
              <a:rPr dirty="0" sz="1300" spc="-1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dirty="0" sz="1300" spc="-55">
                <a:solidFill>
                  <a:srgbClr val="4A5462"/>
                </a:solidFill>
                <a:latin typeface="Roboto"/>
                <a:cs typeface="Roboto"/>
              </a:rPr>
              <a:t>to</a:t>
            </a:r>
            <a:r>
              <a:rPr dirty="0" sz="1300" spc="-5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dirty="0" sz="1300" spc="-55">
                <a:solidFill>
                  <a:srgbClr val="4A5462"/>
                </a:solidFill>
                <a:latin typeface="Roboto"/>
                <a:cs typeface="Roboto"/>
              </a:rPr>
              <a:t>add,</a:t>
            </a:r>
            <a:r>
              <a:rPr dirty="0" sz="1300" spc="-5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dirty="0" sz="1300" spc="-65">
                <a:solidFill>
                  <a:srgbClr val="4A5462"/>
                </a:solidFill>
                <a:latin typeface="Roboto"/>
                <a:cs typeface="Roboto"/>
              </a:rPr>
              <a:t>remove</a:t>
            </a:r>
            <a:r>
              <a:rPr dirty="0" sz="1300" spc="-5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dirty="0" sz="1300" spc="-50">
                <a:solidFill>
                  <a:srgbClr val="4A5462"/>
                </a:solidFill>
                <a:latin typeface="Roboto"/>
                <a:cs typeface="Roboto"/>
              </a:rPr>
              <a:t>or</a:t>
            </a:r>
            <a:r>
              <a:rPr dirty="0" sz="1300" spc="-5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dirty="0" sz="1300" spc="-60">
                <a:solidFill>
                  <a:srgbClr val="4A5462"/>
                </a:solidFill>
                <a:latin typeface="Roboto"/>
                <a:cs typeface="Roboto"/>
              </a:rPr>
              <a:t>modify</a:t>
            </a:r>
            <a:r>
              <a:rPr dirty="0" sz="1300" spc="-1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dirty="0" sz="1300" spc="-60">
                <a:solidFill>
                  <a:srgbClr val="4A5462"/>
                </a:solidFill>
                <a:latin typeface="Roboto"/>
                <a:cs typeface="Roboto"/>
              </a:rPr>
              <a:t>agent</a:t>
            </a:r>
            <a:r>
              <a:rPr dirty="0" sz="1300" spc="-5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dirty="0" sz="1300" spc="-60">
                <a:solidFill>
                  <a:srgbClr val="4A5462"/>
                </a:solidFill>
                <a:latin typeface="Roboto"/>
                <a:cs typeface="Roboto"/>
              </a:rPr>
              <a:t>components</a:t>
            </a:r>
            <a:r>
              <a:rPr dirty="0" sz="1300" spc="-5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dirty="0" sz="1300" spc="-65">
                <a:solidFill>
                  <a:srgbClr val="4A5462"/>
                </a:solidFill>
                <a:latin typeface="Roboto"/>
                <a:cs typeface="Roboto"/>
              </a:rPr>
              <a:t>as</a:t>
            </a:r>
            <a:r>
              <a:rPr dirty="0" sz="1300" spc="-5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dirty="0" sz="1300" spc="-25">
                <a:solidFill>
                  <a:srgbClr val="4A5462"/>
                </a:solidFill>
                <a:latin typeface="Roboto"/>
                <a:cs typeface="Roboto"/>
              </a:rPr>
              <a:t>needed</a:t>
            </a:r>
            <a:endParaRPr sz="1300">
              <a:latin typeface="Roboto"/>
              <a:cs typeface="Roboto"/>
            </a:endParaRPr>
          </a:p>
        </p:txBody>
      </p:sp>
      <p:sp>
        <p:nvSpPr>
          <p:cNvPr id="23" name="object 23" descr=""/>
          <p:cNvSpPr/>
          <p:nvPr/>
        </p:nvSpPr>
        <p:spPr>
          <a:xfrm>
            <a:off x="7315199" y="0"/>
            <a:ext cx="4876800" cy="7029450"/>
          </a:xfrm>
          <a:custGeom>
            <a:avLst/>
            <a:gdLst/>
            <a:ahLst/>
            <a:cxnLst/>
            <a:rect l="l" t="t" r="r" b="b"/>
            <a:pathLst>
              <a:path w="4876800" h="7029450">
                <a:moveTo>
                  <a:pt x="4876799" y="7029449"/>
                </a:moveTo>
                <a:lnTo>
                  <a:pt x="0" y="7029449"/>
                </a:lnTo>
                <a:lnTo>
                  <a:pt x="0" y="0"/>
                </a:lnTo>
                <a:lnTo>
                  <a:pt x="4876799" y="0"/>
                </a:lnTo>
                <a:lnTo>
                  <a:pt x="4876799" y="7029449"/>
                </a:lnTo>
                <a:close/>
              </a:path>
            </a:pathLst>
          </a:custGeom>
          <a:solidFill>
            <a:srgbClr val="EFF5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 descr=""/>
          <p:cNvSpPr txBox="1"/>
          <p:nvPr/>
        </p:nvSpPr>
        <p:spPr>
          <a:xfrm>
            <a:off x="8677969" y="1496166"/>
            <a:ext cx="2151380" cy="2609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550" spc="-95" b="0">
                <a:solidFill>
                  <a:srgbClr val="374050"/>
                </a:solidFill>
                <a:latin typeface="Roboto Medium"/>
                <a:cs typeface="Roboto Medium"/>
              </a:rPr>
              <a:t>Financial</a:t>
            </a:r>
            <a:r>
              <a:rPr dirty="0" sz="1550" spc="-50" b="0">
                <a:solidFill>
                  <a:srgbClr val="374050"/>
                </a:solidFill>
                <a:latin typeface="Roboto Medium"/>
                <a:cs typeface="Roboto Medium"/>
              </a:rPr>
              <a:t> </a:t>
            </a:r>
            <a:r>
              <a:rPr dirty="0" sz="1550" spc="-105" b="0">
                <a:solidFill>
                  <a:srgbClr val="374050"/>
                </a:solidFill>
                <a:latin typeface="Roboto Medium"/>
                <a:cs typeface="Roboto Medium"/>
              </a:rPr>
              <a:t>Analysis</a:t>
            </a:r>
            <a:r>
              <a:rPr dirty="0" sz="1550" spc="-45" b="0">
                <a:solidFill>
                  <a:srgbClr val="374050"/>
                </a:solidFill>
                <a:latin typeface="Roboto Medium"/>
                <a:cs typeface="Roboto Medium"/>
              </a:rPr>
              <a:t> </a:t>
            </a:r>
            <a:r>
              <a:rPr dirty="0" sz="1550" spc="-95" b="0">
                <a:solidFill>
                  <a:srgbClr val="374050"/>
                </a:solidFill>
                <a:latin typeface="Roboto Medium"/>
                <a:cs typeface="Roboto Medium"/>
              </a:rPr>
              <a:t>Example:</a:t>
            </a:r>
            <a:endParaRPr sz="1550">
              <a:latin typeface="Roboto Medium"/>
              <a:cs typeface="Roboto Medium"/>
            </a:endParaRPr>
          </a:p>
        </p:txBody>
      </p:sp>
      <p:grpSp>
        <p:nvGrpSpPr>
          <p:cNvPr id="25" name="object 25" descr=""/>
          <p:cNvGrpSpPr/>
          <p:nvPr/>
        </p:nvGrpSpPr>
        <p:grpSpPr>
          <a:xfrm>
            <a:off x="7543799" y="1933574"/>
            <a:ext cx="4419600" cy="647700"/>
            <a:chOff x="7543799" y="1933574"/>
            <a:chExt cx="4419600" cy="647700"/>
          </a:xfrm>
        </p:grpSpPr>
        <p:sp>
          <p:nvSpPr>
            <p:cNvPr id="26" name="object 26" descr=""/>
            <p:cNvSpPr/>
            <p:nvPr/>
          </p:nvSpPr>
          <p:spPr>
            <a:xfrm>
              <a:off x="7543799" y="1933574"/>
              <a:ext cx="4419600" cy="647700"/>
            </a:xfrm>
            <a:custGeom>
              <a:avLst/>
              <a:gdLst/>
              <a:ahLst/>
              <a:cxnLst/>
              <a:rect l="l" t="t" r="r" b="b"/>
              <a:pathLst>
                <a:path w="4419600" h="647700">
                  <a:moveTo>
                    <a:pt x="4348402" y="647699"/>
                  </a:moveTo>
                  <a:lnTo>
                    <a:pt x="71196" y="647699"/>
                  </a:lnTo>
                  <a:lnTo>
                    <a:pt x="66240" y="647211"/>
                  </a:lnTo>
                  <a:lnTo>
                    <a:pt x="29704" y="632077"/>
                  </a:lnTo>
                  <a:lnTo>
                    <a:pt x="3885" y="596037"/>
                  </a:lnTo>
                  <a:lnTo>
                    <a:pt x="0" y="576503"/>
                  </a:lnTo>
                  <a:lnTo>
                    <a:pt x="0" y="571499"/>
                  </a:lnTo>
                  <a:lnTo>
                    <a:pt x="0" y="71196"/>
                  </a:lnTo>
                  <a:lnTo>
                    <a:pt x="15620" y="29705"/>
                  </a:lnTo>
                  <a:lnTo>
                    <a:pt x="51660" y="3885"/>
                  </a:lnTo>
                  <a:lnTo>
                    <a:pt x="71196" y="0"/>
                  </a:lnTo>
                  <a:lnTo>
                    <a:pt x="4348402" y="0"/>
                  </a:lnTo>
                  <a:lnTo>
                    <a:pt x="4389892" y="15621"/>
                  </a:lnTo>
                  <a:lnTo>
                    <a:pt x="4415712" y="51661"/>
                  </a:lnTo>
                  <a:lnTo>
                    <a:pt x="4419598" y="71196"/>
                  </a:lnTo>
                  <a:lnTo>
                    <a:pt x="4419598" y="576503"/>
                  </a:lnTo>
                  <a:lnTo>
                    <a:pt x="4403976" y="617993"/>
                  </a:lnTo>
                  <a:lnTo>
                    <a:pt x="4367936" y="643813"/>
                  </a:lnTo>
                  <a:lnTo>
                    <a:pt x="4353357" y="647211"/>
                  </a:lnTo>
                  <a:lnTo>
                    <a:pt x="4348402" y="6476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7658099" y="2066924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190499" y="380999"/>
                  </a:moveTo>
                  <a:lnTo>
                    <a:pt x="144200" y="375289"/>
                  </a:lnTo>
                  <a:lnTo>
                    <a:pt x="100697" y="358507"/>
                  </a:lnTo>
                  <a:lnTo>
                    <a:pt x="62575" y="331659"/>
                  </a:lnTo>
                  <a:lnTo>
                    <a:pt x="32105" y="296335"/>
                  </a:lnTo>
                  <a:lnTo>
                    <a:pt x="11130" y="254666"/>
                  </a:lnTo>
                  <a:lnTo>
                    <a:pt x="914" y="209172"/>
                  </a:lnTo>
                  <a:lnTo>
                    <a:pt x="0" y="190499"/>
                  </a:lnTo>
                  <a:lnTo>
                    <a:pt x="228" y="181141"/>
                  </a:lnTo>
                  <a:lnTo>
                    <a:pt x="8200" y="135199"/>
                  </a:lnTo>
                  <a:lnTo>
                    <a:pt x="27095" y="92572"/>
                  </a:lnTo>
                  <a:lnTo>
                    <a:pt x="55796" y="55796"/>
                  </a:lnTo>
                  <a:lnTo>
                    <a:pt x="92571" y="27095"/>
                  </a:lnTo>
                  <a:lnTo>
                    <a:pt x="135199" y="8200"/>
                  </a:lnTo>
                  <a:lnTo>
                    <a:pt x="181140" y="228"/>
                  </a:lnTo>
                  <a:lnTo>
                    <a:pt x="190499" y="0"/>
                  </a:lnTo>
                  <a:lnTo>
                    <a:pt x="199858" y="228"/>
                  </a:lnTo>
                  <a:lnTo>
                    <a:pt x="245798" y="8200"/>
                  </a:lnTo>
                  <a:lnTo>
                    <a:pt x="288426" y="27095"/>
                  </a:lnTo>
                  <a:lnTo>
                    <a:pt x="325203" y="55796"/>
                  </a:lnTo>
                  <a:lnTo>
                    <a:pt x="353903" y="92572"/>
                  </a:lnTo>
                  <a:lnTo>
                    <a:pt x="372797" y="135199"/>
                  </a:lnTo>
                  <a:lnTo>
                    <a:pt x="380770" y="181141"/>
                  </a:lnTo>
                  <a:lnTo>
                    <a:pt x="380999" y="190499"/>
                  </a:lnTo>
                  <a:lnTo>
                    <a:pt x="380770" y="199858"/>
                  </a:lnTo>
                  <a:lnTo>
                    <a:pt x="372798" y="245799"/>
                  </a:lnTo>
                  <a:lnTo>
                    <a:pt x="353903" y="288427"/>
                  </a:lnTo>
                  <a:lnTo>
                    <a:pt x="325203" y="325203"/>
                  </a:lnTo>
                  <a:lnTo>
                    <a:pt x="288426" y="353903"/>
                  </a:lnTo>
                  <a:lnTo>
                    <a:pt x="245798" y="372798"/>
                  </a:lnTo>
                  <a:lnTo>
                    <a:pt x="199858" y="380771"/>
                  </a:lnTo>
                  <a:lnTo>
                    <a:pt x="190499" y="380999"/>
                  </a:lnTo>
                  <a:close/>
                </a:path>
              </a:pathLst>
            </a:custGeom>
            <a:solidFill>
              <a:srgbClr val="DAE9FE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8" name="object 28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72399" y="2190749"/>
              <a:ext cx="152399" cy="133349"/>
            </a:xfrm>
            <a:prstGeom prst="rect">
              <a:avLst/>
            </a:prstGeom>
          </p:spPr>
        </p:pic>
      </p:grpSp>
      <p:sp>
        <p:nvSpPr>
          <p:cNvPr id="29" name="object 29" descr=""/>
          <p:cNvSpPr txBox="1"/>
          <p:nvPr/>
        </p:nvSpPr>
        <p:spPr>
          <a:xfrm>
            <a:off x="8140700" y="1996336"/>
            <a:ext cx="2152015" cy="465455"/>
          </a:xfrm>
          <a:prstGeom prst="rect">
            <a:avLst/>
          </a:prstGeom>
        </p:spPr>
        <p:txBody>
          <a:bodyPr wrap="square" lIns="0" tIns="482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dirty="0" sz="1300" spc="-65" b="0">
                <a:latin typeface="Roboto Medium"/>
                <a:cs typeface="Roboto Medium"/>
              </a:rPr>
              <a:t>Data</a:t>
            </a:r>
            <a:r>
              <a:rPr dirty="0" sz="1300" spc="-10" b="0">
                <a:latin typeface="Roboto Medium"/>
                <a:cs typeface="Roboto Medium"/>
              </a:rPr>
              <a:t> Agent</a:t>
            </a:r>
            <a:endParaRPr sz="1300">
              <a:latin typeface="Roboto Medium"/>
              <a:cs typeface="Roboto Medium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dirty="0" sz="1150" spc="-55">
                <a:solidFill>
                  <a:srgbClr val="4A5462"/>
                </a:solidFill>
                <a:latin typeface="Roboto"/>
                <a:cs typeface="Roboto"/>
              </a:rPr>
              <a:t>Collects</a:t>
            </a:r>
            <a:r>
              <a:rPr dirty="0" sz="1150" spc="-1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dirty="0" sz="1150" spc="-60">
                <a:solidFill>
                  <a:srgbClr val="4A5462"/>
                </a:solidFill>
                <a:latin typeface="Roboto"/>
                <a:cs typeface="Roboto"/>
              </a:rPr>
              <a:t>and</a:t>
            </a:r>
            <a:r>
              <a:rPr dirty="0" sz="115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dirty="0" sz="1150" spc="-55">
                <a:solidFill>
                  <a:srgbClr val="4A5462"/>
                </a:solidFill>
                <a:latin typeface="Roboto"/>
                <a:cs typeface="Roboto"/>
              </a:rPr>
              <a:t>processes</a:t>
            </a:r>
            <a:r>
              <a:rPr dirty="0" sz="115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dirty="0" sz="1150" spc="-60">
                <a:solidFill>
                  <a:srgbClr val="4A5462"/>
                </a:solidFill>
                <a:latin typeface="Roboto"/>
                <a:cs typeface="Roboto"/>
              </a:rPr>
              <a:t>market</a:t>
            </a:r>
            <a:r>
              <a:rPr dirty="0" sz="1150" spc="5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dirty="0" sz="1150" spc="-25">
                <a:solidFill>
                  <a:srgbClr val="4A5462"/>
                </a:solidFill>
                <a:latin typeface="Roboto"/>
                <a:cs typeface="Roboto"/>
              </a:rPr>
              <a:t>data</a:t>
            </a:r>
            <a:endParaRPr sz="1150">
              <a:latin typeface="Roboto"/>
              <a:cs typeface="Roboto"/>
            </a:endParaRPr>
          </a:p>
        </p:txBody>
      </p:sp>
      <p:grpSp>
        <p:nvGrpSpPr>
          <p:cNvPr id="30" name="object 30" descr=""/>
          <p:cNvGrpSpPr/>
          <p:nvPr/>
        </p:nvGrpSpPr>
        <p:grpSpPr>
          <a:xfrm>
            <a:off x="7543799" y="2695574"/>
            <a:ext cx="4419600" cy="647700"/>
            <a:chOff x="7543799" y="2695574"/>
            <a:chExt cx="4419600" cy="647700"/>
          </a:xfrm>
        </p:grpSpPr>
        <p:sp>
          <p:nvSpPr>
            <p:cNvPr id="31" name="object 31" descr=""/>
            <p:cNvSpPr/>
            <p:nvPr/>
          </p:nvSpPr>
          <p:spPr>
            <a:xfrm>
              <a:off x="7543799" y="2695574"/>
              <a:ext cx="4419600" cy="647700"/>
            </a:xfrm>
            <a:custGeom>
              <a:avLst/>
              <a:gdLst/>
              <a:ahLst/>
              <a:cxnLst/>
              <a:rect l="l" t="t" r="r" b="b"/>
              <a:pathLst>
                <a:path w="4419600" h="647700">
                  <a:moveTo>
                    <a:pt x="4348402" y="647699"/>
                  </a:moveTo>
                  <a:lnTo>
                    <a:pt x="71196" y="647699"/>
                  </a:lnTo>
                  <a:lnTo>
                    <a:pt x="66240" y="647211"/>
                  </a:lnTo>
                  <a:lnTo>
                    <a:pt x="29704" y="632077"/>
                  </a:lnTo>
                  <a:lnTo>
                    <a:pt x="3885" y="596037"/>
                  </a:lnTo>
                  <a:lnTo>
                    <a:pt x="0" y="576503"/>
                  </a:lnTo>
                  <a:lnTo>
                    <a:pt x="0" y="571499"/>
                  </a:lnTo>
                  <a:lnTo>
                    <a:pt x="0" y="71196"/>
                  </a:lnTo>
                  <a:lnTo>
                    <a:pt x="15620" y="29704"/>
                  </a:lnTo>
                  <a:lnTo>
                    <a:pt x="51660" y="3885"/>
                  </a:lnTo>
                  <a:lnTo>
                    <a:pt x="71196" y="0"/>
                  </a:lnTo>
                  <a:lnTo>
                    <a:pt x="4348402" y="0"/>
                  </a:lnTo>
                  <a:lnTo>
                    <a:pt x="4389892" y="15621"/>
                  </a:lnTo>
                  <a:lnTo>
                    <a:pt x="4415712" y="51661"/>
                  </a:lnTo>
                  <a:lnTo>
                    <a:pt x="4419598" y="71196"/>
                  </a:lnTo>
                  <a:lnTo>
                    <a:pt x="4419598" y="576503"/>
                  </a:lnTo>
                  <a:lnTo>
                    <a:pt x="4403976" y="617994"/>
                  </a:lnTo>
                  <a:lnTo>
                    <a:pt x="4367936" y="643813"/>
                  </a:lnTo>
                  <a:lnTo>
                    <a:pt x="4353357" y="647211"/>
                  </a:lnTo>
                  <a:lnTo>
                    <a:pt x="4348402" y="6476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 descr=""/>
            <p:cNvSpPr/>
            <p:nvPr/>
          </p:nvSpPr>
          <p:spPr>
            <a:xfrm>
              <a:off x="7658099" y="2828924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190499" y="380999"/>
                  </a:moveTo>
                  <a:lnTo>
                    <a:pt x="144200" y="375289"/>
                  </a:lnTo>
                  <a:lnTo>
                    <a:pt x="100697" y="358507"/>
                  </a:lnTo>
                  <a:lnTo>
                    <a:pt x="62575" y="331659"/>
                  </a:lnTo>
                  <a:lnTo>
                    <a:pt x="32105" y="296335"/>
                  </a:lnTo>
                  <a:lnTo>
                    <a:pt x="11130" y="254666"/>
                  </a:lnTo>
                  <a:lnTo>
                    <a:pt x="914" y="209172"/>
                  </a:lnTo>
                  <a:lnTo>
                    <a:pt x="0" y="190499"/>
                  </a:lnTo>
                  <a:lnTo>
                    <a:pt x="228" y="181141"/>
                  </a:lnTo>
                  <a:lnTo>
                    <a:pt x="8200" y="135199"/>
                  </a:lnTo>
                  <a:lnTo>
                    <a:pt x="27095" y="92572"/>
                  </a:lnTo>
                  <a:lnTo>
                    <a:pt x="55796" y="55796"/>
                  </a:lnTo>
                  <a:lnTo>
                    <a:pt x="92571" y="27095"/>
                  </a:lnTo>
                  <a:lnTo>
                    <a:pt x="135199" y="8200"/>
                  </a:lnTo>
                  <a:lnTo>
                    <a:pt x="181140" y="228"/>
                  </a:lnTo>
                  <a:lnTo>
                    <a:pt x="190499" y="0"/>
                  </a:lnTo>
                  <a:lnTo>
                    <a:pt x="199858" y="228"/>
                  </a:lnTo>
                  <a:lnTo>
                    <a:pt x="245798" y="8200"/>
                  </a:lnTo>
                  <a:lnTo>
                    <a:pt x="288426" y="27095"/>
                  </a:lnTo>
                  <a:lnTo>
                    <a:pt x="325203" y="55796"/>
                  </a:lnTo>
                  <a:lnTo>
                    <a:pt x="353903" y="92572"/>
                  </a:lnTo>
                  <a:lnTo>
                    <a:pt x="372797" y="135199"/>
                  </a:lnTo>
                  <a:lnTo>
                    <a:pt x="380770" y="181141"/>
                  </a:lnTo>
                  <a:lnTo>
                    <a:pt x="380999" y="190499"/>
                  </a:lnTo>
                  <a:lnTo>
                    <a:pt x="380770" y="199858"/>
                  </a:lnTo>
                  <a:lnTo>
                    <a:pt x="372798" y="245799"/>
                  </a:lnTo>
                  <a:lnTo>
                    <a:pt x="353903" y="288427"/>
                  </a:lnTo>
                  <a:lnTo>
                    <a:pt x="325203" y="325203"/>
                  </a:lnTo>
                  <a:lnTo>
                    <a:pt x="288426" y="353903"/>
                  </a:lnTo>
                  <a:lnTo>
                    <a:pt x="245798" y="372799"/>
                  </a:lnTo>
                  <a:lnTo>
                    <a:pt x="199858" y="380771"/>
                  </a:lnTo>
                  <a:lnTo>
                    <a:pt x="190499" y="380999"/>
                  </a:lnTo>
                  <a:close/>
                </a:path>
              </a:pathLst>
            </a:custGeom>
            <a:solidFill>
              <a:srgbClr val="FEE2E2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3" name="object 33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71863" y="2952749"/>
              <a:ext cx="153471" cy="133349"/>
            </a:xfrm>
            <a:prstGeom prst="rect">
              <a:avLst/>
            </a:prstGeom>
          </p:spPr>
        </p:pic>
      </p:grpSp>
      <p:sp>
        <p:nvSpPr>
          <p:cNvPr id="34" name="object 34" descr=""/>
          <p:cNvSpPr txBox="1"/>
          <p:nvPr/>
        </p:nvSpPr>
        <p:spPr>
          <a:xfrm>
            <a:off x="8140700" y="2758336"/>
            <a:ext cx="2118995" cy="465455"/>
          </a:xfrm>
          <a:prstGeom prst="rect">
            <a:avLst/>
          </a:prstGeom>
        </p:spPr>
        <p:txBody>
          <a:bodyPr wrap="square" lIns="0" tIns="482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dirty="0" sz="1300" spc="-60" b="0">
                <a:latin typeface="Roboto Medium"/>
                <a:cs typeface="Roboto Medium"/>
              </a:rPr>
              <a:t>Risk</a:t>
            </a:r>
            <a:r>
              <a:rPr dirty="0" sz="1300" spc="-5" b="0">
                <a:latin typeface="Roboto Medium"/>
                <a:cs typeface="Roboto Medium"/>
              </a:rPr>
              <a:t> </a:t>
            </a:r>
            <a:r>
              <a:rPr dirty="0" sz="1300" spc="-10" b="0">
                <a:latin typeface="Roboto Medium"/>
                <a:cs typeface="Roboto Medium"/>
              </a:rPr>
              <a:t>Agent</a:t>
            </a:r>
            <a:endParaRPr sz="1300">
              <a:latin typeface="Roboto Medium"/>
              <a:cs typeface="Roboto Medium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dirty="0" sz="1150" spc="-55">
                <a:solidFill>
                  <a:srgbClr val="4A5462"/>
                </a:solidFill>
                <a:latin typeface="Roboto"/>
                <a:cs typeface="Roboto"/>
              </a:rPr>
              <a:t>Analyzes</a:t>
            </a:r>
            <a:r>
              <a:rPr dirty="0" sz="1150" spc="-1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dirty="0" sz="1150" spc="-45">
                <a:solidFill>
                  <a:srgbClr val="4A5462"/>
                </a:solidFill>
                <a:latin typeface="Roboto"/>
                <a:cs typeface="Roboto"/>
              </a:rPr>
              <a:t>potential</a:t>
            </a:r>
            <a:r>
              <a:rPr dirty="0" sz="1150" spc="-1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dirty="0" sz="1150" spc="-55">
                <a:solidFill>
                  <a:srgbClr val="4A5462"/>
                </a:solidFill>
                <a:latin typeface="Roboto"/>
                <a:cs typeface="Roboto"/>
              </a:rPr>
              <a:t>investment</a:t>
            </a:r>
            <a:r>
              <a:rPr dirty="0" sz="1150" spc="-1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dirty="0" sz="1150" spc="-30">
                <a:solidFill>
                  <a:srgbClr val="4A5462"/>
                </a:solidFill>
                <a:latin typeface="Roboto"/>
                <a:cs typeface="Roboto"/>
              </a:rPr>
              <a:t>risks</a:t>
            </a:r>
            <a:endParaRPr sz="1150">
              <a:latin typeface="Roboto"/>
              <a:cs typeface="Roboto"/>
            </a:endParaRPr>
          </a:p>
        </p:txBody>
      </p:sp>
      <p:grpSp>
        <p:nvGrpSpPr>
          <p:cNvPr id="35" name="object 35" descr=""/>
          <p:cNvGrpSpPr/>
          <p:nvPr/>
        </p:nvGrpSpPr>
        <p:grpSpPr>
          <a:xfrm>
            <a:off x="7543799" y="3457574"/>
            <a:ext cx="4419600" cy="647700"/>
            <a:chOff x="7543799" y="3457574"/>
            <a:chExt cx="4419600" cy="647700"/>
          </a:xfrm>
        </p:grpSpPr>
        <p:sp>
          <p:nvSpPr>
            <p:cNvPr id="36" name="object 36" descr=""/>
            <p:cNvSpPr/>
            <p:nvPr/>
          </p:nvSpPr>
          <p:spPr>
            <a:xfrm>
              <a:off x="7543799" y="3457574"/>
              <a:ext cx="4419600" cy="647700"/>
            </a:xfrm>
            <a:custGeom>
              <a:avLst/>
              <a:gdLst/>
              <a:ahLst/>
              <a:cxnLst/>
              <a:rect l="l" t="t" r="r" b="b"/>
              <a:pathLst>
                <a:path w="4419600" h="647700">
                  <a:moveTo>
                    <a:pt x="4348402" y="647699"/>
                  </a:moveTo>
                  <a:lnTo>
                    <a:pt x="71196" y="647699"/>
                  </a:lnTo>
                  <a:lnTo>
                    <a:pt x="66240" y="647211"/>
                  </a:lnTo>
                  <a:lnTo>
                    <a:pt x="29704" y="632077"/>
                  </a:lnTo>
                  <a:lnTo>
                    <a:pt x="3885" y="596037"/>
                  </a:lnTo>
                  <a:lnTo>
                    <a:pt x="0" y="576503"/>
                  </a:lnTo>
                  <a:lnTo>
                    <a:pt x="0" y="571499"/>
                  </a:lnTo>
                  <a:lnTo>
                    <a:pt x="0" y="71196"/>
                  </a:lnTo>
                  <a:lnTo>
                    <a:pt x="15620" y="29704"/>
                  </a:lnTo>
                  <a:lnTo>
                    <a:pt x="51660" y="3885"/>
                  </a:lnTo>
                  <a:lnTo>
                    <a:pt x="71196" y="0"/>
                  </a:lnTo>
                  <a:lnTo>
                    <a:pt x="4348402" y="0"/>
                  </a:lnTo>
                  <a:lnTo>
                    <a:pt x="4389892" y="15621"/>
                  </a:lnTo>
                  <a:lnTo>
                    <a:pt x="4415712" y="51661"/>
                  </a:lnTo>
                  <a:lnTo>
                    <a:pt x="4419598" y="71196"/>
                  </a:lnTo>
                  <a:lnTo>
                    <a:pt x="4419598" y="576503"/>
                  </a:lnTo>
                  <a:lnTo>
                    <a:pt x="4403976" y="617994"/>
                  </a:lnTo>
                  <a:lnTo>
                    <a:pt x="4367936" y="643813"/>
                  </a:lnTo>
                  <a:lnTo>
                    <a:pt x="4353357" y="647211"/>
                  </a:lnTo>
                  <a:lnTo>
                    <a:pt x="4348402" y="6476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 descr=""/>
            <p:cNvSpPr/>
            <p:nvPr/>
          </p:nvSpPr>
          <p:spPr>
            <a:xfrm>
              <a:off x="7658099" y="3590924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190499" y="380999"/>
                  </a:moveTo>
                  <a:lnTo>
                    <a:pt x="144200" y="375288"/>
                  </a:lnTo>
                  <a:lnTo>
                    <a:pt x="100697" y="358507"/>
                  </a:lnTo>
                  <a:lnTo>
                    <a:pt x="62575" y="331659"/>
                  </a:lnTo>
                  <a:lnTo>
                    <a:pt x="32105" y="296335"/>
                  </a:lnTo>
                  <a:lnTo>
                    <a:pt x="11130" y="254666"/>
                  </a:lnTo>
                  <a:lnTo>
                    <a:pt x="914" y="209172"/>
                  </a:lnTo>
                  <a:lnTo>
                    <a:pt x="0" y="190499"/>
                  </a:lnTo>
                  <a:lnTo>
                    <a:pt x="228" y="181141"/>
                  </a:lnTo>
                  <a:lnTo>
                    <a:pt x="8200" y="135199"/>
                  </a:lnTo>
                  <a:lnTo>
                    <a:pt x="27095" y="92571"/>
                  </a:lnTo>
                  <a:lnTo>
                    <a:pt x="55796" y="55795"/>
                  </a:lnTo>
                  <a:lnTo>
                    <a:pt x="92571" y="27095"/>
                  </a:lnTo>
                  <a:lnTo>
                    <a:pt x="135199" y="8200"/>
                  </a:lnTo>
                  <a:lnTo>
                    <a:pt x="181140" y="228"/>
                  </a:lnTo>
                  <a:lnTo>
                    <a:pt x="190499" y="0"/>
                  </a:lnTo>
                  <a:lnTo>
                    <a:pt x="199858" y="228"/>
                  </a:lnTo>
                  <a:lnTo>
                    <a:pt x="245798" y="8200"/>
                  </a:lnTo>
                  <a:lnTo>
                    <a:pt x="288426" y="27095"/>
                  </a:lnTo>
                  <a:lnTo>
                    <a:pt x="325203" y="55795"/>
                  </a:lnTo>
                  <a:lnTo>
                    <a:pt x="353903" y="92571"/>
                  </a:lnTo>
                  <a:lnTo>
                    <a:pt x="372797" y="135199"/>
                  </a:lnTo>
                  <a:lnTo>
                    <a:pt x="380770" y="181141"/>
                  </a:lnTo>
                  <a:lnTo>
                    <a:pt x="380999" y="190499"/>
                  </a:lnTo>
                  <a:lnTo>
                    <a:pt x="380770" y="199858"/>
                  </a:lnTo>
                  <a:lnTo>
                    <a:pt x="372798" y="245799"/>
                  </a:lnTo>
                  <a:lnTo>
                    <a:pt x="353903" y="288426"/>
                  </a:lnTo>
                  <a:lnTo>
                    <a:pt x="325203" y="325203"/>
                  </a:lnTo>
                  <a:lnTo>
                    <a:pt x="288426" y="353903"/>
                  </a:lnTo>
                  <a:lnTo>
                    <a:pt x="245798" y="372798"/>
                  </a:lnTo>
                  <a:lnTo>
                    <a:pt x="199858" y="380771"/>
                  </a:lnTo>
                  <a:lnTo>
                    <a:pt x="190499" y="380999"/>
                  </a:lnTo>
                  <a:close/>
                </a:path>
              </a:pathLst>
            </a:custGeom>
            <a:solidFill>
              <a:srgbClr val="D0FAE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8" name="object 38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72399" y="3705224"/>
              <a:ext cx="152399" cy="152399"/>
            </a:xfrm>
            <a:prstGeom prst="rect">
              <a:avLst/>
            </a:prstGeom>
          </p:spPr>
        </p:pic>
      </p:grpSp>
      <p:sp>
        <p:nvSpPr>
          <p:cNvPr id="39" name="object 39" descr=""/>
          <p:cNvSpPr txBox="1"/>
          <p:nvPr/>
        </p:nvSpPr>
        <p:spPr>
          <a:xfrm>
            <a:off x="8140700" y="3520337"/>
            <a:ext cx="2503170" cy="465455"/>
          </a:xfrm>
          <a:prstGeom prst="rect">
            <a:avLst/>
          </a:prstGeom>
        </p:spPr>
        <p:txBody>
          <a:bodyPr wrap="square" lIns="0" tIns="482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dirty="0" sz="1300" spc="-55" b="0">
                <a:latin typeface="Roboto Medium"/>
                <a:cs typeface="Roboto Medium"/>
              </a:rPr>
              <a:t>Strategy</a:t>
            </a:r>
            <a:r>
              <a:rPr dirty="0" sz="1300" spc="-15" b="0">
                <a:latin typeface="Roboto Medium"/>
                <a:cs typeface="Roboto Medium"/>
              </a:rPr>
              <a:t> </a:t>
            </a:r>
            <a:r>
              <a:rPr dirty="0" sz="1300" spc="-10" b="0">
                <a:latin typeface="Roboto Medium"/>
                <a:cs typeface="Roboto Medium"/>
              </a:rPr>
              <a:t>Agent</a:t>
            </a:r>
            <a:endParaRPr sz="1300">
              <a:latin typeface="Roboto Medium"/>
              <a:cs typeface="Roboto Medium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dirty="0" sz="1150" spc="-55">
                <a:solidFill>
                  <a:srgbClr val="4A5462"/>
                </a:solidFill>
                <a:latin typeface="Roboto"/>
                <a:cs typeface="Roboto"/>
              </a:rPr>
              <a:t>Formulates</a:t>
            </a:r>
            <a:r>
              <a:rPr dirty="0" sz="1150" spc="-5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dirty="0" sz="1150" spc="-55">
                <a:solidFill>
                  <a:srgbClr val="4A5462"/>
                </a:solidFill>
                <a:latin typeface="Roboto"/>
                <a:cs typeface="Roboto"/>
              </a:rPr>
              <a:t>investment</a:t>
            </a:r>
            <a:r>
              <a:rPr dirty="0" sz="115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dirty="0" sz="1150" spc="-55">
                <a:solidFill>
                  <a:srgbClr val="4A5462"/>
                </a:solidFill>
                <a:latin typeface="Roboto"/>
                <a:cs typeface="Roboto"/>
              </a:rPr>
              <a:t>recommendations</a:t>
            </a:r>
            <a:endParaRPr sz="1150">
              <a:latin typeface="Roboto"/>
              <a:cs typeface="Roboto"/>
            </a:endParaRPr>
          </a:p>
        </p:txBody>
      </p:sp>
      <p:grpSp>
        <p:nvGrpSpPr>
          <p:cNvPr id="40" name="object 40" descr=""/>
          <p:cNvGrpSpPr/>
          <p:nvPr/>
        </p:nvGrpSpPr>
        <p:grpSpPr>
          <a:xfrm>
            <a:off x="7543799" y="4219574"/>
            <a:ext cx="4419600" cy="647700"/>
            <a:chOff x="7543799" y="4219574"/>
            <a:chExt cx="4419600" cy="647700"/>
          </a:xfrm>
        </p:grpSpPr>
        <p:sp>
          <p:nvSpPr>
            <p:cNvPr id="41" name="object 41" descr=""/>
            <p:cNvSpPr/>
            <p:nvPr/>
          </p:nvSpPr>
          <p:spPr>
            <a:xfrm>
              <a:off x="7543799" y="4219574"/>
              <a:ext cx="4419600" cy="647700"/>
            </a:xfrm>
            <a:custGeom>
              <a:avLst/>
              <a:gdLst/>
              <a:ahLst/>
              <a:cxnLst/>
              <a:rect l="l" t="t" r="r" b="b"/>
              <a:pathLst>
                <a:path w="4419600" h="647700">
                  <a:moveTo>
                    <a:pt x="4348402" y="647699"/>
                  </a:moveTo>
                  <a:lnTo>
                    <a:pt x="71196" y="647699"/>
                  </a:lnTo>
                  <a:lnTo>
                    <a:pt x="66240" y="647211"/>
                  </a:lnTo>
                  <a:lnTo>
                    <a:pt x="29704" y="632077"/>
                  </a:lnTo>
                  <a:lnTo>
                    <a:pt x="3885" y="596037"/>
                  </a:lnTo>
                  <a:lnTo>
                    <a:pt x="0" y="576502"/>
                  </a:lnTo>
                  <a:lnTo>
                    <a:pt x="0" y="571499"/>
                  </a:lnTo>
                  <a:lnTo>
                    <a:pt x="0" y="71196"/>
                  </a:lnTo>
                  <a:lnTo>
                    <a:pt x="15620" y="29704"/>
                  </a:lnTo>
                  <a:lnTo>
                    <a:pt x="51660" y="3885"/>
                  </a:lnTo>
                  <a:lnTo>
                    <a:pt x="71196" y="0"/>
                  </a:lnTo>
                  <a:lnTo>
                    <a:pt x="4348402" y="0"/>
                  </a:lnTo>
                  <a:lnTo>
                    <a:pt x="4389892" y="15621"/>
                  </a:lnTo>
                  <a:lnTo>
                    <a:pt x="4415712" y="51661"/>
                  </a:lnTo>
                  <a:lnTo>
                    <a:pt x="4419598" y="71196"/>
                  </a:lnTo>
                  <a:lnTo>
                    <a:pt x="4419598" y="576502"/>
                  </a:lnTo>
                  <a:lnTo>
                    <a:pt x="4403976" y="617993"/>
                  </a:lnTo>
                  <a:lnTo>
                    <a:pt x="4367936" y="643813"/>
                  </a:lnTo>
                  <a:lnTo>
                    <a:pt x="4353357" y="647211"/>
                  </a:lnTo>
                  <a:lnTo>
                    <a:pt x="4348402" y="6476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 descr=""/>
            <p:cNvSpPr/>
            <p:nvPr/>
          </p:nvSpPr>
          <p:spPr>
            <a:xfrm>
              <a:off x="7658099" y="4352924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190499" y="380999"/>
                  </a:moveTo>
                  <a:lnTo>
                    <a:pt x="144200" y="375288"/>
                  </a:lnTo>
                  <a:lnTo>
                    <a:pt x="100697" y="358507"/>
                  </a:lnTo>
                  <a:lnTo>
                    <a:pt x="62575" y="331659"/>
                  </a:lnTo>
                  <a:lnTo>
                    <a:pt x="32105" y="296335"/>
                  </a:lnTo>
                  <a:lnTo>
                    <a:pt x="11130" y="254666"/>
                  </a:lnTo>
                  <a:lnTo>
                    <a:pt x="914" y="209172"/>
                  </a:lnTo>
                  <a:lnTo>
                    <a:pt x="0" y="190499"/>
                  </a:lnTo>
                  <a:lnTo>
                    <a:pt x="228" y="181141"/>
                  </a:lnTo>
                  <a:lnTo>
                    <a:pt x="8200" y="135199"/>
                  </a:lnTo>
                  <a:lnTo>
                    <a:pt x="27095" y="92572"/>
                  </a:lnTo>
                  <a:lnTo>
                    <a:pt x="55796" y="55796"/>
                  </a:lnTo>
                  <a:lnTo>
                    <a:pt x="92571" y="27095"/>
                  </a:lnTo>
                  <a:lnTo>
                    <a:pt x="135199" y="8200"/>
                  </a:lnTo>
                  <a:lnTo>
                    <a:pt x="181140" y="228"/>
                  </a:lnTo>
                  <a:lnTo>
                    <a:pt x="190499" y="0"/>
                  </a:lnTo>
                  <a:lnTo>
                    <a:pt x="199858" y="228"/>
                  </a:lnTo>
                  <a:lnTo>
                    <a:pt x="245798" y="8200"/>
                  </a:lnTo>
                  <a:lnTo>
                    <a:pt x="288426" y="27095"/>
                  </a:lnTo>
                  <a:lnTo>
                    <a:pt x="325203" y="55796"/>
                  </a:lnTo>
                  <a:lnTo>
                    <a:pt x="353903" y="92572"/>
                  </a:lnTo>
                  <a:lnTo>
                    <a:pt x="372797" y="135199"/>
                  </a:lnTo>
                  <a:lnTo>
                    <a:pt x="380770" y="181141"/>
                  </a:lnTo>
                  <a:lnTo>
                    <a:pt x="380999" y="190499"/>
                  </a:lnTo>
                  <a:lnTo>
                    <a:pt x="380770" y="199858"/>
                  </a:lnTo>
                  <a:lnTo>
                    <a:pt x="372798" y="245799"/>
                  </a:lnTo>
                  <a:lnTo>
                    <a:pt x="353903" y="288427"/>
                  </a:lnTo>
                  <a:lnTo>
                    <a:pt x="325203" y="325203"/>
                  </a:lnTo>
                  <a:lnTo>
                    <a:pt x="288426" y="353903"/>
                  </a:lnTo>
                  <a:lnTo>
                    <a:pt x="245798" y="372798"/>
                  </a:lnTo>
                  <a:lnTo>
                    <a:pt x="199858" y="380770"/>
                  </a:lnTo>
                  <a:lnTo>
                    <a:pt x="190499" y="380999"/>
                  </a:lnTo>
                  <a:close/>
                </a:path>
              </a:pathLst>
            </a:custGeom>
            <a:solidFill>
              <a:srgbClr val="ECE8FE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3" name="object 43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791449" y="4467224"/>
              <a:ext cx="114299" cy="152399"/>
            </a:xfrm>
            <a:prstGeom prst="rect">
              <a:avLst/>
            </a:prstGeom>
          </p:spPr>
        </p:pic>
      </p:grpSp>
      <p:sp>
        <p:nvSpPr>
          <p:cNvPr id="44" name="object 44" descr=""/>
          <p:cNvSpPr txBox="1"/>
          <p:nvPr/>
        </p:nvSpPr>
        <p:spPr>
          <a:xfrm>
            <a:off x="8140700" y="4282336"/>
            <a:ext cx="1918970" cy="465455"/>
          </a:xfrm>
          <a:prstGeom prst="rect">
            <a:avLst/>
          </a:prstGeom>
        </p:spPr>
        <p:txBody>
          <a:bodyPr wrap="square" lIns="0" tIns="482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dirty="0" sz="1300" spc="-50" b="0">
                <a:latin typeface="Roboto Medium"/>
                <a:cs typeface="Roboto Medium"/>
              </a:rPr>
              <a:t>Reporting</a:t>
            </a:r>
            <a:r>
              <a:rPr dirty="0" sz="1300" spc="-20" b="0">
                <a:latin typeface="Roboto Medium"/>
                <a:cs typeface="Roboto Medium"/>
              </a:rPr>
              <a:t> Agent</a:t>
            </a:r>
            <a:endParaRPr sz="1300">
              <a:latin typeface="Roboto Medium"/>
              <a:cs typeface="Roboto Medium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dirty="0" sz="1150" spc="-55">
                <a:solidFill>
                  <a:srgbClr val="4A5462"/>
                </a:solidFill>
                <a:latin typeface="Roboto"/>
                <a:cs typeface="Roboto"/>
              </a:rPr>
              <a:t>Creates</a:t>
            </a:r>
            <a:r>
              <a:rPr dirty="0" sz="115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dirty="0" sz="1150" spc="-55">
                <a:solidFill>
                  <a:srgbClr val="4A5462"/>
                </a:solidFill>
                <a:latin typeface="Roboto"/>
                <a:cs typeface="Roboto"/>
              </a:rPr>
              <a:t>final</a:t>
            </a:r>
            <a:r>
              <a:rPr dirty="0" sz="1150" spc="5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dirty="0" sz="1150" spc="-55">
                <a:solidFill>
                  <a:srgbClr val="4A5462"/>
                </a:solidFill>
                <a:latin typeface="Roboto"/>
                <a:cs typeface="Roboto"/>
              </a:rPr>
              <a:t>investment</a:t>
            </a:r>
            <a:r>
              <a:rPr dirty="0" sz="1150" spc="5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dirty="0" sz="1150" spc="-35">
                <a:solidFill>
                  <a:srgbClr val="4A5462"/>
                </a:solidFill>
                <a:latin typeface="Roboto"/>
                <a:cs typeface="Roboto"/>
              </a:rPr>
              <a:t>reports</a:t>
            </a:r>
            <a:endParaRPr sz="1150">
              <a:latin typeface="Roboto"/>
              <a:cs typeface="Roboto"/>
            </a:endParaRPr>
          </a:p>
        </p:txBody>
      </p:sp>
      <p:grpSp>
        <p:nvGrpSpPr>
          <p:cNvPr id="45" name="object 45" descr=""/>
          <p:cNvGrpSpPr/>
          <p:nvPr/>
        </p:nvGrpSpPr>
        <p:grpSpPr>
          <a:xfrm>
            <a:off x="9610724" y="5019675"/>
            <a:ext cx="2390775" cy="1819275"/>
            <a:chOff x="9610724" y="5019675"/>
            <a:chExt cx="2390775" cy="1819275"/>
          </a:xfrm>
        </p:grpSpPr>
        <p:sp>
          <p:nvSpPr>
            <p:cNvPr id="46" name="object 46" descr=""/>
            <p:cNvSpPr/>
            <p:nvPr/>
          </p:nvSpPr>
          <p:spPr>
            <a:xfrm>
              <a:off x="9610724" y="5019675"/>
              <a:ext cx="285750" cy="228600"/>
            </a:xfrm>
            <a:custGeom>
              <a:avLst/>
              <a:gdLst/>
              <a:ahLst/>
              <a:cxnLst/>
              <a:rect l="l" t="t" r="r" b="b"/>
              <a:pathLst>
                <a:path w="285750" h="228600">
                  <a:moveTo>
                    <a:pt x="178593" y="85725"/>
                  </a:moveTo>
                  <a:lnTo>
                    <a:pt x="107156" y="85725"/>
                  </a:lnTo>
                  <a:lnTo>
                    <a:pt x="98816" y="84040"/>
                  </a:lnTo>
                  <a:lnTo>
                    <a:pt x="92003" y="79446"/>
                  </a:lnTo>
                  <a:lnTo>
                    <a:pt x="87409" y="72633"/>
                  </a:lnTo>
                  <a:lnTo>
                    <a:pt x="85725" y="64293"/>
                  </a:lnTo>
                  <a:lnTo>
                    <a:pt x="85725" y="21431"/>
                  </a:lnTo>
                  <a:lnTo>
                    <a:pt x="87409" y="13091"/>
                  </a:lnTo>
                  <a:lnTo>
                    <a:pt x="92003" y="6278"/>
                  </a:lnTo>
                  <a:lnTo>
                    <a:pt x="98816" y="1684"/>
                  </a:lnTo>
                  <a:lnTo>
                    <a:pt x="107156" y="0"/>
                  </a:lnTo>
                  <a:lnTo>
                    <a:pt x="178593" y="0"/>
                  </a:lnTo>
                  <a:lnTo>
                    <a:pt x="186933" y="1684"/>
                  </a:lnTo>
                  <a:lnTo>
                    <a:pt x="193746" y="6278"/>
                  </a:lnTo>
                  <a:lnTo>
                    <a:pt x="198340" y="13091"/>
                  </a:lnTo>
                  <a:lnTo>
                    <a:pt x="200025" y="21431"/>
                  </a:lnTo>
                  <a:lnTo>
                    <a:pt x="200025" y="28575"/>
                  </a:lnTo>
                  <a:lnTo>
                    <a:pt x="114300" y="28575"/>
                  </a:lnTo>
                  <a:lnTo>
                    <a:pt x="114300" y="57150"/>
                  </a:lnTo>
                  <a:lnTo>
                    <a:pt x="200025" y="57150"/>
                  </a:lnTo>
                  <a:lnTo>
                    <a:pt x="200025" y="64293"/>
                  </a:lnTo>
                  <a:lnTo>
                    <a:pt x="198340" y="72633"/>
                  </a:lnTo>
                  <a:lnTo>
                    <a:pt x="193746" y="79446"/>
                  </a:lnTo>
                  <a:lnTo>
                    <a:pt x="186933" y="84040"/>
                  </a:lnTo>
                  <a:lnTo>
                    <a:pt x="178593" y="85725"/>
                  </a:lnTo>
                  <a:close/>
                </a:path>
                <a:path w="285750" h="228600">
                  <a:moveTo>
                    <a:pt x="200025" y="57150"/>
                  </a:moveTo>
                  <a:lnTo>
                    <a:pt x="171450" y="57150"/>
                  </a:lnTo>
                  <a:lnTo>
                    <a:pt x="171450" y="28575"/>
                  </a:lnTo>
                  <a:lnTo>
                    <a:pt x="200025" y="28575"/>
                  </a:lnTo>
                  <a:lnTo>
                    <a:pt x="200025" y="57150"/>
                  </a:lnTo>
                  <a:close/>
                </a:path>
                <a:path w="285750" h="228600">
                  <a:moveTo>
                    <a:pt x="157162" y="100012"/>
                  </a:moveTo>
                  <a:lnTo>
                    <a:pt x="128587" y="100012"/>
                  </a:lnTo>
                  <a:lnTo>
                    <a:pt x="128587" y="85725"/>
                  </a:lnTo>
                  <a:lnTo>
                    <a:pt x="157162" y="85725"/>
                  </a:lnTo>
                  <a:lnTo>
                    <a:pt x="157162" y="100012"/>
                  </a:lnTo>
                  <a:close/>
                </a:path>
                <a:path w="285750" h="228600">
                  <a:moveTo>
                    <a:pt x="279365" y="128587"/>
                  </a:moveTo>
                  <a:lnTo>
                    <a:pt x="6384" y="128587"/>
                  </a:lnTo>
                  <a:lnTo>
                    <a:pt x="0" y="122202"/>
                  </a:lnTo>
                  <a:lnTo>
                    <a:pt x="0" y="106397"/>
                  </a:lnTo>
                  <a:lnTo>
                    <a:pt x="6384" y="100012"/>
                  </a:lnTo>
                  <a:lnTo>
                    <a:pt x="279365" y="100012"/>
                  </a:lnTo>
                  <a:lnTo>
                    <a:pt x="285750" y="106397"/>
                  </a:lnTo>
                  <a:lnTo>
                    <a:pt x="285750" y="122202"/>
                  </a:lnTo>
                  <a:lnTo>
                    <a:pt x="279365" y="128587"/>
                  </a:lnTo>
                  <a:close/>
                </a:path>
                <a:path w="285750" h="228600">
                  <a:moveTo>
                    <a:pt x="85725" y="142875"/>
                  </a:moveTo>
                  <a:lnTo>
                    <a:pt x="57150" y="142875"/>
                  </a:lnTo>
                  <a:lnTo>
                    <a:pt x="57150" y="128587"/>
                  </a:lnTo>
                  <a:lnTo>
                    <a:pt x="85725" y="128587"/>
                  </a:lnTo>
                  <a:lnTo>
                    <a:pt x="85725" y="142875"/>
                  </a:lnTo>
                  <a:close/>
                </a:path>
                <a:path w="285750" h="228600">
                  <a:moveTo>
                    <a:pt x="228600" y="142875"/>
                  </a:moveTo>
                  <a:lnTo>
                    <a:pt x="200025" y="142875"/>
                  </a:lnTo>
                  <a:lnTo>
                    <a:pt x="200025" y="128587"/>
                  </a:lnTo>
                  <a:lnTo>
                    <a:pt x="228600" y="128587"/>
                  </a:lnTo>
                  <a:lnTo>
                    <a:pt x="228600" y="142875"/>
                  </a:lnTo>
                  <a:close/>
                </a:path>
                <a:path w="285750" h="228600">
                  <a:moveTo>
                    <a:pt x="107156" y="228600"/>
                  </a:moveTo>
                  <a:lnTo>
                    <a:pt x="35718" y="228600"/>
                  </a:lnTo>
                  <a:lnTo>
                    <a:pt x="27378" y="226915"/>
                  </a:lnTo>
                  <a:lnTo>
                    <a:pt x="20566" y="222321"/>
                  </a:lnTo>
                  <a:lnTo>
                    <a:pt x="15972" y="215508"/>
                  </a:lnTo>
                  <a:lnTo>
                    <a:pt x="14287" y="207168"/>
                  </a:lnTo>
                  <a:lnTo>
                    <a:pt x="14287" y="164306"/>
                  </a:lnTo>
                  <a:lnTo>
                    <a:pt x="15972" y="155966"/>
                  </a:lnTo>
                  <a:lnTo>
                    <a:pt x="20566" y="149153"/>
                  </a:lnTo>
                  <a:lnTo>
                    <a:pt x="27378" y="144559"/>
                  </a:lnTo>
                  <a:lnTo>
                    <a:pt x="35718" y="142875"/>
                  </a:lnTo>
                  <a:lnTo>
                    <a:pt x="107156" y="142875"/>
                  </a:lnTo>
                  <a:lnTo>
                    <a:pt x="115496" y="144559"/>
                  </a:lnTo>
                  <a:lnTo>
                    <a:pt x="122308" y="149153"/>
                  </a:lnTo>
                  <a:lnTo>
                    <a:pt x="126902" y="155966"/>
                  </a:lnTo>
                  <a:lnTo>
                    <a:pt x="128587" y="164306"/>
                  </a:lnTo>
                  <a:lnTo>
                    <a:pt x="128587" y="171450"/>
                  </a:lnTo>
                  <a:lnTo>
                    <a:pt x="42862" y="171450"/>
                  </a:lnTo>
                  <a:lnTo>
                    <a:pt x="42862" y="200025"/>
                  </a:lnTo>
                  <a:lnTo>
                    <a:pt x="128587" y="200025"/>
                  </a:lnTo>
                  <a:lnTo>
                    <a:pt x="128587" y="207168"/>
                  </a:lnTo>
                  <a:lnTo>
                    <a:pt x="126902" y="215508"/>
                  </a:lnTo>
                  <a:lnTo>
                    <a:pt x="122308" y="222321"/>
                  </a:lnTo>
                  <a:lnTo>
                    <a:pt x="115496" y="226915"/>
                  </a:lnTo>
                  <a:lnTo>
                    <a:pt x="107156" y="228600"/>
                  </a:lnTo>
                  <a:close/>
                </a:path>
                <a:path w="285750" h="228600">
                  <a:moveTo>
                    <a:pt x="250031" y="228600"/>
                  </a:moveTo>
                  <a:lnTo>
                    <a:pt x="178593" y="228600"/>
                  </a:lnTo>
                  <a:lnTo>
                    <a:pt x="170253" y="226915"/>
                  </a:lnTo>
                  <a:lnTo>
                    <a:pt x="163441" y="222321"/>
                  </a:lnTo>
                  <a:lnTo>
                    <a:pt x="158847" y="215508"/>
                  </a:lnTo>
                  <a:lnTo>
                    <a:pt x="157162" y="207168"/>
                  </a:lnTo>
                  <a:lnTo>
                    <a:pt x="157162" y="164306"/>
                  </a:lnTo>
                  <a:lnTo>
                    <a:pt x="158847" y="155966"/>
                  </a:lnTo>
                  <a:lnTo>
                    <a:pt x="163441" y="149153"/>
                  </a:lnTo>
                  <a:lnTo>
                    <a:pt x="170253" y="144559"/>
                  </a:lnTo>
                  <a:lnTo>
                    <a:pt x="178593" y="142875"/>
                  </a:lnTo>
                  <a:lnTo>
                    <a:pt x="250031" y="142875"/>
                  </a:lnTo>
                  <a:lnTo>
                    <a:pt x="258371" y="144559"/>
                  </a:lnTo>
                  <a:lnTo>
                    <a:pt x="265183" y="149153"/>
                  </a:lnTo>
                  <a:lnTo>
                    <a:pt x="269777" y="155966"/>
                  </a:lnTo>
                  <a:lnTo>
                    <a:pt x="271462" y="164306"/>
                  </a:lnTo>
                  <a:lnTo>
                    <a:pt x="271462" y="171450"/>
                  </a:lnTo>
                  <a:lnTo>
                    <a:pt x="185737" y="171450"/>
                  </a:lnTo>
                  <a:lnTo>
                    <a:pt x="185737" y="200025"/>
                  </a:lnTo>
                  <a:lnTo>
                    <a:pt x="271462" y="200025"/>
                  </a:lnTo>
                  <a:lnTo>
                    <a:pt x="271462" y="207168"/>
                  </a:lnTo>
                  <a:lnTo>
                    <a:pt x="269777" y="215508"/>
                  </a:lnTo>
                  <a:lnTo>
                    <a:pt x="265183" y="222321"/>
                  </a:lnTo>
                  <a:lnTo>
                    <a:pt x="258371" y="226915"/>
                  </a:lnTo>
                  <a:lnTo>
                    <a:pt x="250031" y="228600"/>
                  </a:lnTo>
                  <a:close/>
                </a:path>
                <a:path w="285750" h="228600">
                  <a:moveTo>
                    <a:pt x="128587" y="200025"/>
                  </a:moveTo>
                  <a:lnTo>
                    <a:pt x="100012" y="200025"/>
                  </a:lnTo>
                  <a:lnTo>
                    <a:pt x="100012" y="171450"/>
                  </a:lnTo>
                  <a:lnTo>
                    <a:pt x="128587" y="171450"/>
                  </a:lnTo>
                  <a:lnTo>
                    <a:pt x="128587" y="200025"/>
                  </a:lnTo>
                  <a:close/>
                </a:path>
                <a:path w="285750" h="228600">
                  <a:moveTo>
                    <a:pt x="271462" y="200025"/>
                  </a:moveTo>
                  <a:lnTo>
                    <a:pt x="242887" y="200025"/>
                  </a:lnTo>
                  <a:lnTo>
                    <a:pt x="242887" y="171450"/>
                  </a:lnTo>
                  <a:lnTo>
                    <a:pt x="271462" y="171450"/>
                  </a:lnTo>
                  <a:lnTo>
                    <a:pt x="271462" y="200025"/>
                  </a:lnTo>
                  <a:close/>
                </a:path>
              </a:pathLst>
            </a:custGeom>
            <a:solidFill>
              <a:srgbClr val="60A5F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 descr=""/>
            <p:cNvSpPr/>
            <p:nvPr/>
          </p:nvSpPr>
          <p:spPr>
            <a:xfrm>
              <a:off x="10544174" y="6515099"/>
              <a:ext cx="1457325" cy="323850"/>
            </a:xfrm>
            <a:custGeom>
              <a:avLst/>
              <a:gdLst/>
              <a:ahLst/>
              <a:cxnLst/>
              <a:rect l="l" t="t" r="r" b="b"/>
              <a:pathLst>
                <a:path w="1457325" h="323850">
                  <a:moveTo>
                    <a:pt x="1424277" y="323849"/>
                  </a:moveTo>
                  <a:lnTo>
                    <a:pt x="33047" y="323849"/>
                  </a:lnTo>
                  <a:lnTo>
                    <a:pt x="28187" y="322883"/>
                  </a:lnTo>
                  <a:lnTo>
                    <a:pt x="966" y="295662"/>
                  </a:lnTo>
                  <a:lnTo>
                    <a:pt x="0" y="290802"/>
                  </a:lnTo>
                  <a:lnTo>
                    <a:pt x="0" y="28574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1424277" y="0"/>
                  </a:lnTo>
                  <a:lnTo>
                    <a:pt x="1456357" y="28187"/>
                  </a:lnTo>
                  <a:lnTo>
                    <a:pt x="1457324" y="33047"/>
                  </a:lnTo>
                  <a:lnTo>
                    <a:pt x="1457324" y="290802"/>
                  </a:lnTo>
                  <a:lnTo>
                    <a:pt x="1429137" y="322883"/>
                  </a:lnTo>
                  <a:lnTo>
                    <a:pt x="1424277" y="323849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8" name="object 48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658474" y="6610349"/>
              <a:ext cx="133349" cy="133349"/>
            </a:xfrm>
            <a:prstGeom prst="rect">
              <a:avLst/>
            </a:prstGeom>
          </p:spPr>
        </p:pic>
      </p:grpSp>
      <p:sp>
        <p:nvSpPr>
          <p:cNvPr id="49" name="object 49" descr=""/>
          <p:cNvSpPr txBox="1"/>
          <p:nvPr/>
        </p:nvSpPr>
        <p:spPr>
          <a:xfrm>
            <a:off x="8322270" y="5304725"/>
            <a:ext cx="2862580" cy="2057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150" spc="-55">
                <a:solidFill>
                  <a:srgbClr val="6A7280"/>
                </a:solidFill>
                <a:latin typeface="Roboto"/>
                <a:cs typeface="Roboto"/>
              </a:rPr>
              <a:t>Agents</a:t>
            </a:r>
            <a:r>
              <a:rPr dirty="0" sz="1150">
                <a:solidFill>
                  <a:srgbClr val="6A7280"/>
                </a:solidFill>
                <a:latin typeface="Roboto"/>
                <a:cs typeface="Roboto"/>
              </a:rPr>
              <a:t> </a:t>
            </a:r>
            <a:r>
              <a:rPr dirty="0" sz="1150" spc="-60">
                <a:solidFill>
                  <a:srgbClr val="6A7280"/>
                </a:solidFill>
                <a:latin typeface="Roboto"/>
                <a:cs typeface="Roboto"/>
              </a:rPr>
              <a:t>work</a:t>
            </a:r>
            <a:r>
              <a:rPr dirty="0" sz="1150">
                <a:solidFill>
                  <a:srgbClr val="6A7280"/>
                </a:solidFill>
                <a:latin typeface="Roboto"/>
                <a:cs typeface="Roboto"/>
              </a:rPr>
              <a:t> </a:t>
            </a:r>
            <a:r>
              <a:rPr dirty="0" sz="1150" spc="-60">
                <a:solidFill>
                  <a:srgbClr val="6A7280"/>
                </a:solidFill>
                <a:latin typeface="Roboto"/>
                <a:cs typeface="Roboto"/>
              </a:rPr>
              <a:t>together</a:t>
            </a:r>
            <a:r>
              <a:rPr dirty="0" sz="1150" spc="5">
                <a:solidFill>
                  <a:srgbClr val="6A7280"/>
                </a:solidFill>
                <a:latin typeface="Roboto"/>
                <a:cs typeface="Roboto"/>
              </a:rPr>
              <a:t> </a:t>
            </a:r>
            <a:r>
              <a:rPr dirty="0" sz="1150" spc="-30">
                <a:solidFill>
                  <a:srgbClr val="6A7280"/>
                </a:solidFill>
                <a:latin typeface="Roboto"/>
                <a:cs typeface="Roboto"/>
              </a:rPr>
              <a:t>in</a:t>
            </a:r>
            <a:r>
              <a:rPr dirty="0" sz="1150">
                <a:solidFill>
                  <a:srgbClr val="6A7280"/>
                </a:solidFill>
                <a:latin typeface="Roboto"/>
                <a:cs typeface="Roboto"/>
              </a:rPr>
              <a:t> </a:t>
            </a:r>
            <a:r>
              <a:rPr dirty="0" sz="1150" spc="-55">
                <a:solidFill>
                  <a:srgbClr val="6A7280"/>
                </a:solidFill>
                <a:latin typeface="Roboto"/>
                <a:cs typeface="Roboto"/>
              </a:rPr>
              <a:t>orchestrated</a:t>
            </a:r>
            <a:r>
              <a:rPr dirty="0" sz="1150" spc="5">
                <a:solidFill>
                  <a:srgbClr val="6A7280"/>
                </a:solidFill>
                <a:latin typeface="Roboto"/>
                <a:cs typeface="Roboto"/>
              </a:rPr>
              <a:t> </a:t>
            </a:r>
            <a:r>
              <a:rPr dirty="0" sz="1150" spc="-50">
                <a:solidFill>
                  <a:srgbClr val="6A7280"/>
                </a:solidFill>
                <a:latin typeface="Roboto"/>
                <a:cs typeface="Roboto"/>
              </a:rPr>
              <a:t>workflows</a:t>
            </a:r>
            <a:endParaRPr sz="1150">
              <a:latin typeface="Roboto"/>
              <a:cs typeface="Roboto"/>
            </a:endParaRPr>
          </a:p>
        </p:txBody>
      </p:sp>
      <p:sp>
        <p:nvSpPr>
          <p:cNvPr id="50" name="object 50" descr=""/>
          <p:cNvSpPr txBox="1"/>
          <p:nvPr/>
        </p:nvSpPr>
        <p:spPr>
          <a:xfrm>
            <a:off x="10833000" y="6616700"/>
            <a:ext cx="1066800" cy="1346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975"/>
              </a:lnSpc>
            </a:pPr>
            <a:r>
              <a:rPr dirty="0" sz="1000" spc="-75">
                <a:solidFill>
                  <a:srgbClr val="FFFFFF"/>
                </a:solidFill>
                <a:latin typeface="Roboto"/>
                <a:cs typeface="Roboto"/>
              </a:rPr>
              <a:t>Made</a:t>
            </a:r>
            <a:r>
              <a:rPr dirty="0" sz="1000" spc="5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1000" spc="-55">
                <a:solidFill>
                  <a:srgbClr val="FFFFFF"/>
                </a:solidFill>
                <a:latin typeface="Roboto"/>
                <a:cs typeface="Roboto"/>
              </a:rPr>
              <a:t>with</a:t>
            </a:r>
            <a:r>
              <a:rPr dirty="0" sz="1000" spc="5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1000" spc="-50">
                <a:solidFill>
                  <a:srgbClr val="FFFFFF"/>
                </a:solidFill>
                <a:latin typeface="Roboto"/>
                <a:cs typeface="Roboto"/>
              </a:rPr>
              <a:t>Genspark</a:t>
            </a:r>
            <a:endParaRPr sz="10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2025-08-15T11:12:39Z</dcterms:created>
  <dcterms:modified xsi:type="dcterms:W3CDTF">2025-08-15T11:12:39Z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2025-08-15T00:00:00Z</vt:filetime>
  </property>
  <property fmtid="{D5CDD505-2E9C-101B-9397-08002B2CF9AE}" pid="3" name="Producer">
    <vt:lpwstr>pypdf</vt:lpwstr>
  </property>
  <property fmtid="{D5CDD505-2E9C-101B-9397-08002B2CF9AE}" pid="4" name="LastSaved">
    <vt:filetime>2025-08-15T00:00:00Z</vt:filetime>
  </property>
</Properties>
</file>