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4" r:id="rId14"/>
    <p:sldId id="273" r:id="rId15"/>
    <p:sldId id="268" r:id="rId16"/>
    <p:sldId id="269"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FDD7DC-A00B-4924-AF6D-27D4604DAEF8}" v="1" dt="2023-04-17T04:44:22.3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2541" autoAdjust="0"/>
  </p:normalViewPr>
  <p:slideViewPr>
    <p:cSldViewPr snapToGrid="0">
      <p:cViewPr varScale="1">
        <p:scale>
          <a:sx n="101" d="100"/>
          <a:sy n="101" d="100"/>
        </p:scale>
        <p:origin x="1061"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8ab546a7db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g18ab546a7db_0_1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cb5a3620bc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cb5a3620b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cb5a3620bc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cb5a3620bc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cb5a3620bc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cb5a3620bc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8ab546a7db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8ab546a7db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8ab546a7db_0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8ab546a7db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18ab546a7db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18ab546a7db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8ab546a7db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8ab546a7db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8ab546a7db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8ab546a7db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8ab546a7db_0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8ab546a7db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8ab546a7db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8ab546a7db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8ab546a7db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8ab546a7db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8ab546a7db_0_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8ab546a7db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cb5a3620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cb5a3620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903888" y="2069300"/>
            <a:ext cx="73362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pic>
        <p:nvPicPr>
          <p:cNvPr id="55" name="Google Shape;55;p13"/>
          <p:cNvPicPr preferRelativeResize="0"/>
          <p:nvPr/>
        </p:nvPicPr>
        <p:blipFill>
          <a:blip r:embed="rId3">
            <a:alphaModFix/>
          </a:blip>
          <a:stretch>
            <a:fillRect/>
          </a:stretch>
        </p:blipFill>
        <p:spPr>
          <a:xfrm>
            <a:off x="3556050" y="46170"/>
            <a:ext cx="2031900" cy="1834350"/>
          </a:xfrm>
          <a:prstGeom prst="rect">
            <a:avLst/>
          </a:prstGeom>
          <a:noFill/>
          <a:ln>
            <a:noFill/>
          </a:ln>
        </p:spPr>
      </p:pic>
      <p:sp>
        <p:nvSpPr>
          <p:cNvPr id="56" name="Google Shape;56;p13"/>
          <p:cNvSpPr txBox="1"/>
          <p:nvPr/>
        </p:nvSpPr>
        <p:spPr>
          <a:xfrm>
            <a:off x="227550" y="1739400"/>
            <a:ext cx="86889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500"/>
              <a:buFont typeface="Times New Roman"/>
              <a:buNone/>
            </a:pPr>
            <a:r>
              <a:rPr lang="en" sz="1500" b="0" i="0" u="none" strike="noStrike" cap="none">
                <a:solidFill>
                  <a:schemeClr val="dk1"/>
                </a:solidFill>
                <a:latin typeface="Times New Roman"/>
                <a:ea typeface="Times New Roman"/>
                <a:cs typeface="Times New Roman"/>
                <a:sym typeface="Times New Roman"/>
              </a:rPr>
              <a:t>DEPARTMENT OF COMPUTER SCIENCE AND ENGINEERING</a:t>
            </a:r>
            <a:endParaRPr sz="1500" b="0" i="0" u="none" strike="noStrike" cap="none">
              <a:solidFill>
                <a:schemeClr val="dk1"/>
              </a:solidFill>
              <a:latin typeface="Times New Roman"/>
              <a:ea typeface="Times New Roman"/>
              <a:cs typeface="Times New Roman"/>
              <a:sym typeface="Times New Roman"/>
            </a:endParaRPr>
          </a:p>
        </p:txBody>
      </p:sp>
      <p:sp>
        <p:nvSpPr>
          <p:cNvPr id="57" name="Google Shape;57;p13"/>
          <p:cNvSpPr txBox="1"/>
          <p:nvPr/>
        </p:nvSpPr>
        <p:spPr>
          <a:xfrm>
            <a:off x="903888" y="1769502"/>
            <a:ext cx="7336200" cy="1206454"/>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2400"/>
              </a:spcBef>
              <a:spcAft>
                <a:spcPts val="600"/>
              </a:spcAft>
              <a:buClr>
                <a:schemeClr val="dk1"/>
              </a:buClr>
              <a:buSzPts val="1100"/>
              <a:buFont typeface="Arial"/>
              <a:buNone/>
            </a:pPr>
            <a:r>
              <a:rPr lang="en" sz="1800" b="1" dirty="0">
                <a:solidFill>
                  <a:schemeClr val="dk1"/>
                </a:solidFill>
                <a:latin typeface="Times New Roman"/>
                <a:ea typeface="Times New Roman"/>
                <a:cs typeface="Times New Roman"/>
                <a:sym typeface="Times New Roman"/>
              </a:rPr>
              <a:t> A Decentralized based approach for microfinance using blockchain technology</a:t>
            </a:r>
            <a:endParaRPr sz="1800" b="1" dirty="0">
              <a:solidFill>
                <a:schemeClr val="dk1"/>
              </a:solidFill>
              <a:latin typeface="Times New Roman"/>
              <a:ea typeface="Times New Roman"/>
              <a:cs typeface="Times New Roman"/>
              <a:sym typeface="Times New Roman"/>
            </a:endParaRPr>
          </a:p>
        </p:txBody>
      </p:sp>
      <p:sp>
        <p:nvSpPr>
          <p:cNvPr id="58" name="Google Shape;58;p13"/>
          <p:cNvSpPr txBox="1"/>
          <p:nvPr/>
        </p:nvSpPr>
        <p:spPr>
          <a:xfrm>
            <a:off x="903900" y="2689800"/>
            <a:ext cx="7336200" cy="20319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800"/>
              <a:buFont typeface="Calibri"/>
              <a:buNone/>
            </a:pPr>
            <a:r>
              <a:rPr lang="en" sz="1800" b="0" i="0" u="none" strike="noStrike" cap="none">
                <a:solidFill>
                  <a:schemeClr val="dk1"/>
                </a:solidFill>
                <a:latin typeface="Calibri"/>
                <a:ea typeface="Calibri"/>
                <a:cs typeface="Calibri"/>
                <a:sym typeface="Calibri"/>
              </a:rPr>
              <a:t>Under the guidance of </a:t>
            </a:r>
            <a:endParaRPr sz="1800" b="0" i="0" u="none" strike="noStrike" cap="none">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800"/>
              <a:buFont typeface="Calibri"/>
              <a:buNone/>
            </a:pPr>
            <a:r>
              <a:rPr lang="en" sz="1800" b="1" i="0" u="none" strike="noStrike" cap="none">
                <a:solidFill>
                  <a:schemeClr val="dk1"/>
                </a:solidFill>
                <a:latin typeface="Calibri"/>
                <a:ea typeface="Calibri"/>
                <a:cs typeface="Calibri"/>
                <a:sym typeface="Calibri"/>
              </a:rPr>
              <a:t> K.RANJITH REDDY</a:t>
            </a:r>
            <a:endParaRPr sz="1800" b="1" i="0" u="none" strike="noStrike" cap="none">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200"/>
              <a:buFont typeface="Calibri"/>
              <a:buNone/>
            </a:pPr>
            <a:r>
              <a:rPr lang="en" sz="1200" b="0" i="0" u="none" strike="noStrike" cap="none">
                <a:solidFill>
                  <a:schemeClr val="dk1"/>
                </a:solidFill>
                <a:latin typeface="Calibri"/>
                <a:ea typeface="Calibri"/>
                <a:cs typeface="Calibri"/>
                <a:sym typeface="Calibri"/>
              </a:rPr>
              <a:t>By</a:t>
            </a:r>
            <a:endParaRPr sz="1200" b="0" i="0" u="none" strike="noStrike" cap="none">
              <a:solidFill>
                <a:schemeClr val="dk1"/>
              </a:solidFill>
              <a:latin typeface="Calibri"/>
              <a:ea typeface="Calibri"/>
              <a:cs typeface="Calibri"/>
              <a:sym typeface="Calibri"/>
            </a:endParaRPr>
          </a:p>
          <a:p>
            <a:pPr marL="0" marR="0" lvl="0" indent="0" algn="ctr" rtl="0">
              <a:lnSpc>
                <a:spcPct val="150000"/>
              </a:lnSpc>
              <a:spcBef>
                <a:spcPts val="0"/>
              </a:spcBef>
              <a:spcAft>
                <a:spcPts val="0"/>
              </a:spcAft>
              <a:buClr>
                <a:schemeClr val="dk1"/>
              </a:buClr>
              <a:buSzPts val="1100"/>
              <a:buFont typeface="Arial"/>
              <a:buNone/>
            </a:pPr>
            <a:r>
              <a:rPr lang="en" sz="1800" b="0" i="0" u="none" strike="noStrike" cap="none">
                <a:solidFill>
                  <a:schemeClr val="dk1"/>
                </a:solidFill>
                <a:latin typeface="Calibri"/>
                <a:ea typeface="Calibri"/>
                <a:cs typeface="Calibri"/>
                <a:sym typeface="Calibri"/>
              </a:rPr>
              <a:t>K. SHIVANI (197R1A05E3)</a:t>
            </a:r>
            <a:endParaRPr sz="1800" b="0" i="0" u="none" strike="noStrike" cap="none">
              <a:solidFill>
                <a:schemeClr val="dk1"/>
              </a:solidFill>
              <a:latin typeface="Calibri"/>
              <a:ea typeface="Calibri"/>
              <a:cs typeface="Calibri"/>
              <a:sym typeface="Calibri"/>
            </a:endParaRPr>
          </a:p>
          <a:p>
            <a:pPr marL="0" marR="0" lvl="0" indent="0" algn="ctr" rtl="0">
              <a:lnSpc>
                <a:spcPct val="150000"/>
              </a:lnSpc>
              <a:spcBef>
                <a:spcPts val="0"/>
              </a:spcBef>
              <a:spcAft>
                <a:spcPts val="0"/>
              </a:spcAft>
              <a:buClr>
                <a:schemeClr val="dk1"/>
              </a:buClr>
              <a:buSzPts val="1100"/>
              <a:buFont typeface="Arial"/>
              <a:buNone/>
            </a:pPr>
            <a:r>
              <a:rPr lang="en" sz="1800" b="0" i="0" u="none" strike="noStrike" cap="none">
                <a:solidFill>
                  <a:schemeClr val="dk1"/>
                </a:solidFill>
                <a:latin typeface="Calibri"/>
                <a:ea typeface="Calibri"/>
                <a:cs typeface="Calibri"/>
                <a:sym typeface="Calibri"/>
              </a:rPr>
              <a:t>S. SHASHANK (197R1A05G6)</a:t>
            </a:r>
            <a:endParaRPr sz="1800" b="0" i="0" u="none" strike="noStrike" cap="none">
              <a:solidFill>
                <a:schemeClr val="dk1"/>
              </a:solidFill>
              <a:latin typeface="Calibri"/>
              <a:ea typeface="Calibri"/>
              <a:cs typeface="Calibri"/>
              <a:sym typeface="Calibri"/>
            </a:endParaRPr>
          </a:p>
          <a:p>
            <a:pPr marL="0" marR="0" lvl="0" indent="0" algn="ctr" rtl="0">
              <a:lnSpc>
                <a:spcPct val="150000"/>
              </a:lnSpc>
              <a:spcBef>
                <a:spcPts val="0"/>
              </a:spcBef>
              <a:spcAft>
                <a:spcPts val="0"/>
              </a:spcAft>
              <a:buClr>
                <a:schemeClr val="dk1"/>
              </a:buClr>
              <a:buSzPts val="1100"/>
              <a:buFont typeface="Arial"/>
              <a:buNone/>
            </a:pPr>
            <a:r>
              <a:rPr lang="en" sz="1800" b="0" i="0" u="none" strike="noStrike" cap="none">
                <a:solidFill>
                  <a:schemeClr val="dk1"/>
                </a:solidFill>
                <a:latin typeface="Calibri"/>
                <a:ea typeface="Calibri"/>
                <a:cs typeface="Calibri"/>
                <a:sym typeface="Calibri"/>
              </a:rPr>
              <a:t>T.V. RAGHURAMSATHWIK (197R1A05H4)</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1371600" marR="914400" lvl="0" indent="0" algn="ctr" rtl="0">
              <a:lnSpc>
                <a:spcPct val="150000"/>
              </a:lnSpc>
              <a:spcBef>
                <a:spcPts val="500"/>
              </a:spcBef>
              <a:spcAft>
                <a:spcPts val="0"/>
              </a:spcAft>
              <a:buClr>
                <a:schemeClr val="dk1"/>
              </a:buClr>
              <a:buSzPts val="1100"/>
              <a:buFont typeface="Arial"/>
              <a:buNone/>
            </a:pPr>
            <a:r>
              <a:rPr lang="en" sz="1700" b="1">
                <a:solidFill>
                  <a:srgbClr val="2E2E2E"/>
                </a:solidFill>
                <a:latin typeface="Times New Roman"/>
                <a:ea typeface="Times New Roman"/>
                <a:cs typeface="Times New Roman"/>
                <a:sym typeface="Times New Roman"/>
              </a:rPr>
              <a:t>USE CASE DIAGRAM</a:t>
            </a:r>
            <a:endParaRPr sz="1900"/>
          </a:p>
        </p:txBody>
      </p:sp>
      <p:pic>
        <p:nvPicPr>
          <p:cNvPr id="113" name="Google Shape;113;p22"/>
          <p:cNvPicPr preferRelativeResize="0"/>
          <p:nvPr/>
        </p:nvPicPr>
        <p:blipFill>
          <a:blip r:embed="rId3">
            <a:alphaModFix/>
          </a:blip>
          <a:stretch>
            <a:fillRect/>
          </a:stretch>
        </p:blipFill>
        <p:spPr>
          <a:xfrm>
            <a:off x="1843075" y="1069975"/>
            <a:ext cx="5457825" cy="3581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title"/>
          </p:nvPr>
        </p:nvSpPr>
        <p:spPr>
          <a:xfrm>
            <a:off x="126450" y="2370150"/>
            <a:ext cx="5147700" cy="403200"/>
          </a:xfrm>
          <a:prstGeom prst="rect">
            <a:avLst/>
          </a:prstGeom>
        </p:spPr>
        <p:txBody>
          <a:bodyPr spcFirstLastPara="1" wrap="square" lIns="91425" tIns="91425" rIns="91425" bIns="91425" anchor="b" anchorCtr="0">
            <a:noAutofit/>
          </a:bodyPr>
          <a:lstStyle/>
          <a:p>
            <a:pPr marL="1371600" marR="914400" lvl="0" indent="0" algn="ctr" rtl="0">
              <a:lnSpc>
                <a:spcPct val="150000"/>
              </a:lnSpc>
              <a:spcBef>
                <a:spcPts val="400"/>
              </a:spcBef>
              <a:spcAft>
                <a:spcPts val="0"/>
              </a:spcAft>
              <a:buClr>
                <a:schemeClr val="dk1"/>
              </a:buClr>
              <a:buSzPts val="990"/>
              <a:buFont typeface="Arial"/>
              <a:buNone/>
            </a:pPr>
            <a:r>
              <a:rPr lang="en" sz="1640" b="1" dirty="0">
                <a:solidFill>
                  <a:srgbClr val="2E2E2E"/>
                </a:solidFill>
                <a:latin typeface="Times New Roman"/>
                <a:ea typeface="Times New Roman"/>
                <a:cs typeface="Times New Roman"/>
                <a:sym typeface="Times New Roman"/>
              </a:rPr>
              <a:t>CLASS DIAGRAM</a:t>
            </a:r>
            <a:endParaRPr sz="2720" dirty="0"/>
          </a:p>
        </p:txBody>
      </p:sp>
      <p:pic>
        <p:nvPicPr>
          <p:cNvPr id="119" name="Google Shape;119;p23"/>
          <p:cNvPicPr preferRelativeResize="0"/>
          <p:nvPr/>
        </p:nvPicPr>
        <p:blipFill rotWithShape="1">
          <a:blip r:embed="rId3">
            <a:alphaModFix/>
          </a:blip>
          <a:srcRect r="-1781"/>
          <a:stretch/>
        </p:blipFill>
        <p:spPr>
          <a:xfrm>
            <a:off x="5459525" y="0"/>
            <a:ext cx="3315151"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a:off x="311700" y="445025"/>
            <a:ext cx="8520600" cy="572700"/>
          </a:xfrm>
          <a:prstGeom prst="rect">
            <a:avLst/>
          </a:prstGeom>
        </p:spPr>
        <p:txBody>
          <a:bodyPr spcFirstLastPara="1" wrap="square" lIns="91425" tIns="91425" rIns="91425" bIns="91425" anchor="ctr" anchorCtr="0">
            <a:normAutofit fontScale="90000"/>
          </a:bodyPr>
          <a:lstStyle/>
          <a:p>
            <a:pPr marL="1371600" marR="914400" lvl="0" indent="0" algn="ctr" rtl="0">
              <a:lnSpc>
                <a:spcPct val="150000"/>
              </a:lnSpc>
              <a:spcBef>
                <a:spcPts val="400"/>
              </a:spcBef>
              <a:spcAft>
                <a:spcPts val="0"/>
              </a:spcAft>
              <a:buClr>
                <a:schemeClr val="dk1"/>
              </a:buClr>
              <a:buSzPts val="1100"/>
              <a:buFont typeface="Arial"/>
              <a:buNone/>
            </a:pPr>
            <a:r>
              <a:rPr lang="en" sz="1600" b="1">
                <a:solidFill>
                  <a:srgbClr val="2E2E2E"/>
                </a:solidFill>
                <a:latin typeface="Times New Roman"/>
                <a:ea typeface="Times New Roman"/>
                <a:cs typeface="Times New Roman"/>
                <a:sym typeface="Times New Roman"/>
              </a:rPr>
              <a:t>SEQUENCE DIAGRAM</a:t>
            </a:r>
            <a:endParaRPr sz="3200"/>
          </a:p>
        </p:txBody>
      </p:sp>
      <p:pic>
        <p:nvPicPr>
          <p:cNvPr id="125" name="Google Shape;125;p24"/>
          <p:cNvPicPr preferRelativeResize="0"/>
          <p:nvPr/>
        </p:nvPicPr>
        <p:blipFill>
          <a:blip r:embed="rId3">
            <a:alphaModFix/>
          </a:blip>
          <a:stretch>
            <a:fillRect/>
          </a:stretch>
        </p:blipFill>
        <p:spPr>
          <a:xfrm>
            <a:off x="1833550" y="1126438"/>
            <a:ext cx="5476875" cy="3762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DE988B-A93A-EEB1-456A-E22374E844DD}"/>
              </a:ext>
            </a:extLst>
          </p:cNvPr>
          <p:cNvPicPr>
            <a:picLocks noChangeAspect="1"/>
          </p:cNvPicPr>
          <p:nvPr/>
        </p:nvPicPr>
        <p:blipFill>
          <a:blip r:embed="rId2"/>
          <a:stretch>
            <a:fillRect/>
          </a:stretch>
        </p:blipFill>
        <p:spPr>
          <a:xfrm>
            <a:off x="988372" y="71883"/>
            <a:ext cx="7167256" cy="4031582"/>
          </a:xfrm>
          <a:prstGeom prst="rect">
            <a:avLst/>
          </a:prstGeom>
        </p:spPr>
      </p:pic>
      <p:sp>
        <p:nvSpPr>
          <p:cNvPr id="5" name="TextBox 4">
            <a:extLst>
              <a:ext uri="{FF2B5EF4-FFF2-40B4-BE49-F238E27FC236}">
                <a16:creationId xmlns:a16="http://schemas.microsoft.com/office/drawing/2014/main" id="{9EC423B1-4EFC-DABB-74C0-C5F3799516E8}"/>
              </a:ext>
            </a:extLst>
          </p:cNvPr>
          <p:cNvSpPr txBox="1"/>
          <p:nvPr/>
        </p:nvSpPr>
        <p:spPr>
          <a:xfrm>
            <a:off x="2286000" y="4361434"/>
            <a:ext cx="4572000" cy="307777"/>
          </a:xfrm>
          <a:prstGeom prst="rect">
            <a:avLst/>
          </a:prstGeom>
          <a:noFill/>
        </p:spPr>
        <p:txBody>
          <a:bodyPr wrap="square">
            <a:spAutoFit/>
          </a:bodyPr>
          <a:lstStyle/>
          <a:p>
            <a:pPr algn="ctr"/>
            <a:r>
              <a:rPr lang="en" b="1" dirty="0">
                <a:solidFill>
                  <a:srgbClr val="2E2E2E"/>
                </a:solidFill>
                <a:latin typeface="Times New Roman"/>
                <a:ea typeface="Times New Roman"/>
                <a:cs typeface="Times New Roman"/>
                <a:sym typeface="Times New Roman"/>
              </a:rPr>
              <a:t>ACTIVITY</a:t>
            </a:r>
            <a:r>
              <a:rPr lang="en" sz="1400" b="1" dirty="0">
                <a:solidFill>
                  <a:srgbClr val="2E2E2E"/>
                </a:solidFill>
                <a:latin typeface="Times New Roman"/>
                <a:ea typeface="Times New Roman"/>
                <a:cs typeface="Times New Roman"/>
                <a:sym typeface="Times New Roman"/>
              </a:rPr>
              <a:t> DIAGRAM</a:t>
            </a:r>
            <a:endParaRPr lang="en-IN" dirty="0"/>
          </a:p>
        </p:txBody>
      </p:sp>
    </p:spTree>
    <p:extLst>
      <p:ext uri="{BB962C8B-B14F-4D97-AF65-F5344CB8AC3E}">
        <p14:creationId xmlns:p14="http://schemas.microsoft.com/office/powerpoint/2010/main" val="939438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10339-3528-BBAF-F977-EE75BB299378}"/>
              </a:ext>
            </a:extLst>
          </p:cNvPr>
          <p:cNvSpPr>
            <a:spLocks noGrp="1"/>
          </p:cNvSpPr>
          <p:nvPr>
            <p:ph type="title"/>
          </p:nvPr>
        </p:nvSpPr>
        <p:spPr>
          <a:xfrm>
            <a:off x="311700" y="-112426"/>
            <a:ext cx="8520600" cy="502170"/>
          </a:xfrm>
        </p:spPr>
        <p:txBody>
          <a:bodyPr>
            <a:normAutofit/>
          </a:bodyPr>
          <a:lstStyle/>
          <a:p>
            <a:r>
              <a:rPr lang="en-US" sz="1800" b="1" dirty="0">
                <a:latin typeface="Times New Roman" panose="02020603050405020304" pitchFamily="18" charset="0"/>
                <a:cs typeface="Times New Roman" panose="02020603050405020304" pitchFamily="18" charset="0"/>
              </a:rPr>
              <a:t>Sample Code:</a:t>
            </a:r>
            <a:endParaRPr lang="en-IN" sz="1800"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626F8E09-C74A-6837-FC4D-4BD73515488E}"/>
              </a:ext>
            </a:extLst>
          </p:cNvPr>
          <p:cNvSpPr>
            <a:spLocks noGrp="1"/>
          </p:cNvSpPr>
          <p:nvPr>
            <p:ph type="body" idx="1"/>
          </p:nvPr>
        </p:nvSpPr>
        <p:spPr>
          <a:xfrm>
            <a:off x="311700" y="138659"/>
            <a:ext cx="8520600" cy="5004841"/>
          </a:xfrm>
        </p:spPr>
        <p:txBody>
          <a:bodyPr>
            <a:noAutofit/>
          </a:bodyPr>
          <a:lstStyle/>
          <a:p>
            <a:pPr marL="114300" indent="0">
              <a:buNone/>
            </a:pPr>
            <a:r>
              <a:rPr lang="en-IN" sz="1100" b="1" dirty="0" err="1">
                <a:solidFill>
                  <a:schemeClr val="tx1"/>
                </a:solidFill>
                <a:effectLst/>
                <a:latin typeface="Times New Roman" panose="02020603050405020304" pitchFamily="18" charset="0"/>
                <a:cs typeface="Times New Roman" panose="02020603050405020304" pitchFamily="18" charset="0"/>
              </a:rPr>
              <a:t>Package.json</a:t>
            </a:r>
            <a:r>
              <a:rPr lang="en-IN" sz="1100" b="1" dirty="0">
                <a:solidFill>
                  <a:schemeClr val="tx1"/>
                </a:solidFill>
                <a:effectLst/>
                <a:latin typeface="Times New Roman" panose="02020603050405020304" pitchFamily="18" charset="0"/>
                <a:cs typeface="Times New Roman" panose="02020603050405020304" pitchFamily="18" charset="0"/>
              </a:rPr>
              <a:t>:</a:t>
            </a:r>
          </a:p>
          <a:p>
            <a:pPr marL="114300" indent="0">
              <a:buNone/>
            </a:pPr>
            <a:r>
              <a:rPr lang="en-IN" sz="1100" b="0" dirty="0">
                <a:solidFill>
                  <a:schemeClr val="tx1"/>
                </a:solidFill>
                <a:effectLst/>
                <a:latin typeface="Times New Roman" panose="02020603050405020304" pitchFamily="18" charset="0"/>
                <a:cs typeface="Times New Roman" panose="02020603050405020304" pitchFamily="18" charset="0"/>
              </a:rPr>
              <a:t>{</a:t>
            </a:r>
          </a:p>
          <a:p>
            <a:pPr marL="114300" indent="0">
              <a:buNone/>
            </a:pPr>
            <a:r>
              <a:rPr lang="en-IN" sz="1100" b="0" dirty="0">
                <a:solidFill>
                  <a:schemeClr val="tx1"/>
                </a:solidFill>
                <a:effectLst/>
                <a:latin typeface="Times New Roman" panose="02020603050405020304" pitchFamily="18" charset="0"/>
                <a:cs typeface="Times New Roman" panose="02020603050405020304" pitchFamily="18" charset="0"/>
              </a:rPr>
              <a:t>    "name": "eth-</a:t>
            </a:r>
            <a:r>
              <a:rPr lang="en-IN" sz="1100" b="0" dirty="0" err="1">
                <a:solidFill>
                  <a:schemeClr val="tx1"/>
                </a:solidFill>
                <a:effectLst/>
                <a:latin typeface="Times New Roman" panose="02020603050405020304" pitchFamily="18" charset="0"/>
                <a:cs typeface="Times New Roman" panose="02020603050405020304" pitchFamily="18" charset="0"/>
              </a:rPr>
              <a:t>todo</a:t>
            </a:r>
            <a:r>
              <a:rPr lang="en-IN" sz="1100" b="0" dirty="0">
                <a:solidFill>
                  <a:schemeClr val="tx1"/>
                </a:solidFill>
                <a:effectLst/>
                <a:latin typeface="Times New Roman" panose="02020603050405020304" pitchFamily="18" charset="0"/>
                <a:cs typeface="Times New Roman" panose="02020603050405020304" pitchFamily="18" charset="0"/>
              </a:rPr>
              <a:t>-list",</a:t>
            </a:r>
          </a:p>
          <a:p>
            <a:pPr marL="114300" indent="0">
              <a:buNone/>
            </a:pPr>
            <a:r>
              <a:rPr lang="en-IN" sz="1100" b="0" dirty="0">
                <a:solidFill>
                  <a:schemeClr val="tx1"/>
                </a:solidFill>
                <a:effectLst/>
                <a:latin typeface="Times New Roman" panose="02020603050405020304" pitchFamily="18" charset="0"/>
                <a:cs typeface="Times New Roman" panose="02020603050405020304" pitchFamily="18" charset="0"/>
              </a:rPr>
              <a:t>    "version": "1.0.0",</a:t>
            </a:r>
          </a:p>
          <a:p>
            <a:pPr marL="114300" indent="0">
              <a:buNone/>
            </a:pPr>
            <a:r>
              <a:rPr lang="en-IN" sz="1100" b="0" dirty="0">
                <a:solidFill>
                  <a:schemeClr val="tx1"/>
                </a:solidFill>
                <a:effectLst/>
                <a:latin typeface="Times New Roman" panose="02020603050405020304" pitchFamily="18" charset="0"/>
                <a:cs typeface="Times New Roman" panose="02020603050405020304" pitchFamily="18" charset="0"/>
              </a:rPr>
              <a:t>    "description": "Blockchain </a:t>
            </a:r>
            <a:r>
              <a:rPr lang="en-IN" sz="1100" b="0" dirty="0" err="1">
                <a:solidFill>
                  <a:schemeClr val="tx1"/>
                </a:solidFill>
                <a:effectLst/>
                <a:latin typeface="Times New Roman" panose="02020603050405020304" pitchFamily="18" charset="0"/>
                <a:cs typeface="Times New Roman" panose="02020603050405020304" pitchFamily="18" charset="0"/>
              </a:rPr>
              <a:t>Todo</a:t>
            </a:r>
            <a:r>
              <a:rPr lang="en-IN" sz="1100" b="0" dirty="0">
                <a:solidFill>
                  <a:schemeClr val="tx1"/>
                </a:solidFill>
                <a:effectLst/>
                <a:latin typeface="Times New Roman" panose="02020603050405020304" pitchFamily="18" charset="0"/>
                <a:cs typeface="Times New Roman" panose="02020603050405020304" pitchFamily="18" charset="0"/>
              </a:rPr>
              <a:t> List Powered By Ethereum",</a:t>
            </a:r>
          </a:p>
          <a:p>
            <a:pPr marL="114300" indent="0">
              <a:buNone/>
            </a:pPr>
            <a:r>
              <a:rPr lang="en-IN" sz="1100" b="0" dirty="0">
                <a:solidFill>
                  <a:schemeClr val="tx1"/>
                </a:solidFill>
                <a:effectLst/>
                <a:latin typeface="Times New Roman" panose="02020603050405020304" pitchFamily="18" charset="0"/>
                <a:cs typeface="Times New Roman" panose="02020603050405020304" pitchFamily="18" charset="0"/>
              </a:rPr>
              <a:t>    "main": "truffle-config.js",</a:t>
            </a:r>
          </a:p>
          <a:p>
            <a:pPr marL="114300" indent="0">
              <a:buNone/>
            </a:pPr>
            <a:r>
              <a:rPr lang="en-IN" sz="1100" b="0" dirty="0">
                <a:solidFill>
                  <a:schemeClr val="tx1"/>
                </a:solidFill>
                <a:effectLst/>
                <a:latin typeface="Times New Roman" panose="02020603050405020304" pitchFamily="18" charset="0"/>
                <a:cs typeface="Times New Roman" panose="02020603050405020304" pitchFamily="18" charset="0"/>
              </a:rPr>
              <a:t>    "directories": {</a:t>
            </a:r>
          </a:p>
          <a:p>
            <a:pPr marL="114300" indent="0">
              <a:buNone/>
            </a:pPr>
            <a:r>
              <a:rPr lang="en-IN" sz="1100" b="0" dirty="0">
                <a:solidFill>
                  <a:schemeClr val="tx1"/>
                </a:solidFill>
                <a:effectLst/>
                <a:latin typeface="Times New Roman" panose="02020603050405020304" pitchFamily="18" charset="0"/>
                <a:cs typeface="Times New Roman" panose="02020603050405020304" pitchFamily="18" charset="0"/>
              </a:rPr>
              <a:t>      "test": "test"</a:t>
            </a:r>
          </a:p>
          <a:p>
            <a:pPr marL="114300" indent="0">
              <a:buNone/>
            </a:pPr>
            <a:r>
              <a:rPr lang="en-IN" sz="1100" b="0" dirty="0">
                <a:solidFill>
                  <a:schemeClr val="tx1"/>
                </a:solidFill>
                <a:effectLst/>
                <a:latin typeface="Times New Roman" panose="02020603050405020304" pitchFamily="18" charset="0"/>
                <a:cs typeface="Times New Roman" panose="02020603050405020304" pitchFamily="18" charset="0"/>
              </a:rPr>
              <a:t>    },</a:t>
            </a:r>
          </a:p>
          <a:p>
            <a:pPr marL="114300" indent="0">
              <a:buNone/>
            </a:pPr>
            <a:r>
              <a:rPr lang="en-IN" sz="1100" b="0" dirty="0">
                <a:solidFill>
                  <a:schemeClr val="tx1"/>
                </a:solidFill>
                <a:effectLst/>
                <a:latin typeface="Times New Roman" panose="02020603050405020304" pitchFamily="18" charset="0"/>
                <a:cs typeface="Times New Roman" panose="02020603050405020304" pitchFamily="18" charset="0"/>
              </a:rPr>
              <a:t>    "scripts": {</a:t>
            </a:r>
          </a:p>
          <a:p>
            <a:pPr marL="114300" indent="0">
              <a:buNone/>
            </a:pPr>
            <a:r>
              <a:rPr lang="en-IN" sz="1100" b="0" dirty="0">
                <a:solidFill>
                  <a:schemeClr val="tx1"/>
                </a:solidFill>
                <a:effectLst/>
                <a:latin typeface="Times New Roman" panose="02020603050405020304" pitchFamily="18" charset="0"/>
                <a:cs typeface="Times New Roman" panose="02020603050405020304" pitchFamily="18" charset="0"/>
              </a:rPr>
              <a:t>      "dev": "lite-server",</a:t>
            </a:r>
          </a:p>
          <a:p>
            <a:pPr marL="114300" indent="0">
              <a:buNone/>
            </a:pPr>
            <a:r>
              <a:rPr lang="en-IN" sz="1100" b="0" dirty="0">
                <a:solidFill>
                  <a:schemeClr val="tx1"/>
                </a:solidFill>
                <a:effectLst/>
                <a:latin typeface="Times New Roman" panose="02020603050405020304" pitchFamily="18" charset="0"/>
                <a:cs typeface="Times New Roman" panose="02020603050405020304" pitchFamily="18" charset="0"/>
              </a:rPr>
              <a:t>      "test": "echo \"Error: no test specified\" &amp;&amp; </a:t>
            </a:r>
            <a:r>
              <a:rPr lang="en-IN" sz="1100" b="0" dirty="0" err="1">
                <a:solidFill>
                  <a:schemeClr val="tx1"/>
                </a:solidFill>
                <a:effectLst/>
                <a:latin typeface="Times New Roman" panose="02020603050405020304" pitchFamily="18" charset="0"/>
                <a:cs typeface="Times New Roman" panose="02020603050405020304" pitchFamily="18" charset="0"/>
              </a:rPr>
              <a:t>sexit</a:t>
            </a:r>
            <a:r>
              <a:rPr lang="en-IN" sz="1100" b="0" dirty="0">
                <a:solidFill>
                  <a:schemeClr val="tx1"/>
                </a:solidFill>
                <a:effectLst/>
                <a:latin typeface="Times New Roman" panose="02020603050405020304" pitchFamily="18" charset="0"/>
                <a:cs typeface="Times New Roman" panose="02020603050405020304" pitchFamily="18" charset="0"/>
              </a:rPr>
              <a:t> 1"</a:t>
            </a:r>
          </a:p>
          <a:p>
            <a:pPr marL="114300" indent="0">
              <a:buNone/>
            </a:pPr>
            <a:r>
              <a:rPr lang="en-IN" sz="1100" b="0" dirty="0">
                <a:solidFill>
                  <a:schemeClr val="tx1"/>
                </a:solidFill>
                <a:effectLst/>
                <a:latin typeface="Times New Roman" panose="02020603050405020304" pitchFamily="18" charset="0"/>
                <a:cs typeface="Times New Roman" panose="02020603050405020304" pitchFamily="18" charset="0"/>
              </a:rPr>
              <a:t>    },</a:t>
            </a:r>
          </a:p>
          <a:p>
            <a:pPr marL="114300" indent="0">
              <a:buNone/>
            </a:pPr>
            <a:r>
              <a:rPr lang="en-IN" sz="1100" b="0" dirty="0">
                <a:solidFill>
                  <a:schemeClr val="tx1"/>
                </a:solidFill>
                <a:effectLst/>
                <a:latin typeface="Times New Roman" panose="02020603050405020304" pitchFamily="18" charset="0"/>
                <a:cs typeface="Times New Roman" panose="02020603050405020304" pitchFamily="18" charset="0"/>
              </a:rPr>
              <a:t>    "author": "gregory@dappuniversity.com",</a:t>
            </a:r>
          </a:p>
          <a:p>
            <a:pPr marL="114300" indent="0">
              <a:buNone/>
            </a:pPr>
            <a:r>
              <a:rPr lang="en-IN" sz="1100" b="0" dirty="0">
                <a:solidFill>
                  <a:schemeClr val="tx1"/>
                </a:solidFill>
                <a:effectLst/>
                <a:latin typeface="Times New Roman" panose="02020603050405020304" pitchFamily="18" charset="0"/>
                <a:cs typeface="Times New Roman" panose="02020603050405020304" pitchFamily="18" charset="0"/>
              </a:rPr>
              <a:t>    "license": "ISC",</a:t>
            </a:r>
          </a:p>
          <a:p>
            <a:pPr marL="114300" indent="0">
              <a:buNone/>
            </a:pPr>
            <a:r>
              <a:rPr lang="en-IN" sz="1100" b="0" dirty="0">
                <a:solidFill>
                  <a:schemeClr val="tx1"/>
                </a:solidFill>
                <a:effectLst/>
                <a:latin typeface="Times New Roman" panose="02020603050405020304" pitchFamily="18" charset="0"/>
                <a:cs typeface="Times New Roman" panose="02020603050405020304" pitchFamily="18" charset="0"/>
              </a:rPr>
              <a:t>    "</a:t>
            </a:r>
            <a:r>
              <a:rPr lang="en-IN" sz="1100" b="0" dirty="0" err="1">
                <a:solidFill>
                  <a:schemeClr val="tx1"/>
                </a:solidFill>
                <a:effectLst/>
                <a:latin typeface="Times New Roman" panose="02020603050405020304" pitchFamily="18" charset="0"/>
                <a:cs typeface="Times New Roman" panose="02020603050405020304" pitchFamily="18" charset="0"/>
              </a:rPr>
              <a:t>devDependencies</a:t>
            </a:r>
            <a:r>
              <a:rPr lang="en-IN" sz="1100" b="0" dirty="0">
                <a:solidFill>
                  <a:schemeClr val="tx1"/>
                </a:solidFill>
                <a:effectLst/>
                <a:latin typeface="Times New Roman" panose="02020603050405020304" pitchFamily="18" charset="0"/>
                <a:cs typeface="Times New Roman" panose="02020603050405020304" pitchFamily="18" charset="0"/>
              </a:rPr>
              <a:t>": {</a:t>
            </a:r>
          </a:p>
          <a:p>
            <a:pPr marL="114300" indent="0">
              <a:buNone/>
            </a:pPr>
            <a:r>
              <a:rPr lang="en-IN" sz="1100" b="0" dirty="0">
                <a:solidFill>
                  <a:schemeClr val="tx1"/>
                </a:solidFill>
                <a:effectLst/>
                <a:latin typeface="Times New Roman" panose="02020603050405020304" pitchFamily="18" charset="0"/>
                <a:cs typeface="Times New Roman" panose="02020603050405020304" pitchFamily="18" charset="0"/>
              </a:rPr>
              <a:t>      "bootstrap": "4.1.3",</a:t>
            </a:r>
          </a:p>
          <a:p>
            <a:pPr marL="114300" indent="0">
              <a:buNone/>
            </a:pPr>
            <a:r>
              <a:rPr lang="en-IN" sz="1100" b="0" dirty="0">
                <a:solidFill>
                  <a:schemeClr val="tx1"/>
                </a:solidFill>
                <a:effectLst/>
                <a:latin typeface="Times New Roman" panose="02020603050405020304" pitchFamily="18" charset="0"/>
                <a:cs typeface="Times New Roman" panose="02020603050405020304" pitchFamily="18" charset="0"/>
              </a:rPr>
              <a:t>      "chai": "^4.1.2",</a:t>
            </a:r>
          </a:p>
          <a:p>
            <a:pPr marL="114300" indent="0">
              <a:buNone/>
            </a:pPr>
            <a:r>
              <a:rPr lang="en-IN" sz="1100" b="0" dirty="0">
                <a:solidFill>
                  <a:schemeClr val="tx1"/>
                </a:solidFill>
                <a:effectLst/>
                <a:latin typeface="Times New Roman" panose="02020603050405020304" pitchFamily="18" charset="0"/>
                <a:cs typeface="Times New Roman" panose="02020603050405020304" pitchFamily="18" charset="0"/>
              </a:rPr>
              <a:t>      "chai-as-promised": "^7.1.1",</a:t>
            </a:r>
          </a:p>
          <a:p>
            <a:pPr marL="114300" indent="0">
              <a:buNone/>
            </a:pPr>
            <a:r>
              <a:rPr lang="en-IN" sz="1100" b="0" dirty="0">
                <a:solidFill>
                  <a:schemeClr val="tx1"/>
                </a:solidFill>
                <a:effectLst/>
                <a:latin typeface="Times New Roman" panose="02020603050405020304" pitchFamily="18" charset="0"/>
                <a:cs typeface="Times New Roman" panose="02020603050405020304" pitchFamily="18" charset="0"/>
              </a:rPr>
              <a:t>      "chai-</a:t>
            </a:r>
            <a:r>
              <a:rPr lang="en-IN" sz="1100" b="0" dirty="0" err="1">
                <a:solidFill>
                  <a:schemeClr val="tx1"/>
                </a:solidFill>
                <a:effectLst/>
                <a:latin typeface="Times New Roman" panose="02020603050405020304" pitchFamily="18" charset="0"/>
                <a:cs typeface="Times New Roman" panose="02020603050405020304" pitchFamily="18" charset="0"/>
              </a:rPr>
              <a:t>bignumber</a:t>
            </a:r>
            <a:r>
              <a:rPr lang="en-IN" sz="1100" b="0" dirty="0">
                <a:solidFill>
                  <a:schemeClr val="tx1"/>
                </a:solidFill>
                <a:effectLst/>
                <a:latin typeface="Times New Roman" panose="02020603050405020304" pitchFamily="18" charset="0"/>
                <a:cs typeface="Times New Roman" panose="02020603050405020304" pitchFamily="18" charset="0"/>
              </a:rPr>
              <a:t>": "^2.0.2",</a:t>
            </a:r>
          </a:p>
          <a:p>
            <a:pPr marL="114300" indent="0">
              <a:buNone/>
            </a:pPr>
            <a:r>
              <a:rPr lang="en-IN" sz="1100" b="0" dirty="0">
                <a:solidFill>
                  <a:schemeClr val="tx1"/>
                </a:solidFill>
                <a:effectLst/>
                <a:latin typeface="Times New Roman" panose="02020603050405020304" pitchFamily="18" charset="0"/>
                <a:cs typeface="Times New Roman" panose="02020603050405020304" pitchFamily="18" charset="0"/>
              </a:rPr>
              <a:t>      "lite-server": "^2.3.0",</a:t>
            </a:r>
          </a:p>
          <a:p>
            <a:pPr marL="114300" indent="0">
              <a:buNone/>
            </a:pPr>
            <a:r>
              <a:rPr lang="en-IN" sz="1100" b="0" dirty="0">
                <a:solidFill>
                  <a:schemeClr val="tx1"/>
                </a:solidFill>
                <a:effectLst/>
                <a:latin typeface="Times New Roman" panose="02020603050405020304" pitchFamily="18" charset="0"/>
                <a:cs typeface="Times New Roman" panose="02020603050405020304" pitchFamily="18" charset="0"/>
              </a:rPr>
              <a:t>      "</a:t>
            </a:r>
            <a:r>
              <a:rPr lang="en-IN" sz="1100" b="0" dirty="0" err="1">
                <a:solidFill>
                  <a:schemeClr val="tx1"/>
                </a:solidFill>
                <a:effectLst/>
                <a:latin typeface="Times New Roman" panose="02020603050405020304" pitchFamily="18" charset="0"/>
                <a:cs typeface="Times New Roman" panose="02020603050405020304" pitchFamily="18" charset="0"/>
              </a:rPr>
              <a:t>nodemon</a:t>
            </a:r>
            <a:r>
              <a:rPr lang="en-IN" sz="1100" b="0" dirty="0">
                <a:solidFill>
                  <a:schemeClr val="tx1"/>
                </a:solidFill>
                <a:effectLst/>
                <a:latin typeface="Times New Roman" panose="02020603050405020304" pitchFamily="18" charset="0"/>
                <a:cs typeface="Times New Roman" panose="02020603050405020304" pitchFamily="18" charset="0"/>
              </a:rPr>
              <a:t>": "^1.17.3",</a:t>
            </a:r>
          </a:p>
          <a:p>
            <a:pPr marL="114300" indent="0">
              <a:buNone/>
            </a:pPr>
            <a:r>
              <a:rPr lang="en-IN" sz="1100" b="0" dirty="0">
                <a:solidFill>
                  <a:schemeClr val="tx1"/>
                </a:solidFill>
                <a:effectLst/>
                <a:latin typeface="Times New Roman" panose="02020603050405020304" pitchFamily="18" charset="0"/>
                <a:cs typeface="Times New Roman" panose="02020603050405020304" pitchFamily="18" charset="0"/>
              </a:rPr>
              <a:t>      "truffle": "5.0.2",</a:t>
            </a:r>
          </a:p>
          <a:p>
            <a:pPr marL="114300" indent="0">
              <a:buNone/>
            </a:pPr>
            <a:r>
              <a:rPr lang="en-IN" sz="1100" b="0" dirty="0">
                <a:solidFill>
                  <a:schemeClr val="tx1"/>
                </a:solidFill>
                <a:effectLst/>
                <a:latin typeface="Times New Roman" panose="02020603050405020304" pitchFamily="18" charset="0"/>
                <a:cs typeface="Times New Roman" panose="02020603050405020304" pitchFamily="18" charset="0"/>
              </a:rPr>
              <a:t>      "truffle-contract": "3.0.6"</a:t>
            </a:r>
          </a:p>
          <a:p>
            <a:pPr marL="114300" indent="0">
              <a:buNone/>
            </a:pPr>
            <a:r>
              <a:rPr lang="en-IN" sz="1100" b="0" dirty="0">
                <a:solidFill>
                  <a:schemeClr val="tx1"/>
                </a:solidFill>
                <a:effectLst/>
                <a:latin typeface="Times New Roman" panose="02020603050405020304" pitchFamily="18" charset="0"/>
                <a:cs typeface="Times New Roman" panose="02020603050405020304" pitchFamily="18" charset="0"/>
              </a:rPr>
              <a:t>    }</a:t>
            </a:r>
          </a:p>
          <a:p>
            <a:pPr marL="114300" indent="0">
              <a:buNone/>
            </a:pPr>
            <a:r>
              <a:rPr lang="en-IN" sz="1100" b="0" dirty="0">
                <a:solidFill>
                  <a:schemeClr val="tx1"/>
                </a:solidFill>
                <a:effectLst/>
                <a:latin typeface="Times New Roman" panose="02020603050405020304" pitchFamily="18" charset="0"/>
                <a:cs typeface="Times New Roman" panose="02020603050405020304" pitchFamily="18" charset="0"/>
              </a:rPr>
              <a:t>  }</a:t>
            </a:r>
          </a:p>
          <a:p>
            <a:pPr marL="114300" indent="0">
              <a:buNone/>
            </a:pPr>
            <a:endParaRPr lang="en-IN" sz="11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8348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txBox="1">
            <a:spLocks noGrp="1"/>
          </p:cNvSpPr>
          <p:nvPr>
            <p:ph type="title"/>
          </p:nvPr>
        </p:nvSpPr>
        <p:spPr>
          <a:xfrm>
            <a:off x="311700" y="247200"/>
            <a:ext cx="8520600" cy="431100"/>
          </a:xfrm>
          <a:prstGeom prst="rect">
            <a:avLst/>
          </a:prstGeom>
        </p:spPr>
        <p:txBody>
          <a:bodyPr spcFirstLastPara="1" wrap="square" lIns="91425" tIns="91425" rIns="91425" bIns="91425" anchor="t" anchorCtr="0">
            <a:spAutoFit/>
          </a:bodyPr>
          <a:lstStyle/>
          <a:p>
            <a:pPr marL="0" lvl="0" indent="0" algn="l" rtl="0">
              <a:lnSpc>
                <a:spcPct val="150000"/>
              </a:lnSpc>
              <a:spcBef>
                <a:spcPts val="1200"/>
              </a:spcBef>
              <a:spcAft>
                <a:spcPts val="1200"/>
              </a:spcAft>
              <a:buNone/>
            </a:pPr>
            <a:r>
              <a:rPr lang="en" sz="1600" b="1">
                <a:solidFill>
                  <a:srgbClr val="231F20"/>
                </a:solidFill>
                <a:latin typeface="Times New Roman"/>
                <a:ea typeface="Times New Roman"/>
                <a:cs typeface="Times New Roman"/>
                <a:sym typeface="Times New Roman"/>
              </a:rPr>
              <a:t>CONCLUSION:</a:t>
            </a:r>
            <a:endParaRPr sz="3000"/>
          </a:p>
        </p:txBody>
      </p:sp>
      <p:sp>
        <p:nvSpPr>
          <p:cNvPr id="131" name="Google Shape;131;p25"/>
          <p:cNvSpPr txBox="1">
            <a:spLocks noGrp="1"/>
          </p:cNvSpPr>
          <p:nvPr>
            <p:ph type="body" idx="1"/>
          </p:nvPr>
        </p:nvSpPr>
        <p:spPr>
          <a:xfrm>
            <a:off x="311700" y="863550"/>
            <a:ext cx="8520600" cy="3813381"/>
          </a:xfrm>
          <a:prstGeom prst="rect">
            <a:avLst/>
          </a:prstGeom>
        </p:spPr>
        <p:txBody>
          <a:bodyPr spcFirstLastPara="1" wrap="square" lIns="91425" tIns="91425" rIns="91425" bIns="91425" anchor="t" anchorCtr="0">
            <a:noAutofit/>
          </a:bodyPr>
          <a:lstStyle/>
          <a:p>
            <a:pPr marL="285750" indent="-285750">
              <a:spcBef>
                <a:spcPts val="1200"/>
              </a:spcBef>
              <a:spcAft>
                <a:spcPts val="1200"/>
              </a:spcAft>
            </a:pPr>
            <a:r>
              <a:rPr lang="en-US" sz="1400" dirty="0">
                <a:solidFill>
                  <a:schemeClr val="tx1"/>
                </a:solidFill>
                <a:latin typeface="Times New Roman" panose="02020603050405020304" pitchFamily="18" charset="0"/>
                <a:cs typeface="Times New Roman" panose="02020603050405020304" pitchFamily="18" charset="0"/>
              </a:rPr>
              <a:t>Microfinance is a type of banking provided to unemployed or low-income individuals or groups that would otherwise be unable to obtain financial services. Microfinance enables people to take out acceptable small business loans safely and in accordance with ethical lending principles.</a:t>
            </a:r>
          </a:p>
          <a:p>
            <a:pPr marL="285750" indent="-285750">
              <a:spcBef>
                <a:spcPts val="1200"/>
              </a:spcBef>
              <a:spcAft>
                <a:spcPts val="1200"/>
              </a:spcAft>
            </a:pPr>
            <a:r>
              <a:rPr lang="en-US" sz="1400" dirty="0">
                <a:solidFill>
                  <a:schemeClr val="tx1"/>
                </a:solidFill>
                <a:latin typeface="Times New Roman" panose="02020603050405020304" pitchFamily="18" charset="0"/>
                <a:cs typeface="Times New Roman" panose="02020603050405020304" pitchFamily="18" charset="0"/>
              </a:rPr>
              <a:t>When a transaction is recorded in the blockchain, details of the transaction such as price, asset, and ownership, are recorded, verified and settled within seconds across all nodes. A verified change registered on any one ledger is also simultaneously registered on all other copies of the ledger.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6"/>
          <p:cNvSpPr txBox="1">
            <a:spLocks noGrp="1"/>
          </p:cNvSpPr>
          <p:nvPr>
            <p:ph type="body" idx="1"/>
          </p:nvPr>
        </p:nvSpPr>
        <p:spPr>
          <a:xfrm>
            <a:off x="1572600" y="2269200"/>
            <a:ext cx="5998800" cy="605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2200" b="1">
                <a:solidFill>
                  <a:schemeClr val="dk1"/>
                </a:solidFill>
                <a:latin typeface="Times New Roman"/>
                <a:ea typeface="Times New Roman"/>
                <a:cs typeface="Times New Roman"/>
                <a:sym typeface="Times New Roman"/>
              </a:rPr>
              <a:t>THANK YOU</a:t>
            </a:r>
            <a:endParaRPr sz="2200" b="1">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311700" y="395650"/>
            <a:ext cx="8520600" cy="4956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SzPts val="990"/>
              <a:buNone/>
            </a:pPr>
            <a:r>
              <a:rPr lang="en" sz="2020" b="1">
                <a:latin typeface="Times New Roman"/>
                <a:ea typeface="Times New Roman"/>
                <a:cs typeface="Times New Roman"/>
                <a:sym typeface="Times New Roman"/>
              </a:rPr>
              <a:t>Abstract</a:t>
            </a:r>
            <a:endParaRPr sz="2020" b="1">
              <a:latin typeface="Times New Roman"/>
              <a:ea typeface="Times New Roman"/>
              <a:cs typeface="Times New Roman"/>
              <a:sym typeface="Times New Roman"/>
            </a:endParaRPr>
          </a:p>
        </p:txBody>
      </p:sp>
      <p:sp>
        <p:nvSpPr>
          <p:cNvPr id="64" name="Google Shape;64;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algn="l"/>
            <a:r>
              <a:rPr lang="en-US" sz="1400" b="0" i="0" dirty="0">
                <a:solidFill>
                  <a:schemeClr val="tx1"/>
                </a:solidFill>
                <a:effectLst/>
                <a:latin typeface="Times New Roman" panose="02020603050405020304" pitchFamily="18" charset="0"/>
                <a:cs typeface="Times New Roman" panose="02020603050405020304" pitchFamily="18" charset="0"/>
              </a:rPr>
              <a:t>Small business owners often get exploited by moneylenders when borrowing money. High and unfair rates of interest, middlemen, and a process where the entire power lies in the hands of the lender leaves the borrowers vulnerable to exploitation. The entire process is very slow, and requires a lot of manual work.</a:t>
            </a:r>
          </a:p>
          <a:p>
            <a:pPr algn="l"/>
            <a:endParaRPr lang="en-US" sz="1400" b="0" i="0" dirty="0">
              <a:solidFill>
                <a:schemeClr val="tx1"/>
              </a:solidFill>
              <a:effectLst/>
              <a:latin typeface="Times New Roman" panose="02020603050405020304" pitchFamily="18" charset="0"/>
              <a:cs typeface="Times New Roman" panose="02020603050405020304" pitchFamily="18" charset="0"/>
            </a:endParaRPr>
          </a:p>
          <a:p>
            <a:pPr algn="l"/>
            <a:r>
              <a:rPr lang="en-US" sz="1400" b="0" i="0" dirty="0">
                <a:solidFill>
                  <a:schemeClr val="tx1"/>
                </a:solidFill>
                <a:effectLst/>
                <a:latin typeface="Times New Roman" panose="02020603050405020304" pitchFamily="18" charset="0"/>
                <a:cs typeface="Times New Roman" panose="02020603050405020304" pitchFamily="18" charset="0"/>
              </a:rPr>
              <a:t>We propose a solution to this problem through our </a:t>
            </a:r>
            <a:r>
              <a:rPr lang="en-US" sz="1400" b="0" i="0" dirty="0" err="1">
                <a:solidFill>
                  <a:schemeClr val="tx1"/>
                </a:solidFill>
                <a:effectLst/>
                <a:latin typeface="Times New Roman" panose="02020603050405020304" pitchFamily="18" charset="0"/>
                <a:cs typeface="Times New Roman" panose="02020603050405020304" pitchFamily="18" charset="0"/>
              </a:rPr>
              <a:t>DApp</a:t>
            </a:r>
            <a:r>
              <a:rPr lang="en-US" sz="1400" b="0" i="0" dirty="0">
                <a:solidFill>
                  <a:schemeClr val="tx1"/>
                </a:solidFill>
                <a:effectLst/>
                <a:latin typeface="Times New Roman" panose="02020603050405020304" pitchFamily="18" charset="0"/>
                <a:cs typeface="Times New Roman" panose="02020603050405020304" pitchFamily="18" charset="0"/>
              </a:rPr>
              <a:t> </a:t>
            </a:r>
            <a:r>
              <a:rPr lang="en-US" sz="1400" b="0" i="0" dirty="0" err="1">
                <a:solidFill>
                  <a:schemeClr val="tx1"/>
                </a:solidFill>
                <a:effectLst/>
                <a:latin typeface="Times New Roman" panose="02020603050405020304" pitchFamily="18" charset="0"/>
                <a:cs typeface="Times New Roman" panose="02020603050405020304" pitchFamily="18" charset="0"/>
              </a:rPr>
              <a:t>Decentralised</a:t>
            </a:r>
            <a:r>
              <a:rPr lang="en-US" sz="1400" b="0" i="0" dirty="0">
                <a:solidFill>
                  <a:schemeClr val="tx1"/>
                </a:solidFill>
                <a:effectLst/>
                <a:latin typeface="Times New Roman" panose="02020603050405020304" pitchFamily="18" charset="0"/>
                <a:cs typeface="Times New Roman" panose="02020603050405020304" pitchFamily="18" charset="0"/>
              </a:rPr>
              <a:t> Financial Peer to Peer Lender based on blockchain technology built on </a:t>
            </a:r>
            <a:r>
              <a:rPr lang="en-US" sz="1400" b="0" i="0" dirty="0" err="1">
                <a:solidFill>
                  <a:schemeClr val="tx1"/>
                </a:solidFill>
                <a:effectLst/>
                <a:latin typeface="Times New Roman" panose="02020603050405020304" pitchFamily="18" charset="0"/>
                <a:cs typeface="Times New Roman" panose="02020603050405020304" pitchFamily="18" charset="0"/>
              </a:rPr>
              <a:t>ethereum</a:t>
            </a:r>
            <a:r>
              <a:rPr lang="en-US" sz="1400" b="0" i="0" dirty="0">
                <a:solidFill>
                  <a:schemeClr val="tx1"/>
                </a:solidFill>
                <a:effectLst/>
                <a:latin typeface="Times New Roman" panose="02020603050405020304" pitchFamily="18" charset="0"/>
                <a:cs typeface="Times New Roman" panose="02020603050405020304" pitchFamily="18" charset="0"/>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311700" y="445025"/>
            <a:ext cx="8520600" cy="463500"/>
          </a:xfrm>
          <a:prstGeom prst="rect">
            <a:avLst/>
          </a:prstGeom>
        </p:spPr>
        <p:txBody>
          <a:bodyPr spcFirstLastPara="1" wrap="square" lIns="91425" tIns="91425" rIns="91425" bIns="91425" anchor="t" anchorCtr="0">
            <a:spAutoFit/>
          </a:bodyPr>
          <a:lstStyle/>
          <a:p>
            <a:pPr marL="0" lvl="0" indent="0" algn="ctr" rtl="0">
              <a:lnSpc>
                <a:spcPct val="115000"/>
              </a:lnSpc>
              <a:spcBef>
                <a:spcPts val="1800"/>
              </a:spcBef>
              <a:spcAft>
                <a:spcPts val="1200"/>
              </a:spcAft>
              <a:buNone/>
            </a:pPr>
            <a:r>
              <a:rPr lang="en" sz="1811" b="1">
                <a:latin typeface="Times New Roman"/>
                <a:ea typeface="Times New Roman"/>
                <a:cs typeface="Times New Roman"/>
                <a:sym typeface="Times New Roman"/>
              </a:rPr>
              <a:t>EXISTING SYSTEM:</a:t>
            </a:r>
            <a:endParaRPr sz="2911">
              <a:latin typeface="Times New Roman"/>
              <a:ea typeface="Times New Roman"/>
              <a:cs typeface="Times New Roman"/>
              <a:sym typeface="Times New Roman"/>
            </a:endParaRPr>
          </a:p>
        </p:txBody>
      </p:sp>
      <p:sp>
        <p:nvSpPr>
          <p:cNvPr id="70" name="Google Shape;70;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285750" indent="-285750">
              <a:spcBef>
                <a:spcPts val="1200"/>
              </a:spcBef>
              <a:buClr>
                <a:schemeClr val="dk1"/>
              </a:buClr>
              <a:buSzPts val="1100"/>
            </a:pPr>
            <a:r>
              <a:rPr lang="en" sz="1400" dirty="0">
                <a:solidFill>
                  <a:schemeClr val="dk1"/>
                </a:solidFill>
                <a:latin typeface="Times New Roman"/>
                <a:ea typeface="Times New Roman"/>
                <a:cs typeface="Times New Roman"/>
                <a:sym typeface="Times New Roman"/>
              </a:rPr>
              <a:t>To promote the financial development of underdeveloped countries, people who require financial assistance should be provided with financial services. But there is a misconnection at the core of banking: banks couldn’t lend to people without fixed income or collateral. </a:t>
            </a:r>
          </a:p>
          <a:p>
            <a:pPr marL="285750" indent="-285750">
              <a:spcBef>
                <a:spcPts val="1200"/>
              </a:spcBef>
              <a:buClr>
                <a:schemeClr val="dk1"/>
              </a:buClr>
              <a:buSzPts val="1100"/>
            </a:pPr>
            <a:r>
              <a:rPr lang="en" sz="1400" dirty="0">
                <a:solidFill>
                  <a:schemeClr val="dk1"/>
                </a:solidFill>
                <a:latin typeface="Times New Roman"/>
                <a:ea typeface="Times New Roman"/>
                <a:cs typeface="Times New Roman"/>
                <a:sym typeface="Times New Roman"/>
              </a:rPr>
              <a:t>The geographical distance was cited by Hinson as the primary barrier stopping the poor from using traditional banking services. </a:t>
            </a:r>
          </a:p>
          <a:p>
            <a:pPr marL="285750" indent="-285750">
              <a:spcBef>
                <a:spcPts val="1200"/>
              </a:spcBef>
              <a:buClr>
                <a:schemeClr val="dk1"/>
              </a:buClr>
              <a:buSzPts val="1100"/>
            </a:pPr>
            <a:r>
              <a:rPr lang="en" sz="1400" dirty="0">
                <a:solidFill>
                  <a:schemeClr val="dk1"/>
                </a:solidFill>
                <a:latin typeface="Times New Roman"/>
                <a:ea typeface="Times New Roman"/>
                <a:cs typeface="Times New Roman"/>
                <a:sym typeface="Times New Roman"/>
              </a:rPr>
              <a:t>To tackle this problem, microcredit came up as the solution. Microcredit, also known as micro banking or microfinance, provides credit to unconventional borrowers, such as the underprivileged, typically in the form of small loans with no collateral. </a:t>
            </a:r>
          </a:p>
          <a:p>
            <a:pPr marL="285750" indent="-285750">
              <a:spcBef>
                <a:spcPts val="1200"/>
              </a:spcBef>
              <a:buClr>
                <a:schemeClr val="dk1"/>
              </a:buClr>
              <a:buSzPts val="1100"/>
            </a:pPr>
            <a:r>
              <a:rPr lang="en" sz="1400" dirty="0">
                <a:solidFill>
                  <a:schemeClr val="dk1"/>
                </a:solidFill>
                <a:latin typeface="Times New Roman"/>
                <a:ea typeface="Times New Roman"/>
                <a:cs typeface="Times New Roman"/>
                <a:sym typeface="Times New Roman"/>
              </a:rPr>
              <a:t>Grameen Bank gives the loan to the group based on the repayment credibility of the few people from that group who were given loans on the first attempt.</a:t>
            </a:r>
            <a:endParaRPr sz="1400" dirty="0">
              <a:solidFill>
                <a:schemeClr val="dk1"/>
              </a:solidFill>
              <a:latin typeface="Times New Roman"/>
              <a:ea typeface="Times New Roman"/>
              <a:cs typeface="Times New Roman"/>
              <a:sym typeface="Times New Roman"/>
            </a:endParaRPr>
          </a:p>
          <a:p>
            <a:pPr marL="285750" indent="-285750">
              <a:spcBef>
                <a:spcPts val="1200"/>
              </a:spcBef>
              <a:buClr>
                <a:schemeClr val="dk1"/>
              </a:buClr>
              <a:buSzPts val="1100"/>
            </a:pPr>
            <a:r>
              <a:rPr lang="en" sz="1400" dirty="0">
                <a:solidFill>
                  <a:schemeClr val="dk1"/>
                </a:solidFill>
                <a:latin typeface="Times New Roman"/>
                <a:ea typeface="Times New Roman"/>
                <a:cs typeface="Times New Roman"/>
                <a:sym typeface="Times New Roman"/>
              </a:rPr>
              <a:t>The global microfinance industry is quickly catching up with technological improvements in the financial sector.</a:t>
            </a:r>
            <a:endParaRPr sz="1400" dirty="0">
              <a:solidFill>
                <a:schemeClr val="dk1"/>
              </a:solidFill>
              <a:latin typeface="Times New Roman"/>
              <a:ea typeface="Times New Roman"/>
              <a:cs typeface="Times New Roman"/>
              <a:sym typeface="Times New Roman"/>
            </a:endParaRPr>
          </a:p>
          <a:p>
            <a:pPr marL="0" lvl="0" indent="0" algn="l" rtl="0">
              <a:spcBef>
                <a:spcPts val="800"/>
              </a:spcBef>
              <a:spcAft>
                <a:spcPts val="1200"/>
              </a:spcAft>
              <a:buNone/>
            </a:pPr>
            <a:endParaRPr sz="1400" dirty="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45025"/>
            <a:ext cx="8520600" cy="431100"/>
          </a:xfrm>
          <a:prstGeom prst="rect">
            <a:avLst/>
          </a:prstGeom>
        </p:spPr>
        <p:txBody>
          <a:bodyPr spcFirstLastPara="1" wrap="square" lIns="91425" tIns="91425" rIns="91425" bIns="91425" anchor="t" anchorCtr="0">
            <a:spAutoFit/>
          </a:bodyPr>
          <a:lstStyle/>
          <a:p>
            <a:pPr marL="0" lvl="0" indent="0" algn="ctr" rtl="0">
              <a:lnSpc>
                <a:spcPct val="115000"/>
              </a:lnSpc>
              <a:spcBef>
                <a:spcPts val="100"/>
              </a:spcBef>
              <a:spcAft>
                <a:spcPts val="600"/>
              </a:spcAft>
              <a:buSzPts val="1100"/>
              <a:buNone/>
            </a:pPr>
            <a:r>
              <a:rPr lang="en" sz="1600" b="1">
                <a:latin typeface="Times New Roman"/>
                <a:ea typeface="Times New Roman"/>
                <a:cs typeface="Times New Roman"/>
                <a:sym typeface="Times New Roman"/>
              </a:rPr>
              <a:t>DISADVANTAGES</a:t>
            </a:r>
            <a:r>
              <a:rPr lang="en" sz="1400" b="1">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p:txBody>
      </p:sp>
      <p:sp>
        <p:nvSpPr>
          <p:cNvPr id="76" name="Google Shape;7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17500" algn="l" rtl="0">
              <a:lnSpc>
                <a:spcPct val="150000"/>
              </a:lnSpc>
              <a:spcBef>
                <a:spcPts val="120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So, when authorities started storing data in the database, they couldn’t find the data concerning the many loans.</a:t>
            </a:r>
            <a:endParaRPr sz="1400">
              <a:solidFill>
                <a:schemeClr val="dk1"/>
              </a:solidFill>
              <a:latin typeface="Times New Roman"/>
              <a:ea typeface="Times New Roman"/>
              <a:cs typeface="Times New Roman"/>
              <a:sym typeface="Times New Roman"/>
            </a:endParaRPr>
          </a:p>
          <a:p>
            <a:pPr marL="457200" lvl="0" indent="-317500" algn="l" rtl="0">
              <a:lnSpc>
                <a:spcPct val="15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One reason may be the mismanagement amongst the lenders and borrowers having few mandatory documents.</a:t>
            </a:r>
            <a:endParaRPr sz="1400">
              <a:solidFill>
                <a:schemeClr val="dk1"/>
              </a:solidFill>
              <a:latin typeface="Times New Roman"/>
              <a:ea typeface="Times New Roman"/>
              <a:cs typeface="Times New Roman"/>
              <a:sym typeface="Times New Roman"/>
            </a:endParaRPr>
          </a:p>
          <a:p>
            <a:pPr marL="457200" lvl="0" indent="-317500" algn="l" rtl="0">
              <a:lnSpc>
                <a:spcPct val="15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And many times, borrowers fail to secure a loan due to a lack of trust due to no proper availability of documentation.</a:t>
            </a:r>
            <a:endParaRPr sz="1400">
              <a:solidFill>
                <a:schemeClr val="dk1"/>
              </a:solidFill>
              <a:latin typeface="Times New Roman"/>
              <a:ea typeface="Times New Roman"/>
              <a:cs typeface="Times New Roman"/>
              <a:sym typeface="Times New Roman"/>
            </a:endParaRPr>
          </a:p>
          <a:p>
            <a:pPr marL="457200" lvl="0" indent="-317500" algn="l" rtl="0">
              <a:lnSpc>
                <a:spcPct val="15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Additionally, the sector hires representatives who could not be deemed reliable, wasting time and resources.</a:t>
            </a:r>
            <a:endParaRPr sz="1400">
              <a:solidFill>
                <a:schemeClr val="dk1"/>
              </a:solidFill>
              <a:latin typeface="Times New Roman"/>
              <a:ea typeface="Times New Roman"/>
              <a:cs typeface="Times New Roman"/>
              <a:sym typeface="Times New Roman"/>
            </a:endParaRPr>
          </a:p>
          <a:p>
            <a:pPr marL="457200" lvl="0" indent="-317500" algn="l" rtl="0">
              <a:lnSpc>
                <a:spcPct val="15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Thus, making the loan-granting process time-consuming and untraceable.</a:t>
            </a:r>
            <a:endParaRPr sz="1400">
              <a:solidFill>
                <a:schemeClr val="dk1"/>
              </a:solidFill>
              <a:latin typeface="Times New Roman"/>
              <a:ea typeface="Times New Roman"/>
              <a:cs typeface="Times New Roman"/>
              <a:sym typeface="Times New Roman"/>
            </a:endParaRPr>
          </a:p>
          <a:p>
            <a:pPr marL="0" lvl="0" indent="0" algn="l" rtl="0">
              <a:spcBef>
                <a:spcPts val="800"/>
              </a:spcBef>
              <a:spcAft>
                <a:spcPts val="1200"/>
              </a:spcAft>
              <a:buNone/>
            </a:pPr>
            <a:endParaRPr sz="14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445025"/>
            <a:ext cx="8520600" cy="461700"/>
          </a:xfrm>
          <a:prstGeom prst="rect">
            <a:avLst/>
          </a:prstGeom>
        </p:spPr>
        <p:txBody>
          <a:bodyPr spcFirstLastPara="1" wrap="square" lIns="91425" tIns="91425" rIns="91425" bIns="91425" anchor="t" anchorCtr="0">
            <a:spAutoFit/>
          </a:bodyPr>
          <a:lstStyle/>
          <a:p>
            <a:pPr marL="0" lvl="0" indent="0" algn="ctr" rtl="0">
              <a:lnSpc>
                <a:spcPct val="115000"/>
              </a:lnSpc>
              <a:spcBef>
                <a:spcPts val="1800"/>
              </a:spcBef>
              <a:spcAft>
                <a:spcPts val="400"/>
              </a:spcAft>
              <a:buNone/>
            </a:pPr>
            <a:r>
              <a:rPr lang="en" sz="1800" b="1">
                <a:latin typeface="Times New Roman"/>
                <a:ea typeface="Times New Roman"/>
                <a:cs typeface="Times New Roman"/>
                <a:sym typeface="Times New Roman"/>
              </a:rPr>
              <a:t>PROPOSED SYSTEM:</a:t>
            </a:r>
            <a:endParaRPr sz="1900">
              <a:latin typeface="Times New Roman"/>
              <a:ea typeface="Times New Roman"/>
              <a:cs typeface="Times New Roman"/>
              <a:sym typeface="Times New Roman"/>
            </a:endParaRPr>
          </a:p>
        </p:txBody>
      </p:sp>
      <p:sp>
        <p:nvSpPr>
          <p:cNvPr id="82" name="Google Shape;82;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285750" indent="-285750">
              <a:spcBef>
                <a:spcPts val="1200"/>
              </a:spcBef>
              <a:buClr>
                <a:schemeClr val="dk1"/>
              </a:buClr>
              <a:buSzPts val="1100"/>
            </a:pPr>
            <a:r>
              <a:rPr lang="en" sz="1400" dirty="0">
                <a:solidFill>
                  <a:schemeClr val="dk1"/>
                </a:solidFill>
                <a:latin typeface="Times New Roman"/>
                <a:ea typeface="Times New Roman"/>
                <a:cs typeface="Times New Roman"/>
                <a:sym typeface="Times New Roman"/>
              </a:rPr>
              <a:t>The proposed lending model eliminates the middle parties like banks in the loan management process. It decreases the time taken to a great extent. Using Blockchain will ensure that no one will default on their transaction. Lenders can gain more interest rates for their invested money than banks. Borrowers can gain low-interest rates for the money borrow compared with banks.</a:t>
            </a:r>
            <a:endParaRPr sz="1400" dirty="0">
              <a:solidFill>
                <a:schemeClr val="dk1"/>
              </a:solidFill>
              <a:latin typeface="Times New Roman"/>
              <a:ea typeface="Times New Roman"/>
              <a:cs typeface="Times New Roman"/>
              <a:sym typeface="Times New Roman"/>
            </a:endParaRPr>
          </a:p>
          <a:p>
            <a:pPr marL="285750" indent="-285750">
              <a:spcBef>
                <a:spcPts val="1200"/>
              </a:spcBef>
              <a:buClr>
                <a:schemeClr val="dk1"/>
              </a:buClr>
              <a:buSzPts val="1100"/>
            </a:pPr>
            <a:r>
              <a:rPr lang="en" sz="1400" dirty="0">
                <a:solidFill>
                  <a:schemeClr val="dk1"/>
                </a:solidFill>
                <a:latin typeface="Times New Roman"/>
                <a:ea typeface="Times New Roman"/>
                <a:cs typeface="Times New Roman"/>
                <a:sym typeface="Times New Roman"/>
              </a:rPr>
              <a:t>The proposed decentralized KYC model eliminates human interaction in the process of KYC verification to a great extent. It restricts the submission of one’s documents in multiple organizations, with a high risk of data bleaching if any of those organizations compromise the security systems. There will be only one database to store the documents so they will be maintained with high-security standards. As every transaction will be held in Blockchain and are highly resistant to modification, neither of the parties can default any transaction.</a:t>
            </a:r>
            <a:endParaRPr sz="1400" dirty="0">
              <a:solidFill>
                <a:schemeClr val="dk1"/>
              </a:solidFill>
              <a:latin typeface="Times New Roman"/>
              <a:ea typeface="Times New Roman"/>
              <a:cs typeface="Times New Roman"/>
              <a:sym typeface="Times New Roman"/>
            </a:endParaRPr>
          </a:p>
          <a:p>
            <a:pPr marL="0" lvl="0" indent="0" algn="l" rtl="0">
              <a:spcBef>
                <a:spcPts val="1200"/>
              </a:spcBef>
              <a:spcAft>
                <a:spcPts val="1200"/>
              </a:spcAft>
              <a:buNone/>
            </a:pPr>
            <a:endParaRPr sz="1400" dirty="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445025"/>
            <a:ext cx="8520600" cy="461700"/>
          </a:xfrm>
          <a:prstGeom prst="rect">
            <a:avLst/>
          </a:prstGeom>
        </p:spPr>
        <p:txBody>
          <a:bodyPr spcFirstLastPara="1" wrap="square" lIns="91425" tIns="91425" rIns="91425" bIns="91425" anchor="t" anchorCtr="0">
            <a:spAutoFit/>
          </a:bodyPr>
          <a:lstStyle/>
          <a:p>
            <a:pPr marL="0" lvl="0" indent="0" algn="ctr" rtl="0">
              <a:lnSpc>
                <a:spcPct val="115000"/>
              </a:lnSpc>
              <a:spcBef>
                <a:spcPts val="1400"/>
              </a:spcBef>
              <a:spcAft>
                <a:spcPts val="400"/>
              </a:spcAft>
              <a:buNone/>
            </a:pPr>
            <a:r>
              <a:rPr lang="en" sz="1800" b="1">
                <a:latin typeface="Times New Roman"/>
                <a:ea typeface="Times New Roman"/>
                <a:cs typeface="Times New Roman"/>
                <a:sym typeface="Times New Roman"/>
              </a:rPr>
              <a:t>ADVANTAGES OF PROPOSED SYSTEM:</a:t>
            </a:r>
            <a:endParaRPr sz="1800"/>
          </a:p>
        </p:txBody>
      </p:sp>
      <p:sp>
        <p:nvSpPr>
          <p:cNvPr id="88" name="Google Shape;88;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61950" algn="l" rtl="0">
              <a:spcBef>
                <a:spcPts val="1200"/>
              </a:spcBef>
              <a:spcAft>
                <a:spcPts val="0"/>
              </a:spcAft>
              <a:buClr>
                <a:schemeClr val="dk1"/>
              </a:buClr>
              <a:buSzPts val="2100"/>
              <a:buFont typeface="Times New Roman"/>
              <a:buChar char="●"/>
            </a:pPr>
            <a:r>
              <a:rPr lang="en" sz="1400">
                <a:solidFill>
                  <a:schemeClr val="dk1"/>
                </a:solidFill>
                <a:latin typeface="Times New Roman"/>
                <a:ea typeface="Times New Roman"/>
                <a:cs typeface="Times New Roman"/>
                <a:sym typeface="Times New Roman"/>
              </a:rPr>
              <a:t>The microfinance application framework (Micro chain) uses blockchain technology to ensure trust, transparency, privacy, and security, reducing fraudulent activities and increasing productivity in the microfinance industry.</a:t>
            </a:r>
            <a:endParaRPr sz="1400">
              <a:solidFill>
                <a:schemeClr val="dk1"/>
              </a:solidFill>
              <a:latin typeface="Times New Roman"/>
              <a:ea typeface="Times New Roman"/>
              <a:cs typeface="Times New Roman"/>
              <a:sym typeface="Times New Roman"/>
            </a:endParaRPr>
          </a:p>
          <a:p>
            <a:pPr marL="457200" lvl="0" indent="-361950" algn="l" rtl="0">
              <a:spcBef>
                <a:spcPts val="0"/>
              </a:spcBef>
              <a:spcAft>
                <a:spcPts val="0"/>
              </a:spcAft>
              <a:buClr>
                <a:schemeClr val="dk1"/>
              </a:buClr>
              <a:buSzPts val="2100"/>
              <a:buFont typeface="Times New Roman"/>
              <a:buChar char="●"/>
            </a:pPr>
            <a:r>
              <a:rPr lang="en" sz="1400">
                <a:solidFill>
                  <a:schemeClr val="dk1"/>
                </a:solidFill>
                <a:latin typeface="Times New Roman"/>
                <a:ea typeface="Times New Roman"/>
                <a:cs typeface="Times New Roman"/>
                <a:sym typeface="Times New Roman"/>
              </a:rPr>
              <a:t>The microcredit business is crucial in the fight against poverty, especially in underdeveloped nations.</a:t>
            </a:r>
            <a:endParaRPr sz="1400">
              <a:solidFill>
                <a:schemeClr val="dk1"/>
              </a:solidFill>
              <a:latin typeface="Times New Roman"/>
              <a:ea typeface="Times New Roman"/>
              <a:cs typeface="Times New Roman"/>
              <a:sym typeface="Times New Roman"/>
            </a:endParaRPr>
          </a:p>
          <a:p>
            <a:pPr marL="457200" lvl="0" indent="-361950" algn="l" rtl="0">
              <a:spcBef>
                <a:spcPts val="0"/>
              </a:spcBef>
              <a:spcAft>
                <a:spcPts val="0"/>
              </a:spcAft>
              <a:buClr>
                <a:schemeClr val="dk1"/>
              </a:buClr>
              <a:buSzPts val="2100"/>
              <a:buFont typeface="Times New Roman"/>
              <a:buChar char="●"/>
            </a:pPr>
            <a:r>
              <a:rPr lang="en" sz="1400">
                <a:solidFill>
                  <a:schemeClr val="dk1"/>
                </a:solidFill>
                <a:latin typeface="Times New Roman"/>
                <a:ea typeface="Times New Roman"/>
                <a:cs typeface="Times New Roman"/>
                <a:sym typeface="Times New Roman"/>
              </a:rPr>
              <a:t>There is preliminary evidence that blockchain technology can help with social, political, and economic concerns.</a:t>
            </a:r>
            <a:endParaRPr sz="1400">
              <a:solidFill>
                <a:schemeClr val="dk1"/>
              </a:solidFill>
              <a:latin typeface="Times New Roman"/>
              <a:ea typeface="Times New Roman"/>
              <a:cs typeface="Times New Roman"/>
              <a:sym typeface="Times New Roman"/>
            </a:endParaRPr>
          </a:p>
          <a:p>
            <a:pPr marL="457200" lvl="0" indent="-361950" algn="l" rtl="0">
              <a:spcBef>
                <a:spcPts val="0"/>
              </a:spcBef>
              <a:spcAft>
                <a:spcPts val="0"/>
              </a:spcAft>
              <a:buClr>
                <a:schemeClr val="dk1"/>
              </a:buClr>
              <a:buSzPts val="2100"/>
              <a:buFont typeface="Times New Roman"/>
              <a:buChar char="●"/>
            </a:pPr>
            <a:r>
              <a:rPr lang="en" sz="1400">
                <a:solidFill>
                  <a:schemeClr val="dk1"/>
                </a:solidFill>
                <a:latin typeface="Times New Roman"/>
                <a:ea typeface="Times New Roman"/>
                <a:cs typeface="Times New Roman"/>
                <a:sym typeface="Times New Roman"/>
              </a:rPr>
              <a:t>Concerns about trust are a hurdle for NGOs and borrowers in the microcredit system. More works talk about the infusion of technology and microfinance, paving more paths for the upliftment of the underprivileged segment fusion.</a:t>
            </a:r>
            <a:endParaRPr sz="1400">
              <a:solidFill>
                <a:schemeClr val="dk1"/>
              </a:solidFill>
              <a:latin typeface="Times New Roman"/>
              <a:ea typeface="Times New Roman"/>
              <a:cs typeface="Times New Roman"/>
              <a:sym typeface="Times New Roman"/>
            </a:endParaRPr>
          </a:p>
          <a:p>
            <a:pPr marL="0" lvl="0" indent="0" algn="l" rtl="0">
              <a:spcBef>
                <a:spcPts val="120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body" idx="1"/>
          </p:nvPr>
        </p:nvSpPr>
        <p:spPr>
          <a:xfrm>
            <a:off x="0" y="-195300"/>
            <a:ext cx="9144000" cy="55341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endParaRPr sz="1400" b="1" dirty="0">
              <a:solidFill>
                <a:schemeClr val="dk1"/>
              </a:solidFill>
              <a:latin typeface="Times New Roman"/>
              <a:ea typeface="Times New Roman"/>
              <a:cs typeface="Times New Roman"/>
              <a:sym typeface="Times New Roman"/>
            </a:endParaRPr>
          </a:p>
          <a:p>
            <a:pPr marL="457200" lvl="0" indent="0" algn="l" rtl="0">
              <a:spcBef>
                <a:spcPts val="400"/>
              </a:spcBef>
              <a:spcAft>
                <a:spcPts val="0"/>
              </a:spcAft>
              <a:buNone/>
            </a:pPr>
            <a:r>
              <a:rPr lang="en" sz="1400" b="1" dirty="0">
                <a:solidFill>
                  <a:schemeClr val="dk1"/>
                </a:solidFill>
                <a:latin typeface="Times New Roman"/>
                <a:ea typeface="Times New Roman"/>
                <a:cs typeface="Times New Roman"/>
                <a:sym typeface="Times New Roman"/>
              </a:rPr>
              <a:t> Hardware Requirements</a:t>
            </a:r>
            <a:endParaRPr sz="1400" b="1" dirty="0">
              <a:solidFill>
                <a:schemeClr val="dk1"/>
              </a:solidFill>
              <a:latin typeface="Times New Roman"/>
              <a:ea typeface="Times New Roman"/>
              <a:cs typeface="Times New Roman"/>
              <a:sym typeface="Times New Roman"/>
            </a:endParaRPr>
          </a:p>
          <a:p>
            <a:pPr marL="457200" lvl="0" indent="0" algn="l" rtl="0">
              <a:spcBef>
                <a:spcPts val="800"/>
              </a:spcBef>
              <a:spcAft>
                <a:spcPts val="0"/>
              </a:spcAft>
              <a:buNone/>
            </a:pPr>
            <a:r>
              <a:rPr lang="en" sz="1200" b="1" dirty="0">
                <a:solidFill>
                  <a:schemeClr val="dk1"/>
                </a:solidFill>
                <a:latin typeface="Times New Roman"/>
                <a:ea typeface="Times New Roman"/>
                <a:cs typeface="Times New Roman"/>
                <a:sym typeface="Times New Roman"/>
              </a:rPr>
              <a:t>System                                                  	:	</a:t>
            </a:r>
            <a:r>
              <a:rPr lang="en" sz="1200" dirty="0">
                <a:solidFill>
                  <a:schemeClr val="dk1"/>
                </a:solidFill>
                <a:latin typeface="Times New Roman"/>
                <a:ea typeface="Times New Roman"/>
                <a:cs typeface="Times New Roman"/>
                <a:sym typeface="Times New Roman"/>
              </a:rPr>
              <a:t>Intel core i3(Minimum).</a:t>
            </a:r>
            <a:endParaRPr sz="1200" dirty="0">
              <a:solidFill>
                <a:schemeClr val="dk1"/>
              </a:solidFill>
              <a:latin typeface="Times New Roman"/>
              <a:ea typeface="Times New Roman"/>
              <a:cs typeface="Times New Roman"/>
              <a:sym typeface="Times New Roman"/>
            </a:endParaRPr>
          </a:p>
          <a:p>
            <a:pPr marL="457200" lvl="0" indent="0" algn="l" rtl="0">
              <a:spcBef>
                <a:spcPts val="1200"/>
              </a:spcBef>
              <a:spcAft>
                <a:spcPts val="0"/>
              </a:spcAft>
              <a:buNone/>
            </a:pPr>
            <a:r>
              <a:rPr lang="en" sz="1200" b="1" dirty="0">
                <a:solidFill>
                  <a:schemeClr val="dk1"/>
                </a:solidFill>
                <a:latin typeface="Times New Roman"/>
                <a:ea typeface="Times New Roman"/>
                <a:cs typeface="Times New Roman"/>
                <a:sym typeface="Times New Roman"/>
              </a:rPr>
              <a:t>Hard Disk                                             	:	</a:t>
            </a:r>
            <a:r>
              <a:rPr lang="en" sz="1200" dirty="0">
                <a:solidFill>
                  <a:schemeClr val="dk1"/>
                </a:solidFill>
                <a:latin typeface="Times New Roman"/>
                <a:ea typeface="Times New Roman"/>
                <a:cs typeface="Times New Roman"/>
                <a:sym typeface="Times New Roman"/>
              </a:rPr>
              <a:t>1 TB.</a:t>
            </a:r>
            <a:endParaRPr sz="1200" dirty="0">
              <a:solidFill>
                <a:schemeClr val="dk1"/>
              </a:solidFill>
              <a:latin typeface="Times New Roman"/>
              <a:ea typeface="Times New Roman"/>
              <a:cs typeface="Times New Roman"/>
              <a:sym typeface="Times New Roman"/>
            </a:endParaRPr>
          </a:p>
          <a:p>
            <a:pPr marL="457200" lvl="0" indent="0" algn="l" rtl="0">
              <a:spcBef>
                <a:spcPts val="1200"/>
              </a:spcBef>
              <a:spcAft>
                <a:spcPts val="0"/>
              </a:spcAft>
              <a:buNone/>
            </a:pPr>
            <a:r>
              <a:rPr lang="en" sz="1200" b="1" dirty="0">
                <a:solidFill>
                  <a:schemeClr val="dk1"/>
                </a:solidFill>
                <a:latin typeface="Times New Roman"/>
                <a:ea typeface="Times New Roman"/>
                <a:cs typeface="Times New Roman"/>
                <a:sym typeface="Times New Roman"/>
              </a:rPr>
              <a:t>Monitor                                                	:	</a:t>
            </a:r>
            <a:r>
              <a:rPr lang="en" sz="1200" dirty="0">
                <a:solidFill>
                  <a:schemeClr val="dk1"/>
                </a:solidFill>
                <a:latin typeface="Times New Roman"/>
                <a:ea typeface="Times New Roman"/>
                <a:cs typeface="Times New Roman"/>
                <a:sym typeface="Times New Roman"/>
              </a:rPr>
              <a:t>14’ Color Monitor.</a:t>
            </a:r>
            <a:endParaRPr sz="1200" dirty="0">
              <a:solidFill>
                <a:schemeClr val="dk1"/>
              </a:solidFill>
              <a:latin typeface="Times New Roman"/>
              <a:ea typeface="Times New Roman"/>
              <a:cs typeface="Times New Roman"/>
              <a:sym typeface="Times New Roman"/>
            </a:endParaRPr>
          </a:p>
          <a:p>
            <a:pPr marL="457200" lvl="0" indent="0" algn="l" rtl="0">
              <a:spcBef>
                <a:spcPts val="1200"/>
              </a:spcBef>
              <a:spcAft>
                <a:spcPts val="0"/>
              </a:spcAft>
              <a:buNone/>
            </a:pPr>
            <a:r>
              <a:rPr lang="en" sz="1200" b="1" dirty="0">
                <a:solidFill>
                  <a:schemeClr val="dk1"/>
                </a:solidFill>
                <a:latin typeface="Times New Roman"/>
                <a:ea typeface="Times New Roman"/>
                <a:cs typeface="Times New Roman"/>
                <a:sym typeface="Times New Roman"/>
              </a:rPr>
              <a:t>Mouse                                                   	:	</a:t>
            </a:r>
            <a:r>
              <a:rPr lang="en" sz="1200" dirty="0">
                <a:solidFill>
                  <a:schemeClr val="dk1"/>
                </a:solidFill>
                <a:latin typeface="Times New Roman"/>
                <a:ea typeface="Times New Roman"/>
                <a:cs typeface="Times New Roman"/>
                <a:sym typeface="Times New Roman"/>
              </a:rPr>
              <a:t>Optical Mouse.</a:t>
            </a:r>
            <a:endParaRPr sz="1200" dirty="0">
              <a:solidFill>
                <a:schemeClr val="dk1"/>
              </a:solidFill>
              <a:latin typeface="Times New Roman"/>
              <a:ea typeface="Times New Roman"/>
              <a:cs typeface="Times New Roman"/>
              <a:sym typeface="Times New Roman"/>
            </a:endParaRPr>
          </a:p>
          <a:p>
            <a:pPr marL="457200" lvl="0" indent="0" algn="l" rtl="0">
              <a:spcBef>
                <a:spcPts val="1200"/>
              </a:spcBef>
              <a:spcAft>
                <a:spcPts val="0"/>
              </a:spcAft>
              <a:buNone/>
            </a:pPr>
            <a:r>
              <a:rPr lang="en" sz="1200" b="1" dirty="0">
                <a:solidFill>
                  <a:schemeClr val="dk1"/>
                </a:solidFill>
                <a:latin typeface="Times New Roman"/>
                <a:ea typeface="Times New Roman"/>
                <a:cs typeface="Times New Roman"/>
                <a:sym typeface="Times New Roman"/>
              </a:rPr>
              <a:t>Ram                                                       	:	</a:t>
            </a:r>
            <a:r>
              <a:rPr lang="en" sz="1200" dirty="0">
                <a:solidFill>
                  <a:schemeClr val="dk1"/>
                </a:solidFill>
                <a:latin typeface="Times New Roman"/>
                <a:ea typeface="Times New Roman"/>
                <a:cs typeface="Times New Roman"/>
                <a:sym typeface="Times New Roman"/>
              </a:rPr>
              <a:t>8 GB.</a:t>
            </a:r>
            <a:endParaRPr sz="1200" dirty="0">
              <a:solidFill>
                <a:schemeClr val="dk1"/>
              </a:solidFill>
              <a:latin typeface="Times New Roman"/>
              <a:ea typeface="Times New Roman"/>
              <a:cs typeface="Times New Roman"/>
              <a:sym typeface="Times New Roman"/>
            </a:endParaRPr>
          </a:p>
          <a:p>
            <a:pPr marL="457200" lvl="0" indent="0" algn="l" rtl="0">
              <a:spcBef>
                <a:spcPts val="1200"/>
              </a:spcBef>
              <a:spcAft>
                <a:spcPts val="0"/>
              </a:spcAft>
              <a:buNone/>
            </a:pPr>
            <a:endParaRPr sz="1400" dirty="0">
              <a:solidFill>
                <a:schemeClr val="dk1"/>
              </a:solidFill>
              <a:latin typeface="Times New Roman"/>
              <a:ea typeface="Times New Roman"/>
              <a:cs typeface="Times New Roman"/>
              <a:sym typeface="Times New Roman"/>
            </a:endParaRPr>
          </a:p>
          <a:p>
            <a:pPr marL="457200" lvl="0" indent="0" algn="l" rtl="0">
              <a:spcBef>
                <a:spcPts val="1800"/>
              </a:spcBef>
              <a:spcAft>
                <a:spcPts val="0"/>
              </a:spcAft>
              <a:buNone/>
            </a:pPr>
            <a:r>
              <a:rPr lang="en" sz="1400" b="1" dirty="0">
                <a:solidFill>
                  <a:schemeClr val="dk1"/>
                </a:solidFill>
                <a:latin typeface="Times New Roman"/>
                <a:ea typeface="Times New Roman"/>
                <a:cs typeface="Times New Roman"/>
                <a:sym typeface="Times New Roman"/>
              </a:rPr>
              <a:t> Software Requirements</a:t>
            </a:r>
            <a:endParaRPr sz="1400" b="1" dirty="0">
              <a:solidFill>
                <a:schemeClr val="dk1"/>
              </a:solidFill>
              <a:latin typeface="Times New Roman"/>
              <a:ea typeface="Times New Roman"/>
              <a:cs typeface="Times New Roman"/>
              <a:sym typeface="Times New Roman"/>
            </a:endParaRPr>
          </a:p>
          <a:p>
            <a:pPr marL="457200" lvl="0" indent="0" algn="l" rtl="0">
              <a:spcBef>
                <a:spcPts val="800"/>
              </a:spcBef>
              <a:spcAft>
                <a:spcPts val="0"/>
              </a:spcAft>
              <a:buNone/>
            </a:pPr>
            <a:r>
              <a:rPr lang="en" sz="1200" b="1" dirty="0">
                <a:solidFill>
                  <a:schemeClr val="dk1"/>
                </a:solidFill>
                <a:latin typeface="Times New Roman"/>
                <a:ea typeface="Times New Roman"/>
                <a:cs typeface="Times New Roman"/>
                <a:sym typeface="Times New Roman"/>
              </a:rPr>
              <a:t>Operating system                                	: 	</a:t>
            </a:r>
            <a:r>
              <a:rPr lang="en" sz="1200" dirty="0">
                <a:solidFill>
                  <a:schemeClr val="dk1"/>
                </a:solidFill>
                <a:latin typeface="Times New Roman"/>
                <a:ea typeface="Times New Roman"/>
                <a:cs typeface="Times New Roman"/>
                <a:sym typeface="Times New Roman"/>
              </a:rPr>
              <a:t>Any Operating System.</a:t>
            </a:r>
            <a:endParaRPr sz="1200" dirty="0">
              <a:solidFill>
                <a:schemeClr val="dk1"/>
              </a:solidFill>
              <a:latin typeface="Times New Roman"/>
              <a:ea typeface="Times New Roman"/>
              <a:cs typeface="Times New Roman"/>
              <a:sym typeface="Times New Roman"/>
            </a:endParaRPr>
          </a:p>
          <a:p>
            <a:pPr marL="457200" lvl="0" indent="0" algn="l" rtl="0">
              <a:spcBef>
                <a:spcPts val="1200"/>
              </a:spcBef>
              <a:spcAft>
                <a:spcPts val="0"/>
              </a:spcAft>
              <a:buNone/>
            </a:pPr>
            <a:r>
              <a:rPr lang="en" sz="1200" b="1" dirty="0">
                <a:solidFill>
                  <a:schemeClr val="dk1"/>
                </a:solidFill>
                <a:latin typeface="Times New Roman"/>
                <a:ea typeface="Times New Roman"/>
                <a:cs typeface="Times New Roman"/>
                <a:sym typeface="Times New Roman"/>
              </a:rPr>
              <a:t>Coding Language                                 	:  	</a:t>
            </a:r>
            <a:r>
              <a:rPr lang="en" sz="1200" dirty="0">
                <a:solidFill>
                  <a:schemeClr val="dk1"/>
                </a:solidFill>
                <a:latin typeface="Times New Roman"/>
                <a:ea typeface="Times New Roman"/>
                <a:cs typeface="Times New Roman"/>
                <a:sym typeface="Times New Roman"/>
              </a:rPr>
              <a:t>Solidity, JavaScript.</a:t>
            </a:r>
            <a:endParaRPr sz="1200" dirty="0">
              <a:solidFill>
                <a:schemeClr val="dk1"/>
              </a:solidFill>
              <a:latin typeface="Times New Roman"/>
              <a:ea typeface="Times New Roman"/>
              <a:cs typeface="Times New Roman"/>
              <a:sym typeface="Times New Roman"/>
            </a:endParaRPr>
          </a:p>
          <a:p>
            <a:pPr marL="457200" lvl="0" indent="0" algn="l" rtl="0">
              <a:spcBef>
                <a:spcPts val="1200"/>
              </a:spcBef>
              <a:spcAft>
                <a:spcPts val="0"/>
              </a:spcAft>
              <a:buNone/>
            </a:pPr>
            <a:r>
              <a:rPr lang="en" sz="1200" b="1" dirty="0">
                <a:solidFill>
                  <a:schemeClr val="dk1"/>
                </a:solidFill>
                <a:latin typeface="Times New Roman"/>
                <a:ea typeface="Times New Roman"/>
                <a:cs typeface="Times New Roman"/>
                <a:sym typeface="Times New Roman"/>
              </a:rPr>
              <a:t>Front-End                                             	: 	 </a:t>
            </a:r>
            <a:r>
              <a:rPr lang="en" sz="1200" dirty="0">
                <a:solidFill>
                  <a:schemeClr val="dk1"/>
                </a:solidFill>
                <a:latin typeface="Times New Roman"/>
                <a:ea typeface="Times New Roman"/>
                <a:cs typeface="Times New Roman"/>
                <a:sym typeface="Times New Roman"/>
              </a:rPr>
              <a:t>HTML, CSS, JavaScript.</a:t>
            </a:r>
            <a:endParaRPr sz="1200" dirty="0">
              <a:solidFill>
                <a:schemeClr val="dk1"/>
              </a:solidFill>
              <a:latin typeface="Times New Roman"/>
              <a:ea typeface="Times New Roman"/>
              <a:cs typeface="Times New Roman"/>
              <a:sym typeface="Times New Roman"/>
            </a:endParaRPr>
          </a:p>
          <a:p>
            <a:pPr marL="457200" lvl="0" indent="0" algn="l" rtl="0">
              <a:spcBef>
                <a:spcPts val="1200"/>
              </a:spcBef>
              <a:spcAft>
                <a:spcPts val="0"/>
              </a:spcAft>
              <a:buClr>
                <a:schemeClr val="dk1"/>
              </a:buClr>
              <a:buSzPts val="1100"/>
              <a:buFont typeface="Arial"/>
              <a:buNone/>
            </a:pPr>
            <a:r>
              <a:rPr lang="en" sz="1200" b="1" dirty="0">
                <a:solidFill>
                  <a:schemeClr val="dk1"/>
                </a:solidFill>
                <a:latin typeface="Times New Roman"/>
                <a:ea typeface="Times New Roman"/>
                <a:cs typeface="Times New Roman"/>
                <a:sym typeface="Times New Roman"/>
              </a:rPr>
              <a:t>Data-Base                                             	</a:t>
            </a:r>
            <a:r>
              <a:rPr lang="en" sz="1200" b="1">
                <a:solidFill>
                  <a:schemeClr val="dk1"/>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 	Blockchain</a:t>
            </a:r>
            <a:r>
              <a:rPr lang="en" sz="1200" dirty="0">
                <a:solidFill>
                  <a:schemeClr val="dk1"/>
                </a:solidFill>
                <a:latin typeface="Times New Roman"/>
                <a:ea typeface="Times New Roman"/>
                <a:cs typeface="Times New Roman"/>
                <a:sym typeface="Times New Roman"/>
              </a:rPr>
              <a:t>.</a:t>
            </a:r>
            <a:endParaRPr sz="1200" b="1" dirty="0">
              <a:solidFill>
                <a:schemeClr val="dk1"/>
              </a:solidFill>
              <a:latin typeface="Times New Roman"/>
              <a:ea typeface="Times New Roman"/>
              <a:cs typeface="Times New Roman"/>
              <a:sym typeface="Times New Roman"/>
            </a:endParaRPr>
          </a:p>
          <a:p>
            <a:pPr marL="0" lvl="0" indent="0" algn="l" rtl="0">
              <a:spcBef>
                <a:spcPts val="1200"/>
              </a:spcBef>
              <a:spcAft>
                <a:spcPts val="1200"/>
              </a:spcAft>
              <a:buNone/>
            </a:pPr>
            <a:endParaRPr sz="1400" dirty="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311700" y="445025"/>
            <a:ext cx="8520600" cy="431100"/>
          </a:xfrm>
          <a:prstGeom prst="rect">
            <a:avLst/>
          </a:prstGeom>
        </p:spPr>
        <p:txBody>
          <a:bodyPr spcFirstLastPara="1" wrap="square" lIns="91425" tIns="91425" rIns="91425" bIns="91425" anchor="t" anchorCtr="0">
            <a:spAutoFit/>
          </a:bodyPr>
          <a:lstStyle/>
          <a:p>
            <a:pPr marL="0" lvl="0" indent="0" algn="ctr" rtl="0">
              <a:lnSpc>
                <a:spcPct val="115000"/>
              </a:lnSpc>
              <a:spcBef>
                <a:spcPts val="700"/>
              </a:spcBef>
              <a:spcAft>
                <a:spcPts val="1200"/>
              </a:spcAft>
              <a:buNone/>
            </a:pPr>
            <a:r>
              <a:rPr lang="en" sz="1600" b="1">
                <a:latin typeface="Times New Roman"/>
                <a:ea typeface="Times New Roman"/>
                <a:cs typeface="Times New Roman"/>
                <a:sym typeface="Times New Roman"/>
              </a:rPr>
              <a:t> NOVELTY:</a:t>
            </a:r>
            <a:endParaRPr sz="3000"/>
          </a:p>
        </p:txBody>
      </p:sp>
      <p:sp>
        <p:nvSpPr>
          <p:cNvPr id="99" name="Google Shape;99;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Clr>
                <a:srgbClr val="2E2E2E"/>
              </a:buClr>
              <a:buSzPts val="1400"/>
              <a:buFont typeface="Times New Roman"/>
              <a:buChar char="●"/>
            </a:pPr>
            <a:r>
              <a:rPr lang="en" sz="1400">
                <a:solidFill>
                  <a:srgbClr val="2E2E2E"/>
                </a:solidFill>
                <a:latin typeface="Times New Roman"/>
                <a:ea typeface="Times New Roman"/>
                <a:cs typeface="Times New Roman"/>
                <a:sym typeface="Times New Roman"/>
              </a:rPr>
              <a:t>The proposed lending model eliminates the middle parties like banks in the loan process. It decreases the time taken to a great extent.</a:t>
            </a:r>
            <a:endParaRPr sz="1400">
              <a:solidFill>
                <a:srgbClr val="2E2E2E"/>
              </a:solidFill>
              <a:latin typeface="Times New Roman"/>
              <a:ea typeface="Times New Roman"/>
              <a:cs typeface="Times New Roman"/>
              <a:sym typeface="Times New Roman"/>
            </a:endParaRPr>
          </a:p>
          <a:p>
            <a:pPr marL="457200" lvl="0" indent="-317500" algn="just" rtl="0">
              <a:spcBef>
                <a:spcPts val="0"/>
              </a:spcBef>
              <a:spcAft>
                <a:spcPts val="0"/>
              </a:spcAft>
              <a:buClr>
                <a:srgbClr val="2E2E2E"/>
              </a:buClr>
              <a:buSzPts val="1400"/>
              <a:buFont typeface="Times New Roman"/>
              <a:buChar char="●"/>
            </a:pPr>
            <a:r>
              <a:rPr lang="en" sz="1400">
                <a:solidFill>
                  <a:srgbClr val="2E2E2E"/>
                </a:solidFill>
                <a:latin typeface="Times New Roman"/>
                <a:ea typeface="Times New Roman"/>
                <a:cs typeface="Times New Roman"/>
                <a:sym typeface="Times New Roman"/>
              </a:rPr>
              <a:t>The proposed decentralized KYC model eliminates a lot of human interaction in the process of KYC verification. It restricts the submission of one's documents in multiple organizations, which has a high risk of data bleaching if those organizations compromise the security systems</a:t>
            </a:r>
            <a:endParaRPr sz="1400">
              <a:solidFill>
                <a:srgbClr val="2E2E2E"/>
              </a:solidFill>
              <a:latin typeface="Times New Roman"/>
              <a:ea typeface="Times New Roman"/>
              <a:cs typeface="Times New Roman"/>
              <a:sym typeface="Times New Roman"/>
            </a:endParaRPr>
          </a:p>
          <a:p>
            <a:pPr marL="457200" lvl="0" indent="-317500" algn="l" rtl="0">
              <a:spcBef>
                <a:spcPts val="0"/>
              </a:spcBef>
              <a:spcAft>
                <a:spcPts val="0"/>
              </a:spcAft>
              <a:buClr>
                <a:srgbClr val="2E2E2E"/>
              </a:buClr>
              <a:buSzPts val="1400"/>
              <a:buFont typeface="Times New Roman"/>
              <a:buChar char="●"/>
            </a:pPr>
            <a:r>
              <a:rPr lang="en" sz="1400">
                <a:solidFill>
                  <a:srgbClr val="2E2E2E"/>
                </a:solidFill>
                <a:latin typeface="Times New Roman"/>
                <a:ea typeface="Times New Roman"/>
                <a:cs typeface="Times New Roman"/>
                <a:sym typeface="Times New Roman"/>
              </a:rPr>
              <a:t>As every transaction will be stored in a blockchain and are resistant to modification, neither of the parties can default on any transaction.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1371600" marR="914400" lvl="0" indent="0" algn="ctr" rtl="0">
              <a:lnSpc>
                <a:spcPct val="150000"/>
              </a:lnSpc>
              <a:spcBef>
                <a:spcPts val="1100"/>
              </a:spcBef>
              <a:spcAft>
                <a:spcPts val="200"/>
              </a:spcAft>
              <a:buClr>
                <a:schemeClr val="dk1"/>
              </a:buClr>
              <a:buSzPts val="1100"/>
              <a:buFont typeface="Arial"/>
              <a:buNone/>
            </a:pPr>
            <a:r>
              <a:rPr lang="en" sz="1600" b="1">
                <a:latin typeface="Times New Roman"/>
                <a:ea typeface="Times New Roman"/>
                <a:cs typeface="Times New Roman"/>
                <a:sym typeface="Times New Roman"/>
              </a:rPr>
              <a:t>PROJECT ARCHITECTURE</a:t>
            </a:r>
            <a:endParaRPr sz="3200"/>
          </a:p>
        </p:txBody>
      </p:sp>
      <p:pic>
        <p:nvPicPr>
          <p:cNvPr id="106" name="Google Shape;106;p21"/>
          <p:cNvPicPr preferRelativeResize="0"/>
          <p:nvPr/>
        </p:nvPicPr>
        <p:blipFill>
          <a:blip r:embed="rId3">
            <a:alphaModFix/>
          </a:blip>
          <a:stretch>
            <a:fillRect/>
          </a:stretch>
        </p:blipFill>
        <p:spPr>
          <a:xfrm>
            <a:off x="1738313" y="1736725"/>
            <a:ext cx="5667375" cy="22479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TotalTime>
  <Words>1104</Words>
  <Application>Microsoft Office PowerPoint</Application>
  <PresentationFormat>On-screen Show (16:9)</PresentationFormat>
  <Paragraphs>85</Paragraphs>
  <Slides>16</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Times New Roman</vt:lpstr>
      <vt:lpstr>Simple Light</vt:lpstr>
      <vt:lpstr>PowerPoint Presentation</vt:lpstr>
      <vt:lpstr>Abstract</vt:lpstr>
      <vt:lpstr>EXISTING SYSTEM:</vt:lpstr>
      <vt:lpstr>DISADVANTAGES:</vt:lpstr>
      <vt:lpstr>PROPOSED SYSTEM:</vt:lpstr>
      <vt:lpstr>ADVANTAGES OF PROPOSED SYSTEM:</vt:lpstr>
      <vt:lpstr>PowerPoint Presentation</vt:lpstr>
      <vt:lpstr> NOVELTY:</vt:lpstr>
      <vt:lpstr>PROJECT ARCHITECTURE</vt:lpstr>
      <vt:lpstr>USE CASE DIAGRAM</vt:lpstr>
      <vt:lpstr>CLASS DIAGRAM</vt:lpstr>
      <vt:lpstr>SEQUENCE DIAGRAM</vt:lpstr>
      <vt:lpstr>PowerPoint Presentation</vt:lpstr>
      <vt:lpstr>Sample Code: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Raghuram Tummalapalli</cp:lastModifiedBy>
  <cp:revision>15</cp:revision>
  <dcterms:modified xsi:type="dcterms:W3CDTF">2023-04-17T04:53:23Z</dcterms:modified>
</cp:coreProperties>
</file>