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1CADE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CADE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CADE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1CADE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7959" y="1058607"/>
            <a:ext cx="9676130" cy="5443220"/>
          </a:xfrm>
          <a:custGeom>
            <a:avLst/>
            <a:gdLst/>
            <a:ahLst/>
            <a:cxnLst/>
            <a:rect l="l" t="t" r="r" b="b"/>
            <a:pathLst>
              <a:path w="9676130" h="5443220">
                <a:moveTo>
                  <a:pt x="9676080" y="0"/>
                </a:moveTo>
                <a:lnTo>
                  <a:pt x="0" y="0"/>
                </a:lnTo>
                <a:lnTo>
                  <a:pt x="0" y="5442794"/>
                </a:lnTo>
                <a:lnTo>
                  <a:pt x="9676080" y="5442794"/>
                </a:lnTo>
                <a:lnTo>
                  <a:pt x="96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2347" y="1421461"/>
            <a:ext cx="2939415" cy="75565"/>
          </a:xfrm>
          <a:custGeom>
            <a:avLst/>
            <a:gdLst/>
            <a:ahLst/>
            <a:cxnLst/>
            <a:rect l="l" t="t" r="r" b="b"/>
            <a:pathLst>
              <a:path w="2939415" h="75565">
                <a:moveTo>
                  <a:pt x="2939108" y="0"/>
                </a:moveTo>
                <a:lnTo>
                  <a:pt x="0" y="0"/>
                </a:lnTo>
                <a:lnTo>
                  <a:pt x="0" y="75393"/>
                </a:lnTo>
                <a:lnTo>
                  <a:pt x="2939108" y="75393"/>
                </a:lnTo>
                <a:lnTo>
                  <a:pt x="2939108" y="0"/>
                </a:lnTo>
                <a:close/>
              </a:path>
            </a:pathLst>
          </a:custGeom>
          <a:solidFill>
            <a:srgbClr val="4653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890543" y="1418638"/>
            <a:ext cx="2939415" cy="78740"/>
          </a:xfrm>
          <a:custGeom>
            <a:avLst/>
            <a:gdLst/>
            <a:ahLst/>
            <a:cxnLst/>
            <a:rect l="l" t="t" r="r" b="b"/>
            <a:pathLst>
              <a:path w="2939415" h="78740">
                <a:moveTo>
                  <a:pt x="2939108" y="0"/>
                </a:moveTo>
                <a:lnTo>
                  <a:pt x="0" y="0"/>
                </a:lnTo>
                <a:lnTo>
                  <a:pt x="0" y="78216"/>
                </a:lnTo>
                <a:lnTo>
                  <a:pt x="2939108" y="78216"/>
                </a:lnTo>
                <a:lnTo>
                  <a:pt x="2939108" y="0"/>
                </a:lnTo>
                <a:close/>
              </a:path>
            </a:pathLst>
          </a:custGeom>
          <a:solidFill>
            <a:srgbClr val="96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874453" y="1421461"/>
            <a:ext cx="2939415" cy="73025"/>
          </a:xfrm>
          <a:custGeom>
            <a:avLst/>
            <a:gdLst/>
            <a:ahLst/>
            <a:cxnLst/>
            <a:rect l="l" t="t" r="r" b="b"/>
            <a:pathLst>
              <a:path w="2939415" h="73025">
                <a:moveTo>
                  <a:pt x="2939108" y="0"/>
                </a:moveTo>
                <a:lnTo>
                  <a:pt x="0" y="0"/>
                </a:lnTo>
                <a:lnTo>
                  <a:pt x="0" y="72570"/>
                </a:lnTo>
                <a:lnTo>
                  <a:pt x="2939108" y="72570"/>
                </a:lnTo>
                <a:lnTo>
                  <a:pt x="2939108" y="0"/>
                </a:lnTo>
                <a:close/>
              </a:path>
            </a:pathLst>
          </a:custGeom>
          <a:solidFill>
            <a:srgbClr val="1CAD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29296" y="6168001"/>
            <a:ext cx="893485" cy="2897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2802" y="1573653"/>
            <a:ext cx="8707794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1CADE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112" y="2598306"/>
            <a:ext cx="9068705" cy="3559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645" rIns="0" bIns="0" rtlCol="0" vert="horz">
            <a:spAutoFit/>
          </a:bodyPr>
          <a:lstStyle/>
          <a:p>
            <a:pPr marL="2603500">
              <a:lnSpc>
                <a:spcPct val="100000"/>
              </a:lnSpc>
              <a:spcBef>
                <a:spcPts val="635"/>
              </a:spcBef>
            </a:pPr>
            <a:r>
              <a:rPr dirty="0" sz="2500">
                <a:solidFill>
                  <a:srgbClr val="1482AC"/>
                </a:solidFill>
              </a:rPr>
              <a:t>CAPSTONE</a:t>
            </a:r>
            <a:r>
              <a:rPr dirty="0" sz="2500" spc="90">
                <a:solidFill>
                  <a:srgbClr val="1482AC"/>
                </a:solidFill>
              </a:rPr>
              <a:t> </a:t>
            </a:r>
            <a:r>
              <a:rPr dirty="0" sz="2500" spc="-10">
                <a:solidFill>
                  <a:srgbClr val="1482AC"/>
                </a:solidFill>
              </a:rPr>
              <a:t>PROJECT</a:t>
            </a:r>
            <a:endParaRPr sz="2500"/>
          </a:p>
          <a:p>
            <a:pPr marL="2701290">
              <a:lnSpc>
                <a:spcPct val="100000"/>
              </a:lnSpc>
              <a:spcBef>
                <a:spcPts val="570"/>
              </a:spcBef>
            </a:pPr>
            <a:r>
              <a:rPr dirty="0" sz="2850"/>
              <a:t>PROJECT</a:t>
            </a:r>
            <a:r>
              <a:rPr dirty="0" sz="2850" spc="-15"/>
              <a:t> </a:t>
            </a:r>
            <a:r>
              <a:rPr dirty="0" sz="2850" spc="-20"/>
              <a:t>TITLE</a:t>
            </a:r>
            <a:endParaRPr sz="2850"/>
          </a:p>
        </p:txBody>
      </p:sp>
      <p:sp>
        <p:nvSpPr>
          <p:cNvPr id="3" name="object 3" descr=""/>
          <p:cNvSpPr txBox="1"/>
          <p:nvPr/>
        </p:nvSpPr>
        <p:spPr>
          <a:xfrm>
            <a:off x="862348" y="3507597"/>
            <a:ext cx="8967470" cy="2649855"/>
          </a:xfrm>
          <a:prstGeom prst="rect">
            <a:avLst/>
          </a:prstGeom>
          <a:solidFill>
            <a:srgbClr val="46535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50">
              <a:latin typeface="Times New Roman"/>
              <a:cs typeface="Times New Roman"/>
            </a:endParaRPr>
          </a:p>
          <a:p>
            <a:pPr marL="2192020" marR="3093085">
              <a:lnSpc>
                <a:spcPts val="1830"/>
              </a:lnSpc>
              <a:spcBef>
                <a:spcPts val="5"/>
              </a:spcBef>
            </a:pP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Presented</a:t>
            </a:r>
            <a:r>
              <a:rPr dirty="0" sz="1550" spc="9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By:</a:t>
            </a:r>
            <a:r>
              <a:rPr dirty="0" sz="1550" spc="9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Kuruva</a:t>
            </a:r>
            <a:r>
              <a:rPr dirty="0" sz="1550" spc="9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Raghu</a:t>
            </a:r>
            <a:r>
              <a:rPr dirty="0" sz="1550" spc="9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482AC"/>
                </a:solidFill>
                <a:latin typeface="Arial"/>
                <a:cs typeface="Arial"/>
              </a:rPr>
              <a:t>Vamshi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Student</a:t>
            </a:r>
            <a:r>
              <a:rPr dirty="0" sz="1550" spc="8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Name</a:t>
            </a:r>
            <a:r>
              <a:rPr dirty="0" sz="1550" spc="8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:</a:t>
            </a:r>
            <a:r>
              <a:rPr dirty="0" sz="1550" spc="8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Kuruva</a:t>
            </a:r>
            <a:r>
              <a:rPr dirty="0" sz="1550" spc="8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Raghu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482AC"/>
                </a:solidFill>
                <a:latin typeface="Arial"/>
                <a:cs typeface="Arial"/>
              </a:rPr>
              <a:t>Vamshi</a:t>
            </a:r>
            <a:endParaRPr sz="1550">
              <a:latin typeface="Arial"/>
              <a:cs typeface="Arial"/>
            </a:endParaRPr>
          </a:p>
          <a:p>
            <a:pPr marL="2192020">
              <a:lnSpc>
                <a:spcPts val="1745"/>
              </a:lnSpc>
            </a:pP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College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Name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&amp;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Department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: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Vishwa</a:t>
            </a:r>
            <a:r>
              <a:rPr dirty="0" sz="1550" spc="9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Vishwani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institute</a:t>
            </a:r>
            <a:r>
              <a:rPr dirty="0" sz="1550" spc="85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1482AC"/>
                </a:solidFill>
                <a:latin typeface="Arial"/>
                <a:cs typeface="Arial"/>
              </a:rPr>
              <a:t>of</a:t>
            </a:r>
            <a:endParaRPr sz="1550">
              <a:latin typeface="Arial"/>
              <a:cs typeface="Arial"/>
            </a:endParaRPr>
          </a:p>
          <a:p>
            <a:pPr marL="2192020">
              <a:lnSpc>
                <a:spcPts val="1845"/>
              </a:lnSpc>
            </a:pP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systems</a:t>
            </a:r>
            <a:r>
              <a:rPr dirty="0" sz="1550" spc="15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and</a:t>
            </a:r>
            <a:r>
              <a:rPr dirty="0" sz="1550" spc="15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management</a:t>
            </a:r>
            <a:r>
              <a:rPr dirty="0" sz="1550" spc="15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482AC"/>
                </a:solidFill>
                <a:latin typeface="Arial"/>
                <a:cs typeface="Arial"/>
              </a:rPr>
              <a:t>(BS-MS(computer</a:t>
            </a:r>
            <a:r>
              <a:rPr dirty="0" sz="1550" spc="150" b="1">
                <a:solidFill>
                  <a:srgbClr val="1482AC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482AC"/>
                </a:solidFill>
                <a:latin typeface="Arial"/>
                <a:cs typeface="Arial"/>
              </a:rPr>
              <a:t>science))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66252" y="2630306"/>
            <a:ext cx="4618990" cy="5861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60"/>
              </a:spcBef>
            </a:pPr>
            <a:r>
              <a:rPr dirty="0" sz="1800" b="1">
                <a:latin typeface="Arial"/>
                <a:cs typeface="Arial"/>
              </a:rPr>
              <a:t>SECURE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spc="-85" b="1">
                <a:latin typeface="Arial"/>
                <a:cs typeface="Arial"/>
              </a:rPr>
              <a:t>DATA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HIDING</a:t>
            </a:r>
            <a:r>
              <a:rPr dirty="0" sz="1800" spc="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IMAGES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USING STEGANOGRAPHY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3675" y="3401315"/>
            <a:ext cx="6722745" cy="104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ts val="269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300">
                <a:latin typeface="Times New Roman"/>
                <a:cs typeface="Times New Roman"/>
              </a:rPr>
              <a:t>Implement</a:t>
            </a:r>
            <a:r>
              <a:rPr dirty="0" sz="2300" spc="-7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advanced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steganography</a:t>
            </a:r>
            <a:r>
              <a:rPr dirty="0" sz="2300" spc="-7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methods.</a:t>
            </a:r>
            <a:endParaRPr sz="2300">
              <a:latin typeface="Times New Roman"/>
              <a:cs typeface="Times New Roman"/>
            </a:endParaRPr>
          </a:p>
          <a:p>
            <a:pPr marL="264160" indent="-251460">
              <a:lnSpc>
                <a:spcPts val="2620"/>
              </a:lnSpc>
              <a:buChar char="•"/>
              <a:tabLst>
                <a:tab pos="264160" algn="l"/>
              </a:tabLst>
            </a:pPr>
            <a:r>
              <a:rPr dirty="0" sz="2300">
                <a:latin typeface="Times New Roman"/>
                <a:cs typeface="Times New Roman"/>
              </a:rPr>
              <a:t>Improve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security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with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stronger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encryption.</a:t>
            </a:r>
            <a:endParaRPr sz="2300">
              <a:latin typeface="Times New Roman"/>
              <a:cs typeface="Times New Roman"/>
            </a:endParaRPr>
          </a:p>
          <a:p>
            <a:pPr marL="264160" indent="-251460">
              <a:lnSpc>
                <a:spcPts val="2690"/>
              </a:lnSpc>
              <a:buChar char="•"/>
              <a:tabLst>
                <a:tab pos="264160" algn="l"/>
              </a:tabLst>
            </a:pPr>
            <a:r>
              <a:rPr dirty="0" sz="2300">
                <a:latin typeface="Times New Roman"/>
                <a:cs typeface="Times New Roman"/>
              </a:rPr>
              <a:t>Develop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real-</a:t>
            </a:r>
            <a:r>
              <a:rPr dirty="0" sz="2300">
                <a:latin typeface="Times New Roman"/>
                <a:cs typeface="Times New Roman"/>
              </a:rPr>
              <a:t>time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embedding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cross-</a:t>
            </a:r>
            <a:r>
              <a:rPr dirty="0" sz="2300">
                <a:latin typeface="Times New Roman"/>
                <a:cs typeface="Times New Roman"/>
              </a:rPr>
              <a:t>platform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apps.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61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FUTURE</a:t>
            </a:r>
            <a:r>
              <a:rPr dirty="0" spc="90"/>
              <a:t> </a:t>
            </a:r>
            <a:r>
              <a:rPr dirty="0" spc="-10"/>
              <a:t>SCOPE(OPTIONAL)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073" y="3896764"/>
            <a:ext cx="1697989" cy="3644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>
                <a:solidFill>
                  <a:srgbClr val="002060"/>
                </a:solidFill>
              </a:rPr>
              <a:t>THANK</a:t>
            </a:r>
            <a:r>
              <a:rPr dirty="0" sz="2200" spc="20">
                <a:solidFill>
                  <a:srgbClr val="002060"/>
                </a:solidFill>
              </a:rPr>
              <a:t> </a:t>
            </a:r>
            <a:r>
              <a:rPr dirty="0" sz="2200" spc="-25">
                <a:solidFill>
                  <a:srgbClr val="002060"/>
                </a:solidFill>
              </a:rPr>
              <a:t>YOU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6187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20"/>
              </a:spcBef>
            </a:pPr>
            <a:r>
              <a:rPr dirty="0" sz="2200" spc="-10">
                <a:solidFill>
                  <a:srgbClr val="002060"/>
                </a:solidFill>
              </a:rPr>
              <a:t>OUTLINE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2965253"/>
            <a:ext cx="211664" cy="2116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3280074"/>
            <a:ext cx="211664" cy="2116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3594895"/>
            <a:ext cx="211664" cy="2116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3909715"/>
            <a:ext cx="211664" cy="21166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4224537"/>
            <a:ext cx="211664" cy="2116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4539358"/>
            <a:ext cx="211664" cy="21166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4854178"/>
            <a:ext cx="211664" cy="21166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794" y="5169000"/>
            <a:ext cx="211664" cy="21166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511500" y="2844956"/>
            <a:ext cx="1862455" cy="2544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0"/>
              </a:spcBef>
            </a:pP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1550" spc="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404040"/>
                </a:solidFill>
                <a:latin typeface="Arial"/>
                <a:cs typeface="Arial"/>
              </a:rPr>
              <a:t>Statement </a:t>
            </a: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dirty="0" sz="155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dirty="0" sz="155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1550">
              <a:latin typeface="Arial"/>
              <a:cs typeface="Arial"/>
            </a:endParaRPr>
          </a:p>
          <a:p>
            <a:pPr marL="12700" marR="575945">
              <a:lnSpc>
                <a:spcPct val="133300"/>
              </a:lnSpc>
            </a:pP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dirty="0" sz="155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404040"/>
                </a:solidFill>
                <a:latin typeface="Arial"/>
                <a:cs typeface="Arial"/>
              </a:rPr>
              <a:t>users </a:t>
            </a:r>
            <a:r>
              <a:rPr dirty="0" sz="1550" spc="-10" b="1">
                <a:solidFill>
                  <a:srgbClr val="404040"/>
                </a:solidFill>
                <a:latin typeface="Arial"/>
                <a:cs typeface="Arial"/>
              </a:rPr>
              <a:t>Result Conclusion </a:t>
            </a: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dirty="0" sz="1550" spc="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404040"/>
                </a:solidFill>
                <a:latin typeface="Arial"/>
                <a:cs typeface="Arial"/>
              </a:rPr>
              <a:t>Link </a:t>
            </a:r>
            <a:r>
              <a:rPr dirty="0" sz="155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1550" spc="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PROBLEM</a:t>
            </a:r>
            <a:r>
              <a:rPr dirty="0" spc="45"/>
              <a:t> </a:t>
            </a:r>
            <a:r>
              <a:rPr dirty="0" spc="-20"/>
              <a:t>STATEMENT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7106" rIns="0" bIns="0" rtlCol="0" vert="horz">
            <a:spAutoFit/>
          </a:bodyPr>
          <a:lstStyle/>
          <a:p>
            <a:pPr marL="141605" marR="5080">
              <a:lnSpc>
                <a:spcPct val="110300"/>
              </a:lnSpc>
              <a:spcBef>
                <a:spcPts val="90"/>
              </a:spcBef>
            </a:pP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Data</a:t>
            </a:r>
            <a:r>
              <a:rPr dirty="0" spc="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security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is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crucial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in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today’s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digital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55">
                <a:solidFill>
                  <a:srgbClr val="0F0F0F"/>
                </a:solidFill>
                <a:latin typeface="Arial MT"/>
                <a:cs typeface="Arial MT"/>
              </a:rPr>
              <a:t>world.</a:t>
            </a:r>
            <a:r>
              <a:rPr dirty="0" spc="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-10">
                <a:solidFill>
                  <a:srgbClr val="0F0F0F"/>
                </a:solidFill>
                <a:latin typeface="Arial MT"/>
                <a:cs typeface="Arial MT"/>
              </a:rPr>
              <a:t>Traditional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encryption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50">
                <a:solidFill>
                  <a:srgbClr val="0F0F0F"/>
                </a:solidFill>
                <a:latin typeface="Arial MT"/>
                <a:cs typeface="Arial MT"/>
              </a:rPr>
              <a:t>methods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55">
                <a:solidFill>
                  <a:srgbClr val="0F0F0F"/>
                </a:solidFill>
                <a:latin typeface="Arial MT"/>
                <a:cs typeface="Arial MT"/>
              </a:rPr>
              <a:t>protect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data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65">
                <a:solidFill>
                  <a:srgbClr val="0F0F0F"/>
                </a:solidFill>
                <a:latin typeface="Arial MT"/>
                <a:cs typeface="Arial MT"/>
              </a:rPr>
              <a:t>but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reveal</a:t>
            </a:r>
            <a:r>
              <a:rPr dirty="0" spc="1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its</a:t>
            </a:r>
            <a:r>
              <a:rPr dirty="0" spc="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-10">
                <a:solidFill>
                  <a:srgbClr val="0F0F0F"/>
                </a:solidFill>
                <a:latin typeface="Arial MT"/>
                <a:cs typeface="Arial MT"/>
              </a:rPr>
              <a:t>existence.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Steganography</a:t>
            </a:r>
            <a:r>
              <a:rPr dirty="0" spc="1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allows</a:t>
            </a:r>
            <a:r>
              <a:rPr dirty="0" spc="1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data</a:t>
            </a:r>
            <a:r>
              <a:rPr dirty="0" spc="1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8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pc="1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be</a:t>
            </a:r>
            <a:r>
              <a:rPr dirty="0" spc="1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hidden</a:t>
            </a:r>
            <a:r>
              <a:rPr dirty="0" spc="1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inside</a:t>
            </a:r>
            <a:r>
              <a:rPr dirty="0" spc="1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-10">
                <a:solidFill>
                  <a:srgbClr val="0F0F0F"/>
                </a:solidFill>
                <a:latin typeface="Arial MT"/>
                <a:cs typeface="Arial MT"/>
              </a:rPr>
              <a:t>images,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making</a:t>
            </a:r>
            <a:r>
              <a:rPr dirty="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55">
                <a:solidFill>
                  <a:srgbClr val="0F0F0F"/>
                </a:solidFill>
                <a:latin typeface="Arial MT"/>
                <a:cs typeface="Arial MT"/>
              </a:rPr>
              <a:t>it</a:t>
            </a:r>
            <a:r>
              <a:rPr dirty="0" spc="1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undetectable</a:t>
            </a:r>
            <a:r>
              <a:rPr dirty="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80">
                <a:solidFill>
                  <a:srgbClr val="0F0F0F"/>
                </a:solidFill>
                <a:latin typeface="Arial MT"/>
                <a:cs typeface="Arial MT"/>
              </a:rPr>
              <a:t>to</a:t>
            </a:r>
            <a:r>
              <a:rPr dirty="0" spc="19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0F0F0F"/>
                </a:solidFill>
                <a:latin typeface="Arial MT"/>
                <a:cs typeface="Arial MT"/>
              </a:rPr>
              <a:t>unauthorized</a:t>
            </a:r>
            <a:r>
              <a:rPr dirty="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pc="-10">
                <a:solidFill>
                  <a:srgbClr val="0F0F0F"/>
                </a:solidFill>
                <a:latin typeface="Arial MT"/>
                <a:cs typeface="Arial MT"/>
              </a:rPr>
              <a:t>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03" y="1610904"/>
            <a:ext cx="328676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00300" algn="l"/>
              </a:tabLst>
            </a:pPr>
            <a:r>
              <a:rPr dirty="0" spc="-10"/>
              <a:t>TECHNOLOGY</a:t>
            </a:r>
            <a:r>
              <a:rPr dirty="0"/>
              <a:t>	</a:t>
            </a:r>
            <a:r>
              <a:rPr dirty="0" spc="-20"/>
              <a:t>USED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2970"/>
              </a:lnSpc>
              <a:spcBef>
                <a:spcPts val="140"/>
              </a:spcBef>
            </a:pPr>
            <a:r>
              <a:rPr dirty="0"/>
              <a:t>Programming</a:t>
            </a:r>
            <a:r>
              <a:rPr dirty="0" spc="95"/>
              <a:t> </a:t>
            </a:r>
            <a:r>
              <a:rPr dirty="0"/>
              <a:t>Language:</a:t>
            </a:r>
            <a:r>
              <a:rPr dirty="0" spc="100"/>
              <a:t> </a:t>
            </a:r>
            <a:r>
              <a:rPr dirty="0" spc="-10"/>
              <a:t>Python</a:t>
            </a:r>
          </a:p>
          <a:p>
            <a:pPr marL="12700">
              <a:lnSpc>
                <a:spcPts val="2935"/>
              </a:lnSpc>
            </a:pPr>
            <a:r>
              <a:rPr dirty="0"/>
              <a:t>Libraries:</a:t>
            </a:r>
            <a:r>
              <a:rPr dirty="0" spc="-70"/>
              <a:t> </a:t>
            </a:r>
            <a:r>
              <a:rPr dirty="0" spc="-20"/>
              <a:t>OpenCV,</a:t>
            </a:r>
            <a:r>
              <a:rPr dirty="0" spc="-65"/>
              <a:t> </a:t>
            </a:r>
            <a:r>
              <a:rPr dirty="0"/>
              <a:t>Pillow,</a:t>
            </a:r>
            <a:r>
              <a:rPr dirty="0" spc="-70"/>
              <a:t> </a:t>
            </a:r>
            <a:r>
              <a:rPr dirty="0"/>
              <a:t>NumPy,</a:t>
            </a:r>
            <a:r>
              <a:rPr dirty="0" spc="-65"/>
              <a:t> </a:t>
            </a:r>
            <a:r>
              <a:rPr dirty="0" spc="-10"/>
              <a:t>Cryptography</a:t>
            </a:r>
          </a:p>
          <a:p>
            <a:pPr marL="12700" marR="5080">
              <a:lnSpc>
                <a:spcPts val="2940"/>
              </a:lnSpc>
              <a:spcBef>
                <a:spcPts val="114"/>
              </a:spcBef>
            </a:pPr>
            <a:r>
              <a:rPr dirty="0"/>
              <a:t>Method:</a:t>
            </a:r>
            <a:r>
              <a:rPr dirty="0" spc="50"/>
              <a:t> </a:t>
            </a:r>
            <a:r>
              <a:rPr dirty="0"/>
              <a:t>Least</a:t>
            </a:r>
            <a:r>
              <a:rPr dirty="0" spc="55"/>
              <a:t> </a:t>
            </a:r>
            <a:r>
              <a:rPr dirty="0"/>
              <a:t>Significant</a:t>
            </a:r>
            <a:r>
              <a:rPr dirty="0" spc="55"/>
              <a:t> </a:t>
            </a:r>
            <a:r>
              <a:rPr dirty="0"/>
              <a:t>Bit</a:t>
            </a:r>
            <a:r>
              <a:rPr dirty="0" spc="55"/>
              <a:t> </a:t>
            </a:r>
            <a:r>
              <a:rPr dirty="0"/>
              <a:t>(LSB)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55"/>
              <a:t> </a:t>
            </a:r>
            <a:r>
              <a:rPr dirty="0"/>
              <a:t>data</a:t>
            </a:r>
            <a:r>
              <a:rPr dirty="0" spc="55"/>
              <a:t> </a:t>
            </a:r>
            <a:r>
              <a:rPr dirty="0"/>
              <a:t>embedding,</a:t>
            </a:r>
            <a:r>
              <a:rPr dirty="0" spc="55"/>
              <a:t> </a:t>
            </a:r>
            <a:r>
              <a:rPr dirty="0" spc="-10"/>
              <a:t>encryption </a:t>
            </a:r>
            <a:r>
              <a:rPr dirty="0"/>
              <a:t>for</a:t>
            </a:r>
            <a:r>
              <a:rPr dirty="0" spc="30"/>
              <a:t> </a:t>
            </a:r>
            <a:r>
              <a:rPr dirty="0" spc="-10"/>
              <a:t>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WOW</a:t>
            </a:r>
            <a:r>
              <a:rPr dirty="0" spc="65"/>
              <a:t> </a:t>
            </a:r>
            <a:r>
              <a:rPr dirty="0" spc="-10"/>
              <a:t>FACTORS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3675" y="3254766"/>
            <a:ext cx="8422005" cy="13322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64160" marR="5080" indent="-252095">
              <a:lnSpc>
                <a:spcPts val="2540"/>
              </a:lnSpc>
              <a:spcBef>
                <a:spcPts val="290"/>
              </a:spcBef>
              <a:buChar char="•"/>
              <a:tabLst>
                <a:tab pos="264160" algn="l"/>
              </a:tabLst>
            </a:pPr>
            <a:r>
              <a:rPr dirty="0" sz="2200" b="1">
                <a:latin typeface="Times New Roman"/>
                <a:cs typeface="Times New Roman"/>
              </a:rPr>
              <a:t>Invisible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Data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hidden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within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without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noticeable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quality change.</a:t>
            </a:r>
            <a:endParaRPr sz="2200">
              <a:latin typeface="Times New Roman"/>
              <a:cs typeface="Times New Roman"/>
            </a:endParaRPr>
          </a:p>
          <a:p>
            <a:pPr marL="264160" indent="-251460">
              <a:lnSpc>
                <a:spcPts val="2420"/>
              </a:lnSpc>
              <a:buChar char="•"/>
              <a:tabLst>
                <a:tab pos="264160" algn="l"/>
              </a:tabLst>
            </a:pPr>
            <a:r>
              <a:rPr dirty="0" sz="2200" b="1">
                <a:latin typeface="Times New Roman"/>
                <a:cs typeface="Times New Roman"/>
              </a:rPr>
              <a:t>Double</a:t>
            </a:r>
            <a:r>
              <a:rPr dirty="0" sz="2200" spc="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Security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Combines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encryption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steganography.</a:t>
            </a:r>
            <a:endParaRPr sz="2200">
              <a:latin typeface="Times New Roman"/>
              <a:cs typeface="Times New Roman"/>
            </a:endParaRPr>
          </a:p>
          <a:p>
            <a:pPr marL="264160" indent="-251460">
              <a:lnSpc>
                <a:spcPts val="2590"/>
              </a:lnSpc>
              <a:buChar char="•"/>
              <a:tabLst>
                <a:tab pos="264160" algn="l"/>
              </a:tabLst>
            </a:pPr>
            <a:r>
              <a:rPr dirty="0" sz="2200" spc="-10" b="1">
                <a:latin typeface="Times New Roman"/>
                <a:cs typeface="Times New Roman"/>
              </a:rPr>
              <a:t>User-</a:t>
            </a:r>
            <a:r>
              <a:rPr dirty="0" sz="2200" b="1">
                <a:latin typeface="Times New Roman"/>
                <a:cs typeface="Times New Roman"/>
              </a:rPr>
              <a:t>Friendly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Easy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anyone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without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technical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expertise.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/>
              <a:t>END</a:t>
            </a:r>
            <a:r>
              <a:rPr dirty="0" sz="2200" spc="45"/>
              <a:t> </a:t>
            </a:r>
            <a:r>
              <a:rPr dirty="0" sz="2200" spc="-10"/>
              <a:t>USERS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811444" y="3064432"/>
            <a:ext cx="7559040" cy="137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indent="-251460">
              <a:lnSpc>
                <a:spcPts val="269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dirty="0" sz="2300" spc="-10" b="1">
                <a:latin typeface="Times New Roman"/>
                <a:cs typeface="Times New Roman"/>
              </a:rPr>
              <a:t>Government</a:t>
            </a:r>
            <a:r>
              <a:rPr dirty="0" sz="2300" spc="-13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Agencies</a:t>
            </a:r>
            <a:r>
              <a:rPr dirty="0" sz="2300">
                <a:latin typeface="Times New Roman"/>
                <a:cs typeface="Times New Roman"/>
              </a:rPr>
              <a:t>:</a:t>
            </a:r>
            <a:r>
              <a:rPr dirty="0" sz="2300" spc="-7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Secure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transmission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of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sensitive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data.</a:t>
            </a:r>
            <a:endParaRPr sz="2300">
              <a:latin typeface="Times New Roman"/>
              <a:cs typeface="Times New Roman"/>
            </a:endParaRPr>
          </a:p>
          <a:p>
            <a:pPr marL="264160" indent="-251460">
              <a:lnSpc>
                <a:spcPts val="2620"/>
              </a:lnSpc>
              <a:buChar char="•"/>
              <a:tabLst>
                <a:tab pos="264160" algn="l"/>
              </a:tabLst>
            </a:pPr>
            <a:r>
              <a:rPr dirty="0" sz="2300" b="1">
                <a:latin typeface="Times New Roman"/>
                <a:cs typeface="Times New Roman"/>
              </a:rPr>
              <a:t>Military</a:t>
            </a:r>
            <a:r>
              <a:rPr dirty="0" sz="2300">
                <a:latin typeface="Times New Roman"/>
                <a:cs typeface="Times New Roman"/>
              </a:rPr>
              <a:t>:</a:t>
            </a:r>
            <a:r>
              <a:rPr dirty="0" sz="2300" spc="-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Hidden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communication.</a:t>
            </a:r>
            <a:endParaRPr sz="2300">
              <a:latin typeface="Times New Roman"/>
              <a:cs typeface="Times New Roman"/>
            </a:endParaRPr>
          </a:p>
          <a:p>
            <a:pPr marL="264160" indent="-251460">
              <a:lnSpc>
                <a:spcPts val="2620"/>
              </a:lnSpc>
              <a:buChar char="•"/>
              <a:tabLst>
                <a:tab pos="264160" algn="l"/>
              </a:tabLst>
            </a:pPr>
            <a:r>
              <a:rPr dirty="0" sz="2300" b="1">
                <a:latin typeface="Times New Roman"/>
                <a:cs typeface="Times New Roman"/>
              </a:rPr>
              <a:t>Businesses</a:t>
            </a:r>
            <a:r>
              <a:rPr dirty="0" sz="2300">
                <a:latin typeface="Times New Roman"/>
                <a:cs typeface="Times New Roman"/>
              </a:rPr>
              <a:t>: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Protection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of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proprietary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data.</a:t>
            </a:r>
            <a:endParaRPr sz="2300">
              <a:latin typeface="Times New Roman"/>
              <a:cs typeface="Times New Roman"/>
            </a:endParaRPr>
          </a:p>
          <a:p>
            <a:pPr marL="264160" indent="-251460">
              <a:lnSpc>
                <a:spcPts val="2690"/>
              </a:lnSpc>
              <a:buChar char="•"/>
              <a:tabLst>
                <a:tab pos="264160" algn="l"/>
              </a:tabLst>
            </a:pPr>
            <a:r>
              <a:rPr dirty="0" sz="2300" b="1">
                <a:latin typeface="Times New Roman"/>
                <a:cs typeface="Times New Roman"/>
              </a:rPr>
              <a:t>Personal</a:t>
            </a:r>
            <a:r>
              <a:rPr dirty="0" sz="2300" spc="-5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Use</a:t>
            </a:r>
            <a:r>
              <a:rPr dirty="0" sz="2300">
                <a:latin typeface="Times New Roman"/>
                <a:cs typeface="Times New Roman"/>
              </a:rPr>
              <a:t>: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Secure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personal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files.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10"/>
              <a:t>RESULTS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503" y="3839466"/>
            <a:ext cx="201584" cy="2015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5658" y="3809131"/>
            <a:ext cx="274891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404040"/>
                </a:solidFill>
                <a:latin typeface="Arial MT"/>
                <a:cs typeface="Arial MT"/>
              </a:rPr>
              <a:t>Screenshots</a:t>
            </a:r>
            <a:r>
              <a:rPr dirty="0" sz="135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35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35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04040"/>
                </a:solidFill>
                <a:latin typeface="Arial MT"/>
                <a:cs typeface="Arial MT"/>
              </a:rPr>
              <a:t>outcome</a:t>
            </a:r>
            <a:r>
              <a:rPr dirty="0" sz="135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404040"/>
                </a:solidFill>
                <a:latin typeface="Arial MT"/>
                <a:cs typeface="Arial MT"/>
              </a:rPr>
              <a:t>(min</a:t>
            </a:r>
            <a:r>
              <a:rPr dirty="0" sz="135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404040"/>
                </a:solidFill>
                <a:latin typeface="Arial MT"/>
                <a:cs typeface="Arial MT"/>
              </a:rPr>
              <a:t>3)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45509" y="2155747"/>
            <a:ext cx="9638665" cy="3539490"/>
            <a:chOff x="545509" y="2155747"/>
            <a:chExt cx="9638665" cy="353949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09" y="3268115"/>
              <a:ext cx="3800297" cy="237518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5333" y="2155747"/>
              <a:ext cx="3965722" cy="24785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237" y="3216419"/>
              <a:ext cx="3806802" cy="2478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10"/>
              <a:t>CONCLUSION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992803" y="3418129"/>
            <a:ext cx="8634095" cy="10096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2540"/>
              </a:lnSpc>
              <a:spcBef>
                <a:spcPts val="290"/>
              </a:spcBef>
            </a:pPr>
            <a:r>
              <a:rPr dirty="0" sz="2200">
                <a:latin typeface="Times New Roman"/>
                <a:cs typeface="Times New Roman"/>
              </a:rPr>
              <a:t>Steganography, combined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encryption,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offers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secure,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invisible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way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hide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images.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solution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practical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protecting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sensitive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in </a:t>
            </a:r>
            <a:r>
              <a:rPr dirty="0" sz="2200">
                <a:latin typeface="Times New Roman"/>
                <a:cs typeface="Times New Roman"/>
              </a:rPr>
              <a:t>various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sectors.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/>
              <a:t>GITHUB</a:t>
            </a:r>
            <a:r>
              <a:rPr dirty="0" sz="2200" spc="-20"/>
              <a:t> LINK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503" y="3725472"/>
            <a:ext cx="201584" cy="2015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5658" y="3695137"/>
            <a:ext cx="548513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404040"/>
                </a:solidFill>
                <a:latin typeface="Arial MT"/>
                <a:cs typeface="Arial MT"/>
              </a:rPr>
              <a:t>https://github.com/Raghuvamshi512/stegnography/blob/main/stego.py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2025-02-25T12:04:41Z</dcterms:created>
  <dcterms:modified xsi:type="dcterms:W3CDTF">2025-02-25T12:04:41Z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2025-02-25T00:00:00Z</vt:filetime>
  </property>
</Properties>
</file>