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7" r:id="rId9"/>
    <p:sldId id="269" r:id="rId10"/>
    <p:sldId id="272" r:id="rId11"/>
    <p:sldId id="274" r:id="rId12"/>
    <p:sldId id="276" r:id="rId13"/>
    <p:sldId id="277" r:id="rId14"/>
    <p:sldId id="278" r:id="rId15"/>
    <p:sldId id="297" r:id="rId16"/>
    <p:sldId id="293" r:id="rId17"/>
    <p:sldId id="298" r:id="rId18"/>
    <p:sldId id="294" r:id="rId19"/>
    <p:sldId id="295" r:id="rId20"/>
    <p:sldId id="296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7" y="67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49" name="Google Shape;249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7840dda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7840ddab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c7840ddab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34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6842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11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37"/>
          <p:cNvCxnSpPr/>
          <p:nvPr/>
        </p:nvCxnSpPr>
        <p:spPr>
          <a:xfrm>
            <a:off x="12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34" Type="http://schemas.openxmlformats.org/officeDocument/2006/relationships/image" Target="../media/image4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1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8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Cement Manufacturing Automation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 descr="How To Make Cement - Step by Step Guide">
            <a:extLst>
              <a:ext uri="{FF2B5EF4-FFF2-40B4-BE49-F238E27FC236}">
                <a16:creationId xmlns:a16="http://schemas.microsoft.com/office/drawing/2014/main" id="{18B1D455-1B4A-1A3A-37E1-E6F8F738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9" y="860611"/>
            <a:ext cx="6172682" cy="529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E86C5E-91D5-423E-A42A-82863768A790}"/>
              </a:ext>
            </a:extLst>
          </p:cNvPr>
          <p:cNvSpPr txBox="1"/>
          <p:nvPr/>
        </p:nvSpPr>
        <p:spPr>
          <a:xfrm>
            <a:off x="9016042" y="5628748"/>
            <a:ext cx="3826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</a:t>
            </a:r>
            <a:r>
              <a:rPr lang="en-IN" dirty="0" err="1"/>
              <a:t>by:K.N.Raghavendra</a:t>
            </a:r>
            <a:endParaRPr lang="en-IN" dirty="0"/>
          </a:p>
          <a:p>
            <a:r>
              <a:rPr lang="en-IN" dirty="0"/>
              <a:t>Under the guidelines of; Ankita Yadav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53b5ae0_10_104"/>
          <p:cNvSpPr txBox="1">
            <a:spLocks noGrp="1"/>
          </p:cNvSpPr>
          <p:nvPr>
            <p:ph type="title"/>
          </p:nvPr>
        </p:nvSpPr>
        <p:spPr>
          <a:xfrm>
            <a:off x="169420" y="206578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g117b53b5ae0_1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Several Easy Steps to Boost Your Computer's Speed : 32 Steps ...">
            <a:extLst>
              <a:ext uri="{FF2B5EF4-FFF2-40B4-BE49-F238E27FC236}">
                <a16:creationId xmlns:a16="http://schemas.microsoft.com/office/drawing/2014/main" id="{56D33105-EB62-AAA6-BCBA-970477B2F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53" y="904462"/>
            <a:ext cx="25336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02CABA-88DF-8E21-6984-ED3142BD44DD}"/>
              </a:ext>
            </a:extLst>
          </p:cNvPr>
          <p:cNvSpPr txBox="1"/>
          <p:nvPr/>
        </p:nvSpPr>
        <p:spPr>
          <a:xfrm>
            <a:off x="566531" y="1482302"/>
            <a:ext cx="82619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Hardware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Modern computer with multi-core processor, sufficient RAM, and ample storage space.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Operating System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Windows, macOS, or Linux based on tool preference.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Software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Data analysis tools (e.g., Python, R), DBMS (e.g., MySQL), visualization tools, IDEs, and necessary software.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Internet Connection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Stable internet access for data retrieval and updates.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Security and Privacy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Implement data security and privacy measures.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Backup and Data Storage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Establish backup systems and consider cloud storage.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Memory and Processing Power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Adequate resources for complex projects.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Collaboration Tools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Version control and project management software.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Training and Support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Ensure team training and access to support.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Scalability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Plan for potential project growth.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0" y="7418331"/>
            <a:ext cx="4009780" cy="2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FCFA2-3116-77F8-D999-556D2C53DEC3}"/>
              </a:ext>
            </a:extLst>
          </p:cNvPr>
          <p:cNvSpPr txBox="1"/>
          <p:nvPr/>
        </p:nvSpPr>
        <p:spPr>
          <a:xfrm>
            <a:off x="914400" y="1181100"/>
            <a:ext cx="10843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initial unprocessed data underwent exploration and analysis (EDA).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There were 4 instances of missing values within the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data set contained 10 rows that were identical duplicates.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Outlying data points were identified in every single column.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As per the client's instructions, if the percentage of outliers was below 10%, outlier treatment was to be carried out.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 Outlier treatment was executed on all columns, excluding Mill Vent BF I/L Draft, and Mill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Söhne"/>
              </a:rPr>
              <a:t>Folaphone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Within the dataset, several columns such are non-normal distributions.</a:t>
            </a:r>
          </a:p>
        </p:txBody>
      </p:sp>
      <p:pic>
        <p:nvPicPr>
          <p:cNvPr id="2050" name="Picture 2" descr="Business Analytics – BFTTT, IT Staffing, Business Analysis, Project ...">
            <a:extLst>
              <a:ext uri="{FF2B5EF4-FFF2-40B4-BE49-F238E27FC236}">
                <a16:creationId xmlns:a16="http://schemas.microsoft.com/office/drawing/2014/main" id="{214D5B1D-AE72-D77C-F293-3DE3B249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24" y="4191531"/>
            <a:ext cx="3834682" cy="199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Missing Values Observation </a:t>
            </a:r>
            <a:endParaRPr/>
          </a:p>
        </p:txBody>
      </p:sp>
      <p:sp>
        <p:nvSpPr>
          <p:cNvPr id="292" name="Google Shape;292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2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914400" y="12954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5257800" y="4152900"/>
            <a:ext cx="6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704850" y="11049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DEEC7-E223-3ECF-359A-3DC2C4EC0664}"/>
              </a:ext>
            </a:extLst>
          </p:cNvPr>
          <p:cNvSpPr txBox="1"/>
          <p:nvPr/>
        </p:nvSpPr>
        <p:spPr>
          <a:xfrm>
            <a:off x="809625" y="1147970"/>
            <a:ext cx="98550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total of 4 missing values were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4 missing values were associated with the columns DFA TPH, Mill Vent BF OIL Draft, Sep KW, and Sep Vent Bag Filter Fan RPM.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the limited number of 4 missing values, they were addressed using the mean imputation method in SQL.</a:t>
            </a:r>
            <a:endParaRPr lang="en-IN" sz="1600" dirty="0"/>
          </a:p>
        </p:txBody>
      </p:sp>
      <p:pic>
        <p:nvPicPr>
          <p:cNvPr id="3074" name="Picture 2" descr="See related image detail. 305ELAB | Unique by design. Focused on results.">
            <a:extLst>
              <a:ext uri="{FF2B5EF4-FFF2-40B4-BE49-F238E27FC236}">
                <a16:creationId xmlns:a16="http://schemas.microsoft.com/office/drawing/2014/main" id="{A050362D-D335-DB80-6D8B-7C05FC7D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11358"/>
            <a:ext cx="3127514" cy="188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pic>
        <p:nvPicPr>
          <p:cNvPr id="306" name="Google Shape;30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0"/>
          <p:cNvSpPr txBox="1"/>
          <p:nvPr/>
        </p:nvSpPr>
        <p:spPr>
          <a:xfrm>
            <a:off x="685800" y="1073426"/>
            <a:ext cx="11163300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Following the exploratory data analysis (EDA) of the raw, unprocessed data, data pre-processing steps were carried out. The process involved the usage of SQL (potentially a type for SQL).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 Pre-Processing encompassed the following actions: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Ensuring uniformity in data types for all attributes.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Removing duplicate rows from the dataset.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Addressing missing values through median imputation.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Detecting outliers within the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Calculating the 1st and 3rd quartile ranges (IQR) for each attribute.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Identifying columns with outlier percentages less than 10%.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Applying the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winsorization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method to handle outliers in such attributes.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Examining the data distribution for each attribute.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Normalizing the data distribution using techniques like log transformation and box-cox transformation.</a:t>
            </a:r>
            <a:endParaRPr lang="en-IN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c7840ddab_0_47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700"/>
          </a:xfrm>
          <a:prstGeom prst="rect">
            <a:avLst/>
          </a:prstGeom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sp>
        <p:nvSpPr>
          <p:cNvPr id="316" name="Google Shape;316;g23c7840ddab_0_47"/>
          <p:cNvSpPr txBox="1"/>
          <p:nvPr/>
        </p:nvSpPr>
        <p:spPr>
          <a:xfrm>
            <a:off x="383125" y="40037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2FFAB-29DF-13F8-642F-716C91015607}"/>
              </a:ext>
            </a:extLst>
          </p:cNvPr>
          <p:cNvSpPr txBox="1"/>
          <p:nvPr/>
        </p:nvSpPr>
        <p:spPr>
          <a:xfrm>
            <a:off x="3783091" y="1263441"/>
            <a:ext cx="211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After preprocessing</a:t>
            </a:r>
          </a:p>
        </p:txBody>
      </p:sp>
      <p:pic>
        <p:nvPicPr>
          <p:cNvPr id="4110" name="Picture 759021676">
            <a:extLst>
              <a:ext uri="{FF2B5EF4-FFF2-40B4-BE49-F238E27FC236}">
                <a16:creationId xmlns:a16="http://schemas.microsoft.com/office/drawing/2014/main" id="{650CDE4D-0628-1803-8A43-A2A994697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08" y="1714847"/>
            <a:ext cx="1322357" cy="10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611158314">
            <a:extLst>
              <a:ext uri="{FF2B5EF4-FFF2-40B4-BE49-F238E27FC236}">
                <a16:creationId xmlns:a16="http://schemas.microsoft.com/office/drawing/2014/main" id="{FBA03D37-D7D9-C8C5-08EC-6CF6CF05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79" y="3969992"/>
            <a:ext cx="1491579" cy="10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701808923">
            <a:extLst>
              <a:ext uri="{FF2B5EF4-FFF2-40B4-BE49-F238E27FC236}">
                <a16:creationId xmlns:a16="http://schemas.microsoft.com/office/drawing/2014/main" id="{C6F49344-12D2-7420-FD5B-22A52E14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22" y="1739899"/>
            <a:ext cx="1282817" cy="10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2099101145">
            <a:extLst>
              <a:ext uri="{FF2B5EF4-FFF2-40B4-BE49-F238E27FC236}">
                <a16:creationId xmlns:a16="http://schemas.microsoft.com/office/drawing/2014/main" id="{E2521C28-AE5B-8A21-ACDB-5597C4F1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16" y="5178684"/>
            <a:ext cx="1282817" cy="99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84602C0-48DD-8762-CFC4-5C2D60A8B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06" y="2783878"/>
            <a:ext cx="1472153" cy="121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CC80FBD1-192F-6CFF-4577-CCA47B22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18" y="5176839"/>
            <a:ext cx="1340573" cy="103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18386AB-F6C0-1E57-3605-FB69FAE9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87" y="2795233"/>
            <a:ext cx="1370846" cy="10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8FDF9D40-7C28-B0A9-10E3-1C633D89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46" y="3924299"/>
            <a:ext cx="1435486" cy="11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75BFC722-C205-D86F-D460-FF6DBC23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D840DDC-013A-65CB-7EC4-4C2DBF80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29E1375-50BE-C710-A7B5-10D1C0E4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51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961B7F59-E841-5144-A174-C79F76EA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94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F51734A9-EC97-71C5-F367-F4C67550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45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FF81DC6A-606B-34DC-448F-B772787B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99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812B5A64-A2BC-BFE2-0714-32CABA4B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74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5BB2CF62-CCE8-E258-8C85-C7D529ED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74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2F613C34-0AF6-10A5-4C01-186D1CB6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95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E9755772-10D0-D3C0-7C39-AF1490C9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22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F5540E6F-AD24-D695-6950-20A2E761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596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99553FD5-9A94-3A18-C96D-691CD095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01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9C82388D-5203-8473-6E31-4B51B474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36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F0D56213-7F47-15B7-81FC-DC14B4FF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87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64C61F7D-78A0-3976-7330-28F09E23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52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33" name="Picture 37">
            <a:extLst>
              <a:ext uri="{FF2B5EF4-FFF2-40B4-BE49-F238E27FC236}">
                <a16:creationId xmlns:a16="http://schemas.microsoft.com/office/drawing/2014/main" id="{4107CB38-526D-51D0-D86E-36C8167E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9" y="1730970"/>
            <a:ext cx="1399173" cy="9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>
            <a:extLst>
              <a:ext uri="{FF2B5EF4-FFF2-40B4-BE49-F238E27FC236}">
                <a16:creationId xmlns:a16="http://schemas.microsoft.com/office/drawing/2014/main" id="{6CD8DB25-49CA-0A44-92D5-C9F1EA23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3" y="2834833"/>
            <a:ext cx="1399173" cy="99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Picture 35">
            <a:extLst>
              <a:ext uri="{FF2B5EF4-FFF2-40B4-BE49-F238E27FC236}">
                <a16:creationId xmlns:a16="http://schemas.microsoft.com/office/drawing/2014/main" id="{0939F07C-55CC-D2DF-75BD-4915AB56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7" y="3941693"/>
            <a:ext cx="1472153" cy="10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>
            <a:extLst>
              <a:ext uri="{FF2B5EF4-FFF2-40B4-BE49-F238E27FC236}">
                <a16:creationId xmlns:a16="http://schemas.microsoft.com/office/drawing/2014/main" id="{25D4E611-98A6-7ABA-6F37-E480956A2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7" y="5187694"/>
            <a:ext cx="1554163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33">
            <a:extLst>
              <a:ext uri="{FF2B5EF4-FFF2-40B4-BE49-F238E27FC236}">
                <a16:creationId xmlns:a16="http://schemas.microsoft.com/office/drawing/2014/main" id="{AF599F17-DBDE-4763-12DB-6A25454CD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32" y="1683950"/>
            <a:ext cx="1510438" cy="10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881CE788-C5A9-18E4-B452-E752DB60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03" y="2787940"/>
            <a:ext cx="1505468" cy="107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>
            <a:extLst>
              <a:ext uri="{FF2B5EF4-FFF2-40B4-BE49-F238E27FC236}">
                <a16:creationId xmlns:a16="http://schemas.microsoft.com/office/drawing/2014/main" id="{61C8586D-BF6D-AAC6-9208-78E1C4B1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07" y="3969992"/>
            <a:ext cx="1554163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1">
            <a:extLst>
              <a:ext uri="{FF2B5EF4-FFF2-40B4-BE49-F238E27FC236}">
                <a16:creationId xmlns:a16="http://schemas.microsoft.com/office/drawing/2014/main" id="{789CA6D3-5011-9B5D-A6B8-63B0F9BA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33" y="5176839"/>
            <a:ext cx="1510438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8">
            <a:extLst>
              <a:ext uri="{FF2B5EF4-FFF2-40B4-BE49-F238E27FC236}">
                <a16:creationId xmlns:a16="http://schemas.microsoft.com/office/drawing/2014/main" id="{BE25B9AD-4E14-43A5-F5DF-507387D5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34B71EC0-4584-30C0-75CA-4284369A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0">
            <a:extLst>
              <a:ext uri="{FF2B5EF4-FFF2-40B4-BE49-F238E27FC236}">
                <a16:creationId xmlns:a16="http://schemas.microsoft.com/office/drawing/2014/main" id="{F8B4F4A4-CD67-A900-105C-6A73ABFE9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6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:a16="http://schemas.microsoft.com/office/drawing/2014/main" id="{D556BCF3-8D8F-EE25-EF8A-A1264AF9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0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579ACA42-BF20-FB26-629D-015950BD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24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43">
            <a:extLst>
              <a:ext uri="{FF2B5EF4-FFF2-40B4-BE49-F238E27FC236}">
                <a16:creationId xmlns:a16="http://schemas.microsoft.com/office/drawing/2014/main" id="{829E4E84-9698-2328-5B09-BA673486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86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44">
            <a:extLst>
              <a:ext uri="{FF2B5EF4-FFF2-40B4-BE49-F238E27FC236}">
                <a16:creationId xmlns:a16="http://schemas.microsoft.com/office/drawing/2014/main" id="{2DEA1DC8-1516-55C6-6936-CE883905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4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F39DCACE-5F1E-AF26-50EB-9A0B7F49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10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46">
            <a:extLst>
              <a:ext uri="{FF2B5EF4-FFF2-40B4-BE49-F238E27FC236}">
                <a16:creationId xmlns:a16="http://schemas.microsoft.com/office/drawing/2014/main" id="{288D105D-DD92-2C0C-D599-871459D4D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72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7239C-ACD8-9854-BB50-2877707BB28E}"/>
              </a:ext>
            </a:extLst>
          </p:cNvPr>
          <p:cNvSpPr txBox="1"/>
          <p:nvPr/>
        </p:nvSpPr>
        <p:spPr>
          <a:xfrm>
            <a:off x="462479" y="1271960"/>
            <a:ext cx="269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Before preprocessing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6B2FA-45B7-C222-5CC7-1B370D3C8EBF}"/>
              </a:ext>
            </a:extLst>
          </p:cNvPr>
          <p:cNvCxnSpPr/>
          <p:nvPr/>
        </p:nvCxnSpPr>
        <p:spPr>
          <a:xfrm>
            <a:off x="3508513" y="1259649"/>
            <a:ext cx="0" cy="518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5A7F3C-57A0-AB24-1E4A-D6AC2E4D3303}"/>
              </a:ext>
            </a:extLst>
          </p:cNvPr>
          <p:cNvCxnSpPr/>
          <p:nvPr/>
        </p:nvCxnSpPr>
        <p:spPr>
          <a:xfrm>
            <a:off x="6761922" y="1271960"/>
            <a:ext cx="0" cy="518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50" name="Picture 54">
            <a:extLst>
              <a:ext uri="{FF2B5EF4-FFF2-40B4-BE49-F238E27FC236}">
                <a16:creationId xmlns:a16="http://schemas.microsoft.com/office/drawing/2014/main" id="{A5B0C6BF-7BAD-8573-BABC-9E9F4D97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39" y="1569663"/>
            <a:ext cx="1198394" cy="12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9" name="Picture 53">
            <a:extLst>
              <a:ext uri="{FF2B5EF4-FFF2-40B4-BE49-F238E27FC236}">
                <a16:creationId xmlns:a16="http://schemas.microsoft.com/office/drawing/2014/main" id="{51359E6A-BC4E-3218-4710-C18D2D52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93" y="2726038"/>
            <a:ext cx="1127096" cy="12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8" name="Picture 52">
            <a:extLst>
              <a:ext uri="{FF2B5EF4-FFF2-40B4-BE49-F238E27FC236}">
                <a16:creationId xmlns:a16="http://schemas.microsoft.com/office/drawing/2014/main" id="{99D4268D-F8D1-B082-6673-154796D5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13" y="3986529"/>
            <a:ext cx="1069629" cy="11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>
            <a:extLst>
              <a:ext uri="{FF2B5EF4-FFF2-40B4-BE49-F238E27FC236}">
                <a16:creationId xmlns:a16="http://schemas.microsoft.com/office/drawing/2014/main" id="{4066AEB9-F8FA-E0ED-25F2-8CBB4874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13" y="5109451"/>
            <a:ext cx="1116458" cy="12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>
            <a:extLst>
              <a:ext uri="{FF2B5EF4-FFF2-40B4-BE49-F238E27FC236}">
                <a16:creationId xmlns:a16="http://schemas.microsoft.com/office/drawing/2014/main" id="{F0C414F3-1FF8-7D97-3401-E11C087E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49" y="1567803"/>
            <a:ext cx="1193216" cy="125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1686095149">
            <a:extLst>
              <a:ext uri="{FF2B5EF4-FFF2-40B4-BE49-F238E27FC236}">
                <a16:creationId xmlns:a16="http://schemas.microsoft.com/office/drawing/2014/main" id="{4BFEA455-B4C3-AB19-6421-4D95BA32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62" y="2792056"/>
            <a:ext cx="1272910" cy="12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4" name="Picture 48">
            <a:extLst>
              <a:ext uri="{FF2B5EF4-FFF2-40B4-BE49-F238E27FC236}">
                <a16:creationId xmlns:a16="http://schemas.microsoft.com/office/drawing/2014/main" id="{43413E54-9DDC-1BD5-684F-92470EEC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35" y="3952180"/>
            <a:ext cx="1116458" cy="121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3" name="Picture 1">
            <a:extLst>
              <a:ext uri="{FF2B5EF4-FFF2-40B4-BE49-F238E27FC236}">
                <a16:creationId xmlns:a16="http://schemas.microsoft.com/office/drawing/2014/main" id="{96BB81E1-A746-4FA3-CFFB-91464F70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49" y="5147972"/>
            <a:ext cx="1236922" cy="12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55">
            <a:extLst>
              <a:ext uri="{FF2B5EF4-FFF2-40B4-BE49-F238E27FC236}">
                <a16:creationId xmlns:a16="http://schemas.microsoft.com/office/drawing/2014/main" id="{2D093024-372D-8F5A-62F7-417A7146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3" y="9701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E62CD644-6063-119E-25B5-1DB6DCB44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45" y="2929156"/>
            <a:ext cx="12192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7">
            <a:extLst>
              <a:ext uri="{FF2B5EF4-FFF2-40B4-BE49-F238E27FC236}">
                <a16:creationId xmlns:a16="http://schemas.microsoft.com/office/drawing/2014/main" id="{AA1FD691-E379-6E47-554A-5BE97A1E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45" y="4475381"/>
            <a:ext cx="12192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F209C034-C3AC-1E9E-7418-6AD7657B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45" y="6015256"/>
            <a:ext cx="12192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:a16="http://schemas.microsoft.com/office/drawing/2014/main" id="{597E853C-DAE0-A847-877E-5DCA6742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45" y="7561481"/>
            <a:ext cx="12192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60">
            <a:extLst>
              <a:ext uri="{FF2B5EF4-FFF2-40B4-BE49-F238E27FC236}">
                <a16:creationId xmlns:a16="http://schemas.microsoft.com/office/drawing/2014/main" id="{F5F8C053-F0B4-A5C0-6E99-DE1ACC95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3" y="90696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61">
            <a:extLst>
              <a:ext uri="{FF2B5EF4-FFF2-40B4-BE49-F238E27FC236}">
                <a16:creationId xmlns:a16="http://schemas.microsoft.com/office/drawing/2014/main" id="{05D966D4-6239-80C3-2311-BD959090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3" y="105015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62">
            <a:extLst>
              <a:ext uri="{FF2B5EF4-FFF2-40B4-BE49-F238E27FC236}">
                <a16:creationId xmlns:a16="http://schemas.microsoft.com/office/drawing/2014/main" id="{03E16B62-0B5D-CC3B-E9E6-82D28B93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3" y="119334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3B1173C0-17BE-2C18-AACF-E8AC1390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3" y="133733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EFA8CF-EE3B-5C78-B223-75961BA1A42F}"/>
              </a:ext>
            </a:extLst>
          </p:cNvPr>
          <p:cNvSpPr txBox="1"/>
          <p:nvPr/>
        </p:nvSpPr>
        <p:spPr>
          <a:xfrm>
            <a:off x="6902482" y="1256995"/>
            <a:ext cx="205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Before preprocessing</a:t>
            </a:r>
          </a:p>
        </p:txBody>
      </p:sp>
      <p:pic>
        <p:nvPicPr>
          <p:cNvPr id="41" name="Google Shape;324;p32">
            <a:extLst>
              <a:ext uri="{FF2B5EF4-FFF2-40B4-BE49-F238E27FC236}">
                <a16:creationId xmlns:a16="http://schemas.microsoft.com/office/drawing/2014/main" id="{CDCBAF95-F56B-951D-80B2-59CC82484991}"/>
              </a:ext>
            </a:extLst>
          </p:cNvPr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F4ED95-7CE8-C3A5-4356-B455397FC60E}"/>
              </a:ext>
            </a:extLst>
          </p:cNvPr>
          <p:cNvCxnSpPr/>
          <p:nvPr/>
        </p:nvCxnSpPr>
        <p:spPr>
          <a:xfrm>
            <a:off x="9346024" y="1236690"/>
            <a:ext cx="0" cy="518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A6DC01-64A7-E2C1-650F-A5EBE4A1D39F}"/>
              </a:ext>
            </a:extLst>
          </p:cNvPr>
          <p:cNvSpPr txBox="1"/>
          <p:nvPr/>
        </p:nvSpPr>
        <p:spPr>
          <a:xfrm>
            <a:off x="9339892" y="1263441"/>
            <a:ext cx="211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After preprocessing</a:t>
            </a: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71D0E619-9A33-A5E6-0DE5-E84E7763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14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EE4E2516-7B72-8958-C8D1-AD9ECA65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552" y="42445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67" name="Picture 71">
            <a:extLst>
              <a:ext uri="{FF2B5EF4-FFF2-40B4-BE49-F238E27FC236}">
                <a16:creationId xmlns:a16="http://schemas.microsoft.com/office/drawing/2014/main" id="{16C1AFAC-F6BB-92F8-712F-DB69C6C0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728" y="1678748"/>
            <a:ext cx="1185380" cy="105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6" name="Picture 70">
            <a:extLst>
              <a:ext uri="{FF2B5EF4-FFF2-40B4-BE49-F238E27FC236}">
                <a16:creationId xmlns:a16="http://schemas.microsoft.com/office/drawing/2014/main" id="{974D29B6-6398-E42E-6E6D-66A45405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264" y="2841407"/>
            <a:ext cx="1244676" cy="99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5" name="Picture 69">
            <a:extLst>
              <a:ext uri="{FF2B5EF4-FFF2-40B4-BE49-F238E27FC236}">
                <a16:creationId xmlns:a16="http://schemas.microsoft.com/office/drawing/2014/main" id="{C9125E61-B056-B54B-1B97-2516EA87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570" y="3901786"/>
            <a:ext cx="1236244" cy="92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4" name="Picture 68">
            <a:extLst>
              <a:ext uri="{FF2B5EF4-FFF2-40B4-BE49-F238E27FC236}">
                <a16:creationId xmlns:a16="http://schemas.microsoft.com/office/drawing/2014/main" id="{16E47AEC-736B-EC85-23C0-624DADC5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68" y="5133049"/>
            <a:ext cx="1223610" cy="90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3" name="Picture 67">
            <a:extLst>
              <a:ext uri="{FF2B5EF4-FFF2-40B4-BE49-F238E27FC236}">
                <a16:creationId xmlns:a16="http://schemas.microsoft.com/office/drawing/2014/main" id="{B61CA0C4-4882-4C57-E924-C0B9219B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729" y="1835967"/>
            <a:ext cx="1176400" cy="8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2" name="Picture 66">
            <a:extLst>
              <a:ext uri="{FF2B5EF4-FFF2-40B4-BE49-F238E27FC236}">
                <a16:creationId xmlns:a16="http://schemas.microsoft.com/office/drawing/2014/main" id="{316ADA1A-3D9D-C6BC-F26B-A7CA2C2E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079" y="2815196"/>
            <a:ext cx="1194702" cy="101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1" name="Picture 65">
            <a:extLst>
              <a:ext uri="{FF2B5EF4-FFF2-40B4-BE49-F238E27FC236}">
                <a16:creationId xmlns:a16="http://schemas.microsoft.com/office/drawing/2014/main" id="{9580E7FD-40BB-2D93-66CA-AEBFF150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170" y="3913814"/>
            <a:ext cx="1054705" cy="82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0" name="Picture 1">
            <a:extLst>
              <a:ext uri="{FF2B5EF4-FFF2-40B4-BE49-F238E27FC236}">
                <a16:creationId xmlns:a16="http://schemas.microsoft.com/office/drawing/2014/main" id="{E08BF599-50B3-847B-2B6B-299097E0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21" y="5057892"/>
            <a:ext cx="1158792" cy="87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73">
            <a:extLst>
              <a:ext uri="{FF2B5EF4-FFF2-40B4-BE49-F238E27FC236}">
                <a16:creationId xmlns:a16="http://schemas.microsoft.com/office/drawing/2014/main" id="{D057450E-FA1A-2E50-CF78-B288E317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2" y="47096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74">
            <a:extLst>
              <a:ext uri="{FF2B5EF4-FFF2-40B4-BE49-F238E27FC236}">
                <a16:creationId xmlns:a16="http://schemas.microsoft.com/office/drawing/2014/main" id="{E541C3A5-3545-8959-AD26-8C5DFA32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2" y="65924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9" name="Rectangle 75">
            <a:extLst>
              <a:ext uri="{FF2B5EF4-FFF2-40B4-BE49-F238E27FC236}">
                <a16:creationId xmlns:a16="http://schemas.microsoft.com/office/drawing/2014/main" id="{28CFF1B3-F71E-F04C-2672-FCAA1E01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2" y="8932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76">
            <a:extLst>
              <a:ext uri="{FF2B5EF4-FFF2-40B4-BE49-F238E27FC236}">
                <a16:creationId xmlns:a16="http://schemas.microsoft.com/office/drawing/2014/main" id="{F4CEC68D-A50F-3EE7-FFE0-6DD1D76E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2" y="106929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1" name="Rectangle 77">
            <a:extLst>
              <a:ext uri="{FF2B5EF4-FFF2-40B4-BE49-F238E27FC236}">
                <a16:creationId xmlns:a16="http://schemas.microsoft.com/office/drawing/2014/main" id="{C91C9F7D-102F-A09F-A274-92619B4E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892" y="11805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78">
            <a:extLst>
              <a:ext uri="{FF2B5EF4-FFF2-40B4-BE49-F238E27FC236}">
                <a16:creationId xmlns:a16="http://schemas.microsoft.com/office/drawing/2014/main" id="{7365D2AD-A98E-B2D4-9480-131B79B2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2" y="148760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3" name="Rectangle 79">
            <a:extLst>
              <a:ext uri="{FF2B5EF4-FFF2-40B4-BE49-F238E27FC236}">
                <a16:creationId xmlns:a16="http://schemas.microsoft.com/office/drawing/2014/main" id="{8821C2D6-2C85-E9D9-B42B-E6D2F587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2" y="172461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dirty="0"/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8041641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Power Bi was utilized for data visualization.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Data from MySQL was exported to Power B using the MySQL connector.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Pre-processing of data took place using Power Query.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 separate date table was created to facilitate time-based analysis.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 one-to-many active relationship was established between the current table and date table.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DAX measures and DAX calculated columns were created to derive meaningful insights.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Bookmarks were used for page navigation within the reports.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Two report-level slicers were added to filter data by year, month, and cement quality.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Text parameters and dynamic slicers were employed to analyze monthly industrial inputs.</a:t>
            </a:r>
          </a:p>
        </p:txBody>
      </p:sp>
      <p:pic>
        <p:nvPicPr>
          <p:cNvPr id="1026" name="Picture 2" descr="Number Theory">
            <a:extLst>
              <a:ext uri="{FF2B5EF4-FFF2-40B4-BE49-F238E27FC236}">
                <a16:creationId xmlns:a16="http://schemas.microsoft.com/office/drawing/2014/main" id="{8332A3C4-AA29-9EAA-287D-DE0E5E19B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391" y="947001"/>
            <a:ext cx="3108164" cy="310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5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228600" y="177777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Published Dashboard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201EB-5062-CB97-FA10-4778C6C43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99" y="872974"/>
            <a:ext cx="9722901" cy="49391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228600" y="177777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824E16-5BF3-129C-964A-6AC3BBE61DE1}"/>
              </a:ext>
            </a:extLst>
          </p:cNvPr>
          <p:cNvSpPr txBox="1"/>
          <p:nvPr/>
        </p:nvSpPr>
        <p:spPr>
          <a:xfrm>
            <a:off x="526774" y="934278"/>
            <a:ext cx="108336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Addressing outliers in SOL by calculating Q1, Q3, and GH values, then replacing outliers with appropriate formulas.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Normalizing data distribution, particularly in SQL, using Box Cox and Log transformations.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Overcoming errors in implementing auto-EDA tools like auto-vie and pandas profiling through library updates and configurations.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Mastering the use of bookmarks to manage slicers and toggle between different views, which initially posed challenges but were successfully overcome through careful execution.</a:t>
            </a:r>
          </a:p>
        </p:txBody>
      </p:sp>
      <p:pic>
        <p:nvPicPr>
          <p:cNvPr id="2050" name="Picture 2" descr="Image result for challenges image">
            <a:extLst>
              <a:ext uri="{FF2B5EF4-FFF2-40B4-BE49-F238E27FC236}">
                <a16:creationId xmlns:a16="http://schemas.microsoft.com/office/drawing/2014/main" id="{673A33D9-7877-831C-99B0-E62704192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66" y="3279913"/>
            <a:ext cx="2991678" cy="276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05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155575" y="1165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5780C9-E7C6-6E2F-FFB9-A99E94BAF1CD}"/>
              </a:ext>
            </a:extLst>
          </p:cNvPr>
          <p:cNvSpPr txBox="1"/>
          <p:nvPr/>
        </p:nvSpPr>
        <p:spPr>
          <a:xfrm>
            <a:off x="460375" y="913119"/>
            <a:ext cx="8543147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Predictive Maintenance: Use AI to forecast equipment failures and reduce downtime based on Mill KW and Sep KW metrics.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Optimization Models: Employ advanced algorithms to maximize production output (Mill TPH, Clinker TPH) and minimize resource consumption (Gypsum TPH, DFA TPH, power usage).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Quality Control: Develop machine learning models for precise predictions of product quality using operational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Real-time Monitoring: Implement real-time dashboards for instant feedback on critical metrics to operators and managers.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Supply Chain Integration: Optimize logistics and inventory management by aligning production with raw material needs.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Sustainability Integration: Enhance resource efficiency and reduce environmental impact in supply chain management while focusing on sustainability.</a:t>
            </a:r>
          </a:p>
        </p:txBody>
      </p:sp>
      <p:pic>
        <p:nvPicPr>
          <p:cNvPr id="1026" name="Picture 2" descr="VISIONARY LEADERSHIP: Asking the 100-Year Questions | Thompson &amp; Associates">
            <a:extLst>
              <a:ext uri="{FF2B5EF4-FFF2-40B4-BE49-F238E27FC236}">
                <a16:creationId xmlns:a16="http://schemas.microsoft.com/office/drawing/2014/main" id="{2C90A9E9-D80C-69B0-8E82-877D21CA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522" y="1228064"/>
            <a:ext cx="2964019" cy="2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"/>
          <p:cNvSpPr txBox="1">
            <a:spLocks noGrp="1"/>
          </p:cNvSpPr>
          <p:nvPr>
            <p:ph type="title"/>
          </p:nvPr>
        </p:nvSpPr>
        <p:spPr>
          <a:xfrm>
            <a:off x="76200" y="115403"/>
            <a:ext cx="10744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Queries ? 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4" name="Google Shape;48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597186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Any Questions Animation | Free download on ClipArtMag">
            <a:extLst>
              <a:ext uri="{FF2B5EF4-FFF2-40B4-BE49-F238E27FC236}">
                <a16:creationId xmlns:a16="http://schemas.microsoft.com/office/drawing/2014/main" id="{081C7C34-E662-DB9D-8B82-E8B3A757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83" y="1083220"/>
            <a:ext cx="6432433" cy="46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Leadership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2921651" y="1740779"/>
            <a:ext cx="6348697" cy="14047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Bharani Kumar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Depuru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 &amp; Co-Founder at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Innodatatics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Chief Data Scientist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i="0" u="sng" strike="noStrike" cap="none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https://www.linkedin.com/in/bharanikumardepuru?utm_source=share&amp;utm_campaign=share_via&amp;utm_content=profile&amp;utm_medium=android_app</a:t>
            </a:r>
            <a:endParaRPr lang="en-US" sz="1400" b="1" i="0" u="none" strike="noStrike" cap="none" dirty="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Profile photo of Bharani Kumar Depuru">
            <a:extLst>
              <a:ext uri="{FF2B5EF4-FFF2-40B4-BE49-F238E27FC236}">
                <a16:creationId xmlns:a16="http://schemas.microsoft.com/office/drawing/2014/main" id="{E3994111-D7DA-FF12-0B19-7347B11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7" y="1485927"/>
            <a:ext cx="1792482" cy="17924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9"/>
            <a:ext cx="2276467" cy="7060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41" name="Google Shape;141;gf3a8d4be09_2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9989" y="6038978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284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9" name="Google Shape;149;gf3a8d4be09_2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FC216-18D0-FDAC-A6BE-EB95B426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137" y="1039813"/>
            <a:ext cx="6792002" cy="4778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A16-4BF2-9E28-F1B6-185E8826E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of cement manufactured is taken at a regular interval of 1 hour or so and tested in </a:t>
            </a:r>
            <a:r>
              <a:rPr lang="en-US" dirty="0" err="1"/>
              <a:t>labfor</a:t>
            </a:r>
            <a:r>
              <a:rPr lang="en-US" dirty="0"/>
              <a:t> quality check</a:t>
            </a:r>
            <a:endParaRPr lang="en-IN" dirty="0"/>
          </a:p>
        </p:txBody>
      </p:sp>
      <p:pic>
        <p:nvPicPr>
          <p:cNvPr id="3074" name="Picture 2" descr="Image result for business problem icons">
            <a:extLst>
              <a:ext uri="{FF2B5EF4-FFF2-40B4-BE49-F238E27FC236}">
                <a16:creationId xmlns:a16="http://schemas.microsoft.com/office/drawing/2014/main" id="{B0BCEE40-F1D7-8888-AF2B-5E02BC69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97" y="2718534"/>
            <a:ext cx="3348451" cy="333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39788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2"/>
          </p:nvPr>
        </p:nvSpPr>
        <p:spPr>
          <a:xfrm>
            <a:off x="839750" y="3007550"/>
            <a:ext cx="51579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time between intervals of quality check</a:t>
            </a:r>
            <a:endParaRPr sz="1800" dirty="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3"/>
          </p:nvPr>
        </p:nvSpPr>
        <p:spPr>
          <a:xfrm>
            <a:off x="5247543" y="107645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00" dirty="0"/>
              <a:t>Constraints</a:t>
            </a:r>
            <a:endParaRPr sz="3100" dirty="0"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A444F-23E2-29BC-576A-BCF5F774ABE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5247543" y="2114517"/>
            <a:ext cx="5183188" cy="1786066"/>
          </a:xfrm>
        </p:spPr>
        <p:txBody>
          <a:bodyPr>
            <a:normAutofit/>
          </a:bodyPr>
          <a:lstStyle/>
          <a:p>
            <a:r>
              <a:rPr lang="en-IN" sz="1800" dirty="0"/>
              <a:t>Minimize manual intervention</a:t>
            </a:r>
          </a:p>
          <a:p>
            <a:r>
              <a:rPr lang="en-IN" sz="1800" dirty="0"/>
              <a:t>Cement Manufacture </a:t>
            </a:r>
            <a:r>
              <a:rPr lang="en-IN" sz="1800" dirty="0" err="1"/>
              <a:t>Proces</a:t>
            </a:r>
            <a:endParaRPr lang="en-IN" sz="1800" dirty="0"/>
          </a:p>
          <a:p>
            <a:r>
              <a:rPr lang="en-IN" sz="1800" dirty="0"/>
              <a:t>Cement Residue</a:t>
            </a:r>
          </a:p>
        </p:txBody>
      </p:sp>
      <p:pic>
        <p:nvPicPr>
          <p:cNvPr id="4098" name="Picture 2" descr="Man Suit Arrow - Free image on Pixabay">
            <a:extLst>
              <a:ext uri="{FF2B5EF4-FFF2-40B4-BE49-F238E27FC236}">
                <a16:creationId xmlns:a16="http://schemas.microsoft.com/office/drawing/2014/main" id="{FE489EE6-7328-B0B5-8D4D-8003C7F8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446" y="3007550"/>
            <a:ext cx="2896275" cy="28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19c79fd7f2_1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Excel logo histoire et signification, evolution, symbole Excel">
            <a:extLst>
              <a:ext uri="{FF2B5EF4-FFF2-40B4-BE49-F238E27FC236}">
                <a16:creationId xmlns:a16="http://schemas.microsoft.com/office/drawing/2014/main" id="{5FBB5D31-1D42-EF46-AB12-6F4A3B07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7" y="1220804"/>
            <a:ext cx="1683164" cy="13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ql logo">
            <a:extLst>
              <a:ext uri="{FF2B5EF4-FFF2-40B4-BE49-F238E27FC236}">
                <a16:creationId xmlns:a16="http://schemas.microsoft.com/office/drawing/2014/main" id="{87480F31-85F9-ACAF-68F7-5BBDD52C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83" y="1220804"/>
            <a:ext cx="2195905" cy="13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:a16="http://schemas.microsoft.com/office/drawing/2014/main" id="{D7084163-E6E9-7F35-C164-1585EF2325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385391" cy="23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Image result for python logo">
            <a:extLst>
              <a:ext uri="{FF2B5EF4-FFF2-40B4-BE49-F238E27FC236}">
                <a16:creationId xmlns:a16="http://schemas.microsoft.com/office/drawing/2014/main" id="{98D216AA-C7AE-F054-5848-E51B4CC3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49" y="919497"/>
            <a:ext cx="1961985" cy="196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urrent Power Bi Logo">
            <a:extLst>
              <a:ext uri="{FF2B5EF4-FFF2-40B4-BE49-F238E27FC236}">
                <a16:creationId xmlns:a16="http://schemas.microsoft.com/office/drawing/2014/main" id="{FB8DAD45-C509-C80B-58A2-B55C734C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37" y="3636891"/>
            <a:ext cx="1908451" cy="190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177798"/>
            <a:ext cx="105918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53750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6096000" y="1809750"/>
            <a:ext cx="61341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0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C4F3A-6584-C094-D5EA-815507A2018C}"/>
              </a:ext>
            </a:extLst>
          </p:cNvPr>
          <p:cNvSpPr txBox="1"/>
          <p:nvPr/>
        </p:nvSpPr>
        <p:spPr>
          <a:xfrm>
            <a:off x="872800" y="1162878"/>
            <a:ext cx="76549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data was  provided by client.</a:t>
            </a:r>
          </a:p>
          <a:p>
            <a:pPr algn="just"/>
            <a:endParaRPr lang="en-US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dataset consists of columns pertaining to dates, diverse measurements of Total Petroleum Hydrocarbons (TPH), industrial fan performance metrics, and intermediary results such as Reject and Mill </a:t>
            </a:r>
            <a:r>
              <a:rPr lang="en-US" sz="2000" dirty="0" err="1">
                <a:latin typeface="+mj-lt"/>
              </a:rPr>
              <a:t>Folaphone</a:t>
            </a:r>
            <a:r>
              <a:rPr lang="en-US" sz="2000" dirty="0">
                <a:latin typeface="+mj-lt"/>
              </a:rPr>
              <a:t> readings.</a:t>
            </a:r>
          </a:p>
          <a:p>
            <a:pPr algn="just"/>
            <a:endParaRPr lang="en-US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Reject,</a:t>
            </a:r>
            <a:r>
              <a:rPr lang="en-IN" sz="2000" dirty="0">
                <a:effectLst/>
                <a:latin typeface="+mj-lt"/>
                <a:ea typeface="Calibri" panose="020F0502020204030204" pitchFamily="34" charset="0"/>
              </a:rPr>
              <a:t> Residue (45µ) is the output </a:t>
            </a:r>
            <a:r>
              <a:rPr lang="en-IN" sz="2000" dirty="0" err="1">
                <a:effectLst/>
                <a:latin typeface="+mj-lt"/>
                <a:ea typeface="Calibri" panose="020F0502020204030204" pitchFamily="34" charset="0"/>
              </a:rPr>
              <a:t>columes</a:t>
            </a:r>
            <a:r>
              <a:rPr lang="en-IN" sz="2000" dirty="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pPr algn="just"/>
            <a:endParaRPr lang="en-IN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As per our client's specifications, if the Residue (45µ) falls within the range of 12 to 14 percent, it can be deemed as high-quality cement.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CBD04-ADF6-75A3-F1D4-CE2BF2CB4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248" y="888948"/>
            <a:ext cx="2456743" cy="2456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8E3533-F6C5-1F33-9533-2E93A5CCB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453" y="3897187"/>
            <a:ext cx="2456743" cy="19817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Dictionary &amp; Data  Information 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0951" y="6040102"/>
            <a:ext cx="2592012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E0B99D-FB18-4BAE-4938-BD2F41EE0367}"/>
              </a:ext>
            </a:extLst>
          </p:cNvPr>
          <p:cNvSpPr txBox="1"/>
          <p:nvPr/>
        </p:nvSpPr>
        <p:spPr>
          <a:xfrm>
            <a:off x="367748" y="993913"/>
            <a:ext cx="55758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TPH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Clinker TPH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Clinker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Gypsum TPH: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Gypsum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DFA TPH: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Direct Fired Air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WFA TPH: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Wet Fired Air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KW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I/L Temp: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Inlet Temperature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O/L Temp: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Outlet Temperature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O/L BE Amp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Outlet Bearing Amps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Vent Fan RPM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Ventilation Fan Revolutions per Minute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Vent Fan KW: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Ventilation Fan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Vent BF I/L Draft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Ventilation Bag Filter Inlet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Vent BF O/L Draft: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Ventilation Bag Filter Outlet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Reject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Rejected Material Percentage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 RPM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Separator Revolutions per Minute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 KW: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Separator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 Amp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Separator Amperage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CA Fan RPM: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Combustion Air Fan Revolutions per Minute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5BF4B-7467-AD93-2435-42770D974328}"/>
              </a:ext>
            </a:extLst>
          </p:cNvPr>
          <p:cNvSpPr txBox="1"/>
          <p:nvPr/>
        </p:nvSpPr>
        <p:spPr>
          <a:xfrm>
            <a:off x="5943600" y="1172817"/>
            <a:ext cx="59833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</a:t>
            </a:r>
            <a:r>
              <a:rPr lang="en-IN" sz="1600" b="1" i="0" dirty="0" err="1">
                <a:solidFill>
                  <a:schemeClr val="tx1"/>
                </a:solidFill>
                <a:effectLst/>
                <a:latin typeface="Söhne"/>
              </a:rPr>
              <a:t>Falophone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Sound Measurement (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Söhne"/>
              </a:rPr>
              <a:t>Falophone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I/L Draft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Inlet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O/L Draft: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Outlet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Sep. Vent I/L Draft: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 Separator Ventilation Inlet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Sep. Vent O/L Draft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Separator Ventilation Outlet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Sep. Vent bag filter fan KW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Separator Ventilation Bag Filter Fan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CA Fan KW: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Combustion Air Fan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Sep. Vent bag filter fan RPM: Separator Ventilation Bag Filter Fan Revolutions per Minute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Residue (45µ):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Residue at 45 Microns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09DBA-F1F4-8E0A-F2AB-22BAEF670A9B}"/>
              </a:ext>
            </a:extLst>
          </p:cNvPr>
          <p:cNvSpPr txBox="1"/>
          <p:nvPr/>
        </p:nvSpPr>
        <p:spPr>
          <a:xfrm>
            <a:off x="6887817" y="4169148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In </a:t>
            </a:r>
            <a:r>
              <a:rPr lang="en-IN" sz="1800" b="1" dirty="0" err="1"/>
              <a:t>tha</a:t>
            </a:r>
            <a:r>
              <a:rPr lang="en-IN" sz="1800" b="1" dirty="0"/>
              <a:t> data set we have </a:t>
            </a:r>
          </a:p>
          <a:p>
            <a:r>
              <a:rPr lang="en-IN" sz="1800" b="1" dirty="0"/>
              <a:t>Columns  = 28</a:t>
            </a:r>
          </a:p>
          <a:p>
            <a:r>
              <a:rPr lang="en-IN" sz="1800" b="1" dirty="0"/>
              <a:t>Rows       = 5505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1345</Words>
  <Application>Microsoft Office PowerPoint</Application>
  <PresentationFormat>Widescreen</PresentationFormat>
  <Paragraphs>190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Georgia</vt:lpstr>
      <vt:lpstr>Arial</vt:lpstr>
      <vt:lpstr>Söhne</vt:lpstr>
      <vt:lpstr>Calibri</vt:lpstr>
      <vt:lpstr>Times New Roman</vt:lpstr>
      <vt:lpstr>Proxima Nova</vt:lpstr>
      <vt:lpstr>Office Theme</vt:lpstr>
      <vt:lpstr>Cement Manufacturing Automation</vt:lpstr>
      <vt:lpstr>Project Leadership</vt:lpstr>
      <vt:lpstr>Contents</vt:lpstr>
      <vt:lpstr>Project Overview and Scope</vt:lpstr>
      <vt:lpstr>Business Problem</vt:lpstr>
      <vt:lpstr>Business Objective</vt:lpstr>
      <vt:lpstr>Technical Stacks</vt:lpstr>
      <vt:lpstr>Data Collection and Understanding  </vt:lpstr>
      <vt:lpstr>Data Dictionary &amp; Data  Information  </vt:lpstr>
      <vt:lpstr>System Requirements</vt:lpstr>
      <vt:lpstr>Exploratory Data Analysis [EDA]</vt:lpstr>
      <vt:lpstr>Missing Values Observation </vt:lpstr>
      <vt:lpstr>Data Preprocessing</vt:lpstr>
      <vt:lpstr>Data Preprocessing</vt:lpstr>
      <vt:lpstr>Data Visualization </vt:lpstr>
      <vt:lpstr>Published Dashboard </vt:lpstr>
      <vt:lpstr>Challenges</vt:lpstr>
      <vt:lpstr>Future Scopes </vt:lpstr>
      <vt:lpstr>Queries ?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Raghuvaran</dc:creator>
  <cp:lastModifiedBy>raghuvaran keerthi</cp:lastModifiedBy>
  <cp:revision>8</cp:revision>
  <dcterms:created xsi:type="dcterms:W3CDTF">2022-02-16T01:47:29Z</dcterms:created>
  <dcterms:modified xsi:type="dcterms:W3CDTF">2023-11-02T13:35:54Z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