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</p:sldMasterIdLst>
  <p:sldIdLst>
    <p:sldId id="256" r:id="rId17"/>
    <p:sldId id="261" r:id="rId18"/>
    <p:sldId id="260" r:id="rId19"/>
    <p:sldId id="259" r:id="rId20"/>
    <p:sldId id="258" r:id="rId21"/>
    <p:sldId id="257" r:id="rId22"/>
    <p:sldId id="262" r:id="rId23"/>
    <p:sldId id="263" r:id="rId24"/>
    <p:sldId id="264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7" r:id="rId33"/>
    <p:sldId id="287" r:id="rId34"/>
    <p:sldId id="288" r:id="rId35"/>
    <p:sldId id="289" r:id="rId36"/>
    <p:sldId id="280" r:id="rId37"/>
    <p:sldId id="279" r:id="rId38"/>
    <p:sldId id="278" r:id="rId39"/>
    <p:sldId id="281" r:id="rId40"/>
    <p:sldId id="28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77511-7afb-41aa-872c-b0e071c81383}">
          <p14:sldIdLst>
            <p14:sldId id="256"/>
            <p14:sldId id="261"/>
            <p14:sldId id="260"/>
            <p14:sldId id="259"/>
            <p14:sldId id="258"/>
            <p14:sldId id="257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7"/>
            <p14:sldId id="287"/>
            <p14:sldId id="288"/>
            <p14:sldId id="289"/>
            <p14:sldId id="280"/>
            <p14:sldId id="279"/>
            <p14:sldId id="278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25.xml"/><Relationship Id="rId40" Type="http://schemas.openxmlformats.org/officeDocument/2006/relationships/slide" Target="slides/slide2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0" Type="http://schemas.openxmlformats.org/officeDocument/2006/relationships/slide" Target="slides/slide4.xml"/><Relationship Id="rId2" Type="http://schemas.openxmlformats.org/officeDocument/2006/relationships/theme" Target="theme/theme1.xml"/><Relationship Id="rId19" Type="http://schemas.openxmlformats.org/officeDocument/2006/relationships/slide" Target="slides/slide3.xml"/><Relationship Id="rId18" Type="http://schemas.openxmlformats.org/officeDocument/2006/relationships/slide" Target="slides/slide2.xml"/><Relationship Id="rId17" Type="http://schemas.openxmlformats.org/officeDocument/2006/relationships/slide" Target="slides/slide1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3" Type="http://schemas.openxmlformats.org/officeDocument/2006/relationships/theme" Target="../theme/theme10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3" Type="http://schemas.openxmlformats.org/officeDocument/2006/relationships/theme" Target="../theme/theme1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3" Type="http://schemas.openxmlformats.org/officeDocument/2006/relationships/theme" Target="../theme/theme1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3" Type="http://schemas.openxmlformats.org/officeDocument/2006/relationships/theme" Target="../theme/theme14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3" Type="http://schemas.openxmlformats.org/officeDocument/2006/relationships/theme" Target="../theme/theme15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3" Type="http://schemas.openxmlformats.org/officeDocument/2006/relationships/theme" Target="../theme/theme9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0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0805"/>
            <a:ext cx="11370945" cy="220472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br>
              <a:rPr lang="en-US" sz="4000" dirty="0"/>
            </a:br>
            <a:br>
              <a:rPr lang="en-US" sz="4000" dirty="0"/>
            </a:br>
            <a:r>
              <a:rPr lang="en-US" sz="4800" b="1" dirty="0">
                <a:solidFill>
                  <a:schemeClr val="tx2"/>
                </a:solidFill>
              </a:rPr>
              <a:t>CMR TECHNICAL CAMPUS</a:t>
            </a:r>
            <a:br>
              <a:rPr lang="en-US" sz="4800" b="1" dirty="0">
                <a:solidFill>
                  <a:schemeClr val="tx2"/>
                </a:solidFill>
              </a:rPr>
            </a:br>
            <a:r>
              <a:rPr lang="en-US" sz="3110" dirty="0">
                <a:solidFill>
                  <a:srgbClr val="FF0000"/>
                </a:solidFill>
              </a:rPr>
              <a:t>UGC AUTONOMOUS</a:t>
            </a:r>
            <a:br>
              <a:rPr lang="en-US" sz="3110" dirty="0">
                <a:solidFill>
                  <a:srgbClr val="FF0000"/>
                </a:solidFill>
              </a:rPr>
            </a:br>
            <a:br>
              <a:rPr lang="en-US" sz="2220" dirty="0"/>
            </a:br>
            <a:r>
              <a:rPr lang="en-US" sz="2000" dirty="0"/>
              <a:t>(Accredited by NAAC, NBA, Permanently Affiliated to JNTUH, Approved by AICTE, New Delhi) </a:t>
            </a:r>
            <a:br>
              <a:rPr lang="en-US" sz="2000" dirty="0"/>
            </a:br>
            <a:r>
              <a:rPr lang="en-US" sz="2000" dirty="0"/>
              <a:t>Kandlakoya (V), Medchal Road, Hyderabad-501401.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DEPARTMENT OF COMPUTER SCIENCE AND ENGINEERING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5" y="2849245"/>
            <a:ext cx="11592560" cy="3698875"/>
          </a:xfrm>
        </p:spPr>
        <p:txBody>
          <a:bodyPr>
            <a:normAutofit fontScale="25000"/>
          </a:bodyPr>
          <a:lstStyle/>
          <a:p>
            <a:r>
              <a:rPr lang="en-US" sz="11200" b="1">
                <a:solidFill>
                  <a:srgbClr val="00B0F0"/>
                </a:solidFill>
              </a:rPr>
              <a:t>Application and evaluation of a K-Medoids based shape clustering</a:t>
            </a:r>
            <a:endParaRPr lang="en-US" sz="11200" b="1">
              <a:solidFill>
                <a:srgbClr val="00B0F0"/>
              </a:solidFill>
            </a:endParaRPr>
          </a:p>
          <a:p>
            <a:r>
              <a:rPr lang="en-US" sz="11200" b="1">
                <a:solidFill>
                  <a:srgbClr val="00B0F0"/>
                </a:solidFill>
              </a:rPr>
              <a:t>method for an articulated design space</a:t>
            </a:r>
            <a:endParaRPr lang="en-US" sz="11200" b="1">
              <a:solidFill>
                <a:srgbClr val="00B0F0"/>
              </a:solidFill>
            </a:endParaRPr>
          </a:p>
          <a:p>
            <a:r>
              <a:rPr lang="en-US" sz="56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Batch-10</a:t>
            </a:r>
            <a:endParaRPr lang="en-US" sz="56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en-US" sz="2800" b="1">
              <a:solidFill>
                <a:srgbClr val="00B0F0"/>
              </a:solidFill>
            </a:endParaRPr>
          </a:p>
          <a:p>
            <a:pPr algn="l"/>
            <a:r>
              <a:rPr lang="en-US" sz="3600" b="1">
                <a:solidFill>
                  <a:schemeClr val="tx1"/>
                </a:solidFill>
              </a:rPr>
              <a:t>                                           						</a:t>
            </a:r>
            <a:endParaRPr lang="en-US" sz="3600" b="1">
              <a:solidFill>
                <a:schemeClr val="tx1"/>
              </a:solidFill>
            </a:endParaRPr>
          </a:p>
          <a:p>
            <a:pPr algn="l"/>
            <a:r>
              <a:rPr lang="en-US" sz="3600" b="1">
                <a:solidFill>
                  <a:schemeClr val="tx1"/>
                </a:solidFill>
              </a:rPr>
              <a:t>                                             </a:t>
            </a:r>
            <a:r>
              <a:rPr lang="en-US" sz="5145" b="1">
                <a:solidFill>
                  <a:schemeClr val="tx1"/>
                </a:solidFill>
              </a:rPr>
              <a:t> </a:t>
            </a:r>
            <a:r>
              <a:rPr lang="en-US" sz="5145" b="1">
                <a:sym typeface="+mn-ea"/>
              </a:rPr>
              <a:t>PRESENTED By:</a:t>
            </a:r>
            <a:r>
              <a:rPr lang="en-US" sz="5145" b="1">
                <a:solidFill>
                  <a:schemeClr val="tx1"/>
                </a:solidFill>
              </a:rPr>
              <a:t>   </a:t>
            </a:r>
            <a:r>
              <a:rPr lang="en-US" sz="3600" b="1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</a:t>
            </a:r>
            <a:r>
              <a:rPr lang="en-US" sz="7200" b="1">
                <a:solidFill>
                  <a:schemeClr val="tx1"/>
                </a:solidFill>
              </a:rPr>
              <a:t>    </a:t>
            </a:r>
            <a:r>
              <a:rPr lang="en-US" sz="7200" b="1">
                <a:solidFill>
                  <a:schemeClr val="tx1"/>
                </a:solidFill>
              </a:rPr>
              <a:t>Under the Guidance of</a:t>
            </a:r>
            <a:endParaRPr lang="en-US" sz="7200" b="1">
              <a:solidFill>
                <a:schemeClr val="tx1"/>
              </a:solidFill>
            </a:endParaRPr>
          </a:p>
          <a:p>
            <a:pPr algn="l"/>
            <a:r>
              <a:rPr lang="en-US" sz="3600" b="1">
                <a:solidFill>
                  <a:schemeClr val="tx1"/>
                </a:solidFill>
              </a:rPr>
              <a:t>                                             </a:t>
            </a:r>
            <a:r>
              <a:rPr lang="en-US" sz="5600" b="1">
                <a:solidFill>
                  <a:schemeClr val="tx1"/>
                </a:solidFill>
              </a:rPr>
              <a:t> </a:t>
            </a:r>
            <a:r>
              <a:rPr lang="en-US" sz="5600" b="1">
                <a:sym typeface="+mn-ea"/>
              </a:rPr>
              <a:t>217R1A0551  SANIYA </a:t>
            </a:r>
            <a:r>
              <a:rPr lang="en-US" sz="3600" b="1">
                <a:sym typeface="+mn-ea"/>
              </a:rPr>
              <a:t>                                                                                                                                                                   </a:t>
            </a:r>
            <a:r>
              <a:rPr lang="en-US" sz="6400" b="1">
                <a:sym typeface="+mn-ea"/>
              </a:rPr>
              <a:t> Dr.V.Naresh Kumar</a:t>
            </a:r>
            <a:endParaRPr lang="en-US" sz="6400" b="1">
              <a:solidFill>
                <a:schemeClr val="tx1"/>
              </a:solidFill>
            </a:endParaRPr>
          </a:p>
          <a:p>
            <a:pPr algn="l"/>
            <a:r>
              <a:rPr lang="en-US" sz="3600" b="1">
                <a:sym typeface="+mn-ea"/>
              </a:rPr>
              <a:t>                                             </a:t>
            </a:r>
            <a:r>
              <a:rPr lang="en-US" sz="5600" b="1">
                <a:sym typeface="+mn-ea"/>
              </a:rPr>
              <a:t>217R1A0557  THAGURAPU RAGHUVARAN</a:t>
            </a:r>
            <a:r>
              <a:rPr lang="en-US" sz="3600" b="1">
                <a:sym typeface="+mn-ea"/>
              </a:rPr>
              <a:t>                                                                                                         </a:t>
            </a:r>
            <a:r>
              <a:rPr lang="en-US" sz="4800" b="1">
                <a:sym typeface="+mn-ea"/>
              </a:rPr>
              <a:t>   (Asst,Professor, CSE HOD-II)</a:t>
            </a:r>
            <a:endParaRPr lang="en-US" sz="4800" b="1">
              <a:solidFill>
                <a:schemeClr val="tx1"/>
              </a:solidFill>
            </a:endParaRPr>
          </a:p>
          <a:p>
            <a:pPr algn="l"/>
            <a:r>
              <a:rPr lang="en-US" sz="3600" b="1">
                <a:sym typeface="+mn-ea"/>
              </a:rPr>
              <a:t>                                             </a:t>
            </a:r>
            <a:r>
              <a:rPr lang="en-US" sz="5600" b="1">
                <a:sym typeface="+mn-ea"/>
              </a:rPr>
              <a:t>217R1A0548  ROUTHU HARSHA VARDHAN</a:t>
            </a:r>
            <a:r>
              <a:rPr lang="en-US" sz="5600" b="1">
                <a:solidFill>
                  <a:schemeClr val="tx1"/>
                </a:solidFill>
              </a:rPr>
              <a:t>                  </a:t>
            </a:r>
            <a:r>
              <a:rPr lang="en-US" sz="3600" b="1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70" y="0"/>
            <a:ext cx="746125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NOVELTY OF THE PROJECT</a:t>
            </a:r>
            <a:endParaRPr lang="en-US" sz="5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92235" cy="43516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Novel Approach</a:t>
            </a:r>
            <a:r>
              <a:rPr lang="en-US"/>
              <a:t>: The SC-KM method introduces a new approach for shape clustering, focusing on architectural designs.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New Algorithms</a:t>
            </a:r>
            <a:r>
              <a:rPr 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:</a:t>
            </a:r>
            <a:r>
              <a:rPr lang="en-US"/>
              <a:t> A unique combination of grid_x0002_based descriptors and the Hungarian algorithm to compare shape differences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ARCHITECTURE</a:t>
            </a:r>
            <a:endParaRPr lang="en-US" sz="6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70430"/>
            <a:ext cx="105156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930"/>
            <a:ext cx="10515600" cy="1357630"/>
          </a:xfrm>
        </p:spPr>
        <p:txBody>
          <a:bodyPr>
            <a:normAutofit/>
          </a:bodyPr>
          <a:p>
            <a:r>
              <a:rPr lang="en-US" sz="4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MODULES</a:t>
            </a:r>
            <a:endParaRPr lang="en-US" sz="48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012825"/>
            <a:ext cx="8931910" cy="51644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Upload dataset</a:t>
            </a:r>
            <a:r>
              <a:rPr lang="en-US"/>
              <a:t>: Users upload dataset of architectural shapes.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Preprocess &amp; Hamming distance calculation</a:t>
            </a:r>
            <a:r>
              <a:rPr lang="en-US"/>
              <a:t> : Shapes are processed and hamming distances are calculated for comparsion.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K-Medoids Clustering </a:t>
            </a:r>
            <a:r>
              <a:rPr lang="en-US"/>
              <a:t>: Clusters similar shapes and identifies representative designs.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Visualization </a:t>
            </a:r>
            <a:r>
              <a:rPr lang="en-US"/>
              <a:t>: Visualizes the clustering results and provides insights into similar shapes.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635000"/>
          </a:xfrm>
        </p:spPr>
        <p:txBody>
          <a:bodyPr>
            <a:normAutofit fontScale="90000"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UseCase Diagram: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325" y="1282700"/>
            <a:ext cx="10355580" cy="5227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695325"/>
          </a:xfrm>
        </p:spPr>
        <p:txBody>
          <a:bodyPr>
            <a:normAutofit fontScale="90000"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Activity Diagram: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550" y="843280"/>
            <a:ext cx="11596370" cy="58210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706120"/>
          </a:xfrm>
        </p:spPr>
        <p:txBody>
          <a:bodyPr>
            <a:normAutofit fontScale="90000"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Sequence Diagram: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695" y="808355"/>
            <a:ext cx="11301730" cy="5716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035"/>
          </a:xfrm>
        </p:spPr>
        <p:txBody>
          <a:bodyPr>
            <a:normAutofit fontScale="90000"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Class Diagram: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835" y="898525"/>
            <a:ext cx="11467465" cy="5704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574675"/>
          </a:xfrm>
        </p:spPr>
        <p:txBody>
          <a:bodyPr>
            <a:normAutofit fontScale="90000"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SAMPLE CODE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838200" y="840740"/>
            <a:ext cx="5181600" cy="533654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4000"/>
              <a:t>from tkinter import *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import tkinter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from tkinter import filedialog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import matplotlib.pyplot as plt 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from tkinter.filedialog import askopenfilename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import pandas as pd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import numpy as np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import os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import cv2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import numpy as np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from sklearn_extra.cluster import KMedoids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main = tkinter.Tk()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main.title("Application and evaluation of a K-Medoids-based shape clustering method for an articulated design space")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main.geometry("1200x1200")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global dataset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global X, Y, clusters, shape1, shape2, shape3, shape4   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def uploadDataset():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  global dataset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  text.delete('1.0', END)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  filename = filedialog.askdirectory(initialdir=".")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text.insert(END,str(filename)+" Dataset Loaded\n\n")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    pathlabel.config(text=str(filename)+" Dataset</a:t>
            </a:r>
            <a:r>
              <a:rPr lang="en-US" sz="3600"/>
              <a:t> Loaded\n\n")</a:t>
            </a:r>
            <a:endParaRPr lang="en-US" sz="3600"/>
          </a:p>
          <a:p>
            <a:endParaRPr lang="en-US" sz="360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840740"/>
            <a:ext cx="5181600" cy="533654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4000">
                <a:sym typeface="+mn-ea"/>
              </a:rPr>
              <a:t>def preprocessDataset():</a:t>
            </a:r>
            <a:endParaRPr lang="en-US" sz="4000">
              <a:sym typeface="+mn-ea"/>
            </a:endParaRPr>
          </a:p>
          <a:p>
            <a:pPr marL="0" indent="0">
              <a:buNone/>
            </a:pPr>
            <a:r>
              <a:rPr lang="en-US" sz="4000">
                <a:sym typeface="+mn-ea"/>
              </a:rPr>
              <a:t>text.delete('1.0', END)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global dataset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global X, Y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if os.path.exists("model/X.txt.npy"):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X = np.load('model/X.txt.npy')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Y = np.load('model/Y.txt.npy')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else: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X = []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Y = []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for root, dirs, directory in os.walk(dataset):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    for j in range(len(directory)):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        name = os.path.basename(root)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        print(name+" "+root+"/"+directory[j])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        if 'Thumbs.db' not in directory[j]: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            img = cv2.imread(root+"/"+directory[j],0)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            img = cv2.resize(img, (64,64))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            X.append(img.ravel())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            Y.append(getID(name))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X = np.asarray(X)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Y = np.asarray(Y)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np.save('model/X.txt',X)</a:t>
            </a:r>
            <a:endParaRPr lang="en-US" sz="4000"/>
          </a:p>
          <a:p>
            <a:pPr marL="0" indent="0">
              <a:buNone/>
            </a:pPr>
            <a:r>
              <a:rPr lang="en-US" sz="4000">
                <a:sym typeface="+mn-ea"/>
              </a:rPr>
              <a:t>        np.save('model/Y.txt',Y)</a:t>
            </a:r>
            <a:endParaRPr lang="en-US" sz="4000"/>
          </a:p>
          <a:p>
            <a:pPr marL="0" indent="0">
              <a:buNone/>
            </a:pPr>
            <a:endParaRPr lang="en-US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Content Placeholder 14"/>
          <p:cNvSpPr>
            <a:spLocks noGrp="1"/>
          </p:cNvSpPr>
          <p:nvPr>
            <p:ph sz="half" idx="4294967295"/>
          </p:nvPr>
        </p:nvSpPr>
        <p:spPr>
          <a:xfrm>
            <a:off x="0" y="119380"/>
            <a:ext cx="5902960" cy="6057900"/>
          </a:xfrm>
        </p:spPr>
        <p:txBody>
          <a:bodyPr>
            <a:normAutofit fontScale="25000"/>
          </a:bodyPr>
          <a:p>
            <a:pPr marL="0" indent="0">
              <a:lnSpc>
                <a:spcPct val="80000"/>
              </a:lnSpc>
              <a:buNone/>
            </a:pPr>
            <a:r>
              <a:rPr lang="en-US" sz="4000"/>
              <a:t> X = X.astype('float32')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X = X/255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test = X[3]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test = test.reshape(64,64)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indices = np.arange(X.shape[0])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np.random.shuffle(indices)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X = X[indices]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Y = Y[indices]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text.insert(END,"Total images found in dataset : "+str(X.shape[0])+"\n\n")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text.insert(END,"Shapes found in dataset are : Star, Circle, Triangle and Rectangle\n\n")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text.update_idletasks()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test = cv2.resize(test,(300,300))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cv2.imshow("Sample Process Image",test)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cv2.waitKey(0)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def runClustering():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global X, Y, clusters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global shape1, shape2, shape3, shape4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text.delete('1.0', END)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kmedoids = KMedoids(n_clusters=4, metric='euclidean',random_state=0,max_iter=10000)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kmedoids.fit(X)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clusters = kmedoids.labels_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text.insert(END,"Clusters List = "+str(clusters.tolist())+"\n\n")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count1 = 0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count2 = 0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count3 = 0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/>
              <a:t>    count4 = 0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  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4294967295"/>
          </p:nvPr>
        </p:nvSpPr>
        <p:spPr>
          <a:xfrm>
            <a:off x="7010400" y="120015"/>
            <a:ext cx="5181600" cy="6057265"/>
          </a:xfrm>
        </p:spPr>
        <p:txBody>
          <a:bodyPr>
            <a:normAutofit fontScale="25000"/>
          </a:bodyPr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for i in range(len(clusters)):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if clusters[i] == 0: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count1 += 1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if len(shape1) &lt; 20: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if clusters[i] == 0: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    shape1.append(X[i])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shape2 = []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for i in range(len(clusters)):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if clusters[i] == 1: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count2 += 1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if len(shape2) &lt; 20: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if clusters[i] == 1: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    shape2.append(X[i])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shape3 = []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for i in range(len(clusters)):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if clusters[i] == 2: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count3 += 1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if len(shape3) &lt; 20: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if clusters[i] == 2: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    shape3.append(X[i])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shape4 = []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for i in range(len(clusters)):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if clusters[i] == 3: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count4 += 1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if len(shape4) &lt; 20: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if clusters[i] == 3: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r>
              <a:rPr lang="en-US" sz="4000">
                <a:sym typeface="+mn-ea"/>
              </a:rPr>
              <a:t>                shape4.append(X[i])</a:t>
            </a:r>
            <a:endParaRPr lang="en-US" sz="4000"/>
          </a:p>
          <a:p>
            <a:pPr marL="0" indent="0">
              <a:lnSpc>
                <a:spcPct val="80000"/>
              </a:lnSpc>
              <a:buNone/>
            </a:pPr>
            <a:endParaRPr lang="en-US"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96520"/>
            <a:ext cx="5527675" cy="6638925"/>
          </a:xfrm>
        </p:spPr>
        <p:txBody>
          <a:bodyPr>
            <a:normAutofit fontScale="25000"/>
          </a:bodyPr>
          <a:p>
            <a:pPr marL="0" indent="0">
              <a:lnSpc>
                <a:spcPct val="70000"/>
              </a:lnSpc>
              <a:buNone/>
            </a:pPr>
            <a:r>
              <a:rPr lang="en-US" sz="3600"/>
              <a:t> text.insert(END,"Clustering process completed\n\n")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text.insert(END,"Total shapes found in Cluster1 : "+str(count1)+"\n\n")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text.insert(END,"Total shapes found in Cluster2 : "+str(count2)+"\n\n")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text.insert(END,"Total shapes found in Cluster3 : "+str(count3)+"\n\n")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text.insert(END,"Total shapes found in Cluster4 : "+str(count4)+"\n\n")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def plotShapes(array, titles):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w = 64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h = 64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fig = plt.figure(figsize=(8, 8))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columns = 4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rows = 5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index = 0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for i in range(1, columns*rows +1):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    img = array[index].reshape(64,64)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    fig.add_subplot(rows, columns, i)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    plt.imshow(img)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    index += 1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fig.suptitle(titles, fontsize=20)    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def visualization():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global shape1, shape2, shape3, shape4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plotShapes(shape1,"Shapes in Cluster 1")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plotShapes(shape2,"Shapes in Cluster 2")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plotShapes(shape3,"Shapes in Cluster 3")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plotShapes(shape4,"Shapes in Cluster 4")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plt.show()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def close():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    main.destroy()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font = ('times', 14, 'bold')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title = Label(main, text='Application and evaluation of a K-Medoids-based shape clustering method for an articulated design space')</a:t>
            </a:r>
            <a:endParaRPr lang="en-US" sz="3600"/>
          </a:p>
          <a:p>
            <a:pPr marL="0" indent="0">
              <a:lnSpc>
                <a:spcPct val="70000"/>
              </a:lnSpc>
              <a:buNone/>
            </a:pPr>
            <a:r>
              <a:rPr lang="en-US" sz="3600"/>
              <a:t>title.config(bg='DarkGoldenrod1', fg='black')  </a:t>
            </a:r>
            <a:endParaRPr lang="en-US" sz="360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471920" y="-635"/>
            <a:ext cx="5720080" cy="6736080"/>
          </a:xfrm>
        </p:spPr>
        <p:txBody>
          <a:bodyPr>
            <a:normAutofit fontScale="25000"/>
          </a:bodyPr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title.config(font=font)           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title.config(height=3, width=120)       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title.place(x=5,y=5)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font1 = ('times', 12, 'bold')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uploadButton = Button(main, text="Upload Shapes Dataset", command=uploadDataset)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uploadButton.place(x=50,y=100)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uploadButton.config(font=font1)  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pathlabel = Label(main)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pathlabel.config(bg='brown', fg='white')  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pathlabel.config(font=font1)           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pathlabel.place(x=560,y=100)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preprocessButton = Button(main, text="Preprocess &amp; Hamming Distance Calculation", command=preprocessDataset)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preprocessButton.place(x=50,y=150)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preprocessButton.config(font=font1)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hybridMLButton = Button(main, text="Run K-Medoids Clustering Algorithm", command=runClustering)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hybridMLButton.place(x=50,y=200)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hybridMLButton.config(font=font1)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snButton = Button(main, text="Similar Shapes Visualization from Clusters", command=visualization)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snButton.place(x=50,y=250)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snButton.config(font=font1)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snButton = Button(main, text="Exit", command=close)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snButton.place(x=50,y=300)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snButton.config(font=font1)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font1 = ('times', 12, 'bold')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text=Text(main,height=25,width=100)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scroll=Scrollbar(text)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text.configure(yscrollcommand=scroll.set)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text.place(x=400,y=150)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text.config(font=font1)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main.config(bg='LightSteelBlue1')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r>
              <a:rPr lang="en-US" sz="3600">
                <a:sym typeface="+mn-ea"/>
              </a:rPr>
              <a:t>main.mainloop()</a:t>
            </a:r>
            <a:endParaRPr lang="en-US" sz="3600"/>
          </a:p>
          <a:p>
            <a:pPr marL="0" indent="0">
              <a:lnSpc>
                <a:spcPct val="60000"/>
              </a:lnSpc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TABLE OF CONTENTS</a:t>
            </a:r>
            <a:endParaRPr lang="en-US" sz="5400" b="1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</a:rPr>
              <a:t>Introduction                                                                                                            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</a:rPr>
              <a:t>Overview of the Project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</a:rPr>
              <a:t>Existing Project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</a:rPr>
              <a:t> Disadvantages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</a:rPr>
              <a:t>Proposed System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</a:rPr>
              <a:t>Advantages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</a:rPr>
              <a:t>Hardware Requirements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</a:rPr>
              <a:t>Software Requirements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</a:rPr>
              <a:t>Novelty of the Project</a:t>
            </a:r>
            <a:endParaRPr lang="en-US" sz="2800">
              <a:solidFill>
                <a:schemeClr val="accent2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  <a:sym typeface="+mn-ea"/>
              </a:rPr>
              <a:t>Architecture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  <a:sym typeface="+mn-ea"/>
              </a:rPr>
              <a:t>Modules</a:t>
            </a:r>
            <a:endParaRPr lang="en-US" sz="2800">
              <a:solidFill>
                <a:schemeClr val="accent2"/>
              </a:solidFill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  <a:sym typeface="+mn-ea"/>
              </a:rPr>
              <a:t>UML Daigrams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  <a:sym typeface="+mn-ea"/>
              </a:rPr>
              <a:t>Sample Code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  <a:sym typeface="+mn-ea"/>
              </a:rPr>
              <a:t>Result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  <a:sym typeface="+mn-ea"/>
              </a:rPr>
              <a:t>Conclusion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  <a:sym typeface="+mn-ea"/>
              </a:rPr>
              <a:t>Future Scope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  <a:sym typeface="+mn-ea"/>
              </a:rPr>
              <a:t>References</a:t>
            </a:r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accent2"/>
                </a:solidFill>
                <a:sym typeface="+mn-ea"/>
              </a:rPr>
              <a:t>Github Link</a:t>
            </a:r>
            <a:endParaRPr lang="en-US" sz="2800">
              <a:solidFill>
                <a:schemeClr val="accent2"/>
              </a:solidFill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87630"/>
            <a:ext cx="5862320" cy="6678930"/>
          </a:xfrm>
        </p:spPr>
        <p:txBody>
          <a:bodyPr>
            <a:normAutofit fontScale="25000"/>
          </a:bodyPr>
          <a:p>
            <a:pPr marL="0" indent="0">
              <a:lnSpc>
                <a:spcPct val="10000"/>
              </a:lnSpc>
              <a:buNone/>
            </a:pPr>
            <a:r>
              <a:rPr lang="en-US" sz="3600"/>
              <a:t>#TEST TRAIN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import os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import cv2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import numpy as np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from sklearn_extra.cluster import KMedoids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import matplotlib.pyplot as plt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# Non-Binary Image Classification using Convolution Neural Networks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'''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path = 'shapes'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labels = []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X_train = []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Y_train = []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def getID(name):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index = 0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for i in range(len(labels)):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if labels[i] == name: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    index = i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    break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return index       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for root, dirs, directory in os.walk(path):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for j in range(len(directory)):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name = os.path.basename(root)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if name not in labels: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    labels.append(name)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print(labels)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for root, dirs, directory in os.walk(path):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for j in range(len(directory)):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name = os.path.basename(root)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print(name+" "+root+"/"+directory[j])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if 'Thumbs.db' not in directory[j]: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    img = cv2.imread(root+"/"+directory[j],0)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    img = cv2.resize(img, (64,64))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    X_train.append(img.ravel())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    Y_train.append(getID(name))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        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X_train = np.asarray(X_train)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Y_train = np.asarray(Y_train)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print(Y_train)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np.save('model/X.txt',X_train)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np.save('model/Y.txt',Y_train)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'''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X_train = np.load('model/X.txt.npy')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Y_train = np.load('model/Y.txt.npy')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X_train = X_train.astype('float32')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X_train = X_train/255  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/>
              <a:t>test = X_train[3]</a:t>
            </a:r>
            <a:endParaRPr lang="en-US" sz="3600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86995"/>
            <a:ext cx="5181600" cy="6679565"/>
          </a:xfrm>
        </p:spPr>
        <p:txBody>
          <a:bodyPr>
            <a:normAutofit fontScale="25000"/>
          </a:bodyPr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test = test.reshape(64,64)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cv2.imshow("aa",test)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cv2.waitKey(0)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indices = np.arange(X_train.shape[0])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np.random.shuffle(indices)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X_train = X_train[indices]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Y_train = Y_train[indices]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kmedoids = KMedoids(n_clusters=4, metric='euclidean',random_state=0,max_iter=10000)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kmedoids.fit(X_train)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predict = kmedoids.labels_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images = []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for i in range(len(predict)):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if len(images) &lt; 20: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if predict[i] == 0: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    images.append(X_train[i])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images1 = []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for i in range(len(predict)):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if len(images1) &lt; 20: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if predict[i] == 1: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    images1.append(X_train[i])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images2 = []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for i in range(len(predict)):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if len(images2) &lt; 20: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if predict[i] == 2: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    images2.append(X_train[i])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images3 = []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for i in range(len(predict)):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if len(images3) &lt; 20: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if predict[i] == 3: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    images3.append(X_train[i])            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def plotShapes(array, title):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w = 64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h = 64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fig = plt.figure(figsize=(8, 8))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columns = 4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rows = 5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index = 0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for i in range(1, columns*rows +1):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img = array[index].reshape(64,64)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fig.add_subplot(rows, columns, i)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plt.imshow(img)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    index += 1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plt.title(title)    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    plt.show(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plotShapes(images,"Shapes in Cluster 1")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plotShapes(images1,"Shapes in Cluster 2")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plotShapes(images2,"Shapes in Cluster 3")</a:t>
            </a:r>
            <a:endParaRPr lang="en-US" sz="3600"/>
          </a:p>
          <a:p>
            <a:pPr marL="0" indent="0">
              <a:lnSpc>
                <a:spcPct val="10000"/>
              </a:lnSpc>
              <a:buNone/>
            </a:pPr>
            <a:r>
              <a:rPr lang="en-US" sz="3600">
                <a:sym typeface="+mn-ea"/>
              </a:rPr>
              <a:t>plotShapes(images3,"Shapes in Cluster 4")</a:t>
            </a:r>
            <a:endParaRPr lang="en-US" sz="3600"/>
          </a:p>
          <a:p>
            <a:pPr marL="0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RESULT</a:t>
            </a:r>
            <a:endParaRPr lang="en-US" sz="5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71650"/>
            <a:ext cx="517652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75" y="1628775"/>
            <a:ext cx="4802505" cy="4008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</a:t>
            </a:r>
            <a:endParaRPr lang="en-US" sz="5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084945" cy="495300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 The  project  provides  a  practical  solution  for  clustering  shapes  within  the  architectural  domain,  offering  insights  into  the  development  of  advanced  design  tools. 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 With  the  potential  for  future  enhancements,  this  work  stands  as  a  significant  contribution  to  the  field  of  generative  design  systems  and  computational  design.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FUTURE SCOPE</a:t>
            </a:r>
            <a:endParaRPr lang="en-US" sz="5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220200" cy="495300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This method  can  be  applied  to  other  fields  such  as  image  processing  or  urban  planning,  providing  a  versatile  tool  for  different  domains  that  require  shape  clustering  or  generative  design  systems.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The  system  can  also  support  integration  with  various  databases  and  design  software  for  more  seamless  data  management  and  collaboration  in  the  future.</a:t>
            </a:r>
            <a:endParaRPr 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REFERENCES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838200" y="1038860"/>
            <a:ext cx="8670290" cy="513842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v"/>
            </a:pPr>
            <a:r>
              <a:rPr lang="en-US" sz="1715">
                <a:sym typeface="+mn-ea"/>
              </a:rPr>
              <a:t>Cai, C., &amp; Li, B. (2020). Cluster analysis for urban morphological analysis and case-based design. Paper presented at the ACADIA 2020: Distributed Proximities. Proceedings of the 40th Annual Conference of the Association for Computer Aided Design in Architecture (ACADIA)</a:t>
            </a:r>
            <a:endParaRPr lang="en-US" sz="1715"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1715">
                <a:sym typeface="+mn-ea"/>
              </a:rPr>
              <a:t>Abdelrahman, M. M., &amp; Toutou, A. M. Y. (2019). [ANT]: A machine learning approach for building performance simulation: Methods and development. The Academic Research Community Publication, 3(1), 205–213.</a:t>
            </a:r>
            <a:endParaRPr lang="en-US" sz="1715"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1715">
                <a:sym typeface="+mn-ea"/>
              </a:rPr>
              <a:t>Brown, N. C., &amp; Mueller, C. T. (2019). Quantifying diversity in parametric design: A comparison of possible metrics. Artificial Intelligence for Engineering Design, Analysis and Manufacturing: AIEDAM, 33(1), 40–53.</a:t>
            </a:r>
            <a:endParaRPr lang="en-US" sz="1715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REFERENCES LINK</a:t>
            </a:r>
            <a:endParaRPr lang="en-US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olidFill>
                  <a:schemeClr val="tx1"/>
                </a:solidFill>
              </a:rPr>
              <a:t>https://doi.org/10.5281/zenodo.888148</a:t>
            </a:r>
            <a:endParaRPr lang="en-US" sz="16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600">
                <a:solidFill>
                  <a:schemeClr val="tx1"/>
                </a:solidFill>
              </a:rPr>
              <a:t>https://doi.org/10.4135/9781412986397</a:t>
            </a:r>
            <a:endParaRPr lang="en-US" sz="16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endParaRPr lang="en-US" sz="1600" b="1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endParaRPr lang="en-US" sz="16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v"/>
            </a:pPr>
            <a:endParaRPr lang="en-US" sz="160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GITHUB LINK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https://github.com/Raghuvaran0557/Minor-Project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INTRODUCTION</a:t>
            </a:r>
            <a:endParaRPr lang="en-US" sz="5400" b="1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7792720" cy="537781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v"/>
            </a:pPr>
            <a:r>
              <a:rPr lang="en-US" sz="2400"/>
              <a:t>Generative Design Systems (GDSs): These computational frameworks often generate a large number of designs, making it difficult for designers to explore effectively.</a:t>
            </a:r>
            <a:endParaRPr lang="en-US" sz="2400"/>
          </a:p>
          <a:p>
            <a:pPr>
              <a:buFont typeface="Wingdings" panose="05000000000000000000" charset="0"/>
              <a:buChar char="v"/>
            </a:pPr>
            <a:r>
              <a:rPr lang="en-US" sz="2400"/>
              <a:t>Issue: Existing systems lack mechanisms to organize designs,leading to redundancy and computational burden.</a:t>
            </a:r>
            <a:endParaRPr lang="en-US" sz="2400"/>
          </a:p>
          <a:p>
            <a:pPr>
              <a:buFont typeface="Wingdings" panose="05000000000000000000" charset="0"/>
              <a:buChar char="v"/>
            </a:pPr>
            <a:r>
              <a:rPr lang="en-US" sz="2400"/>
              <a:t>Solution: The introduction of K-Medoids clustering for grouping designs into subsets for better exploration</a:t>
            </a:r>
            <a:r>
              <a:rPr lang="en-US"/>
              <a:t> 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460"/>
          </a:xfrm>
        </p:spPr>
        <p:txBody>
          <a:bodyPr/>
          <a:p>
            <a:r>
              <a:rPr lang="en-US" sz="5400" b="1"/>
              <a:t>OVERVIEW OF THE PROJECT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275"/>
            <a:ext cx="7028180" cy="2479040"/>
          </a:xfrm>
        </p:spPr>
        <p:txBody>
          <a:bodyPr/>
          <a:p>
            <a:r>
              <a:rPr lang="en-US"/>
              <a:t>To develop and apply a K-Medoids-based clustering method (SC-KM) that organizes 2D architectural shapes. This method is designed to handle non-Euclidean distances and improve design space exploration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56640"/>
          </a:xfrm>
        </p:spPr>
        <p:txBody>
          <a:bodyPr/>
          <a:p>
            <a:r>
              <a:rPr lang="en-US" sz="5400" b="1">
                <a:solidFill>
                  <a:srgbClr val="0070C0"/>
                </a:solidFill>
              </a:rPr>
              <a:t>EXISTING PROJECT</a:t>
            </a:r>
            <a:endParaRPr lang="en-US" sz="54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23125" cy="4351655"/>
          </a:xfrm>
        </p:spPr>
        <p:txBody>
          <a:bodyPr/>
          <a:p>
            <a:r>
              <a:rPr lang="en-US" sz="3600">
                <a:solidFill>
                  <a:srgbClr val="7030A0"/>
                </a:solidFill>
              </a:rPr>
              <a:t>Existing Systems</a:t>
            </a:r>
            <a:r>
              <a:rPr lang="en-US"/>
              <a:t>: Traditional generative design systems produce numerous redundant designs, making navigation difficult.</a:t>
            </a:r>
            <a:endParaRPr lang="en-US"/>
          </a:p>
          <a:p>
            <a:r>
              <a:rPr lang="en-US" sz="3600">
                <a:solidFill>
                  <a:srgbClr val="7030A0"/>
                </a:solidFill>
              </a:rPr>
              <a:t>Challenge</a:t>
            </a:r>
            <a:r>
              <a:rPr lang="en-US"/>
              <a:t>: Lack of an organizational mechanism for effective design exploration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DISADVANTAGES</a:t>
            </a:r>
            <a:endParaRPr lang="en-US" sz="5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9550"/>
            <a:ext cx="7739380" cy="464820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Scalability issues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Lack of adaptability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Redundancy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Computational Burden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PROPOSED SYSTEM</a:t>
            </a:r>
            <a:endParaRPr lang="en-US" sz="5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71435" cy="43516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accent1"/>
                </a:solidFill>
              </a:rPr>
              <a:t>SC-KM Method</a:t>
            </a:r>
            <a:r>
              <a:rPr lang="en-US"/>
              <a:t>: The proposed system utilizes K-Medoids clustering to group similar designs and reduce redundancy.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accent1"/>
                </a:solidFill>
              </a:rPr>
              <a:t>New Algorithms</a:t>
            </a:r>
            <a:r>
              <a:rPr lang="en-US"/>
              <a:t>: The project introduced a grid_x0002_based shape descriptor and the use of the Hungarian algorithm for shape difference calculation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ADVANTAGES</a:t>
            </a:r>
            <a:endParaRPr lang="en-US" sz="5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q"/>
            </a:pPr>
            <a:r>
              <a:rPr lang="en-US"/>
              <a:t>High Stability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High Accuracy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Robustness to Noise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Cluster Representation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HARDWARE REQUIREMENTS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09600" y="887730"/>
            <a:ext cx="10972800" cy="524002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System : Pentium IV 2.4GHz or Greater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Harddisk : 40GB or More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RAM : 512MB or More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SOFTWARE REQUIREMENTS</a:t>
            </a:r>
            <a:endParaRPr 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tx1"/>
                </a:solidFill>
              </a:rPr>
              <a:t>Code Language : Python</a:t>
            </a:r>
            <a:endParaRPr lang="en-US" sz="280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800">
                <a:solidFill>
                  <a:schemeClr val="tx1"/>
                </a:solidFill>
              </a:rPr>
              <a:t>Operating System : Windows 7 Professional or Later</a:t>
            </a: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13553</Words>
  <Application>WPS Presentation</Application>
  <PresentationFormat>Widescreen</PresentationFormat>
  <Paragraphs>403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25</vt:i4>
      </vt:variant>
    </vt:vector>
  </HeadingPairs>
  <TitlesOfParts>
    <vt:vector size="48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Blue Waves</vt:lpstr>
      <vt:lpstr>1_Blue Waves</vt:lpstr>
      <vt:lpstr>2_Blue Waves</vt:lpstr>
      <vt:lpstr>3_Blue Waves</vt:lpstr>
      <vt:lpstr>4_Blue Waves</vt:lpstr>
      <vt:lpstr>5_Blue Waves</vt:lpstr>
      <vt:lpstr>6_Blue Waves</vt:lpstr>
      <vt:lpstr>7_Blue Waves</vt:lpstr>
      <vt:lpstr>8_Blue Waves</vt:lpstr>
      <vt:lpstr>9_Blue Waves</vt:lpstr>
      <vt:lpstr>10_Blue Waves</vt:lpstr>
      <vt:lpstr>11_Blue Waves</vt:lpstr>
      <vt:lpstr>12_Blue Waves</vt:lpstr>
      <vt:lpstr>13_Blue Waves</vt:lpstr>
      <vt:lpstr>  CMR TECHNICAL CAMPUS UGC AUTONOMOUS  (Accredited by NAAC, NBA, Permanently Affiliated to JNTUH, Approved by AICTE, New Delhi)  Kandlakoya (V), Medchal Road, Hyderabad-501401.  DEPARTMENT OF COMPUTER SCIENCE AND ENGINEERING</vt:lpstr>
      <vt:lpstr>TABLE OF CONTENT</vt:lpstr>
      <vt:lpstr>INTRODUCTION</vt:lpstr>
      <vt:lpstr>OVERVIEW OF THE PROJECT</vt:lpstr>
      <vt:lpstr>EXISTING PROJECT</vt:lpstr>
      <vt:lpstr>DISADVANTAGES</vt:lpstr>
      <vt:lpstr>PROPOSED SYSTEM</vt:lpstr>
      <vt:lpstr>ADVANTAGES</vt:lpstr>
      <vt:lpstr>HARDWARE REQUIREMENTS</vt:lpstr>
      <vt:lpstr>NOVELTY OF THE PROJECT</vt:lpstr>
      <vt:lpstr>ARCHITECTURE</vt:lpstr>
      <vt:lpstr>MODULES</vt:lpstr>
      <vt:lpstr>UseCase Diagram:</vt:lpstr>
      <vt:lpstr>Activity Diagram:</vt:lpstr>
      <vt:lpstr>Sequence Diagram:</vt:lpstr>
      <vt:lpstr>Class Diagram:</vt:lpstr>
      <vt:lpstr>SAMPLE CODE</vt:lpstr>
      <vt:lpstr>PowerPoint 演示文稿</vt:lpstr>
      <vt:lpstr>PowerPoint 演示文稿</vt:lpstr>
      <vt:lpstr>PowerPoint 演示文稿</vt:lpstr>
      <vt:lpstr>RESULT</vt:lpstr>
      <vt:lpstr>CONCLUSION</vt:lpstr>
      <vt:lpstr>FUTURE SCOPE</vt:lpstr>
      <vt:lpstr>REFERENCES</vt:lpstr>
      <vt:lpstr>GITHUB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CMR TECHNICAL CAMPUS UGC AUTONOMOUS  (Accredited by NAAC, NBA, Permanently Affiliated to JNTUH, Approved by AICTE, New Delhi)  Kandlakoya (V), Medchal Road, Hyderabad-501401.  DEPARTMENT OF COMPUTER SCIENCE AND ENGINEERING</dc:title>
  <dc:creator/>
  <cp:lastModifiedBy>WPS_1717310324</cp:lastModifiedBy>
  <cp:revision>8</cp:revision>
  <dcterms:created xsi:type="dcterms:W3CDTF">2024-10-17T08:05:00Z</dcterms:created>
  <dcterms:modified xsi:type="dcterms:W3CDTF">2024-10-18T07:46:54Z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30E6154FFFE841298C221AAF1BDA76C4_12</vt:lpwstr>
  </property>
  <property fmtid="{D5CDD505-2E9C-101B-9397-08002B2CF9AE}" pid="3" name="KSOProductBuildVer">
    <vt:lpwstr>1033-12.2.0.18545</vt:lpwstr>
  </property>
</Properties>
</file>