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65" r:id="rId4"/>
    <p:sldId id="267" r:id="rId5"/>
    <p:sldId id="266" r:id="rId6"/>
    <p:sldId id="261" r:id="rId7"/>
    <p:sldId id="268" r:id="rId8"/>
    <p:sldId id="269" r:id="rId9"/>
    <p:sldId id="270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B8E8FE"/>
    <a:srgbClr val="65CEFD"/>
    <a:srgbClr val="106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>
        <p:scale>
          <a:sx n="66" d="100"/>
          <a:sy n="66" d="100"/>
        </p:scale>
        <p:origin x="174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B262-2A84-434B-8003-45BC0CDAF8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E21E-4CB4-422F-9941-F1DC0E388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0922"/>
            <a:ext cx="9144000" cy="56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4000" cy="123092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270BFB-C606-443E-AC08-402F5BFF9610}"/>
              </a:ext>
            </a:extLst>
          </p:cNvPr>
          <p:cNvCxnSpPr>
            <a:cxnSpLocks/>
          </p:cNvCxnSpPr>
          <p:nvPr/>
        </p:nvCxnSpPr>
        <p:spPr>
          <a:xfrm>
            <a:off x="1556426" y="1736761"/>
            <a:ext cx="7587574" cy="0"/>
          </a:xfrm>
          <a:prstGeom prst="line">
            <a:avLst/>
          </a:prstGeom>
          <a:ln w="57150">
            <a:solidFill>
              <a:srgbClr val="65C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7A4A6E-9D58-42CF-993B-765CF5788535}"/>
              </a:ext>
            </a:extLst>
          </p:cNvPr>
          <p:cNvSpPr txBox="1"/>
          <p:nvPr/>
        </p:nvSpPr>
        <p:spPr>
          <a:xfrm>
            <a:off x="1459149" y="-165374"/>
            <a:ext cx="8482519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You’ll Buy Next</a:t>
            </a:r>
          </a:p>
          <a:p>
            <a:pPr marL="45720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Utilizing AWS and Spark ML to Predict User Buying Decisions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11BB9-9BD0-46C5-8B25-1CE6D3D5F42A}"/>
              </a:ext>
            </a:extLst>
          </p:cNvPr>
          <p:cNvSpPr txBox="1"/>
          <p:nvPr/>
        </p:nvSpPr>
        <p:spPr>
          <a:xfrm>
            <a:off x="1459149" y="-29187"/>
            <a:ext cx="8482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What </a:t>
            </a: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40A3-3A35-4593-84CE-1FE1C4067E8E}"/>
              </a:ext>
            </a:extLst>
          </p:cNvPr>
          <p:cNvSpPr txBox="1"/>
          <p:nvPr/>
        </p:nvSpPr>
        <p:spPr>
          <a:xfrm>
            <a:off x="-1342418" y="-159307"/>
            <a:ext cx="8774349" cy="70173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Implicit Feedback Recommender System</a:t>
            </a:r>
          </a:p>
          <a:p>
            <a:endParaRPr lang="en-US" dirty="0"/>
          </a:p>
          <a:p>
            <a:r>
              <a:rPr lang="en-US" dirty="0"/>
              <a:t>Differentiate from Netflix</a:t>
            </a:r>
          </a:p>
          <a:p>
            <a:endParaRPr lang="en-US" dirty="0"/>
          </a:p>
          <a:p>
            <a:r>
              <a:rPr lang="en-US" dirty="0"/>
              <a:t>Why we are better than competition recommender systems</a:t>
            </a:r>
          </a:p>
          <a:p>
            <a:r>
              <a:rPr lang="en-US" dirty="0"/>
              <a:t>	Observing more features of their preferences</a:t>
            </a:r>
          </a:p>
          <a:p>
            <a:r>
              <a:rPr lang="en-US" dirty="0"/>
              <a:t>	Our: Action movies on a Friday, romantic on a Tuesday</a:t>
            </a:r>
          </a:p>
          <a:p>
            <a:r>
              <a:rPr lang="en-US" dirty="0"/>
              <a:t>	Netflix (Traditional recommender systems) show only general what customers like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	Spotify knows I want smoothing music in morning and high energy in afternoon</a:t>
            </a:r>
          </a:p>
          <a:p>
            <a:endParaRPr lang="en-US" dirty="0"/>
          </a:p>
          <a:p>
            <a:r>
              <a:rPr lang="en-US" dirty="0"/>
              <a:t>Cons of our Recommender System:</a:t>
            </a:r>
          </a:p>
          <a:p>
            <a:r>
              <a:rPr lang="en-US" dirty="0"/>
              <a:t>	It is not creative</a:t>
            </a:r>
          </a:p>
          <a:p>
            <a:endParaRPr lang="en-US" dirty="0"/>
          </a:p>
          <a:p>
            <a:r>
              <a:rPr lang="en-US" dirty="0"/>
              <a:t>Grocery – Pre-filled cart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Recruiter -  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Financial Products (bonds, stocks, - Portfolio; Diversified Mutual Funds (risk level, sector specific, etc.))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Algorithm: Bottleneck is training. </a:t>
            </a:r>
            <a:r>
              <a:rPr lang="en-US" dirty="0" err="1"/>
              <a:t>SparkML</a:t>
            </a:r>
            <a:r>
              <a:rPr lang="en-US" dirty="0"/>
              <a:t> gives us the capability to train rapidly</a:t>
            </a:r>
          </a:p>
        </p:txBody>
      </p:sp>
    </p:spTree>
    <p:extLst>
      <p:ext uri="{BB962C8B-B14F-4D97-AF65-F5344CB8AC3E}">
        <p14:creationId xmlns:p14="http://schemas.microsoft.com/office/powerpoint/2010/main" val="345335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3EC51D-103F-48F3-8ED5-D5483262FD86}"/>
              </a:ext>
            </a:extLst>
          </p:cNvPr>
          <p:cNvSpPr txBox="1"/>
          <p:nvPr/>
        </p:nvSpPr>
        <p:spPr>
          <a:xfrm>
            <a:off x="895927" y="711199"/>
            <a:ext cx="802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Introduction </a:t>
            </a:r>
          </a:p>
          <a:p>
            <a:r>
              <a:rPr lang="en-US" dirty="0"/>
              <a:t>Business Use Cases</a:t>
            </a:r>
          </a:p>
          <a:p>
            <a:r>
              <a:rPr lang="en-US" dirty="0"/>
              <a:t>Specific Case</a:t>
            </a:r>
          </a:p>
          <a:p>
            <a:r>
              <a:rPr lang="en-US" dirty="0"/>
              <a:t>Data Preparation (X Probably not this X)</a:t>
            </a:r>
          </a:p>
          <a:p>
            <a:r>
              <a:rPr lang="en-US" dirty="0"/>
              <a:t>Recommender System Creation (technology description, business understanding)</a:t>
            </a:r>
          </a:p>
          <a:p>
            <a:r>
              <a:rPr lang="en-US" dirty="0"/>
              <a:t>Results example</a:t>
            </a:r>
          </a:p>
          <a:p>
            <a:r>
              <a:rPr lang="en-US" dirty="0"/>
              <a:t>Extrapolation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0922"/>
            <a:ext cx="9144000" cy="56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4000" cy="123092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270BFB-C606-443E-AC08-402F5BFF9610}"/>
              </a:ext>
            </a:extLst>
          </p:cNvPr>
          <p:cNvCxnSpPr>
            <a:cxnSpLocks/>
          </p:cNvCxnSpPr>
          <p:nvPr/>
        </p:nvCxnSpPr>
        <p:spPr>
          <a:xfrm>
            <a:off x="1556426" y="1042277"/>
            <a:ext cx="7587574" cy="0"/>
          </a:xfrm>
          <a:prstGeom prst="line">
            <a:avLst/>
          </a:prstGeom>
          <a:ln w="57150">
            <a:solidFill>
              <a:srgbClr val="65C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7A4A6E-9D58-42CF-993B-765CF5788535}"/>
              </a:ext>
            </a:extLst>
          </p:cNvPr>
          <p:cNvSpPr txBox="1"/>
          <p:nvPr/>
        </p:nvSpPr>
        <p:spPr>
          <a:xfrm>
            <a:off x="1459149" y="-859858"/>
            <a:ext cx="8482519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You’ll Buy Next</a:t>
            </a:r>
          </a:p>
          <a:p>
            <a:pPr marL="457200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Utilizing AWS and Spark ML to Predict User Choices</a:t>
            </a:r>
          </a:p>
        </p:txBody>
      </p:sp>
    </p:spTree>
    <p:extLst>
      <p:ext uri="{BB962C8B-B14F-4D97-AF65-F5344CB8AC3E}">
        <p14:creationId xmlns:p14="http://schemas.microsoft.com/office/powerpoint/2010/main" val="19388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CBC0F-5199-46FA-915E-5236E669E8E8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BF32-493A-4651-8783-2800B1A38374}"/>
              </a:ext>
            </a:extLst>
          </p:cNvPr>
          <p:cNvSpPr txBox="1"/>
          <p:nvPr/>
        </p:nvSpPr>
        <p:spPr>
          <a:xfrm>
            <a:off x="1215342" y="2476982"/>
            <a:ext cx="7928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Recommendation Engine Works</a:t>
            </a:r>
          </a:p>
          <a:p>
            <a:endParaRPr lang="en-US" dirty="0"/>
          </a:p>
          <a:p>
            <a:r>
              <a:rPr lang="en-US" dirty="0"/>
              <a:t>Flow of data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 S3 Bucket AWS  Spark, computation  </a:t>
            </a:r>
            <a:r>
              <a:rPr lang="en-US" dirty="0" err="1">
                <a:sym typeface="Wingdings" panose="05000000000000000000" pitchFamily="2" charset="2"/>
              </a:rPr>
              <a:t>Resutls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Why is it different than other generic recommendation engine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Instacart Persona Examples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Application examples (business use cases)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C8248-A2BF-4A65-8244-9F511841C026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Creation </a:t>
            </a:r>
            <a:r>
              <a:rPr lang="en-US" sz="2000" dirty="0">
                <a:solidFill>
                  <a:srgbClr val="002060"/>
                </a:solidFill>
              </a:rPr>
              <a:t>Technology &amp; 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7444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A4A6E-9D58-42CF-993B-765CF5788535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10813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A4A6E-9D58-42CF-993B-765CF5788535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Use Case</a:t>
            </a:r>
          </a:p>
        </p:txBody>
      </p:sp>
    </p:spTree>
    <p:extLst>
      <p:ext uri="{BB962C8B-B14F-4D97-AF65-F5344CB8AC3E}">
        <p14:creationId xmlns:p14="http://schemas.microsoft.com/office/powerpoint/2010/main" val="410248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7D19A-4102-48AB-A4AE-7CB9AEDF4925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 Instacart Business Gains</a:t>
            </a:r>
          </a:p>
        </p:txBody>
      </p:sp>
    </p:spTree>
    <p:extLst>
      <p:ext uri="{BB962C8B-B14F-4D97-AF65-F5344CB8AC3E}">
        <p14:creationId xmlns:p14="http://schemas.microsoft.com/office/powerpoint/2010/main" val="19934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1DFFC-F1FC-4631-A6B1-473C869D9296}"/>
              </a:ext>
            </a:extLst>
          </p:cNvPr>
          <p:cNvSpPr txBox="1"/>
          <p:nvPr/>
        </p:nvSpPr>
        <p:spPr>
          <a:xfrm>
            <a:off x="661480" y="87549"/>
            <a:ext cx="8482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Extrapolation</a:t>
            </a:r>
          </a:p>
          <a:p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5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055D7-CEDA-42A3-8901-BE2C958F5BC9}"/>
              </a:ext>
            </a:extLst>
          </p:cNvPr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3E35B4F-AF6D-41A3-8364-09573FFB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0473">
            <a:off x="-125633" y="947718"/>
            <a:ext cx="10272410" cy="12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5517A-E543-415D-89FC-5E6E788ED9D8}"/>
              </a:ext>
            </a:extLst>
          </p:cNvPr>
          <p:cNvSpPr txBox="1"/>
          <p:nvPr/>
        </p:nvSpPr>
        <p:spPr>
          <a:xfrm>
            <a:off x="661480" y="87549"/>
            <a:ext cx="8482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11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131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Wimer</dc:creator>
  <cp:lastModifiedBy>Wade Wimer</cp:lastModifiedBy>
  <cp:revision>41</cp:revision>
  <dcterms:created xsi:type="dcterms:W3CDTF">2018-12-04T21:16:33Z</dcterms:created>
  <dcterms:modified xsi:type="dcterms:W3CDTF">2018-12-08T21:22:02Z</dcterms:modified>
</cp:coreProperties>
</file>