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22"/>
  </p:notesMasterIdLst>
  <p:sldIdLst>
    <p:sldId id="256" r:id="rId3"/>
    <p:sldId id="257" r:id="rId4"/>
    <p:sldId id="258" r:id="rId5"/>
    <p:sldId id="280" r:id="rId6"/>
    <p:sldId id="282" r:id="rId7"/>
    <p:sldId id="263" r:id="rId8"/>
    <p:sldId id="264" r:id="rId9"/>
    <p:sldId id="262" r:id="rId10"/>
    <p:sldId id="283" r:id="rId11"/>
    <p:sldId id="284" r:id="rId12"/>
    <p:sldId id="285" r:id="rId13"/>
    <p:sldId id="269" r:id="rId14"/>
    <p:sldId id="270" r:id="rId15"/>
    <p:sldId id="286" r:id="rId16"/>
    <p:sldId id="271" r:id="rId17"/>
    <p:sldId id="287" r:id="rId18"/>
    <p:sldId id="288" r:id="rId19"/>
    <p:sldId id="276" r:id="rId20"/>
    <p:sldId id="289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EF0C23B-E757-4805-85BB-30E26BED65F0}">
  <a:tblStyle styleId="{CEF0C23B-E757-4805-85BB-30E26BED65F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F81BD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F81BD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7799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49f434b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49f434b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a349f434b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809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49f434b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49f434b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a349f434b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52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49f434b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49f434b4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a349f434b4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648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9035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8081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3075fe84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3075fe84d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a3075fe84d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371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349f434b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349f434b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a349f434b4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442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278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49f434b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349f434b4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a349f434b4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49f434b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49f434b4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a349f434b4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49f434b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49f434b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a349f434b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49f434b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49f434b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a349f434b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47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639157"/>
            <a:ext cx="9144000" cy="621067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-26713"/>
            <a:ext cx="914400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BMS</a:t>
            </a:r>
            <a:r>
              <a:rPr lang="en-US" sz="27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000" b="1" i="0" u="none" strike="noStrike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INSTITUTE OF TECHNOLOGY AND MANAGEMENT</a:t>
            </a:r>
            <a:endParaRPr sz="1800" b="1" i="0" u="none" strike="noStrike" cap="none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" name="Google Shape;15;p1" descr="C:\Users\Placement\Downloads\Logos\BMSIT LOGO Sept 201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Image result for india"/>
          <p:cNvPicPr preferRelativeResize="0"/>
          <p:nvPr/>
        </p:nvPicPr>
        <p:blipFill rotWithShape="1">
          <a:blip r:embed="rId5">
            <a:alphaModFix/>
          </a:blip>
          <a:srcRect l="19692" r="16350" b="17178"/>
          <a:stretch/>
        </p:blipFill>
        <p:spPr>
          <a:xfrm>
            <a:off x="8503509" y="103921"/>
            <a:ext cx="461587" cy="4892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639157"/>
            <a:ext cx="9144000" cy="621067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0" y="-26713"/>
            <a:ext cx="914400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BMS</a:t>
            </a:r>
            <a:r>
              <a:rPr lang="en-US" sz="27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000" b="1" i="0" u="none" strike="noStrike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INSTITUTE OF TECHNOLOGY AND MANAGEMENT</a:t>
            </a:r>
            <a:endParaRPr sz="1800" b="1" i="0" u="none" strike="noStrike" cap="none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7" name="Google Shape;27;p3" descr="C:\Users\Placement\Downloads\Logos\BMSIT LOGO Sept 201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Image result for india"/>
          <p:cNvPicPr preferRelativeResize="0"/>
          <p:nvPr/>
        </p:nvPicPr>
        <p:blipFill rotWithShape="1">
          <a:blip r:embed="rId5">
            <a:alphaModFix/>
          </a:blip>
          <a:srcRect l="19692" r="16350" b="17178"/>
          <a:stretch/>
        </p:blipFill>
        <p:spPr>
          <a:xfrm>
            <a:off x="8503509" y="103921"/>
            <a:ext cx="461587" cy="4892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30-10-2019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81775" y="2297799"/>
            <a:ext cx="8345100" cy="19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Presented By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9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the guidance of</a:t>
            </a:r>
            <a:endParaRPr sz="2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----------------------</a:t>
            </a:r>
            <a:endParaRPr lang="en-IN"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IN" sz="28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Swetha M S </a:t>
            </a:r>
            <a:endParaRPr lang="en-IN" sz="2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  Professor/ Dept of ISE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BMSIT&amp;M</a:t>
            </a:r>
            <a:endParaRPr sz="2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740450" y="878975"/>
            <a:ext cx="7459200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PBL Presentation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2269000" y="2779975"/>
            <a:ext cx="4783200" cy="16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XXX	           USN:1BY1xISXXX </a:t>
            </a: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XXX	           USN:1BY1xISXXX </a:t>
            </a: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XXX	           USN:1BY1xISXXX Mr. XXX	           USN:1BY1xISXXX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376175" y="637677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1045029" y="623450"/>
            <a:ext cx="7294796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1" algn="ctr">
              <a:buSzPts val="3200"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PROJECT SCHEDULE</a:t>
            </a:r>
            <a:endParaRPr lang="en-US" sz="2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167951" y="2238447"/>
            <a:ext cx="8498082" cy="314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bullets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Project Timeline Template for Excel">
            <a:extLst>
              <a:ext uri="{FF2B5EF4-FFF2-40B4-BE49-F238E27FC236}">
                <a16:creationId xmlns:a16="http://schemas.microsoft.com/office/drawing/2014/main" xmlns="" id="{535641BD-7803-40BB-92FF-4CD60242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1" y="1310150"/>
            <a:ext cx="8315325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6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376175" y="637677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1045029" y="623450"/>
            <a:ext cx="7294796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1" algn="ctr">
              <a:buSzPts val="3200"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ESTIMATION</a:t>
            </a:r>
          </a:p>
        </p:txBody>
      </p:sp>
      <p:pic>
        <p:nvPicPr>
          <p:cNvPr id="2050" name="Picture 2" descr="Project Management C8 -cost_estimation_and_budgeting">
            <a:extLst>
              <a:ext uri="{FF2B5EF4-FFF2-40B4-BE49-F238E27FC236}">
                <a16:creationId xmlns:a16="http://schemas.microsoft.com/office/drawing/2014/main" xmlns="" id="{06578644-B826-47E0-8975-3E80BF96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1" y="1408922"/>
            <a:ext cx="4966544" cy="418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Agencies Estimate Project Cost &amp; Time to Maximize Revenue">
            <a:extLst>
              <a:ext uri="{FF2B5EF4-FFF2-40B4-BE49-F238E27FC236}">
                <a16:creationId xmlns:a16="http://schemas.microsoft.com/office/drawing/2014/main" xmlns="" id="{8912623F-1A45-41B7-8C45-242C4C4B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25" y="1310150"/>
            <a:ext cx="5503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2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1628550" y="746100"/>
            <a:ext cx="58869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TOOLS USED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65725" y="1432800"/>
            <a:ext cx="9055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2432" dirty="0">
              <a:solidFill>
                <a:schemeClr val="dk1"/>
              </a:solidFill>
            </a:endParaRPr>
          </a:p>
          <a:p>
            <a:pPr marL="365760" lvl="0" indent="-254880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🞂"/>
            </a:pP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	: Pentium IV 2.4 GHz.</a:t>
            </a:r>
            <a:endParaRPr sz="2052" dirty="0">
              <a:solidFill>
                <a:schemeClr val="dk1"/>
              </a:solidFill>
            </a:endParaRPr>
          </a:p>
          <a:p>
            <a:pPr marL="365760" lvl="0" indent="-254880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🞂"/>
            </a:pP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Disk	: 40 GB.</a:t>
            </a:r>
            <a:endParaRPr sz="2052" dirty="0">
              <a:solidFill>
                <a:schemeClr val="dk1"/>
              </a:solidFill>
            </a:endParaRPr>
          </a:p>
          <a:p>
            <a:pPr marL="365760" lvl="0" indent="-254880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🞂"/>
            </a:pP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	: 15 VGA </a:t>
            </a:r>
            <a:r>
              <a:rPr lang="en-US" sz="2052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Colour</a:t>
            </a: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2" dirty="0">
              <a:solidFill>
                <a:schemeClr val="dk1"/>
              </a:solidFill>
            </a:endParaRPr>
          </a:p>
          <a:p>
            <a:pPr marL="365760" lvl="0" indent="-254880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🞂"/>
            </a:pP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	: In-built</a:t>
            </a:r>
            <a:endParaRPr sz="2052" dirty="0">
              <a:solidFill>
                <a:schemeClr val="dk1"/>
              </a:solidFill>
            </a:endParaRPr>
          </a:p>
          <a:p>
            <a:pPr marL="365760" lvl="0" indent="-254880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🞂"/>
            </a:pP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	: 512 Mb Minimum</a:t>
            </a:r>
            <a:endParaRPr sz="2052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52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3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2432" dirty="0">
              <a:solidFill>
                <a:schemeClr val="dk1"/>
              </a:solidFill>
            </a:endParaRPr>
          </a:p>
          <a:p>
            <a:pPr marL="365760" lvl="0" indent="-254880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🞂"/>
            </a:pP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    : Windows XP/ Windows 7 or More</a:t>
            </a:r>
            <a:endParaRPr sz="2052" dirty="0">
              <a:solidFill>
                <a:schemeClr val="dk1"/>
              </a:solidFill>
            </a:endParaRPr>
          </a:p>
          <a:p>
            <a:pPr marL="365760" lvl="0" indent="-254880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🞂"/>
            </a:pP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           :  </a:t>
            </a:r>
            <a:r>
              <a:rPr lang="en-US" sz="2052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1.14 , Open </a:t>
            </a:r>
            <a:r>
              <a:rPr lang="en-US" sz="2052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</a:t>
            </a: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52" dirty="0">
              <a:solidFill>
                <a:schemeClr val="dk1"/>
              </a:solidFill>
            </a:endParaRPr>
          </a:p>
          <a:p>
            <a:pPr marL="365760" lvl="0" indent="-254880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🞂"/>
            </a:pP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Language    : Python.</a:t>
            </a:r>
            <a:endParaRPr sz="2052" dirty="0">
              <a:solidFill>
                <a:schemeClr val="dk1"/>
              </a:solidFill>
            </a:endParaRPr>
          </a:p>
          <a:p>
            <a:pPr marL="365760" lvl="0" indent="-254880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🞂"/>
            </a:pPr>
            <a:r>
              <a:rPr lang="en-US" sz="205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Toolbox 	          : Image processing toolbox.</a:t>
            </a:r>
          </a:p>
          <a:p>
            <a:pPr marL="365760" lvl="0" indent="-254880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🞂"/>
            </a:pPr>
            <a:r>
              <a:rPr lang="en-US" sz="2052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Data Base	           :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30-10-2019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072552" y="2142685"/>
            <a:ext cx="6629401" cy="266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2016350" y="805175"/>
            <a:ext cx="4741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r>
              <a:rPr lang="en-US" sz="45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5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6" name="Picture 4" descr="PLOS ONE: Design and Implementation of a Cloud Computing Adoption Decision  Tool: Generating a Cloud Road">
            <a:extLst>
              <a:ext uri="{FF2B5EF4-FFF2-40B4-BE49-F238E27FC236}">
                <a16:creationId xmlns:a16="http://schemas.microsoft.com/office/drawing/2014/main" xmlns="" id="{CC37AB20-5D70-4BAB-A5B3-E13A38561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728575"/>
            <a:ext cx="3333750" cy="276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30-10-2019</a:t>
            </a:r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072552" y="2142685"/>
            <a:ext cx="6629401" cy="266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2016349" y="805175"/>
            <a:ext cx="5685603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MPLEMENTATION</a:t>
            </a:r>
            <a:r>
              <a:rPr lang="en-US" sz="4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49E449-A8E5-4281-A203-48E4CEF77802}"/>
              </a:ext>
            </a:extLst>
          </p:cNvPr>
          <p:cNvSpPr txBox="1"/>
          <p:nvPr/>
        </p:nvSpPr>
        <p:spPr>
          <a:xfrm>
            <a:off x="699796" y="2142685"/>
            <a:ext cx="7884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CODE/ LINK TO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18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30-10-2019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15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81878" y="2150417"/>
            <a:ext cx="8421832" cy="19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86000" y="2797417"/>
            <a:ext cx="4572000" cy="3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28650" y="2150417"/>
            <a:ext cx="84219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 of your implementation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2870797" y="900903"/>
            <a:ext cx="3402406" cy="480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RESULTS</a:t>
            </a:r>
            <a:endParaRPr lang="en-US" sz="2300" b="1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30-10-2019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16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81878" y="2150417"/>
            <a:ext cx="8421832" cy="19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86000" y="2797417"/>
            <a:ext cx="4572000" cy="3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28650" y="2150417"/>
            <a:ext cx="84219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BULLET POINTS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2870797" y="900903"/>
            <a:ext cx="44350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CONCLUSION</a:t>
            </a:r>
            <a:endParaRPr sz="2300" b="1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885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30-10-2019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17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81878" y="2150417"/>
            <a:ext cx="8421832" cy="19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86000" y="2797417"/>
            <a:ext cx="4572000" cy="3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28650" y="2150417"/>
            <a:ext cx="84219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BULLET POINTS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035698" y="900903"/>
            <a:ext cx="756712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FUTURE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ENHANCEMENT</a:t>
            </a:r>
            <a:endParaRPr sz="2300" b="1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579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245300" y="1315615"/>
            <a:ext cx="7890300" cy="242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Certified course completed showcase the certificate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30-10-2019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19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81878" y="2150417"/>
            <a:ext cx="8421832" cy="19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86000" y="2797417"/>
            <a:ext cx="4572000" cy="3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28650" y="2150417"/>
            <a:ext cx="84219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Dzmitry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Bahdanau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Kyunghyun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Cho, and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Yoshua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Bengio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“Neural machine translation by jointly learning to align and translate” arXiv:1409. 0287g9 ICLR 19th may 2016.</a:t>
            </a:r>
          </a:p>
        </p:txBody>
      </p:sp>
      <p:sp>
        <p:nvSpPr>
          <p:cNvPr id="170" name="Google Shape;170;p20"/>
          <p:cNvSpPr/>
          <p:nvPr/>
        </p:nvSpPr>
        <p:spPr>
          <a:xfrm>
            <a:off x="1035698" y="900903"/>
            <a:ext cx="756712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REFERENCES</a:t>
            </a:r>
            <a:endParaRPr sz="23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2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976060" y="6274770"/>
            <a:ext cx="2056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2742940" y="601170"/>
            <a:ext cx="37983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3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628650" y="1248450"/>
            <a:ext cx="8207440" cy="56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6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</a:p>
          <a:p>
            <a:pPr marL="457200" indent="-456479"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(if any)</a:t>
            </a:r>
            <a:endParaRPr lang="en-US"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457200" indent="-456479"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Relevance to Society/Industry</a:t>
            </a:r>
          </a:p>
          <a:p>
            <a:pPr marL="457200" indent="-456479"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Schedule and Budget</a:t>
            </a:r>
          </a:p>
          <a:p>
            <a:pPr marL="457200" marR="0" lvl="0" indent="-456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 (Software/Hardware)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(Use case/DFD/Flow Diagram)</a:t>
            </a:r>
          </a:p>
          <a:p>
            <a:pPr marL="457200" marR="0" lvl="0" indent="-456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dirty="0">
                <a:latin typeface="Times New Roman"/>
                <a:cs typeface="Times New Roman"/>
                <a:sym typeface="Times New Roman"/>
              </a:rPr>
              <a:t>Results(Screenshots)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457200" indent="-456479">
              <a:buSzPts val="3200"/>
              <a:buFont typeface="Noto Sans Symbols"/>
              <a:buChar char="❖"/>
            </a:pPr>
            <a:r>
              <a:rPr lang="en-US" sz="2600" dirty="0">
                <a:latin typeface="Times New Roman"/>
                <a:cs typeface="Times New Roman"/>
                <a:sym typeface="Times New Roman"/>
              </a:rPr>
              <a:t>Any certified course done provide certificate</a:t>
            </a:r>
            <a:endParaRPr lang="en-US"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252875" y="1051975"/>
            <a:ext cx="8375100" cy="48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Only bullet points</a:t>
            </a:r>
          </a:p>
          <a:p>
            <a:pPr marR="0" lvl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0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252875" y="1051975"/>
            <a:ext cx="8375100" cy="48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Only bullet points</a:t>
            </a:r>
          </a:p>
          <a:p>
            <a:pPr marR="0" lvl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0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109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6457950" y="64074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0" y="623450"/>
            <a:ext cx="9144000" cy="408900"/>
          </a:xfrm>
          <a:prstGeom prst="roundRect">
            <a:avLst>
              <a:gd name="adj" fmla="val 16667"/>
            </a:avLst>
          </a:prstGeom>
          <a:solidFill>
            <a:srgbClr val="FABF8E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7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" name="Google Shape;125;p15"/>
          <p:cNvCxnSpPr/>
          <p:nvPr/>
        </p:nvCxnSpPr>
        <p:spPr>
          <a:xfrm rot="10800000">
            <a:off x="-275573" y="4254305"/>
            <a:ext cx="0" cy="72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6" name="Google Shape;126;p15"/>
          <p:cNvGraphicFramePr/>
          <p:nvPr>
            <p:extLst>
              <p:ext uri="{D42A27DB-BD31-4B8C-83A1-F6EECF244321}">
                <p14:modId xmlns:p14="http://schemas.microsoft.com/office/powerpoint/2010/main" val="427254298"/>
              </p:ext>
            </p:extLst>
          </p:nvPr>
        </p:nvGraphicFramePr>
        <p:xfrm>
          <a:off x="0" y="1062261"/>
          <a:ext cx="9144000" cy="6180792"/>
        </p:xfrm>
        <a:graphic>
          <a:graphicData uri="http://schemas.openxmlformats.org/drawingml/2006/table">
            <a:tbl>
              <a:tblPr firstRow="1" bandRow="1">
                <a:noFill/>
                <a:tableStyleId>{CEF0C23B-E757-4805-85BB-30E26BED65F0}</a:tableStyleId>
              </a:tblPr>
              <a:tblGrid>
                <a:gridCol w="450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8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61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3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78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69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PUBLICATIONS (Journal name, Vol,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Issue,year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GAPS IDENTIFIED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73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55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US"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IN"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IN"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IN"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IN"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IN"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IN"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IN"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IN"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IN"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27" name="Google Shape;127;p15"/>
          <p:cNvCxnSpPr/>
          <p:nvPr/>
        </p:nvCxnSpPr>
        <p:spPr>
          <a:xfrm>
            <a:off x="-47150" y="8399276"/>
            <a:ext cx="9112500" cy="6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123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2000"/>
              <a:t>6</a:t>
            </a:fld>
            <a:endParaRPr sz="2000"/>
          </a:p>
        </p:txBody>
      </p:sp>
      <p:sp>
        <p:nvSpPr>
          <p:cNvPr id="102" name="Google Shape;102;p12"/>
          <p:cNvSpPr txBox="1"/>
          <p:nvPr/>
        </p:nvSpPr>
        <p:spPr>
          <a:xfrm>
            <a:off x="2228100" y="725675"/>
            <a:ext cx="58869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EXISTING SYSTEMS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-81775" y="1175375"/>
            <a:ext cx="8820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Bulletin points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8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8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8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73850" y="735875"/>
            <a:ext cx="88917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23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0" indent="-28575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376175" y="637677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2452925" y="623450"/>
            <a:ext cx="58869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0" y="1032250"/>
            <a:ext cx="8778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bullets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376175" y="637677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2052735" y="623450"/>
            <a:ext cx="628709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1">
              <a:buSzPts val="3200"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RELEVANCE TO SOCIETY/INDUSTRY</a:t>
            </a:r>
          </a:p>
        </p:txBody>
      </p:sp>
      <p:sp>
        <p:nvSpPr>
          <p:cNvPr id="95" name="Google Shape;95;p11"/>
          <p:cNvSpPr txBox="1"/>
          <p:nvPr/>
        </p:nvSpPr>
        <p:spPr>
          <a:xfrm>
            <a:off x="279918" y="1390260"/>
            <a:ext cx="8498082" cy="314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bullets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34506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215</Words>
  <Application>Microsoft Office PowerPoint</Application>
  <PresentationFormat>On-screen Show (4:3)</PresentationFormat>
  <Paragraphs>154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</dc:creator>
  <cp:lastModifiedBy>swetha</cp:lastModifiedBy>
  <cp:revision>7</cp:revision>
  <dcterms:modified xsi:type="dcterms:W3CDTF">2021-07-08T08:29:55Z</dcterms:modified>
</cp:coreProperties>
</file>