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80" r:id="rId7"/>
    <p:sldId id="279" r:id="rId8"/>
    <p:sldId id="295" r:id="rId9"/>
    <p:sldId id="260" r:id="rId10"/>
    <p:sldId id="261" r:id="rId11"/>
    <p:sldId id="263" r:id="rId12"/>
    <p:sldId id="264" r:id="rId13"/>
    <p:sldId id="266" r:id="rId14"/>
    <p:sldId id="298" r:id="rId15"/>
    <p:sldId id="269" r:id="rId16"/>
    <p:sldId id="297"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000" b="0" i="0" u="none" strike="noStrike" kern="1200" cap="none" spc="0" normalizeH="0" baseline="0">
                <a:solidFill>
                  <a:schemeClr val="tx1">
                    <a:lumMod val="65000"/>
                    <a:lumOff val="35000"/>
                  </a:schemeClr>
                </a:solidFill>
                <a:latin typeface="+mj-lt"/>
                <a:ea typeface="+mj-ea"/>
                <a:cs typeface="+mj-cs"/>
              </a:defRPr>
            </a:pPr>
            <a:r>
              <a:rPr lang="en-US"/>
              <a:t>x64 bit</a:t>
            </a:r>
            <a:r>
              <a:rPr lang="en-US" baseline="0"/>
              <a:t> </a:t>
            </a:r>
            <a:endParaRPr 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BFS</c:v>
                </c:pt>
              </c:strCache>
            </c:strRef>
          </c:tx>
          <c:spPr>
            <a:solidFill>
              <a:schemeClr val="accent1"/>
            </a:solidFill>
            <a:ln>
              <a:noFill/>
            </a:ln>
            <a:effectLst/>
            <a:sp3d/>
          </c:spPr>
          <c:invertIfNegative val="0"/>
          <c:dLbls>
            <c:delete val="1"/>
          </c:dLbls>
          <c:cat>
            <c:strRef>
              <c:f>Sheet1!$A$2:$A$5</c:f>
              <c:strCache>
                <c:ptCount val="4"/>
                <c:pt idx="0">
                  <c:v>BFS</c:v>
                </c:pt>
                <c:pt idx="1">
                  <c:v>DFS</c:v>
                </c:pt>
                <c:pt idx="2">
                  <c:v>DLS</c:v>
                </c:pt>
                <c:pt idx="3">
                  <c:v>IDDFS</c:v>
                </c:pt>
              </c:strCache>
            </c:strRef>
          </c:cat>
          <c:val>
            <c:numRef>
              <c:f>Sheet1!$B$2:$B$5</c:f>
              <c:numCache>
                <c:formatCode>General</c:formatCode>
                <c:ptCount val="4"/>
                <c:pt idx="0">
                  <c:v>35.8</c:v>
                </c:pt>
                <c:pt idx="1">
                  <c:v>30.98</c:v>
                </c:pt>
                <c:pt idx="2">
                  <c:v>32.7</c:v>
                </c:pt>
                <c:pt idx="3">
                  <c:v>29.99</c:v>
                </c:pt>
              </c:numCache>
            </c:numRef>
          </c:val>
        </c:ser>
        <c:ser>
          <c:idx val="1"/>
          <c:order val="1"/>
          <c:tx>
            <c:strRef>
              <c:f>Sheet1!$C$1</c:f>
              <c:strCache>
                <c:ptCount val="1"/>
                <c:pt idx="0">
                  <c:v>Column2</c:v>
                </c:pt>
              </c:strCache>
            </c:strRef>
          </c:tx>
          <c:spPr>
            <a:solidFill>
              <a:schemeClr val="accent2"/>
            </a:solidFill>
            <a:ln>
              <a:noFill/>
            </a:ln>
            <a:effectLst/>
            <a:sp3d/>
          </c:spPr>
          <c:invertIfNegative val="0"/>
          <c:dLbls>
            <c:delete val="1"/>
          </c:dLbls>
          <c:cat>
            <c:strRef>
              <c:f>Sheet1!$A$2:$A$5</c:f>
              <c:strCache>
                <c:ptCount val="4"/>
                <c:pt idx="0">
                  <c:v>BFS</c:v>
                </c:pt>
                <c:pt idx="1">
                  <c:v>DFS</c:v>
                </c:pt>
                <c:pt idx="2">
                  <c:v>DLS</c:v>
                </c:pt>
                <c:pt idx="3">
                  <c:v>IDDFS</c:v>
                </c:pt>
              </c:strCache>
            </c:strRef>
          </c:cat>
          <c:val>
            <c:numRef>
              <c:f>Sheet1!$C$2:$C$5</c:f>
              <c:numCache>
                <c:formatCode>General</c:formatCode>
                <c:ptCount val="4"/>
              </c:numCache>
            </c:numRef>
          </c:val>
        </c:ser>
        <c:ser>
          <c:idx val="2"/>
          <c:order val="2"/>
          <c:tx>
            <c:strRef>
              <c:f>Sheet1!$D$1</c:f>
              <c:strCache>
                <c:ptCount val="1"/>
                <c:pt idx="0">
                  <c:v>Column1</c:v>
                </c:pt>
              </c:strCache>
            </c:strRef>
          </c:tx>
          <c:spPr>
            <a:solidFill>
              <a:schemeClr val="accent3"/>
            </a:solidFill>
            <a:ln>
              <a:noFill/>
            </a:ln>
            <a:effectLst/>
            <a:sp3d/>
          </c:spPr>
          <c:invertIfNegative val="0"/>
          <c:dLbls>
            <c:delete val="1"/>
          </c:dLbls>
          <c:cat>
            <c:strRef>
              <c:f>Sheet1!$A$2:$A$5</c:f>
              <c:strCache>
                <c:ptCount val="4"/>
                <c:pt idx="0">
                  <c:v>BFS</c:v>
                </c:pt>
                <c:pt idx="1">
                  <c:v>DFS</c:v>
                </c:pt>
                <c:pt idx="2">
                  <c:v>DLS</c:v>
                </c:pt>
                <c:pt idx="3">
                  <c:v>IDDFS</c:v>
                </c:pt>
              </c:strCache>
            </c:strRef>
          </c:cat>
          <c:val>
            <c:numRef>
              <c:f>Sheet1!$D$2:$D$5</c:f>
              <c:numCache>
                <c:formatCode>General</c:formatCode>
                <c:ptCount val="4"/>
              </c:numCache>
            </c:numRef>
          </c:val>
        </c:ser>
        <c:dLbls>
          <c:showLegendKey val="0"/>
          <c:showVal val="0"/>
          <c:showCatName val="0"/>
          <c:showSerName val="0"/>
          <c:showPercent val="0"/>
          <c:showBubbleSize val="0"/>
        </c:dLbls>
        <c:gapWidth val="150"/>
        <c:axId val="418355824"/>
        <c:axId val="418356152"/>
      </c:barChart>
      <c:catAx>
        <c:axId val="4183558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cap="none" spc="0" normalizeH="0" baseline="0">
                <a:solidFill>
                  <a:schemeClr val="tx1">
                    <a:lumMod val="65000"/>
                    <a:lumOff val="35000"/>
                  </a:schemeClr>
                </a:solidFill>
                <a:latin typeface="+mn-lt"/>
                <a:ea typeface="+mn-ea"/>
                <a:cs typeface="+mn-cs"/>
              </a:defRPr>
            </a:pPr>
          </a:p>
        </c:txPr>
        <c:crossAx val="418356152"/>
        <c:crosses val="autoZero"/>
        <c:auto val="1"/>
        <c:lblAlgn val="ctr"/>
        <c:lblOffset val="100"/>
        <c:noMultiLvlLbl val="0"/>
      </c:catAx>
      <c:valAx>
        <c:axId val="418356152"/>
        <c:scaling>
          <c:orientation val="minMax"/>
        </c:scaling>
        <c:delete val="0"/>
        <c:axPos val="l"/>
        <c:majorGridlines>
          <c:spPr>
            <a:ln w="9525">
              <a:solidFill>
                <a:schemeClr val="tx1">
                  <a:lumMod val="15000"/>
                  <a:lumOff val="85000"/>
                </a:schemeClr>
              </a:solidFill>
              <a:round/>
            </a:ln>
            <a:effectLst/>
          </c:spPr>
        </c:majorGridlines>
        <c:minorGridlines>
          <c:spPr>
            <a:ln w="9525">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835582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000" b="0" i="0" u="none" strike="noStrike" kern="1200" cap="none" spc="0" normalizeH="0" baseline="0">
                <a:solidFill>
                  <a:schemeClr val="tx1">
                    <a:lumMod val="65000"/>
                    <a:lumOff val="35000"/>
                  </a:schemeClr>
                </a:solidFill>
                <a:latin typeface="+mj-lt"/>
                <a:ea typeface="+mj-ea"/>
                <a:cs typeface="+mj-cs"/>
              </a:defRPr>
            </a:pPr>
            <a:r>
              <a:rPr lang="en-US"/>
              <a:t>x32 bit</a:t>
            </a:r>
            <a:r>
              <a:rPr lang="en-US" baseline="0"/>
              <a:t> </a:t>
            </a:r>
            <a:endParaRPr lang="en-US"/>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Search Algorithm</c:v>
                </c:pt>
              </c:strCache>
            </c:strRef>
          </c:tx>
          <c:spPr>
            <a:solidFill>
              <a:schemeClr val="accent1"/>
            </a:solidFill>
            <a:ln>
              <a:noFill/>
            </a:ln>
            <a:effectLst/>
            <a:sp3d/>
          </c:spPr>
          <c:invertIfNegative val="0"/>
          <c:dLbls>
            <c:delete val="1"/>
          </c:dLbls>
          <c:cat>
            <c:strRef>
              <c:f>Sheet1!$A$2:$A$5</c:f>
              <c:strCache>
                <c:ptCount val="4"/>
                <c:pt idx="0">
                  <c:v>BFS</c:v>
                </c:pt>
                <c:pt idx="1">
                  <c:v>DFS</c:v>
                </c:pt>
                <c:pt idx="2">
                  <c:v>DLS</c:v>
                </c:pt>
                <c:pt idx="3">
                  <c:v>IDDFS</c:v>
                </c:pt>
              </c:strCache>
            </c:strRef>
          </c:cat>
          <c:val>
            <c:numRef>
              <c:f>Sheet1!$B$2:$B$5</c:f>
              <c:numCache>
                <c:formatCode>General</c:formatCode>
                <c:ptCount val="4"/>
                <c:pt idx="0">
                  <c:v>31.11</c:v>
                </c:pt>
                <c:pt idx="1">
                  <c:v>28.35</c:v>
                </c:pt>
                <c:pt idx="2">
                  <c:v>34.41</c:v>
                </c:pt>
                <c:pt idx="3">
                  <c:v>27.42</c:v>
                </c:pt>
              </c:numCache>
            </c:numRef>
          </c:val>
        </c:ser>
        <c:dLbls>
          <c:showLegendKey val="0"/>
          <c:showVal val="0"/>
          <c:showCatName val="0"/>
          <c:showSerName val="0"/>
          <c:showPercent val="0"/>
          <c:showBubbleSize val="0"/>
        </c:dLbls>
        <c:gapWidth val="150"/>
        <c:axId val="418355824"/>
        <c:axId val="418356152"/>
      </c:barChart>
      <c:catAx>
        <c:axId val="4183558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cap="none" spc="0" normalizeH="0" baseline="0">
                <a:solidFill>
                  <a:schemeClr val="tx1">
                    <a:lumMod val="65000"/>
                    <a:lumOff val="35000"/>
                  </a:schemeClr>
                </a:solidFill>
                <a:latin typeface="+mn-lt"/>
                <a:ea typeface="+mn-ea"/>
                <a:cs typeface="+mn-cs"/>
              </a:defRPr>
            </a:pPr>
          </a:p>
        </c:txPr>
        <c:crossAx val="418356152"/>
        <c:crosses val="autoZero"/>
        <c:auto val="1"/>
        <c:lblAlgn val="ctr"/>
        <c:lblOffset val="100"/>
        <c:noMultiLvlLbl val="0"/>
      </c:catAx>
      <c:valAx>
        <c:axId val="418356152"/>
        <c:scaling>
          <c:orientation val="minMax"/>
        </c:scaling>
        <c:delete val="0"/>
        <c:axPos val="l"/>
        <c:majorGridlines>
          <c:spPr>
            <a:ln w="9525">
              <a:solidFill>
                <a:schemeClr val="tx1">
                  <a:lumMod val="15000"/>
                  <a:lumOff val="85000"/>
                </a:schemeClr>
              </a:solidFill>
              <a:round/>
            </a:ln>
            <a:effectLst/>
          </c:spPr>
        </c:majorGridlines>
        <c:minorGridlines>
          <c:spPr>
            <a:ln w="9525">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18355824"/>
        <c:crosses val="autoZero"/>
        <c:crossBetween val="between"/>
      </c:valAx>
      <c:spPr>
        <a:noFill/>
        <a:ln>
          <a:noFill/>
        </a:ln>
        <a:effectLst/>
      </c:spPr>
    </c:plotArea>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round/>
      </a:ln>
    </cs:spPr>
  </cs:gridlineMajor>
  <cs:gridlineMinor>
    <cs:lnRef idx="0"/>
    <cs:fillRef idx="0"/>
    <cs:effectRef idx="0"/>
    <cs:fontRef idx="minor">
      <a:schemeClr val="dk1"/>
    </cs:fontRef>
    <cs:spPr>
      <a:ln w="9525">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round/>
      </a:ln>
    </cs:spPr>
  </cs:gridlineMajor>
  <cs:gridlineMinor>
    <cs:lnRef idx="0"/>
    <cs:fillRef idx="0"/>
    <cs:effectRef idx="0"/>
    <cs:fontRef idx="minor">
      <a:schemeClr val="dk1"/>
    </cs:fontRef>
    <cs:spPr>
      <a:ln w="9525">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fld>
            <a:endParaRPr lang="en-US" dirty="0"/>
          </a:p>
        </p:txBody>
      </p:sp>
      <p:sp>
        <p:nvSpPr>
          <p:cNvPr id="5" name="Footer Placeholder 4"/>
          <p:cNvSpPr>
            <a:spLocks noGrp="1"/>
          </p:cNvSpPr>
          <p:nvPr>
            <p:ph type="ftr" sz="quarter" idx="11"/>
          </p:nvPr>
        </p:nvSpPr>
        <p:spPr/>
        <p:txBody>
          <a:bodyPr/>
          <a:lstStyle/>
          <a:p>
            <a:r>
              <a:rPr lang="en-US" dirty="0"/>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
        <p:nvSpPr>
          <p:cNvPr id="19" name="Freeform: Shape 18"/>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0" name="Oval 19"/>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5" name="Oval 24"/>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34" name="Group 33"/>
          <p:cNvGrpSpPr/>
          <p:nvPr/>
        </p:nvGrpSpPr>
        <p:grpSpPr>
          <a:xfrm>
            <a:off x="1329952" y="4524379"/>
            <a:ext cx="1980001" cy="1363916"/>
            <a:chOff x="4879602" y="3781429"/>
            <a:chExt cx="1980001" cy="1363916"/>
          </a:xfrm>
        </p:grpSpPr>
        <p:sp>
          <p:nvSpPr>
            <p:cNvPr id="35"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38" name="Oval 37"/>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E2EBD84-71F4-4271-8C46-0D47C0A9B12E}" type="datetime2">
              <a:rPr lang="en-US" smtClean="0"/>
            </a:fld>
            <a:endParaRPr lang="en-US" dirty="0"/>
          </a:p>
        </p:txBody>
      </p:sp>
      <p:sp>
        <p:nvSpPr>
          <p:cNvPr id="5" name="Footer Placeholder 4"/>
          <p:cNvSpPr>
            <a:spLocks noGrp="1"/>
          </p:cNvSpPr>
          <p:nvPr>
            <p:ph type="ftr" sz="quarter" idx="11"/>
          </p:nvPr>
        </p:nvSpPr>
        <p:spPr/>
        <p:txBody>
          <a:bodyPr/>
          <a:lstStyle/>
          <a:p>
            <a:r>
              <a:rPr lang="en-US" dirty="0"/>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BAE0CE1-F450-4107-B2CB-17B18F8A3F4A}" type="datetime2">
              <a:rPr lang="en-US" smtClean="0"/>
            </a:fld>
            <a:endParaRPr lang="en-US" dirty="0"/>
          </a:p>
        </p:txBody>
      </p:sp>
      <p:sp>
        <p:nvSpPr>
          <p:cNvPr id="5" name="Footer Placeholder 4"/>
          <p:cNvSpPr>
            <a:spLocks noGrp="1"/>
          </p:cNvSpPr>
          <p:nvPr>
            <p:ph type="ftr" sz="quarter" idx="11"/>
          </p:nvPr>
        </p:nvSpPr>
        <p:spPr/>
        <p:txBody>
          <a:bodyPr/>
          <a:lstStyle/>
          <a:p>
            <a:r>
              <a:rPr lang="en-US" dirty="0"/>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p:cNvGrpSpPr/>
          <p:nvPr/>
        </p:nvGrpSpPr>
        <p:grpSpPr>
          <a:xfrm>
            <a:off x="613998" y="5334748"/>
            <a:ext cx="678135" cy="990000"/>
            <a:chOff x="10490969" y="1448827"/>
            <a:chExt cx="678135" cy="990000"/>
          </a:xfrm>
        </p:grpSpPr>
        <p:sp>
          <p:nvSpPr>
            <p:cNvPr id="13"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5" name="Oval 14"/>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6"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p:cNvSpPr>
            <a:spLocks noGrp="1"/>
          </p:cNvSpPr>
          <p:nvPr>
            <p:ph idx="1"/>
          </p:nvPr>
        </p:nvSpPr>
        <p:spPr>
          <a:xfrm>
            <a:off x="550863" y="2113199"/>
            <a:ext cx="11090274" cy="39796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fld>
            <a:endParaRPr lang="en-US" dirty="0"/>
          </a:p>
        </p:txBody>
      </p:sp>
      <p:sp>
        <p:nvSpPr>
          <p:cNvPr id="5" name="Footer Placeholder 4"/>
          <p:cNvSpPr>
            <a:spLocks noGrp="1"/>
          </p:cNvSpPr>
          <p:nvPr>
            <p:ph type="ftr" sz="quarter" idx="11"/>
          </p:nvPr>
        </p:nvSpPr>
        <p:spPr/>
        <p:txBody>
          <a:bodyPr/>
          <a:lstStyle/>
          <a:p>
            <a:r>
              <a:rPr lang="en-US" dirty="0"/>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p:cNvGrpSpPr/>
          <p:nvPr/>
        </p:nvGrpSpPr>
        <p:grpSpPr>
          <a:xfrm>
            <a:off x="356481" y="879007"/>
            <a:ext cx="734257" cy="760506"/>
            <a:chOff x="5243759" y="1363788"/>
            <a:chExt cx="734257" cy="760506"/>
          </a:xfrm>
        </p:grpSpPr>
        <p:sp>
          <p:nvSpPr>
            <p:cNvPr id="4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5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5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2" name="Title 1"/>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p:cNvSpPr>
            <a:spLocks noGrp="1"/>
          </p:cNvSpPr>
          <p:nvPr>
            <p:ph type="dt" sz="half" idx="10"/>
          </p:nvPr>
        </p:nvSpPr>
        <p:spPr/>
        <p:txBody>
          <a:bodyPr/>
          <a:lstStyle/>
          <a:p>
            <a:fld id="{FE809929-0719-4517-94D6-FDF7F99E70F6}" type="datetime2">
              <a:rPr lang="en-US" smtClean="0"/>
            </a:fld>
            <a:endParaRPr lang="en-US" dirty="0"/>
          </a:p>
        </p:txBody>
      </p:sp>
      <p:sp>
        <p:nvSpPr>
          <p:cNvPr id="5" name="Footer Placeholder 4"/>
          <p:cNvSpPr>
            <a:spLocks noGrp="1"/>
          </p:cNvSpPr>
          <p:nvPr>
            <p:ph type="ftr" sz="quarter" idx="11"/>
          </p:nvPr>
        </p:nvSpPr>
        <p:spPr/>
        <p:txBody>
          <a:bodyPr/>
          <a:lstStyle/>
          <a:p>
            <a:r>
              <a:rPr lang="en-US" dirty="0"/>
              <a:t>Sample Footer</a:t>
            </a:r>
            <a:endParaRPr lang="en-US" dirty="0"/>
          </a:p>
        </p:txBody>
      </p:sp>
      <p:sp>
        <p:nvSpPr>
          <p:cNvPr id="6" name="Slide Number Placeholder 5"/>
          <p:cNvSpPr>
            <a:spLocks noGrp="1"/>
          </p:cNvSpPr>
          <p:nvPr>
            <p:ph type="sldNum" sz="quarter" idx="12"/>
          </p:nvPr>
        </p:nvSpPr>
        <p:spPr/>
        <p:txBody>
          <a:bodyPr/>
          <a:lstStyle/>
          <a:p>
            <a:fld id="{DBA1B0FB-D917-4C8C-928F-313BD683BF39}" type="slidenum">
              <a:rPr lang="en-US" smtClean="0"/>
            </a:fld>
            <a:endParaRPr lang="en-US" dirty="0"/>
          </a:p>
        </p:txBody>
      </p:sp>
      <p:sp>
        <p:nvSpPr>
          <p:cNvPr id="3" name="Text Placeholder 2"/>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1" name="Freeform: Shape 40"/>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3" name="Freeform: Shape 42"/>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13" name="Group 12"/>
          <p:cNvGrpSpPr/>
          <p:nvPr/>
        </p:nvGrpSpPr>
        <p:grpSpPr>
          <a:xfrm>
            <a:off x="331786" y="5528198"/>
            <a:ext cx="631474" cy="667800"/>
            <a:chOff x="2994153" y="1378666"/>
            <a:chExt cx="631474" cy="667800"/>
          </a:xfrm>
        </p:grpSpPr>
        <p:sp>
          <p:nvSpPr>
            <p:cNvPr id="20"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1" name="Oval 20"/>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2" name="Title 1"/>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50862" y="2097175"/>
            <a:ext cx="5435600" cy="3995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05538" y="2097175"/>
            <a:ext cx="5435600" cy="39956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fld>
            <a:endParaRPr lang="en-US" dirty="0"/>
          </a:p>
        </p:txBody>
      </p:sp>
      <p:sp>
        <p:nvSpPr>
          <p:cNvPr id="6" name="Footer Placeholder 5"/>
          <p:cNvSpPr>
            <a:spLocks noGrp="1"/>
          </p:cNvSpPr>
          <p:nvPr>
            <p:ph type="ftr" sz="quarter" idx="11"/>
          </p:nvPr>
        </p:nvSpPr>
        <p:spPr/>
        <p:txBody>
          <a:bodyPr/>
          <a:lstStyle/>
          <a:p>
            <a:r>
              <a:rPr lang="en-US" dirty="0"/>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1" name="Rectangle 10"/>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50863" y="2577270"/>
            <a:ext cx="5429114" cy="35155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endParaRPr lang="en-US"/>
          </a:p>
        </p:txBody>
      </p:sp>
      <p:sp>
        <p:nvSpPr>
          <p:cNvPr id="6" name="Content Placeholder 5"/>
          <p:cNvSpPr>
            <a:spLocks noGrp="1"/>
          </p:cNvSpPr>
          <p:nvPr>
            <p:ph sz="quarter" idx="4"/>
          </p:nvPr>
        </p:nvSpPr>
        <p:spPr>
          <a:xfrm>
            <a:off x="6212023" y="2577270"/>
            <a:ext cx="5436391" cy="351555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13138FA-2E87-4873-8BBA-13E447C9A99A}" type="datetime2">
              <a:rPr lang="en-US" smtClean="0"/>
            </a:fld>
            <a:endParaRPr lang="en-US" dirty="0"/>
          </a:p>
        </p:txBody>
      </p:sp>
      <p:sp>
        <p:nvSpPr>
          <p:cNvPr id="8" name="Footer Placeholder 7"/>
          <p:cNvSpPr>
            <a:spLocks noGrp="1"/>
          </p:cNvSpPr>
          <p:nvPr>
            <p:ph type="ftr" sz="quarter" idx="11"/>
          </p:nvPr>
        </p:nvSpPr>
        <p:spPr/>
        <p:txBody>
          <a:bodyPr/>
          <a:lstStyle/>
          <a:p>
            <a:r>
              <a:rPr lang="en-US" dirty="0"/>
              <a:t>Sample Footer</a:t>
            </a:r>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fld>
            <a:endParaRPr lang="en-US" dirty="0"/>
          </a:p>
        </p:txBody>
      </p:sp>
      <p:sp>
        <p:nvSpPr>
          <p:cNvPr id="4" name="Footer Placeholder 3"/>
          <p:cNvSpPr>
            <a:spLocks noGrp="1"/>
          </p:cNvSpPr>
          <p:nvPr>
            <p:ph type="ftr" sz="quarter" idx="11"/>
          </p:nvPr>
        </p:nvSpPr>
        <p:spPr/>
        <p:txBody>
          <a:bodyPr/>
          <a:lstStyle/>
          <a:p>
            <a:r>
              <a:rPr lang="en-US" dirty="0"/>
              <a:t>Sample Footer</a:t>
            </a:r>
            <a:endParaRPr lang="en-US" dirty="0"/>
          </a:p>
        </p:txBody>
      </p:sp>
      <p:sp>
        <p:nvSpPr>
          <p:cNvPr id="5" name="Slide Number Placeholder 4"/>
          <p:cNvSpPr>
            <a:spLocks noGrp="1"/>
          </p:cNvSpPr>
          <p:nvPr>
            <p:ph type="sldNum" sz="quarter" idx="12"/>
          </p:nvPr>
        </p:nvSpPr>
        <p:spPr/>
        <p:txBody>
          <a:bodyPr/>
          <a:lstStyle/>
          <a:p>
            <a:fld id="{DBA1B0FB-D917-4C8C-928F-313BD683BF39}" type="slidenum">
              <a:rPr lang="en-US" smtClean="0"/>
            </a:fld>
            <a:endParaRPr lang="en-US" dirty="0"/>
          </a:p>
        </p:txBody>
      </p:sp>
      <p:sp>
        <p:nvSpPr>
          <p:cNvPr id="39" name="Freeform: Shape 38"/>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2" name="Oval 41"/>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51" name="Group 50"/>
          <p:cNvGrpSpPr/>
          <p:nvPr/>
        </p:nvGrpSpPr>
        <p:grpSpPr>
          <a:xfrm>
            <a:off x="623181" y="1514007"/>
            <a:ext cx="734257" cy="760506"/>
            <a:chOff x="5243759" y="1363788"/>
            <a:chExt cx="734257" cy="760506"/>
          </a:xfrm>
        </p:grpSpPr>
        <p:sp>
          <p:nvSpPr>
            <p:cNvPr id="52"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53"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54"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fld>
            <a:endParaRPr lang="en-US" dirty="0"/>
          </a:p>
        </p:txBody>
      </p:sp>
      <p:sp>
        <p:nvSpPr>
          <p:cNvPr id="3" name="Footer Placeholder 2"/>
          <p:cNvSpPr>
            <a:spLocks noGrp="1"/>
          </p:cNvSpPr>
          <p:nvPr>
            <p:ph type="ftr" sz="quarter" idx="11"/>
          </p:nvPr>
        </p:nvSpPr>
        <p:spPr/>
        <p:txBody>
          <a:bodyPr/>
          <a:lstStyle/>
          <a:p>
            <a:r>
              <a:rPr lang="en-US" dirty="0"/>
              <a:t>Sample Footer</a:t>
            </a:r>
            <a:endParaRPr lang="en-US" dirty="0"/>
          </a:p>
        </p:txBody>
      </p:sp>
      <p:sp>
        <p:nvSpPr>
          <p:cNvPr id="4" name="Slide Number Placeholder 3"/>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4949631" y="5111861"/>
            <a:ext cx="1262947" cy="1335600"/>
            <a:chOff x="2678417" y="2427951"/>
            <a:chExt cx="1262947" cy="1335600"/>
          </a:xfrm>
        </p:grpSpPr>
        <p:sp>
          <p:nvSpPr>
            <p:cNvPr id="11" name="Freeform: Shape 10"/>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2" name="Oval 11"/>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2" name="Title 1"/>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51462FC-960E-4740-921F-B36862979F21}" type="datetime2">
              <a:rPr lang="en-US" smtClean="0"/>
            </a:fld>
            <a:endParaRPr lang="en-US" dirty="0"/>
          </a:p>
        </p:txBody>
      </p:sp>
      <p:sp>
        <p:nvSpPr>
          <p:cNvPr id="6" name="Footer Placeholder 5"/>
          <p:cNvSpPr>
            <a:spLocks noGrp="1"/>
          </p:cNvSpPr>
          <p:nvPr>
            <p:ph type="ftr" sz="quarter" idx="11"/>
          </p:nvPr>
        </p:nvSpPr>
        <p:spPr/>
        <p:txBody>
          <a:bodyPr/>
          <a:lstStyle/>
          <a:p>
            <a:r>
              <a:rPr lang="en-US" dirty="0"/>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334964" y="5115518"/>
            <a:ext cx="734257" cy="760506"/>
            <a:chOff x="5243759" y="1363788"/>
            <a:chExt cx="734257" cy="760506"/>
          </a:xfrm>
        </p:grpSpPr>
        <p:sp>
          <p:nvSpPr>
            <p:cNvPr id="18"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19"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20"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2" name="Title 1"/>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US" dirty="0"/>
          </a:p>
        </p:txBody>
      </p:sp>
      <p:sp>
        <p:nvSpPr>
          <p:cNvPr id="4" name="Text Placeholder 3"/>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50BC9E2-CB44-4C05-9BB5-496C18A241E0}" type="datetime2">
              <a:rPr lang="en-US" smtClean="0"/>
            </a:fld>
            <a:endParaRPr lang="en-US" dirty="0"/>
          </a:p>
        </p:txBody>
      </p:sp>
      <p:sp>
        <p:nvSpPr>
          <p:cNvPr id="6" name="Footer Placeholder 5"/>
          <p:cNvSpPr>
            <a:spLocks noGrp="1"/>
          </p:cNvSpPr>
          <p:nvPr>
            <p:ph type="ftr" sz="quarter" idx="11"/>
          </p:nvPr>
        </p:nvSpPr>
        <p:spPr/>
        <p:txBody>
          <a:bodyPr/>
          <a:lstStyle/>
          <a:p>
            <a:r>
              <a:rPr lang="en-US" dirty="0"/>
              <a:t>Sample Footer</a:t>
            </a:r>
            <a:endParaRPr lang="en-US" dirty="0"/>
          </a:p>
        </p:txBody>
      </p:sp>
      <p:sp>
        <p:nvSpPr>
          <p:cNvPr id="7" name="Slide Number Placeholder 6"/>
          <p:cNvSpPr>
            <a:spLocks noGrp="1"/>
          </p:cNvSpPr>
          <p:nvPr>
            <p:ph type="sldNum" sz="quarter" idx="12"/>
          </p:nvPr>
        </p:nvSpPr>
        <p:spPr/>
        <p:txBody>
          <a:bodyPr/>
          <a:lstStyle/>
          <a:p>
            <a:fld id="{DBA1B0FB-D917-4C8C-928F-313BD683BF39}"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fld>
            <a:endParaRPr lang="en-US" dirty="0"/>
          </a:p>
        </p:txBody>
      </p:sp>
      <p:sp>
        <p:nvSpPr>
          <p:cNvPr id="5" name="Footer Placeholder 4"/>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dirty="0"/>
              <a:t>Sample Footer</a:t>
            </a:r>
            <a:endParaRPr lang="en-US" dirty="0"/>
          </a:p>
        </p:txBody>
      </p:sp>
      <p:sp>
        <p:nvSpPr>
          <p:cNvPr id="6" name="Slide Number Placeholder 5"/>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6.xml"/><Relationship Id="rId5" Type="http://schemas.openxmlformats.org/officeDocument/2006/relationships/hyperlink" Target="http://theoryofprogramming.com/2018/01/14/iterative-deepening-depth-first-search-iddfs/" TargetMode="External"/><Relationship Id="rId4" Type="http://schemas.openxmlformats.org/officeDocument/2006/relationships/hyperlink" Target="https://www.geeksforgeeks.org/applications-of-depth-first-search/" TargetMode="External"/><Relationship Id="rId3" Type="http://schemas.openxmlformats.org/officeDocument/2006/relationships/hyperlink" Target="https://www.geeksforgeeks.org/iterative-deepening-searchids-iterative-deepening-depth-first-searchiddfs/" TargetMode="External"/><Relationship Id="rId2" Type="http://schemas.openxmlformats.org/officeDocument/2006/relationships/hyperlink" Target="https://www.geeksforgeeks.org/breadth-first-search-or-bfs-for-a-graph/" TargetMode="External"/><Relationship Id="rId1" Type="http://schemas.openxmlformats.org/officeDocument/2006/relationships/hyperlink" Target="https://www.geeksforgeeks.org/graph-and-its-representation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5" name="Rectangle 34"/>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Picture 3"/>
          <p:cNvPicPr>
            <a:picLocks noChangeAspect="1"/>
          </p:cNvPicPr>
          <p:nvPr/>
        </p:nvPicPr>
        <p:blipFill rotWithShape="1">
          <a:blip r:embed="rId1"/>
          <a:srcRect t="28148" b="2842"/>
          <a:stretch>
            <a:fillRect/>
          </a:stretch>
        </p:blipFill>
        <p:spPr>
          <a:xfrm>
            <a:off x="20" y="10"/>
            <a:ext cx="12191980" cy="6310302"/>
          </a:xfrm>
          <a:custGeom>
            <a:avLst/>
            <a:gdLst/>
            <a:ahLst/>
            <a:cxnLst/>
            <a:rect l="l" t="t" r="r" b="b"/>
            <a:pathLst>
              <a:path w="12192000" h="6310312">
                <a:moveTo>
                  <a:pt x="0" y="0"/>
                </a:moveTo>
                <a:lnTo>
                  <a:pt x="12192000" y="0"/>
                </a:lnTo>
                <a:lnTo>
                  <a:pt x="12192000" y="6310312"/>
                </a:lnTo>
                <a:lnTo>
                  <a:pt x="0" y="6310312"/>
                </a:lnTo>
                <a:close/>
              </a:path>
            </a:pathLst>
          </a:custGeom>
        </p:spPr>
      </p:pic>
      <p:sp>
        <p:nvSpPr>
          <p:cNvPr id="46" name="Freeform: Shape 36"/>
          <p:cNvSpPr>
            <a:spLocks noGrp="1" noRot="1" noChangeAspect="1" noMove="1" noResize="1" noEditPoints="1" noAdjustHandles="1" noChangeArrowheads="1" noChangeShapeType="1" noTextEdit="1"/>
          </p:cNvSpPr>
          <p:nvPr/>
        </p:nvSpPr>
        <p:spPr>
          <a:xfrm>
            <a:off x="4565220" y="6661100"/>
            <a:ext cx="360000" cy="196900"/>
          </a:xfrm>
          <a:custGeom>
            <a:avLst/>
            <a:gdLst>
              <a:gd name="connsiteX0" fmla="*/ 180000 w 360000"/>
              <a:gd name="connsiteY0" fmla="*/ 0 h 196900"/>
              <a:gd name="connsiteX1" fmla="*/ 360000 w 360000"/>
              <a:gd name="connsiteY1" fmla="*/ 180000 h 196900"/>
              <a:gd name="connsiteX2" fmla="*/ 356588 w 360000"/>
              <a:gd name="connsiteY2" fmla="*/ 196900 h 196900"/>
              <a:gd name="connsiteX3" fmla="*/ 3412 w 360000"/>
              <a:gd name="connsiteY3" fmla="*/ 196900 h 196900"/>
              <a:gd name="connsiteX4" fmla="*/ 0 w 360000"/>
              <a:gd name="connsiteY4" fmla="*/ 180000 h 196900"/>
              <a:gd name="connsiteX5" fmla="*/ 180000 w 360000"/>
              <a:gd name="connsiteY5" fmla="*/ 0 h 19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000" h="196900">
                <a:moveTo>
                  <a:pt x="180000" y="0"/>
                </a:moveTo>
                <a:cubicBezTo>
                  <a:pt x="279411" y="0"/>
                  <a:pt x="360000" y="80589"/>
                  <a:pt x="360000" y="180000"/>
                </a:cubicBezTo>
                <a:lnTo>
                  <a:pt x="356588" y="196900"/>
                </a:lnTo>
                <a:lnTo>
                  <a:pt x="3412" y="196900"/>
                </a:lnTo>
                <a:lnTo>
                  <a:pt x="0" y="180000"/>
                </a:lnTo>
                <a:cubicBezTo>
                  <a:pt x="0" y="80589"/>
                  <a:pt x="80589" y="0"/>
                  <a:pt x="180000" y="0"/>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47" name="Group 38"/>
          <p:cNvGrpSpPr>
            <a:grpSpLocks noGrp="1" noRot="1" noChangeAspect="1" noMove="1" noResize="1" noUngrp="1"/>
          </p:cNvGrpSpPr>
          <p:nvPr/>
        </p:nvGrpSpPr>
        <p:grpSpPr>
          <a:xfrm>
            <a:off x="10127198" y="5994575"/>
            <a:ext cx="667802" cy="631474"/>
            <a:chOff x="10478914" y="1506691"/>
            <a:chExt cx="667802" cy="631474"/>
          </a:xfrm>
        </p:grpSpPr>
        <p:sp>
          <p:nvSpPr>
            <p:cNvPr id="40" name="Freeform: Shape 39"/>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48" name="Oval 40"/>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sp>
        <p:nvSpPr>
          <p:cNvPr id="123" name="Title 1"/>
          <p:cNvSpPr>
            <a:spLocks noGrp="1"/>
          </p:cNvSpPr>
          <p:nvPr>
            <p:ph type="ctrTitle"/>
          </p:nvPr>
        </p:nvSpPr>
        <p:spPr>
          <a:xfrm>
            <a:off x="1777463" y="232455"/>
            <a:ext cx="8637073" cy="2761894"/>
          </a:xfrm>
        </p:spPr>
        <p:txBody>
          <a:bodyPr>
            <a:normAutofit/>
          </a:bodyPr>
          <a:lstStyle/>
          <a:p>
            <a:pPr algn="ctr"/>
            <a:r>
              <a:rPr lang="en-US" sz="3100"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Minor Project II  </a:t>
            </a:r>
            <a:br>
              <a:rPr lang="en-US" sz="3100"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br>
            <a:r>
              <a:rPr lang="en-US" sz="3100"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on</a:t>
            </a:r>
            <a:br>
              <a:rPr lang="en-US" sz="3100"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br>
            <a:r>
              <a:rPr lang="en-US" sz="3100"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4000" b="1"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Comparative Study and Analysis of</a:t>
            </a:r>
            <a:r>
              <a:rPr lang="en-US" sz="4000"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4000" b="1"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Uninformed Search Algorithms </a:t>
            </a:r>
            <a:br>
              <a:rPr lang="en-US" sz="3100"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br>
            <a:endParaRPr lang="en-US" sz="3100"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graphicFrame>
        <p:nvGraphicFramePr>
          <p:cNvPr id="127" name="Table 126"/>
          <p:cNvGraphicFramePr>
            <a:graphicFrameLocks noGrp="1"/>
          </p:cNvGraphicFramePr>
          <p:nvPr/>
        </p:nvGraphicFramePr>
        <p:xfrm>
          <a:off x="1967946" y="3152927"/>
          <a:ext cx="8256105" cy="1828800"/>
        </p:xfrm>
        <a:graphic>
          <a:graphicData uri="http://schemas.openxmlformats.org/drawingml/2006/table">
            <a:tbl>
              <a:tblPr firstRow="1" bandRow="1">
                <a:tableStyleId>{638B1855-1B75-4FBE-930C-398BA8C253C6}</a:tableStyleId>
              </a:tblPr>
              <a:tblGrid>
                <a:gridCol w="2752035"/>
                <a:gridCol w="2752035"/>
                <a:gridCol w="2752035"/>
              </a:tblGrid>
              <a:tr h="305385">
                <a:tc>
                  <a:txBody>
                    <a:bodyPr/>
                    <a:lstStyle/>
                    <a:p>
                      <a:pPr algn="ctr"/>
                      <a:r>
                        <a:rPr lang="en-US" dirty="0"/>
                        <a:t>NAME</a:t>
                      </a:r>
                      <a:endParaRPr lang="en-US" dirty="0">
                        <a:latin typeface="Baskerville Old Face" panose="02020602080505020303" pitchFamily="18" charset="0"/>
                      </a:endParaRPr>
                    </a:p>
                  </a:txBody>
                  <a:tcPr/>
                </a:tc>
                <a:tc>
                  <a:txBody>
                    <a:bodyPr/>
                    <a:lstStyle/>
                    <a:p>
                      <a:pPr algn="ctr"/>
                      <a:r>
                        <a:rPr lang="en-US" dirty="0"/>
                        <a:t>ENROLLMENT NO.</a:t>
                      </a:r>
                      <a:endParaRPr lang="en-US" dirty="0">
                        <a:latin typeface="Baskerville Old Face" panose="02020602080505020303" pitchFamily="18" charset="0"/>
                      </a:endParaRPr>
                    </a:p>
                  </a:txBody>
                  <a:tcPr/>
                </a:tc>
                <a:tc>
                  <a:txBody>
                    <a:bodyPr/>
                    <a:lstStyle/>
                    <a:p>
                      <a:pPr algn="ctr"/>
                      <a:r>
                        <a:rPr lang="en-US" dirty="0"/>
                        <a:t>BRANCH</a:t>
                      </a:r>
                      <a:endParaRPr lang="en-US" dirty="0">
                        <a:latin typeface="Baskerville Old Face" panose="02020602080505020303" pitchFamily="18" charset="0"/>
                      </a:endParaRPr>
                    </a:p>
                  </a:txBody>
                  <a:tcPr/>
                </a:tc>
              </a:tr>
              <a:tr h="305385">
                <a:tc>
                  <a:txBody>
                    <a:bodyPr/>
                    <a:lstStyle/>
                    <a:p>
                      <a:pPr algn="ctr"/>
                      <a:r>
                        <a:rPr lang="en-US" dirty="0"/>
                        <a:t>Raghvendra Singh</a:t>
                      </a:r>
                      <a:endParaRPr lang="en-US" dirty="0">
                        <a:latin typeface="Baskerville Old Face" panose="02020602080505020303" pitchFamily="18" charset="0"/>
                      </a:endParaRPr>
                    </a:p>
                  </a:txBody>
                  <a:tcPr/>
                </a:tc>
                <a:tc>
                  <a:txBody>
                    <a:bodyPr/>
                    <a:lstStyle/>
                    <a:p>
                      <a:pPr algn="ctr"/>
                      <a:r>
                        <a:rPr lang="en-US" dirty="0"/>
                        <a:t>R134218128</a:t>
                      </a:r>
                      <a:endParaRPr lang="en-US" dirty="0">
                        <a:solidFill>
                          <a:schemeClr val="bg1"/>
                        </a:solidFill>
                        <a:latin typeface="Baskerville Old Face" panose="02020602080505020303" pitchFamily="18" charset="0"/>
                      </a:endParaRPr>
                    </a:p>
                  </a:txBody>
                  <a:tcPr/>
                </a:tc>
                <a:tc>
                  <a:txBody>
                    <a:bodyPr/>
                    <a:lstStyle/>
                    <a:p>
                      <a:pPr algn="ctr"/>
                      <a:r>
                        <a:rPr lang="en-US" dirty="0"/>
                        <a:t>CSE-CSF</a:t>
                      </a:r>
                      <a:endParaRPr lang="en-US" dirty="0">
                        <a:solidFill>
                          <a:schemeClr val="bg1"/>
                        </a:solidFill>
                        <a:latin typeface="Baskerville Old Face" panose="02020602080505020303" pitchFamily="18" charset="0"/>
                      </a:endParaRPr>
                    </a:p>
                  </a:txBody>
                  <a:tcPr/>
                </a:tc>
              </a:tr>
              <a:tr h="305385">
                <a:tc>
                  <a:txBody>
                    <a:bodyPr/>
                    <a:lstStyle/>
                    <a:p>
                      <a:pPr algn="ctr"/>
                      <a:r>
                        <a:rPr lang="en-US" dirty="0"/>
                        <a:t>Srajan Jaiswal</a:t>
                      </a:r>
                      <a:endParaRPr lang="en-US" dirty="0">
                        <a:latin typeface="Baskerville Old Face" panose="02020602080505020303" pitchFamily="18" charset="0"/>
                      </a:endParaRPr>
                    </a:p>
                  </a:txBody>
                  <a:tcPr/>
                </a:tc>
                <a:tc>
                  <a:txBody>
                    <a:bodyPr/>
                    <a:lstStyle/>
                    <a:p>
                      <a:pPr algn="ctr"/>
                      <a:r>
                        <a:rPr lang="en-US" dirty="0"/>
                        <a:t>R134218170</a:t>
                      </a:r>
                      <a:endParaRPr lang="en-US" dirty="0">
                        <a:solidFill>
                          <a:schemeClr val="bg1"/>
                        </a:solidFill>
                        <a:latin typeface="Baskerville Old Face" panose="02020602080505020303" pitchFamily="18" charset="0"/>
                      </a:endParaRPr>
                    </a:p>
                  </a:txBody>
                  <a:tcPr/>
                </a:tc>
                <a:tc>
                  <a:txBody>
                    <a:bodyPr/>
                    <a:lstStyle/>
                    <a:p>
                      <a:pPr algn="ctr"/>
                      <a:r>
                        <a:rPr lang="en-US" dirty="0"/>
                        <a:t>CSE-CSF</a:t>
                      </a:r>
                      <a:endParaRPr lang="en-US" dirty="0">
                        <a:solidFill>
                          <a:schemeClr val="bg1"/>
                        </a:solidFill>
                        <a:latin typeface="Baskerville Old Face" panose="02020602080505020303" pitchFamily="18" charset="0"/>
                      </a:endParaRPr>
                    </a:p>
                  </a:txBody>
                  <a:tcPr/>
                </a:tc>
              </a:tr>
              <a:tr h="305385">
                <a:tc>
                  <a:txBody>
                    <a:bodyPr/>
                    <a:lstStyle/>
                    <a:p>
                      <a:pPr algn="ctr"/>
                      <a:r>
                        <a:rPr lang="en-US" dirty="0"/>
                        <a:t>Amandeep Singh</a:t>
                      </a:r>
                      <a:endParaRPr lang="en-US" dirty="0">
                        <a:latin typeface="Baskerville Old Face" panose="02020602080505020303" pitchFamily="18" charset="0"/>
                      </a:endParaRPr>
                    </a:p>
                  </a:txBody>
                  <a:tcPr/>
                </a:tc>
                <a:tc>
                  <a:txBody>
                    <a:bodyPr/>
                    <a:lstStyle/>
                    <a:p>
                      <a:pPr algn="ctr"/>
                      <a:r>
                        <a:rPr lang="en-US" dirty="0"/>
                        <a:t>R134218203</a:t>
                      </a:r>
                      <a:endParaRPr lang="en-US" dirty="0">
                        <a:solidFill>
                          <a:schemeClr val="bg1"/>
                        </a:solidFill>
                        <a:latin typeface="Baskerville Old Face" panose="02020602080505020303" pitchFamily="18" charset="0"/>
                      </a:endParaRPr>
                    </a:p>
                  </a:txBody>
                  <a:tcPr/>
                </a:tc>
                <a:tc>
                  <a:txBody>
                    <a:bodyPr/>
                    <a:lstStyle/>
                    <a:p>
                      <a:pPr algn="ctr"/>
                      <a:r>
                        <a:rPr lang="en-US" dirty="0"/>
                        <a:t>CSE-CSF</a:t>
                      </a:r>
                      <a:endParaRPr lang="en-US" dirty="0">
                        <a:solidFill>
                          <a:schemeClr val="bg1"/>
                        </a:solidFill>
                        <a:latin typeface="Baskerville Old Face" panose="02020602080505020303" pitchFamily="18" charset="0"/>
                      </a:endParaRPr>
                    </a:p>
                  </a:txBody>
                  <a:tcPr/>
                </a:tc>
              </a:tr>
              <a:tr h="305385">
                <a:tc>
                  <a:txBody>
                    <a:bodyPr/>
                    <a:lstStyle/>
                    <a:p>
                      <a:pPr algn="ctr"/>
                      <a:r>
                        <a:rPr lang="en-US" dirty="0"/>
                        <a:t>Aman Saraogi</a:t>
                      </a:r>
                      <a:endParaRPr lang="en-US" dirty="0">
                        <a:latin typeface="Baskerville Old Face" panose="02020602080505020303" pitchFamily="18" charset="0"/>
                      </a:endParaRPr>
                    </a:p>
                  </a:txBody>
                  <a:tcPr/>
                </a:tc>
                <a:tc>
                  <a:txBody>
                    <a:bodyPr/>
                    <a:lstStyle/>
                    <a:p>
                      <a:pPr algn="ctr"/>
                      <a:r>
                        <a:rPr lang="en-US" dirty="0"/>
                        <a:t>R134218204</a:t>
                      </a:r>
                      <a:endParaRPr lang="en-US" dirty="0">
                        <a:solidFill>
                          <a:schemeClr val="bg1"/>
                        </a:solidFill>
                        <a:latin typeface="Baskerville Old Face" panose="02020602080505020303" pitchFamily="18" charset="0"/>
                      </a:endParaRPr>
                    </a:p>
                  </a:txBody>
                  <a:tcPr/>
                </a:tc>
                <a:tc>
                  <a:txBody>
                    <a:bodyPr/>
                    <a:lstStyle/>
                    <a:p>
                      <a:pPr algn="ctr"/>
                      <a:r>
                        <a:rPr lang="en-US" dirty="0"/>
                        <a:t>CSE-CSF </a:t>
                      </a:r>
                      <a:endParaRPr lang="en-US" dirty="0">
                        <a:solidFill>
                          <a:schemeClr val="bg1"/>
                        </a:solidFill>
                        <a:latin typeface="Baskerville Old Face" panose="02020602080505020303" pitchFamily="18" charset="0"/>
                      </a:endParaRPr>
                    </a:p>
                  </a:txBody>
                  <a:tcPr/>
                </a:tc>
              </a:tr>
            </a:tbl>
          </a:graphicData>
        </a:graphic>
      </p:graphicFrame>
      <p:sp>
        <p:nvSpPr>
          <p:cNvPr id="128" name="TextBox 127"/>
          <p:cNvSpPr txBox="1"/>
          <p:nvPr/>
        </p:nvSpPr>
        <p:spPr>
          <a:xfrm>
            <a:off x="2479763" y="5863314"/>
            <a:ext cx="7232469"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sz="2400" dirty="0">
                <a:solidFill>
                  <a:schemeClr val="tx1"/>
                </a:solidFill>
              </a:rPr>
              <a:t>Under the guidance of : </a:t>
            </a:r>
            <a:r>
              <a:rPr lang="en-US" sz="2000" b="1" dirty="0">
                <a:solidFill>
                  <a:schemeClr val="tx1"/>
                </a:solidFill>
                <a:latin typeface="Times New Roman" panose="02020603050405020304" pitchFamily="18" charset="0"/>
                <a:cs typeface="Times New Roman" panose="02020603050405020304" pitchFamily="18" charset="0"/>
              </a:rPr>
              <a:t>Dr. Manoj Kumar</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barn(inVertical)">
                                      <p:cBhvr>
                                        <p:cTn id="7" dur="500"/>
                                        <p:tgtEl>
                                          <p:spTgt spid="12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7"/>
                                        </p:tgtEl>
                                        <p:attrNameLst>
                                          <p:attrName>style.visibility</p:attrName>
                                        </p:attrNameLst>
                                      </p:cBhvr>
                                      <p:to>
                                        <p:strVal val="visible"/>
                                      </p:to>
                                    </p:set>
                                    <p:animEffect transition="in" filter="circle(in)">
                                      <p:cBhvr>
                                        <p:cTn id="12" dur="20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8"/>
                                        </p:tgtEl>
                                        <p:attrNameLst>
                                          <p:attrName>style.visibility</p:attrName>
                                        </p:attrNameLst>
                                      </p:cBhvr>
                                      <p:to>
                                        <p:strVal val="visible"/>
                                      </p:to>
                                    </p:set>
                                    <p:animEffect transition="in" filter="fade">
                                      <p:cBhvr>
                                        <p:cTn id="17" dur="1000"/>
                                        <p:tgtEl>
                                          <p:spTgt spid="128"/>
                                        </p:tgtEl>
                                      </p:cBhvr>
                                    </p:animEffect>
                                    <p:anim calcmode="lin" valueType="num">
                                      <p:cBhvr>
                                        <p:cTn id="18" dur="1000" fill="hold"/>
                                        <p:tgtEl>
                                          <p:spTgt spid="128"/>
                                        </p:tgtEl>
                                        <p:attrNameLst>
                                          <p:attrName>ppt_x</p:attrName>
                                        </p:attrNameLst>
                                      </p:cBhvr>
                                      <p:tavLst>
                                        <p:tav tm="0">
                                          <p:val>
                                            <p:strVal val="#ppt_x"/>
                                          </p:val>
                                        </p:tav>
                                        <p:tav tm="100000">
                                          <p:val>
                                            <p:strVal val="#ppt_x"/>
                                          </p:val>
                                        </p:tav>
                                      </p:tavLst>
                                    </p:anim>
                                    <p:anim calcmode="lin" valueType="num">
                                      <p:cBhvr>
                                        <p:cTn id="19" dur="1000" fill="hold"/>
                                        <p:tgtEl>
                                          <p:spTgt spid="1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p:bldP spid="128"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7084" y="299940"/>
            <a:ext cx="7759083" cy="830997"/>
          </a:xfrm>
          <a:prstGeom prst="rect">
            <a:avLst/>
          </a:prstGeom>
        </p:spPr>
        <p:txBody>
          <a:bodyPr wrap="square">
            <a:spAutoFit/>
          </a:bodyPr>
          <a:lstStyle/>
          <a:p>
            <a:r>
              <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rPr>
              <a:t>BREADTH FIRST SEARCH</a:t>
            </a:r>
            <a:endParaRPr lang="en-IN" sz="4800" u="sng" dirty="0">
              <a:solidFill>
                <a:schemeClr val="accent1">
                  <a:lumMod val="60000"/>
                  <a:lumOff val="40000"/>
                </a:schemeClr>
              </a:solidFill>
            </a:endParaRPr>
          </a:p>
        </p:txBody>
      </p:sp>
      <p:sp>
        <p:nvSpPr>
          <p:cNvPr id="4" name="Rectangle 3"/>
          <p:cNvSpPr/>
          <p:nvPr/>
        </p:nvSpPr>
        <p:spPr>
          <a:xfrm>
            <a:off x="452761" y="1346227"/>
            <a:ext cx="11514338" cy="1476375"/>
          </a:xfrm>
          <a:prstGeom prst="rect">
            <a:avLst/>
          </a:prstGeom>
        </p:spPr>
        <p:txBody>
          <a:bodyPr wrap="square">
            <a:spAutoFit/>
          </a:bodyPr>
          <a:lstStyle/>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Breadth First Search is a simple search algorithm based on queue implementation with different logic than depth first search.</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This traverses the graph depth by depth. It starts traversing from root explores the neighbor nodes first, before moving to the next node.</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is complete in nature and gives us the optimal solution. It consumes more memory than depth first search.</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4123678" y="3240349"/>
            <a:ext cx="4891596" cy="3453413"/>
          </a:xfrm>
          <a:prstGeom prst="rect">
            <a:avLst/>
          </a:prstGeom>
          <a:solidFill>
            <a:srgbClr val="002060"/>
          </a:solidFill>
          <a:ln w="38100">
            <a:solidFill>
              <a:schemeClr val="accent2">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2" name="Content Placeholder 1"/>
          <p:cNvPicPr>
            <a:picLocks noGrp="1" noChangeAspect="1"/>
          </p:cNvPicPr>
          <p:nvPr>
            <p:ph idx="1"/>
          </p:nvPr>
        </p:nvPicPr>
        <p:blipFill>
          <a:blip r:embed="rId1"/>
          <a:stretch>
            <a:fillRect/>
          </a:stretch>
        </p:blipFill>
        <p:spPr>
          <a:xfrm>
            <a:off x="5199380" y="3642360"/>
            <a:ext cx="2461260" cy="28270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98632" y="0"/>
            <a:ext cx="5631020" cy="1049235"/>
          </a:xfrm>
        </p:spPr>
        <p:txBody>
          <a:bodyPr>
            <a:noAutofit/>
          </a:bodyPr>
          <a:lstStyle/>
          <a:p>
            <a:r>
              <a:rPr lang="en-US" u="sng" dirty="0">
                <a:solidFill>
                  <a:schemeClr val="accent1">
                    <a:lumMod val="60000"/>
                    <a:lumOff val="40000"/>
                  </a:schemeClr>
                </a:solidFill>
                <a:latin typeface="Times New Roman" panose="02020603050405020304" pitchFamily="18" charset="0"/>
                <a:cs typeface="Times New Roman" panose="02020603050405020304" pitchFamily="18" charset="0"/>
              </a:rPr>
              <a:t>OUTPUT:</a:t>
            </a:r>
            <a:endParaRPr lang="en-US"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2745081" y="1495887"/>
            <a:ext cx="6931580" cy="4310110"/>
          </a:xfrm>
          <a:prstGeom prst="rect">
            <a:avLst/>
          </a:prstGeom>
          <a:solidFill>
            <a:srgbClr val="002060"/>
          </a:solidFill>
          <a:ln w="38100">
            <a:solidFill>
              <a:schemeClr val="accent2">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20952" y="1802167"/>
            <a:ext cx="6002947" cy="35599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473132" y="177677"/>
            <a:ext cx="6604821" cy="830997"/>
          </a:xfrm>
          <a:prstGeom prst="rect">
            <a:avLst/>
          </a:prstGeom>
        </p:spPr>
        <p:txBody>
          <a:bodyPr wrap="none">
            <a:spAutoFit/>
          </a:bodyPr>
          <a:lstStyle/>
          <a:p>
            <a:r>
              <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rPr>
              <a:t>DEPTH LIMIT SEARCH</a:t>
            </a:r>
            <a:endParaRPr lang="en-IN" sz="4800" u="sng" dirty="0">
              <a:solidFill>
                <a:schemeClr val="accent1">
                  <a:lumMod val="60000"/>
                  <a:lumOff val="40000"/>
                </a:schemeClr>
              </a:solidFill>
            </a:endParaRPr>
          </a:p>
        </p:txBody>
      </p:sp>
      <p:sp>
        <p:nvSpPr>
          <p:cNvPr id="4" name="Rectangle 3"/>
          <p:cNvSpPr/>
          <p:nvPr/>
        </p:nvSpPr>
        <p:spPr>
          <a:xfrm>
            <a:off x="2356346" y="1226910"/>
            <a:ext cx="8998193" cy="1200329"/>
          </a:xfrm>
          <a:prstGeom prst="rect">
            <a:avLst/>
          </a:prstGeom>
        </p:spPr>
        <p:txBody>
          <a:bodyPr wrap="square">
            <a:spAutoFit/>
          </a:bodyPr>
          <a:lstStyle/>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Depth limit search algorithm is an extension of depth first search.</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algorithm is implemented in a similar way of depth first search with a slight difference which is, this will be asking the level of the tree along with the destination.</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With introducing level, it limits the number of comparisons in a tree which is given in limit.</a:t>
            </a:r>
            <a:endParaRPr lang="en-US" dirty="0">
              <a:latin typeface="Times New Roman" panose="02020603050405020304" pitchFamily="18" charset="0"/>
              <a:cs typeface="Times New Roman" panose="02020603050405020304" pitchFamily="18" charset="0"/>
            </a:endParaRPr>
          </a:p>
        </p:txBody>
      </p:sp>
      <p:sp>
        <p:nvSpPr>
          <p:cNvPr id="6" name="Rectangle 5"/>
          <p:cNvSpPr/>
          <p:nvPr/>
        </p:nvSpPr>
        <p:spPr>
          <a:xfrm>
            <a:off x="3657601" y="2627790"/>
            <a:ext cx="5442012" cy="4119239"/>
          </a:xfrm>
          <a:prstGeom prst="rect">
            <a:avLst/>
          </a:prstGeom>
          <a:solidFill>
            <a:srgbClr val="002060"/>
          </a:solidFill>
          <a:ln w="38100">
            <a:solidFill>
              <a:schemeClr val="accent2">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7" name="Picture 6"/>
          <p:cNvPicPr>
            <a:picLocks noChangeAspect="1"/>
          </p:cNvPicPr>
          <p:nvPr/>
        </p:nvPicPr>
        <p:blipFill>
          <a:blip r:embed="rId1"/>
          <a:stretch>
            <a:fillRect/>
          </a:stretch>
        </p:blipFill>
        <p:spPr>
          <a:xfrm>
            <a:off x="4163207" y="3028891"/>
            <a:ext cx="4456590" cy="33689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325950" y="1873188"/>
            <a:ext cx="7359588" cy="4128117"/>
          </a:xfrm>
          <a:prstGeom prst="rect">
            <a:avLst/>
          </a:prstGeom>
          <a:solidFill>
            <a:srgbClr val="002060"/>
          </a:solidFill>
          <a:ln w="38100">
            <a:solidFill>
              <a:schemeClr val="accent2">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2" name="Title 1"/>
          <p:cNvSpPr>
            <a:spLocks noGrp="1"/>
          </p:cNvSpPr>
          <p:nvPr>
            <p:ph type="ctrTitle"/>
          </p:nvPr>
        </p:nvSpPr>
        <p:spPr>
          <a:xfrm>
            <a:off x="3666478" y="389840"/>
            <a:ext cx="7974658" cy="1367939"/>
          </a:xfrm>
        </p:spPr>
        <p:txBody>
          <a:bodyPr/>
          <a:lstStyle/>
          <a:p>
            <a:r>
              <a:rPr lang="en-US" u="sng" dirty="0">
                <a:solidFill>
                  <a:schemeClr val="accent1">
                    <a:lumMod val="60000"/>
                    <a:lumOff val="40000"/>
                  </a:schemeClr>
                </a:solidFill>
                <a:latin typeface="Times New Roman" panose="02020603050405020304" pitchFamily="18" charset="0"/>
                <a:cs typeface="Times New Roman" panose="02020603050405020304" pitchFamily="18" charset="0"/>
              </a:rPr>
              <a:t>OUTPUT:</a:t>
            </a:r>
            <a:endParaRPr lang="en-GB"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21980" t="20588" r="5699" b="20903"/>
          <a:stretch>
            <a:fillRect/>
          </a:stretch>
        </p:blipFill>
        <p:spPr>
          <a:xfrm>
            <a:off x="2641106" y="2246049"/>
            <a:ext cx="6675668" cy="32492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7251" y="9234"/>
            <a:ext cx="11568489" cy="1569660"/>
          </a:xfrm>
          <a:prstGeom prst="rect">
            <a:avLst/>
          </a:prstGeom>
        </p:spPr>
        <p:txBody>
          <a:bodyPr wrap="square">
            <a:spAutoFit/>
          </a:bodyPr>
          <a:lstStyle/>
          <a:p>
            <a:r>
              <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rPr>
              <a:t>ITERATIVE DEEPENING </a:t>
            </a:r>
            <a:endPar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r>
              <a:rPr lang="en-US" sz="4800" dirty="0">
                <a:solidFill>
                  <a:schemeClr val="accent1">
                    <a:lumMod val="60000"/>
                    <a:lumOff val="40000"/>
                  </a:schemeClr>
                </a:solidFill>
                <a:latin typeface="Times New Roman" panose="02020603050405020304" pitchFamily="18" charset="0"/>
                <a:cs typeface="Times New Roman" panose="02020603050405020304" pitchFamily="18" charset="0"/>
              </a:rPr>
              <a:t>                                </a:t>
            </a:r>
            <a:r>
              <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rPr>
              <a:t>DEPTH FIRST SEARCH</a:t>
            </a:r>
            <a:endParaRPr lang="en-IN" sz="4800" u="sng" dirty="0">
              <a:solidFill>
                <a:schemeClr val="accent1">
                  <a:lumMod val="60000"/>
                  <a:lumOff val="40000"/>
                </a:schemeClr>
              </a:solidFill>
            </a:endParaRPr>
          </a:p>
        </p:txBody>
      </p:sp>
      <p:sp>
        <p:nvSpPr>
          <p:cNvPr id="4" name="Rectangle 3"/>
          <p:cNvSpPr/>
          <p:nvPr/>
        </p:nvSpPr>
        <p:spPr>
          <a:xfrm>
            <a:off x="1894689" y="1739546"/>
            <a:ext cx="9539750" cy="1200329"/>
          </a:xfrm>
          <a:prstGeom prst="rect">
            <a:avLst/>
          </a:prstGeom>
        </p:spPr>
        <p:txBody>
          <a:bodyPr wrap="square">
            <a:spAutoFit/>
          </a:bodyPr>
          <a:lstStyle/>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Iterative deepening depth first search is a combination of depth first search and breadth-first search.</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selects the benefits of both the algorithms and gives out the best solution compared to previous algorithms. </a:t>
            </a:r>
            <a:endParaRPr lang="en-US" dirty="0"/>
          </a:p>
        </p:txBody>
      </p:sp>
      <p:sp>
        <p:nvSpPr>
          <p:cNvPr id="6" name="Rectangle 5"/>
          <p:cNvSpPr/>
          <p:nvPr/>
        </p:nvSpPr>
        <p:spPr>
          <a:xfrm>
            <a:off x="4023401" y="2867487"/>
            <a:ext cx="5058455" cy="3879542"/>
          </a:xfrm>
          <a:prstGeom prst="rect">
            <a:avLst/>
          </a:prstGeom>
          <a:solidFill>
            <a:srgbClr val="002060"/>
          </a:solidFill>
          <a:ln w="38100">
            <a:solidFill>
              <a:schemeClr val="accent2">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7" name="Picture 6"/>
          <p:cNvPicPr>
            <a:picLocks noChangeAspect="1"/>
          </p:cNvPicPr>
          <p:nvPr/>
        </p:nvPicPr>
        <p:blipFill>
          <a:blip r:embed="rId1"/>
          <a:stretch>
            <a:fillRect/>
          </a:stretch>
        </p:blipFill>
        <p:spPr>
          <a:xfrm>
            <a:off x="4493347" y="3206631"/>
            <a:ext cx="4145196" cy="32225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814220" y="1828799"/>
            <a:ext cx="6187735" cy="4199131"/>
          </a:xfrm>
          <a:prstGeom prst="rect">
            <a:avLst/>
          </a:prstGeom>
          <a:solidFill>
            <a:srgbClr val="002060"/>
          </a:solidFill>
          <a:ln w="38100">
            <a:solidFill>
              <a:schemeClr val="accent2">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sp>
        <p:nvSpPr>
          <p:cNvPr id="2" name="Title 1"/>
          <p:cNvSpPr>
            <a:spLocks noGrp="1"/>
          </p:cNvSpPr>
          <p:nvPr>
            <p:ph type="ctrTitle"/>
          </p:nvPr>
        </p:nvSpPr>
        <p:spPr>
          <a:xfrm>
            <a:off x="3359149" y="389841"/>
            <a:ext cx="3538801" cy="906300"/>
          </a:xfrm>
        </p:spPr>
        <p:txBody>
          <a:bodyPr>
            <a:normAutofit fontScale="90000"/>
          </a:bodyPr>
          <a:lstStyle/>
          <a:p>
            <a:r>
              <a:rPr lang="en-US" u="sng" dirty="0">
                <a:solidFill>
                  <a:schemeClr val="accent1">
                    <a:lumMod val="60000"/>
                    <a:lumOff val="40000"/>
                  </a:schemeClr>
                </a:solidFill>
                <a:latin typeface="Times New Roman" panose="02020603050405020304" pitchFamily="18" charset="0"/>
                <a:cs typeface="Times New Roman" panose="02020603050405020304" pitchFamily="18" charset="0"/>
              </a:rPr>
              <a:t>OUTPUT:</a:t>
            </a:r>
            <a:endParaRPr lang="en-GB" dirty="0"/>
          </a:p>
        </p:txBody>
      </p:sp>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21313" t="26899" r="31732" b="26119"/>
          <a:stretch>
            <a:fillRect/>
          </a:stretch>
        </p:blipFill>
        <p:spPr>
          <a:xfrm>
            <a:off x="3203719" y="2143951"/>
            <a:ext cx="5382107" cy="35244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114008" y="364262"/>
            <a:ext cx="5092136" cy="778485"/>
          </a:xfrm>
        </p:spPr>
        <p:txBody>
          <a:bodyPr>
            <a:normAutofit/>
          </a:bodyPr>
          <a:lstStyle/>
          <a:p>
            <a:r>
              <a:rPr lang="en-US" u="sng" dirty="0">
                <a:solidFill>
                  <a:schemeClr val="accent1">
                    <a:lumMod val="60000"/>
                    <a:lumOff val="40000"/>
                  </a:schemeClr>
                </a:solidFill>
                <a:latin typeface="Times New Roman" panose="02020603050405020304" pitchFamily="18" charset="0"/>
                <a:cs typeface="Times New Roman" panose="02020603050405020304" pitchFamily="18" charset="0"/>
              </a:rPr>
              <a:t>METHODOLOGY</a:t>
            </a:r>
            <a:endParaRPr lang="en-US"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2539014" y="1633853"/>
            <a:ext cx="9294920" cy="4246245"/>
          </a:xfrm>
          <a:prstGeom prst="rect">
            <a:avLst/>
          </a:prstGeom>
        </p:spPr>
        <p:txBody>
          <a:bodyPr wrap="square">
            <a:spAutoFit/>
          </a:bodyPr>
          <a:lstStyle/>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Detailed study of different search algorithms under Uninformed Search.</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Detailed study of the selected Optimization algorithm.</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Designing process of flow diagram and algorithms </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Development and Implementation.</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Testing</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Comparative analysis of algorithms on different environments like x64 bit.</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Report writing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p>
            <a:endParaRPr lang="en-US"/>
          </a:p>
        </p:txBody>
      </p:sp>
      <p:sp>
        <p:nvSpPr>
          <p:cNvPr id="3" name="Rectangle 2"/>
          <p:cNvSpPr/>
          <p:nvPr/>
        </p:nvSpPr>
        <p:spPr>
          <a:xfrm>
            <a:off x="3860903" y="120273"/>
            <a:ext cx="5547031" cy="830997"/>
          </a:xfrm>
          <a:prstGeom prst="rect">
            <a:avLst/>
          </a:prstGeom>
        </p:spPr>
        <p:txBody>
          <a:bodyPr wrap="none">
            <a:spAutoFit/>
          </a:bodyPr>
          <a:lstStyle/>
          <a:p>
            <a:r>
              <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rPr>
              <a:t>RESULT ANALYSIS</a:t>
            </a:r>
            <a:endParaRPr lang="en-IN" sz="4800" u="sng" dirty="0">
              <a:solidFill>
                <a:schemeClr val="accent1">
                  <a:lumMod val="60000"/>
                  <a:lumOff val="40000"/>
                </a:schemeClr>
              </a:solidFill>
            </a:endParaRPr>
          </a:p>
        </p:txBody>
      </p:sp>
      <p:sp>
        <p:nvSpPr>
          <p:cNvPr id="4" name="Rectangle 3"/>
          <p:cNvSpPr/>
          <p:nvPr/>
        </p:nvSpPr>
        <p:spPr>
          <a:xfrm>
            <a:off x="1504604" y="1449133"/>
            <a:ext cx="10259627" cy="1476375"/>
          </a:xfrm>
          <a:prstGeom prst="rect">
            <a:avLst/>
          </a:prstGeom>
        </p:spPr>
        <p:txBody>
          <a:bodyPr wrap="square">
            <a:spAutoFit/>
          </a:bodyPr>
          <a:lstStyle/>
          <a:p>
            <a:pPr lvl="0" eaLnBrk="0" fontAlgn="base" hangingPunct="0">
              <a:spcBef>
                <a:spcPct val="0"/>
              </a:spcBef>
              <a:spcAft>
                <a:spcPct val="0"/>
              </a:spcAft>
            </a:pPr>
            <a:r>
              <a:rPr kumimoji="0" lang="en-US" altLang="en-US" b="1" i="0" u="sng" strike="noStrike" cap="none" normalizeH="0" baseline="0" dirty="0">
                <a:ln>
                  <a:noFill/>
                </a:ln>
                <a:solidFill>
                  <a:schemeClr val="accent1">
                    <a:lumMod val="60000"/>
                    <a:lumOff val="40000"/>
                  </a:schemeClr>
                </a:solidFill>
                <a:effectLst/>
                <a:latin typeface="Arial" panose="020B0604020202020204" pitchFamily="34" charset="0"/>
                <a:ea typeface="Times New Roman" panose="02020603050405020304" pitchFamily="18" charset="0"/>
              </a:rPr>
              <a:t>Case 1</a:t>
            </a:r>
            <a:r>
              <a:rPr kumimoji="0" lang="en-US" altLang="en-US" b="1" i="0" strike="noStrike" cap="none" normalizeH="0" baseline="0" dirty="0">
                <a:ln>
                  <a:noFill/>
                </a:ln>
                <a:solidFill>
                  <a:schemeClr val="accent1">
                    <a:lumMod val="60000"/>
                    <a:lumOff val="40000"/>
                  </a:schemeClr>
                </a:solidFill>
                <a:effectLst/>
                <a:latin typeface="Arial" panose="020B0604020202020204" pitchFamily="34" charset="0"/>
                <a:ea typeface="Times New Roman" panose="02020603050405020304" pitchFamily="18" charset="0"/>
              </a:rPr>
              <a:t> :- </a:t>
            </a:r>
            <a:endParaRPr kumimoji="0" lang="en-US" altLang="en-US" b="1" i="0" strike="noStrike" cap="none" normalizeH="0" baseline="0" dirty="0">
              <a:ln>
                <a:noFill/>
              </a:ln>
              <a:solidFill>
                <a:schemeClr val="accent1">
                  <a:lumMod val="60000"/>
                  <a:lumOff val="40000"/>
                </a:schemeClr>
              </a:solidFill>
              <a:effectLst/>
              <a:latin typeface="Arial" panose="020B0604020202020204" pitchFamily="34" charset="0"/>
              <a:ea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a:ln>
                  <a:noFill/>
                </a:ln>
                <a:effectLst/>
                <a:latin typeface="Arial" panose="020B0604020202020204" pitchFamily="34" charset="0"/>
                <a:ea typeface="Times New Roman" panose="02020603050405020304" pitchFamily="18" charset="0"/>
              </a:rPr>
              <a:t>When the search algorithms are executed in x64 bits of window os, the first set of the result are obtained.</a:t>
            </a:r>
            <a:endParaRPr kumimoji="0" lang="en-US" altLang="en-US" b="0" i="0" u="none" strike="noStrike" cap="none" normalizeH="0" baseline="0" dirty="0">
              <a:ln>
                <a:noFill/>
              </a:ln>
              <a:effectLst/>
              <a:latin typeface="Arial" panose="020B0604020202020204" pitchFamily="34" charset="0"/>
              <a:ea typeface="Times New Roman" panose="02020603050405020304" pitchFamily="18" charset="0"/>
            </a:endParaRPr>
          </a:p>
          <a:p>
            <a:pPr lvl="0" eaLnBrk="0" fontAlgn="base" hangingPunct="0">
              <a:spcBef>
                <a:spcPct val="0"/>
              </a:spcBef>
              <a:spcAft>
                <a:spcPct val="0"/>
              </a:spcAft>
            </a:pPr>
            <a:r>
              <a:rPr kumimoji="0" lang="en-US" altLang="en-US" b="0" i="0" u="none" strike="noStrike" cap="none" normalizeH="0" baseline="0" dirty="0">
                <a:ln>
                  <a:noFill/>
                </a:ln>
                <a:effectLst/>
                <a:latin typeface="Arial" panose="020B0604020202020204" pitchFamily="34" charset="0"/>
                <a:ea typeface="Times New Roman" panose="02020603050405020304" pitchFamily="18" charset="0"/>
              </a:rPr>
              <a:t>For the total 10 entered values if the value to be searched is ‘9’ the time taken by respective algorithm decreases as we move from BFS to DLS to DFS and finally to IDDFS.  </a:t>
            </a:r>
            <a:endParaRPr kumimoji="0" lang="en-US" altLang="en-US" b="0" i="0" u="none" strike="noStrike" cap="none" normalizeH="0" baseline="0" dirty="0">
              <a:ln>
                <a:noFill/>
              </a:ln>
              <a:effectLst/>
              <a:latin typeface="Arial" panose="020B0604020202020204" pitchFamily="34" charset="0"/>
            </a:endParaRPr>
          </a:p>
        </p:txBody>
      </p:sp>
      <p:graphicFrame>
        <p:nvGraphicFramePr>
          <p:cNvPr id="12" name="Content Placeholder 11"/>
          <p:cNvGraphicFramePr/>
          <p:nvPr>
            <p:ph idx="1"/>
          </p:nvPr>
        </p:nvGraphicFramePr>
        <p:xfrm>
          <a:off x="1706880" y="2926715"/>
          <a:ext cx="9133840" cy="32677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endParaRPr lang="en-US"/>
          </a:p>
        </p:txBody>
      </p:sp>
      <p:sp>
        <p:nvSpPr>
          <p:cNvPr id="3" name="Rectangle 2"/>
          <p:cNvSpPr/>
          <p:nvPr/>
        </p:nvSpPr>
        <p:spPr>
          <a:xfrm>
            <a:off x="4084483" y="288070"/>
            <a:ext cx="5547031" cy="830997"/>
          </a:xfrm>
          <a:prstGeom prst="rect">
            <a:avLst/>
          </a:prstGeom>
        </p:spPr>
        <p:txBody>
          <a:bodyPr wrap="none">
            <a:spAutoFit/>
          </a:bodyPr>
          <a:lstStyle/>
          <a:p>
            <a:r>
              <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rPr>
              <a:t>RESULT ANALYSIS</a:t>
            </a:r>
            <a:endParaRPr lang="en-IN" sz="4800" u="sng" dirty="0">
              <a:solidFill>
                <a:schemeClr val="accent1">
                  <a:lumMod val="60000"/>
                  <a:lumOff val="40000"/>
                </a:schemeClr>
              </a:solidFill>
            </a:endParaRPr>
          </a:p>
        </p:txBody>
      </p:sp>
      <p:sp>
        <p:nvSpPr>
          <p:cNvPr id="4" name="Rectangle 3"/>
          <p:cNvSpPr/>
          <p:nvPr/>
        </p:nvSpPr>
        <p:spPr>
          <a:xfrm>
            <a:off x="1849515" y="1557045"/>
            <a:ext cx="9561250" cy="1477328"/>
          </a:xfrm>
          <a:prstGeom prst="rect">
            <a:avLst/>
          </a:prstGeom>
        </p:spPr>
        <p:txBody>
          <a:bodyPr wrap="square">
            <a:spAutoFit/>
          </a:bodyPr>
          <a:lstStyle/>
          <a:p>
            <a:pPr marL="457200" marR="0" algn="just">
              <a:spcBef>
                <a:spcPts val="0"/>
              </a:spcBef>
              <a:spcAft>
                <a:spcPts val="0"/>
              </a:spcAft>
            </a:pPr>
            <a:r>
              <a:rPr lang="en-US" b="1" u="sng" dirty="0">
                <a:solidFill>
                  <a:schemeClr val="accent1">
                    <a:lumMod val="60000"/>
                    <a:lumOff val="40000"/>
                  </a:schemeClr>
                </a:solidFill>
                <a:latin typeface="Times New Roman" panose="02020603050405020304" pitchFamily="18" charset="0"/>
                <a:ea typeface="Times New Roman" panose="02020603050405020304" pitchFamily="18" charset="0"/>
              </a:rPr>
              <a:t>Case 2 </a:t>
            </a:r>
            <a:r>
              <a:rPr lang="en-US"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457200" marR="0" algn="just">
              <a:spcBef>
                <a:spcPts val="0"/>
              </a:spcBef>
              <a:spcAft>
                <a:spcPts val="0"/>
              </a:spcAft>
            </a:pPr>
            <a:r>
              <a:rPr lang="en-US" dirty="0">
                <a:latin typeface="Times New Roman" panose="02020603050405020304" pitchFamily="18" charset="0"/>
                <a:ea typeface="Times New Roman" panose="02020603050405020304" pitchFamily="18" charset="0"/>
              </a:rPr>
              <a:t>When the same search algorithms are executed in x32 bits of windows the second set of the result are obtained. For the total 10 entered values if the value to be searched is same as case 1 i.e. ‘9’ to provide the same parameter the time taken by respective algorithm again decreases as we move from BFS to DFS.</a:t>
            </a:r>
            <a:endParaRPr lang="en-US" dirty="0">
              <a:latin typeface="Times New Roman" panose="02020603050405020304" pitchFamily="18" charset="0"/>
              <a:ea typeface="Times New Roman" panose="02020603050405020304" pitchFamily="18" charset="0"/>
            </a:endParaRPr>
          </a:p>
        </p:txBody>
      </p:sp>
      <p:graphicFrame>
        <p:nvGraphicFramePr>
          <p:cNvPr id="9" name="Content Placeholder 8"/>
          <p:cNvGraphicFramePr/>
          <p:nvPr>
            <p:ph idx="1"/>
          </p:nvPr>
        </p:nvGraphicFramePr>
        <p:xfrm>
          <a:off x="1494155" y="3034665"/>
          <a:ext cx="10147300" cy="34328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3987" y="225925"/>
            <a:ext cx="4150495" cy="830997"/>
          </a:xfrm>
          <a:prstGeom prst="rect">
            <a:avLst/>
          </a:prstGeom>
        </p:spPr>
        <p:txBody>
          <a:bodyPr wrap="none">
            <a:spAutoFit/>
          </a:bodyPr>
          <a:lstStyle/>
          <a:p>
            <a:r>
              <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rPr>
              <a:t>CONCLUSION</a:t>
            </a:r>
            <a:endParaRPr lang="en-IN" sz="4800"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925949" y="1859339"/>
            <a:ext cx="10925740" cy="3139321"/>
          </a:xfrm>
          <a:prstGeom prst="rect">
            <a:avLst/>
          </a:prstGeom>
        </p:spPr>
        <p:txBody>
          <a:bodyPr wrap="square">
            <a:spAutoFit/>
          </a:bodyPr>
          <a:lstStyle/>
          <a:p>
            <a:r>
              <a:rPr lang="en-US" dirty="0"/>
              <a:t>We achieved optimization from Depth-First search to Iterative Deepening Depth-First search while taking consideration each algorithm time complexities and found the minimum time search algorithm. </a:t>
            </a:r>
            <a:endParaRPr lang="en-US" dirty="0"/>
          </a:p>
          <a:p>
            <a:r>
              <a:rPr lang="en-US" dirty="0"/>
              <a:t>This algorithm can be used in many places like: -</a:t>
            </a:r>
            <a:endParaRPr lang="en-US" dirty="0"/>
          </a:p>
          <a:p>
            <a:endParaRPr lang="en-US" dirty="0"/>
          </a:p>
          <a:p>
            <a:pPr marL="342900" lvl="0" indent="-342900">
              <a:buClr>
                <a:schemeClr val="accent1">
                  <a:lumMod val="60000"/>
                  <a:lumOff val="40000"/>
                </a:schemeClr>
              </a:buClr>
              <a:buFont typeface="+mj-lt"/>
              <a:buAutoNum type="arabicPeriod"/>
            </a:pPr>
            <a:r>
              <a:rPr lang="en-US" dirty="0"/>
              <a:t>The algorithm can be used effectively for crawlers in the search engine.</a:t>
            </a:r>
            <a:endParaRPr lang="en-US" dirty="0"/>
          </a:p>
          <a:p>
            <a:pPr marL="342900" lvl="0" indent="-342900">
              <a:buClr>
                <a:schemeClr val="accent1">
                  <a:lumMod val="60000"/>
                  <a:lumOff val="40000"/>
                </a:schemeClr>
              </a:buClr>
              <a:buFont typeface="+mj-lt"/>
              <a:buAutoNum type="arabicPeriod"/>
            </a:pPr>
            <a:endParaRPr lang="en-US" dirty="0"/>
          </a:p>
          <a:p>
            <a:pPr marL="342900" lvl="0" indent="-342900">
              <a:buClr>
                <a:schemeClr val="accent1">
                  <a:lumMod val="60000"/>
                  <a:lumOff val="40000"/>
                </a:schemeClr>
              </a:buClr>
              <a:buFont typeface="+mj-lt"/>
              <a:buAutoNum type="arabicPeriod"/>
            </a:pPr>
            <a:r>
              <a:rPr lang="en-US" dirty="0"/>
              <a:t>The algorithm can also be applied in peer to peer networks (Minimum spanning tree).</a:t>
            </a:r>
            <a:endParaRPr lang="en-US" dirty="0"/>
          </a:p>
          <a:p>
            <a:pPr marL="342900" lvl="0" indent="-342900">
              <a:buClr>
                <a:schemeClr val="accent1">
                  <a:lumMod val="60000"/>
                  <a:lumOff val="40000"/>
                </a:schemeClr>
              </a:buClr>
              <a:buFont typeface="+mj-lt"/>
              <a:buAutoNum type="arabicPeriod"/>
            </a:pPr>
            <a:endParaRPr lang="en-US" dirty="0"/>
          </a:p>
          <a:p>
            <a:pPr marL="342900" lvl="0" indent="-342900">
              <a:buClr>
                <a:schemeClr val="accent1">
                  <a:lumMod val="60000"/>
                  <a:lumOff val="40000"/>
                </a:schemeClr>
              </a:buClr>
              <a:buFont typeface="+mj-lt"/>
              <a:buAutoNum type="arabicPeriod"/>
            </a:pPr>
            <a:r>
              <a:rPr lang="en-US" dirty="0"/>
              <a:t>They can be used for Broadcasting in networks.</a:t>
            </a:r>
            <a:endParaRPr lang="en-US" dirty="0"/>
          </a:p>
          <a:p>
            <a:pPr marL="342900" lvl="0" indent="-342900">
              <a:buClr>
                <a:schemeClr val="accent1">
                  <a:lumMod val="60000"/>
                  <a:lumOff val="40000"/>
                </a:schemeClr>
              </a:buClr>
              <a:buFont typeface="+mj-lt"/>
              <a:buAutoNum type="arabicPeriod"/>
            </a:pPr>
            <a:endParaRPr lang="en-US" dirty="0"/>
          </a:p>
          <a:p>
            <a:pPr marL="342900" lvl="0" indent="-342900">
              <a:buClr>
                <a:schemeClr val="accent1">
                  <a:lumMod val="60000"/>
                  <a:lumOff val="40000"/>
                </a:schemeClr>
              </a:buClr>
              <a:buFont typeface="+mj-lt"/>
              <a:buAutoNum type="arabicPeriod"/>
            </a:pPr>
            <a:r>
              <a:rPr lang="en-US" dirty="0"/>
              <a:t>The algorithm can be used for social websites and GPS systems.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743419" y="251306"/>
            <a:ext cx="4965576" cy="785742"/>
          </a:xfrm>
        </p:spPr>
        <p:txBody>
          <a:bodyPr>
            <a:noAutofit/>
          </a:bodyPr>
          <a:lstStyle/>
          <a:p>
            <a:r>
              <a:rPr lang="en-US" u="sng" dirty="0">
                <a:solidFill>
                  <a:schemeClr val="accent1">
                    <a:lumMod val="60000"/>
                    <a:lumOff val="40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INTRODUCTION</a:t>
            </a:r>
            <a:endParaRPr lang="en-US" u="sng" dirty="0">
              <a:solidFill>
                <a:schemeClr val="accent1">
                  <a:lumMod val="60000"/>
                  <a:lumOff val="40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399495" y="1411550"/>
            <a:ext cx="11594237" cy="4498179"/>
          </a:xfrm>
          <a:prstGeom prst="rect">
            <a:avLst/>
          </a:prstGeom>
        </p:spPr>
        <p:txBody>
          <a:bodyPr>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lumMod val="60000"/>
                  <a:lumOff val="40000"/>
                </a:schemeClr>
              </a:buClr>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Addressing the aspect of a problem-solving approach, one is under a particular situation and wants to be in the desired situation, so what comes out as the task is to make a series of decisions or the series of moves that  will transform the given situation into the desired situation. </a:t>
            </a:r>
            <a:endParaRPr lang="en-US" sz="1600" dirty="0">
              <a:solidFill>
                <a:schemeClr val="tx1"/>
              </a:solidFill>
              <a:latin typeface="Times New Roman" panose="02020603050405020304" pitchFamily="18" charset="0"/>
              <a:cs typeface="Times New Roman" panose="02020603050405020304" pitchFamily="18" charset="0"/>
            </a:endParaRPr>
          </a:p>
          <a:p>
            <a:pPr>
              <a:buClr>
                <a:schemeClr val="accent1">
                  <a:lumMod val="60000"/>
                  <a:lumOff val="40000"/>
                </a:schemeClr>
              </a:buClr>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A search can be performed in many different spaces as the given state and the goal state likewise, several other states lying in between the two, the given and the goal state.</a:t>
            </a:r>
            <a:endParaRPr lang="en-US" sz="1600" dirty="0">
              <a:solidFill>
                <a:schemeClr val="tx1"/>
              </a:solidFill>
              <a:latin typeface="Times New Roman" panose="02020603050405020304" pitchFamily="18" charset="0"/>
              <a:cs typeface="Times New Roman" panose="02020603050405020304" pitchFamily="18" charset="0"/>
            </a:endParaRPr>
          </a:p>
          <a:p>
            <a:pPr>
              <a:buClr>
                <a:schemeClr val="accent1">
                  <a:lumMod val="60000"/>
                  <a:lumOff val="40000"/>
                </a:schemeClr>
              </a:buClr>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 Search is performed over the state spaces to end up at the desired solution when the series of decision is not known. There are two types of state-space searches, informed search and uninformed search. </a:t>
            </a:r>
            <a:endParaRPr lang="en-US" sz="1600" dirty="0">
              <a:solidFill>
                <a:schemeClr val="tx1"/>
              </a:solidFill>
              <a:latin typeface="Times New Roman" panose="02020603050405020304" pitchFamily="18" charset="0"/>
              <a:cs typeface="Times New Roman" panose="02020603050405020304" pitchFamily="18" charset="0"/>
            </a:endParaRPr>
          </a:p>
          <a:p>
            <a:pPr>
              <a:buClr>
                <a:schemeClr val="accent1">
                  <a:lumMod val="60000"/>
                  <a:lumOff val="40000"/>
                </a:schemeClr>
              </a:buClr>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Area of interest of this project lies around uninformed search under state-space search, which is also known as Blind search as it is unaware of the search space and can only distinguish between a goal state or a non-goal state.</a:t>
            </a:r>
            <a:endParaRPr lang="en-US" sz="1600" dirty="0">
              <a:solidFill>
                <a:schemeClr val="tx1"/>
              </a:solidFill>
              <a:latin typeface="Times New Roman" panose="02020603050405020304" pitchFamily="18" charset="0"/>
              <a:cs typeface="Times New Roman" panose="02020603050405020304" pitchFamily="18" charset="0"/>
            </a:endParaRPr>
          </a:p>
          <a:p>
            <a:pPr>
              <a:buClr>
                <a:schemeClr val="accent1">
                  <a:lumMod val="60000"/>
                  <a:lumOff val="40000"/>
                </a:schemeClr>
              </a:buClr>
              <a:buFont typeface="Wingdings" panose="05000000000000000000" pitchFamily="2" charset="2"/>
              <a:buChar char="q"/>
            </a:pPr>
            <a:r>
              <a:rPr lang="en-US" sz="1600" dirty="0">
                <a:solidFill>
                  <a:schemeClr val="tx1"/>
                </a:solidFill>
                <a:latin typeface="Times New Roman" panose="02020603050405020304" pitchFamily="18" charset="0"/>
                <a:cs typeface="Times New Roman" panose="02020603050405020304" pitchFamily="18" charset="0"/>
              </a:rPr>
              <a:t> Various algorithms come under uninformed searches like Breadth First Search, Depth First Search, Depth-Limited Search, Depth First Iterative Deepening Search, Random Walks, and Bidirectional Search. This Project takes into consideration, four major algorithms that are Breadth First Search, Depth First Search, Depth-Limited Search, and Depth First search with Iterative Deepening. </a:t>
            </a:r>
            <a:endParaRPr lang="en-US" sz="1600" dirty="0">
              <a:solidFill>
                <a:schemeClr val="tx1"/>
              </a:solidFill>
              <a:latin typeface="Times New Roman" panose="02020603050405020304" pitchFamily="18" charset="0"/>
              <a:cs typeface="Times New Roman" panose="02020603050405020304" pitchFamily="18" charset="0"/>
            </a:endParaRPr>
          </a:p>
          <a:p>
            <a:endParaRPr lang="en-US" sz="1000" dirty="0">
              <a:solidFill>
                <a:schemeClr val="tx1"/>
              </a:solidFill>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07848" y="270315"/>
            <a:ext cx="4052713" cy="830997"/>
          </a:xfrm>
          <a:prstGeom prst="rect">
            <a:avLst/>
          </a:prstGeom>
        </p:spPr>
        <p:txBody>
          <a:bodyPr wrap="none">
            <a:spAutoFit/>
          </a:bodyPr>
          <a:lstStyle/>
          <a:p>
            <a:r>
              <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rPr>
              <a:t>REFERENCES</a:t>
            </a:r>
            <a:endParaRPr lang="en-IN" sz="4800" u="sng" dirty="0">
              <a:solidFill>
                <a:schemeClr val="accent1">
                  <a:lumMod val="60000"/>
                  <a:lumOff val="40000"/>
                </a:schemeClr>
              </a:solidFill>
            </a:endParaRPr>
          </a:p>
        </p:txBody>
      </p:sp>
      <p:sp>
        <p:nvSpPr>
          <p:cNvPr id="4" name="Rectangle 3"/>
          <p:cNvSpPr/>
          <p:nvPr/>
        </p:nvSpPr>
        <p:spPr>
          <a:xfrm>
            <a:off x="887767" y="1910852"/>
            <a:ext cx="11061577" cy="2585323"/>
          </a:xfrm>
          <a:prstGeom prst="rect">
            <a:avLst/>
          </a:prstGeom>
        </p:spPr>
        <p:txBody>
          <a:bodyPr wrap="square">
            <a:spAutoFit/>
          </a:bodyPr>
          <a:lstStyle/>
          <a:p>
            <a:pPr marL="285750" indent="-285750">
              <a:buClr>
                <a:schemeClr val="accent1">
                  <a:lumMod val="60000"/>
                  <a:lumOff val="40000"/>
                </a:schemeClr>
              </a:buClr>
              <a:buFont typeface="Wingdings" panose="05000000000000000000" pitchFamily="2" charset="2"/>
              <a:buChar char="q"/>
            </a:pPr>
            <a:r>
              <a:rPr lang="en-GB" b="0" i="0" u="sng" dirty="0">
                <a:solidFill>
                  <a:schemeClr val="tx1">
                    <a:lumMod val="95000"/>
                  </a:schemeClr>
                </a:solidFill>
                <a:effectLst/>
                <a:latin typeface="Whitney"/>
                <a:hlinkClick r:id="rId1" tooltip="https://www.geeksforgeeks.org/graph-and-its-representations/"/>
              </a:rPr>
              <a:t>https://www.geeksforgeeks.org/graph-and-its-representations/</a:t>
            </a:r>
            <a:endParaRPr lang="en-GB" b="0" i="0" u="sng" dirty="0">
              <a:solidFill>
                <a:schemeClr val="tx1">
                  <a:lumMod val="95000"/>
                </a:schemeClr>
              </a:solidFill>
              <a:effectLst/>
              <a:latin typeface="Whitney"/>
            </a:endParaRPr>
          </a:p>
          <a:p>
            <a:pPr marL="285750" indent="-285750">
              <a:buClr>
                <a:schemeClr val="accent1">
                  <a:lumMod val="60000"/>
                  <a:lumOff val="40000"/>
                </a:schemeClr>
              </a:buClr>
              <a:buFont typeface="Wingdings" panose="05000000000000000000" pitchFamily="2" charset="2"/>
              <a:buChar char="q"/>
            </a:pPr>
            <a:endParaRPr lang="en-GB" b="0" i="0" u="sng" dirty="0">
              <a:solidFill>
                <a:schemeClr val="tx1">
                  <a:lumMod val="95000"/>
                </a:schemeClr>
              </a:solidFill>
              <a:effectLst/>
              <a:latin typeface="Whitney"/>
            </a:endParaRPr>
          </a:p>
          <a:p>
            <a:pPr marL="285750" indent="-285750">
              <a:buClr>
                <a:schemeClr val="accent1">
                  <a:lumMod val="60000"/>
                  <a:lumOff val="40000"/>
                </a:schemeClr>
              </a:buClr>
              <a:buFont typeface="Wingdings" panose="05000000000000000000" pitchFamily="2" charset="2"/>
              <a:buChar char="q"/>
            </a:pPr>
            <a:r>
              <a:rPr lang="en-GB" b="0" i="0" u="sng" dirty="0">
                <a:solidFill>
                  <a:schemeClr val="tx1">
                    <a:lumMod val="95000"/>
                  </a:schemeClr>
                </a:solidFill>
                <a:effectLst/>
                <a:latin typeface="Whitney"/>
                <a:hlinkClick r:id="rId2" tooltip="https://www.geeksforgeeks.org/breadth-first-search-or-bfs-for-a-graph/"/>
              </a:rPr>
              <a:t>https://www.geeksforgeeks.org/breadth-first-search-or-bfs-for-a-graph/</a:t>
            </a:r>
            <a:endParaRPr lang="en-GB" b="0" i="0" u="sng" dirty="0">
              <a:solidFill>
                <a:schemeClr val="tx1">
                  <a:lumMod val="95000"/>
                </a:schemeClr>
              </a:solidFill>
              <a:effectLst/>
              <a:latin typeface="Whitney"/>
            </a:endParaRPr>
          </a:p>
          <a:p>
            <a:pPr marL="285750" indent="-285750">
              <a:buClr>
                <a:schemeClr val="accent1">
                  <a:lumMod val="60000"/>
                  <a:lumOff val="40000"/>
                </a:schemeClr>
              </a:buClr>
              <a:buFont typeface="Wingdings" panose="05000000000000000000" pitchFamily="2" charset="2"/>
              <a:buChar char="q"/>
            </a:pPr>
            <a:endParaRPr lang="en-GB" u="sng" dirty="0">
              <a:solidFill>
                <a:schemeClr val="tx1">
                  <a:lumMod val="95000"/>
                </a:schemeClr>
              </a:solidFill>
              <a:latin typeface="Whitney"/>
            </a:endParaRPr>
          </a:p>
          <a:p>
            <a:pPr marL="285750" indent="-285750">
              <a:buClr>
                <a:schemeClr val="accent1">
                  <a:lumMod val="60000"/>
                  <a:lumOff val="40000"/>
                </a:schemeClr>
              </a:buClr>
              <a:buFont typeface="Wingdings" panose="05000000000000000000" pitchFamily="2" charset="2"/>
              <a:buChar char="q"/>
            </a:pPr>
            <a:r>
              <a:rPr lang="en-GB" b="0" i="0" u="none" strike="noStrike" dirty="0">
                <a:solidFill>
                  <a:schemeClr val="tx1">
                    <a:lumMod val="95000"/>
                  </a:schemeClr>
                </a:solidFill>
                <a:effectLst/>
                <a:latin typeface="Whitney"/>
                <a:hlinkClick r:id="rId3" tooltip="https://www.geeksforgeeks.org/iterative-deepening-searchids-iterative-deepening-depth-first-searchiddfs/"/>
              </a:rPr>
              <a:t>https://www.geeksforgeeks.org/iterative-deepening-searchids-iterative-deepening-depth-first-searchiddfs/</a:t>
            </a:r>
            <a:endParaRPr lang="en-GB" b="0" i="0" u="none" strike="noStrike" dirty="0">
              <a:solidFill>
                <a:schemeClr val="tx1">
                  <a:lumMod val="95000"/>
                </a:schemeClr>
              </a:solidFill>
              <a:effectLst/>
              <a:latin typeface="Whitney"/>
            </a:endParaRPr>
          </a:p>
          <a:p>
            <a:pPr marL="285750" indent="-285750">
              <a:buClr>
                <a:schemeClr val="accent1">
                  <a:lumMod val="60000"/>
                  <a:lumOff val="40000"/>
                </a:schemeClr>
              </a:buClr>
              <a:buFont typeface="Wingdings" panose="05000000000000000000" pitchFamily="2" charset="2"/>
              <a:buChar char="q"/>
            </a:pPr>
            <a:endParaRPr lang="en-GB" b="0" i="0" u="sng" strike="noStrike" dirty="0">
              <a:solidFill>
                <a:schemeClr val="tx1">
                  <a:lumMod val="95000"/>
                </a:schemeClr>
              </a:solidFill>
              <a:effectLst/>
              <a:latin typeface="Whitney"/>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GB" b="0" i="0" u="sng" dirty="0">
                <a:solidFill>
                  <a:schemeClr val="tx1">
                    <a:lumMod val="95000"/>
                  </a:schemeClr>
                </a:solidFill>
                <a:effectLst/>
                <a:latin typeface="Whitney"/>
                <a:hlinkClick r:id="rId4" tooltip="https://www.geeksforgeeks.org/applications-of-depth-first-search/"/>
              </a:rPr>
              <a:t>https://www.geeksforgeeks.org/applications-of-depth-first-search/</a:t>
            </a:r>
            <a:endParaRPr lang="en-GB" b="0" i="0" u="sng" dirty="0">
              <a:solidFill>
                <a:schemeClr val="tx1">
                  <a:lumMod val="95000"/>
                </a:schemeClr>
              </a:solidFill>
              <a:effectLst/>
              <a:latin typeface="Whitney"/>
            </a:endParaRPr>
          </a:p>
          <a:p>
            <a:pPr marL="285750" indent="-285750">
              <a:buClr>
                <a:schemeClr val="accent1">
                  <a:lumMod val="60000"/>
                  <a:lumOff val="40000"/>
                </a:schemeClr>
              </a:buClr>
              <a:buFont typeface="Wingdings" panose="05000000000000000000" pitchFamily="2" charset="2"/>
              <a:buChar char="q"/>
            </a:pPr>
            <a:endParaRPr lang="en-GB" u="sng" dirty="0">
              <a:solidFill>
                <a:schemeClr val="tx1">
                  <a:lumMod val="95000"/>
                </a:schemeClr>
              </a:solidFill>
              <a:latin typeface="Whitney"/>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GB" b="0" i="0" u="sng" dirty="0">
                <a:solidFill>
                  <a:schemeClr val="tx1">
                    <a:lumMod val="95000"/>
                  </a:schemeClr>
                </a:solidFill>
                <a:effectLst/>
                <a:latin typeface="Whitney"/>
                <a:hlinkClick r:id="rId5" tooltip="http://theoryofprogramming.com/2018/01/14/iterative-deepening-depth-first-search-iddfs/"/>
              </a:rPr>
              <a:t>http://theoryofprogramming.com/2018/01/14/iterative-deepening-depth-first-search-iddfs/</a:t>
            </a:r>
            <a:endParaRPr lang="en-GB" u="sng" dirty="0">
              <a:solidFill>
                <a:schemeClr val="tx1">
                  <a:lumMod val="95000"/>
                </a:schemeClr>
              </a:solidFill>
              <a:latin typeface="Whitney"/>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2596" y="2001460"/>
            <a:ext cx="5224828" cy="1015663"/>
          </a:xfrm>
          <a:prstGeom prst="rect">
            <a:avLst/>
          </a:prstGeom>
        </p:spPr>
        <p:txBody>
          <a:bodyPr wrap="none">
            <a:spAutoFit/>
          </a:bodyPr>
          <a:lstStyle/>
          <a:p>
            <a:r>
              <a:rPr lang="en-US" sz="6000" dirty="0">
                <a:solidFill>
                  <a:schemeClr val="accent1">
                    <a:lumMod val="60000"/>
                    <a:lumOff val="40000"/>
                  </a:schemeClr>
                </a:solidFill>
                <a:latin typeface="Times New Roman" panose="02020603050405020304" pitchFamily="18" charset="0"/>
                <a:cs typeface="Times New Roman" panose="02020603050405020304" pitchFamily="18" charset="0"/>
              </a:rPr>
              <a:t>THANK YOU!!</a:t>
            </a:r>
            <a:endParaRPr lang="en-IN" sz="6000"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p:cNvSpPr txBox="1"/>
          <p:nvPr/>
        </p:nvSpPr>
        <p:spPr>
          <a:xfrm>
            <a:off x="559293" y="1915898"/>
            <a:ext cx="11452195" cy="3450613"/>
          </a:xfrm>
          <a:prstGeom prst="rect">
            <a:avLst/>
          </a:prstGeom>
        </p:spPr>
        <p:txBody>
          <a:bodyPr>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900" dirty="0">
              <a:latin typeface="Times New Roman" panose="02020603050405020304" pitchFamily="18" charset="0"/>
              <a:cs typeface="Times New Roman" panose="02020603050405020304" pitchFamily="18" charset="0"/>
            </a:endParaRPr>
          </a:p>
          <a:p>
            <a:endParaRPr lang="en-US" dirty="0"/>
          </a:p>
        </p:txBody>
      </p:sp>
      <p:sp>
        <p:nvSpPr>
          <p:cNvPr id="4" name="Title 2"/>
          <p:cNvSpPr>
            <a:spLocks noGrp="1"/>
          </p:cNvSpPr>
          <p:nvPr>
            <p:ph type="title"/>
          </p:nvPr>
        </p:nvSpPr>
        <p:spPr>
          <a:xfrm>
            <a:off x="4651898" y="230236"/>
            <a:ext cx="3524435" cy="1049235"/>
          </a:xfrm>
        </p:spPr>
        <p:txBody>
          <a:bodyPr>
            <a:normAutofit/>
          </a:bodyPr>
          <a:lstStyle/>
          <a:p>
            <a:r>
              <a:rPr lang="en-US" u="sng" dirty="0">
                <a:solidFill>
                  <a:schemeClr val="accent1">
                    <a:lumMod val="60000"/>
                    <a:lumOff val="40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OBJECTIVE</a:t>
            </a:r>
            <a:endParaRPr lang="en-US" u="sng" dirty="0">
              <a:solidFill>
                <a:schemeClr val="accent1">
                  <a:lumMod val="60000"/>
                  <a:lumOff val="40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6" name="TextBox 5"/>
          <p:cNvSpPr txBox="1"/>
          <p:nvPr/>
        </p:nvSpPr>
        <p:spPr>
          <a:xfrm>
            <a:off x="2663300" y="1915898"/>
            <a:ext cx="9135123"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To perform a comparative study of different performance parameters in Uninformed Search Algorithms listed below to identify and implement the best search approach under different parametric conditions.</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Breadth First Search</a:t>
            </a:r>
            <a:endParaRPr lang="en-US" sz="2000" dirty="0">
              <a:latin typeface="Times New Roman" panose="02020603050405020304" pitchFamily="18" charset="0"/>
              <a:cs typeface="Times New Roman" panose="02020603050405020304" pitchFamily="18" charset="0"/>
            </a:endParaRPr>
          </a:p>
          <a:p>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Depth First Search</a:t>
            </a:r>
            <a:endParaRPr lang="en-US" sz="2000" dirty="0">
              <a:latin typeface="Times New Roman" panose="02020603050405020304" pitchFamily="18" charset="0"/>
              <a:cs typeface="Times New Roman" panose="02020603050405020304" pitchFamily="18" charset="0"/>
            </a:endParaRPr>
          </a:p>
          <a:p>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Depth-Limited Search</a:t>
            </a:r>
            <a:endParaRPr lang="en-US" sz="2000" dirty="0">
              <a:latin typeface="Times New Roman" panose="02020603050405020304" pitchFamily="18" charset="0"/>
              <a:cs typeface="Times New Roman" panose="02020603050405020304" pitchFamily="18" charset="0"/>
            </a:endParaRPr>
          </a:p>
          <a:p>
            <a:r>
              <a:rPr lang="en-US" sz="2000" dirty="0">
                <a:solidFill>
                  <a:schemeClr val="accent1">
                    <a:lumMod val="60000"/>
                    <a:lumOff val="40000"/>
                  </a:schemeClr>
                </a:solidFill>
                <a:latin typeface="Times New Roman" panose="02020603050405020304" pitchFamily="18" charset="0"/>
                <a:cs typeface="Times New Roman" panose="02020603050405020304" pitchFamily="18" charset="0"/>
              </a:rPr>
              <a:t>4. </a:t>
            </a:r>
            <a:r>
              <a:rPr lang="en-US" sz="2000" dirty="0">
                <a:latin typeface="Times New Roman" panose="02020603050405020304" pitchFamily="18" charset="0"/>
                <a:cs typeface="Times New Roman" panose="02020603050405020304" pitchFamily="18" charset="0"/>
              </a:rPr>
              <a:t>Iterative Deepening Depth First Search</a:t>
            </a:r>
            <a:endParaRPr lang="en-US" sz="2000" dirty="0">
              <a:latin typeface="Times New Roman" panose="02020603050405020304" pitchFamily="18" charset="0"/>
              <a:cs typeface="Times New Roman" panose="02020603050405020304" pitchFamily="18" charset="0"/>
            </a:endParaRPr>
          </a:p>
          <a:p>
            <a:endParaRPr lang="en-IN"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09530" y="350214"/>
            <a:ext cx="7173157" cy="830997"/>
          </a:xfrm>
          <a:prstGeom prst="rect">
            <a:avLst/>
          </a:prstGeom>
        </p:spPr>
        <p:txBody>
          <a:bodyPr wrap="square">
            <a:spAutoFit/>
          </a:bodyPr>
          <a:lstStyle/>
          <a:p>
            <a:r>
              <a:rPr lang="en-US" sz="4800" u="sng" dirty="0">
                <a:solidFill>
                  <a:schemeClr val="accent1">
                    <a:lumMod val="60000"/>
                    <a:lumOff val="40000"/>
                  </a:schemeClr>
                </a:solidFill>
                <a:latin typeface="Times New Roman" panose="02020603050405020304" pitchFamily="18" charset="0"/>
                <a:cs typeface="Times New Roman" panose="02020603050405020304" pitchFamily="18" charset="0"/>
              </a:rPr>
              <a:t>PROBLEM STATEMENT</a:t>
            </a:r>
            <a:endParaRPr lang="en-IN" sz="4800" u="sng" dirty="0">
              <a:solidFill>
                <a:schemeClr val="accent1">
                  <a:lumMod val="60000"/>
                  <a:lumOff val="40000"/>
                </a:schemeClr>
              </a:solidFill>
            </a:endParaRPr>
          </a:p>
        </p:txBody>
      </p:sp>
      <p:sp>
        <p:nvSpPr>
          <p:cNvPr id="5" name="Content Placeholder 2"/>
          <p:cNvSpPr txBox="1"/>
          <p:nvPr/>
        </p:nvSpPr>
        <p:spPr>
          <a:xfrm>
            <a:off x="470517" y="1647515"/>
            <a:ext cx="11514337" cy="3927661"/>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R="0" lvl="0" algn="l" defTabSz="914400" rtl="0" eaLnBrk="1" fontAlgn="auto" latinLnBrk="0" hangingPunct="1">
              <a:lnSpc>
                <a:spcPct val="120000"/>
              </a:lnSpc>
              <a:spcBef>
                <a:spcPts val="1000"/>
              </a:spcBef>
              <a:spcAft>
                <a:spcPts val="0"/>
              </a:spcAft>
              <a:buClr>
                <a:schemeClr val="accent1">
                  <a:lumMod val="60000"/>
                  <a:lumOff val="40000"/>
                </a:schemeClr>
              </a:buClr>
              <a:buSzPct val="100000"/>
              <a:buFont typeface="Wingdings" panose="05000000000000000000" pitchFamily="2" charset="2"/>
              <a:buChar char="q"/>
              <a:defRPr/>
            </a:pPr>
            <a:r>
              <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Searching is carried out to retrieve information stored within the massive data structures, here efficiency becomes a major issue. There exist certain problems which tend to hinder the efficiency of the search algorithms which are taken under consideration in this project. </a:t>
            </a:r>
            <a:endPar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20000"/>
              </a:lnSpc>
              <a:spcBef>
                <a:spcPts val="1000"/>
              </a:spcBef>
              <a:spcAft>
                <a:spcPts val="0"/>
              </a:spcAft>
              <a:buClr>
                <a:schemeClr val="accent1">
                  <a:lumMod val="60000"/>
                  <a:lumOff val="40000"/>
                </a:schemeClr>
              </a:buClr>
              <a:buSzPct val="100000"/>
              <a:buNone/>
              <a:defRPr/>
            </a:pPr>
            <a:r>
              <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These Problems are: -</a:t>
            </a:r>
            <a:endPar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120000"/>
              </a:lnSpc>
              <a:spcBef>
                <a:spcPts val="1000"/>
              </a:spcBef>
              <a:spcAft>
                <a:spcPts val="0"/>
              </a:spcAft>
              <a:buClr>
                <a:schemeClr val="accent1">
                  <a:lumMod val="60000"/>
                  <a:lumOff val="40000"/>
                </a:schemeClr>
              </a:buClr>
              <a:buSzPct val="100000"/>
              <a:buFont typeface="Wingdings" panose="05000000000000000000" pitchFamily="2" charset="2"/>
              <a:buChar char="q"/>
              <a:defRPr/>
            </a:pPr>
            <a:r>
              <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The searching of a node in DFS algorithm works well but when the target lies on the right side of the tree the result will not be optimal. </a:t>
            </a:r>
            <a:endPar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120000"/>
              </a:lnSpc>
              <a:spcBef>
                <a:spcPts val="1000"/>
              </a:spcBef>
              <a:spcAft>
                <a:spcPts val="0"/>
              </a:spcAft>
              <a:buClr>
                <a:schemeClr val="accent1">
                  <a:lumMod val="60000"/>
                  <a:lumOff val="40000"/>
                </a:schemeClr>
              </a:buClr>
              <a:buSzPct val="100000"/>
              <a:buFont typeface="Wingdings" panose="05000000000000000000" pitchFamily="2" charset="2"/>
              <a:buChar char="q"/>
              <a:defRPr/>
            </a:pPr>
            <a:r>
              <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The searching of a node in the BFS algorithm overcomes the problem faced in the DFS algorithm but its memory consumption is much greater than DFS.</a:t>
            </a:r>
            <a:endPar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120000"/>
              </a:lnSpc>
              <a:spcBef>
                <a:spcPts val="1000"/>
              </a:spcBef>
              <a:spcAft>
                <a:spcPts val="0"/>
              </a:spcAft>
              <a:buClr>
                <a:schemeClr val="accent1">
                  <a:lumMod val="60000"/>
                  <a:lumOff val="40000"/>
                </a:schemeClr>
              </a:buClr>
              <a:buSzPct val="100000"/>
              <a:buFont typeface="Wingdings" panose="05000000000000000000" pitchFamily="2" charset="2"/>
              <a:buChar char="q"/>
              <a:defRPr/>
            </a:pPr>
            <a:r>
              <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 The searching of a node in DLS algorithm overcomes the problem which is faced in both DFS and BFS algorithm by introducing a limit on the level of search but to find that limit the tree should be solved manually.</a:t>
            </a:r>
            <a:endParaRPr kumimoji="0" lang="en-US" sz="20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L="457200" marR="0" lvl="1" indent="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None/>
              <a:defRPr/>
            </a:pPr>
            <a:endParaRPr kumimoji="0" lang="en-US" sz="1800" b="0" i="0" u="none" strike="noStrike" kern="1200" cap="none" spc="0" normalizeH="0" baseline="0" noProof="0" dirty="0">
              <a:ln>
                <a:noFill/>
              </a:ln>
              <a:effectLst/>
              <a:uLnTx/>
              <a:uFillTx/>
              <a:latin typeface="Gill Sans MT" panose="020B0502020104020203"/>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50952" y="190415"/>
            <a:ext cx="7900304" cy="830997"/>
          </a:xfrm>
          <a:prstGeom prst="rect">
            <a:avLst/>
          </a:prstGeom>
        </p:spPr>
        <p:txBody>
          <a:bodyPr wrap="none">
            <a:spAutoFit/>
          </a:bodyPr>
          <a:lstStyle/>
          <a:p>
            <a:r>
              <a:rPr lang="en-IN" sz="4800" b="0" i="0" u="sng" dirty="0">
                <a:solidFill>
                  <a:schemeClr val="accent1">
                    <a:lumMod val="60000"/>
                    <a:lumOff val="40000"/>
                  </a:schemeClr>
                </a:solidFill>
                <a:effectLst/>
                <a:latin typeface="Times New Roman" panose="02020603050405020304" pitchFamily="18" charset="0"/>
                <a:cs typeface="Times New Roman" panose="02020603050405020304" pitchFamily="18" charset="0"/>
              </a:rPr>
              <a:t>APPLICATION OF DFS ARE:</a:t>
            </a:r>
            <a:endParaRPr lang="en-IN" sz="4800"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1917577" y="1859340"/>
            <a:ext cx="9827580" cy="4707890"/>
          </a:xfrm>
          <a:prstGeom prst="rect">
            <a:avLst/>
          </a:prstGeom>
        </p:spPr>
        <p:txBody>
          <a:bodyPr wrap="square">
            <a:spAutoFit/>
          </a:bodyPr>
          <a:lstStyle/>
          <a:p>
            <a:pPr marL="285750" indent="-285750" fontAlgn="base">
              <a:buClr>
                <a:schemeClr val="accent1">
                  <a:lumMod val="60000"/>
                  <a:lumOff val="40000"/>
                </a:schemeClr>
              </a:buClr>
              <a:buFont typeface="Wingdings" panose="05000000000000000000" pitchFamily="2" charset="2"/>
              <a:buChar char="q"/>
            </a:pPr>
            <a:r>
              <a:rPr lang="en-GB" sz="2000" b="0" i="0" u="sng" dirty="0">
                <a:solidFill>
                  <a:schemeClr val="accent1">
                    <a:lumMod val="60000"/>
                    <a:lumOff val="40000"/>
                  </a:schemeClr>
                </a:solidFill>
                <a:effectLst/>
                <a:latin typeface="Times New Roman" panose="02020603050405020304" pitchFamily="18" charset="0"/>
                <a:cs typeface="Times New Roman" panose="02020603050405020304" pitchFamily="18" charset="0"/>
              </a:rPr>
              <a:t>Detecting cycle in a graph : </a:t>
            </a:r>
            <a:endParaRPr lang="en-GB" sz="2000" b="0" i="0" u="sng"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p>
            <a:pPr marL="285750" indent="-285750" fontAlgn="base">
              <a:buClr>
                <a:schemeClr val="accent1">
                  <a:lumMod val="60000"/>
                  <a:lumOff val="40000"/>
                </a:schemeClr>
              </a:buClr>
              <a:buFont typeface="Wingdings" panose="05000000000000000000" pitchFamily="2" charset="2"/>
              <a:buChar char="q"/>
            </a:pPr>
            <a:r>
              <a:rPr lang="en-GB" sz="2000" b="0" i="0" dirty="0">
                <a:effectLst/>
                <a:latin typeface="Times New Roman" panose="02020603050405020304" pitchFamily="18" charset="0"/>
                <a:cs typeface="Times New Roman" panose="02020603050405020304" pitchFamily="18" charset="0"/>
              </a:rPr>
              <a:t>A graph has a cycle if and only if we see a back edge during DFS. So we can run DFS for the graph and check for back edges.</a:t>
            </a:r>
            <a:endParaRPr lang="en-GB" sz="2000" b="0" i="0" dirty="0">
              <a:effectLst/>
              <a:latin typeface="Times New Roman" panose="02020603050405020304" pitchFamily="18" charset="0"/>
              <a:cs typeface="Times New Roman" panose="02020603050405020304" pitchFamily="18" charset="0"/>
            </a:endParaRPr>
          </a:p>
          <a:p>
            <a:pPr marL="285750" indent="-285750" fontAlgn="base">
              <a:buClr>
                <a:schemeClr val="accent1">
                  <a:lumMod val="60000"/>
                  <a:lumOff val="40000"/>
                </a:schemeClr>
              </a:buClr>
              <a:buFont typeface="Wingdings" panose="05000000000000000000" pitchFamily="2" charset="2"/>
              <a:buChar char="q"/>
            </a:pPr>
            <a:endParaRPr lang="en-GB" sz="2000" dirty="0">
              <a:latin typeface="Times New Roman" panose="02020603050405020304" pitchFamily="18" charset="0"/>
              <a:cs typeface="Times New Roman" panose="02020603050405020304" pitchFamily="18" charset="0"/>
            </a:endParaRPr>
          </a:p>
          <a:p>
            <a:pPr marL="285750" indent="-285750" fontAlgn="base">
              <a:buClr>
                <a:schemeClr val="accent1">
                  <a:lumMod val="60000"/>
                  <a:lumOff val="40000"/>
                </a:schemeClr>
              </a:buClr>
              <a:buFont typeface="Wingdings" panose="05000000000000000000" pitchFamily="2" charset="2"/>
              <a:buChar char="q"/>
            </a:pPr>
            <a:r>
              <a:rPr lang="en-GB" sz="2000" b="0" i="0" u="sng" dirty="0">
                <a:solidFill>
                  <a:schemeClr val="accent1"/>
                </a:solidFill>
                <a:effectLst/>
                <a:latin typeface="Times New Roman" panose="02020603050405020304" pitchFamily="18" charset="0"/>
                <a:cs typeface="Times New Roman" panose="02020603050405020304" pitchFamily="18" charset="0"/>
              </a:rPr>
              <a:t>To test if a graph is bipartite</a:t>
            </a:r>
            <a:endParaRPr lang="en-GB" sz="2000" b="0" i="0" u="sng" dirty="0">
              <a:solidFill>
                <a:schemeClr val="accent1"/>
              </a:solidFill>
              <a:effectLst/>
              <a:latin typeface="Times New Roman" panose="02020603050405020304" pitchFamily="18" charset="0"/>
              <a:cs typeface="Times New Roman" panose="02020603050405020304" pitchFamily="18" charset="0"/>
            </a:endParaRPr>
          </a:p>
          <a:p>
            <a:pPr marL="285750" indent="-285750" fontAlgn="base">
              <a:buClr>
                <a:schemeClr val="accent1">
                  <a:lumMod val="60000"/>
                  <a:lumOff val="40000"/>
                </a:schemeClr>
              </a:buClr>
              <a:buFont typeface="Wingdings" panose="05000000000000000000" pitchFamily="2" charset="2"/>
              <a:buChar char="q"/>
            </a:pPr>
            <a:r>
              <a:rPr lang="en-GB" sz="2000" b="0" i="0" dirty="0">
                <a:effectLst/>
                <a:latin typeface="Times New Roman" panose="02020603050405020304" pitchFamily="18" charset="0"/>
                <a:cs typeface="Times New Roman" panose="02020603050405020304" pitchFamily="18" charset="0"/>
              </a:rPr>
              <a:t>We can augment either BFS or DFS when we first discover a new vertex, color it opposited its parents, and for each other edge, check it doesn’t link two vertices of the same color. The first vertex in any connected component can be red or black!</a:t>
            </a:r>
            <a:endParaRPr lang="en-GB" sz="2000" b="0" i="0" dirty="0">
              <a:effectLst/>
              <a:latin typeface="Times New Roman" panose="02020603050405020304" pitchFamily="18" charset="0"/>
              <a:cs typeface="Times New Roman" panose="02020603050405020304" pitchFamily="18" charset="0"/>
            </a:endParaRPr>
          </a:p>
          <a:p>
            <a:pPr indent="0" fontAlgn="base">
              <a:buClr>
                <a:schemeClr val="accent1">
                  <a:lumMod val="60000"/>
                  <a:lumOff val="40000"/>
                </a:schemeClr>
              </a:buClr>
              <a:buFont typeface="Wingdings" panose="05000000000000000000" pitchFamily="2" charset="2"/>
              <a:buNone/>
            </a:pPr>
            <a:endParaRPr lang="en-GB" sz="2000" b="0" i="0" dirty="0">
              <a:effectLst/>
              <a:latin typeface="Times New Roman" panose="02020603050405020304" pitchFamily="18" charset="0"/>
              <a:cs typeface="Times New Roman" panose="02020603050405020304" pitchFamily="18" charset="0"/>
            </a:endParaRPr>
          </a:p>
          <a:p>
            <a:pPr marL="285750" indent="-285750" fontAlgn="base">
              <a:buClr>
                <a:schemeClr val="accent1">
                  <a:lumMod val="60000"/>
                  <a:lumOff val="40000"/>
                </a:schemeClr>
              </a:buClr>
              <a:buFont typeface="Wingdings" panose="05000000000000000000" pitchFamily="2" charset="2"/>
              <a:buChar char="q"/>
            </a:pPr>
            <a:r>
              <a:rPr lang="en-GB" sz="2000" b="0" i="0" u="sng" dirty="0">
                <a:solidFill>
                  <a:schemeClr val="accent1">
                    <a:lumMod val="60000"/>
                    <a:lumOff val="40000"/>
                  </a:schemeClr>
                </a:solidFill>
                <a:effectLst/>
                <a:latin typeface="Times New Roman" panose="02020603050405020304" pitchFamily="18" charset="0"/>
                <a:cs typeface="Times New Roman" panose="02020603050405020304" pitchFamily="18" charset="0"/>
              </a:rPr>
              <a:t>Finding Strongly Connected Components of a graph: </a:t>
            </a:r>
            <a:endParaRPr lang="en-GB" sz="2000" b="0" i="0" u="sng"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p>
            <a:pPr marL="285750" indent="-285750" fontAlgn="base">
              <a:buClr>
                <a:schemeClr val="accent1">
                  <a:lumMod val="60000"/>
                  <a:lumOff val="40000"/>
                </a:schemeClr>
              </a:buClr>
              <a:buFont typeface="Wingdings" panose="05000000000000000000" pitchFamily="2" charset="2"/>
              <a:buChar char="q"/>
            </a:pPr>
            <a:r>
              <a:rPr lang="en-GB" sz="2000" b="0" i="0" dirty="0">
                <a:effectLst/>
                <a:latin typeface="Times New Roman" panose="02020603050405020304" pitchFamily="18" charset="0"/>
                <a:cs typeface="Times New Roman" panose="02020603050405020304" pitchFamily="18" charset="0"/>
              </a:rPr>
              <a:t>A directed graph is called strongly connected if there is a path from each vertex in the graph to every other vertex. </a:t>
            </a:r>
            <a:endParaRPr lang="en-GB" sz="2000" dirty="0">
              <a:latin typeface="Times New Roman" panose="02020603050405020304" pitchFamily="18" charset="0"/>
              <a:cs typeface="Times New Roman" panose="02020603050405020304" pitchFamily="18" charset="0"/>
            </a:endParaRPr>
          </a:p>
          <a:p>
            <a:pPr marL="285750" indent="-285750" fontAlgn="base">
              <a:buClr>
                <a:schemeClr val="accent1">
                  <a:lumMod val="60000"/>
                  <a:lumOff val="40000"/>
                </a:schemeClr>
              </a:buClr>
              <a:buFont typeface="Wingdings" panose="05000000000000000000" pitchFamily="2" charset="2"/>
              <a:buChar char="q"/>
            </a:pPr>
            <a:endParaRPr lang="en-GB" sz="2000" b="0" i="0" dirty="0">
              <a:effectLst/>
              <a:latin typeface="Times New Roman" panose="02020603050405020304" pitchFamily="18" charset="0"/>
              <a:cs typeface="Times New Roman" panose="02020603050405020304" pitchFamily="18" charset="0"/>
            </a:endParaRPr>
          </a:p>
          <a:p>
            <a:pPr marL="285750" indent="-285750" fontAlgn="base">
              <a:buClr>
                <a:schemeClr val="accent1">
                  <a:lumMod val="60000"/>
                  <a:lumOff val="40000"/>
                </a:schemeClr>
              </a:buClr>
              <a:buFont typeface="Wingdings" panose="05000000000000000000" pitchFamily="2" charset="2"/>
              <a:buChar char="q"/>
            </a:pPr>
            <a:r>
              <a:rPr lang="en-GB" sz="2000" b="0" i="0" u="sng" dirty="0">
                <a:solidFill>
                  <a:schemeClr val="accent1">
                    <a:lumMod val="60000"/>
                    <a:lumOff val="40000"/>
                  </a:schemeClr>
                </a:solidFill>
                <a:effectLst/>
                <a:latin typeface="Times New Roman" panose="02020603050405020304" pitchFamily="18" charset="0"/>
                <a:cs typeface="Times New Roman" panose="02020603050405020304" pitchFamily="18" charset="0"/>
              </a:rPr>
              <a:t>Path Finding: </a:t>
            </a:r>
            <a:endParaRPr lang="en-GB" sz="2000" b="0" i="0" u="sng" dirty="0">
              <a:solidFill>
                <a:schemeClr val="accent1">
                  <a:lumMod val="60000"/>
                  <a:lumOff val="40000"/>
                </a:schemeClr>
              </a:solidFill>
              <a:effectLst/>
              <a:latin typeface="Times New Roman" panose="02020603050405020304" pitchFamily="18" charset="0"/>
              <a:cs typeface="Times New Roman" panose="02020603050405020304" pitchFamily="18" charset="0"/>
            </a:endParaRPr>
          </a:p>
          <a:p>
            <a:pPr marL="285750" indent="-285750" fontAlgn="base">
              <a:buClr>
                <a:schemeClr val="accent1">
                  <a:lumMod val="60000"/>
                  <a:lumOff val="40000"/>
                </a:schemeClr>
              </a:buClr>
              <a:buFont typeface="Wingdings" panose="05000000000000000000" pitchFamily="2" charset="2"/>
              <a:buChar char="q"/>
            </a:pPr>
            <a:r>
              <a:rPr lang="en-GB" sz="2000" b="0" i="0" dirty="0">
                <a:effectLst/>
                <a:latin typeface="Times New Roman" panose="02020603050405020304" pitchFamily="18" charset="0"/>
                <a:cs typeface="Times New Roman" panose="02020603050405020304" pitchFamily="18" charset="0"/>
              </a:rPr>
              <a:t>We can specialize in the DFS algorithm to search a path between two vertices.</a:t>
            </a:r>
            <a:endParaRPr lang="en-GB" sz="20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93451" y="181538"/>
            <a:ext cx="6497997" cy="830997"/>
          </a:xfrm>
          <a:prstGeom prst="rect">
            <a:avLst/>
          </a:prstGeom>
        </p:spPr>
        <p:txBody>
          <a:bodyPr wrap="none">
            <a:spAutoFit/>
          </a:bodyPr>
          <a:lstStyle/>
          <a:p>
            <a:r>
              <a:rPr lang="en-IN" sz="4800" b="0" i="0" u="sng" dirty="0">
                <a:solidFill>
                  <a:schemeClr val="accent1">
                    <a:lumMod val="60000"/>
                    <a:lumOff val="40000"/>
                  </a:schemeClr>
                </a:solidFill>
                <a:effectLst/>
                <a:latin typeface="Times New Roman" panose="02020603050405020304" pitchFamily="18" charset="0"/>
                <a:cs typeface="Times New Roman" panose="02020603050405020304" pitchFamily="18" charset="0"/>
              </a:rPr>
              <a:t>APPLICATION OF </a:t>
            </a:r>
            <a:r>
              <a:rPr lang="en-IN" sz="4800" u="sng" dirty="0">
                <a:solidFill>
                  <a:schemeClr val="accent1">
                    <a:lumMod val="60000"/>
                    <a:lumOff val="40000"/>
                  </a:schemeClr>
                </a:solidFill>
                <a:latin typeface="Times New Roman" panose="02020603050405020304" pitchFamily="18" charset="0"/>
                <a:cs typeface="Times New Roman" panose="02020603050405020304" pitchFamily="18" charset="0"/>
              </a:rPr>
              <a:t>BFS</a:t>
            </a:r>
            <a:r>
              <a:rPr lang="en-IN" sz="4800" b="0" i="0" u="sng" dirty="0">
                <a:solidFill>
                  <a:schemeClr val="accent1">
                    <a:lumMod val="60000"/>
                    <a:lumOff val="40000"/>
                  </a:schemeClr>
                </a:solidFill>
                <a:effectLst/>
                <a:latin typeface="Times New Roman" panose="02020603050405020304" pitchFamily="18" charset="0"/>
                <a:cs typeface="Times New Roman" panose="02020603050405020304" pitchFamily="18" charset="0"/>
              </a:rPr>
              <a:t> </a:t>
            </a:r>
            <a:endParaRPr lang="en-IN" sz="4800"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695635" y="1562470"/>
            <a:ext cx="10315852" cy="4401205"/>
          </a:xfrm>
          <a:prstGeom prst="rect">
            <a:avLst/>
          </a:prstGeom>
          <a:noFill/>
        </p:spPr>
        <p:txBody>
          <a:bodyPr wrap="square" rtlCol="0">
            <a:spAutoFit/>
          </a:bodyPr>
          <a:lstStyle/>
          <a:p>
            <a:pPr marL="285750" indent="-285750">
              <a:buClr>
                <a:schemeClr val="accent1">
                  <a:lumMod val="60000"/>
                  <a:lumOff val="40000"/>
                </a:schemeClr>
              </a:buClr>
              <a:buFont typeface="Wingdings" panose="05000000000000000000" pitchFamily="2" charset="2"/>
              <a:buChar char="q"/>
            </a:pPr>
            <a:r>
              <a:rPr lang="en-GB" sz="2000" u="sng" dirty="0">
                <a:solidFill>
                  <a:schemeClr val="accent1">
                    <a:lumMod val="60000"/>
                    <a:lumOff val="40000"/>
                  </a:schemeClr>
                </a:solidFill>
                <a:latin typeface="Times New Roman" panose="02020603050405020304" pitchFamily="18" charset="0"/>
                <a:cs typeface="Times New Roman" panose="02020603050405020304" pitchFamily="18" charset="0"/>
              </a:rPr>
              <a:t>Web Crawlers in Search Engines: </a:t>
            </a:r>
            <a:endParaRPr lang="en-GB" sz="2000"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It helps us to find the particular topic from the source page and follow all links from the source and keep doing the same up to the required depth. </a:t>
            </a:r>
            <a:endParaRPr lang="en-GB" sz="2000"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GB" sz="2000"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GB" sz="2000" u="sng" dirty="0">
                <a:solidFill>
                  <a:schemeClr val="accent1">
                    <a:lumMod val="60000"/>
                    <a:lumOff val="40000"/>
                  </a:schemeClr>
                </a:solidFill>
                <a:latin typeface="Times New Roman" panose="02020603050405020304" pitchFamily="18" charset="0"/>
                <a:cs typeface="Times New Roman" panose="02020603050405020304" pitchFamily="18" charset="0"/>
              </a:rPr>
              <a:t>GPS Navigation systems:</a:t>
            </a:r>
            <a:endParaRPr lang="en-GB" sz="2000"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GPS Navigation systems use Breadth-First Search I to find all neighbouring locations. </a:t>
            </a:r>
            <a:endParaRPr lang="en-GB" sz="2000"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GB" sz="2000"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GB" sz="2000" u="sng" dirty="0">
                <a:solidFill>
                  <a:schemeClr val="accent1">
                    <a:lumMod val="60000"/>
                    <a:lumOff val="40000"/>
                  </a:schemeClr>
                </a:solidFill>
                <a:latin typeface="Times New Roman" panose="02020603050405020304" pitchFamily="18" charset="0"/>
                <a:cs typeface="Times New Roman" panose="02020603050405020304" pitchFamily="18" charset="0"/>
              </a:rPr>
              <a:t>Broadcasting in Network:</a:t>
            </a:r>
            <a:endParaRPr lang="en-GB" sz="2000"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In networks, a broadcasted packet follows Breadth-First Search to reach all nodes. Thus reduces transmission delay and saves battery power. </a:t>
            </a:r>
            <a:endParaRPr lang="en-GB" sz="2000"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GB" sz="2000"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GB" sz="2000" u="sng" dirty="0">
                <a:solidFill>
                  <a:schemeClr val="accent1">
                    <a:lumMod val="60000"/>
                    <a:lumOff val="40000"/>
                  </a:schemeClr>
                </a:solidFill>
                <a:latin typeface="Times New Roman" panose="02020603050405020304" pitchFamily="18" charset="0"/>
                <a:cs typeface="Times New Roman" panose="02020603050405020304" pitchFamily="18" charset="0"/>
              </a:rPr>
              <a:t>Finding Shortest Path in the unweighted graph:</a:t>
            </a:r>
            <a:endParaRPr lang="en-GB" sz="2000" u="sng" dirty="0">
              <a:solidFill>
                <a:schemeClr val="accent1">
                  <a:lumMod val="60000"/>
                  <a:lumOff val="40000"/>
                </a:schemeClr>
              </a:solidFill>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In an unweighted graph, the shortest path is the path with the least number of edges. With Breadth-First, we always reach a vertex from a given source using a minimum number of edges.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37690" y="550545"/>
            <a:ext cx="9125585" cy="774700"/>
          </a:xfrm>
        </p:spPr>
        <p:txBody>
          <a:bodyPr>
            <a:normAutofit fontScale="90000"/>
          </a:bodyPr>
          <a:lstStyle/>
          <a:p>
            <a:br>
              <a:rPr lang="en-US"/>
            </a:br>
            <a:r>
              <a:rPr lang="en-IN" u="sng">
                <a:solidFill>
                  <a:schemeClr val="accent1">
                    <a:lumMod val="60000"/>
                    <a:lumOff val="40000"/>
                  </a:schemeClr>
                </a:solidFill>
                <a:effectLst/>
                <a:latin typeface="Times New Roman" panose="02020603050405020304" pitchFamily="18" charset="0"/>
                <a:cs typeface="Times New Roman" panose="02020603050405020304" pitchFamily="18" charset="0"/>
                <a:sym typeface="+mn-ea"/>
              </a:rPr>
              <a:t>APPLICATION OF </a:t>
            </a:r>
            <a:r>
              <a:rPr u="sng">
                <a:solidFill>
                  <a:schemeClr val="accent1">
                    <a:lumMod val="60000"/>
                    <a:lumOff val="40000"/>
                  </a:schemeClr>
                </a:solidFill>
                <a:latin typeface="Times New Roman" panose="02020603050405020304" pitchFamily="18" charset="0"/>
                <a:cs typeface="Times New Roman" panose="02020603050405020304" pitchFamily="18" charset="0"/>
                <a:sym typeface="+mn-ea"/>
              </a:rPr>
              <a:t>IDDFS </a:t>
            </a:r>
            <a:r>
              <a:rPr lang="en-IN" u="sng">
                <a:solidFill>
                  <a:schemeClr val="accent1">
                    <a:lumMod val="60000"/>
                    <a:lumOff val="40000"/>
                  </a:schemeClr>
                </a:solidFill>
                <a:effectLst/>
                <a:latin typeface="Times New Roman" panose="02020603050405020304" pitchFamily="18" charset="0"/>
                <a:cs typeface="Times New Roman" panose="02020603050405020304" pitchFamily="18" charset="0"/>
                <a:sym typeface="+mn-ea"/>
              </a:rPr>
              <a:t>ARE:</a:t>
            </a:r>
            <a:r>
              <a:rPr lang="en-US"/>
              <a:t> </a:t>
            </a:r>
            <a:br>
              <a:rPr lang="en-US"/>
            </a:br>
            <a:br>
              <a:rPr lang="en-US"/>
            </a:br>
            <a:br>
              <a:rPr lang="en-US"/>
            </a:br>
            <a:r>
              <a:rPr lang="en-US"/>
              <a:t> </a:t>
            </a:r>
            <a:endParaRPr lang="en-US"/>
          </a:p>
        </p:txBody>
      </p:sp>
      <p:sp>
        <p:nvSpPr>
          <p:cNvPr id="6" name="Text Box 5"/>
          <p:cNvSpPr txBox="1"/>
          <p:nvPr/>
        </p:nvSpPr>
        <p:spPr>
          <a:xfrm>
            <a:off x="3107184" y="1677035"/>
            <a:ext cx="6968996" cy="2677656"/>
          </a:xfrm>
          <a:prstGeom prst="rect">
            <a:avLst/>
          </a:prstGeom>
          <a:noFill/>
        </p:spPr>
        <p:txBody>
          <a:bodyPr wrap="square" rtlCol="0" anchor="t">
            <a:spAutoFit/>
          </a:bodyPr>
          <a:lstStyle/>
          <a:p>
            <a:pPr indent="0">
              <a:buClr>
                <a:srgbClr val="5BEFC1"/>
              </a:buClr>
              <a:buFont typeface="Wingdings" panose="05000000000000000000" charset="0"/>
              <a:buNone/>
            </a:pPr>
            <a:r>
              <a:rPr lang="en-US" sz="2400" dirty="0">
                <a:latin typeface="Times New Roman" panose="02020603050405020304" pitchFamily="18" charset="0"/>
                <a:cs typeface="Times New Roman" panose="02020603050405020304" pitchFamily="18" charset="0"/>
              </a:rPr>
              <a:t>IDDFS uses to solve tree game problem like:</a:t>
            </a:r>
            <a:endParaRPr lang="en-US" sz="2400" dirty="0">
              <a:latin typeface="Times New Roman" panose="02020603050405020304" pitchFamily="18" charset="0"/>
              <a:cs typeface="Times New Roman" panose="02020603050405020304" pitchFamily="18" charset="0"/>
            </a:endParaRPr>
          </a:p>
          <a:p>
            <a:pPr marL="285750" indent="-285750">
              <a:buClr>
                <a:srgbClr val="5BEFC1"/>
              </a:buClr>
              <a:buFont typeface="Wingdings" panose="05000000000000000000" charset="0"/>
              <a:buChar char="q"/>
            </a:pPr>
            <a:endParaRPr lang="en-US" sz="2400" dirty="0">
              <a:latin typeface="Times New Roman" panose="02020603050405020304" pitchFamily="18" charset="0"/>
              <a:cs typeface="Times New Roman" panose="02020603050405020304" pitchFamily="18" charset="0"/>
            </a:endParaRPr>
          </a:p>
          <a:p>
            <a:pPr marL="285750" indent="-285750">
              <a:buClr>
                <a:srgbClr val="5BEFC1"/>
              </a:buClr>
              <a:buFont typeface="Wingdings" panose="05000000000000000000" charset="0"/>
              <a:buChar char="q"/>
            </a:pPr>
            <a:r>
              <a:rPr lang="en-US" sz="2400" dirty="0">
                <a:latin typeface="Times New Roman" panose="02020603050405020304" pitchFamily="18" charset="0"/>
                <a:cs typeface="Times New Roman" panose="02020603050405020304" pitchFamily="18" charset="0"/>
              </a:rPr>
              <a:t>8 Puzzle Problem</a:t>
            </a:r>
            <a:endParaRPr lang="en-US" sz="2400" dirty="0">
              <a:latin typeface="Times New Roman" panose="02020603050405020304" pitchFamily="18" charset="0"/>
              <a:cs typeface="Times New Roman" panose="02020603050405020304" pitchFamily="18" charset="0"/>
            </a:endParaRPr>
          </a:p>
          <a:p>
            <a:pPr>
              <a:buClr>
                <a:srgbClr val="5BEFC1"/>
              </a:buClr>
            </a:pPr>
            <a:endParaRPr lang="en-US" sz="2400" dirty="0">
              <a:latin typeface="Times New Roman" panose="02020603050405020304" pitchFamily="18" charset="0"/>
              <a:cs typeface="Times New Roman" panose="02020603050405020304" pitchFamily="18" charset="0"/>
            </a:endParaRPr>
          </a:p>
          <a:p>
            <a:pPr marL="285750" indent="-285750">
              <a:buClr>
                <a:srgbClr val="5BEFC1"/>
              </a:buClr>
              <a:buFont typeface="Wingdings" panose="05000000000000000000" charset="0"/>
              <a:buChar char="q"/>
            </a:pPr>
            <a:r>
              <a:rPr lang="en-US" sz="2400" dirty="0">
                <a:latin typeface="Times New Roman" panose="02020603050405020304" pitchFamily="18" charset="0"/>
                <a:cs typeface="Times New Roman" panose="02020603050405020304" pitchFamily="18" charset="0"/>
              </a:rPr>
              <a:t>8 Queen Problem</a:t>
            </a:r>
            <a:endParaRPr lang="en-US" sz="2400" dirty="0">
              <a:latin typeface="Times New Roman" panose="02020603050405020304" pitchFamily="18" charset="0"/>
              <a:cs typeface="Times New Roman" panose="02020603050405020304" pitchFamily="18" charset="0"/>
            </a:endParaRPr>
          </a:p>
          <a:p>
            <a:pPr>
              <a:buClr>
                <a:srgbClr val="5BEFC1"/>
              </a:buClr>
            </a:pPr>
            <a:endParaRPr lang="en-US" sz="2400" dirty="0">
              <a:latin typeface="Times New Roman" panose="02020603050405020304" pitchFamily="18" charset="0"/>
              <a:cs typeface="Times New Roman" panose="02020603050405020304" pitchFamily="18" charset="0"/>
            </a:endParaRPr>
          </a:p>
          <a:p>
            <a:pPr marL="285750" indent="-285750">
              <a:buClr>
                <a:srgbClr val="5BEFC1"/>
              </a:buClr>
              <a:buFont typeface="Wingdings" panose="05000000000000000000" charset="0"/>
              <a:buChar char="q"/>
            </a:pPr>
            <a:r>
              <a:rPr lang="en-US" sz="2400" dirty="0">
                <a:latin typeface="Times New Roman" panose="02020603050405020304" pitchFamily="18" charset="0"/>
                <a:cs typeface="Times New Roman" panose="02020603050405020304" pitchFamily="18" charset="0"/>
              </a:rPr>
              <a:t>Tic-tac-toe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Autofit/>
          </a:bodyPr>
          <a:lstStyle/>
          <a:p>
            <a:r>
              <a:rPr lang="en-US" u="sng" dirty="0">
                <a:solidFill>
                  <a:schemeClr val="accent1">
                    <a:lumMod val="60000"/>
                    <a:lumOff val="40000"/>
                  </a:schemeClr>
                </a:solidFill>
                <a:latin typeface="Times New Roman" panose="02020603050405020304" pitchFamily="18" charset="0"/>
                <a:cs typeface="Times New Roman" panose="02020603050405020304" pitchFamily="18" charset="0"/>
              </a:rPr>
              <a:t>DEPTH FIRST SEARCH</a:t>
            </a:r>
            <a:endParaRPr lang="en-US" sz="3600" b="1" u="sng" dirty="0">
              <a:solidFill>
                <a:schemeClr val="accent1">
                  <a:lumMod val="60000"/>
                  <a:lumOff val="40000"/>
                </a:schemeClr>
              </a:solidFill>
              <a:latin typeface="Baskerville Old Face" panose="02020602080505020303" pitchFamily="18" charset="0"/>
            </a:endParaRPr>
          </a:p>
        </p:txBody>
      </p:sp>
      <p:sp>
        <p:nvSpPr>
          <p:cNvPr id="4" name="TextBox 3"/>
          <p:cNvSpPr txBox="1"/>
          <p:nvPr/>
        </p:nvSpPr>
        <p:spPr>
          <a:xfrm>
            <a:off x="1003177" y="1326300"/>
            <a:ext cx="10315852" cy="2061210"/>
          </a:xfrm>
          <a:prstGeom prst="rect">
            <a:avLst/>
          </a:prstGeom>
          <a:noFill/>
        </p:spPr>
        <p:txBody>
          <a:bodyPr wrap="square" rtlCol="0">
            <a:spAutoFit/>
          </a:bodyPr>
          <a:lstStyle/>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Depth First Search is a simple search algorithm based on stack implementation. </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starts traversing from root explores a path all the way to leaf before backtracking and exploring another path.</a:t>
            </a: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Clr>
                <a:schemeClr val="accent1">
                  <a:lumMod val="60000"/>
                  <a:lumOff val="40000"/>
                </a:schemeClr>
              </a:buCl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The solution is not optimal in many of the cases. </a:t>
            </a:r>
            <a:endParaRPr lang="en-US" dirty="0">
              <a:latin typeface="Times New Roman" panose="02020603050405020304" pitchFamily="18" charset="0"/>
              <a:cs typeface="Times New Roman" panose="02020603050405020304" pitchFamily="18" charset="0"/>
            </a:endParaRPr>
          </a:p>
          <a:p>
            <a:endParaRPr lang="en-IN" sz="2000" dirty="0"/>
          </a:p>
        </p:txBody>
      </p:sp>
      <p:sp>
        <p:nvSpPr>
          <p:cNvPr id="6" name="Rectangle 5"/>
          <p:cNvSpPr/>
          <p:nvPr/>
        </p:nvSpPr>
        <p:spPr>
          <a:xfrm>
            <a:off x="3524434" y="3242941"/>
            <a:ext cx="4607511" cy="3391271"/>
          </a:xfrm>
          <a:prstGeom prst="rect">
            <a:avLst/>
          </a:prstGeom>
          <a:solidFill>
            <a:srgbClr val="002060"/>
          </a:solidFill>
          <a:ln w="38100">
            <a:solidFill>
              <a:schemeClr val="accent2">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2" name="Content Placeholder 1"/>
          <p:cNvPicPr>
            <a:picLocks noGrp="1" noChangeAspect="1"/>
          </p:cNvPicPr>
          <p:nvPr>
            <p:ph idx="1"/>
          </p:nvPr>
        </p:nvPicPr>
        <p:blipFill>
          <a:blip r:embed="rId1"/>
          <a:stretch>
            <a:fillRect/>
          </a:stretch>
        </p:blipFill>
        <p:spPr>
          <a:xfrm>
            <a:off x="4121150" y="3590925"/>
            <a:ext cx="3413760" cy="2656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26173" y="56869"/>
            <a:ext cx="2970471" cy="1049235"/>
          </a:xfrm>
        </p:spPr>
        <p:txBody>
          <a:bodyPr>
            <a:noAutofit/>
          </a:bodyPr>
          <a:lstStyle/>
          <a:p>
            <a:r>
              <a:rPr lang="en-US" u="sng" dirty="0">
                <a:solidFill>
                  <a:schemeClr val="accent1">
                    <a:lumMod val="60000"/>
                    <a:lumOff val="40000"/>
                  </a:schemeClr>
                </a:solidFill>
                <a:latin typeface="Times New Roman" panose="02020603050405020304" pitchFamily="18" charset="0"/>
                <a:cs typeface="Times New Roman" panose="02020603050405020304" pitchFamily="18" charset="0"/>
              </a:rPr>
              <a:t>OUTPUT:</a:t>
            </a:r>
            <a:endParaRPr lang="en-US" u="sng"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5" name="Rectangle 4"/>
          <p:cNvSpPr/>
          <p:nvPr/>
        </p:nvSpPr>
        <p:spPr>
          <a:xfrm>
            <a:off x="2672180" y="1633491"/>
            <a:ext cx="7208667" cy="4341181"/>
          </a:xfrm>
          <a:prstGeom prst="rect">
            <a:avLst/>
          </a:prstGeom>
          <a:solidFill>
            <a:srgbClr val="002060"/>
          </a:solidFill>
          <a:ln w="38100">
            <a:solidFill>
              <a:schemeClr val="accent2">
                <a:lumMod val="60000"/>
                <a:lumOff val="4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p:pic>
        <p:nvPicPr>
          <p:cNvPr id="205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27285" y="1961965"/>
            <a:ext cx="6492535" cy="36087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7447</Words>
  <Application>WPS Presentation</Application>
  <PresentationFormat>Widescreen</PresentationFormat>
  <Paragraphs>194</Paragraphs>
  <Slides>21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21</vt:i4>
      </vt:variant>
    </vt:vector>
  </HeadingPairs>
  <TitlesOfParts>
    <vt:vector size="37" baseType="lpstr">
      <vt:lpstr>Arial</vt:lpstr>
      <vt:lpstr>SimSun</vt:lpstr>
      <vt:lpstr>Wingdings</vt:lpstr>
      <vt:lpstr>Times New Roman</vt:lpstr>
      <vt:lpstr>Baskerville Old Face</vt:lpstr>
      <vt:lpstr>Tahoma</vt:lpstr>
      <vt:lpstr>Gill Sans MT</vt:lpstr>
      <vt:lpstr>Wingdings</vt:lpstr>
      <vt:lpstr>Source Sans Pro</vt:lpstr>
      <vt:lpstr>Microsoft YaHei</vt:lpstr>
      <vt:lpstr>Arial Unicode MS</vt:lpstr>
      <vt:lpstr>Sitka Heading</vt:lpstr>
      <vt:lpstr>Calibri</vt:lpstr>
      <vt:lpstr>Whitney</vt:lpstr>
      <vt:lpstr>Segoe Print</vt:lpstr>
      <vt:lpstr>3DFloatVTI</vt:lpstr>
      <vt:lpstr>     Minor Project II      on  Comparative Study and Analysis of Uninformed Search Algorithms  </vt:lpstr>
      <vt:lpstr>INTRODUCTION</vt:lpstr>
      <vt:lpstr>OBJECTIVE</vt:lpstr>
      <vt:lpstr>PowerPoint 演示文稿</vt:lpstr>
      <vt:lpstr>PowerPoint 演示文稿</vt:lpstr>
      <vt:lpstr>PowerPoint 演示文稿</vt:lpstr>
      <vt:lpstr> APPLICATION OF IDDFS ARE:     </vt:lpstr>
      <vt:lpstr>DEPTH FIRST SEARCH</vt:lpstr>
      <vt:lpstr>OUTPUT:</vt:lpstr>
      <vt:lpstr>PowerPoint 演示文稿</vt:lpstr>
      <vt:lpstr>OUTPUT:</vt:lpstr>
      <vt:lpstr>PowerPoint 演示文稿</vt:lpstr>
      <vt:lpstr>OUTPUT:</vt:lpstr>
      <vt:lpstr>PowerPoint 演示文稿</vt:lpstr>
      <vt:lpstr>OUTPUT:</vt:lpstr>
      <vt:lpstr>METHODOLOGY</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II      on  Comparative Study and Analysis of Uninformed Search Algorithms</dc:title>
  <dc:creator>Raghvendra Singh</dc:creator>
  <cp:lastModifiedBy>hp</cp:lastModifiedBy>
  <cp:revision>46</cp:revision>
  <dcterms:created xsi:type="dcterms:W3CDTF">2021-03-22T07:57:00Z</dcterms:created>
  <dcterms:modified xsi:type="dcterms:W3CDTF">2021-05-10T06:03:11Z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