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handoutMasterIdLst>
    <p:handoutMasterId r:id="rId36"/>
  </p:handoutMasterIdLst>
  <p:sldIdLst>
    <p:sldId id="272" r:id="rId2"/>
    <p:sldId id="273" r:id="rId3"/>
    <p:sldId id="259" r:id="rId4"/>
    <p:sldId id="284" r:id="rId5"/>
    <p:sldId id="285" r:id="rId6"/>
    <p:sldId id="286" r:id="rId7"/>
    <p:sldId id="287" r:id="rId8"/>
    <p:sldId id="288" r:id="rId9"/>
    <p:sldId id="307" r:id="rId10"/>
    <p:sldId id="305" r:id="rId11"/>
    <p:sldId id="306" r:id="rId12"/>
    <p:sldId id="289" r:id="rId13"/>
    <p:sldId id="290" r:id="rId14"/>
    <p:sldId id="291" r:id="rId15"/>
    <p:sldId id="292" r:id="rId16"/>
    <p:sldId id="293" r:id="rId17"/>
    <p:sldId id="295" r:id="rId18"/>
    <p:sldId id="294" r:id="rId19"/>
    <p:sldId id="296" r:id="rId20"/>
    <p:sldId id="297" r:id="rId21"/>
    <p:sldId id="298" r:id="rId22"/>
    <p:sldId id="299" r:id="rId23"/>
    <p:sldId id="300" r:id="rId24"/>
    <p:sldId id="301" r:id="rId25"/>
    <p:sldId id="302" r:id="rId26"/>
    <p:sldId id="303" r:id="rId27"/>
    <p:sldId id="304" r:id="rId28"/>
    <p:sldId id="310" r:id="rId29"/>
    <p:sldId id="308" r:id="rId30"/>
    <p:sldId id="311" r:id="rId31"/>
    <p:sldId id="309" r:id="rId32"/>
    <p:sldId id="280" r:id="rId33"/>
    <p:sldId id="28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1D8B7"/>
    <a:srgbClr val="A09D79"/>
    <a:srgbClr val="AD5C4D"/>
    <a:srgbClr val="543E35"/>
    <a:srgbClr val="637700"/>
    <a:srgbClr val="FFF4ED"/>
    <a:srgbClr val="5E6A76"/>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30"/>
  </p:normalViewPr>
  <p:slideViewPr>
    <p:cSldViewPr snapToGrid="0">
      <p:cViewPr>
        <p:scale>
          <a:sx n="84" d="100"/>
          <a:sy n="84" d="100"/>
        </p:scale>
        <p:origin x="216" y="60"/>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12/20/2022</a:t>
            </a:fld>
            <a:endParaRPr lang="en-US" dirty="0"/>
          </a:p>
        </p:txBody>
      </p:sp>
      <p:sp>
        <p:nvSpPr>
          <p:cNvPr id="4" name="Footer Placeholder 3">
            <a:extLst>
              <a:ext uri="{FF2B5EF4-FFF2-40B4-BE49-F238E27FC236}">
                <a16:creationId xmlns:a16="http://schemas.microsoft.com/office/drawing/2014/main" xmlns=""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12/20/2022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xmlns=""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xmlns=""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xmlns=""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xmlns=""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xmlns=""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xmlns=""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xmlns=""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xmlns=""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xmlns=""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xmlns=""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xmlns=""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xmlns=""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xmlns=""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xmlns=""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xmlns=""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xmlns=""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xmlns=""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xmlns=""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xmlns=""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xmlns=""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xmlns=""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xmlns=""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xmlns=""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xmlns=""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xmlns=""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xmlns=""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xmlns=""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xmlns=""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xmlns=""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xmlns=""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xmlns=""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xmlns=""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xmlns=""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xmlns=""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xmlns=""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xmlns=""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xmlns=""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xmlns=""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xmlns=""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xmlns=""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xmlns=""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xmlns=""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xmlns=""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xmlns=""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xmlns=""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xmlns=""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xmlns=""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xmlns=""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xmlns=""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xmlns=""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xmlns=""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xmlns=""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xmlns=""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xmlns=""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xmlns=""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xmlns=""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xmlns=""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xmlns=""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xmlns=""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xmlns=""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xmlns=""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xmlns=""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xmlns=""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xmlns=""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xmlns=""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xmlns=""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xmlns=""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xmlns=""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xmlns=""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xmlns=""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xmlns=""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xmlns=""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xmlns=""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xmlns=""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xmlns=""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xmlns=""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xmlns=""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xmlns=""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xmlns=""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xmlns=""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xmlns=""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xmlns=""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xmlns=""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xmlns=""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xmlns=""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xmlns=""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xmlns=""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xmlns=""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xmlns=""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xmlns=""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xmlns=""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xmlns=""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xmlns=""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xmlns=""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xmlns=""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xmlns=""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xmlns=""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xmlns=""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xmlns=""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xmlns=""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xmlns=""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xmlns=""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xmlns=""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xmlns=""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xmlns=""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xmlns=""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xmlns=""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xmlns=""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xmlns=""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xmlns=""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xmlns=""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xmlns=""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xmlns=""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xmlns=""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xmlns=""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xmlns=""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xmlns=""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xmlns=""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xmlns=""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xmlns=""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xmlns=""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xmlns=""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xmlns=""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xmlns=""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xmlns=""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xmlns=""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xmlns=""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xmlns=""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xmlns=""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xmlns=""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xmlns=""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xmlns=""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xmlns=""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xmlns=""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xmlns=""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xmlns=""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xmlns=""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xmlns=""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xmlns=""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xmlns=""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xmlns=""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xmlns=""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xmlns=""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xmlns=""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xmlns=""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xmlns=""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xmlns=""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xmlns=""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xmlns=""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xmlns=""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xmlns=""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xmlns=""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xmlns=""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xmlns=""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xmlns=""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xmlns=""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xmlns=""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xmlns=""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xmlns=""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xmlns=""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xmlns=""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xmlns=""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B8BB83-CA62-C813-5584-9F9C32557A2B}"/>
              </a:ext>
            </a:extLst>
          </p:cNvPr>
          <p:cNvSpPr>
            <a:spLocks noGrp="1"/>
          </p:cNvSpPr>
          <p:nvPr>
            <p:ph type="ctrTitle"/>
          </p:nvPr>
        </p:nvSpPr>
        <p:spPr>
          <a:xfrm>
            <a:off x="0" y="1122363"/>
            <a:ext cx="11734800" cy="2133599"/>
          </a:xfrm>
        </p:spPr>
        <p:txBody>
          <a:bodyPr/>
          <a:lstStyle/>
          <a:p>
            <a:r>
              <a:rPr lang="en-US" sz="9600" b="1" i="1" spc="-150" dirty="0">
                <a:solidFill>
                  <a:srgbClr val="000000"/>
                </a:solidFill>
                <a:effectLst>
                  <a:outerShdw blurRad="38100" dist="38100" dir="2700000" algn="tl">
                    <a:srgbClr val="000000">
                      <a:alpha val="43137"/>
                    </a:srgbClr>
                  </a:outerShdw>
                </a:effectLst>
              </a:rPr>
              <a:t>Bike Sharing Demand Prediction </a:t>
            </a:r>
          </a:p>
        </p:txBody>
      </p:sp>
      <p:sp>
        <p:nvSpPr>
          <p:cNvPr id="3" name="Subtitle 2">
            <a:extLst>
              <a:ext uri="{FF2B5EF4-FFF2-40B4-BE49-F238E27FC236}">
                <a16:creationId xmlns:a16="http://schemas.microsoft.com/office/drawing/2014/main" xmlns="" id="{CA0D2251-7AFE-1B36-778C-D116EDBB7FDE}"/>
              </a:ext>
            </a:extLst>
          </p:cNvPr>
          <p:cNvSpPr>
            <a:spLocks noGrp="1"/>
          </p:cNvSpPr>
          <p:nvPr>
            <p:ph type="subTitle" idx="1"/>
          </p:nvPr>
        </p:nvSpPr>
        <p:spPr>
          <a:xfrm>
            <a:off x="287628" y="3743706"/>
            <a:ext cx="9144000" cy="1655762"/>
          </a:xfrm>
        </p:spPr>
        <p:txBody>
          <a:bodyPr>
            <a:normAutofit fontScale="25000" lnSpcReduction="20000"/>
          </a:bodyPr>
          <a:lstStyle/>
          <a:p>
            <a:r>
              <a:rPr lang="en-US" sz="26400" b="1" dirty="0" smtClean="0">
                <a:solidFill>
                  <a:srgbClr val="002060"/>
                </a:solidFill>
              </a:rPr>
              <a:t>Raghvendra Singh</a:t>
            </a:r>
            <a:endParaRPr lang="en-US" sz="26400" b="1" dirty="0">
              <a:solidFill>
                <a:srgbClr val="002060"/>
              </a:solidFill>
            </a:endParaRPr>
          </a:p>
          <a:p>
            <a:r>
              <a:rPr lang="en-US" sz="16000" b="1" dirty="0">
                <a:solidFill>
                  <a:srgbClr val="002060"/>
                </a:solidFill>
              </a:rPr>
              <a:t>With </a:t>
            </a:r>
          </a:p>
          <a:p>
            <a:r>
              <a:rPr lang="en-US" sz="16000" b="1" dirty="0">
                <a:solidFill>
                  <a:srgbClr val="002060"/>
                </a:solidFill>
              </a:rPr>
              <a:t>Team Member</a:t>
            </a:r>
            <a:r>
              <a:rPr lang="en-US" sz="26400" dirty="0">
                <a:solidFill>
                  <a:srgbClr val="002060"/>
                </a:solidFill>
              </a:rPr>
              <a:t/>
            </a:r>
            <a:br>
              <a:rPr lang="en-US" sz="26400" dirty="0">
                <a:solidFill>
                  <a:srgbClr val="002060"/>
                </a:solidFill>
              </a:rPr>
            </a:br>
            <a:endParaRPr lang="en-US" sz="26400" dirty="0">
              <a:solidFill>
                <a:srgbClr val="002060"/>
              </a:solidFill>
            </a:endParaRPr>
          </a:p>
          <a:p>
            <a:endParaRPr lang="en-US" dirty="0"/>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6294FF-1749-8E88-4D44-328602D15D87}"/>
              </a:ext>
            </a:extLst>
          </p:cNvPr>
          <p:cNvSpPr>
            <a:spLocks noGrp="1"/>
          </p:cNvSpPr>
          <p:nvPr>
            <p:ph type="title"/>
          </p:nvPr>
        </p:nvSpPr>
        <p:spPr/>
        <p:txBody>
          <a:bodyPr/>
          <a:lstStyle/>
          <a:p>
            <a:pPr algn="ctr"/>
            <a:r>
              <a:rPr lang="en-US" dirty="0"/>
              <a:t>Month wise analysis</a:t>
            </a:r>
            <a:endParaRPr lang="en-IN" dirty="0"/>
          </a:p>
        </p:txBody>
      </p:sp>
      <p:pic>
        <p:nvPicPr>
          <p:cNvPr id="8" name="Content Placeholder 7">
            <a:extLst>
              <a:ext uri="{FF2B5EF4-FFF2-40B4-BE49-F238E27FC236}">
                <a16:creationId xmlns:a16="http://schemas.microsoft.com/office/drawing/2014/main" xmlns="" id="{3A83783A-0414-3474-3F6B-089235B43912}"/>
              </a:ext>
            </a:extLst>
          </p:cNvPr>
          <p:cNvPicPr>
            <a:picLocks noGrp="1" noChangeAspect="1"/>
          </p:cNvPicPr>
          <p:nvPr>
            <p:ph idx="1"/>
          </p:nvPr>
        </p:nvPicPr>
        <p:blipFill>
          <a:blip r:embed="rId2"/>
          <a:stretch>
            <a:fillRect/>
          </a:stretch>
        </p:blipFill>
        <p:spPr>
          <a:xfrm>
            <a:off x="1158240" y="1940747"/>
            <a:ext cx="9560560" cy="3911413"/>
          </a:xfrm>
        </p:spPr>
      </p:pic>
      <p:sp>
        <p:nvSpPr>
          <p:cNvPr id="4" name="Date Placeholder 3">
            <a:extLst>
              <a:ext uri="{FF2B5EF4-FFF2-40B4-BE49-F238E27FC236}">
                <a16:creationId xmlns:a16="http://schemas.microsoft.com/office/drawing/2014/main" xmlns="" id="{D4C960E2-F575-5612-35FD-012BA79B524D}"/>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xmlns="" id="{5B6B577E-EEA0-3F54-C014-F5297F11A481}"/>
              </a:ext>
            </a:extLst>
          </p:cNvPr>
          <p:cNvSpPr>
            <a:spLocks noGrp="1"/>
          </p:cNvSpPr>
          <p:nvPr>
            <p:ph type="ftr" sz="quarter" idx="11"/>
          </p:nvPr>
        </p:nvSpPr>
        <p:spPr>
          <a:xfrm>
            <a:off x="4219448" y="6464808"/>
            <a:ext cx="3438144" cy="310896"/>
          </a:xfrm>
        </p:spPr>
        <p:txBody>
          <a:bodyPr/>
          <a:lstStyle/>
          <a:p>
            <a:r>
              <a:rPr lang="en-US" dirty="0"/>
              <a:t>Bike Sharing Demand Prediction</a:t>
            </a:r>
          </a:p>
        </p:txBody>
      </p:sp>
      <p:sp>
        <p:nvSpPr>
          <p:cNvPr id="6" name="Slide Number Placeholder 5">
            <a:extLst>
              <a:ext uri="{FF2B5EF4-FFF2-40B4-BE49-F238E27FC236}">
                <a16:creationId xmlns:a16="http://schemas.microsoft.com/office/drawing/2014/main" xmlns="" id="{5E74F14B-B30F-75E1-EC0F-AA5E251CA3BF}"/>
              </a:ext>
            </a:extLst>
          </p:cNvPr>
          <p:cNvSpPr>
            <a:spLocks noGrp="1"/>
          </p:cNvSpPr>
          <p:nvPr>
            <p:ph type="sldNum" sz="quarter" idx="12"/>
          </p:nvPr>
        </p:nvSpPr>
        <p:spPr/>
        <p:txBody>
          <a:bodyPr/>
          <a:lstStyle/>
          <a:p>
            <a:fld id="{58FB4751-880F-D840-AAA9-3A15815CC996}" type="slidenum">
              <a:rPr lang="en-US" smtClean="0"/>
              <a:t>10</a:t>
            </a:fld>
            <a:endParaRPr lang="en-US" dirty="0"/>
          </a:p>
        </p:txBody>
      </p:sp>
    </p:spTree>
    <p:extLst>
      <p:ext uri="{BB962C8B-B14F-4D97-AF65-F5344CB8AC3E}">
        <p14:creationId xmlns:p14="http://schemas.microsoft.com/office/powerpoint/2010/main" val="4043740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10365D-7810-F00C-7A15-C2A40EAE14DE}"/>
              </a:ext>
            </a:extLst>
          </p:cNvPr>
          <p:cNvSpPr>
            <a:spLocks noGrp="1"/>
          </p:cNvSpPr>
          <p:nvPr>
            <p:ph type="title"/>
          </p:nvPr>
        </p:nvSpPr>
        <p:spPr/>
        <p:txBody>
          <a:bodyPr/>
          <a:lstStyle/>
          <a:p>
            <a:pPr algn="ctr"/>
            <a:r>
              <a:rPr lang="en-US" dirty="0"/>
              <a:t>Season by analysis</a:t>
            </a:r>
            <a:endParaRPr lang="en-IN" dirty="0"/>
          </a:p>
        </p:txBody>
      </p:sp>
      <p:pic>
        <p:nvPicPr>
          <p:cNvPr id="8" name="Content Placeholder 7">
            <a:extLst>
              <a:ext uri="{FF2B5EF4-FFF2-40B4-BE49-F238E27FC236}">
                <a16:creationId xmlns:a16="http://schemas.microsoft.com/office/drawing/2014/main" xmlns="" id="{3F41C6FF-1BA0-A709-AADA-C0C868CA491D}"/>
              </a:ext>
            </a:extLst>
          </p:cNvPr>
          <p:cNvPicPr>
            <a:picLocks noGrp="1" noChangeAspect="1"/>
          </p:cNvPicPr>
          <p:nvPr>
            <p:ph idx="1"/>
          </p:nvPr>
        </p:nvPicPr>
        <p:blipFill>
          <a:blip r:embed="rId2"/>
          <a:stretch>
            <a:fillRect/>
          </a:stretch>
        </p:blipFill>
        <p:spPr>
          <a:xfrm>
            <a:off x="1178560" y="1774632"/>
            <a:ext cx="9499600" cy="3600008"/>
          </a:xfrm>
        </p:spPr>
      </p:pic>
      <p:sp>
        <p:nvSpPr>
          <p:cNvPr id="4" name="Date Placeholder 3">
            <a:extLst>
              <a:ext uri="{FF2B5EF4-FFF2-40B4-BE49-F238E27FC236}">
                <a16:creationId xmlns:a16="http://schemas.microsoft.com/office/drawing/2014/main" xmlns="" id="{5C2323D5-4654-4408-C916-DEF6E6E1A00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xmlns="" id="{00456C6C-14C9-AD49-E5BD-B403DB4620C0}"/>
              </a:ext>
            </a:extLst>
          </p:cNvPr>
          <p:cNvSpPr>
            <a:spLocks noGrp="1"/>
          </p:cNvSpPr>
          <p:nvPr>
            <p:ph type="ftr" sz="quarter" idx="11"/>
          </p:nvPr>
        </p:nvSpPr>
        <p:spPr/>
        <p:txBody>
          <a:bodyPr/>
          <a:lstStyle/>
          <a:p>
            <a:r>
              <a:rPr lang="en-US" dirty="0"/>
              <a:t>Bike Sharing Demand Prediction</a:t>
            </a:r>
          </a:p>
        </p:txBody>
      </p:sp>
      <p:sp>
        <p:nvSpPr>
          <p:cNvPr id="6" name="Slide Number Placeholder 5">
            <a:extLst>
              <a:ext uri="{FF2B5EF4-FFF2-40B4-BE49-F238E27FC236}">
                <a16:creationId xmlns:a16="http://schemas.microsoft.com/office/drawing/2014/main" xmlns="" id="{1490656D-0CE2-FE43-5E66-EC66A151D383}"/>
              </a:ext>
            </a:extLst>
          </p:cNvPr>
          <p:cNvSpPr>
            <a:spLocks noGrp="1"/>
          </p:cNvSpPr>
          <p:nvPr>
            <p:ph type="sldNum" sz="quarter" idx="12"/>
          </p:nvPr>
        </p:nvSpPr>
        <p:spPr/>
        <p:txBody>
          <a:bodyPr/>
          <a:lstStyle/>
          <a:p>
            <a:fld id="{58FB4751-880F-D840-AAA9-3A15815CC996}" type="slidenum">
              <a:rPr lang="en-US" smtClean="0"/>
              <a:t>11</a:t>
            </a:fld>
            <a:endParaRPr lang="en-US" dirty="0"/>
          </a:p>
        </p:txBody>
      </p:sp>
    </p:spTree>
    <p:extLst>
      <p:ext uri="{BB962C8B-B14F-4D97-AF65-F5344CB8AC3E}">
        <p14:creationId xmlns:p14="http://schemas.microsoft.com/office/powerpoint/2010/main" val="2112870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AAB83D-9D39-B741-91B1-A18AC6FD8F44}"/>
              </a:ext>
            </a:extLst>
          </p:cNvPr>
          <p:cNvSpPr>
            <a:spLocks noGrp="1"/>
          </p:cNvSpPr>
          <p:nvPr>
            <p:ph type="title"/>
          </p:nvPr>
        </p:nvSpPr>
        <p:spPr/>
        <p:txBody>
          <a:bodyPr/>
          <a:lstStyle/>
          <a:p>
            <a:r>
              <a:rPr lang="en-US" dirty="0"/>
              <a:t>VISUALIZING DISTRIBUTION</a:t>
            </a:r>
            <a:endParaRPr lang="en-IN" dirty="0"/>
          </a:p>
        </p:txBody>
      </p:sp>
      <p:pic>
        <p:nvPicPr>
          <p:cNvPr id="8" name="Content Placeholder 7">
            <a:extLst>
              <a:ext uri="{FF2B5EF4-FFF2-40B4-BE49-F238E27FC236}">
                <a16:creationId xmlns:a16="http://schemas.microsoft.com/office/drawing/2014/main" xmlns="" id="{97DC3CD4-411E-D48B-05FD-091DD0E1FD8C}"/>
              </a:ext>
            </a:extLst>
          </p:cNvPr>
          <p:cNvPicPr>
            <a:picLocks noGrp="1" noChangeAspect="1"/>
          </p:cNvPicPr>
          <p:nvPr>
            <p:ph idx="1"/>
          </p:nvPr>
        </p:nvPicPr>
        <p:blipFill>
          <a:blip r:embed="rId2"/>
          <a:stretch>
            <a:fillRect/>
          </a:stretch>
        </p:blipFill>
        <p:spPr>
          <a:xfrm>
            <a:off x="242032" y="1605280"/>
            <a:ext cx="11660251" cy="4548632"/>
          </a:xfrm>
        </p:spPr>
      </p:pic>
      <p:sp>
        <p:nvSpPr>
          <p:cNvPr id="4" name="Date Placeholder 3">
            <a:extLst>
              <a:ext uri="{FF2B5EF4-FFF2-40B4-BE49-F238E27FC236}">
                <a16:creationId xmlns:a16="http://schemas.microsoft.com/office/drawing/2014/main" xmlns="" id="{9FCA2B43-500A-4825-7C76-0AAAEB763F93}"/>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xmlns="" id="{5B0B61DA-9CE3-C139-9758-463C3165AEA9}"/>
              </a:ext>
            </a:extLst>
          </p:cNvPr>
          <p:cNvSpPr>
            <a:spLocks noGrp="1"/>
          </p:cNvSpPr>
          <p:nvPr>
            <p:ph type="ftr" sz="quarter" idx="11"/>
          </p:nvPr>
        </p:nvSpPr>
        <p:spPr/>
        <p:txBody>
          <a:bodyPr/>
          <a:lstStyle/>
          <a:p>
            <a:r>
              <a:rPr lang="en-US" dirty="0"/>
              <a:t>Bike Sharing Demand Prediction</a:t>
            </a:r>
          </a:p>
        </p:txBody>
      </p:sp>
      <p:sp>
        <p:nvSpPr>
          <p:cNvPr id="6" name="Slide Number Placeholder 5">
            <a:extLst>
              <a:ext uri="{FF2B5EF4-FFF2-40B4-BE49-F238E27FC236}">
                <a16:creationId xmlns:a16="http://schemas.microsoft.com/office/drawing/2014/main" xmlns="" id="{0833072B-5485-2ABA-AF9B-D80B3769377A}"/>
              </a:ext>
            </a:extLst>
          </p:cNvPr>
          <p:cNvSpPr>
            <a:spLocks noGrp="1"/>
          </p:cNvSpPr>
          <p:nvPr>
            <p:ph type="sldNum" sz="quarter" idx="12"/>
          </p:nvPr>
        </p:nvSpPr>
        <p:spPr/>
        <p:txBody>
          <a:bodyPr/>
          <a:lstStyle/>
          <a:p>
            <a:fld id="{58FB4751-880F-D840-AAA9-3A15815CC996}" type="slidenum">
              <a:rPr lang="en-US" smtClean="0"/>
              <a:t>12</a:t>
            </a:fld>
            <a:endParaRPr lang="en-US" dirty="0"/>
          </a:p>
        </p:txBody>
      </p:sp>
    </p:spTree>
    <p:extLst>
      <p:ext uri="{BB962C8B-B14F-4D97-AF65-F5344CB8AC3E}">
        <p14:creationId xmlns:p14="http://schemas.microsoft.com/office/powerpoint/2010/main" val="1364429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354630-4550-6561-C533-BEA2A6B485EC}"/>
              </a:ext>
            </a:extLst>
          </p:cNvPr>
          <p:cNvSpPr>
            <a:spLocks noGrp="1"/>
          </p:cNvSpPr>
          <p:nvPr>
            <p:ph type="title"/>
          </p:nvPr>
        </p:nvSpPr>
        <p:spPr>
          <a:xfrm>
            <a:off x="626872" y="156973"/>
            <a:ext cx="10515600" cy="676656"/>
          </a:xfrm>
        </p:spPr>
        <p:txBody>
          <a:bodyPr/>
          <a:lstStyle/>
          <a:p>
            <a:pPr algn="ctr"/>
            <a:r>
              <a:rPr lang="en-US" dirty="0"/>
              <a:t>CHECKING OUTLIERS</a:t>
            </a:r>
            <a:endParaRPr lang="en-IN" dirty="0"/>
          </a:p>
        </p:txBody>
      </p:sp>
      <p:pic>
        <p:nvPicPr>
          <p:cNvPr id="8" name="Content Placeholder 7">
            <a:extLst>
              <a:ext uri="{FF2B5EF4-FFF2-40B4-BE49-F238E27FC236}">
                <a16:creationId xmlns:a16="http://schemas.microsoft.com/office/drawing/2014/main" xmlns="" id="{5E6FA8FC-332F-9A33-C2E1-0380567DDF8A}"/>
              </a:ext>
            </a:extLst>
          </p:cNvPr>
          <p:cNvPicPr>
            <a:picLocks noGrp="1" noChangeAspect="1"/>
          </p:cNvPicPr>
          <p:nvPr>
            <p:ph idx="1"/>
          </p:nvPr>
        </p:nvPicPr>
        <p:blipFill>
          <a:blip r:embed="rId2"/>
          <a:stretch>
            <a:fillRect/>
          </a:stretch>
        </p:blipFill>
        <p:spPr>
          <a:xfrm>
            <a:off x="81280" y="760985"/>
            <a:ext cx="12029440" cy="4146295"/>
          </a:xfrm>
        </p:spPr>
      </p:pic>
      <p:sp>
        <p:nvSpPr>
          <p:cNvPr id="4" name="Date Placeholder 3">
            <a:extLst>
              <a:ext uri="{FF2B5EF4-FFF2-40B4-BE49-F238E27FC236}">
                <a16:creationId xmlns:a16="http://schemas.microsoft.com/office/drawing/2014/main" xmlns="" id="{27E02B54-343B-F659-1440-2DCC7A7ED1E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xmlns="" id="{3E23D34C-171D-1270-B7B8-2B35633E66B6}"/>
              </a:ext>
            </a:extLst>
          </p:cNvPr>
          <p:cNvSpPr>
            <a:spLocks noGrp="1"/>
          </p:cNvSpPr>
          <p:nvPr>
            <p:ph type="ftr" sz="quarter" idx="11"/>
          </p:nvPr>
        </p:nvSpPr>
        <p:spPr/>
        <p:txBody>
          <a:bodyPr/>
          <a:lstStyle/>
          <a:p>
            <a:r>
              <a:rPr lang="en-US" dirty="0"/>
              <a:t>Bike Sharing Demand Prediction</a:t>
            </a:r>
          </a:p>
        </p:txBody>
      </p:sp>
      <p:sp>
        <p:nvSpPr>
          <p:cNvPr id="6" name="Slide Number Placeholder 5">
            <a:extLst>
              <a:ext uri="{FF2B5EF4-FFF2-40B4-BE49-F238E27FC236}">
                <a16:creationId xmlns:a16="http://schemas.microsoft.com/office/drawing/2014/main" xmlns="" id="{4D0F553E-2D8B-3343-0AE1-BA18D1D8E6D1}"/>
              </a:ext>
            </a:extLst>
          </p:cNvPr>
          <p:cNvSpPr>
            <a:spLocks noGrp="1"/>
          </p:cNvSpPr>
          <p:nvPr>
            <p:ph type="sldNum" sz="quarter" idx="12"/>
          </p:nvPr>
        </p:nvSpPr>
        <p:spPr/>
        <p:txBody>
          <a:bodyPr/>
          <a:lstStyle/>
          <a:p>
            <a:fld id="{58FB4751-880F-D840-AAA9-3A15815CC996}" type="slidenum">
              <a:rPr lang="en-US" smtClean="0"/>
              <a:t>13</a:t>
            </a:fld>
            <a:endParaRPr lang="en-US" dirty="0"/>
          </a:p>
        </p:txBody>
      </p:sp>
      <p:sp>
        <p:nvSpPr>
          <p:cNvPr id="12" name="TextBox 11">
            <a:extLst>
              <a:ext uri="{FF2B5EF4-FFF2-40B4-BE49-F238E27FC236}">
                <a16:creationId xmlns:a16="http://schemas.microsoft.com/office/drawing/2014/main" xmlns="" id="{BA62CB62-289F-0F1B-CDE6-6A599EAD27B7}"/>
              </a:ext>
            </a:extLst>
          </p:cNvPr>
          <p:cNvSpPr txBox="1"/>
          <p:nvPr/>
        </p:nvSpPr>
        <p:spPr>
          <a:xfrm>
            <a:off x="626872" y="5021302"/>
            <a:ext cx="11388344" cy="1477328"/>
          </a:xfrm>
          <a:prstGeom prst="rect">
            <a:avLst/>
          </a:prstGeom>
          <a:noFill/>
        </p:spPr>
        <p:txBody>
          <a:bodyPr wrap="square">
            <a:spAutoFit/>
          </a:bodyPr>
          <a:lstStyle/>
          <a:p>
            <a:pPr marL="285750" indent="-285750">
              <a:buFont typeface="Arial" panose="020B0604020202020204" pitchFamily="34" charset="0"/>
              <a:buChar char="•"/>
            </a:pPr>
            <a:r>
              <a:rPr lang="en-US" sz="2400" dirty="0"/>
              <a:t>We see outliers in some columns like Solar radiation, Wind, Rainfall, and Snowfall but lets not treat them because they may not be outliers as snowfall, rainfall etc. themselves are rare event in some countries.</a:t>
            </a:r>
          </a:p>
          <a:p>
            <a:endParaRPr lang="en-US" dirty="0"/>
          </a:p>
        </p:txBody>
      </p:sp>
    </p:spTree>
    <p:extLst>
      <p:ext uri="{BB962C8B-B14F-4D97-AF65-F5344CB8AC3E}">
        <p14:creationId xmlns:p14="http://schemas.microsoft.com/office/powerpoint/2010/main" val="580874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7195C9-B640-5BB2-38F3-B86221F8FE74}"/>
              </a:ext>
            </a:extLst>
          </p:cNvPr>
          <p:cNvSpPr>
            <a:spLocks noGrp="1"/>
          </p:cNvSpPr>
          <p:nvPr>
            <p:ph type="title"/>
          </p:nvPr>
        </p:nvSpPr>
        <p:spPr>
          <a:xfrm>
            <a:off x="576072" y="704088"/>
            <a:ext cx="11158728" cy="676656"/>
          </a:xfrm>
        </p:spPr>
        <p:txBody>
          <a:bodyPr/>
          <a:lstStyle/>
          <a:p>
            <a:pPr algn="ctr"/>
            <a:r>
              <a:rPr lang="en-US" dirty="0"/>
              <a:t>DEPENDENT VARIABLE</a:t>
            </a:r>
            <a:endParaRPr lang="en-IN" dirty="0"/>
          </a:p>
        </p:txBody>
      </p:sp>
      <p:pic>
        <p:nvPicPr>
          <p:cNvPr id="8" name="Content Placeholder 7">
            <a:extLst>
              <a:ext uri="{FF2B5EF4-FFF2-40B4-BE49-F238E27FC236}">
                <a16:creationId xmlns:a16="http://schemas.microsoft.com/office/drawing/2014/main" xmlns="" id="{F896F3CE-3954-A1A7-1F0E-E853523F1B1C}"/>
              </a:ext>
            </a:extLst>
          </p:cNvPr>
          <p:cNvPicPr>
            <a:picLocks noGrp="1" noChangeAspect="1"/>
          </p:cNvPicPr>
          <p:nvPr>
            <p:ph idx="1"/>
          </p:nvPr>
        </p:nvPicPr>
        <p:blipFill>
          <a:blip r:embed="rId2"/>
          <a:stretch>
            <a:fillRect/>
          </a:stretch>
        </p:blipFill>
        <p:spPr>
          <a:xfrm>
            <a:off x="1046480" y="1380744"/>
            <a:ext cx="3680777" cy="2896616"/>
          </a:xfrm>
        </p:spPr>
      </p:pic>
      <p:sp>
        <p:nvSpPr>
          <p:cNvPr id="4" name="Date Placeholder 3">
            <a:extLst>
              <a:ext uri="{FF2B5EF4-FFF2-40B4-BE49-F238E27FC236}">
                <a16:creationId xmlns:a16="http://schemas.microsoft.com/office/drawing/2014/main" xmlns="" id="{3ADDA118-9A1E-F877-BAED-C0ADF127952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xmlns="" id="{6B6CE8B2-A54D-6642-FB41-C1A10663FE80}"/>
              </a:ext>
            </a:extLst>
          </p:cNvPr>
          <p:cNvSpPr>
            <a:spLocks noGrp="1"/>
          </p:cNvSpPr>
          <p:nvPr>
            <p:ph type="ftr" sz="quarter" idx="11"/>
          </p:nvPr>
        </p:nvSpPr>
        <p:spPr/>
        <p:txBody>
          <a:bodyPr/>
          <a:lstStyle/>
          <a:p>
            <a:r>
              <a:rPr lang="en-US" dirty="0"/>
              <a:t>Bike Sharing Demand Prediction</a:t>
            </a:r>
          </a:p>
        </p:txBody>
      </p:sp>
      <p:sp>
        <p:nvSpPr>
          <p:cNvPr id="6" name="Slide Number Placeholder 5">
            <a:extLst>
              <a:ext uri="{FF2B5EF4-FFF2-40B4-BE49-F238E27FC236}">
                <a16:creationId xmlns:a16="http://schemas.microsoft.com/office/drawing/2014/main" xmlns="" id="{443FE68E-B9FB-70EB-8F14-11B4413E1D26}"/>
              </a:ext>
            </a:extLst>
          </p:cNvPr>
          <p:cNvSpPr>
            <a:spLocks noGrp="1"/>
          </p:cNvSpPr>
          <p:nvPr>
            <p:ph type="sldNum" sz="quarter" idx="12"/>
          </p:nvPr>
        </p:nvSpPr>
        <p:spPr/>
        <p:txBody>
          <a:bodyPr/>
          <a:lstStyle/>
          <a:p>
            <a:fld id="{58FB4751-880F-D840-AAA9-3A15815CC996}" type="slidenum">
              <a:rPr lang="en-US" smtClean="0"/>
              <a:t>14</a:t>
            </a:fld>
            <a:endParaRPr lang="en-US" dirty="0"/>
          </a:p>
        </p:txBody>
      </p:sp>
      <p:pic>
        <p:nvPicPr>
          <p:cNvPr id="10" name="Picture 9">
            <a:extLst>
              <a:ext uri="{FF2B5EF4-FFF2-40B4-BE49-F238E27FC236}">
                <a16:creationId xmlns:a16="http://schemas.microsoft.com/office/drawing/2014/main" xmlns="" id="{B38D9EB0-63AC-592C-0EBC-0FBDA68EBA2E}"/>
              </a:ext>
            </a:extLst>
          </p:cNvPr>
          <p:cNvPicPr>
            <a:picLocks noChangeAspect="1"/>
          </p:cNvPicPr>
          <p:nvPr/>
        </p:nvPicPr>
        <p:blipFill>
          <a:blip r:embed="rId3"/>
          <a:stretch>
            <a:fillRect/>
          </a:stretch>
        </p:blipFill>
        <p:spPr>
          <a:xfrm>
            <a:off x="5273040" y="1380744"/>
            <a:ext cx="5872480" cy="2825496"/>
          </a:xfrm>
          <a:prstGeom prst="rect">
            <a:avLst/>
          </a:prstGeom>
        </p:spPr>
      </p:pic>
      <p:sp>
        <p:nvSpPr>
          <p:cNvPr id="11" name="TextBox 10">
            <a:extLst>
              <a:ext uri="{FF2B5EF4-FFF2-40B4-BE49-F238E27FC236}">
                <a16:creationId xmlns:a16="http://schemas.microsoft.com/office/drawing/2014/main" xmlns="" id="{357A8D34-6EE0-EEB5-AE80-92C92D51CADD}"/>
              </a:ext>
            </a:extLst>
          </p:cNvPr>
          <p:cNvSpPr txBox="1"/>
          <p:nvPr/>
        </p:nvSpPr>
        <p:spPr>
          <a:xfrm>
            <a:off x="458216" y="4366028"/>
            <a:ext cx="11398504"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Earlier the distribution of the target variable was positively skewed. We tried to make this distribution somewhat close to normal distribution.</a:t>
            </a:r>
          </a:p>
          <a:p>
            <a:pPr marL="285750" indent="-285750">
              <a:buFont typeface="Arial" panose="020B0604020202020204" pitchFamily="34" charset="0"/>
              <a:buChar char="•"/>
            </a:pPr>
            <a:r>
              <a:rPr lang="en-US" sz="2400" dirty="0"/>
              <a:t>First we apply log transform but it did not give desired result, er finally applied square root transformation. We got the favorable results, the skewness value was dropped, which is comparatively closer to the normal distribution.</a:t>
            </a:r>
            <a:endParaRPr lang="en-IN" sz="2400" dirty="0"/>
          </a:p>
        </p:txBody>
      </p:sp>
    </p:spTree>
    <p:extLst>
      <p:ext uri="{BB962C8B-B14F-4D97-AF65-F5344CB8AC3E}">
        <p14:creationId xmlns:p14="http://schemas.microsoft.com/office/powerpoint/2010/main" val="1867423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D9BB7D-7EA1-E8AB-0205-F77D2CEDDC39}"/>
              </a:ext>
            </a:extLst>
          </p:cNvPr>
          <p:cNvSpPr>
            <a:spLocks noGrp="1"/>
          </p:cNvSpPr>
          <p:nvPr>
            <p:ph type="title"/>
          </p:nvPr>
        </p:nvSpPr>
        <p:spPr>
          <a:xfrm>
            <a:off x="613664" y="240792"/>
            <a:ext cx="10515600" cy="676656"/>
          </a:xfrm>
        </p:spPr>
        <p:txBody>
          <a:bodyPr/>
          <a:lstStyle/>
          <a:p>
            <a:pPr algn="ctr"/>
            <a:r>
              <a:rPr lang="en-US" dirty="0"/>
              <a:t>MULTICOLLINEARITY ANALYSIS</a:t>
            </a:r>
            <a:endParaRPr lang="en-IN" dirty="0"/>
          </a:p>
        </p:txBody>
      </p:sp>
      <p:pic>
        <p:nvPicPr>
          <p:cNvPr id="8" name="Content Placeholder 7">
            <a:extLst>
              <a:ext uri="{FF2B5EF4-FFF2-40B4-BE49-F238E27FC236}">
                <a16:creationId xmlns:a16="http://schemas.microsoft.com/office/drawing/2014/main" xmlns="" id="{E34E7158-FBB5-8B16-380E-0768664FBEE3}"/>
              </a:ext>
            </a:extLst>
          </p:cNvPr>
          <p:cNvPicPr>
            <a:picLocks noGrp="1" noChangeAspect="1"/>
          </p:cNvPicPr>
          <p:nvPr>
            <p:ph idx="1"/>
          </p:nvPr>
        </p:nvPicPr>
        <p:blipFill>
          <a:blip r:embed="rId2"/>
          <a:stretch>
            <a:fillRect/>
          </a:stretch>
        </p:blipFill>
        <p:spPr>
          <a:xfrm>
            <a:off x="223520" y="1062228"/>
            <a:ext cx="11653520" cy="5216652"/>
          </a:xfrm>
        </p:spPr>
      </p:pic>
      <p:sp>
        <p:nvSpPr>
          <p:cNvPr id="4" name="Date Placeholder 3">
            <a:extLst>
              <a:ext uri="{FF2B5EF4-FFF2-40B4-BE49-F238E27FC236}">
                <a16:creationId xmlns:a16="http://schemas.microsoft.com/office/drawing/2014/main" xmlns="" id="{408028F2-2925-00A7-DA2E-84353395238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xmlns="" id="{9030D338-D1C3-0B3A-666E-B956AA574FF7}"/>
              </a:ext>
            </a:extLst>
          </p:cNvPr>
          <p:cNvSpPr>
            <a:spLocks noGrp="1"/>
          </p:cNvSpPr>
          <p:nvPr>
            <p:ph type="ftr" sz="quarter" idx="11"/>
          </p:nvPr>
        </p:nvSpPr>
        <p:spPr/>
        <p:txBody>
          <a:bodyPr/>
          <a:lstStyle/>
          <a:p>
            <a:r>
              <a:rPr lang="en-US" dirty="0"/>
              <a:t>Bike Sharing Demand Prediction</a:t>
            </a:r>
          </a:p>
        </p:txBody>
      </p:sp>
      <p:sp>
        <p:nvSpPr>
          <p:cNvPr id="6" name="Slide Number Placeholder 5">
            <a:extLst>
              <a:ext uri="{FF2B5EF4-FFF2-40B4-BE49-F238E27FC236}">
                <a16:creationId xmlns:a16="http://schemas.microsoft.com/office/drawing/2014/main" xmlns="" id="{98869A36-92A9-286D-6B44-35A1D5F09BA4}"/>
              </a:ext>
            </a:extLst>
          </p:cNvPr>
          <p:cNvSpPr>
            <a:spLocks noGrp="1"/>
          </p:cNvSpPr>
          <p:nvPr>
            <p:ph type="sldNum" sz="quarter" idx="12"/>
          </p:nvPr>
        </p:nvSpPr>
        <p:spPr/>
        <p:txBody>
          <a:bodyPr/>
          <a:lstStyle/>
          <a:p>
            <a:fld id="{58FB4751-880F-D840-AAA9-3A15815CC996}" type="slidenum">
              <a:rPr lang="en-US" smtClean="0"/>
              <a:t>15</a:t>
            </a:fld>
            <a:endParaRPr lang="en-US" dirty="0"/>
          </a:p>
        </p:txBody>
      </p:sp>
    </p:spTree>
    <p:extLst>
      <p:ext uri="{BB962C8B-B14F-4D97-AF65-F5344CB8AC3E}">
        <p14:creationId xmlns:p14="http://schemas.microsoft.com/office/powerpoint/2010/main" val="2887035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FC3B14-9C58-DC92-1BD1-3C276F9EE187}"/>
              </a:ext>
            </a:extLst>
          </p:cNvPr>
          <p:cNvSpPr>
            <a:spLocks noGrp="1"/>
          </p:cNvSpPr>
          <p:nvPr>
            <p:ph type="title"/>
          </p:nvPr>
        </p:nvSpPr>
        <p:spPr>
          <a:xfrm>
            <a:off x="576072" y="704088"/>
            <a:ext cx="10904728" cy="676656"/>
          </a:xfrm>
        </p:spPr>
        <p:txBody>
          <a:bodyPr/>
          <a:lstStyle/>
          <a:p>
            <a:r>
              <a:rPr lang="en-US" dirty="0"/>
              <a:t>MODEL BUILDING PREREQUISITE</a:t>
            </a:r>
            <a:endParaRPr lang="en-IN" dirty="0"/>
          </a:p>
        </p:txBody>
      </p:sp>
      <p:sp>
        <p:nvSpPr>
          <p:cNvPr id="3" name="Content Placeholder 2">
            <a:extLst>
              <a:ext uri="{FF2B5EF4-FFF2-40B4-BE49-F238E27FC236}">
                <a16:creationId xmlns:a16="http://schemas.microsoft.com/office/drawing/2014/main" xmlns="" id="{8D67AC43-6647-4FFE-CFC1-714C6B1F6D84}"/>
              </a:ext>
            </a:extLst>
          </p:cNvPr>
          <p:cNvSpPr>
            <a:spLocks noGrp="1"/>
          </p:cNvSpPr>
          <p:nvPr>
            <p:ph idx="1"/>
          </p:nvPr>
        </p:nvSpPr>
        <p:spPr/>
        <p:txBody>
          <a:bodyPr>
            <a:normAutofit lnSpcReduction="10000"/>
          </a:bodyPr>
          <a:lstStyle/>
          <a:p>
            <a:pPr marL="0" indent="0">
              <a:buNone/>
            </a:pPr>
            <a:r>
              <a:rPr lang="en-US" b="1" dirty="0">
                <a:solidFill>
                  <a:srgbClr val="000000"/>
                </a:solidFill>
              </a:rPr>
              <a:t>Feature Scaling </a:t>
            </a:r>
            <a:r>
              <a:rPr lang="en-US" dirty="0">
                <a:solidFill>
                  <a:srgbClr val="000000"/>
                </a:solidFill>
              </a:rPr>
              <a:t>:-</a:t>
            </a:r>
          </a:p>
          <a:p>
            <a:pPr marL="0" indent="0">
              <a:buNone/>
            </a:pPr>
            <a:r>
              <a:rPr lang="en-US" b="1" dirty="0">
                <a:solidFill>
                  <a:srgbClr val="000000"/>
                </a:solidFill>
              </a:rPr>
              <a:t>Standardization: </a:t>
            </a:r>
          </a:p>
          <a:p>
            <a:r>
              <a:rPr lang="en-US" sz="2400" dirty="0">
                <a:solidFill>
                  <a:srgbClr val="000000"/>
                </a:solidFill>
              </a:rPr>
              <a:t>It is a step of data pre processing which is applied to independent variables or features of data. It basically helps to normalize the data within a particular range. Sometimes, it also helps in speeding up the calculations in an algorithm.</a:t>
            </a:r>
          </a:p>
          <a:p>
            <a:r>
              <a:rPr kumimoji="0" lang="en-US" altLang="en-US" sz="2400" b="1" i="0" u="none" strike="noStrike" cap="none" normalizeH="0" baseline="0" dirty="0">
                <a:ln>
                  <a:noFill/>
                </a:ln>
                <a:solidFill>
                  <a:srgbClr val="000000"/>
                </a:solidFill>
                <a:effectLst/>
                <a:latin typeface="Gill Sans Nova Light (Body)"/>
              </a:rPr>
              <a:t>Standardization or Z-Score Normalization</a:t>
            </a:r>
            <a:r>
              <a:rPr kumimoji="0" lang="en-US" altLang="en-US" sz="2400" b="0" i="0" u="none" strike="noStrike" cap="none" normalizeH="0" baseline="0" dirty="0">
                <a:ln>
                  <a:noFill/>
                </a:ln>
                <a:solidFill>
                  <a:srgbClr val="000000"/>
                </a:solidFill>
                <a:effectLst/>
                <a:latin typeface="Gill Sans Nova Light (Body)"/>
              </a:rPr>
              <a:t> is the transformation of features by subtracting from mean and dividing by standard deviation. This is often called as </a:t>
            </a:r>
            <a:r>
              <a:rPr kumimoji="0" lang="en-US" altLang="en-US" sz="2400" b="1" i="0" u="none" strike="noStrike" cap="none" normalizeH="0" baseline="0" dirty="0">
                <a:ln>
                  <a:noFill/>
                </a:ln>
                <a:solidFill>
                  <a:srgbClr val="000000"/>
                </a:solidFill>
                <a:effectLst/>
                <a:latin typeface="Gill Sans Nova Light (Body)"/>
              </a:rPr>
              <a:t>Z-score</a:t>
            </a:r>
            <a:r>
              <a:rPr kumimoji="0" lang="en-US" altLang="en-US" sz="2400" b="0" i="0" u="none" strike="noStrike" cap="none" normalizeH="0" baseline="0" dirty="0">
                <a:ln>
                  <a:noFill/>
                </a:ln>
                <a:solidFill>
                  <a:srgbClr val="000000"/>
                </a:solidFill>
                <a:effectLst/>
                <a:latin typeface="Gill Sans Nova Light (Body)"/>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dirty="0">
                <a:ln>
                  <a:noFill/>
                </a:ln>
                <a:solidFill>
                  <a:srgbClr val="000000"/>
                </a:solidFill>
                <a:effectLst/>
                <a:latin typeface="Gill Sans Nova Light (Body)"/>
              </a:rPr>
              <a:t>         </a:t>
            </a:r>
            <a:r>
              <a:rPr kumimoji="0" lang="en-US" altLang="en-US" sz="2600" b="1" i="0" u="none" strike="noStrike" cap="none" normalizeH="0" baseline="0" dirty="0" err="1">
                <a:ln>
                  <a:noFill/>
                </a:ln>
                <a:solidFill>
                  <a:srgbClr val="000000"/>
                </a:solidFill>
                <a:effectLst/>
                <a:latin typeface="Gill Sans Nova Light (Body)"/>
              </a:rPr>
              <a:t>X_new</a:t>
            </a:r>
            <a:r>
              <a:rPr kumimoji="0" lang="en-US" altLang="en-US" sz="2600" b="1" i="0" u="none" strike="noStrike" cap="none" normalizeH="0" baseline="0" dirty="0">
                <a:ln>
                  <a:noFill/>
                </a:ln>
                <a:solidFill>
                  <a:srgbClr val="000000"/>
                </a:solidFill>
                <a:effectLst/>
                <a:latin typeface="Gill Sans Nova Light (Body)"/>
              </a:rPr>
              <a:t> = (X - mean)/Std</a:t>
            </a:r>
          </a:p>
          <a:p>
            <a:endParaRPr lang="en-US" dirty="0"/>
          </a:p>
          <a:p>
            <a:endParaRPr lang="en-US" dirty="0"/>
          </a:p>
          <a:p>
            <a:pPr marL="0" indent="0">
              <a:buNone/>
            </a:pPr>
            <a:endParaRPr lang="en-US" dirty="0"/>
          </a:p>
          <a:p>
            <a:pPr marL="0" indent="0">
              <a:buNone/>
            </a:pPr>
            <a:endParaRPr lang="en-US" dirty="0"/>
          </a:p>
          <a:p>
            <a:endParaRPr lang="en-IN" dirty="0"/>
          </a:p>
        </p:txBody>
      </p:sp>
      <p:sp>
        <p:nvSpPr>
          <p:cNvPr id="4" name="Date Placeholder 3">
            <a:extLst>
              <a:ext uri="{FF2B5EF4-FFF2-40B4-BE49-F238E27FC236}">
                <a16:creationId xmlns:a16="http://schemas.microsoft.com/office/drawing/2014/main" xmlns="" id="{F08AB444-64AB-CFDB-36AE-48D9122BA0FA}"/>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xmlns="" id="{154A3954-B90C-A1CA-22F1-C0A0792B4EE5}"/>
              </a:ext>
            </a:extLst>
          </p:cNvPr>
          <p:cNvSpPr>
            <a:spLocks noGrp="1"/>
          </p:cNvSpPr>
          <p:nvPr>
            <p:ph type="ftr" sz="quarter" idx="11"/>
          </p:nvPr>
        </p:nvSpPr>
        <p:spPr/>
        <p:txBody>
          <a:bodyPr/>
          <a:lstStyle/>
          <a:p>
            <a:r>
              <a:rPr lang="en-US" dirty="0"/>
              <a:t>Bike Sharing Demand Prediction</a:t>
            </a:r>
          </a:p>
        </p:txBody>
      </p:sp>
      <p:sp>
        <p:nvSpPr>
          <p:cNvPr id="6" name="Slide Number Placeholder 5">
            <a:extLst>
              <a:ext uri="{FF2B5EF4-FFF2-40B4-BE49-F238E27FC236}">
                <a16:creationId xmlns:a16="http://schemas.microsoft.com/office/drawing/2014/main" xmlns="" id="{18AD9A1C-8AFC-82A9-982C-0EAD6BCA5534}"/>
              </a:ext>
            </a:extLst>
          </p:cNvPr>
          <p:cNvSpPr>
            <a:spLocks noGrp="1"/>
          </p:cNvSpPr>
          <p:nvPr>
            <p:ph type="sldNum" sz="quarter" idx="12"/>
          </p:nvPr>
        </p:nvSpPr>
        <p:spPr/>
        <p:txBody>
          <a:bodyPr/>
          <a:lstStyle/>
          <a:p>
            <a:fld id="{58FB4751-880F-D840-AAA9-3A15815CC996}" type="slidenum">
              <a:rPr lang="en-US" smtClean="0"/>
              <a:t>16</a:t>
            </a:fld>
            <a:endParaRPr lang="en-US" dirty="0"/>
          </a:p>
        </p:txBody>
      </p:sp>
    </p:spTree>
    <p:extLst>
      <p:ext uri="{BB962C8B-B14F-4D97-AF65-F5344CB8AC3E}">
        <p14:creationId xmlns:p14="http://schemas.microsoft.com/office/powerpoint/2010/main" val="2125579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E123A3-E11C-44A8-FF71-90EF705EB5D7}"/>
              </a:ext>
            </a:extLst>
          </p:cNvPr>
          <p:cNvSpPr>
            <a:spLocks noGrp="1"/>
          </p:cNvSpPr>
          <p:nvPr>
            <p:ph type="title"/>
          </p:nvPr>
        </p:nvSpPr>
        <p:spPr>
          <a:xfrm>
            <a:off x="576072" y="704088"/>
            <a:ext cx="11209528" cy="676656"/>
          </a:xfrm>
        </p:spPr>
        <p:txBody>
          <a:bodyPr/>
          <a:lstStyle/>
          <a:p>
            <a:r>
              <a:rPr lang="en-US" dirty="0"/>
              <a:t>MODEL BUILDING PREREQUISITE</a:t>
            </a:r>
            <a:endParaRPr lang="en-IN" dirty="0"/>
          </a:p>
        </p:txBody>
      </p:sp>
      <p:sp>
        <p:nvSpPr>
          <p:cNvPr id="3" name="Content Placeholder 2">
            <a:extLst>
              <a:ext uri="{FF2B5EF4-FFF2-40B4-BE49-F238E27FC236}">
                <a16:creationId xmlns:a16="http://schemas.microsoft.com/office/drawing/2014/main" xmlns="" id="{D94D97A7-C6B0-D55A-A6DD-02FC8ECBAE12}"/>
              </a:ext>
            </a:extLst>
          </p:cNvPr>
          <p:cNvSpPr>
            <a:spLocks noGrp="1"/>
          </p:cNvSpPr>
          <p:nvPr>
            <p:ph idx="1"/>
          </p:nvPr>
        </p:nvSpPr>
        <p:spPr>
          <a:xfrm>
            <a:off x="576072" y="1901952"/>
            <a:ext cx="10451592" cy="3877056"/>
          </a:xfrm>
        </p:spPr>
        <p:txBody>
          <a:bodyPr/>
          <a:lstStyle/>
          <a:p>
            <a:pPr marL="0" indent="0">
              <a:buNone/>
            </a:pPr>
            <a:r>
              <a:rPr lang="en-US" b="1" dirty="0">
                <a:solidFill>
                  <a:srgbClr val="000000"/>
                </a:solidFill>
              </a:rPr>
              <a:t>Normalization</a:t>
            </a:r>
            <a:r>
              <a:rPr lang="en-US" dirty="0">
                <a:solidFill>
                  <a:srgbClr val="000000"/>
                </a:solidFill>
              </a:rPr>
              <a:t>:-</a:t>
            </a:r>
          </a:p>
          <a:p>
            <a:r>
              <a:rPr lang="en-US" sz="2400" dirty="0">
                <a:solidFill>
                  <a:srgbClr val="000000"/>
                </a:solidFill>
              </a:rPr>
              <a:t>Normalization scales our feature to a predefined range (normally the (0-1) or (-1 to 1) range), independently of the statistical distribution they follow. It does this using </a:t>
            </a:r>
            <a:r>
              <a:rPr lang="en-US" sz="2400" b="1" dirty="0">
                <a:solidFill>
                  <a:srgbClr val="000000"/>
                </a:solidFill>
              </a:rPr>
              <a:t>minimum and maximum values</a:t>
            </a:r>
            <a:r>
              <a:rPr lang="en-US" sz="2400" dirty="0">
                <a:solidFill>
                  <a:srgbClr val="000000"/>
                </a:solidFill>
              </a:rPr>
              <a:t> of each feature in the dataset</a:t>
            </a:r>
            <a:r>
              <a:rPr lang="en-US" dirty="0">
                <a:solidFill>
                  <a:srgbClr val="000000"/>
                </a:solidFill>
              </a:rPr>
              <a:t>.</a:t>
            </a:r>
          </a:p>
          <a:p>
            <a:endParaRPr lang="en-US" dirty="0">
              <a:solidFill>
                <a:srgbClr val="000000"/>
              </a:solidFill>
            </a:endParaRPr>
          </a:p>
          <a:p>
            <a:pPr marL="0" indent="0">
              <a:buNone/>
            </a:pPr>
            <a:endParaRPr lang="en-IN" dirty="0">
              <a:solidFill>
                <a:srgbClr val="000000"/>
              </a:solidFill>
            </a:endParaRPr>
          </a:p>
        </p:txBody>
      </p:sp>
      <p:sp>
        <p:nvSpPr>
          <p:cNvPr id="4" name="Date Placeholder 3">
            <a:extLst>
              <a:ext uri="{FF2B5EF4-FFF2-40B4-BE49-F238E27FC236}">
                <a16:creationId xmlns:a16="http://schemas.microsoft.com/office/drawing/2014/main" xmlns="" id="{A0D00920-5A80-8592-0E16-E3507BA20EC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xmlns="" id="{F831C5C9-7522-39A9-72CF-181530059646}"/>
              </a:ext>
            </a:extLst>
          </p:cNvPr>
          <p:cNvSpPr>
            <a:spLocks noGrp="1"/>
          </p:cNvSpPr>
          <p:nvPr>
            <p:ph type="ftr" sz="quarter" idx="11"/>
          </p:nvPr>
        </p:nvSpPr>
        <p:spPr/>
        <p:txBody>
          <a:bodyPr/>
          <a:lstStyle/>
          <a:p>
            <a:r>
              <a:rPr lang="en-US" dirty="0"/>
              <a:t>Bike Sharing Demand Prediction</a:t>
            </a:r>
          </a:p>
        </p:txBody>
      </p:sp>
      <p:sp>
        <p:nvSpPr>
          <p:cNvPr id="6" name="Slide Number Placeholder 5">
            <a:extLst>
              <a:ext uri="{FF2B5EF4-FFF2-40B4-BE49-F238E27FC236}">
                <a16:creationId xmlns:a16="http://schemas.microsoft.com/office/drawing/2014/main" xmlns="" id="{DE21EA94-1E78-6EF3-D865-3EAAF66512CF}"/>
              </a:ext>
            </a:extLst>
          </p:cNvPr>
          <p:cNvSpPr>
            <a:spLocks noGrp="1"/>
          </p:cNvSpPr>
          <p:nvPr>
            <p:ph type="sldNum" sz="quarter" idx="12"/>
          </p:nvPr>
        </p:nvSpPr>
        <p:spPr/>
        <p:txBody>
          <a:bodyPr/>
          <a:lstStyle/>
          <a:p>
            <a:fld id="{58FB4751-880F-D840-AAA9-3A15815CC996}" type="slidenum">
              <a:rPr lang="en-US" smtClean="0"/>
              <a:t>17</a:t>
            </a:fld>
            <a:endParaRPr lang="en-US" dirty="0"/>
          </a:p>
        </p:txBody>
      </p:sp>
      <p:pic>
        <p:nvPicPr>
          <p:cNvPr id="7" name="Picture 6">
            <a:extLst>
              <a:ext uri="{FF2B5EF4-FFF2-40B4-BE49-F238E27FC236}">
                <a16:creationId xmlns:a16="http://schemas.microsoft.com/office/drawing/2014/main" xmlns="" id="{5D6A96C8-36D5-0BE8-F534-84765875AECA}"/>
              </a:ext>
            </a:extLst>
          </p:cNvPr>
          <p:cNvPicPr>
            <a:picLocks noChangeAspect="1"/>
          </p:cNvPicPr>
          <p:nvPr/>
        </p:nvPicPr>
        <p:blipFill>
          <a:blip r:embed="rId2"/>
          <a:stretch>
            <a:fillRect/>
          </a:stretch>
        </p:blipFill>
        <p:spPr>
          <a:xfrm>
            <a:off x="2865120" y="3964622"/>
            <a:ext cx="4206240" cy="1115378"/>
          </a:xfrm>
          <a:prstGeom prst="rect">
            <a:avLst/>
          </a:prstGeom>
        </p:spPr>
      </p:pic>
    </p:spTree>
    <p:extLst>
      <p:ext uri="{BB962C8B-B14F-4D97-AF65-F5344CB8AC3E}">
        <p14:creationId xmlns:p14="http://schemas.microsoft.com/office/powerpoint/2010/main" val="140419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2F9D6A-6D83-0113-0BF8-61989A4CADE6}"/>
              </a:ext>
            </a:extLst>
          </p:cNvPr>
          <p:cNvSpPr>
            <a:spLocks noGrp="1"/>
          </p:cNvSpPr>
          <p:nvPr>
            <p:ph type="title"/>
          </p:nvPr>
        </p:nvSpPr>
        <p:spPr>
          <a:xfrm>
            <a:off x="576072" y="704088"/>
            <a:ext cx="11260328" cy="676656"/>
          </a:xfrm>
        </p:spPr>
        <p:txBody>
          <a:bodyPr/>
          <a:lstStyle/>
          <a:p>
            <a:r>
              <a:rPr lang="en-US" dirty="0"/>
              <a:t>MODEL BUILDING PREREQUISITE</a:t>
            </a:r>
            <a:endParaRPr lang="en-IN" dirty="0"/>
          </a:p>
        </p:txBody>
      </p:sp>
      <p:sp>
        <p:nvSpPr>
          <p:cNvPr id="3" name="Content Placeholder 2">
            <a:extLst>
              <a:ext uri="{FF2B5EF4-FFF2-40B4-BE49-F238E27FC236}">
                <a16:creationId xmlns:a16="http://schemas.microsoft.com/office/drawing/2014/main" xmlns="" id="{C9401771-B0A0-53A0-B6FC-C8F3A34BB9A7}"/>
              </a:ext>
            </a:extLst>
          </p:cNvPr>
          <p:cNvSpPr>
            <a:spLocks noGrp="1"/>
          </p:cNvSpPr>
          <p:nvPr>
            <p:ph idx="1"/>
          </p:nvPr>
        </p:nvSpPr>
        <p:spPr/>
        <p:txBody>
          <a:bodyPr>
            <a:normAutofit/>
          </a:bodyPr>
          <a:lstStyle/>
          <a:p>
            <a:r>
              <a:rPr lang="en-US" sz="2400" dirty="0">
                <a:solidFill>
                  <a:srgbClr val="000000"/>
                </a:solidFill>
              </a:rPr>
              <a:t>Defining a new function called </a:t>
            </a:r>
            <a:r>
              <a:rPr lang="en-US" sz="2400" b="1" dirty="0">
                <a:solidFill>
                  <a:srgbClr val="000000"/>
                </a:solidFill>
              </a:rPr>
              <a:t>tnt_model </a:t>
            </a:r>
            <a:r>
              <a:rPr lang="en-US" sz="2400" dirty="0">
                <a:solidFill>
                  <a:srgbClr val="000000"/>
                </a:solidFill>
              </a:rPr>
              <a:t>which takes model, X_train, y_train, X_test, y_test and print evaluation matrix like MSE, RMSE, R2, Adejusted R2.  Also plots the feature importance based on the algorithm used.</a:t>
            </a:r>
          </a:p>
          <a:p>
            <a:r>
              <a:rPr lang="en-US" sz="2400" dirty="0">
                <a:solidFill>
                  <a:srgbClr val="000000"/>
                </a:solidFill>
              </a:rPr>
              <a:t>We also defined range of values for hyperparameters such as</a:t>
            </a:r>
            <a:r>
              <a:rPr lang="en-US" sz="2400" b="1" dirty="0">
                <a:solidFill>
                  <a:srgbClr val="000000"/>
                </a:solidFill>
              </a:rPr>
              <a:t>:</a:t>
            </a:r>
          </a:p>
          <a:p>
            <a:pPr marL="514350" indent="-514350">
              <a:buFont typeface="+mj-lt"/>
              <a:buAutoNum type="arabicPeriod"/>
            </a:pPr>
            <a:r>
              <a:rPr lang="en-US" sz="2400" dirty="0">
                <a:solidFill>
                  <a:srgbClr val="000000"/>
                </a:solidFill>
              </a:rPr>
              <a:t>Number of trees: n_estimators =[80,100,150]</a:t>
            </a:r>
          </a:p>
          <a:p>
            <a:pPr marL="514350" indent="-514350">
              <a:buFont typeface="+mj-lt"/>
              <a:buAutoNum type="arabicPeriod"/>
            </a:pPr>
            <a:r>
              <a:rPr lang="en-US" sz="2400" dirty="0">
                <a:solidFill>
                  <a:srgbClr val="000000"/>
                </a:solidFill>
              </a:rPr>
              <a:t>Maximum depth of trees: [15,20,30]</a:t>
            </a:r>
          </a:p>
          <a:p>
            <a:pPr marL="514350" indent="-514350">
              <a:buFont typeface="+mj-lt"/>
              <a:buAutoNum type="arabicPeriod"/>
            </a:pPr>
            <a:r>
              <a:rPr lang="en-US" sz="2400" dirty="0">
                <a:solidFill>
                  <a:srgbClr val="000000"/>
                </a:solidFill>
              </a:rPr>
              <a:t>Min no of sample required for split a node: [40,60]</a:t>
            </a:r>
          </a:p>
        </p:txBody>
      </p:sp>
      <p:sp>
        <p:nvSpPr>
          <p:cNvPr id="4" name="Date Placeholder 3">
            <a:extLst>
              <a:ext uri="{FF2B5EF4-FFF2-40B4-BE49-F238E27FC236}">
                <a16:creationId xmlns:a16="http://schemas.microsoft.com/office/drawing/2014/main" xmlns="" id="{FA12B609-A19E-4AE5-7FA4-07E45252C915}"/>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xmlns="" id="{B52AD6CC-6319-D40A-4DAE-D6D16D41EEE4}"/>
              </a:ext>
            </a:extLst>
          </p:cNvPr>
          <p:cNvSpPr>
            <a:spLocks noGrp="1"/>
          </p:cNvSpPr>
          <p:nvPr>
            <p:ph type="ftr" sz="quarter" idx="11"/>
          </p:nvPr>
        </p:nvSpPr>
        <p:spPr/>
        <p:txBody>
          <a:bodyPr/>
          <a:lstStyle/>
          <a:p>
            <a:r>
              <a:rPr lang="en-US" dirty="0"/>
              <a:t>Bike Sharing Demand Prediction</a:t>
            </a:r>
          </a:p>
        </p:txBody>
      </p:sp>
      <p:sp>
        <p:nvSpPr>
          <p:cNvPr id="6" name="Slide Number Placeholder 5">
            <a:extLst>
              <a:ext uri="{FF2B5EF4-FFF2-40B4-BE49-F238E27FC236}">
                <a16:creationId xmlns:a16="http://schemas.microsoft.com/office/drawing/2014/main" xmlns="" id="{179064A6-1F2C-E0C8-B469-782E1A1CBF8A}"/>
              </a:ext>
            </a:extLst>
          </p:cNvPr>
          <p:cNvSpPr>
            <a:spLocks noGrp="1"/>
          </p:cNvSpPr>
          <p:nvPr>
            <p:ph type="sldNum" sz="quarter" idx="12"/>
          </p:nvPr>
        </p:nvSpPr>
        <p:spPr/>
        <p:txBody>
          <a:bodyPr/>
          <a:lstStyle/>
          <a:p>
            <a:fld id="{58FB4751-880F-D840-AAA9-3A15815CC996}" type="slidenum">
              <a:rPr lang="en-US" smtClean="0"/>
              <a:t>18</a:t>
            </a:fld>
            <a:endParaRPr lang="en-US" dirty="0"/>
          </a:p>
        </p:txBody>
      </p:sp>
    </p:spTree>
    <p:extLst>
      <p:ext uri="{BB962C8B-B14F-4D97-AF65-F5344CB8AC3E}">
        <p14:creationId xmlns:p14="http://schemas.microsoft.com/office/powerpoint/2010/main" val="8491772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22DD2D-F84F-EABC-0FAE-FD697C1C55A6}"/>
              </a:ext>
            </a:extLst>
          </p:cNvPr>
          <p:cNvSpPr>
            <a:spLocks noGrp="1"/>
          </p:cNvSpPr>
          <p:nvPr>
            <p:ph type="title"/>
          </p:nvPr>
        </p:nvSpPr>
        <p:spPr/>
        <p:txBody>
          <a:bodyPr/>
          <a:lstStyle/>
          <a:p>
            <a:pPr algn="ctr"/>
            <a:r>
              <a:rPr lang="en-US" dirty="0"/>
              <a:t>LINEAR REGRESSION</a:t>
            </a:r>
            <a:endParaRPr lang="en-IN" dirty="0"/>
          </a:p>
        </p:txBody>
      </p:sp>
      <p:pic>
        <p:nvPicPr>
          <p:cNvPr id="8" name="Content Placeholder 7">
            <a:extLst>
              <a:ext uri="{FF2B5EF4-FFF2-40B4-BE49-F238E27FC236}">
                <a16:creationId xmlns:a16="http://schemas.microsoft.com/office/drawing/2014/main" xmlns="" id="{9CC93DEE-3787-D698-46DC-DFEDFF29757C}"/>
              </a:ext>
            </a:extLst>
          </p:cNvPr>
          <p:cNvPicPr>
            <a:picLocks noGrp="1" noChangeAspect="1"/>
          </p:cNvPicPr>
          <p:nvPr>
            <p:ph idx="1"/>
          </p:nvPr>
        </p:nvPicPr>
        <p:blipFill>
          <a:blip r:embed="rId2"/>
          <a:stretch>
            <a:fillRect/>
          </a:stretch>
        </p:blipFill>
        <p:spPr>
          <a:xfrm>
            <a:off x="996537" y="1380745"/>
            <a:ext cx="9960863" cy="2551176"/>
          </a:xfrm>
        </p:spPr>
      </p:pic>
      <p:sp>
        <p:nvSpPr>
          <p:cNvPr id="4" name="Date Placeholder 3">
            <a:extLst>
              <a:ext uri="{FF2B5EF4-FFF2-40B4-BE49-F238E27FC236}">
                <a16:creationId xmlns:a16="http://schemas.microsoft.com/office/drawing/2014/main" xmlns="" id="{5BA4AF31-6E06-7DBB-3F0C-81BB0C383A1B}"/>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xmlns="" id="{71F8F7F4-1DB3-11BD-651A-845D3EA3420A}"/>
              </a:ext>
            </a:extLst>
          </p:cNvPr>
          <p:cNvSpPr>
            <a:spLocks noGrp="1"/>
          </p:cNvSpPr>
          <p:nvPr>
            <p:ph type="ftr" sz="quarter" idx="11"/>
          </p:nvPr>
        </p:nvSpPr>
        <p:spPr/>
        <p:txBody>
          <a:bodyPr/>
          <a:lstStyle/>
          <a:p>
            <a:r>
              <a:rPr lang="en-US" dirty="0"/>
              <a:t>Bike Sharing Demand Prediction</a:t>
            </a:r>
          </a:p>
        </p:txBody>
      </p:sp>
      <p:sp>
        <p:nvSpPr>
          <p:cNvPr id="6" name="Slide Number Placeholder 5">
            <a:extLst>
              <a:ext uri="{FF2B5EF4-FFF2-40B4-BE49-F238E27FC236}">
                <a16:creationId xmlns:a16="http://schemas.microsoft.com/office/drawing/2014/main" xmlns="" id="{13B4AF91-6073-7448-8F2A-065E79677E9F}"/>
              </a:ext>
            </a:extLst>
          </p:cNvPr>
          <p:cNvSpPr>
            <a:spLocks noGrp="1"/>
          </p:cNvSpPr>
          <p:nvPr>
            <p:ph type="sldNum" sz="quarter" idx="12"/>
          </p:nvPr>
        </p:nvSpPr>
        <p:spPr/>
        <p:txBody>
          <a:bodyPr/>
          <a:lstStyle/>
          <a:p>
            <a:fld id="{58FB4751-880F-D840-AAA9-3A15815CC996}" type="slidenum">
              <a:rPr lang="en-US" smtClean="0"/>
              <a:t>19</a:t>
            </a:fld>
            <a:endParaRPr lang="en-US" dirty="0"/>
          </a:p>
        </p:txBody>
      </p:sp>
      <p:sp>
        <p:nvSpPr>
          <p:cNvPr id="12" name="TextBox 11">
            <a:extLst>
              <a:ext uri="{FF2B5EF4-FFF2-40B4-BE49-F238E27FC236}">
                <a16:creationId xmlns:a16="http://schemas.microsoft.com/office/drawing/2014/main" xmlns="" id="{A74732BE-D3B0-3AB3-608A-825255F50BAC}"/>
              </a:ext>
            </a:extLst>
          </p:cNvPr>
          <p:cNvSpPr txBox="1"/>
          <p:nvPr/>
        </p:nvSpPr>
        <p:spPr>
          <a:xfrm>
            <a:off x="281432" y="4137027"/>
            <a:ext cx="7659624" cy="1938992"/>
          </a:xfrm>
          <a:prstGeom prst="rect">
            <a:avLst/>
          </a:prstGeom>
          <a:noFill/>
        </p:spPr>
        <p:txBody>
          <a:bodyPr wrap="square" rtlCol="0">
            <a:spAutoFit/>
          </a:bodyPr>
          <a:lstStyle/>
          <a:p>
            <a:pPr marL="457200" indent="-457200">
              <a:buFont typeface="Arial" panose="020B0604020202020204" pitchFamily="34" charset="0"/>
              <a:buChar char="•"/>
            </a:pPr>
            <a:r>
              <a:rPr lang="en-US" sz="2400" dirty="0">
                <a:solidFill>
                  <a:srgbClr val="000000"/>
                </a:solidFill>
              </a:rPr>
              <a:t>We plotted the graph of actual and predicted dependent variable ‘Rented bike count’.</a:t>
            </a:r>
          </a:p>
          <a:p>
            <a:pPr marL="457200" indent="-457200">
              <a:buFont typeface="Arial" panose="020B0604020202020204" pitchFamily="34" charset="0"/>
              <a:buChar char="•"/>
            </a:pPr>
            <a:r>
              <a:rPr lang="en-US" sz="2400" dirty="0">
                <a:solidFill>
                  <a:srgbClr val="000000"/>
                </a:solidFill>
              </a:rPr>
              <a:t>Since the performance of simple linear model is not so good. We experienced with some complex models.</a:t>
            </a:r>
            <a:endParaRPr lang="en-IN" sz="2400" dirty="0">
              <a:solidFill>
                <a:srgbClr val="000000"/>
              </a:solidFill>
            </a:endParaRPr>
          </a:p>
        </p:txBody>
      </p:sp>
      <p:sp>
        <p:nvSpPr>
          <p:cNvPr id="3" name="Rectangle 2"/>
          <p:cNvSpPr/>
          <p:nvPr/>
        </p:nvSpPr>
        <p:spPr>
          <a:xfrm>
            <a:off x="8139448" y="4031087"/>
            <a:ext cx="3773510" cy="21507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212121"/>
                </a:solidFill>
                <a:latin typeface="Courier New" panose="02070309020205020404" pitchFamily="49" charset="0"/>
              </a:rPr>
              <a:t>R^2 is 0.6484023843668462 Adj R^2 is 0.6456800681052435 RMSE is: 6.782028398532068</a:t>
            </a:r>
            <a:endParaRPr lang="en-US"/>
          </a:p>
        </p:txBody>
      </p:sp>
    </p:spTree>
    <p:extLst>
      <p:ext uri="{BB962C8B-B14F-4D97-AF65-F5344CB8AC3E}">
        <p14:creationId xmlns:p14="http://schemas.microsoft.com/office/powerpoint/2010/main" val="4205991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45878135-3F5C-BB53-0082-122956799B79}"/>
              </a:ext>
            </a:extLst>
          </p:cNvPr>
          <p:cNvSpPr>
            <a:spLocks noGrp="1"/>
          </p:cNvSpPr>
          <p:nvPr>
            <p:ph type="title"/>
          </p:nvPr>
        </p:nvSpPr>
        <p:spPr/>
        <p:txBody>
          <a:bodyPr/>
          <a:lstStyle/>
          <a:p>
            <a:r>
              <a:rPr lang="en-US" dirty="0"/>
              <a:t>Agenda</a:t>
            </a:r>
          </a:p>
        </p:txBody>
      </p:sp>
      <p:graphicFrame>
        <p:nvGraphicFramePr>
          <p:cNvPr id="2" name="Table 4">
            <a:extLst>
              <a:ext uri="{FF2B5EF4-FFF2-40B4-BE49-F238E27FC236}">
                <a16:creationId xmlns:a16="http://schemas.microsoft.com/office/drawing/2014/main" xmlns="" id="{14883AB6-E6D8-70A9-3CCB-61E120FC6000}"/>
              </a:ext>
            </a:extLst>
          </p:cNvPr>
          <p:cNvGraphicFramePr>
            <a:graphicFrameLocks noGrp="1"/>
          </p:cNvGraphicFramePr>
          <p:nvPr>
            <p:ph idx="1"/>
            <p:extLst>
              <p:ext uri="{D42A27DB-BD31-4B8C-83A1-F6EECF244321}">
                <p14:modId xmlns:p14="http://schemas.microsoft.com/office/powerpoint/2010/main" val="2639020793"/>
              </p:ext>
            </p:extLst>
          </p:nvPr>
        </p:nvGraphicFramePr>
        <p:xfrm>
          <a:off x="7203440" y="1169988"/>
          <a:ext cx="4683760" cy="4860428"/>
        </p:xfrm>
        <a:graphic>
          <a:graphicData uri="http://schemas.openxmlformats.org/drawingml/2006/table">
            <a:tbl>
              <a:tblPr firstRow="1" bandRow="1"/>
              <a:tblGrid>
                <a:gridCol w="4683760">
                  <a:extLst>
                    <a:ext uri="{9D8B030D-6E8A-4147-A177-3AD203B41FA5}">
                      <a16:colId xmlns:a16="http://schemas.microsoft.com/office/drawing/2014/main" xmlns="" val="1563570424"/>
                    </a:ext>
                  </a:extLst>
                </a:gridCol>
              </a:tblGrid>
              <a:tr h="75563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PROBLEM DESCRIPTION</a:t>
                      </a:r>
                    </a:p>
                    <a:p>
                      <a:pPr algn="r"/>
                      <a:endParaRPr lang="en-US" sz="1800" dirty="0">
                        <a:latin typeface="+mj-lt"/>
                      </a:endParaRP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289471877"/>
                  </a:ext>
                </a:extLst>
              </a:tr>
              <a:tr h="105424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BUSINESS UNDERSTANDING</a:t>
                      </a:r>
                    </a:p>
                    <a:p>
                      <a:pPr marL="0" algn="r" defTabSz="914400" rtl="0" eaLnBrk="1" latinLnBrk="0" hangingPunct="1"/>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836238222"/>
                  </a:ext>
                </a:extLst>
              </a:tr>
              <a:tr h="107576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EXPLORATORY DATA ANALYSIS</a:t>
                      </a:r>
                    </a:p>
                    <a:p>
                      <a:pPr marL="0" algn="r" defTabSz="914400" rtl="0" eaLnBrk="1" latinLnBrk="0" hangingPunct="1"/>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824452646"/>
                  </a:ext>
                </a:extLst>
              </a:tr>
              <a:tr h="10327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MODEL BUILDING</a:t>
                      </a:r>
                    </a:p>
                    <a:p>
                      <a:pPr marL="0" algn="r" defTabSz="914400" rtl="0" eaLnBrk="1" latinLnBrk="0" hangingPunct="1"/>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390977400"/>
                  </a:ext>
                </a:extLst>
              </a:tr>
              <a:tr h="9205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CONCLUSION</a:t>
                      </a:r>
                    </a:p>
                    <a:p>
                      <a:pPr marL="0" algn="r" defTabSz="914400" rtl="0" eaLnBrk="1" latinLnBrk="0" hangingPunct="1"/>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xmlns="" val="3056376589"/>
                  </a:ext>
                </a:extLst>
              </a:tr>
            </a:tbl>
          </a:graphicData>
        </a:graphic>
      </p:graphicFrame>
    </p:spTree>
    <p:extLst>
      <p:ext uri="{BB962C8B-B14F-4D97-AF65-F5344CB8AC3E}">
        <p14:creationId xmlns:p14="http://schemas.microsoft.com/office/powerpoint/2010/main" val="34741339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BB7D17-8A1E-DB9E-899D-7E7A3E6C9DB5}"/>
              </a:ext>
            </a:extLst>
          </p:cNvPr>
          <p:cNvSpPr>
            <a:spLocks noGrp="1"/>
          </p:cNvSpPr>
          <p:nvPr>
            <p:ph type="title"/>
          </p:nvPr>
        </p:nvSpPr>
        <p:spPr>
          <a:xfrm>
            <a:off x="626872" y="155448"/>
            <a:ext cx="10515600" cy="676656"/>
          </a:xfrm>
        </p:spPr>
        <p:txBody>
          <a:bodyPr/>
          <a:lstStyle/>
          <a:p>
            <a:pPr algn="ctr"/>
            <a:r>
              <a:rPr lang="en-US" dirty="0"/>
              <a:t>LASSO REGRESSION</a:t>
            </a:r>
            <a:endParaRPr lang="en-IN" dirty="0"/>
          </a:p>
        </p:txBody>
      </p:sp>
      <p:pic>
        <p:nvPicPr>
          <p:cNvPr id="8" name="Content Placeholder 7">
            <a:extLst>
              <a:ext uri="{FF2B5EF4-FFF2-40B4-BE49-F238E27FC236}">
                <a16:creationId xmlns:a16="http://schemas.microsoft.com/office/drawing/2014/main" xmlns="" id="{916E1500-CFCC-68D0-2A16-1424737C428D}"/>
              </a:ext>
            </a:extLst>
          </p:cNvPr>
          <p:cNvPicPr>
            <a:picLocks noGrp="1" noChangeAspect="1"/>
          </p:cNvPicPr>
          <p:nvPr>
            <p:ph idx="1"/>
          </p:nvPr>
        </p:nvPicPr>
        <p:blipFill>
          <a:blip r:embed="rId2"/>
          <a:stretch>
            <a:fillRect/>
          </a:stretch>
        </p:blipFill>
        <p:spPr>
          <a:xfrm>
            <a:off x="40640" y="805560"/>
            <a:ext cx="12110720" cy="2842895"/>
          </a:xfrm>
        </p:spPr>
      </p:pic>
      <p:sp>
        <p:nvSpPr>
          <p:cNvPr id="4" name="Date Placeholder 3">
            <a:extLst>
              <a:ext uri="{FF2B5EF4-FFF2-40B4-BE49-F238E27FC236}">
                <a16:creationId xmlns:a16="http://schemas.microsoft.com/office/drawing/2014/main" xmlns="" id="{3E0B1333-EC1F-84DD-BE9A-543CB6652C65}"/>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xmlns="" id="{C96606B2-22B9-BC9C-6461-C42BFF66A817}"/>
              </a:ext>
            </a:extLst>
          </p:cNvPr>
          <p:cNvSpPr>
            <a:spLocks noGrp="1"/>
          </p:cNvSpPr>
          <p:nvPr>
            <p:ph type="ftr" sz="quarter" idx="11"/>
          </p:nvPr>
        </p:nvSpPr>
        <p:spPr/>
        <p:txBody>
          <a:bodyPr/>
          <a:lstStyle/>
          <a:p>
            <a:r>
              <a:rPr lang="en-US" dirty="0"/>
              <a:t>Bike Sharing Demand Prediction</a:t>
            </a:r>
          </a:p>
        </p:txBody>
      </p:sp>
      <p:sp>
        <p:nvSpPr>
          <p:cNvPr id="6" name="Slide Number Placeholder 5">
            <a:extLst>
              <a:ext uri="{FF2B5EF4-FFF2-40B4-BE49-F238E27FC236}">
                <a16:creationId xmlns:a16="http://schemas.microsoft.com/office/drawing/2014/main" xmlns="" id="{61A4F2CB-A54B-8A6B-A763-950099935918}"/>
              </a:ext>
            </a:extLst>
          </p:cNvPr>
          <p:cNvSpPr>
            <a:spLocks noGrp="1"/>
          </p:cNvSpPr>
          <p:nvPr>
            <p:ph type="sldNum" sz="quarter" idx="12"/>
          </p:nvPr>
        </p:nvSpPr>
        <p:spPr/>
        <p:txBody>
          <a:bodyPr/>
          <a:lstStyle/>
          <a:p>
            <a:fld id="{58FB4751-880F-D840-AAA9-3A15815CC996}" type="slidenum">
              <a:rPr lang="en-US" smtClean="0"/>
              <a:t>20</a:t>
            </a:fld>
            <a:endParaRPr lang="en-US" dirty="0"/>
          </a:p>
        </p:txBody>
      </p:sp>
      <p:sp>
        <p:nvSpPr>
          <p:cNvPr id="3" name="Rectangle 2"/>
          <p:cNvSpPr/>
          <p:nvPr/>
        </p:nvSpPr>
        <p:spPr>
          <a:xfrm>
            <a:off x="1970468" y="4095482"/>
            <a:ext cx="7418231" cy="20863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212121"/>
                </a:solidFill>
                <a:latin typeface="Courier New" panose="02070309020205020404" pitchFamily="49" charset="0"/>
              </a:rPr>
              <a:t>Train_Time': 0.0073049068450927734, 'Train_R2_Score': 0.6362247150339719, 'Test_R2_Score': 0.6434832997542703, 'Test_RMSE_Score': 6.573890897623658},</a:t>
            </a:r>
            <a:endParaRPr lang="en-US" dirty="0"/>
          </a:p>
        </p:txBody>
      </p:sp>
    </p:spTree>
    <p:extLst>
      <p:ext uri="{BB962C8B-B14F-4D97-AF65-F5344CB8AC3E}">
        <p14:creationId xmlns:p14="http://schemas.microsoft.com/office/powerpoint/2010/main" val="21741263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6BB095-20EB-2B62-37F5-D0E19AFC7D10}"/>
              </a:ext>
            </a:extLst>
          </p:cNvPr>
          <p:cNvSpPr>
            <a:spLocks noGrp="1"/>
          </p:cNvSpPr>
          <p:nvPr>
            <p:ph type="title"/>
          </p:nvPr>
        </p:nvSpPr>
        <p:spPr>
          <a:xfrm>
            <a:off x="512064" y="277368"/>
            <a:ext cx="10515600" cy="676656"/>
          </a:xfrm>
        </p:spPr>
        <p:txBody>
          <a:bodyPr/>
          <a:lstStyle/>
          <a:p>
            <a:pPr algn="ctr"/>
            <a:r>
              <a:rPr lang="en-US" dirty="0"/>
              <a:t>RIDGE REGRESSION</a:t>
            </a:r>
            <a:endParaRPr lang="en-IN" dirty="0"/>
          </a:p>
        </p:txBody>
      </p:sp>
      <p:sp>
        <p:nvSpPr>
          <p:cNvPr id="4" name="Date Placeholder 3">
            <a:extLst>
              <a:ext uri="{FF2B5EF4-FFF2-40B4-BE49-F238E27FC236}">
                <a16:creationId xmlns:a16="http://schemas.microsoft.com/office/drawing/2014/main" xmlns="" id="{8EE4C8B3-F55A-0C75-520B-0AC563C283A0}"/>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xmlns="" id="{8E196E7D-03B1-D56F-84E1-4572DB0CF58C}"/>
              </a:ext>
            </a:extLst>
          </p:cNvPr>
          <p:cNvSpPr>
            <a:spLocks noGrp="1"/>
          </p:cNvSpPr>
          <p:nvPr>
            <p:ph type="ftr" sz="quarter" idx="11"/>
          </p:nvPr>
        </p:nvSpPr>
        <p:spPr/>
        <p:txBody>
          <a:bodyPr/>
          <a:lstStyle/>
          <a:p>
            <a:r>
              <a:rPr lang="en-US" dirty="0"/>
              <a:t>Bike Sharing Demand Prediction</a:t>
            </a:r>
          </a:p>
        </p:txBody>
      </p:sp>
      <p:sp>
        <p:nvSpPr>
          <p:cNvPr id="6" name="Slide Number Placeholder 5">
            <a:extLst>
              <a:ext uri="{FF2B5EF4-FFF2-40B4-BE49-F238E27FC236}">
                <a16:creationId xmlns:a16="http://schemas.microsoft.com/office/drawing/2014/main" xmlns="" id="{4E4E9A93-F8B7-B7E4-8FD9-15196D9321BC}"/>
              </a:ext>
            </a:extLst>
          </p:cNvPr>
          <p:cNvSpPr>
            <a:spLocks noGrp="1"/>
          </p:cNvSpPr>
          <p:nvPr>
            <p:ph type="sldNum" sz="quarter" idx="12"/>
          </p:nvPr>
        </p:nvSpPr>
        <p:spPr/>
        <p:txBody>
          <a:bodyPr/>
          <a:lstStyle/>
          <a:p>
            <a:fld id="{58FB4751-880F-D840-AAA9-3A15815CC996}" type="slidenum">
              <a:rPr lang="en-US" smtClean="0"/>
              <a:t>21</a:t>
            </a:fld>
            <a:endParaRPr lang="en-US" dirty="0"/>
          </a:p>
        </p:txBody>
      </p:sp>
      <p:pic>
        <p:nvPicPr>
          <p:cNvPr id="14" name="Content Placeholder 13">
            <a:extLst>
              <a:ext uri="{FF2B5EF4-FFF2-40B4-BE49-F238E27FC236}">
                <a16:creationId xmlns:a16="http://schemas.microsoft.com/office/drawing/2014/main" xmlns="" id="{C14FFDC7-81D7-9296-3D09-46D6E0B9F41A}"/>
              </a:ext>
            </a:extLst>
          </p:cNvPr>
          <p:cNvPicPr>
            <a:picLocks noGrp="1" noChangeAspect="1"/>
          </p:cNvPicPr>
          <p:nvPr>
            <p:ph idx="1"/>
          </p:nvPr>
        </p:nvPicPr>
        <p:blipFill>
          <a:blip r:embed="rId2"/>
          <a:stretch>
            <a:fillRect/>
          </a:stretch>
        </p:blipFill>
        <p:spPr>
          <a:xfrm>
            <a:off x="145833" y="954025"/>
            <a:ext cx="11954727" cy="2713736"/>
          </a:xfrm>
        </p:spPr>
      </p:pic>
      <p:sp>
        <p:nvSpPr>
          <p:cNvPr id="3" name="Rectangle 2"/>
          <p:cNvSpPr/>
          <p:nvPr/>
        </p:nvSpPr>
        <p:spPr>
          <a:xfrm>
            <a:off x="2150772" y="4417454"/>
            <a:ext cx="8757634" cy="1712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212121"/>
                </a:solidFill>
                <a:latin typeface="Courier New" panose="02070309020205020404" pitchFamily="49" charset="0"/>
              </a:rPr>
              <a:t>'Train_Time': 0.00572657585144043, 'Train_R2_Score': 0.6478907426327043, 'Test_R2_Score': 0.6583560977217399, 'Test_RMSE_Score': 6.435308776306985},</a:t>
            </a:r>
            <a:endParaRPr lang="en-US"/>
          </a:p>
        </p:txBody>
      </p:sp>
    </p:spTree>
    <p:extLst>
      <p:ext uri="{BB962C8B-B14F-4D97-AF65-F5344CB8AC3E}">
        <p14:creationId xmlns:p14="http://schemas.microsoft.com/office/powerpoint/2010/main" val="37006884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858F39-D736-2120-54A6-6FD6D67E1814}"/>
              </a:ext>
            </a:extLst>
          </p:cNvPr>
          <p:cNvSpPr>
            <a:spLocks noGrp="1"/>
          </p:cNvSpPr>
          <p:nvPr>
            <p:ph type="title"/>
          </p:nvPr>
        </p:nvSpPr>
        <p:spPr>
          <a:xfrm>
            <a:off x="859536" y="173355"/>
            <a:ext cx="10515600" cy="676656"/>
          </a:xfrm>
        </p:spPr>
        <p:txBody>
          <a:bodyPr/>
          <a:lstStyle/>
          <a:p>
            <a:pPr algn="ctr"/>
            <a:r>
              <a:rPr lang="en-US" dirty="0" err="1" smtClean="0"/>
              <a:t>Kneighbors</a:t>
            </a:r>
            <a:r>
              <a:rPr lang="en-US" dirty="0" smtClean="0"/>
              <a:t> </a:t>
            </a:r>
            <a:r>
              <a:rPr lang="en-US" dirty="0" err="1" smtClean="0"/>
              <a:t>Regressor</a:t>
            </a:r>
            <a:endParaRPr lang="en-IN" dirty="0"/>
          </a:p>
        </p:txBody>
      </p:sp>
      <p:pic>
        <p:nvPicPr>
          <p:cNvPr id="8" name="Content Placeholder 7">
            <a:extLst>
              <a:ext uri="{FF2B5EF4-FFF2-40B4-BE49-F238E27FC236}">
                <a16:creationId xmlns:a16="http://schemas.microsoft.com/office/drawing/2014/main" xmlns="" id="{FF0A3A19-A8C1-5857-8D67-3389DD6FD948}"/>
              </a:ext>
            </a:extLst>
          </p:cNvPr>
          <p:cNvPicPr>
            <a:picLocks noGrp="1" noChangeAspect="1"/>
          </p:cNvPicPr>
          <p:nvPr>
            <p:ph idx="1"/>
          </p:nvPr>
        </p:nvPicPr>
        <p:blipFill>
          <a:blip r:embed="rId2"/>
          <a:stretch>
            <a:fillRect/>
          </a:stretch>
        </p:blipFill>
        <p:spPr>
          <a:xfrm>
            <a:off x="109041" y="850011"/>
            <a:ext cx="11893296" cy="2578989"/>
          </a:xfrm>
        </p:spPr>
      </p:pic>
      <p:sp>
        <p:nvSpPr>
          <p:cNvPr id="4" name="Date Placeholder 3">
            <a:extLst>
              <a:ext uri="{FF2B5EF4-FFF2-40B4-BE49-F238E27FC236}">
                <a16:creationId xmlns:a16="http://schemas.microsoft.com/office/drawing/2014/main" xmlns="" id="{38A7B8D4-9940-435D-2750-60D9245CF5A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xmlns="" id="{29436098-BE0C-0DB6-586C-5B844449727F}"/>
              </a:ext>
            </a:extLst>
          </p:cNvPr>
          <p:cNvSpPr>
            <a:spLocks noGrp="1"/>
          </p:cNvSpPr>
          <p:nvPr>
            <p:ph type="ftr" sz="quarter" idx="11"/>
          </p:nvPr>
        </p:nvSpPr>
        <p:spPr/>
        <p:txBody>
          <a:bodyPr/>
          <a:lstStyle/>
          <a:p>
            <a:r>
              <a:rPr lang="en-US" dirty="0"/>
              <a:t>Bike Sharing Demand Prediction</a:t>
            </a:r>
          </a:p>
        </p:txBody>
      </p:sp>
      <p:sp>
        <p:nvSpPr>
          <p:cNvPr id="6" name="Slide Number Placeholder 5">
            <a:extLst>
              <a:ext uri="{FF2B5EF4-FFF2-40B4-BE49-F238E27FC236}">
                <a16:creationId xmlns:a16="http://schemas.microsoft.com/office/drawing/2014/main" xmlns="" id="{4D93A42C-A436-97E4-7406-A1DB7149EB76}"/>
              </a:ext>
            </a:extLst>
          </p:cNvPr>
          <p:cNvSpPr>
            <a:spLocks noGrp="1"/>
          </p:cNvSpPr>
          <p:nvPr>
            <p:ph type="sldNum" sz="quarter" idx="12"/>
          </p:nvPr>
        </p:nvSpPr>
        <p:spPr/>
        <p:txBody>
          <a:bodyPr/>
          <a:lstStyle/>
          <a:p>
            <a:fld id="{58FB4751-880F-D840-AAA9-3A15815CC996}" type="slidenum">
              <a:rPr lang="en-US" smtClean="0"/>
              <a:t>22</a:t>
            </a:fld>
            <a:endParaRPr lang="en-US" dirty="0"/>
          </a:p>
        </p:txBody>
      </p:sp>
      <p:sp>
        <p:nvSpPr>
          <p:cNvPr id="3" name="Rectangle 2"/>
          <p:cNvSpPr/>
          <p:nvPr/>
        </p:nvSpPr>
        <p:spPr>
          <a:xfrm>
            <a:off x="2150772" y="3953814"/>
            <a:ext cx="8538693" cy="2086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212121"/>
                </a:solidFill>
                <a:latin typeface="Courier New" panose="02070309020205020404" pitchFamily="49" charset="0"/>
              </a:rPr>
              <a:t>'Train_Time': 0.0337824821472168, 'Train_R2_Score': 0.7595401403043068, 'Test_R2_Score': 0.634924859314125, 'Test_RMSE_Score': 6.65232844723656},</a:t>
            </a:r>
            <a:endParaRPr lang="en-US"/>
          </a:p>
        </p:txBody>
      </p:sp>
    </p:spTree>
    <p:extLst>
      <p:ext uri="{BB962C8B-B14F-4D97-AF65-F5344CB8AC3E}">
        <p14:creationId xmlns:p14="http://schemas.microsoft.com/office/powerpoint/2010/main" val="30856514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60DFB0-9778-1B5E-E2E5-DE7137B40FBE}"/>
              </a:ext>
            </a:extLst>
          </p:cNvPr>
          <p:cNvSpPr>
            <a:spLocks noGrp="1"/>
          </p:cNvSpPr>
          <p:nvPr>
            <p:ph type="title"/>
          </p:nvPr>
        </p:nvSpPr>
        <p:spPr/>
        <p:txBody>
          <a:bodyPr/>
          <a:lstStyle/>
          <a:p>
            <a:pPr algn="ctr"/>
            <a:r>
              <a:rPr lang="en-US" dirty="0" err="1"/>
              <a:t>RandomForest</a:t>
            </a:r>
            <a:endParaRPr lang="en-IN" dirty="0"/>
          </a:p>
        </p:txBody>
      </p:sp>
      <p:pic>
        <p:nvPicPr>
          <p:cNvPr id="8" name="Content Placeholder 7">
            <a:extLst>
              <a:ext uri="{FF2B5EF4-FFF2-40B4-BE49-F238E27FC236}">
                <a16:creationId xmlns:a16="http://schemas.microsoft.com/office/drawing/2014/main" xmlns="" id="{84DA945B-7026-9529-E838-EB9564453F7F}"/>
              </a:ext>
            </a:extLst>
          </p:cNvPr>
          <p:cNvPicPr>
            <a:picLocks noGrp="1" noChangeAspect="1"/>
          </p:cNvPicPr>
          <p:nvPr>
            <p:ph idx="1"/>
          </p:nvPr>
        </p:nvPicPr>
        <p:blipFill>
          <a:blip r:embed="rId2"/>
          <a:stretch>
            <a:fillRect/>
          </a:stretch>
        </p:blipFill>
        <p:spPr>
          <a:xfrm>
            <a:off x="295656" y="1380744"/>
            <a:ext cx="11719560" cy="2347976"/>
          </a:xfrm>
        </p:spPr>
      </p:pic>
      <p:sp>
        <p:nvSpPr>
          <p:cNvPr id="4" name="Date Placeholder 3">
            <a:extLst>
              <a:ext uri="{FF2B5EF4-FFF2-40B4-BE49-F238E27FC236}">
                <a16:creationId xmlns:a16="http://schemas.microsoft.com/office/drawing/2014/main" xmlns="" id="{7386EC08-B3C8-E4B1-10F1-92529096BE0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xmlns="" id="{090F4495-F799-C811-D847-BAB9082D7B69}"/>
              </a:ext>
            </a:extLst>
          </p:cNvPr>
          <p:cNvSpPr>
            <a:spLocks noGrp="1"/>
          </p:cNvSpPr>
          <p:nvPr>
            <p:ph type="ftr" sz="quarter" idx="11"/>
          </p:nvPr>
        </p:nvSpPr>
        <p:spPr/>
        <p:txBody>
          <a:bodyPr/>
          <a:lstStyle/>
          <a:p>
            <a:r>
              <a:rPr lang="en-US" dirty="0"/>
              <a:t>Bike Sharing Demand Prediction</a:t>
            </a:r>
          </a:p>
        </p:txBody>
      </p:sp>
      <p:sp>
        <p:nvSpPr>
          <p:cNvPr id="6" name="Slide Number Placeholder 5">
            <a:extLst>
              <a:ext uri="{FF2B5EF4-FFF2-40B4-BE49-F238E27FC236}">
                <a16:creationId xmlns:a16="http://schemas.microsoft.com/office/drawing/2014/main" xmlns="" id="{F77A7485-36FE-74DD-9E8C-B7040C206ACC}"/>
              </a:ext>
            </a:extLst>
          </p:cNvPr>
          <p:cNvSpPr>
            <a:spLocks noGrp="1"/>
          </p:cNvSpPr>
          <p:nvPr>
            <p:ph type="sldNum" sz="quarter" idx="12"/>
          </p:nvPr>
        </p:nvSpPr>
        <p:spPr/>
        <p:txBody>
          <a:bodyPr/>
          <a:lstStyle/>
          <a:p>
            <a:fld id="{58FB4751-880F-D840-AAA9-3A15815CC996}" type="slidenum">
              <a:rPr lang="en-US" smtClean="0"/>
              <a:t>23</a:t>
            </a:fld>
            <a:endParaRPr lang="en-US" dirty="0"/>
          </a:p>
        </p:txBody>
      </p:sp>
      <p:sp>
        <p:nvSpPr>
          <p:cNvPr id="3" name="Rectangle 2"/>
          <p:cNvSpPr/>
          <p:nvPr/>
        </p:nvSpPr>
        <p:spPr>
          <a:xfrm>
            <a:off x="2082031" y="4056845"/>
            <a:ext cx="7559898" cy="2009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212121"/>
                </a:solidFill>
                <a:latin typeface="Courier New" panose="02070309020205020404" pitchFamily="49" charset="0"/>
              </a:rPr>
              <a:t>Train_Time': 2.701019763946533, 'Train_R2_Score': 0.9856886070746491, 'Test_R2_Score': 0.888823081636463, 'Test_RMSE_Score': 3.6710463593841647},</a:t>
            </a:r>
            <a:endParaRPr lang="en-US" dirty="0"/>
          </a:p>
        </p:txBody>
      </p:sp>
    </p:spTree>
    <p:extLst>
      <p:ext uri="{BB962C8B-B14F-4D97-AF65-F5344CB8AC3E}">
        <p14:creationId xmlns:p14="http://schemas.microsoft.com/office/powerpoint/2010/main" val="30994098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C99309-07AE-6398-5201-023BC738D7B3}"/>
              </a:ext>
            </a:extLst>
          </p:cNvPr>
          <p:cNvSpPr>
            <a:spLocks noGrp="1"/>
          </p:cNvSpPr>
          <p:nvPr>
            <p:ph type="title"/>
          </p:nvPr>
        </p:nvSpPr>
        <p:spPr>
          <a:xfrm>
            <a:off x="838200" y="265271"/>
            <a:ext cx="10515600" cy="676656"/>
          </a:xfrm>
        </p:spPr>
        <p:txBody>
          <a:bodyPr/>
          <a:lstStyle/>
          <a:p>
            <a:pPr algn="ctr"/>
            <a:r>
              <a:rPr lang="en-US" dirty="0"/>
              <a:t>DECISION TREE REGRESSOR</a:t>
            </a:r>
            <a:endParaRPr lang="en-IN" dirty="0"/>
          </a:p>
        </p:txBody>
      </p:sp>
      <p:pic>
        <p:nvPicPr>
          <p:cNvPr id="10" name="Content Placeholder 9">
            <a:extLst>
              <a:ext uri="{FF2B5EF4-FFF2-40B4-BE49-F238E27FC236}">
                <a16:creationId xmlns:a16="http://schemas.microsoft.com/office/drawing/2014/main" xmlns="" id="{47DD36E0-111C-E12D-5B7B-3A86196298FD}"/>
              </a:ext>
            </a:extLst>
          </p:cNvPr>
          <p:cNvPicPr>
            <a:picLocks noGrp="1" noChangeAspect="1"/>
          </p:cNvPicPr>
          <p:nvPr>
            <p:ph idx="1"/>
          </p:nvPr>
        </p:nvPicPr>
        <p:blipFill>
          <a:blip r:embed="rId2"/>
          <a:stretch>
            <a:fillRect/>
          </a:stretch>
        </p:blipFill>
        <p:spPr>
          <a:xfrm>
            <a:off x="203053" y="941927"/>
            <a:ext cx="12080387" cy="2248313"/>
          </a:xfrm>
        </p:spPr>
      </p:pic>
      <p:sp>
        <p:nvSpPr>
          <p:cNvPr id="4" name="Date Placeholder 3">
            <a:extLst>
              <a:ext uri="{FF2B5EF4-FFF2-40B4-BE49-F238E27FC236}">
                <a16:creationId xmlns:a16="http://schemas.microsoft.com/office/drawing/2014/main" xmlns="" id="{33995CB4-631E-DB5C-2E5D-D10A59807DDD}"/>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xmlns="" id="{3A4DFB5C-C1DC-9271-C1D7-F4A3188C2189}"/>
              </a:ext>
            </a:extLst>
          </p:cNvPr>
          <p:cNvSpPr>
            <a:spLocks noGrp="1"/>
          </p:cNvSpPr>
          <p:nvPr>
            <p:ph type="ftr" sz="quarter" idx="11"/>
          </p:nvPr>
        </p:nvSpPr>
        <p:spPr/>
        <p:txBody>
          <a:bodyPr/>
          <a:lstStyle/>
          <a:p>
            <a:r>
              <a:rPr lang="en-US" dirty="0"/>
              <a:t>Bike Sharing Demand Prediction</a:t>
            </a:r>
          </a:p>
        </p:txBody>
      </p:sp>
      <p:sp>
        <p:nvSpPr>
          <p:cNvPr id="6" name="Slide Number Placeholder 5">
            <a:extLst>
              <a:ext uri="{FF2B5EF4-FFF2-40B4-BE49-F238E27FC236}">
                <a16:creationId xmlns:a16="http://schemas.microsoft.com/office/drawing/2014/main" xmlns="" id="{01A78DA6-288D-2966-FB5B-3B71722D3AAE}"/>
              </a:ext>
            </a:extLst>
          </p:cNvPr>
          <p:cNvSpPr>
            <a:spLocks noGrp="1"/>
          </p:cNvSpPr>
          <p:nvPr>
            <p:ph type="sldNum" sz="quarter" idx="12"/>
          </p:nvPr>
        </p:nvSpPr>
        <p:spPr/>
        <p:txBody>
          <a:bodyPr/>
          <a:lstStyle/>
          <a:p>
            <a:fld id="{58FB4751-880F-D840-AAA9-3A15815CC996}" type="slidenum">
              <a:rPr lang="en-US" smtClean="0"/>
              <a:t>24</a:t>
            </a:fld>
            <a:endParaRPr lang="en-US" dirty="0"/>
          </a:p>
        </p:txBody>
      </p:sp>
      <p:sp>
        <p:nvSpPr>
          <p:cNvPr id="15" name="TextBox 14">
            <a:extLst>
              <a:ext uri="{FF2B5EF4-FFF2-40B4-BE49-F238E27FC236}">
                <a16:creationId xmlns:a16="http://schemas.microsoft.com/office/drawing/2014/main" xmlns="" id="{2AA1E898-856E-43DA-C31B-4BD927BA8A6F}"/>
              </a:ext>
            </a:extLst>
          </p:cNvPr>
          <p:cNvSpPr txBox="1"/>
          <p:nvPr/>
        </p:nvSpPr>
        <p:spPr>
          <a:xfrm>
            <a:off x="203053" y="4000976"/>
            <a:ext cx="5807604" cy="1200329"/>
          </a:xfrm>
          <a:prstGeom prst="rect">
            <a:avLst/>
          </a:prstGeom>
          <a:noFill/>
        </p:spPr>
        <p:txBody>
          <a:bodyPr wrap="square" rtlCol="0">
            <a:spAutoFit/>
          </a:bodyPr>
          <a:lstStyle/>
          <a:p>
            <a:r>
              <a:rPr lang="en-US" sz="2400" dirty="0">
                <a:solidFill>
                  <a:srgbClr val="000000"/>
                </a:solidFill>
              </a:rPr>
              <a:t>DecisionTreeRegressor performs well better than linear and regularization reg with  a test R2 score is more than 75%</a:t>
            </a:r>
            <a:endParaRPr lang="en-IN" sz="2400" dirty="0">
              <a:solidFill>
                <a:srgbClr val="000000"/>
              </a:solidFill>
            </a:endParaRPr>
          </a:p>
        </p:txBody>
      </p:sp>
      <p:sp>
        <p:nvSpPr>
          <p:cNvPr id="3" name="Rectangle 2"/>
          <p:cNvSpPr/>
          <p:nvPr/>
        </p:nvSpPr>
        <p:spPr>
          <a:xfrm>
            <a:off x="6220496" y="3490175"/>
            <a:ext cx="5512158" cy="25886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212121"/>
                </a:solidFill>
                <a:latin typeface="Courier New" panose="02070309020205020404" pitchFamily="49" charset="0"/>
              </a:rPr>
              <a:t>R^2 is 0.7972077617288611 Adj R^2 is 0.7956376014563626 RMSE is: 5.150653181318811</a:t>
            </a:r>
            <a:endParaRPr lang="en-US"/>
          </a:p>
        </p:txBody>
      </p:sp>
    </p:spTree>
    <p:extLst>
      <p:ext uri="{BB962C8B-B14F-4D97-AF65-F5344CB8AC3E}">
        <p14:creationId xmlns:p14="http://schemas.microsoft.com/office/powerpoint/2010/main" val="27748566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F1058A-7E94-4AE6-D2AD-B6400DB2BD13}"/>
              </a:ext>
            </a:extLst>
          </p:cNvPr>
          <p:cNvSpPr>
            <a:spLocks noGrp="1"/>
          </p:cNvSpPr>
          <p:nvPr>
            <p:ph type="title"/>
          </p:nvPr>
        </p:nvSpPr>
        <p:spPr>
          <a:xfrm>
            <a:off x="657352" y="173355"/>
            <a:ext cx="10515600" cy="676656"/>
          </a:xfrm>
        </p:spPr>
        <p:txBody>
          <a:bodyPr/>
          <a:lstStyle/>
          <a:p>
            <a:pPr algn="ctr"/>
            <a:r>
              <a:rPr lang="en-US" dirty="0"/>
              <a:t>RANDOM FOREST REGRESSOR</a:t>
            </a:r>
            <a:endParaRPr lang="en-IN" dirty="0"/>
          </a:p>
        </p:txBody>
      </p:sp>
      <p:pic>
        <p:nvPicPr>
          <p:cNvPr id="8" name="Content Placeholder 7">
            <a:extLst>
              <a:ext uri="{FF2B5EF4-FFF2-40B4-BE49-F238E27FC236}">
                <a16:creationId xmlns:a16="http://schemas.microsoft.com/office/drawing/2014/main" xmlns="" id="{8B24D25D-BF9E-E1E0-12A2-17BAB984BED0}"/>
              </a:ext>
            </a:extLst>
          </p:cNvPr>
          <p:cNvPicPr>
            <a:picLocks noGrp="1" noChangeAspect="1"/>
          </p:cNvPicPr>
          <p:nvPr>
            <p:ph idx="1"/>
          </p:nvPr>
        </p:nvPicPr>
        <p:blipFill>
          <a:blip r:embed="rId2"/>
          <a:stretch>
            <a:fillRect/>
          </a:stretch>
        </p:blipFill>
        <p:spPr>
          <a:xfrm>
            <a:off x="71120" y="850011"/>
            <a:ext cx="12049760" cy="2665349"/>
          </a:xfrm>
        </p:spPr>
      </p:pic>
      <p:sp>
        <p:nvSpPr>
          <p:cNvPr id="4" name="Date Placeholder 3">
            <a:extLst>
              <a:ext uri="{FF2B5EF4-FFF2-40B4-BE49-F238E27FC236}">
                <a16:creationId xmlns:a16="http://schemas.microsoft.com/office/drawing/2014/main" xmlns="" id="{4A41A918-04E2-1694-56B2-27E95ABACFCE}"/>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xmlns="" id="{33F11085-3C0E-17E9-058C-01B207EE1825}"/>
              </a:ext>
            </a:extLst>
          </p:cNvPr>
          <p:cNvSpPr>
            <a:spLocks noGrp="1"/>
          </p:cNvSpPr>
          <p:nvPr>
            <p:ph type="ftr" sz="quarter" idx="11"/>
          </p:nvPr>
        </p:nvSpPr>
        <p:spPr/>
        <p:txBody>
          <a:bodyPr/>
          <a:lstStyle/>
          <a:p>
            <a:r>
              <a:rPr lang="en-US" dirty="0"/>
              <a:t>Bike Sharing Demand Prediction</a:t>
            </a:r>
          </a:p>
        </p:txBody>
      </p:sp>
      <p:sp>
        <p:nvSpPr>
          <p:cNvPr id="6" name="Slide Number Placeholder 5">
            <a:extLst>
              <a:ext uri="{FF2B5EF4-FFF2-40B4-BE49-F238E27FC236}">
                <a16:creationId xmlns:a16="http://schemas.microsoft.com/office/drawing/2014/main" xmlns="" id="{BF6C7A4A-D8E8-295C-C110-D11CD533D302}"/>
              </a:ext>
            </a:extLst>
          </p:cNvPr>
          <p:cNvSpPr>
            <a:spLocks noGrp="1"/>
          </p:cNvSpPr>
          <p:nvPr>
            <p:ph type="sldNum" sz="quarter" idx="12"/>
          </p:nvPr>
        </p:nvSpPr>
        <p:spPr/>
        <p:txBody>
          <a:bodyPr/>
          <a:lstStyle/>
          <a:p>
            <a:fld id="{58FB4751-880F-D840-AAA9-3A15815CC996}" type="slidenum">
              <a:rPr lang="en-US" smtClean="0"/>
              <a:t>25</a:t>
            </a:fld>
            <a:endParaRPr lang="en-US" dirty="0"/>
          </a:p>
        </p:txBody>
      </p:sp>
      <p:sp>
        <p:nvSpPr>
          <p:cNvPr id="7" name="Rectangle 6"/>
          <p:cNvSpPr/>
          <p:nvPr/>
        </p:nvSpPr>
        <p:spPr>
          <a:xfrm>
            <a:off x="2266682" y="3902299"/>
            <a:ext cx="6980349" cy="22409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212121"/>
                </a:solidFill>
                <a:latin typeface="Courier New" panose="02070309020205020404" pitchFamily="49" charset="0"/>
              </a:rPr>
              <a:t>R^2 is 0.9005101729901095 Adj R^2 is 0.8997398527095088 RMSE is: 3.607663156942357</a:t>
            </a:r>
            <a:endParaRPr lang="en-US"/>
          </a:p>
        </p:txBody>
      </p:sp>
    </p:spTree>
    <p:extLst>
      <p:ext uri="{BB962C8B-B14F-4D97-AF65-F5344CB8AC3E}">
        <p14:creationId xmlns:p14="http://schemas.microsoft.com/office/powerpoint/2010/main" val="23686060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E8CCDA-4D13-D3F9-9230-B80365045CF1}"/>
              </a:ext>
            </a:extLst>
          </p:cNvPr>
          <p:cNvSpPr>
            <a:spLocks noGrp="1"/>
          </p:cNvSpPr>
          <p:nvPr>
            <p:ph type="title"/>
          </p:nvPr>
        </p:nvSpPr>
        <p:spPr>
          <a:xfrm>
            <a:off x="616712" y="206248"/>
            <a:ext cx="10515600" cy="676656"/>
          </a:xfrm>
        </p:spPr>
        <p:txBody>
          <a:bodyPr/>
          <a:lstStyle/>
          <a:p>
            <a:pPr algn="ctr"/>
            <a:r>
              <a:rPr lang="en-US" dirty="0"/>
              <a:t>GRADIENT BOOSTING</a:t>
            </a:r>
            <a:endParaRPr lang="en-IN" dirty="0"/>
          </a:p>
        </p:txBody>
      </p:sp>
      <p:pic>
        <p:nvPicPr>
          <p:cNvPr id="8" name="Content Placeholder 7">
            <a:extLst>
              <a:ext uri="{FF2B5EF4-FFF2-40B4-BE49-F238E27FC236}">
                <a16:creationId xmlns:a16="http://schemas.microsoft.com/office/drawing/2014/main" xmlns="" id="{051F52BF-BBFA-8327-319C-346471576F25}"/>
              </a:ext>
            </a:extLst>
          </p:cNvPr>
          <p:cNvPicPr>
            <a:picLocks noGrp="1" noChangeAspect="1"/>
          </p:cNvPicPr>
          <p:nvPr>
            <p:ph idx="1"/>
          </p:nvPr>
        </p:nvPicPr>
        <p:blipFill>
          <a:blip r:embed="rId2"/>
          <a:stretch>
            <a:fillRect/>
          </a:stretch>
        </p:blipFill>
        <p:spPr>
          <a:xfrm>
            <a:off x="233680" y="882904"/>
            <a:ext cx="11572239" cy="2212975"/>
          </a:xfrm>
        </p:spPr>
      </p:pic>
      <p:sp>
        <p:nvSpPr>
          <p:cNvPr id="4" name="Date Placeholder 3">
            <a:extLst>
              <a:ext uri="{FF2B5EF4-FFF2-40B4-BE49-F238E27FC236}">
                <a16:creationId xmlns:a16="http://schemas.microsoft.com/office/drawing/2014/main" xmlns="" id="{9F4B7609-9160-5303-1356-07DE796960E3}"/>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xmlns="" id="{3542C752-F07E-FAEA-DAEC-F6542CED6189}"/>
              </a:ext>
            </a:extLst>
          </p:cNvPr>
          <p:cNvSpPr>
            <a:spLocks noGrp="1"/>
          </p:cNvSpPr>
          <p:nvPr>
            <p:ph type="ftr" sz="quarter" idx="11"/>
          </p:nvPr>
        </p:nvSpPr>
        <p:spPr/>
        <p:txBody>
          <a:bodyPr/>
          <a:lstStyle/>
          <a:p>
            <a:r>
              <a:rPr lang="en-US" dirty="0"/>
              <a:t>Bike Sharing Demand Prediction</a:t>
            </a:r>
          </a:p>
        </p:txBody>
      </p:sp>
      <p:sp>
        <p:nvSpPr>
          <p:cNvPr id="6" name="Slide Number Placeholder 5">
            <a:extLst>
              <a:ext uri="{FF2B5EF4-FFF2-40B4-BE49-F238E27FC236}">
                <a16:creationId xmlns:a16="http://schemas.microsoft.com/office/drawing/2014/main" xmlns="" id="{2A0523DC-9ADF-D633-241E-AF19A70ADCFC}"/>
              </a:ext>
            </a:extLst>
          </p:cNvPr>
          <p:cNvSpPr>
            <a:spLocks noGrp="1"/>
          </p:cNvSpPr>
          <p:nvPr>
            <p:ph type="sldNum" sz="quarter" idx="12"/>
          </p:nvPr>
        </p:nvSpPr>
        <p:spPr/>
        <p:txBody>
          <a:bodyPr/>
          <a:lstStyle/>
          <a:p>
            <a:fld id="{58FB4751-880F-D840-AAA9-3A15815CC996}" type="slidenum">
              <a:rPr lang="en-US" smtClean="0"/>
              <a:t>26</a:t>
            </a:fld>
            <a:endParaRPr lang="en-US" dirty="0"/>
          </a:p>
        </p:txBody>
      </p:sp>
      <p:sp>
        <p:nvSpPr>
          <p:cNvPr id="7" name="Rectangle 6"/>
          <p:cNvSpPr/>
          <p:nvPr/>
        </p:nvSpPr>
        <p:spPr>
          <a:xfrm>
            <a:off x="2240924" y="3734873"/>
            <a:ext cx="8139448" cy="20734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212121"/>
                </a:solidFill>
                <a:latin typeface="Courier New" panose="02070309020205020404" pitchFamily="49" charset="0"/>
              </a:rPr>
              <a:t>Train_Time': 0.867929220199585, 'Train_R2_Score': 0.8888860544961422, 'Test_R2_Score': 0.8721452129906446, 'Test_RMSE_Score': 3.9367791284111964},</a:t>
            </a:r>
            <a:endParaRPr lang="en-US"/>
          </a:p>
        </p:txBody>
      </p:sp>
    </p:spTree>
    <p:extLst>
      <p:ext uri="{BB962C8B-B14F-4D97-AF65-F5344CB8AC3E}">
        <p14:creationId xmlns:p14="http://schemas.microsoft.com/office/powerpoint/2010/main" val="19024626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54B742-7061-169F-2EE8-9A614A532187}"/>
              </a:ext>
            </a:extLst>
          </p:cNvPr>
          <p:cNvSpPr>
            <a:spLocks noGrp="1"/>
          </p:cNvSpPr>
          <p:nvPr>
            <p:ph type="title"/>
          </p:nvPr>
        </p:nvSpPr>
        <p:spPr>
          <a:xfrm>
            <a:off x="512064" y="246888"/>
            <a:ext cx="10515600" cy="676656"/>
          </a:xfrm>
        </p:spPr>
        <p:txBody>
          <a:bodyPr/>
          <a:lstStyle/>
          <a:p>
            <a:pPr algn="ctr"/>
            <a:r>
              <a:rPr lang="en-US" dirty="0"/>
              <a:t>EXTREME GRADIENT BOOSTING</a:t>
            </a:r>
            <a:endParaRPr lang="en-IN" dirty="0"/>
          </a:p>
        </p:txBody>
      </p:sp>
      <p:pic>
        <p:nvPicPr>
          <p:cNvPr id="8" name="Content Placeholder 7">
            <a:extLst>
              <a:ext uri="{FF2B5EF4-FFF2-40B4-BE49-F238E27FC236}">
                <a16:creationId xmlns:a16="http://schemas.microsoft.com/office/drawing/2014/main" xmlns="" id="{F3ECEC7E-1D1D-7885-5DC3-B619ABC7B1EC}"/>
              </a:ext>
            </a:extLst>
          </p:cNvPr>
          <p:cNvPicPr>
            <a:picLocks noGrp="1" noChangeAspect="1"/>
          </p:cNvPicPr>
          <p:nvPr>
            <p:ph idx="1"/>
          </p:nvPr>
        </p:nvPicPr>
        <p:blipFill>
          <a:blip r:embed="rId2"/>
          <a:stretch>
            <a:fillRect/>
          </a:stretch>
        </p:blipFill>
        <p:spPr>
          <a:xfrm>
            <a:off x="215932" y="923544"/>
            <a:ext cx="11812163" cy="2649728"/>
          </a:xfrm>
        </p:spPr>
      </p:pic>
      <p:sp>
        <p:nvSpPr>
          <p:cNvPr id="4" name="Date Placeholder 3">
            <a:extLst>
              <a:ext uri="{FF2B5EF4-FFF2-40B4-BE49-F238E27FC236}">
                <a16:creationId xmlns:a16="http://schemas.microsoft.com/office/drawing/2014/main" xmlns="" id="{133F61EB-8BFE-8F2C-A7A3-460B756F71EE}"/>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xmlns="" id="{BBEB74FA-02ED-5867-653E-AC91AA6CEA01}"/>
              </a:ext>
            </a:extLst>
          </p:cNvPr>
          <p:cNvSpPr>
            <a:spLocks noGrp="1"/>
          </p:cNvSpPr>
          <p:nvPr>
            <p:ph type="ftr" sz="quarter" idx="11"/>
          </p:nvPr>
        </p:nvSpPr>
        <p:spPr/>
        <p:txBody>
          <a:bodyPr/>
          <a:lstStyle/>
          <a:p>
            <a:r>
              <a:rPr lang="en-US" dirty="0"/>
              <a:t>Bike Sharing Demand Prediction</a:t>
            </a:r>
          </a:p>
        </p:txBody>
      </p:sp>
      <p:sp>
        <p:nvSpPr>
          <p:cNvPr id="6" name="Slide Number Placeholder 5">
            <a:extLst>
              <a:ext uri="{FF2B5EF4-FFF2-40B4-BE49-F238E27FC236}">
                <a16:creationId xmlns:a16="http://schemas.microsoft.com/office/drawing/2014/main" xmlns="" id="{07709C38-C9EC-A3DB-4C8A-2E58CA7792B7}"/>
              </a:ext>
            </a:extLst>
          </p:cNvPr>
          <p:cNvSpPr>
            <a:spLocks noGrp="1"/>
          </p:cNvSpPr>
          <p:nvPr>
            <p:ph type="sldNum" sz="quarter" idx="12"/>
          </p:nvPr>
        </p:nvSpPr>
        <p:spPr/>
        <p:txBody>
          <a:bodyPr/>
          <a:lstStyle/>
          <a:p>
            <a:fld id="{58FB4751-880F-D840-AAA9-3A15815CC996}" type="slidenum">
              <a:rPr lang="en-US" smtClean="0"/>
              <a:t>27</a:t>
            </a:fld>
            <a:endParaRPr lang="en-US" dirty="0"/>
          </a:p>
        </p:txBody>
      </p:sp>
      <p:sp>
        <p:nvSpPr>
          <p:cNvPr id="15" name="TextBox 14">
            <a:extLst>
              <a:ext uri="{FF2B5EF4-FFF2-40B4-BE49-F238E27FC236}">
                <a16:creationId xmlns:a16="http://schemas.microsoft.com/office/drawing/2014/main" xmlns="" id="{9F9403CB-EE04-1F76-AC36-062CF2CB50B8}"/>
              </a:ext>
            </a:extLst>
          </p:cNvPr>
          <p:cNvSpPr txBox="1"/>
          <p:nvPr/>
        </p:nvSpPr>
        <p:spPr>
          <a:xfrm>
            <a:off x="512064" y="4064000"/>
            <a:ext cx="5462016"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rgbClr val="000000"/>
                </a:solidFill>
              </a:rPr>
              <a:t>XGBoost regressor emerges as the </a:t>
            </a:r>
            <a:r>
              <a:rPr lang="en-US" sz="2400" dirty="0" smtClean="0">
                <a:solidFill>
                  <a:srgbClr val="000000"/>
                </a:solidFill>
              </a:rPr>
              <a:t>good model </a:t>
            </a:r>
            <a:r>
              <a:rPr lang="en-US" sz="2400" dirty="0">
                <a:solidFill>
                  <a:srgbClr val="000000"/>
                </a:solidFill>
              </a:rPr>
              <a:t>according to the evolution matrix score.</a:t>
            </a:r>
            <a:endParaRPr lang="en-IN" sz="2400" dirty="0">
              <a:solidFill>
                <a:srgbClr val="000000"/>
              </a:solidFill>
            </a:endParaRPr>
          </a:p>
        </p:txBody>
      </p:sp>
      <p:sp>
        <p:nvSpPr>
          <p:cNvPr id="3" name="Rectangle 2"/>
          <p:cNvSpPr/>
          <p:nvPr/>
        </p:nvSpPr>
        <p:spPr>
          <a:xfrm>
            <a:off x="5974080" y="3940935"/>
            <a:ext cx="5758574" cy="22022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212121"/>
                </a:solidFill>
                <a:latin typeface="Courier New" panose="02070309020205020404" pitchFamily="49" charset="0"/>
              </a:rPr>
              <a:t>Train_Time': 0.3668050765991211, 'Train_R2_Score': 0.8866652042037074, 'Test_R2_Score': 0.8704475104859376, 'Test_RMSE_Score': 3.9628299303029495},</a:t>
            </a:r>
            <a:endParaRPr lang="en-US"/>
          </a:p>
        </p:txBody>
      </p:sp>
    </p:spTree>
    <p:extLst>
      <p:ext uri="{BB962C8B-B14F-4D97-AF65-F5344CB8AC3E}">
        <p14:creationId xmlns:p14="http://schemas.microsoft.com/office/powerpoint/2010/main" val="14022787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DC4348-D3A9-926A-3C79-AFDEBE6DAC6E}"/>
              </a:ext>
            </a:extLst>
          </p:cNvPr>
          <p:cNvSpPr>
            <a:spLocks noGrp="1"/>
          </p:cNvSpPr>
          <p:nvPr>
            <p:ph type="title"/>
          </p:nvPr>
        </p:nvSpPr>
        <p:spPr/>
        <p:txBody>
          <a:bodyPr/>
          <a:lstStyle/>
          <a:p>
            <a:r>
              <a:rPr lang="en-US" dirty="0" smtClean="0"/>
              <a:t>Light-GBM </a:t>
            </a:r>
            <a:r>
              <a:rPr lang="en-US" dirty="0" smtClean="0"/>
              <a:t>GRADIENT </a:t>
            </a:r>
            <a:r>
              <a:rPr lang="en-US" dirty="0"/>
              <a:t>BOOSTING</a:t>
            </a:r>
            <a:endParaRPr lang="en-IN" dirty="0"/>
          </a:p>
        </p:txBody>
      </p:sp>
      <p:sp>
        <p:nvSpPr>
          <p:cNvPr id="4" name="Date Placeholder 3">
            <a:extLst>
              <a:ext uri="{FF2B5EF4-FFF2-40B4-BE49-F238E27FC236}">
                <a16:creationId xmlns:a16="http://schemas.microsoft.com/office/drawing/2014/main" xmlns="" id="{B15A7C82-E465-A00B-8FC5-EC95F380C83B}"/>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xmlns="" id="{048804C9-471A-9CC2-E27A-5FD4B65ED2AC}"/>
              </a:ext>
            </a:extLst>
          </p:cNvPr>
          <p:cNvSpPr>
            <a:spLocks noGrp="1"/>
          </p:cNvSpPr>
          <p:nvPr>
            <p:ph type="ftr" sz="quarter" idx="11"/>
          </p:nvPr>
        </p:nvSpPr>
        <p:spPr/>
        <p:txBody>
          <a:bodyPr/>
          <a:lstStyle/>
          <a:p>
            <a:r>
              <a:rPr lang="en-US" dirty="0"/>
              <a:t>Bike Sharing Demand Prediction</a:t>
            </a:r>
          </a:p>
        </p:txBody>
      </p:sp>
      <p:sp>
        <p:nvSpPr>
          <p:cNvPr id="6" name="Slide Number Placeholder 5">
            <a:extLst>
              <a:ext uri="{FF2B5EF4-FFF2-40B4-BE49-F238E27FC236}">
                <a16:creationId xmlns:a16="http://schemas.microsoft.com/office/drawing/2014/main" xmlns="" id="{73186E1F-84C8-23B9-21DD-C09C5B3D2890}"/>
              </a:ext>
            </a:extLst>
          </p:cNvPr>
          <p:cNvSpPr>
            <a:spLocks noGrp="1"/>
          </p:cNvSpPr>
          <p:nvPr>
            <p:ph type="sldNum" sz="quarter" idx="12"/>
          </p:nvPr>
        </p:nvSpPr>
        <p:spPr/>
        <p:txBody>
          <a:bodyPr/>
          <a:lstStyle/>
          <a:p>
            <a:fld id="{58FB4751-880F-D840-AAA9-3A15815CC996}" type="slidenum">
              <a:rPr lang="en-US" smtClean="0"/>
              <a:t>28</a:t>
            </a:fld>
            <a:endParaRPr lang="en-US" dirty="0"/>
          </a:p>
        </p:txBody>
      </p:sp>
      <p:sp>
        <p:nvSpPr>
          <p:cNvPr id="3" name="Content Placeholder 2"/>
          <p:cNvSpPr>
            <a:spLocks noGrp="1"/>
          </p:cNvSpPr>
          <p:nvPr>
            <p:ph idx="1"/>
          </p:nvPr>
        </p:nvSpPr>
        <p:spPr/>
        <p:txBody>
          <a:bodyPr/>
          <a:lstStyle/>
          <a:p>
            <a:r>
              <a:rPr lang="en-US" dirty="0" smtClean="0">
                <a:solidFill>
                  <a:srgbClr val="000000"/>
                </a:solidFill>
              </a:rPr>
              <a:t>The Best technique for Prediction. Its result is more than </a:t>
            </a:r>
          </a:p>
          <a:p>
            <a:pPr marL="0" indent="0">
              <a:buNone/>
            </a:pPr>
            <a:r>
              <a:rPr lang="en-US" dirty="0" smtClean="0">
                <a:solidFill>
                  <a:srgbClr val="000000"/>
                </a:solidFill>
              </a:rPr>
              <a:t>   90%.</a:t>
            </a:r>
            <a:endParaRPr lang="en-US" dirty="0">
              <a:solidFill>
                <a:srgbClr val="000000"/>
              </a:solidFill>
            </a:endParaRPr>
          </a:p>
        </p:txBody>
      </p:sp>
      <p:sp>
        <p:nvSpPr>
          <p:cNvPr id="7" name="Rectangle 6"/>
          <p:cNvSpPr/>
          <p:nvPr/>
        </p:nvSpPr>
        <p:spPr>
          <a:xfrm>
            <a:off x="1353312" y="3090930"/>
            <a:ext cx="8756603" cy="2446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212121"/>
                </a:solidFill>
                <a:latin typeface="Courier New" panose="02070309020205020404" pitchFamily="49" charset="0"/>
              </a:rPr>
              <a:t>Train_Time': 0.24803638458251953, 'Train_R2_Score': 0.970814771075317, 'Test_R2_Score': 0.907160067519356, 'Test_RMSE_Score': 3.354671205399188},</a:t>
            </a:r>
            <a:endParaRPr lang="en-US"/>
          </a:p>
        </p:txBody>
      </p:sp>
    </p:spTree>
    <p:extLst>
      <p:ext uri="{BB962C8B-B14F-4D97-AF65-F5344CB8AC3E}">
        <p14:creationId xmlns:p14="http://schemas.microsoft.com/office/powerpoint/2010/main" val="5055714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174C85-37D8-F3E3-88C0-96899AEACE45}"/>
              </a:ext>
            </a:extLst>
          </p:cNvPr>
          <p:cNvSpPr>
            <a:spLocks noGrp="1"/>
          </p:cNvSpPr>
          <p:nvPr>
            <p:ph type="title"/>
          </p:nvPr>
        </p:nvSpPr>
        <p:spPr/>
        <p:txBody>
          <a:bodyPr/>
          <a:lstStyle/>
          <a:p>
            <a:pPr algn="ctr"/>
            <a:r>
              <a:rPr lang="en-US" dirty="0"/>
              <a:t>Matrics of different Models</a:t>
            </a:r>
            <a:endParaRPr lang="en-IN" dirty="0"/>
          </a:p>
        </p:txBody>
      </p:sp>
      <p:sp>
        <p:nvSpPr>
          <p:cNvPr id="4" name="Date Placeholder 3">
            <a:extLst>
              <a:ext uri="{FF2B5EF4-FFF2-40B4-BE49-F238E27FC236}">
                <a16:creationId xmlns:a16="http://schemas.microsoft.com/office/drawing/2014/main" xmlns="" id="{3B7975DB-B30F-8F8E-A4A0-F8239913C863}"/>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xmlns="" id="{3C5694B5-16D1-D0BE-F6E4-8344550A2D4B}"/>
              </a:ext>
            </a:extLst>
          </p:cNvPr>
          <p:cNvSpPr>
            <a:spLocks noGrp="1"/>
          </p:cNvSpPr>
          <p:nvPr>
            <p:ph type="ftr" sz="quarter" idx="11"/>
          </p:nvPr>
        </p:nvSpPr>
        <p:spPr/>
        <p:txBody>
          <a:bodyPr/>
          <a:lstStyle/>
          <a:p>
            <a:r>
              <a:rPr lang="en-US" dirty="0"/>
              <a:t>Bike Sharing Demand Prediction</a:t>
            </a:r>
          </a:p>
        </p:txBody>
      </p:sp>
      <p:sp>
        <p:nvSpPr>
          <p:cNvPr id="6" name="Slide Number Placeholder 5">
            <a:extLst>
              <a:ext uri="{FF2B5EF4-FFF2-40B4-BE49-F238E27FC236}">
                <a16:creationId xmlns:a16="http://schemas.microsoft.com/office/drawing/2014/main" xmlns="" id="{B26862CE-D7F3-966D-9A8B-90FCE01E0ED7}"/>
              </a:ext>
            </a:extLst>
          </p:cNvPr>
          <p:cNvSpPr>
            <a:spLocks noGrp="1"/>
          </p:cNvSpPr>
          <p:nvPr>
            <p:ph type="sldNum" sz="quarter" idx="12"/>
          </p:nvPr>
        </p:nvSpPr>
        <p:spPr/>
        <p:txBody>
          <a:bodyPr/>
          <a:lstStyle/>
          <a:p>
            <a:fld id="{58FB4751-880F-D840-AAA9-3A15815CC996}" type="slidenum">
              <a:rPr lang="en-US" smtClean="0"/>
              <a:t>29</a:t>
            </a:fld>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875163355"/>
              </p:ext>
            </p:extLst>
          </p:nvPr>
        </p:nvGraphicFramePr>
        <p:xfrm>
          <a:off x="0" y="1287890"/>
          <a:ext cx="12192000" cy="4881089"/>
        </p:xfrm>
        <a:graphic>
          <a:graphicData uri="http://schemas.openxmlformats.org/drawingml/2006/table">
            <a:tbl>
              <a:tblPr>
                <a:tableStyleId>{5C22544A-7EE6-4342-B048-85BDC9FD1C3A}</a:tableStyleId>
              </a:tblPr>
              <a:tblGrid>
                <a:gridCol w="1026504"/>
                <a:gridCol w="2809382"/>
                <a:gridCol w="2016993"/>
                <a:gridCol w="1890931"/>
                <a:gridCol w="2053011"/>
                <a:gridCol w="2395179"/>
              </a:tblGrid>
              <a:tr h="347794">
                <a:tc>
                  <a:txBody>
                    <a:bodyPr/>
                    <a:lstStyle/>
                    <a:p>
                      <a:pPr algn="l" fontAlgn="b"/>
                      <a:r>
                        <a:rPr lang="en-US" sz="1100" u="none" strike="noStrike">
                          <a:effectLst/>
                        </a:rPr>
                        <a:t>Index</a:t>
                      </a:r>
                      <a:endParaRPr lang="en-US" sz="1100" b="1" i="0" u="none" strike="noStrike">
                        <a:solidFill>
                          <a:srgbClr val="212121"/>
                        </a:solidFill>
                        <a:effectLst/>
                        <a:latin typeface="Arial" panose="020B0604020202020204" pitchFamily="34" charset="0"/>
                      </a:endParaRPr>
                    </a:p>
                  </a:txBody>
                  <a:tcPr marL="9525" marR="9525" marT="9525" marB="0" anchor="b"/>
                </a:tc>
                <a:tc>
                  <a:txBody>
                    <a:bodyPr/>
                    <a:lstStyle/>
                    <a:p>
                      <a:pPr algn="l" fontAlgn="b"/>
                      <a:r>
                        <a:rPr lang="en-US" sz="1100" u="none" strike="noStrike">
                          <a:effectLst/>
                        </a:rPr>
                        <a:t>Name</a:t>
                      </a:r>
                      <a:endParaRPr lang="en-US" sz="1100" b="1" i="0" u="none" strike="noStrike">
                        <a:solidFill>
                          <a:srgbClr val="212121"/>
                        </a:solidFill>
                        <a:effectLst/>
                        <a:latin typeface="Arial" panose="020B0604020202020204" pitchFamily="34" charset="0"/>
                      </a:endParaRPr>
                    </a:p>
                  </a:txBody>
                  <a:tcPr marL="9525" marR="9525" marT="9525" marB="0" anchor="b"/>
                </a:tc>
                <a:tc>
                  <a:txBody>
                    <a:bodyPr/>
                    <a:lstStyle/>
                    <a:p>
                      <a:pPr algn="l" fontAlgn="b"/>
                      <a:r>
                        <a:rPr lang="en-US" sz="1100" u="none" strike="noStrike">
                          <a:effectLst/>
                        </a:rPr>
                        <a:t>Train_Time</a:t>
                      </a:r>
                      <a:endParaRPr lang="en-US" sz="1100" b="1" i="0" u="none" strike="noStrike">
                        <a:solidFill>
                          <a:srgbClr val="212121"/>
                        </a:solidFill>
                        <a:effectLst/>
                        <a:latin typeface="Arial" panose="020B0604020202020204" pitchFamily="34" charset="0"/>
                      </a:endParaRPr>
                    </a:p>
                  </a:txBody>
                  <a:tcPr marL="9525" marR="9525" marT="9525" marB="0" anchor="b"/>
                </a:tc>
                <a:tc>
                  <a:txBody>
                    <a:bodyPr/>
                    <a:lstStyle/>
                    <a:p>
                      <a:pPr algn="l" fontAlgn="b"/>
                      <a:r>
                        <a:rPr lang="en-US" sz="1100" u="none" strike="noStrike">
                          <a:effectLst/>
                        </a:rPr>
                        <a:t>Train_R2_Score</a:t>
                      </a:r>
                      <a:endParaRPr lang="en-US" sz="1100" b="1" i="0" u="none" strike="noStrike">
                        <a:solidFill>
                          <a:srgbClr val="212121"/>
                        </a:solidFill>
                        <a:effectLst/>
                        <a:latin typeface="Arial" panose="020B0604020202020204" pitchFamily="34" charset="0"/>
                      </a:endParaRPr>
                    </a:p>
                  </a:txBody>
                  <a:tcPr marL="9525" marR="9525" marT="9525" marB="0" anchor="b"/>
                </a:tc>
                <a:tc>
                  <a:txBody>
                    <a:bodyPr/>
                    <a:lstStyle/>
                    <a:p>
                      <a:pPr algn="l" fontAlgn="b"/>
                      <a:r>
                        <a:rPr lang="en-US" sz="1100" u="none" strike="noStrike">
                          <a:effectLst/>
                        </a:rPr>
                        <a:t>Test_R2_Score</a:t>
                      </a:r>
                      <a:endParaRPr lang="en-US" sz="1100" b="1" i="0" u="none" strike="noStrike">
                        <a:solidFill>
                          <a:srgbClr val="212121"/>
                        </a:solidFill>
                        <a:effectLst/>
                        <a:latin typeface="Arial" panose="020B0604020202020204" pitchFamily="34" charset="0"/>
                      </a:endParaRPr>
                    </a:p>
                  </a:txBody>
                  <a:tcPr marL="9525" marR="9525" marT="9525" marB="0" anchor="b"/>
                </a:tc>
                <a:tc>
                  <a:txBody>
                    <a:bodyPr/>
                    <a:lstStyle/>
                    <a:p>
                      <a:pPr algn="l" fontAlgn="b"/>
                      <a:r>
                        <a:rPr lang="en-US" sz="1100" u="none" strike="noStrike">
                          <a:effectLst/>
                        </a:rPr>
                        <a:t>Test_RMSE_Score</a:t>
                      </a:r>
                      <a:endParaRPr lang="en-US" sz="1100" b="1" i="0" u="none" strike="noStrike">
                        <a:solidFill>
                          <a:srgbClr val="212121"/>
                        </a:solidFill>
                        <a:effectLst/>
                        <a:latin typeface="Arial" panose="020B0604020202020204" pitchFamily="34" charset="0"/>
                      </a:endParaRPr>
                    </a:p>
                  </a:txBody>
                  <a:tcPr marL="9525" marR="9525" marT="9525" marB="0" anchor="b"/>
                </a:tc>
              </a:tr>
              <a:tr h="419749">
                <a:tc>
                  <a:txBody>
                    <a:bodyPr/>
                    <a:lstStyle/>
                    <a:p>
                      <a:pPr algn="l" fontAlgn="b"/>
                      <a:r>
                        <a:rPr lang="en-US" sz="1000" u="none" strike="noStrike">
                          <a:effectLst/>
                        </a:rPr>
                        <a:t>0    </a:t>
                      </a:r>
                      <a:endParaRPr lang="en-US" sz="1000" b="1" i="0" u="none" strike="noStrike">
                        <a:solidFill>
                          <a:srgbClr val="212121"/>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LinearRegression:</a:t>
                      </a:r>
                      <a:endParaRPr lang="en-US" sz="1000" b="0" i="0" u="none" strike="noStrike">
                        <a:solidFill>
                          <a:srgbClr val="212121"/>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0.007596254348755</a:t>
                      </a:r>
                      <a:endParaRPr lang="en-US" sz="1000" b="0" i="0" u="none" strike="noStrike">
                        <a:solidFill>
                          <a:srgbClr val="212121"/>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0.647890787704074</a:t>
                      </a:r>
                      <a:endParaRPr lang="en-US" sz="1000" b="0" i="0" u="none" strike="noStrike">
                        <a:solidFill>
                          <a:srgbClr val="212121"/>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0.658363506892344</a:t>
                      </a:r>
                      <a:endParaRPr lang="en-US" sz="1000" b="0" i="0" u="none" strike="noStrike">
                        <a:solidFill>
                          <a:srgbClr val="212121"/>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6.435238995229650</a:t>
                      </a:r>
                      <a:endParaRPr lang="en-US" sz="1000" b="0" i="0" u="none" strike="noStrike">
                        <a:solidFill>
                          <a:srgbClr val="212121"/>
                        </a:solidFill>
                        <a:effectLst/>
                        <a:latin typeface="Arial" panose="020B0604020202020204" pitchFamily="34" charset="0"/>
                      </a:endParaRPr>
                    </a:p>
                  </a:txBody>
                  <a:tcPr marL="9525" marR="9525" marT="9525" marB="0" anchor="b"/>
                </a:tc>
              </a:tr>
              <a:tr h="239857">
                <a:tc>
                  <a:txBody>
                    <a:bodyPr/>
                    <a:lstStyle/>
                    <a:p>
                      <a:pPr algn="l" fontAlgn="b"/>
                      <a:r>
                        <a:rPr lang="en-US" sz="1000" u="none" strike="noStrike">
                          <a:effectLst/>
                        </a:rPr>
                        <a:t>1    </a:t>
                      </a:r>
                      <a:endParaRPr lang="en-US" sz="1000" b="1" i="0" u="none" strike="noStrike">
                        <a:solidFill>
                          <a:srgbClr val="212121"/>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Lasso:</a:t>
                      </a:r>
                      <a:endParaRPr lang="en-US" sz="1000" b="0" i="0" u="none" strike="noStrike">
                        <a:solidFill>
                          <a:srgbClr val="212121"/>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0.047021865844727</a:t>
                      </a:r>
                      <a:endParaRPr lang="en-US" sz="1000" b="0" i="0" u="none" strike="noStrike">
                        <a:solidFill>
                          <a:srgbClr val="212121"/>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0.636224715033971</a:t>
                      </a:r>
                      <a:endParaRPr lang="en-US" sz="1000" b="0" i="0" u="none" strike="noStrike">
                        <a:solidFill>
                          <a:srgbClr val="212121"/>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0.643483299754270</a:t>
                      </a:r>
                      <a:endParaRPr lang="en-US" sz="1000" b="0" i="0" u="none" strike="noStrike">
                        <a:solidFill>
                          <a:srgbClr val="212121"/>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6.573890897623650</a:t>
                      </a:r>
                      <a:endParaRPr lang="en-US" sz="1000" b="0" i="0" u="none" strike="noStrike">
                        <a:solidFill>
                          <a:srgbClr val="212121"/>
                        </a:solidFill>
                        <a:effectLst/>
                        <a:latin typeface="Arial" panose="020B0604020202020204" pitchFamily="34" charset="0"/>
                      </a:endParaRPr>
                    </a:p>
                  </a:txBody>
                  <a:tcPr marL="9525" marR="9525" marT="9525" marB="0" anchor="b"/>
                </a:tc>
              </a:tr>
              <a:tr h="239857">
                <a:tc>
                  <a:txBody>
                    <a:bodyPr/>
                    <a:lstStyle/>
                    <a:p>
                      <a:pPr algn="l" fontAlgn="b"/>
                      <a:r>
                        <a:rPr lang="en-US" sz="1000" u="none" strike="noStrike">
                          <a:effectLst/>
                        </a:rPr>
                        <a:t>2    </a:t>
                      </a:r>
                      <a:endParaRPr lang="en-US" sz="1000" b="1" i="0" u="none" strike="noStrike">
                        <a:solidFill>
                          <a:srgbClr val="212121"/>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Ridge:</a:t>
                      </a:r>
                      <a:endParaRPr lang="en-US" sz="1000" b="0" i="0" u="none" strike="noStrike">
                        <a:solidFill>
                          <a:srgbClr val="212121"/>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0.021013259887695</a:t>
                      </a:r>
                      <a:endParaRPr lang="en-US" sz="1000" b="0" i="0" u="none" strike="noStrike">
                        <a:solidFill>
                          <a:srgbClr val="212121"/>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0.647890742632704</a:t>
                      </a:r>
                      <a:endParaRPr lang="en-US" sz="1000" b="0" i="0" u="none" strike="noStrike">
                        <a:solidFill>
                          <a:srgbClr val="212121"/>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0.658356097721739</a:t>
                      </a:r>
                      <a:endParaRPr lang="en-US" sz="1000" b="0" i="0" u="none" strike="noStrike">
                        <a:solidFill>
                          <a:srgbClr val="212121"/>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6.435308776306980</a:t>
                      </a:r>
                      <a:endParaRPr lang="en-US" sz="1000" b="0" i="0" u="none" strike="noStrike">
                        <a:solidFill>
                          <a:srgbClr val="212121"/>
                        </a:solidFill>
                        <a:effectLst/>
                        <a:latin typeface="Arial" panose="020B0604020202020204" pitchFamily="34" charset="0"/>
                      </a:endParaRPr>
                    </a:p>
                  </a:txBody>
                  <a:tcPr marL="9525" marR="9525" marT="9525" marB="0" anchor="b"/>
                </a:tc>
              </a:tr>
              <a:tr h="371779">
                <a:tc>
                  <a:txBody>
                    <a:bodyPr/>
                    <a:lstStyle/>
                    <a:p>
                      <a:pPr algn="l" fontAlgn="b"/>
                      <a:r>
                        <a:rPr lang="en-US" sz="1000" u="none" strike="noStrike">
                          <a:effectLst/>
                        </a:rPr>
                        <a:t>3    </a:t>
                      </a:r>
                      <a:endParaRPr lang="en-US" sz="1000" b="1" i="0" u="none" strike="noStrike">
                        <a:solidFill>
                          <a:srgbClr val="212121"/>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KNeighborsRegressor:</a:t>
                      </a:r>
                      <a:endParaRPr lang="en-US" sz="1000" b="0" i="0" u="none" strike="noStrike">
                        <a:solidFill>
                          <a:srgbClr val="212121"/>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0.062907457351685</a:t>
                      </a:r>
                      <a:endParaRPr lang="en-US" sz="1000" b="0" i="0" u="none" strike="noStrike">
                        <a:solidFill>
                          <a:srgbClr val="212121"/>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0.759540140304306</a:t>
                      </a:r>
                      <a:endParaRPr lang="en-US" sz="1000" b="0" i="0" u="none" strike="noStrike">
                        <a:solidFill>
                          <a:srgbClr val="212121"/>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0.634924859314125</a:t>
                      </a:r>
                      <a:endParaRPr lang="en-US" sz="1000" b="0" i="0" u="none" strike="noStrike">
                        <a:solidFill>
                          <a:srgbClr val="212121"/>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6.652328447236560</a:t>
                      </a:r>
                      <a:endParaRPr lang="en-US" sz="1000" b="0" i="0" u="none" strike="noStrike">
                        <a:solidFill>
                          <a:srgbClr val="212121"/>
                        </a:solidFill>
                        <a:effectLst/>
                        <a:latin typeface="Arial" panose="020B0604020202020204" pitchFamily="34" charset="0"/>
                      </a:endParaRPr>
                    </a:p>
                  </a:txBody>
                  <a:tcPr marL="9525" marR="9525" marT="9525" marB="0" anchor="b"/>
                </a:tc>
              </a:tr>
              <a:tr h="239857">
                <a:tc>
                  <a:txBody>
                    <a:bodyPr/>
                    <a:lstStyle/>
                    <a:p>
                      <a:pPr algn="l" fontAlgn="b"/>
                      <a:r>
                        <a:rPr lang="en-US" sz="1000" u="none" strike="noStrike">
                          <a:effectLst/>
                        </a:rPr>
                        <a:t>4    </a:t>
                      </a:r>
                      <a:endParaRPr lang="en-US" sz="1000" b="1" i="0" u="none" strike="noStrike">
                        <a:solidFill>
                          <a:srgbClr val="212121"/>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SVR:</a:t>
                      </a:r>
                      <a:endParaRPr lang="en-US" sz="1000" b="0" i="0" u="none" strike="noStrike">
                        <a:solidFill>
                          <a:srgbClr val="212121"/>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3.580235958099360</a:t>
                      </a:r>
                      <a:endParaRPr lang="en-US" sz="1000" b="0" i="0" u="none" strike="noStrike">
                        <a:solidFill>
                          <a:srgbClr val="212121"/>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0.457188406684016</a:t>
                      </a:r>
                      <a:endParaRPr lang="en-US" sz="1000" b="0" i="0" u="none" strike="noStrike">
                        <a:solidFill>
                          <a:srgbClr val="212121"/>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0.465150454219353</a:t>
                      </a:r>
                      <a:endParaRPr lang="en-US" sz="1000" b="0" i="0" u="none" strike="noStrike">
                        <a:solidFill>
                          <a:srgbClr val="212121"/>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8.051899927587920</a:t>
                      </a:r>
                      <a:endParaRPr lang="en-US" sz="1000" b="0" i="0" u="none" strike="noStrike">
                        <a:solidFill>
                          <a:srgbClr val="212121"/>
                        </a:solidFill>
                        <a:effectLst/>
                        <a:latin typeface="Arial" panose="020B0604020202020204" pitchFamily="34" charset="0"/>
                      </a:endParaRPr>
                    </a:p>
                  </a:txBody>
                  <a:tcPr marL="9525" marR="9525" marT="9525" marB="0" anchor="b"/>
                </a:tc>
              </a:tr>
              <a:tr h="419749">
                <a:tc>
                  <a:txBody>
                    <a:bodyPr/>
                    <a:lstStyle/>
                    <a:p>
                      <a:pPr algn="l" fontAlgn="b"/>
                      <a:r>
                        <a:rPr lang="en-US" sz="1000" u="none" strike="noStrike">
                          <a:effectLst/>
                        </a:rPr>
                        <a:t>5    </a:t>
                      </a:r>
                      <a:endParaRPr lang="en-US" sz="1000" b="1" i="0" u="none" strike="noStrike">
                        <a:solidFill>
                          <a:srgbClr val="212121"/>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DecisionTree</a:t>
                      </a:r>
                      <a:endParaRPr lang="en-US" sz="1000" b="0" i="0" u="none" strike="noStrike">
                        <a:solidFill>
                          <a:srgbClr val="212121"/>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0.078901529312134</a:t>
                      </a:r>
                      <a:endParaRPr lang="en-US" sz="1000" b="0" i="0" u="none" strike="noStrike">
                        <a:solidFill>
                          <a:srgbClr val="212121"/>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1.000000000000000</a:t>
                      </a:r>
                      <a:endParaRPr lang="en-US" sz="1000" b="0" i="0" u="none" strike="noStrike">
                        <a:solidFill>
                          <a:srgbClr val="212121"/>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0.796217103396044</a:t>
                      </a:r>
                      <a:endParaRPr lang="en-US" sz="1000" b="0" i="0" u="none" strike="noStrike">
                        <a:solidFill>
                          <a:srgbClr val="212121"/>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4.970114780880590</a:t>
                      </a:r>
                      <a:endParaRPr lang="en-US" sz="1000" b="0" i="0" u="none" strike="noStrike">
                        <a:solidFill>
                          <a:srgbClr val="212121"/>
                        </a:solidFill>
                        <a:effectLst/>
                        <a:latin typeface="Arial" panose="020B0604020202020204" pitchFamily="34" charset="0"/>
                      </a:endParaRPr>
                    </a:p>
                  </a:txBody>
                  <a:tcPr marL="9525" marR="9525" marT="9525" marB="0" anchor="b"/>
                </a:tc>
              </a:tr>
              <a:tr h="419749">
                <a:tc>
                  <a:txBody>
                    <a:bodyPr/>
                    <a:lstStyle/>
                    <a:p>
                      <a:pPr algn="l" fontAlgn="b"/>
                      <a:r>
                        <a:rPr lang="en-US" sz="1000" u="none" strike="noStrike">
                          <a:effectLst/>
                        </a:rPr>
                        <a:t>6    </a:t>
                      </a:r>
                      <a:endParaRPr lang="en-US" sz="1000" b="1" i="0" u="none" strike="noStrike">
                        <a:solidFill>
                          <a:srgbClr val="212121"/>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RandomForest</a:t>
                      </a:r>
                      <a:endParaRPr lang="en-US" sz="1000" b="0" i="0" u="none" strike="noStrike">
                        <a:solidFill>
                          <a:srgbClr val="212121"/>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3.896503210067740</a:t>
                      </a:r>
                      <a:endParaRPr lang="en-US" sz="1000" b="0" i="0" u="none" strike="noStrike">
                        <a:solidFill>
                          <a:srgbClr val="212121"/>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0.985688607074649</a:t>
                      </a:r>
                      <a:endParaRPr lang="en-US" sz="1000" b="0" i="0" u="none" strike="noStrike">
                        <a:solidFill>
                          <a:srgbClr val="212121"/>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0.888823081636463</a:t>
                      </a:r>
                      <a:endParaRPr lang="en-US" sz="1000" b="0" i="0" u="none" strike="noStrike">
                        <a:solidFill>
                          <a:srgbClr val="212121"/>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3.671046359384160</a:t>
                      </a:r>
                      <a:endParaRPr lang="en-US" sz="1000" b="0" i="0" u="none" strike="noStrike">
                        <a:solidFill>
                          <a:srgbClr val="212121"/>
                        </a:solidFill>
                        <a:effectLst/>
                        <a:latin typeface="Arial" panose="020B0604020202020204" pitchFamily="34" charset="0"/>
                      </a:endParaRPr>
                    </a:p>
                  </a:txBody>
                  <a:tcPr marL="9525" marR="9525" marT="9525" marB="0" anchor="b"/>
                </a:tc>
              </a:tr>
              <a:tr h="419749">
                <a:tc>
                  <a:txBody>
                    <a:bodyPr/>
                    <a:lstStyle/>
                    <a:p>
                      <a:pPr algn="l" fontAlgn="b"/>
                      <a:r>
                        <a:rPr lang="en-US" sz="1000" u="none" strike="noStrike">
                          <a:effectLst/>
                        </a:rPr>
                        <a:t>7    </a:t>
                      </a:r>
                      <a:endParaRPr lang="en-US" sz="1000" b="1" i="0" u="none" strike="noStrike">
                        <a:solidFill>
                          <a:srgbClr val="212121"/>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ExtraTreeRegressor :</a:t>
                      </a:r>
                      <a:endParaRPr lang="en-US" sz="1000" b="0" i="0" u="none" strike="noStrike">
                        <a:solidFill>
                          <a:srgbClr val="212121"/>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1.902028560638420</a:t>
                      </a:r>
                      <a:endParaRPr lang="en-US" sz="1000" b="0" i="0" u="none" strike="noStrike">
                        <a:solidFill>
                          <a:srgbClr val="212121"/>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1.000000000000000</a:t>
                      </a:r>
                      <a:endParaRPr lang="en-US" sz="1000" b="0" i="0" u="none" strike="noStrike">
                        <a:solidFill>
                          <a:srgbClr val="212121"/>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0.895522920619795</a:t>
                      </a:r>
                      <a:endParaRPr lang="en-US" sz="1000" b="0" i="0" u="none" strike="noStrike">
                        <a:solidFill>
                          <a:srgbClr val="212121"/>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3.558713819105640</a:t>
                      </a:r>
                      <a:endParaRPr lang="en-US" sz="1000" b="0" i="0" u="none" strike="noStrike">
                        <a:solidFill>
                          <a:srgbClr val="212121"/>
                        </a:solidFill>
                        <a:effectLst/>
                        <a:latin typeface="Arial" panose="020B0604020202020204" pitchFamily="34" charset="0"/>
                      </a:endParaRPr>
                    </a:p>
                  </a:txBody>
                  <a:tcPr marL="9525" marR="9525" marT="9525" marB="0" anchor="b"/>
                </a:tc>
              </a:tr>
              <a:tr h="491707">
                <a:tc>
                  <a:txBody>
                    <a:bodyPr/>
                    <a:lstStyle/>
                    <a:p>
                      <a:pPr algn="l" fontAlgn="b"/>
                      <a:r>
                        <a:rPr lang="en-US" sz="1000" u="none" strike="noStrike">
                          <a:effectLst/>
                        </a:rPr>
                        <a:t>8    </a:t>
                      </a:r>
                      <a:endParaRPr lang="en-US" sz="1000" b="1" i="0" u="none" strike="noStrike">
                        <a:solidFill>
                          <a:srgbClr val="212121"/>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GradientBoostingRegressor:</a:t>
                      </a:r>
                      <a:endParaRPr lang="en-US" sz="1000" b="0" i="0" u="none" strike="noStrike">
                        <a:solidFill>
                          <a:srgbClr val="212121"/>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0.917283296585083</a:t>
                      </a:r>
                      <a:endParaRPr lang="en-US" sz="1000" b="0" i="0" u="none" strike="noStrike">
                        <a:solidFill>
                          <a:srgbClr val="212121"/>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0.888886054496142</a:t>
                      </a:r>
                      <a:endParaRPr lang="en-US" sz="1000" b="0" i="0" u="none" strike="noStrike">
                        <a:solidFill>
                          <a:srgbClr val="212121"/>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0.872145212990644</a:t>
                      </a:r>
                      <a:endParaRPr lang="en-US" sz="1000" b="0" i="0" u="none" strike="noStrike">
                        <a:solidFill>
                          <a:srgbClr val="212121"/>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3.936779128411190</a:t>
                      </a:r>
                      <a:endParaRPr lang="en-US" sz="1000" b="0" i="0" u="none" strike="noStrike">
                        <a:solidFill>
                          <a:srgbClr val="212121"/>
                        </a:solidFill>
                        <a:effectLst/>
                        <a:latin typeface="Arial" panose="020B0604020202020204" pitchFamily="34" charset="0"/>
                      </a:endParaRPr>
                    </a:p>
                  </a:txBody>
                  <a:tcPr marL="9525" marR="9525" marT="9525" marB="0" anchor="b"/>
                </a:tc>
              </a:tr>
              <a:tr h="419749">
                <a:tc>
                  <a:txBody>
                    <a:bodyPr/>
                    <a:lstStyle/>
                    <a:p>
                      <a:pPr algn="l" fontAlgn="b"/>
                      <a:r>
                        <a:rPr lang="en-US" sz="1000" u="none" strike="noStrike">
                          <a:effectLst/>
                        </a:rPr>
                        <a:t>9    </a:t>
                      </a:r>
                      <a:endParaRPr lang="en-US" sz="1000" b="1" i="0" u="none" strike="noStrike">
                        <a:solidFill>
                          <a:srgbClr val="212121"/>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XGBRegressor:</a:t>
                      </a:r>
                      <a:endParaRPr lang="en-US" sz="1000" b="0" i="0" u="none" strike="noStrike">
                        <a:solidFill>
                          <a:srgbClr val="212121"/>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0.459384441375732</a:t>
                      </a:r>
                      <a:endParaRPr lang="en-US" sz="1000" b="0" i="0" u="none" strike="noStrike">
                        <a:solidFill>
                          <a:srgbClr val="212121"/>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0.886665204203707</a:t>
                      </a:r>
                      <a:endParaRPr lang="en-US" sz="1000" b="0" i="0" u="none" strike="noStrike">
                        <a:solidFill>
                          <a:srgbClr val="212121"/>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0.870447510485937</a:t>
                      </a:r>
                      <a:endParaRPr lang="en-US" sz="1000" b="0" i="0" u="none" strike="noStrike">
                        <a:solidFill>
                          <a:srgbClr val="212121"/>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3.962829930302940</a:t>
                      </a:r>
                      <a:endParaRPr lang="en-US" sz="1000" b="0" i="0" u="none" strike="noStrike">
                        <a:solidFill>
                          <a:srgbClr val="212121"/>
                        </a:solidFill>
                        <a:effectLst/>
                        <a:latin typeface="Arial" panose="020B0604020202020204" pitchFamily="34" charset="0"/>
                      </a:endParaRPr>
                    </a:p>
                  </a:txBody>
                  <a:tcPr marL="9525" marR="9525" marT="9525" marB="0" anchor="b"/>
                </a:tc>
              </a:tr>
              <a:tr h="419749">
                <a:tc>
                  <a:txBody>
                    <a:bodyPr/>
                    <a:lstStyle/>
                    <a:p>
                      <a:pPr algn="l" fontAlgn="b"/>
                      <a:r>
                        <a:rPr lang="en-US" sz="1000" u="none" strike="noStrike" dirty="0">
                          <a:effectLst/>
                        </a:rPr>
                        <a:t>10    </a:t>
                      </a:r>
                      <a:endParaRPr lang="en-US" sz="1000" b="1" i="0" u="none" strike="noStrike" dirty="0">
                        <a:solidFill>
                          <a:srgbClr val="212121"/>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Light-GBM:</a:t>
                      </a:r>
                      <a:endParaRPr lang="en-US" sz="1000" b="0" i="0" u="none" strike="noStrike">
                        <a:solidFill>
                          <a:srgbClr val="212121"/>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0.329719543457031</a:t>
                      </a:r>
                      <a:endParaRPr lang="en-US" sz="1000" b="0" i="0" u="none" strike="noStrike">
                        <a:solidFill>
                          <a:srgbClr val="212121"/>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0.970814771075317</a:t>
                      </a:r>
                      <a:endParaRPr lang="en-US" sz="1000" b="0" i="0" u="none" strike="noStrike">
                        <a:solidFill>
                          <a:srgbClr val="212121"/>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0.907160067519356</a:t>
                      </a:r>
                      <a:endParaRPr lang="en-US" sz="1000" b="0" i="0" u="none" strike="noStrike">
                        <a:solidFill>
                          <a:srgbClr val="212121"/>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3.354671205399180</a:t>
                      </a:r>
                      <a:endParaRPr lang="en-US" sz="1000" b="0" i="0" u="none" strike="noStrike">
                        <a:solidFill>
                          <a:srgbClr val="212121"/>
                        </a:solidFill>
                        <a:effectLst/>
                        <a:latin typeface="Arial" panose="020B0604020202020204" pitchFamily="34" charset="0"/>
                      </a:endParaRPr>
                    </a:p>
                  </a:txBody>
                  <a:tcPr marL="9525" marR="9525" marT="9525" marB="0" anchor="b"/>
                </a:tc>
              </a:tr>
              <a:tr h="431744">
                <a:tc>
                  <a:txBody>
                    <a:bodyPr/>
                    <a:lstStyle/>
                    <a:p>
                      <a:pPr algn="l" fontAlgn="b"/>
                      <a:r>
                        <a:rPr lang="en-US" sz="1000" u="none" strike="noStrike">
                          <a:effectLst/>
                        </a:rPr>
                        <a:t>11    </a:t>
                      </a:r>
                      <a:endParaRPr lang="en-US" sz="1000" b="1" i="0" u="none" strike="noStrike">
                        <a:solidFill>
                          <a:srgbClr val="212121"/>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MLPRegressor:</a:t>
                      </a:r>
                      <a:endParaRPr lang="en-US" sz="1000" b="0" i="0" u="none" strike="noStrike">
                        <a:solidFill>
                          <a:srgbClr val="212121"/>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7.672696828842160</a:t>
                      </a:r>
                      <a:endParaRPr lang="en-US" sz="1000" b="0" i="0" u="none" strike="noStrike">
                        <a:solidFill>
                          <a:srgbClr val="212121"/>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0.061209032555181</a:t>
                      </a:r>
                      <a:endParaRPr lang="en-US" sz="1000" b="0" i="0" u="none" strike="noStrike">
                        <a:solidFill>
                          <a:srgbClr val="212121"/>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0.062296583029987</a:t>
                      </a:r>
                      <a:endParaRPr lang="en-US" sz="1000" b="0" i="0" u="none" strike="noStrike">
                        <a:solidFill>
                          <a:srgbClr val="212121"/>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10.661426133123600</a:t>
                      </a:r>
                      <a:endParaRPr lang="en-US" sz="1000" b="0" i="0" u="none" strike="noStrike" dirty="0">
                        <a:solidFill>
                          <a:srgbClr val="212121"/>
                        </a:solidFill>
                        <a:effectLst/>
                        <a:latin typeface="Arial" panose="020B0604020202020204" pitchFamily="34" charset="0"/>
                      </a:endParaRPr>
                    </a:p>
                  </a:txBody>
                  <a:tcPr marL="9525" marR="9525" marT="9525" marB="0" anchor="b"/>
                </a:tc>
              </a:tr>
            </a:tbl>
          </a:graphicData>
        </a:graphic>
      </p:graphicFrame>
    </p:spTree>
    <p:extLst>
      <p:ext uri="{BB962C8B-B14F-4D97-AF65-F5344CB8AC3E}">
        <p14:creationId xmlns:p14="http://schemas.microsoft.com/office/powerpoint/2010/main" val="1970589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xmlns="" id="{70BA96D9-2E56-3DBD-6315-048A1B2800FB}"/>
              </a:ext>
            </a:extLst>
          </p:cNvPr>
          <p:cNvSpPr>
            <a:spLocks noGrp="1"/>
          </p:cNvSpPr>
          <p:nvPr>
            <p:ph type="title"/>
          </p:nvPr>
        </p:nvSpPr>
        <p:spPr>
          <a:xfrm>
            <a:off x="504951" y="1047811"/>
            <a:ext cx="6502620" cy="676656"/>
          </a:xfrm>
        </p:spPr>
        <p:txBody>
          <a:bodyPr/>
          <a:lstStyle/>
          <a:p>
            <a:r>
              <a:rPr lang="en-US" dirty="0"/>
              <a:t>PROBLEM DESCRIPTION</a:t>
            </a:r>
          </a:p>
        </p:txBody>
      </p:sp>
      <p:sp>
        <p:nvSpPr>
          <p:cNvPr id="27" name="Text Placeholder 26">
            <a:extLst>
              <a:ext uri="{FF2B5EF4-FFF2-40B4-BE49-F238E27FC236}">
                <a16:creationId xmlns:a16="http://schemas.microsoft.com/office/drawing/2014/main" xmlns="" id="{64C89AC3-3D7A-65BB-C3F4-2B1CB19E78D1}"/>
              </a:ext>
            </a:extLst>
          </p:cNvPr>
          <p:cNvSpPr>
            <a:spLocks noGrp="1"/>
          </p:cNvSpPr>
          <p:nvPr>
            <p:ph type="body" sz="half" idx="2"/>
          </p:nvPr>
        </p:nvSpPr>
        <p:spPr>
          <a:xfrm>
            <a:off x="576071" y="1947671"/>
            <a:ext cx="6431499" cy="4070729"/>
          </a:xfrm>
        </p:spPr>
        <p:txBody>
          <a:bodyPr>
            <a:normAutofit/>
          </a:bodyPr>
          <a:lstStyle/>
          <a:p>
            <a:r>
              <a:rPr lang="en-US" sz="2400" dirty="0">
                <a:solidFill>
                  <a:srgbClr val="000000"/>
                </a:solidFill>
                <a:latin typeface="Gill Sans Nova Light (Body)"/>
              </a:rPr>
              <a:t>Currently </a:t>
            </a:r>
            <a:r>
              <a:rPr lang="en-US" sz="2400" b="0" i="0" dirty="0">
                <a:solidFill>
                  <a:srgbClr val="000000"/>
                </a:solidFill>
                <a:effectLst/>
                <a:latin typeface="Gill Sans Nova Light (Body)"/>
              </a:rPr>
              <a:t>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r>
              <a:rPr lang="en-US" b="0" i="0" dirty="0">
                <a:solidFill>
                  <a:srgbClr val="000000"/>
                </a:solidFill>
                <a:effectLst/>
                <a:latin typeface="Gill Sans Nova Light (Body)"/>
              </a:rPr>
              <a:t>.</a:t>
            </a:r>
          </a:p>
          <a:p>
            <a:endParaRPr lang="en-US" dirty="0"/>
          </a:p>
        </p:txBody>
      </p:sp>
      <p:sp>
        <p:nvSpPr>
          <p:cNvPr id="2" name="Date Placeholder 1">
            <a:extLst>
              <a:ext uri="{FF2B5EF4-FFF2-40B4-BE49-F238E27FC236}">
                <a16:creationId xmlns:a16="http://schemas.microsoft.com/office/drawing/2014/main" xmlns="" id="{DA884D8B-635B-7402-1437-04A104C24B54}"/>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xmlns="" id="{FAD9BE9C-B5EA-5DA0-9156-6E05D3882992}"/>
              </a:ext>
            </a:extLst>
          </p:cNvPr>
          <p:cNvSpPr>
            <a:spLocks noGrp="1"/>
          </p:cNvSpPr>
          <p:nvPr>
            <p:ph type="ftr" sz="quarter" idx="11"/>
          </p:nvPr>
        </p:nvSpPr>
        <p:spPr/>
        <p:txBody>
          <a:bodyPr/>
          <a:lstStyle/>
          <a:p>
            <a:r>
              <a:rPr lang="en-US" dirty="0"/>
              <a:t>Bike Sharing Demand Prediction</a:t>
            </a:r>
          </a:p>
        </p:txBody>
      </p:sp>
      <p:sp>
        <p:nvSpPr>
          <p:cNvPr id="4" name="Slide Number Placeholder 3">
            <a:extLst>
              <a:ext uri="{FF2B5EF4-FFF2-40B4-BE49-F238E27FC236}">
                <a16:creationId xmlns:a16="http://schemas.microsoft.com/office/drawing/2014/main" xmlns="" id="{3324E804-5D73-9996-1913-1EF77F2E53C5}"/>
              </a:ext>
            </a:extLst>
          </p:cNvPr>
          <p:cNvSpPr>
            <a:spLocks noGrp="1"/>
          </p:cNvSpPr>
          <p:nvPr>
            <p:ph type="sldNum" sz="quarter" idx="12"/>
          </p:nvPr>
        </p:nvSpPr>
        <p:spPr/>
        <p:txBody>
          <a:bodyPr/>
          <a:lstStyle/>
          <a:p>
            <a:fld id="{58FB4751-880F-D840-AAA9-3A15815CC996}" type="slidenum">
              <a:rPr lang="en-US" smtClean="0"/>
              <a:pPr/>
              <a:t>3</a:t>
            </a:fld>
            <a:endParaRPr lang="en-US" dirty="0"/>
          </a:p>
        </p:txBody>
      </p:sp>
    </p:spTree>
    <p:extLst>
      <p:ext uri="{BB962C8B-B14F-4D97-AF65-F5344CB8AC3E}">
        <p14:creationId xmlns:p14="http://schemas.microsoft.com/office/powerpoint/2010/main" val="34350770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29886C-413F-0C98-89A7-EF8C3A4D9706}"/>
              </a:ext>
            </a:extLst>
          </p:cNvPr>
          <p:cNvSpPr>
            <a:spLocks noGrp="1"/>
          </p:cNvSpPr>
          <p:nvPr>
            <p:ph type="title"/>
          </p:nvPr>
        </p:nvSpPr>
        <p:spPr>
          <a:xfrm>
            <a:off x="650241" y="402844"/>
            <a:ext cx="10515600" cy="676656"/>
          </a:xfrm>
        </p:spPr>
        <p:txBody>
          <a:bodyPr/>
          <a:lstStyle/>
          <a:p>
            <a:pPr algn="ctr"/>
            <a:r>
              <a:rPr lang="en-US" dirty="0"/>
              <a:t>Model Accuracy</a:t>
            </a:r>
            <a:endParaRPr lang="en-IN" dirty="0"/>
          </a:p>
        </p:txBody>
      </p:sp>
      <p:pic>
        <p:nvPicPr>
          <p:cNvPr id="8" name="Content Placeholder 7">
            <a:extLst>
              <a:ext uri="{FF2B5EF4-FFF2-40B4-BE49-F238E27FC236}">
                <a16:creationId xmlns:a16="http://schemas.microsoft.com/office/drawing/2014/main" xmlns="" id="{7AD18472-9F92-C677-0ACF-D5D27CF2EF9D}"/>
              </a:ext>
            </a:extLst>
          </p:cNvPr>
          <p:cNvPicPr>
            <a:picLocks noGrp="1" noChangeAspect="1"/>
          </p:cNvPicPr>
          <p:nvPr>
            <p:ph idx="1"/>
          </p:nvPr>
        </p:nvPicPr>
        <p:blipFill>
          <a:blip r:embed="rId2"/>
          <a:stretch>
            <a:fillRect/>
          </a:stretch>
        </p:blipFill>
        <p:spPr>
          <a:xfrm>
            <a:off x="233681" y="1267282"/>
            <a:ext cx="11348720" cy="4927600"/>
          </a:xfrm>
        </p:spPr>
      </p:pic>
      <p:sp>
        <p:nvSpPr>
          <p:cNvPr id="4" name="Date Placeholder 3">
            <a:extLst>
              <a:ext uri="{FF2B5EF4-FFF2-40B4-BE49-F238E27FC236}">
                <a16:creationId xmlns:a16="http://schemas.microsoft.com/office/drawing/2014/main" xmlns="" id="{44341DB7-BD19-323E-DCD6-5B19E19E3063}"/>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xmlns="" id="{920194CC-3B86-9E7C-F9C7-B9A146A714D6}"/>
              </a:ext>
            </a:extLst>
          </p:cNvPr>
          <p:cNvSpPr>
            <a:spLocks noGrp="1"/>
          </p:cNvSpPr>
          <p:nvPr>
            <p:ph type="ftr" sz="quarter" idx="11"/>
          </p:nvPr>
        </p:nvSpPr>
        <p:spPr/>
        <p:txBody>
          <a:bodyPr/>
          <a:lstStyle/>
          <a:p>
            <a:r>
              <a:rPr lang="en-US" dirty="0"/>
              <a:t>Bike Sharing Demand Prediction</a:t>
            </a:r>
          </a:p>
        </p:txBody>
      </p:sp>
      <p:sp>
        <p:nvSpPr>
          <p:cNvPr id="6" name="Slide Number Placeholder 5">
            <a:extLst>
              <a:ext uri="{FF2B5EF4-FFF2-40B4-BE49-F238E27FC236}">
                <a16:creationId xmlns:a16="http://schemas.microsoft.com/office/drawing/2014/main" xmlns="" id="{0D68845C-145B-6E14-F544-13A4FE9E1BE8}"/>
              </a:ext>
            </a:extLst>
          </p:cNvPr>
          <p:cNvSpPr>
            <a:spLocks noGrp="1"/>
          </p:cNvSpPr>
          <p:nvPr>
            <p:ph type="sldNum" sz="quarter" idx="12"/>
          </p:nvPr>
        </p:nvSpPr>
        <p:spPr/>
        <p:txBody>
          <a:bodyPr/>
          <a:lstStyle/>
          <a:p>
            <a:fld id="{58FB4751-880F-D840-AAA9-3A15815CC996}" type="slidenum">
              <a:rPr lang="en-US" smtClean="0"/>
              <a:t>30</a:t>
            </a:fld>
            <a:endParaRPr lang="en-US" dirty="0"/>
          </a:p>
        </p:txBody>
      </p:sp>
    </p:spTree>
    <p:extLst>
      <p:ext uri="{BB962C8B-B14F-4D97-AF65-F5344CB8AC3E}">
        <p14:creationId xmlns:p14="http://schemas.microsoft.com/office/powerpoint/2010/main" val="9216964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E6AE0B-07F2-5C8F-E059-44AC606FD35C}"/>
              </a:ext>
            </a:extLst>
          </p:cNvPr>
          <p:cNvSpPr>
            <a:spLocks noGrp="1"/>
          </p:cNvSpPr>
          <p:nvPr>
            <p:ph type="title"/>
          </p:nvPr>
        </p:nvSpPr>
        <p:spPr>
          <a:xfrm>
            <a:off x="512064" y="347472"/>
            <a:ext cx="10515600" cy="676656"/>
          </a:xfrm>
        </p:spPr>
        <p:txBody>
          <a:bodyPr/>
          <a:lstStyle/>
          <a:p>
            <a:pPr algn="ctr"/>
            <a:r>
              <a:rPr lang="en-US" dirty="0"/>
              <a:t>Conclusion </a:t>
            </a:r>
            <a:endParaRPr lang="en-IN" dirty="0"/>
          </a:p>
        </p:txBody>
      </p:sp>
      <p:sp>
        <p:nvSpPr>
          <p:cNvPr id="3" name="Content Placeholder 2">
            <a:extLst>
              <a:ext uri="{FF2B5EF4-FFF2-40B4-BE49-F238E27FC236}">
                <a16:creationId xmlns:a16="http://schemas.microsoft.com/office/drawing/2014/main" xmlns="" id="{F2151C1D-367A-9B58-BB5A-CE7CB196A0DA}"/>
              </a:ext>
            </a:extLst>
          </p:cNvPr>
          <p:cNvSpPr>
            <a:spLocks noGrp="1"/>
          </p:cNvSpPr>
          <p:nvPr>
            <p:ph idx="1"/>
          </p:nvPr>
        </p:nvSpPr>
        <p:spPr>
          <a:xfrm>
            <a:off x="365760" y="1195832"/>
            <a:ext cx="11409680" cy="4925568"/>
          </a:xfrm>
        </p:spPr>
        <p:txBody>
          <a:bodyPr>
            <a:normAutofit/>
          </a:bodyPr>
          <a:lstStyle/>
          <a:p>
            <a:r>
              <a:rPr lang="en-US" sz="2400" dirty="0">
                <a:solidFill>
                  <a:srgbClr val="000000"/>
                </a:solidFill>
                <a:latin typeface="Gill Sans Nova Light (Body)"/>
              </a:rPr>
              <a:t>The independent variable in the data does not have a good linear relation with the target variable so the simple linear model was not performing good on this data. Tree based algorithm perform well in this case.</a:t>
            </a:r>
          </a:p>
          <a:p>
            <a:r>
              <a:rPr lang="en-US" sz="2400" i="0" dirty="0">
                <a:solidFill>
                  <a:srgbClr val="000000"/>
                </a:solidFill>
                <a:effectLst/>
                <a:latin typeface="Gill Sans Nova Light (Body)"/>
              </a:rPr>
              <a:t>There is a surge of high demand in the morning 8AM and in evening 6PM as the people might be going to their work at morning 8AM and returning from their work at the evening 6PM.</a:t>
            </a:r>
          </a:p>
          <a:p>
            <a:r>
              <a:rPr lang="en-US" sz="2400" i="0" dirty="0">
                <a:solidFill>
                  <a:srgbClr val="000000"/>
                </a:solidFill>
                <a:effectLst/>
                <a:latin typeface="Gill Sans Nova Light (Body)"/>
              </a:rPr>
              <a:t>After performing the various models the Gradient Boosting and Extreme Gradient Boosting found to be the best model that can be used for the Bike Sharing Demand Prediction since the performance metrics (</a:t>
            </a:r>
            <a:r>
              <a:rPr lang="en-US" sz="2400" i="0" dirty="0" err="1">
                <a:solidFill>
                  <a:srgbClr val="000000"/>
                </a:solidFill>
                <a:effectLst/>
                <a:latin typeface="Gill Sans Nova Light (Body)"/>
              </a:rPr>
              <a:t>mse,rmse</a:t>
            </a:r>
            <a:r>
              <a:rPr lang="en-US" sz="2400" i="0" dirty="0">
                <a:solidFill>
                  <a:srgbClr val="000000"/>
                </a:solidFill>
                <a:effectLst/>
                <a:latin typeface="Gill Sans Nova Light (Body)"/>
              </a:rPr>
              <a:t>) shows lower and (r2,adjusted_r2) shows a higher value for the Gradient Boosting and Extreme Gradient Boosting models !</a:t>
            </a:r>
          </a:p>
          <a:p>
            <a:r>
              <a:rPr lang="en-US" sz="2400" i="0" dirty="0">
                <a:solidFill>
                  <a:srgbClr val="000000"/>
                </a:solidFill>
                <a:effectLst/>
                <a:latin typeface="Gill Sans Nova Light (Body)"/>
              </a:rPr>
              <a:t>We can use either Gradient Boosting and Extreme Gradient Boosting model for the bike rental stations</a:t>
            </a:r>
            <a:r>
              <a:rPr lang="en-US" sz="2400" i="0" dirty="0" smtClean="0">
                <a:solidFill>
                  <a:srgbClr val="000000"/>
                </a:solidFill>
                <a:effectLst/>
                <a:latin typeface="Gill Sans Nova Light (Body)"/>
              </a:rPr>
              <a:t>. But best </a:t>
            </a:r>
            <a:r>
              <a:rPr lang="en-US" sz="2400" i="0" dirty="0" err="1" smtClean="0">
                <a:solidFill>
                  <a:srgbClr val="000000"/>
                </a:solidFill>
                <a:effectLst/>
                <a:latin typeface="Gill Sans Nova Light (Body)"/>
              </a:rPr>
              <a:t>bodel</a:t>
            </a:r>
            <a:r>
              <a:rPr lang="en-US" sz="2400" i="0" dirty="0" smtClean="0">
                <a:solidFill>
                  <a:srgbClr val="000000"/>
                </a:solidFill>
                <a:effectLst/>
                <a:latin typeface="Gill Sans Nova Light (Body)"/>
              </a:rPr>
              <a:t> is</a:t>
            </a:r>
            <a:r>
              <a:rPr lang="en-US" sz="2400" dirty="0" smtClean="0"/>
              <a:t> </a:t>
            </a:r>
            <a:r>
              <a:rPr lang="en-US" sz="2400" dirty="0">
                <a:solidFill>
                  <a:srgbClr val="000000"/>
                </a:solidFill>
              </a:rPr>
              <a:t>Light-GBM GRADIENT </a:t>
            </a:r>
            <a:r>
              <a:rPr lang="en-US" sz="2400" dirty="0" smtClean="0">
                <a:solidFill>
                  <a:srgbClr val="000000"/>
                </a:solidFill>
              </a:rPr>
              <a:t>BOOSTING.</a:t>
            </a:r>
            <a:endParaRPr lang="en-US" sz="2400" i="0" dirty="0">
              <a:solidFill>
                <a:srgbClr val="000000"/>
              </a:solidFill>
              <a:effectLst/>
              <a:latin typeface="Gill Sans Nova Light (Body)"/>
            </a:endParaRPr>
          </a:p>
          <a:p>
            <a:pPr marL="0" indent="0">
              <a:buNone/>
            </a:pPr>
            <a:endParaRPr lang="en-US" sz="2000" b="0" i="0" dirty="0">
              <a:solidFill>
                <a:srgbClr val="000000"/>
              </a:solidFill>
              <a:effectLst/>
              <a:latin typeface="Gill Sans Nova Light (Body)"/>
            </a:endParaRPr>
          </a:p>
        </p:txBody>
      </p:sp>
      <p:sp>
        <p:nvSpPr>
          <p:cNvPr id="4" name="Date Placeholder 3">
            <a:extLst>
              <a:ext uri="{FF2B5EF4-FFF2-40B4-BE49-F238E27FC236}">
                <a16:creationId xmlns:a16="http://schemas.microsoft.com/office/drawing/2014/main" xmlns="" id="{EF2460DD-ADEA-0F9A-524C-1D1CAD831DCD}"/>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xmlns="" id="{6E90B049-648F-83EE-F1B9-69FEAA363755}"/>
              </a:ext>
            </a:extLst>
          </p:cNvPr>
          <p:cNvSpPr>
            <a:spLocks noGrp="1"/>
          </p:cNvSpPr>
          <p:nvPr>
            <p:ph type="ftr" sz="quarter" idx="11"/>
          </p:nvPr>
        </p:nvSpPr>
        <p:spPr/>
        <p:txBody>
          <a:bodyPr/>
          <a:lstStyle/>
          <a:p>
            <a:r>
              <a:rPr lang="en-US" dirty="0"/>
              <a:t>Bike Sharing Demand Prediction</a:t>
            </a:r>
          </a:p>
        </p:txBody>
      </p:sp>
      <p:sp>
        <p:nvSpPr>
          <p:cNvPr id="6" name="Slide Number Placeholder 5">
            <a:extLst>
              <a:ext uri="{FF2B5EF4-FFF2-40B4-BE49-F238E27FC236}">
                <a16:creationId xmlns:a16="http://schemas.microsoft.com/office/drawing/2014/main" xmlns="" id="{0EEC2DA8-BAD3-C802-4FDE-B725B5E1449B}"/>
              </a:ext>
            </a:extLst>
          </p:cNvPr>
          <p:cNvSpPr>
            <a:spLocks noGrp="1"/>
          </p:cNvSpPr>
          <p:nvPr>
            <p:ph type="sldNum" sz="quarter" idx="12"/>
          </p:nvPr>
        </p:nvSpPr>
        <p:spPr/>
        <p:txBody>
          <a:bodyPr/>
          <a:lstStyle/>
          <a:p>
            <a:fld id="{58FB4751-880F-D840-AAA9-3A15815CC996}" type="slidenum">
              <a:rPr lang="en-US" smtClean="0"/>
              <a:t>31</a:t>
            </a:fld>
            <a:endParaRPr lang="en-US" dirty="0"/>
          </a:p>
        </p:txBody>
      </p:sp>
    </p:spTree>
    <p:extLst>
      <p:ext uri="{BB962C8B-B14F-4D97-AF65-F5344CB8AC3E}">
        <p14:creationId xmlns:p14="http://schemas.microsoft.com/office/powerpoint/2010/main" val="27867329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FA7AB109-D696-F27C-BD95-5BEBCF3AC000}"/>
              </a:ext>
            </a:extLst>
          </p:cNvPr>
          <p:cNvSpPr>
            <a:spLocks noGrp="1"/>
          </p:cNvSpPr>
          <p:nvPr>
            <p:ph type="title"/>
          </p:nvPr>
        </p:nvSpPr>
        <p:spPr/>
        <p:txBody>
          <a:bodyPr/>
          <a:lstStyle/>
          <a:p>
            <a:r>
              <a:rPr lang="en-US" dirty="0"/>
              <a:t>summary</a:t>
            </a:r>
          </a:p>
        </p:txBody>
      </p:sp>
      <p:sp>
        <p:nvSpPr>
          <p:cNvPr id="2" name="Text Placeholder 1">
            <a:extLst>
              <a:ext uri="{FF2B5EF4-FFF2-40B4-BE49-F238E27FC236}">
                <a16:creationId xmlns:a16="http://schemas.microsoft.com/office/drawing/2014/main" xmlns="" id="{60ADE49E-7CC1-6704-5852-FAE992A0EEC4}"/>
              </a:ext>
            </a:extLst>
          </p:cNvPr>
          <p:cNvSpPr>
            <a:spLocks noGrp="1"/>
          </p:cNvSpPr>
          <p:nvPr>
            <p:ph type="body" sz="half" idx="2"/>
          </p:nvPr>
        </p:nvSpPr>
        <p:spPr/>
        <p:txBody>
          <a:bodyPr/>
          <a:lstStyle/>
          <a:p>
            <a:r>
              <a:rPr lang="en-US" sz="2400" dirty="0">
                <a:solidFill>
                  <a:srgbClr val="000000"/>
                </a:solidFill>
              </a:rPr>
              <a:t>we believe in giving 110%. By using our next-generation data architecture, we help organizations virtually </a:t>
            </a:r>
            <a:r>
              <a:rPr lang="en-US" sz="2400" dirty="0" smtClean="0">
                <a:solidFill>
                  <a:srgbClr val="000000"/>
                </a:solidFill>
              </a:rPr>
              <a:t>manage agile</a:t>
            </a:r>
            <a:r>
              <a:rPr lang="en-US" sz="2400" dirty="0">
                <a:solidFill>
                  <a:srgbClr val="000000"/>
                </a:solidFill>
              </a:rPr>
              <a:t> workflows. We thrive because of our market knowledge and great team behind our </a:t>
            </a:r>
            <a:r>
              <a:rPr lang="en-US" sz="2400" dirty="0" smtClean="0">
                <a:solidFill>
                  <a:srgbClr val="000000"/>
                </a:solidFill>
              </a:rPr>
              <a:t>product."</a:t>
            </a:r>
            <a:r>
              <a:rPr lang="en-US" sz="2400" dirty="0">
                <a:solidFill>
                  <a:srgbClr val="000000"/>
                </a:solidFill>
              </a:rPr>
              <a:t>​</a:t>
            </a:r>
          </a:p>
          <a:p>
            <a:endParaRPr lang="en-US" dirty="0"/>
          </a:p>
        </p:txBody>
      </p:sp>
      <p:sp>
        <p:nvSpPr>
          <p:cNvPr id="4" name="Date Placeholder 3">
            <a:extLst>
              <a:ext uri="{FF2B5EF4-FFF2-40B4-BE49-F238E27FC236}">
                <a16:creationId xmlns:a16="http://schemas.microsoft.com/office/drawing/2014/main" xmlns="" id="{90EE3569-F451-360A-870F-C2F3992E9A8C}"/>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xmlns="" id="{79E5D029-257A-C084-D723-B5E115AFEAF9}"/>
              </a:ext>
            </a:extLst>
          </p:cNvPr>
          <p:cNvSpPr>
            <a:spLocks noGrp="1"/>
          </p:cNvSpPr>
          <p:nvPr>
            <p:ph type="ftr" sz="quarter" idx="11"/>
          </p:nvPr>
        </p:nvSpPr>
        <p:spPr/>
        <p:txBody>
          <a:bodyPr/>
          <a:lstStyle/>
          <a:p>
            <a:r>
              <a:rPr lang="en-US" dirty="0"/>
              <a:t>Bike Sharing Demand Prediction</a:t>
            </a:r>
          </a:p>
        </p:txBody>
      </p:sp>
      <p:sp>
        <p:nvSpPr>
          <p:cNvPr id="6" name="Slide Number Placeholder 5">
            <a:extLst>
              <a:ext uri="{FF2B5EF4-FFF2-40B4-BE49-F238E27FC236}">
                <a16:creationId xmlns:a16="http://schemas.microsoft.com/office/drawing/2014/main" xmlns="" id="{18B697A5-63AE-CFF2-701C-13C0448CEBA9}"/>
              </a:ext>
            </a:extLst>
          </p:cNvPr>
          <p:cNvSpPr>
            <a:spLocks noGrp="1"/>
          </p:cNvSpPr>
          <p:nvPr>
            <p:ph type="sldNum" sz="quarter" idx="12"/>
          </p:nvPr>
        </p:nvSpPr>
        <p:spPr/>
        <p:txBody>
          <a:bodyPr/>
          <a:lstStyle/>
          <a:p>
            <a:fld id="{58FB4751-880F-D840-AAA9-3A15815CC996}" type="slidenum">
              <a:rPr lang="en-US" smtClean="0"/>
              <a:t>32</a:t>
            </a:fld>
            <a:endParaRPr lang="en-US" dirty="0"/>
          </a:p>
        </p:txBody>
      </p:sp>
    </p:spTree>
    <p:extLst>
      <p:ext uri="{BB962C8B-B14F-4D97-AF65-F5344CB8AC3E}">
        <p14:creationId xmlns:p14="http://schemas.microsoft.com/office/powerpoint/2010/main" val="34182068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096D4E-8B4F-62B8-F551-56379B923E78}"/>
              </a:ext>
            </a:extLst>
          </p:cNvPr>
          <p:cNvSpPr>
            <a:spLocks noGrp="1"/>
          </p:cNvSpPr>
          <p:nvPr>
            <p:ph type="ctrTitle"/>
          </p:nvPr>
        </p:nvSpPr>
        <p:spPr/>
        <p:txBody>
          <a:bodyPr/>
          <a:lstStyle/>
          <a:p>
            <a:r>
              <a:rPr lang="en-US" dirty="0"/>
              <a:t>Thank you </a:t>
            </a:r>
          </a:p>
        </p:txBody>
      </p:sp>
      <p:sp>
        <p:nvSpPr>
          <p:cNvPr id="3" name="Subtitle 2">
            <a:extLst>
              <a:ext uri="{FF2B5EF4-FFF2-40B4-BE49-F238E27FC236}">
                <a16:creationId xmlns:a16="http://schemas.microsoft.com/office/drawing/2014/main" xmlns="" id="{FF07BEBE-18E8-4025-FF6F-EC0130CB4F22}"/>
              </a:ext>
            </a:extLst>
          </p:cNvPr>
          <p:cNvSpPr>
            <a:spLocks noGrp="1"/>
          </p:cNvSpPr>
          <p:nvPr>
            <p:ph type="subTitle" idx="1"/>
          </p:nvPr>
        </p:nvSpPr>
        <p:spPr/>
        <p:txBody>
          <a:bodyPr/>
          <a:lstStyle/>
          <a:p>
            <a:r>
              <a:rPr lang="en-US" dirty="0" smtClean="0"/>
              <a:t>Raghvendra Singh</a:t>
            </a:r>
            <a:endParaRPr lang="en-US" dirty="0"/>
          </a:p>
          <a:p>
            <a:r>
              <a:rPr lang="en-US" dirty="0" smtClean="0"/>
              <a:t>Raghvendra.rbmi197@gmail.com</a:t>
            </a:r>
            <a:endParaRPr lang="en-US" dirty="0"/>
          </a:p>
        </p:txBody>
      </p:sp>
    </p:spTree>
    <p:extLst>
      <p:ext uri="{BB962C8B-B14F-4D97-AF65-F5344CB8AC3E}">
        <p14:creationId xmlns:p14="http://schemas.microsoft.com/office/powerpoint/2010/main" val="2577936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67C3A0-F8CC-74D4-14E1-A85103161465}"/>
              </a:ext>
            </a:extLst>
          </p:cNvPr>
          <p:cNvSpPr>
            <a:spLocks noGrp="1"/>
          </p:cNvSpPr>
          <p:nvPr>
            <p:ph type="title"/>
          </p:nvPr>
        </p:nvSpPr>
        <p:spPr/>
        <p:txBody>
          <a:bodyPr/>
          <a:lstStyle/>
          <a:p>
            <a:pPr algn="ctr"/>
            <a:r>
              <a:rPr lang="en-US" dirty="0"/>
              <a:t>BUSINESS UNDERSTANDING</a:t>
            </a:r>
            <a:endParaRPr lang="en-IN" b="1" dirty="0"/>
          </a:p>
        </p:txBody>
      </p:sp>
      <p:sp>
        <p:nvSpPr>
          <p:cNvPr id="3" name="Content Placeholder 2">
            <a:extLst>
              <a:ext uri="{FF2B5EF4-FFF2-40B4-BE49-F238E27FC236}">
                <a16:creationId xmlns:a16="http://schemas.microsoft.com/office/drawing/2014/main" xmlns="" id="{8F44EE00-0B13-5E85-877A-C4E5E4273EE0}"/>
              </a:ext>
            </a:extLst>
          </p:cNvPr>
          <p:cNvSpPr>
            <a:spLocks noGrp="1"/>
          </p:cNvSpPr>
          <p:nvPr>
            <p:ph idx="1"/>
          </p:nvPr>
        </p:nvSpPr>
        <p:spPr>
          <a:xfrm>
            <a:off x="576072" y="1901952"/>
            <a:ext cx="11026648" cy="3877056"/>
          </a:xfrm>
        </p:spPr>
        <p:txBody>
          <a:bodyPr>
            <a:normAutofit/>
          </a:bodyPr>
          <a:lstStyle/>
          <a:p>
            <a:r>
              <a:rPr lang="en-US" sz="2400" dirty="0">
                <a:solidFill>
                  <a:srgbClr val="000000"/>
                </a:solidFill>
              </a:rPr>
              <a:t>Bike rentals have become a popular service in recent years and it seems people are using it more often. With relatively cheaper rates and ease of pick up and drop at own convenience is what making this business thrive.</a:t>
            </a:r>
          </a:p>
          <a:p>
            <a:r>
              <a:rPr lang="en-US" sz="2400" dirty="0">
                <a:solidFill>
                  <a:srgbClr val="000000"/>
                </a:solidFill>
              </a:rPr>
              <a:t>Mostly used by people having no personal vehicles and also to avoid congested public transport that’s why they prefer rental bike.</a:t>
            </a:r>
          </a:p>
          <a:p>
            <a:r>
              <a:rPr lang="en-US" sz="2400" dirty="0">
                <a:solidFill>
                  <a:srgbClr val="000000"/>
                </a:solidFill>
              </a:rPr>
              <a:t>Therefore the business to strive and profit more, it has to be always ready and supply no. of bikes at different locations, to fulfill the demand.</a:t>
            </a:r>
          </a:p>
          <a:p>
            <a:r>
              <a:rPr lang="en-US" sz="2400" dirty="0">
                <a:solidFill>
                  <a:srgbClr val="000000"/>
                </a:solidFill>
              </a:rPr>
              <a:t>Our project goal is a pre planned set of bike count values that can be a handy solution to meet all demands.</a:t>
            </a:r>
            <a:endParaRPr lang="en-IN" sz="2400" dirty="0">
              <a:solidFill>
                <a:srgbClr val="000000"/>
              </a:solidFill>
            </a:endParaRPr>
          </a:p>
        </p:txBody>
      </p:sp>
      <p:sp>
        <p:nvSpPr>
          <p:cNvPr id="4" name="Date Placeholder 3">
            <a:extLst>
              <a:ext uri="{FF2B5EF4-FFF2-40B4-BE49-F238E27FC236}">
                <a16:creationId xmlns:a16="http://schemas.microsoft.com/office/drawing/2014/main" xmlns="" id="{0E61CA60-70ED-331D-AB90-6E58CF6C0302}"/>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xmlns="" id="{CC209F13-3751-416A-2AA7-2DD9DBF60207}"/>
              </a:ext>
            </a:extLst>
          </p:cNvPr>
          <p:cNvSpPr>
            <a:spLocks noGrp="1"/>
          </p:cNvSpPr>
          <p:nvPr>
            <p:ph type="ftr" sz="quarter" idx="11"/>
          </p:nvPr>
        </p:nvSpPr>
        <p:spPr/>
        <p:txBody>
          <a:bodyPr/>
          <a:lstStyle/>
          <a:p>
            <a:r>
              <a:rPr lang="en-US" dirty="0"/>
              <a:t>Bike Sharing Demand Prediction</a:t>
            </a:r>
          </a:p>
        </p:txBody>
      </p:sp>
      <p:sp>
        <p:nvSpPr>
          <p:cNvPr id="6" name="Slide Number Placeholder 5">
            <a:extLst>
              <a:ext uri="{FF2B5EF4-FFF2-40B4-BE49-F238E27FC236}">
                <a16:creationId xmlns:a16="http://schemas.microsoft.com/office/drawing/2014/main" xmlns="" id="{5682799F-D36C-BAA3-B94E-487C88355B51}"/>
              </a:ext>
            </a:extLst>
          </p:cNvPr>
          <p:cNvSpPr>
            <a:spLocks noGrp="1"/>
          </p:cNvSpPr>
          <p:nvPr>
            <p:ph type="sldNum" sz="quarter" idx="12"/>
          </p:nvPr>
        </p:nvSpPr>
        <p:spPr/>
        <p:txBody>
          <a:bodyPr/>
          <a:lstStyle/>
          <a:p>
            <a:fld id="{58FB4751-880F-D840-AAA9-3A15815CC996}" type="slidenum">
              <a:rPr lang="en-US" smtClean="0"/>
              <a:t>4</a:t>
            </a:fld>
            <a:endParaRPr lang="en-US" dirty="0"/>
          </a:p>
        </p:txBody>
      </p:sp>
    </p:spTree>
    <p:extLst>
      <p:ext uri="{BB962C8B-B14F-4D97-AF65-F5344CB8AC3E}">
        <p14:creationId xmlns:p14="http://schemas.microsoft.com/office/powerpoint/2010/main" val="1427728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0393A9-C05B-30DD-502B-B5D5C6989708}"/>
              </a:ext>
            </a:extLst>
          </p:cNvPr>
          <p:cNvSpPr>
            <a:spLocks noGrp="1"/>
          </p:cNvSpPr>
          <p:nvPr>
            <p:ph type="title"/>
          </p:nvPr>
        </p:nvSpPr>
        <p:spPr>
          <a:xfrm>
            <a:off x="467360" y="210312"/>
            <a:ext cx="10515600" cy="676656"/>
          </a:xfrm>
        </p:spPr>
        <p:txBody>
          <a:bodyPr/>
          <a:lstStyle/>
          <a:p>
            <a:pPr algn="ctr"/>
            <a:r>
              <a:rPr lang="en-US" dirty="0"/>
              <a:t>DATA SUMMARY </a:t>
            </a:r>
            <a:endParaRPr lang="en-IN" dirty="0"/>
          </a:p>
        </p:txBody>
      </p:sp>
      <p:sp>
        <p:nvSpPr>
          <p:cNvPr id="3" name="Content Placeholder 2">
            <a:extLst>
              <a:ext uri="{FF2B5EF4-FFF2-40B4-BE49-F238E27FC236}">
                <a16:creationId xmlns:a16="http://schemas.microsoft.com/office/drawing/2014/main" xmlns="" id="{004388A3-2A0A-84A4-96DA-CF335DC3B2B3}"/>
              </a:ext>
            </a:extLst>
          </p:cNvPr>
          <p:cNvSpPr>
            <a:spLocks noGrp="1"/>
          </p:cNvSpPr>
          <p:nvPr>
            <p:ph idx="1"/>
          </p:nvPr>
        </p:nvSpPr>
        <p:spPr>
          <a:xfrm>
            <a:off x="467360" y="3289808"/>
            <a:ext cx="11547856" cy="3019552"/>
          </a:xfrm>
        </p:spPr>
        <p:txBody>
          <a:bodyPr>
            <a:normAutofit/>
          </a:bodyPr>
          <a:lstStyle/>
          <a:p>
            <a:r>
              <a:rPr lang="en-US" sz="2400" dirty="0">
                <a:solidFill>
                  <a:srgbClr val="000000"/>
                </a:solidFill>
              </a:rPr>
              <a:t>This dataset contain 8760 rows and 14 columns</a:t>
            </a:r>
          </a:p>
          <a:p>
            <a:r>
              <a:rPr lang="en-US" sz="2400" dirty="0">
                <a:solidFill>
                  <a:srgbClr val="000000"/>
                </a:solidFill>
              </a:rPr>
              <a:t>Three categorical feature ‘Seasons’, ‘Holiday’ &amp; ‘Functioning Day’</a:t>
            </a:r>
          </a:p>
          <a:p>
            <a:r>
              <a:rPr lang="en-US" sz="2400" dirty="0">
                <a:solidFill>
                  <a:srgbClr val="000000"/>
                </a:solidFill>
              </a:rPr>
              <a:t>One datetime column ‘Date’</a:t>
            </a:r>
          </a:p>
          <a:p>
            <a:r>
              <a:rPr lang="en-US" sz="2400" dirty="0">
                <a:solidFill>
                  <a:srgbClr val="000000"/>
                </a:solidFill>
              </a:rPr>
              <a:t>We have some numerical type variable such ad temperature, humidity, wind, visibility, dew point temp, solar radiation, rainfall, snowfall which shows the environmental conditions for that particular hour of the day.</a:t>
            </a:r>
            <a:endParaRPr lang="en-IN" sz="2400" dirty="0">
              <a:solidFill>
                <a:srgbClr val="000000"/>
              </a:solidFill>
            </a:endParaRPr>
          </a:p>
        </p:txBody>
      </p:sp>
      <p:sp>
        <p:nvSpPr>
          <p:cNvPr id="4" name="Date Placeholder 3">
            <a:extLst>
              <a:ext uri="{FF2B5EF4-FFF2-40B4-BE49-F238E27FC236}">
                <a16:creationId xmlns:a16="http://schemas.microsoft.com/office/drawing/2014/main" xmlns="" id="{B9EA62BA-E8E9-3012-4DED-D1FFDF61F80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xmlns="" id="{2587122A-AB55-052F-7769-31D3AB6C80F2}"/>
              </a:ext>
            </a:extLst>
          </p:cNvPr>
          <p:cNvSpPr>
            <a:spLocks noGrp="1"/>
          </p:cNvSpPr>
          <p:nvPr>
            <p:ph type="ftr" sz="quarter" idx="11"/>
          </p:nvPr>
        </p:nvSpPr>
        <p:spPr/>
        <p:txBody>
          <a:bodyPr/>
          <a:lstStyle/>
          <a:p>
            <a:r>
              <a:rPr lang="en-US" dirty="0"/>
              <a:t>Bike Sharing Demand Prediction</a:t>
            </a:r>
          </a:p>
        </p:txBody>
      </p:sp>
      <p:sp>
        <p:nvSpPr>
          <p:cNvPr id="6" name="Slide Number Placeholder 5">
            <a:extLst>
              <a:ext uri="{FF2B5EF4-FFF2-40B4-BE49-F238E27FC236}">
                <a16:creationId xmlns:a16="http://schemas.microsoft.com/office/drawing/2014/main" xmlns="" id="{CD943CCE-C040-B926-CCE4-8630A4127A18}"/>
              </a:ext>
            </a:extLst>
          </p:cNvPr>
          <p:cNvSpPr>
            <a:spLocks noGrp="1"/>
          </p:cNvSpPr>
          <p:nvPr>
            <p:ph type="sldNum" sz="quarter" idx="12"/>
          </p:nvPr>
        </p:nvSpPr>
        <p:spPr/>
        <p:txBody>
          <a:bodyPr/>
          <a:lstStyle/>
          <a:p>
            <a:fld id="{58FB4751-880F-D840-AAA9-3A15815CC996}" type="slidenum">
              <a:rPr lang="en-US" smtClean="0"/>
              <a:t>5</a:t>
            </a:fld>
            <a:endParaRPr lang="en-US" dirty="0"/>
          </a:p>
        </p:txBody>
      </p:sp>
      <p:pic>
        <p:nvPicPr>
          <p:cNvPr id="12" name="Picture 11">
            <a:extLst>
              <a:ext uri="{FF2B5EF4-FFF2-40B4-BE49-F238E27FC236}">
                <a16:creationId xmlns:a16="http://schemas.microsoft.com/office/drawing/2014/main" xmlns="" id="{BC273F2A-3460-594D-36A6-4FD92E82A030}"/>
              </a:ext>
            </a:extLst>
          </p:cNvPr>
          <p:cNvPicPr>
            <a:picLocks noChangeAspect="1"/>
          </p:cNvPicPr>
          <p:nvPr/>
        </p:nvPicPr>
        <p:blipFill>
          <a:blip r:embed="rId2"/>
          <a:stretch>
            <a:fillRect/>
          </a:stretch>
        </p:blipFill>
        <p:spPr>
          <a:xfrm>
            <a:off x="0" y="886969"/>
            <a:ext cx="12192000" cy="2247392"/>
          </a:xfrm>
          <a:prstGeom prst="rect">
            <a:avLst/>
          </a:prstGeom>
        </p:spPr>
      </p:pic>
    </p:spTree>
    <p:extLst>
      <p:ext uri="{BB962C8B-B14F-4D97-AF65-F5344CB8AC3E}">
        <p14:creationId xmlns:p14="http://schemas.microsoft.com/office/powerpoint/2010/main" val="82747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75DF77-5B17-8438-2F5A-75DB45BEDB5B}"/>
              </a:ext>
            </a:extLst>
          </p:cNvPr>
          <p:cNvSpPr>
            <a:spLocks noGrp="1"/>
          </p:cNvSpPr>
          <p:nvPr>
            <p:ph type="title"/>
          </p:nvPr>
        </p:nvSpPr>
        <p:spPr/>
        <p:txBody>
          <a:bodyPr/>
          <a:lstStyle/>
          <a:p>
            <a:pPr algn="ctr"/>
            <a:r>
              <a:rPr lang="en-US" dirty="0"/>
              <a:t>DATA SUMMARY </a:t>
            </a:r>
            <a:endParaRPr lang="en-IN" dirty="0"/>
          </a:p>
        </p:txBody>
      </p:sp>
      <p:sp>
        <p:nvSpPr>
          <p:cNvPr id="3" name="Content Placeholder 2">
            <a:extLst>
              <a:ext uri="{FF2B5EF4-FFF2-40B4-BE49-F238E27FC236}">
                <a16:creationId xmlns:a16="http://schemas.microsoft.com/office/drawing/2014/main" xmlns="" id="{68D49A91-11AE-50E7-8B05-76E78EB2A3AC}"/>
              </a:ext>
            </a:extLst>
          </p:cNvPr>
          <p:cNvSpPr>
            <a:spLocks noGrp="1"/>
          </p:cNvSpPr>
          <p:nvPr>
            <p:ph idx="1"/>
          </p:nvPr>
        </p:nvSpPr>
        <p:spPr>
          <a:xfrm>
            <a:off x="576072" y="1901952"/>
            <a:ext cx="11439144" cy="3877056"/>
          </a:xfrm>
        </p:spPr>
        <p:txBody>
          <a:bodyPr>
            <a:normAutofit/>
          </a:bodyPr>
          <a:lstStyle/>
          <a:p>
            <a:r>
              <a:rPr lang="en-US" sz="2400" dirty="0">
                <a:solidFill>
                  <a:srgbClr val="000000"/>
                </a:solidFill>
              </a:rPr>
              <a:t>There are no missing values present.</a:t>
            </a:r>
          </a:p>
          <a:p>
            <a:r>
              <a:rPr lang="en-US" sz="2400" dirty="0">
                <a:solidFill>
                  <a:srgbClr val="000000"/>
                </a:solidFill>
              </a:rPr>
              <a:t>There are no Duplicate values present.</a:t>
            </a:r>
          </a:p>
          <a:p>
            <a:r>
              <a:rPr lang="en-US" sz="2400" dirty="0">
                <a:solidFill>
                  <a:srgbClr val="000000"/>
                </a:solidFill>
              </a:rPr>
              <a:t>There are  no null values</a:t>
            </a:r>
            <a:r>
              <a:rPr lang="en-IN" sz="2400" dirty="0">
                <a:solidFill>
                  <a:srgbClr val="000000"/>
                </a:solidFill>
              </a:rPr>
              <a:t>.</a:t>
            </a:r>
          </a:p>
          <a:p>
            <a:r>
              <a:rPr lang="en-IN" sz="2400" dirty="0">
                <a:solidFill>
                  <a:srgbClr val="000000"/>
                </a:solidFill>
              </a:rPr>
              <a:t>The dependent variable is ‘rented bike count’ which we need to make predictions on.</a:t>
            </a:r>
          </a:p>
          <a:p>
            <a:r>
              <a:rPr lang="en-IN" sz="2400" dirty="0">
                <a:solidFill>
                  <a:srgbClr val="000000"/>
                </a:solidFill>
              </a:rPr>
              <a:t>The dataset shows hourly rental data for one year(1 December 2017 to 31 November 2018)(365 days).</a:t>
            </a:r>
          </a:p>
          <a:p>
            <a:r>
              <a:rPr lang="en-IN" sz="2400" dirty="0">
                <a:solidFill>
                  <a:srgbClr val="000000"/>
                </a:solidFill>
              </a:rPr>
              <a:t>We changed the feature ‘Date’ to Day, Month and Year</a:t>
            </a:r>
            <a:r>
              <a:rPr lang="en-IN" dirty="0">
                <a:solidFill>
                  <a:srgbClr val="000000"/>
                </a:solidFill>
              </a:rPr>
              <a:t>.</a:t>
            </a:r>
          </a:p>
          <a:p>
            <a:pPr marL="0" indent="0">
              <a:buNone/>
            </a:pPr>
            <a:endParaRPr lang="en-IN" dirty="0"/>
          </a:p>
          <a:p>
            <a:pPr marL="0" indent="0">
              <a:buNone/>
            </a:pPr>
            <a:endParaRPr lang="en-IN" dirty="0"/>
          </a:p>
          <a:p>
            <a:endParaRPr lang="en-US" dirty="0"/>
          </a:p>
        </p:txBody>
      </p:sp>
      <p:sp>
        <p:nvSpPr>
          <p:cNvPr id="4" name="Date Placeholder 3">
            <a:extLst>
              <a:ext uri="{FF2B5EF4-FFF2-40B4-BE49-F238E27FC236}">
                <a16:creationId xmlns:a16="http://schemas.microsoft.com/office/drawing/2014/main" xmlns="" id="{75DBFE38-B1B2-CF15-E522-DB67548A120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xmlns="" id="{677B442D-B993-4A5F-A76E-20D80B014003}"/>
              </a:ext>
            </a:extLst>
          </p:cNvPr>
          <p:cNvSpPr>
            <a:spLocks noGrp="1"/>
          </p:cNvSpPr>
          <p:nvPr>
            <p:ph type="ftr" sz="quarter" idx="11"/>
          </p:nvPr>
        </p:nvSpPr>
        <p:spPr/>
        <p:txBody>
          <a:bodyPr/>
          <a:lstStyle/>
          <a:p>
            <a:r>
              <a:rPr lang="en-US" dirty="0"/>
              <a:t>Bike Sharing Demand Prediction</a:t>
            </a:r>
          </a:p>
        </p:txBody>
      </p:sp>
      <p:sp>
        <p:nvSpPr>
          <p:cNvPr id="6" name="Slide Number Placeholder 5">
            <a:extLst>
              <a:ext uri="{FF2B5EF4-FFF2-40B4-BE49-F238E27FC236}">
                <a16:creationId xmlns:a16="http://schemas.microsoft.com/office/drawing/2014/main" xmlns="" id="{57058F83-A73F-2BED-B29A-FE2591492AAF}"/>
              </a:ext>
            </a:extLst>
          </p:cNvPr>
          <p:cNvSpPr>
            <a:spLocks noGrp="1"/>
          </p:cNvSpPr>
          <p:nvPr>
            <p:ph type="sldNum" sz="quarter" idx="12"/>
          </p:nvPr>
        </p:nvSpPr>
        <p:spPr/>
        <p:txBody>
          <a:bodyPr/>
          <a:lstStyle/>
          <a:p>
            <a:fld id="{58FB4751-880F-D840-AAA9-3A15815CC996}" type="slidenum">
              <a:rPr lang="en-US" smtClean="0"/>
              <a:t>6</a:t>
            </a:fld>
            <a:endParaRPr lang="en-US" dirty="0"/>
          </a:p>
        </p:txBody>
      </p:sp>
    </p:spTree>
    <p:extLst>
      <p:ext uri="{BB962C8B-B14F-4D97-AF65-F5344CB8AC3E}">
        <p14:creationId xmlns:p14="http://schemas.microsoft.com/office/powerpoint/2010/main" val="1908396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5BC337-50BC-73B2-19F2-7962EFE05AD9}"/>
              </a:ext>
            </a:extLst>
          </p:cNvPr>
          <p:cNvSpPr>
            <a:spLocks noGrp="1"/>
          </p:cNvSpPr>
          <p:nvPr>
            <p:ph type="title"/>
          </p:nvPr>
        </p:nvSpPr>
        <p:spPr/>
        <p:txBody>
          <a:bodyPr/>
          <a:lstStyle/>
          <a:p>
            <a:pPr algn="ctr"/>
            <a:r>
              <a:rPr lang="en-US" b="1" dirty="0"/>
              <a:t>FEATURE TYPES</a:t>
            </a:r>
            <a:endParaRPr lang="en-IN" b="1" dirty="0"/>
          </a:p>
        </p:txBody>
      </p:sp>
      <p:sp>
        <p:nvSpPr>
          <p:cNvPr id="4" name="Date Placeholder 3">
            <a:extLst>
              <a:ext uri="{FF2B5EF4-FFF2-40B4-BE49-F238E27FC236}">
                <a16:creationId xmlns:a16="http://schemas.microsoft.com/office/drawing/2014/main" xmlns="" id="{5730932B-6B6F-9F61-86AA-856AF099081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xmlns="" id="{BCC4D56D-05B4-8920-BB63-EBA3AA7B393C}"/>
              </a:ext>
            </a:extLst>
          </p:cNvPr>
          <p:cNvSpPr>
            <a:spLocks noGrp="1"/>
          </p:cNvSpPr>
          <p:nvPr>
            <p:ph type="ftr" sz="quarter" idx="11"/>
          </p:nvPr>
        </p:nvSpPr>
        <p:spPr/>
        <p:txBody>
          <a:bodyPr/>
          <a:lstStyle/>
          <a:p>
            <a:r>
              <a:rPr lang="en-US" dirty="0"/>
              <a:t>Bike Sharing Demand Prediction</a:t>
            </a:r>
          </a:p>
        </p:txBody>
      </p:sp>
      <p:sp>
        <p:nvSpPr>
          <p:cNvPr id="6" name="Slide Number Placeholder 5">
            <a:extLst>
              <a:ext uri="{FF2B5EF4-FFF2-40B4-BE49-F238E27FC236}">
                <a16:creationId xmlns:a16="http://schemas.microsoft.com/office/drawing/2014/main" xmlns="" id="{91537326-C35D-6A3D-D207-61BC3F1CB2A7}"/>
              </a:ext>
            </a:extLst>
          </p:cNvPr>
          <p:cNvSpPr>
            <a:spLocks noGrp="1"/>
          </p:cNvSpPr>
          <p:nvPr>
            <p:ph type="sldNum" sz="quarter" idx="12"/>
          </p:nvPr>
        </p:nvSpPr>
        <p:spPr/>
        <p:txBody>
          <a:bodyPr/>
          <a:lstStyle/>
          <a:p>
            <a:fld id="{58FB4751-880F-D840-AAA9-3A15815CC996}" type="slidenum">
              <a:rPr lang="en-US" smtClean="0"/>
              <a:t>7</a:t>
            </a:fld>
            <a:endParaRPr lang="en-US" dirty="0"/>
          </a:p>
        </p:txBody>
      </p:sp>
      <p:sp>
        <p:nvSpPr>
          <p:cNvPr id="7" name="Rectangle 6">
            <a:extLst>
              <a:ext uri="{FF2B5EF4-FFF2-40B4-BE49-F238E27FC236}">
                <a16:creationId xmlns:a16="http://schemas.microsoft.com/office/drawing/2014/main" xmlns="" id="{19653EC6-9928-9E77-B71A-B9912245E99A}"/>
              </a:ext>
            </a:extLst>
          </p:cNvPr>
          <p:cNvSpPr/>
          <p:nvPr/>
        </p:nvSpPr>
        <p:spPr>
          <a:xfrm>
            <a:off x="672592" y="1584960"/>
            <a:ext cx="6236208" cy="9144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600" b="1" dirty="0">
                <a:latin typeface="Times New Roman" panose="02020603050405020304" pitchFamily="18" charset="0"/>
                <a:cs typeface="Times New Roman" panose="02020603050405020304" pitchFamily="18" charset="0"/>
              </a:rPr>
              <a:t>FEATURES</a:t>
            </a:r>
            <a:endParaRPr lang="en-IN" sz="3600" b="1" dirty="0">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xmlns="" id="{D11AF545-A183-E3DE-B922-AADADDB63D18}"/>
              </a:ext>
            </a:extLst>
          </p:cNvPr>
          <p:cNvSpPr/>
          <p:nvPr/>
        </p:nvSpPr>
        <p:spPr>
          <a:xfrm>
            <a:off x="672592" y="2621280"/>
            <a:ext cx="3147568" cy="36068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a:t>NUMERICAL</a:t>
            </a:r>
          </a:p>
          <a:p>
            <a:pPr marL="285750" indent="-285750">
              <a:buFont typeface="Arial" panose="020B0604020202020204" pitchFamily="34" charset="0"/>
              <a:buChar char="•"/>
            </a:pPr>
            <a:r>
              <a:rPr lang="en-IN" dirty="0">
                <a:latin typeface="Gill Sans Nova Light (Body)"/>
              </a:rPr>
              <a:t>Hour</a:t>
            </a:r>
          </a:p>
          <a:p>
            <a:pPr marL="285750" indent="-285750">
              <a:buFont typeface="Arial" panose="020B0604020202020204" pitchFamily="34" charset="0"/>
              <a:buChar char="•"/>
            </a:pPr>
            <a:r>
              <a:rPr lang="en-IN" dirty="0">
                <a:latin typeface="Gill Sans Nova Light (Body)"/>
              </a:rPr>
              <a:t>Temp</a:t>
            </a:r>
          </a:p>
          <a:p>
            <a:pPr marL="285750" indent="-285750">
              <a:buFont typeface="Arial" panose="020B0604020202020204" pitchFamily="34" charset="0"/>
              <a:buChar char="•"/>
            </a:pPr>
            <a:r>
              <a:rPr lang="en-IN" dirty="0">
                <a:latin typeface="Gill Sans Nova Light (Body)"/>
              </a:rPr>
              <a:t>Humidity </a:t>
            </a:r>
          </a:p>
          <a:p>
            <a:pPr marL="285750" indent="-285750">
              <a:buFont typeface="Arial" panose="020B0604020202020204" pitchFamily="34" charset="0"/>
              <a:buChar char="•"/>
            </a:pPr>
            <a:r>
              <a:rPr lang="en-IN" dirty="0">
                <a:latin typeface="Gill Sans Nova Light (Body)"/>
              </a:rPr>
              <a:t>Wind </a:t>
            </a:r>
          </a:p>
          <a:p>
            <a:pPr marL="285750" indent="-285750">
              <a:buFont typeface="Arial" panose="020B0604020202020204" pitchFamily="34" charset="0"/>
              <a:buChar char="•"/>
            </a:pPr>
            <a:r>
              <a:rPr kumimoji="0" lang="en-US" altLang="en-US" sz="1800" b="0" i="0" u="none" strike="noStrike" cap="none" normalizeH="0" baseline="0" dirty="0">
                <a:ln>
                  <a:noFill/>
                </a:ln>
                <a:solidFill>
                  <a:srgbClr val="000000"/>
                </a:solidFill>
                <a:effectLst/>
                <a:latin typeface="Gill Sans Nova Light (Body)"/>
              </a:rPr>
              <a:t>Rainfall</a:t>
            </a:r>
          </a:p>
          <a:p>
            <a:pPr marL="285750" indent="-285750">
              <a:buFont typeface="Arial" panose="020B0604020202020204" pitchFamily="34" charset="0"/>
              <a:buChar char="•"/>
            </a:pPr>
            <a:r>
              <a:rPr lang="en-IN" dirty="0">
                <a:latin typeface="Gill Sans Nova Light (Body)"/>
              </a:rPr>
              <a:t>Snow</a:t>
            </a:r>
          </a:p>
          <a:p>
            <a:pPr marL="285750" indent="-285750">
              <a:buFont typeface="Arial" panose="020B0604020202020204" pitchFamily="34" charset="0"/>
              <a:buChar char="•"/>
            </a:pPr>
            <a:r>
              <a:rPr kumimoji="0" lang="en-US" altLang="en-US" sz="1800" b="0" i="0" u="none" strike="noStrike" cap="none" normalizeH="0" baseline="0" dirty="0">
                <a:ln>
                  <a:noFill/>
                </a:ln>
                <a:solidFill>
                  <a:srgbClr val="000000"/>
                </a:solidFill>
                <a:effectLst/>
                <a:latin typeface="Gill Sans Nova Light (Body)"/>
              </a:rPr>
              <a:t>Visibility </a:t>
            </a:r>
          </a:p>
          <a:p>
            <a:pPr marL="285750" indent="-285750">
              <a:buFont typeface="Arial" panose="020B0604020202020204" pitchFamily="34" charset="0"/>
              <a:buChar char="•"/>
            </a:pPr>
            <a:r>
              <a:rPr kumimoji="0" lang="en-US" altLang="en-US" sz="1800" b="0" i="0" u="none" strike="noStrike" cap="none" normalizeH="0" baseline="0" dirty="0">
                <a:ln>
                  <a:noFill/>
                </a:ln>
                <a:solidFill>
                  <a:srgbClr val="000000"/>
                </a:solidFill>
                <a:effectLst/>
                <a:latin typeface="Gill Sans Nova Light (Body)"/>
              </a:rPr>
              <a:t>Solar Radiation</a:t>
            </a:r>
          </a:p>
          <a:p>
            <a:pPr marL="285750" indent="-285750">
              <a:buFont typeface="Arial" panose="020B0604020202020204" pitchFamily="34" charset="0"/>
              <a:buChar char="•"/>
            </a:pPr>
            <a:r>
              <a:rPr kumimoji="0" lang="en-US" altLang="en-US" sz="1800" b="0" i="0" u="none" strike="noStrike" cap="none" normalizeH="0" baseline="0" dirty="0">
                <a:ln>
                  <a:noFill/>
                </a:ln>
                <a:solidFill>
                  <a:srgbClr val="000000"/>
                </a:solidFill>
                <a:effectLst/>
                <a:latin typeface="Gill Sans Nova Light (Body)"/>
              </a:rPr>
              <a:t>Day</a:t>
            </a:r>
          </a:p>
          <a:p>
            <a:pPr marL="285750" indent="-285750">
              <a:buFont typeface="Arial" panose="020B0604020202020204" pitchFamily="34" charset="0"/>
              <a:buChar char="•"/>
            </a:pPr>
            <a:r>
              <a:rPr kumimoji="0" lang="en-US" altLang="en-US" sz="1800" b="0" i="0" u="none" strike="noStrike" cap="none" normalizeH="0" baseline="0" dirty="0">
                <a:ln>
                  <a:noFill/>
                </a:ln>
                <a:solidFill>
                  <a:srgbClr val="000000"/>
                </a:solidFill>
                <a:effectLst/>
                <a:latin typeface="Gill Sans Nova Light (Body)"/>
              </a:rPr>
              <a:t>Month</a:t>
            </a:r>
          </a:p>
          <a:p>
            <a:pPr marL="285750" indent="-285750">
              <a:buFont typeface="Arial" panose="020B0604020202020204" pitchFamily="34" charset="0"/>
              <a:buChar char="•"/>
            </a:pPr>
            <a:r>
              <a:rPr kumimoji="0" lang="en-US" altLang="en-US" sz="1800" b="0" i="0" u="none" strike="noStrike" cap="none" normalizeH="0" baseline="0" dirty="0">
                <a:ln>
                  <a:noFill/>
                </a:ln>
                <a:solidFill>
                  <a:srgbClr val="000000"/>
                </a:solidFill>
                <a:effectLst/>
                <a:latin typeface="Gill Sans Nova Light (Body)"/>
              </a:rPr>
              <a:t>Year</a:t>
            </a:r>
            <a:endParaRPr lang="en-IN" dirty="0">
              <a:latin typeface="Gill Sans Nova Light (Body)"/>
            </a:endParaRPr>
          </a:p>
          <a:p>
            <a:pPr algn="ctr"/>
            <a:endParaRPr lang="en-IN" dirty="0"/>
          </a:p>
        </p:txBody>
      </p:sp>
      <p:sp>
        <p:nvSpPr>
          <p:cNvPr id="9" name="Rectangle: Rounded Corners 8">
            <a:extLst>
              <a:ext uri="{FF2B5EF4-FFF2-40B4-BE49-F238E27FC236}">
                <a16:creationId xmlns:a16="http://schemas.microsoft.com/office/drawing/2014/main" xmlns="" id="{B4966625-440C-6F60-61BA-9BFAB4585CAB}"/>
              </a:ext>
            </a:extLst>
          </p:cNvPr>
          <p:cNvSpPr/>
          <p:nvPr/>
        </p:nvSpPr>
        <p:spPr>
          <a:xfrm>
            <a:off x="4052824" y="2555241"/>
            <a:ext cx="2855976" cy="36068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a:t>CATEGORICAL</a:t>
            </a:r>
          </a:p>
          <a:p>
            <a:pPr marL="342900" indent="-342900">
              <a:buFont typeface="Arial" panose="020B0604020202020204" pitchFamily="34" charset="0"/>
              <a:buChar char="•"/>
            </a:pPr>
            <a:r>
              <a:rPr lang="en-IN" b="1" dirty="0"/>
              <a:t>Seasons</a:t>
            </a:r>
          </a:p>
          <a:p>
            <a:pPr marL="342900" indent="-342900">
              <a:buFont typeface="Arial" panose="020B0604020202020204" pitchFamily="34" charset="0"/>
              <a:buChar char="•"/>
            </a:pPr>
            <a:r>
              <a:rPr lang="en-IN" b="1" dirty="0"/>
              <a:t>Holiday</a:t>
            </a:r>
          </a:p>
          <a:p>
            <a:pPr marL="342900" indent="-342900">
              <a:buFont typeface="Arial" panose="020B0604020202020204" pitchFamily="34" charset="0"/>
              <a:buChar char="•"/>
            </a:pPr>
            <a:r>
              <a:rPr lang="en-IN" b="1" dirty="0"/>
              <a:t>Functioning day</a:t>
            </a:r>
          </a:p>
        </p:txBody>
      </p:sp>
      <p:sp>
        <p:nvSpPr>
          <p:cNvPr id="11" name="Rectangle 10">
            <a:extLst>
              <a:ext uri="{FF2B5EF4-FFF2-40B4-BE49-F238E27FC236}">
                <a16:creationId xmlns:a16="http://schemas.microsoft.com/office/drawing/2014/main" xmlns="" id="{31B57F0B-08C5-460A-2B1F-E467EADCFFB6}"/>
              </a:ext>
            </a:extLst>
          </p:cNvPr>
          <p:cNvSpPr/>
          <p:nvPr/>
        </p:nvSpPr>
        <p:spPr>
          <a:xfrm>
            <a:off x="7233920" y="1584961"/>
            <a:ext cx="4781296" cy="914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600" b="1" dirty="0">
                <a:latin typeface="Times New Roman" panose="02020603050405020304" pitchFamily="18" charset="0"/>
                <a:cs typeface="Times New Roman" panose="02020603050405020304" pitchFamily="18" charset="0"/>
              </a:rPr>
              <a:t>TARGET VARIABLE</a:t>
            </a:r>
            <a:endParaRPr lang="en-IN" sz="3600" b="1" dirty="0">
              <a:latin typeface="Times New Roman" panose="02020603050405020304" pitchFamily="18" charset="0"/>
              <a:cs typeface="Times New Roman" panose="02020603050405020304" pitchFamily="18" charset="0"/>
            </a:endParaRPr>
          </a:p>
        </p:txBody>
      </p:sp>
      <p:sp>
        <p:nvSpPr>
          <p:cNvPr id="12" name="Rectangle: Rounded Corners 11">
            <a:extLst>
              <a:ext uri="{FF2B5EF4-FFF2-40B4-BE49-F238E27FC236}">
                <a16:creationId xmlns:a16="http://schemas.microsoft.com/office/drawing/2014/main" xmlns="" id="{18FEC570-3520-0D48-FBF2-E3F1DD70954A}"/>
              </a:ext>
            </a:extLst>
          </p:cNvPr>
          <p:cNvSpPr/>
          <p:nvPr/>
        </p:nvSpPr>
        <p:spPr>
          <a:xfrm>
            <a:off x="7233920" y="2703578"/>
            <a:ext cx="4531360" cy="328066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200" b="1" dirty="0"/>
              <a:t>Rented Bike Count</a:t>
            </a:r>
            <a:endParaRPr lang="en-IN" sz="3200" b="1" dirty="0"/>
          </a:p>
        </p:txBody>
      </p:sp>
    </p:spTree>
    <p:extLst>
      <p:ext uri="{BB962C8B-B14F-4D97-AF65-F5344CB8AC3E}">
        <p14:creationId xmlns:p14="http://schemas.microsoft.com/office/powerpoint/2010/main" val="1424692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AE0ED8-BCF2-6431-17AB-41C69ED0FBE1}"/>
              </a:ext>
            </a:extLst>
          </p:cNvPr>
          <p:cNvSpPr>
            <a:spLocks noGrp="1"/>
          </p:cNvSpPr>
          <p:nvPr>
            <p:ph type="title"/>
          </p:nvPr>
        </p:nvSpPr>
        <p:spPr>
          <a:xfrm>
            <a:off x="576072" y="236728"/>
            <a:ext cx="10515600" cy="676656"/>
          </a:xfrm>
        </p:spPr>
        <p:txBody>
          <a:bodyPr/>
          <a:lstStyle/>
          <a:p>
            <a:pPr algn="ctr"/>
            <a:r>
              <a:rPr lang="en-US" dirty="0"/>
              <a:t>FEATURE SUMMARY</a:t>
            </a:r>
            <a:endParaRPr lang="en-IN" dirty="0"/>
          </a:p>
        </p:txBody>
      </p:sp>
      <p:sp>
        <p:nvSpPr>
          <p:cNvPr id="3" name="Content Placeholder 2">
            <a:extLst>
              <a:ext uri="{FF2B5EF4-FFF2-40B4-BE49-F238E27FC236}">
                <a16:creationId xmlns:a16="http://schemas.microsoft.com/office/drawing/2014/main" xmlns="" id="{2DA642CE-1DBF-015B-A080-55C186531DE3}"/>
              </a:ext>
            </a:extLst>
          </p:cNvPr>
          <p:cNvSpPr>
            <a:spLocks noGrp="1"/>
          </p:cNvSpPr>
          <p:nvPr>
            <p:ph idx="1"/>
          </p:nvPr>
        </p:nvSpPr>
        <p:spPr>
          <a:xfrm>
            <a:off x="647192" y="913384"/>
            <a:ext cx="9363456" cy="3877056"/>
          </a:xfrm>
        </p:spPr>
        <p:txBody>
          <a:bodyPr>
            <a:normAutofit fontScale="25000" lnSpcReduction="20000"/>
          </a:bodyPr>
          <a:lstStyle/>
          <a:p>
            <a:pPr algn="l">
              <a:buFont typeface="Arial" panose="020B0604020202020204" pitchFamily="34" charset="0"/>
              <a:buChar char="•"/>
            </a:pPr>
            <a:r>
              <a:rPr lang="en-US" sz="9600" b="0" i="0" dirty="0">
                <a:solidFill>
                  <a:srgbClr val="212121"/>
                </a:solidFill>
                <a:effectLst/>
                <a:latin typeface="Gill Sans Nova Light (Body)"/>
              </a:rPr>
              <a:t>Date : year-month-day</a:t>
            </a:r>
          </a:p>
          <a:p>
            <a:pPr algn="l">
              <a:buFont typeface="Arial" panose="020B0604020202020204" pitchFamily="34" charset="0"/>
              <a:buChar char="•"/>
            </a:pPr>
            <a:r>
              <a:rPr lang="en-US" sz="9600" b="0" i="0" dirty="0">
                <a:solidFill>
                  <a:srgbClr val="212121"/>
                </a:solidFill>
                <a:effectLst/>
                <a:latin typeface="Gill Sans Nova Light (Body)"/>
              </a:rPr>
              <a:t>Rented Bike count - Count of bikes rented at each hour</a:t>
            </a:r>
          </a:p>
          <a:p>
            <a:pPr algn="l">
              <a:buFont typeface="Arial" panose="020B0604020202020204" pitchFamily="34" charset="0"/>
              <a:buChar char="•"/>
            </a:pPr>
            <a:r>
              <a:rPr lang="en-US" sz="9600" b="0" i="0" dirty="0">
                <a:solidFill>
                  <a:srgbClr val="212121"/>
                </a:solidFill>
                <a:effectLst/>
                <a:latin typeface="Gill Sans Nova Light (Body)"/>
              </a:rPr>
              <a:t>Hour - Hour of he day</a:t>
            </a:r>
          </a:p>
          <a:p>
            <a:pPr algn="l">
              <a:buFont typeface="Arial" panose="020B0604020202020204" pitchFamily="34" charset="0"/>
              <a:buChar char="•"/>
            </a:pPr>
            <a:r>
              <a:rPr lang="en-US" sz="9600" b="0" i="0" dirty="0">
                <a:solidFill>
                  <a:srgbClr val="212121"/>
                </a:solidFill>
                <a:effectLst/>
                <a:latin typeface="Gill Sans Nova Light (Body)"/>
              </a:rPr>
              <a:t>Temperature-Temperature in Celsius</a:t>
            </a:r>
          </a:p>
          <a:p>
            <a:pPr algn="l">
              <a:buFont typeface="Arial" panose="020B0604020202020204" pitchFamily="34" charset="0"/>
              <a:buChar char="•"/>
            </a:pPr>
            <a:r>
              <a:rPr lang="en-US" sz="9600" b="0" i="0" dirty="0">
                <a:solidFill>
                  <a:srgbClr val="212121"/>
                </a:solidFill>
                <a:effectLst/>
                <a:latin typeface="Gill Sans Nova Light (Body)"/>
              </a:rPr>
              <a:t>Humidity - %</a:t>
            </a:r>
          </a:p>
          <a:p>
            <a:pPr algn="l">
              <a:buFont typeface="Arial" panose="020B0604020202020204" pitchFamily="34" charset="0"/>
              <a:buChar char="•"/>
            </a:pPr>
            <a:r>
              <a:rPr lang="en-US" sz="9600" b="0" i="0" dirty="0">
                <a:solidFill>
                  <a:srgbClr val="212121"/>
                </a:solidFill>
                <a:effectLst/>
                <a:latin typeface="Gill Sans Nova Light (Body)"/>
              </a:rPr>
              <a:t>Windspeed - m/s</a:t>
            </a:r>
          </a:p>
          <a:p>
            <a:pPr algn="l">
              <a:buFont typeface="Arial" panose="020B0604020202020204" pitchFamily="34" charset="0"/>
              <a:buChar char="•"/>
            </a:pPr>
            <a:r>
              <a:rPr lang="en-US" sz="9600" b="0" i="0" dirty="0">
                <a:solidFill>
                  <a:srgbClr val="212121"/>
                </a:solidFill>
                <a:effectLst/>
                <a:latin typeface="Gill Sans Nova Light (Body)"/>
              </a:rPr>
              <a:t>Visibility - 10m</a:t>
            </a:r>
          </a:p>
          <a:p>
            <a:pPr algn="l">
              <a:buFont typeface="Arial" panose="020B0604020202020204" pitchFamily="34" charset="0"/>
              <a:buChar char="•"/>
            </a:pPr>
            <a:r>
              <a:rPr lang="en-US" sz="9600" b="0" i="0" dirty="0">
                <a:solidFill>
                  <a:srgbClr val="212121"/>
                </a:solidFill>
                <a:effectLst/>
                <a:latin typeface="Gill Sans Nova Light (Body)"/>
              </a:rPr>
              <a:t>Dew point temperature - Celsius</a:t>
            </a:r>
          </a:p>
          <a:p>
            <a:pPr algn="l">
              <a:buFont typeface="Arial" panose="020B0604020202020204" pitchFamily="34" charset="0"/>
              <a:buChar char="•"/>
            </a:pPr>
            <a:r>
              <a:rPr lang="en-US" sz="9600" b="0" i="0" dirty="0">
                <a:solidFill>
                  <a:srgbClr val="212121"/>
                </a:solidFill>
                <a:effectLst/>
                <a:latin typeface="Gill Sans Nova Light (Body)"/>
              </a:rPr>
              <a:t>Solar radiation - MJ/m2</a:t>
            </a:r>
          </a:p>
          <a:p>
            <a:pPr algn="l">
              <a:buFont typeface="Arial" panose="020B0604020202020204" pitchFamily="34" charset="0"/>
              <a:buChar char="•"/>
            </a:pPr>
            <a:r>
              <a:rPr lang="en-US" sz="9600" b="0" i="0" dirty="0">
                <a:solidFill>
                  <a:srgbClr val="212121"/>
                </a:solidFill>
                <a:effectLst/>
                <a:latin typeface="Gill Sans Nova Light (Body)"/>
              </a:rPr>
              <a:t>Rainfall - mm</a:t>
            </a:r>
          </a:p>
          <a:p>
            <a:pPr algn="l">
              <a:buFont typeface="Arial" panose="020B0604020202020204" pitchFamily="34" charset="0"/>
              <a:buChar char="•"/>
            </a:pPr>
            <a:r>
              <a:rPr lang="en-US" sz="9600" b="0" i="0" dirty="0">
                <a:solidFill>
                  <a:srgbClr val="212121"/>
                </a:solidFill>
                <a:effectLst/>
                <a:latin typeface="Gill Sans Nova Light (Body)"/>
              </a:rPr>
              <a:t>Snowfall - cm</a:t>
            </a:r>
          </a:p>
          <a:p>
            <a:pPr algn="l">
              <a:buFont typeface="Arial" panose="020B0604020202020204" pitchFamily="34" charset="0"/>
              <a:buChar char="•"/>
            </a:pPr>
            <a:r>
              <a:rPr lang="en-US" sz="9600" b="0" i="0" dirty="0">
                <a:solidFill>
                  <a:srgbClr val="212121"/>
                </a:solidFill>
                <a:effectLst/>
                <a:latin typeface="Gill Sans Nova Light (Body)"/>
              </a:rPr>
              <a:t>Seasons - Winter, Spring, Summer, Autumn</a:t>
            </a:r>
          </a:p>
          <a:p>
            <a:pPr algn="l">
              <a:buFont typeface="Arial" panose="020B0604020202020204" pitchFamily="34" charset="0"/>
              <a:buChar char="•"/>
            </a:pPr>
            <a:r>
              <a:rPr lang="en-US" sz="9600" b="0" i="0" dirty="0">
                <a:solidFill>
                  <a:srgbClr val="212121"/>
                </a:solidFill>
                <a:effectLst/>
                <a:latin typeface="Gill Sans Nova Light (Body)"/>
              </a:rPr>
              <a:t>Holiday - Holiday/No holiday</a:t>
            </a:r>
          </a:p>
          <a:p>
            <a:pPr algn="l">
              <a:buFont typeface="Arial" panose="020B0604020202020204" pitchFamily="34" charset="0"/>
              <a:buChar char="•"/>
            </a:pPr>
            <a:r>
              <a:rPr lang="en-US" sz="9600" b="0" i="0" dirty="0">
                <a:solidFill>
                  <a:srgbClr val="212121"/>
                </a:solidFill>
                <a:effectLst/>
                <a:latin typeface="Gill Sans Nova Light (Body)"/>
              </a:rPr>
              <a:t>Functional Day - NoFunc(Non Functional Hours), Fun(Functional hours)</a:t>
            </a:r>
          </a:p>
          <a:p>
            <a:endParaRPr lang="en-IN" dirty="0"/>
          </a:p>
        </p:txBody>
      </p:sp>
      <p:sp>
        <p:nvSpPr>
          <p:cNvPr id="4" name="Date Placeholder 3">
            <a:extLst>
              <a:ext uri="{FF2B5EF4-FFF2-40B4-BE49-F238E27FC236}">
                <a16:creationId xmlns:a16="http://schemas.microsoft.com/office/drawing/2014/main" xmlns="" id="{E7F4F2F5-338A-BBF3-D7E3-6949B8B7A70F}"/>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xmlns="" id="{FF06530C-8182-9092-3816-4DF443380415}"/>
              </a:ext>
            </a:extLst>
          </p:cNvPr>
          <p:cNvSpPr>
            <a:spLocks noGrp="1"/>
          </p:cNvSpPr>
          <p:nvPr>
            <p:ph type="ftr" sz="quarter" idx="11"/>
          </p:nvPr>
        </p:nvSpPr>
        <p:spPr/>
        <p:txBody>
          <a:bodyPr/>
          <a:lstStyle/>
          <a:p>
            <a:r>
              <a:rPr lang="en-US" dirty="0"/>
              <a:t>Bike Sharing Demand Prediction</a:t>
            </a:r>
          </a:p>
        </p:txBody>
      </p:sp>
      <p:sp>
        <p:nvSpPr>
          <p:cNvPr id="6" name="Slide Number Placeholder 5">
            <a:extLst>
              <a:ext uri="{FF2B5EF4-FFF2-40B4-BE49-F238E27FC236}">
                <a16:creationId xmlns:a16="http://schemas.microsoft.com/office/drawing/2014/main" xmlns="" id="{F054A777-0A35-1A8F-FF2F-49037B8B531A}"/>
              </a:ext>
            </a:extLst>
          </p:cNvPr>
          <p:cNvSpPr>
            <a:spLocks noGrp="1"/>
          </p:cNvSpPr>
          <p:nvPr>
            <p:ph type="sldNum" sz="quarter" idx="12"/>
          </p:nvPr>
        </p:nvSpPr>
        <p:spPr/>
        <p:txBody>
          <a:bodyPr/>
          <a:lstStyle/>
          <a:p>
            <a:fld id="{58FB4751-880F-D840-AAA9-3A15815CC996}" type="slidenum">
              <a:rPr lang="en-US" smtClean="0"/>
              <a:t>8</a:t>
            </a:fld>
            <a:endParaRPr lang="en-US" dirty="0"/>
          </a:p>
        </p:txBody>
      </p:sp>
    </p:spTree>
    <p:extLst>
      <p:ext uri="{BB962C8B-B14F-4D97-AF65-F5344CB8AC3E}">
        <p14:creationId xmlns:p14="http://schemas.microsoft.com/office/powerpoint/2010/main" val="2591680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E48CE4-499C-6AC6-1114-33EB009A8D2D}"/>
              </a:ext>
            </a:extLst>
          </p:cNvPr>
          <p:cNvSpPr>
            <a:spLocks noGrp="1"/>
          </p:cNvSpPr>
          <p:nvPr>
            <p:ph type="title"/>
          </p:nvPr>
        </p:nvSpPr>
        <p:spPr/>
        <p:txBody>
          <a:bodyPr/>
          <a:lstStyle/>
          <a:p>
            <a:pPr algn="ctr"/>
            <a:r>
              <a:rPr lang="en-US" dirty="0"/>
              <a:t>UNIQUE FEATURE OF DATASET</a:t>
            </a:r>
            <a:endParaRPr lang="en-IN" dirty="0"/>
          </a:p>
        </p:txBody>
      </p:sp>
      <p:pic>
        <p:nvPicPr>
          <p:cNvPr id="8" name="Content Placeholder 7">
            <a:extLst>
              <a:ext uri="{FF2B5EF4-FFF2-40B4-BE49-F238E27FC236}">
                <a16:creationId xmlns:a16="http://schemas.microsoft.com/office/drawing/2014/main" xmlns="" id="{0E876DC7-8B9C-8CA5-EF48-27286E1C63AE}"/>
              </a:ext>
            </a:extLst>
          </p:cNvPr>
          <p:cNvPicPr>
            <a:picLocks noGrp="1" noChangeAspect="1"/>
          </p:cNvPicPr>
          <p:nvPr>
            <p:ph idx="1"/>
          </p:nvPr>
        </p:nvPicPr>
        <p:blipFill>
          <a:blip r:embed="rId2"/>
          <a:stretch>
            <a:fillRect/>
          </a:stretch>
        </p:blipFill>
        <p:spPr>
          <a:xfrm>
            <a:off x="576072" y="1544320"/>
            <a:ext cx="10945367" cy="4609591"/>
          </a:xfrm>
        </p:spPr>
      </p:pic>
      <p:sp>
        <p:nvSpPr>
          <p:cNvPr id="4" name="Date Placeholder 3">
            <a:extLst>
              <a:ext uri="{FF2B5EF4-FFF2-40B4-BE49-F238E27FC236}">
                <a16:creationId xmlns:a16="http://schemas.microsoft.com/office/drawing/2014/main" xmlns="" id="{957E1F92-57D5-03A8-BC3C-12F1B4E8CF8E}"/>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xmlns="" id="{F564AC76-EF60-5C46-6977-09B93875C9E1}"/>
              </a:ext>
            </a:extLst>
          </p:cNvPr>
          <p:cNvSpPr>
            <a:spLocks noGrp="1"/>
          </p:cNvSpPr>
          <p:nvPr>
            <p:ph type="ftr" sz="quarter" idx="11"/>
          </p:nvPr>
        </p:nvSpPr>
        <p:spPr/>
        <p:txBody>
          <a:bodyPr/>
          <a:lstStyle/>
          <a:p>
            <a:r>
              <a:rPr lang="en-US" dirty="0"/>
              <a:t>Bike Sharing Demand Prediction</a:t>
            </a:r>
          </a:p>
        </p:txBody>
      </p:sp>
      <p:sp>
        <p:nvSpPr>
          <p:cNvPr id="6" name="Slide Number Placeholder 5">
            <a:extLst>
              <a:ext uri="{FF2B5EF4-FFF2-40B4-BE49-F238E27FC236}">
                <a16:creationId xmlns:a16="http://schemas.microsoft.com/office/drawing/2014/main" xmlns="" id="{DABAC1BA-7A93-4CFC-721D-2218B9B46D78}"/>
              </a:ext>
            </a:extLst>
          </p:cNvPr>
          <p:cNvSpPr>
            <a:spLocks noGrp="1"/>
          </p:cNvSpPr>
          <p:nvPr>
            <p:ph type="sldNum" sz="quarter" idx="12"/>
          </p:nvPr>
        </p:nvSpPr>
        <p:spPr/>
        <p:txBody>
          <a:bodyPr/>
          <a:lstStyle/>
          <a:p>
            <a:fld id="{58FB4751-880F-D840-AAA9-3A15815CC996}" type="slidenum">
              <a:rPr lang="en-US" smtClean="0"/>
              <a:t>9</a:t>
            </a:fld>
            <a:endParaRPr lang="en-US" dirty="0"/>
          </a:p>
        </p:txBody>
      </p:sp>
    </p:spTree>
    <p:extLst>
      <p:ext uri="{BB962C8B-B14F-4D97-AF65-F5344CB8AC3E}">
        <p14:creationId xmlns:p14="http://schemas.microsoft.com/office/powerpoint/2010/main" val="1144353572"/>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6F7A4518-677F-49D0-AD76-8F0F7DEFB1E5}"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{DCA60F21-E815-489A-8096-B789F7FA3608}tf11964407_win32</Template>
  <TotalTime>1706</TotalTime>
  <Words>1470</Words>
  <Application>Microsoft Office PowerPoint</Application>
  <PresentationFormat>Widescreen</PresentationFormat>
  <Paragraphs>300</Paragraphs>
  <Slides>33</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Arial</vt:lpstr>
      <vt:lpstr>Calibri</vt:lpstr>
      <vt:lpstr>Courier New</vt:lpstr>
      <vt:lpstr>Gill Sans Light</vt:lpstr>
      <vt:lpstr>Gill Sans Nova</vt:lpstr>
      <vt:lpstr>Gill Sans Nova Light</vt:lpstr>
      <vt:lpstr>Gill Sans Nova Light (Body)</vt:lpstr>
      <vt:lpstr>Sagona Book</vt:lpstr>
      <vt:lpstr>Times New Roman</vt:lpstr>
      <vt:lpstr>Office Theme</vt:lpstr>
      <vt:lpstr>Bike Sharing Demand Prediction </vt:lpstr>
      <vt:lpstr>Agenda</vt:lpstr>
      <vt:lpstr>PROBLEM DESCRIPTION</vt:lpstr>
      <vt:lpstr>BUSINESS UNDERSTANDING</vt:lpstr>
      <vt:lpstr>DATA SUMMARY </vt:lpstr>
      <vt:lpstr>DATA SUMMARY </vt:lpstr>
      <vt:lpstr>FEATURE TYPES</vt:lpstr>
      <vt:lpstr>FEATURE SUMMARY</vt:lpstr>
      <vt:lpstr>UNIQUE FEATURE OF DATASET</vt:lpstr>
      <vt:lpstr>Month wise analysis</vt:lpstr>
      <vt:lpstr>Season by analysis</vt:lpstr>
      <vt:lpstr>VISUALIZING DISTRIBUTION</vt:lpstr>
      <vt:lpstr>CHECKING OUTLIERS</vt:lpstr>
      <vt:lpstr>DEPENDENT VARIABLE</vt:lpstr>
      <vt:lpstr>MULTICOLLINEARITY ANALYSIS</vt:lpstr>
      <vt:lpstr>MODEL BUILDING PREREQUISITE</vt:lpstr>
      <vt:lpstr>MODEL BUILDING PREREQUISITE</vt:lpstr>
      <vt:lpstr>MODEL BUILDING PREREQUISITE</vt:lpstr>
      <vt:lpstr>LINEAR REGRESSION</vt:lpstr>
      <vt:lpstr>LASSO REGRESSION</vt:lpstr>
      <vt:lpstr>RIDGE REGRESSION</vt:lpstr>
      <vt:lpstr>Kneighbors Regressor</vt:lpstr>
      <vt:lpstr>RandomForest</vt:lpstr>
      <vt:lpstr>DECISION TREE REGRESSOR</vt:lpstr>
      <vt:lpstr>RANDOM FOREST REGRESSOR</vt:lpstr>
      <vt:lpstr>GRADIENT BOOSTING</vt:lpstr>
      <vt:lpstr>EXTREME GRADIENT BOOSTING</vt:lpstr>
      <vt:lpstr>Light-GBM GRADIENT BOOSTING</vt:lpstr>
      <vt:lpstr>Matrics of different Models</vt:lpstr>
      <vt:lpstr>Model Accuracy</vt:lpstr>
      <vt:lpstr>Conclusion </vt:lpstr>
      <vt:lpstr>summary</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Bike Sharing Demand Prediction</dc:title>
  <dc:creator>vikas manjhi</dc:creator>
  <cp:lastModifiedBy>Rudra</cp:lastModifiedBy>
  <cp:revision>39</cp:revision>
  <dcterms:created xsi:type="dcterms:W3CDTF">2022-12-11T08:19:48Z</dcterms:created>
  <dcterms:modified xsi:type="dcterms:W3CDTF">2022-12-21T18:56:12Z</dcterms:modified>
</cp:coreProperties>
</file>