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3" r:id="rId5"/>
    <p:sldId id="264" r:id="rId6"/>
    <p:sldId id="259" r:id="rId7"/>
    <p:sldId id="261" r:id="rId8"/>
    <p:sldId id="273" r:id="rId9"/>
    <p:sldId id="274" r:id="rId10"/>
    <p:sldId id="276" r:id="rId11"/>
    <p:sldId id="277" r:id="rId12"/>
    <p:sldId id="278" r:id="rId13"/>
    <p:sldId id="279" r:id="rId14"/>
    <p:sldId id="280" r:id="rId15"/>
    <p:sldId id="268" r:id="rId16"/>
    <p:sldId id="272"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84"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934C2-FF79-4AF5-B42A-58D8B4CCD498}" type="datetimeFigureOut">
              <a:rPr lang="en-US" smtClean="0"/>
              <a:t>12/23/2021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9B6D0-5553-4343-91E3-5677859B4F6B}" type="slidenum">
              <a:rPr lang="en-US" smtClean="0"/>
              <a:t>‹#›</a:t>
            </a:fld>
            <a:endParaRPr lang="en-US"/>
          </a:p>
        </p:txBody>
      </p:sp>
    </p:spTree>
    <p:extLst>
      <p:ext uri="{BB962C8B-B14F-4D97-AF65-F5344CB8AC3E}">
        <p14:creationId xmlns:p14="http://schemas.microsoft.com/office/powerpoint/2010/main" val="1859263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8003-4AB6-410D-AAF6-5DC1F551BD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D321D-4E71-42F5-A8E8-E22B71EE97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950974-5D09-4B7C-85B4-FBAF1B571E39}"/>
              </a:ext>
            </a:extLst>
          </p:cNvPr>
          <p:cNvSpPr>
            <a:spLocks noGrp="1"/>
          </p:cNvSpPr>
          <p:nvPr>
            <p:ph type="dt" sz="half" idx="10"/>
          </p:nvPr>
        </p:nvSpPr>
        <p:spPr/>
        <p:txBody>
          <a:bodyPr/>
          <a:lstStyle/>
          <a:p>
            <a:fld id="{5A6A3899-890F-45DC-8B32-09A09B731EA9}" type="datetime1">
              <a:rPr lang="en-US" smtClean="0"/>
              <a:t>12/23/2021</a:t>
            </a:fld>
            <a:endParaRPr lang="en-US"/>
          </a:p>
        </p:txBody>
      </p:sp>
      <p:sp>
        <p:nvSpPr>
          <p:cNvPr id="5" name="Footer Placeholder 4">
            <a:extLst>
              <a:ext uri="{FF2B5EF4-FFF2-40B4-BE49-F238E27FC236}">
                <a16:creationId xmlns:a16="http://schemas.microsoft.com/office/drawing/2014/main" id="{2453FF4F-72EE-4489-927E-40318E566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BF6F3-EBA1-496C-ADA8-4075DCDE0510}"/>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43660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8186-632C-4D39-A1A9-35789F7FC5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F3B4CC-1E03-425C-BBF3-4D279FD62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086B7-7D29-4186-B12A-5153F5984523}"/>
              </a:ext>
            </a:extLst>
          </p:cNvPr>
          <p:cNvSpPr>
            <a:spLocks noGrp="1"/>
          </p:cNvSpPr>
          <p:nvPr>
            <p:ph type="dt" sz="half" idx="10"/>
          </p:nvPr>
        </p:nvSpPr>
        <p:spPr/>
        <p:txBody>
          <a:bodyPr/>
          <a:lstStyle/>
          <a:p>
            <a:fld id="{80842C23-92FF-4990-B6A6-F7032232722E}" type="datetime1">
              <a:rPr lang="en-US" smtClean="0"/>
              <a:t>12/23/2021</a:t>
            </a:fld>
            <a:endParaRPr lang="en-US"/>
          </a:p>
        </p:txBody>
      </p:sp>
      <p:sp>
        <p:nvSpPr>
          <p:cNvPr id="5" name="Footer Placeholder 4">
            <a:extLst>
              <a:ext uri="{FF2B5EF4-FFF2-40B4-BE49-F238E27FC236}">
                <a16:creationId xmlns:a16="http://schemas.microsoft.com/office/drawing/2014/main" id="{4AA9EFCA-91FF-4FBE-86E3-8B94732BBE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F25C4-14EC-463C-8A6B-5ABB48BC84CE}"/>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4354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3E461-BF68-4ACB-BB17-ECB76480BB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0B1C74-8523-4BA1-BFFC-B1963EC7C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6CED5-E810-402B-8A1F-BE0EF3C5E838}"/>
              </a:ext>
            </a:extLst>
          </p:cNvPr>
          <p:cNvSpPr>
            <a:spLocks noGrp="1"/>
          </p:cNvSpPr>
          <p:nvPr>
            <p:ph type="dt" sz="half" idx="10"/>
          </p:nvPr>
        </p:nvSpPr>
        <p:spPr/>
        <p:txBody>
          <a:bodyPr/>
          <a:lstStyle/>
          <a:p>
            <a:fld id="{4944C7A7-B075-48F8-8A3E-7989944255D0}" type="datetime1">
              <a:rPr lang="en-US" smtClean="0"/>
              <a:t>12/23/2021</a:t>
            </a:fld>
            <a:endParaRPr lang="en-US"/>
          </a:p>
        </p:txBody>
      </p:sp>
      <p:sp>
        <p:nvSpPr>
          <p:cNvPr id="5" name="Footer Placeholder 4">
            <a:extLst>
              <a:ext uri="{FF2B5EF4-FFF2-40B4-BE49-F238E27FC236}">
                <a16:creationId xmlns:a16="http://schemas.microsoft.com/office/drawing/2014/main" id="{B91BE071-44B9-4C93-AE8A-24AEC76E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1C0C4-C723-4706-AB47-723F29662BEA}"/>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332648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2547-7877-45F3-ACCD-0F87A224BD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5784B-5F66-43B2-9D0E-66DDD7CADB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E4F69-E220-4EC6-B8B8-795F9FD2BE65}"/>
              </a:ext>
            </a:extLst>
          </p:cNvPr>
          <p:cNvSpPr>
            <a:spLocks noGrp="1"/>
          </p:cNvSpPr>
          <p:nvPr>
            <p:ph type="dt" sz="half" idx="10"/>
          </p:nvPr>
        </p:nvSpPr>
        <p:spPr/>
        <p:txBody>
          <a:bodyPr/>
          <a:lstStyle/>
          <a:p>
            <a:fld id="{BD65E1BB-48B3-4A84-8B9A-9F1356914CBE}" type="datetime1">
              <a:rPr lang="en-US" smtClean="0"/>
              <a:t>12/23/2021</a:t>
            </a:fld>
            <a:endParaRPr lang="en-US"/>
          </a:p>
        </p:txBody>
      </p:sp>
      <p:sp>
        <p:nvSpPr>
          <p:cNvPr id="5" name="Footer Placeholder 4">
            <a:extLst>
              <a:ext uri="{FF2B5EF4-FFF2-40B4-BE49-F238E27FC236}">
                <a16:creationId xmlns:a16="http://schemas.microsoft.com/office/drawing/2014/main" id="{34EF3A4B-8DC4-4835-ACD4-D89DF04A3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7E6E1-E9E9-4FBF-AF63-8A235CC2A18C}"/>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268414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5176-96B7-4840-BCBA-78DF97879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3F144-4F13-4E24-A5C0-3CF0141124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B3E126-EF42-491A-B27F-DBE8E996A2AA}"/>
              </a:ext>
            </a:extLst>
          </p:cNvPr>
          <p:cNvSpPr>
            <a:spLocks noGrp="1"/>
          </p:cNvSpPr>
          <p:nvPr>
            <p:ph type="dt" sz="half" idx="10"/>
          </p:nvPr>
        </p:nvSpPr>
        <p:spPr/>
        <p:txBody>
          <a:bodyPr/>
          <a:lstStyle/>
          <a:p>
            <a:fld id="{65EC7277-4206-40C3-9824-A99255EA583A}" type="datetime1">
              <a:rPr lang="en-US" smtClean="0"/>
              <a:t>12/23/2021</a:t>
            </a:fld>
            <a:endParaRPr lang="en-US"/>
          </a:p>
        </p:txBody>
      </p:sp>
      <p:sp>
        <p:nvSpPr>
          <p:cNvPr id="5" name="Footer Placeholder 4">
            <a:extLst>
              <a:ext uri="{FF2B5EF4-FFF2-40B4-BE49-F238E27FC236}">
                <a16:creationId xmlns:a16="http://schemas.microsoft.com/office/drawing/2014/main" id="{71528BFC-76EB-4B0C-8638-B6A8784C6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E108A-EF23-422C-AE57-94509BE76FC1}"/>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1670378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8EC5-6A20-4F64-AE0C-B140B99355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786E3-40CD-4C29-B38F-8BBF5A0BA8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B78BBF-F430-4601-B5EC-F4F6F281D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16E48D-72E8-4C15-840A-C6E301962298}"/>
              </a:ext>
            </a:extLst>
          </p:cNvPr>
          <p:cNvSpPr>
            <a:spLocks noGrp="1"/>
          </p:cNvSpPr>
          <p:nvPr>
            <p:ph type="dt" sz="half" idx="10"/>
          </p:nvPr>
        </p:nvSpPr>
        <p:spPr/>
        <p:txBody>
          <a:bodyPr/>
          <a:lstStyle/>
          <a:p>
            <a:fld id="{57679803-CB90-4375-935A-B5AD481B16CE}" type="datetime1">
              <a:rPr lang="en-US" smtClean="0"/>
              <a:t>12/23/2021</a:t>
            </a:fld>
            <a:endParaRPr lang="en-US"/>
          </a:p>
        </p:txBody>
      </p:sp>
      <p:sp>
        <p:nvSpPr>
          <p:cNvPr id="6" name="Footer Placeholder 5">
            <a:extLst>
              <a:ext uri="{FF2B5EF4-FFF2-40B4-BE49-F238E27FC236}">
                <a16:creationId xmlns:a16="http://schemas.microsoft.com/office/drawing/2014/main" id="{0EB2B7E0-DBD0-49AC-B73D-0772BF496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0E48E-612C-4BED-A7E3-0391C72C16D9}"/>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88239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F4C3-D076-4C05-96ED-0DCA200602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3FFB2-0586-4EB3-A9F3-B48CCC9D8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9B560-B250-4E55-8F90-196B7565C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53A-427F-4CBE-8A80-8C13FA2A5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F6384-C828-4A8F-8159-3583C4567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7E10F2-BCD9-4CF6-B037-CCB3BB93A2FB}"/>
              </a:ext>
            </a:extLst>
          </p:cNvPr>
          <p:cNvSpPr>
            <a:spLocks noGrp="1"/>
          </p:cNvSpPr>
          <p:nvPr>
            <p:ph type="dt" sz="half" idx="10"/>
          </p:nvPr>
        </p:nvSpPr>
        <p:spPr/>
        <p:txBody>
          <a:bodyPr/>
          <a:lstStyle/>
          <a:p>
            <a:fld id="{BCE4E69E-74AC-4E26-8C52-43148A0B8651}" type="datetime1">
              <a:rPr lang="en-US" smtClean="0"/>
              <a:t>12/23/2021</a:t>
            </a:fld>
            <a:endParaRPr lang="en-US"/>
          </a:p>
        </p:txBody>
      </p:sp>
      <p:sp>
        <p:nvSpPr>
          <p:cNvPr id="8" name="Footer Placeholder 7">
            <a:extLst>
              <a:ext uri="{FF2B5EF4-FFF2-40B4-BE49-F238E27FC236}">
                <a16:creationId xmlns:a16="http://schemas.microsoft.com/office/drawing/2014/main" id="{E6FAF1E6-0BAF-459E-AE95-1F93F44CF9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496EC-1F3F-49A1-96DB-6C69612ED284}"/>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120468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46A0-3B0D-4147-8195-EB8D73AF72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8033BE-0993-44A2-8FD7-934A6DE6BB96}"/>
              </a:ext>
            </a:extLst>
          </p:cNvPr>
          <p:cNvSpPr>
            <a:spLocks noGrp="1"/>
          </p:cNvSpPr>
          <p:nvPr>
            <p:ph type="dt" sz="half" idx="10"/>
          </p:nvPr>
        </p:nvSpPr>
        <p:spPr/>
        <p:txBody>
          <a:bodyPr/>
          <a:lstStyle/>
          <a:p>
            <a:fld id="{17B666CA-CC20-498E-B7DE-1B8E198E856A}" type="datetime1">
              <a:rPr lang="en-US" smtClean="0"/>
              <a:t>12/23/2021</a:t>
            </a:fld>
            <a:endParaRPr lang="en-US"/>
          </a:p>
        </p:txBody>
      </p:sp>
      <p:sp>
        <p:nvSpPr>
          <p:cNvPr id="4" name="Footer Placeholder 3">
            <a:extLst>
              <a:ext uri="{FF2B5EF4-FFF2-40B4-BE49-F238E27FC236}">
                <a16:creationId xmlns:a16="http://schemas.microsoft.com/office/drawing/2014/main" id="{0BA4AF2F-AB10-47FF-956A-087B9C965D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057DDB-668E-4B43-A7AA-C96962F284AD}"/>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26844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BE01A-43B2-4CD4-9293-657FF8A11A0B}"/>
              </a:ext>
            </a:extLst>
          </p:cNvPr>
          <p:cNvSpPr>
            <a:spLocks noGrp="1"/>
          </p:cNvSpPr>
          <p:nvPr>
            <p:ph type="dt" sz="half" idx="10"/>
          </p:nvPr>
        </p:nvSpPr>
        <p:spPr/>
        <p:txBody>
          <a:bodyPr/>
          <a:lstStyle/>
          <a:p>
            <a:fld id="{6485B126-CD87-468E-86D0-E990F3CABD29}" type="datetime1">
              <a:rPr lang="en-US" smtClean="0"/>
              <a:t>12/23/2021</a:t>
            </a:fld>
            <a:endParaRPr lang="en-US"/>
          </a:p>
        </p:txBody>
      </p:sp>
      <p:sp>
        <p:nvSpPr>
          <p:cNvPr id="3" name="Footer Placeholder 2">
            <a:extLst>
              <a:ext uri="{FF2B5EF4-FFF2-40B4-BE49-F238E27FC236}">
                <a16:creationId xmlns:a16="http://schemas.microsoft.com/office/drawing/2014/main" id="{182B57D0-CD3F-4B62-A5AA-8ED12DA185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F290F1-22A0-40E7-A2C6-DA01A5D180F4}"/>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46000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6881-9F37-499E-90E3-B6A0B801D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E3FF42-1C80-4B86-A13D-2E1B22F99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C737D-434F-4F57-8C06-57D6CE4D8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200DE-6B36-4AF0-99BC-681B6AB81C28}"/>
              </a:ext>
            </a:extLst>
          </p:cNvPr>
          <p:cNvSpPr>
            <a:spLocks noGrp="1"/>
          </p:cNvSpPr>
          <p:nvPr>
            <p:ph type="dt" sz="half" idx="10"/>
          </p:nvPr>
        </p:nvSpPr>
        <p:spPr/>
        <p:txBody>
          <a:bodyPr/>
          <a:lstStyle/>
          <a:p>
            <a:fld id="{03BD8A2E-4F7E-4DE2-9C13-FAA92C38F021}" type="datetime1">
              <a:rPr lang="en-US" smtClean="0"/>
              <a:t>12/23/2021</a:t>
            </a:fld>
            <a:endParaRPr lang="en-US"/>
          </a:p>
        </p:txBody>
      </p:sp>
      <p:sp>
        <p:nvSpPr>
          <p:cNvPr id="6" name="Footer Placeholder 5">
            <a:extLst>
              <a:ext uri="{FF2B5EF4-FFF2-40B4-BE49-F238E27FC236}">
                <a16:creationId xmlns:a16="http://schemas.microsoft.com/office/drawing/2014/main" id="{32F58677-B938-4F71-B71B-E382E941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8A480-4A38-47C0-8553-F27EC0AB0985}"/>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261666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7828-8A2A-4D6A-BF2D-15C97C851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A27EB1-6BD7-46C7-90EB-EB2F0360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683ECE-7B7E-43E7-83B5-11BFB995C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0D584-1B35-4676-AA7C-8DBA6E65C589}"/>
              </a:ext>
            </a:extLst>
          </p:cNvPr>
          <p:cNvSpPr>
            <a:spLocks noGrp="1"/>
          </p:cNvSpPr>
          <p:nvPr>
            <p:ph type="dt" sz="half" idx="10"/>
          </p:nvPr>
        </p:nvSpPr>
        <p:spPr/>
        <p:txBody>
          <a:bodyPr/>
          <a:lstStyle/>
          <a:p>
            <a:fld id="{68791E7E-DCF1-41AF-AB6B-655212891FB7}" type="datetime1">
              <a:rPr lang="en-US" smtClean="0"/>
              <a:t>12/23/2021</a:t>
            </a:fld>
            <a:endParaRPr lang="en-US"/>
          </a:p>
        </p:txBody>
      </p:sp>
      <p:sp>
        <p:nvSpPr>
          <p:cNvPr id="6" name="Footer Placeholder 5">
            <a:extLst>
              <a:ext uri="{FF2B5EF4-FFF2-40B4-BE49-F238E27FC236}">
                <a16:creationId xmlns:a16="http://schemas.microsoft.com/office/drawing/2014/main" id="{8AB004E3-99CC-4EA0-9D7F-BE73CABDF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4A0C4-45FB-4142-965B-02065BDF40BB}"/>
              </a:ext>
            </a:extLst>
          </p:cNvPr>
          <p:cNvSpPr>
            <a:spLocks noGrp="1"/>
          </p:cNvSpPr>
          <p:nvPr>
            <p:ph type="sldNum" sz="quarter" idx="12"/>
          </p:nvPr>
        </p:nvSpPr>
        <p:spPr/>
        <p:txBody>
          <a:bodyPr/>
          <a:lstStyle/>
          <a:p>
            <a:fld id="{9B0506E8-19E8-4346-8101-D5B0A6460248}" type="slidenum">
              <a:rPr lang="en-US" smtClean="0"/>
              <a:t>‹#›</a:t>
            </a:fld>
            <a:endParaRPr lang="en-US"/>
          </a:p>
        </p:txBody>
      </p:sp>
    </p:spTree>
    <p:extLst>
      <p:ext uri="{BB962C8B-B14F-4D97-AF65-F5344CB8AC3E}">
        <p14:creationId xmlns:p14="http://schemas.microsoft.com/office/powerpoint/2010/main" val="294438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F8248-B890-4CBC-B846-3BAEFACFBF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8AE9E7-8B89-42CA-9CF7-7851717E8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CDCC0-AC3A-40DA-A01B-019CA4067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0128C-97AC-45A7-9855-BAAFD71C62FF}" type="datetime1">
              <a:rPr lang="en-US" smtClean="0"/>
              <a:t>12/23/2021</a:t>
            </a:fld>
            <a:endParaRPr lang="en-US"/>
          </a:p>
        </p:txBody>
      </p:sp>
      <p:sp>
        <p:nvSpPr>
          <p:cNvPr id="5" name="Footer Placeholder 4">
            <a:extLst>
              <a:ext uri="{FF2B5EF4-FFF2-40B4-BE49-F238E27FC236}">
                <a16:creationId xmlns:a16="http://schemas.microsoft.com/office/drawing/2014/main" id="{EFFB83B2-03BF-4DB8-B905-83DC8A006A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525394-F952-411B-BEE3-DA1709F21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506E8-19E8-4346-8101-D5B0A6460248}" type="slidenum">
              <a:rPr lang="en-US" smtClean="0"/>
              <a:t>‹#›</a:t>
            </a:fld>
            <a:endParaRPr lang="en-US"/>
          </a:p>
        </p:txBody>
      </p:sp>
    </p:spTree>
    <p:extLst>
      <p:ext uri="{BB962C8B-B14F-4D97-AF65-F5344CB8AC3E}">
        <p14:creationId xmlns:p14="http://schemas.microsoft.com/office/powerpoint/2010/main" val="163536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st.github.com/furuta/eb2453a0ad13ca51b780caef5f3c95c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144D49-8EB6-475B-8C81-7910F7D9B09D}"/>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206938" y="106051"/>
            <a:ext cx="6086168" cy="6645897"/>
          </a:xfrm>
          <a:prstGeom prst="rect">
            <a:avLst/>
          </a:prstGeom>
        </p:spPr>
      </p:pic>
      <p:sp>
        <p:nvSpPr>
          <p:cNvPr id="2" name="Title 1">
            <a:extLst>
              <a:ext uri="{FF2B5EF4-FFF2-40B4-BE49-F238E27FC236}">
                <a16:creationId xmlns:a16="http://schemas.microsoft.com/office/drawing/2014/main" id="{15C2FC53-E89F-43FB-8347-FE251F31DEED}"/>
              </a:ext>
            </a:extLst>
          </p:cNvPr>
          <p:cNvSpPr>
            <a:spLocks noGrp="1"/>
          </p:cNvSpPr>
          <p:nvPr>
            <p:ph type="ctrTitle"/>
          </p:nvPr>
        </p:nvSpPr>
        <p:spPr>
          <a:xfrm>
            <a:off x="1524000" y="462618"/>
            <a:ext cx="9144000" cy="1867825"/>
          </a:xfrm>
        </p:spPr>
        <p:txBody>
          <a:bodyPr>
            <a:normAutofit/>
          </a:bodyPr>
          <a:lstStyle/>
          <a:p>
            <a:r>
              <a:rPr lang="en-US" b="1" dirty="0">
                <a:solidFill>
                  <a:schemeClr val="accent6">
                    <a:lumMod val="75000"/>
                  </a:schemeClr>
                </a:solidFill>
              </a:rPr>
              <a:t>Bangladesh Army University of Science And Technology</a:t>
            </a:r>
          </a:p>
        </p:txBody>
      </p:sp>
      <p:sp>
        <p:nvSpPr>
          <p:cNvPr id="3" name="Subtitle 2">
            <a:extLst>
              <a:ext uri="{FF2B5EF4-FFF2-40B4-BE49-F238E27FC236}">
                <a16:creationId xmlns:a16="http://schemas.microsoft.com/office/drawing/2014/main" id="{04745A3A-4DDD-4734-8BF2-08E8F0B5A8C0}"/>
              </a:ext>
            </a:extLst>
          </p:cNvPr>
          <p:cNvSpPr>
            <a:spLocks noGrp="1"/>
          </p:cNvSpPr>
          <p:nvPr>
            <p:ph type="subTitle" idx="1"/>
          </p:nvPr>
        </p:nvSpPr>
        <p:spPr>
          <a:xfrm>
            <a:off x="1637071" y="2559190"/>
            <a:ext cx="9144000" cy="1201345"/>
          </a:xfrm>
        </p:spPr>
        <p:txBody>
          <a:bodyPr/>
          <a:lstStyle/>
          <a:p>
            <a:r>
              <a:rPr lang="en-US" b="1" dirty="0">
                <a:solidFill>
                  <a:srgbClr val="00B050"/>
                </a:solidFill>
              </a:rPr>
              <a:t>Project Presentation</a:t>
            </a:r>
          </a:p>
          <a:p>
            <a:r>
              <a:rPr lang="en-US" b="1" dirty="0">
                <a:solidFill>
                  <a:srgbClr val="00B050"/>
                </a:solidFill>
              </a:rPr>
              <a:t>Title: </a:t>
            </a:r>
            <a:r>
              <a:rPr lang="en-US" b="1" dirty="0"/>
              <a:t>Airbnb price prediction model.</a:t>
            </a:r>
          </a:p>
        </p:txBody>
      </p:sp>
      <p:sp>
        <p:nvSpPr>
          <p:cNvPr id="6" name="TextBox 5">
            <a:extLst>
              <a:ext uri="{FF2B5EF4-FFF2-40B4-BE49-F238E27FC236}">
                <a16:creationId xmlns:a16="http://schemas.microsoft.com/office/drawing/2014/main" id="{AB89B007-D5E0-410B-A0EF-AF39522B17ED}"/>
              </a:ext>
            </a:extLst>
          </p:cNvPr>
          <p:cNvSpPr txBox="1"/>
          <p:nvPr/>
        </p:nvSpPr>
        <p:spPr>
          <a:xfrm>
            <a:off x="8190271" y="3989282"/>
            <a:ext cx="3618271" cy="2308324"/>
          </a:xfrm>
          <a:prstGeom prst="rect">
            <a:avLst/>
          </a:prstGeom>
          <a:noFill/>
        </p:spPr>
        <p:txBody>
          <a:bodyPr wrap="square" rtlCol="0">
            <a:spAutoFit/>
          </a:bodyPr>
          <a:lstStyle/>
          <a:p>
            <a:pPr algn="r"/>
            <a:r>
              <a:rPr lang="en-US" sz="2400" b="1" dirty="0">
                <a:solidFill>
                  <a:srgbClr val="00B050"/>
                </a:solidFill>
              </a:rPr>
              <a:t>Submitted to,</a:t>
            </a:r>
          </a:p>
          <a:p>
            <a:pPr algn="r"/>
            <a:endParaRPr lang="en-US" sz="2400" dirty="0"/>
          </a:p>
          <a:p>
            <a:pPr algn="r"/>
            <a:r>
              <a:rPr lang="en-US" sz="2400" b="1" dirty="0"/>
              <a:t>Md. Mamun Hossain</a:t>
            </a:r>
          </a:p>
          <a:p>
            <a:pPr algn="r"/>
            <a:r>
              <a:rPr lang="en-US" sz="2400" dirty="0"/>
              <a:t>Asst. Professor</a:t>
            </a:r>
          </a:p>
          <a:p>
            <a:pPr algn="r"/>
            <a:r>
              <a:rPr lang="en-US" sz="2400" dirty="0"/>
              <a:t>Department of Computer Science and Engineering</a:t>
            </a:r>
          </a:p>
        </p:txBody>
      </p:sp>
      <p:sp>
        <p:nvSpPr>
          <p:cNvPr id="4" name="TextBox 3">
            <a:extLst>
              <a:ext uri="{FF2B5EF4-FFF2-40B4-BE49-F238E27FC236}">
                <a16:creationId xmlns:a16="http://schemas.microsoft.com/office/drawing/2014/main" id="{9C0F1852-A8A9-44AE-8F0A-D7880EFC34ED}"/>
              </a:ext>
            </a:extLst>
          </p:cNvPr>
          <p:cNvSpPr txBox="1"/>
          <p:nvPr/>
        </p:nvSpPr>
        <p:spPr>
          <a:xfrm>
            <a:off x="160255" y="4838838"/>
            <a:ext cx="3497345" cy="1015663"/>
          </a:xfrm>
          <a:prstGeom prst="rect">
            <a:avLst/>
          </a:prstGeom>
          <a:noFill/>
        </p:spPr>
        <p:txBody>
          <a:bodyPr wrap="square" rtlCol="0">
            <a:spAutoFit/>
          </a:bodyPr>
          <a:lstStyle/>
          <a:p>
            <a:r>
              <a:rPr lang="en-US" sz="2000" b="1" dirty="0"/>
              <a:t>Ragib Rohan (170201009)</a:t>
            </a:r>
          </a:p>
          <a:p>
            <a:r>
              <a:rPr lang="en-US" sz="2000" b="1" dirty="0" err="1"/>
              <a:t>Nayan</a:t>
            </a:r>
            <a:r>
              <a:rPr lang="en-US" sz="2000" b="1" dirty="0"/>
              <a:t>- E- </a:t>
            </a:r>
            <a:r>
              <a:rPr lang="en-US" sz="2000" b="1" dirty="0" err="1"/>
              <a:t>Alam</a:t>
            </a:r>
            <a:r>
              <a:rPr lang="en-US" sz="2000" b="1" dirty="0"/>
              <a:t> (170201018)</a:t>
            </a:r>
          </a:p>
          <a:p>
            <a:endParaRPr lang="en-US" sz="2000" b="1" dirty="0"/>
          </a:p>
        </p:txBody>
      </p:sp>
    </p:spTree>
    <p:extLst>
      <p:ext uri="{BB962C8B-B14F-4D97-AF65-F5344CB8AC3E}">
        <p14:creationId xmlns:p14="http://schemas.microsoft.com/office/powerpoint/2010/main" val="112554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6B51-070C-4EDF-ADFF-DE1FB1E2499C}"/>
              </a:ext>
            </a:extLst>
          </p:cNvPr>
          <p:cNvSpPr>
            <a:spLocks noGrp="1"/>
          </p:cNvSpPr>
          <p:nvPr>
            <p:ph type="title"/>
          </p:nvPr>
        </p:nvSpPr>
        <p:spPr/>
        <p:txBody>
          <a:bodyPr/>
          <a:lstStyle/>
          <a:p>
            <a:r>
              <a:rPr lang="en-US" b="1" dirty="0">
                <a:solidFill>
                  <a:srgbClr val="00B050"/>
                </a:solidFill>
              </a:rPr>
              <a:t>Dataset and Working process:</a:t>
            </a:r>
          </a:p>
        </p:txBody>
      </p:sp>
      <p:sp>
        <p:nvSpPr>
          <p:cNvPr id="3" name="Content Placeholder 2">
            <a:extLst>
              <a:ext uri="{FF2B5EF4-FFF2-40B4-BE49-F238E27FC236}">
                <a16:creationId xmlns:a16="http://schemas.microsoft.com/office/drawing/2014/main" id="{1B5456E2-6DD1-4523-9906-BFA2E61F4032}"/>
              </a:ext>
            </a:extLst>
          </p:cNvPr>
          <p:cNvSpPr>
            <a:spLocks noGrp="1"/>
          </p:cNvSpPr>
          <p:nvPr>
            <p:ph sz="half" idx="1"/>
          </p:nvPr>
        </p:nvSpPr>
        <p:spPr>
          <a:xfrm>
            <a:off x="838199" y="1825625"/>
            <a:ext cx="5031659" cy="4351338"/>
          </a:xfrm>
        </p:spPr>
        <p:txBody>
          <a:bodyPr/>
          <a:lstStyle/>
          <a:p>
            <a:endParaRPr lang="en-US" dirty="0"/>
          </a:p>
          <a:p>
            <a:endParaRPr lang="en-US" dirty="0"/>
          </a:p>
          <a:p>
            <a:endParaRPr lang="en-US" dirty="0"/>
          </a:p>
          <a:p>
            <a:pPr>
              <a:buFont typeface="Wingdings" panose="05000000000000000000" pitchFamily="2" charset="2"/>
              <a:buChar char="Ø"/>
            </a:pPr>
            <a:r>
              <a:rPr lang="en-US" dirty="0"/>
              <a:t>Loading and visualizing our data model</a:t>
            </a:r>
          </a:p>
        </p:txBody>
      </p:sp>
      <p:sp>
        <p:nvSpPr>
          <p:cNvPr id="5" name="Slide Number Placeholder 4">
            <a:extLst>
              <a:ext uri="{FF2B5EF4-FFF2-40B4-BE49-F238E27FC236}">
                <a16:creationId xmlns:a16="http://schemas.microsoft.com/office/drawing/2014/main" id="{4F77F6BD-4685-43A3-93D1-404202A0904A}"/>
              </a:ext>
            </a:extLst>
          </p:cNvPr>
          <p:cNvSpPr>
            <a:spLocks noGrp="1"/>
          </p:cNvSpPr>
          <p:nvPr>
            <p:ph type="sldNum" sz="quarter" idx="12"/>
          </p:nvPr>
        </p:nvSpPr>
        <p:spPr/>
        <p:txBody>
          <a:bodyPr/>
          <a:lstStyle/>
          <a:p>
            <a:fld id="{9B0506E8-19E8-4346-8101-D5B0A6460248}" type="slidenum">
              <a:rPr lang="en-US" smtClean="0"/>
              <a:t>10</a:t>
            </a:fld>
            <a:endParaRPr lang="en-US"/>
          </a:p>
        </p:txBody>
      </p:sp>
      <p:pic>
        <p:nvPicPr>
          <p:cNvPr id="10" name="Picture 9">
            <a:extLst>
              <a:ext uri="{FF2B5EF4-FFF2-40B4-BE49-F238E27FC236}">
                <a16:creationId xmlns:a16="http://schemas.microsoft.com/office/drawing/2014/main" id="{C199CC51-A5C3-49E3-9267-096404BAF51A}"/>
              </a:ext>
            </a:extLst>
          </p:cNvPr>
          <p:cNvPicPr>
            <a:picLocks noChangeAspect="1"/>
          </p:cNvPicPr>
          <p:nvPr/>
        </p:nvPicPr>
        <p:blipFill rotWithShape="1">
          <a:blip r:embed="rId2">
            <a:extLst>
              <a:ext uri="{28A0092B-C50C-407E-A947-70E740481C1C}">
                <a14:useLocalDpi xmlns:a14="http://schemas.microsoft.com/office/drawing/2010/main" val="0"/>
              </a:ext>
            </a:extLst>
          </a:blip>
          <a:srcRect l="19909" t="13777" r="20669"/>
          <a:stretch/>
        </p:blipFill>
        <p:spPr>
          <a:xfrm>
            <a:off x="5386566" y="1978818"/>
            <a:ext cx="5967234" cy="4022630"/>
          </a:xfrm>
          <a:prstGeom prst="rect">
            <a:avLst/>
          </a:prstGeom>
        </p:spPr>
      </p:pic>
      <p:grpSp>
        <p:nvGrpSpPr>
          <p:cNvPr id="6" name="Group 5">
            <a:extLst>
              <a:ext uri="{FF2B5EF4-FFF2-40B4-BE49-F238E27FC236}">
                <a16:creationId xmlns:a16="http://schemas.microsoft.com/office/drawing/2014/main" id="{37EE89E2-22E1-4F9B-89DB-3E6CFCB9AD29}"/>
              </a:ext>
            </a:extLst>
          </p:cNvPr>
          <p:cNvGrpSpPr/>
          <p:nvPr/>
        </p:nvGrpSpPr>
        <p:grpSpPr>
          <a:xfrm rot="1284184">
            <a:off x="9975084" y="-2325155"/>
            <a:ext cx="4777590" cy="5056786"/>
            <a:chOff x="8749874" y="-1190429"/>
            <a:chExt cx="4777590" cy="5056786"/>
          </a:xfrm>
        </p:grpSpPr>
        <p:sp>
          <p:nvSpPr>
            <p:cNvPr id="7" name="Oval 6">
              <a:extLst>
                <a:ext uri="{FF2B5EF4-FFF2-40B4-BE49-F238E27FC236}">
                  <a16:creationId xmlns:a16="http://schemas.microsoft.com/office/drawing/2014/main" id="{15B52CD2-CBB5-485B-B36A-25352924376C}"/>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E785F4A-B984-4901-9546-623A84ED1DD2}"/>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2FD3487-ADDF-432A-851B-069CFE649ED8}"/>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844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4C4B-D328-4904-86CF-14898AE8B18B}"/>
              </a:ext>
            </a:extLst>
          </p:cNvPr>
          <p:cNvSpPr>
            <a:spLocks noGrp="1"/>
          </p:cNvSpPr>
          <p:nvPr>
            <p:ph type="title"/>
          </p:nvPr>
        </p:nvSpPr>
        <p:spPr>
          <a:xfrm>
            <a:off x="838200" y="315964"/>
            <a:ext cx="10515600" cy="1325563"/>
          </a:xfrm>
        </p:spPr>
        <p:txBody>
          <a:bodyPr/>
          <a:lstStyle/>
          <a:p>
            <a:r>
              <a:rPr lang="en-US" b="1" dirty="0">
                <a:solidFill>
                  <a:srgbClr val="00B050"/>
                </a:solidFill>
              </a:rPr>
              <a:t>Dataset and Working process:</a:t>
            </a:r>
            <a:endParaRPr lang="en-US" dirty="0"/>
          </a:p>
        </p:txBody>
      </p:sp>
      <p:sp>
        <p:nvSpPr>
          <p:cNvPr id="3" name="Content Placeholder 2">
            <a:extLst>
              <a:ext uri="{FF2B5EF4-FFF2-40B4-BE49-F238E27FC236}">
                <a16:creationId xmlns:a16="http://schemas.microsoft.com/office/drawing/2014/main" id="{68D90F17-CB2D-4E49-B21C-601B1D1FA66A}"/>
              </a:ext>
            </a:extLst>
          </p:cNvPr>
          <p:cNvSpPr>
            <a:spLocks noGrp="1"/>
          </p:cNvSpPr>
          <p:nvPr>
            <p:ph sz="half" idx="1"/>
          </p:nvPr>
        </p:nvSpPr>
        <p:spPr/>
        <p:txBody>
          <a:bodyPr/>
          <a:lstStyle/>
          <a:p>
            <a:endParaRPr lang="en-US" dirty="0"/>
          </a:p>
          <a:p>
            <a:endParaRPr lang="en-US" dirty="0"/>
          </a:p>
          <a:p>
            <a:pPr>
              <a:buFont typeface="Wingdings" panose="05000000000000000000" pitchFamily="2" charset="2"/>
              <a:buChar char="Ø"/>
            </a:pPr>
            <a:r>
              <a:rPr lang="en-US" dirty="0"/>
              <a:t>Preparing the dataset and Searching is there any null value in any column.</a:t>
            </a:r>
          </a:p>
        </p:txBody>
      </p:sp>
      <p:pic>
        <p:nvPicPr>
          <p:cNvPr id="7" name="Content Placeholder 6">
            <a:extLst>
              <a:ext uri="{FF2B5EF4-FFF2-40B4-BE49-F238E27FC236}">
                <a16:creationId xmlns:a16="http://schemas.microsoft.com/office/drawing/2014/main" id="{E818E4DF-5DC5-40A3-9553-E5C4A604D4E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9782" t="19212" r="20446" b="20111"/>
          <a:stretch/>
        </p:blipFill>
        <p:spPr>
          <a:xfrm>
            <a:off x="6019799" y="1825625"/>
            <a:ext cx="6027655" cy="3406251"/>
          </a:xfrm>
        </p:spPr>
      </p:pic>
      <p:sp>
        <p:nvSpPr>
          <p:cNvPr id="5" name="Slide Number Placeholder 4">
            <a:extLst>
              <a:ext uri="{FF2B5EF4-FFF2-40B4-BE49-F238E27FC236}">
                <a16:creationId xmlns:a16="http://schemas.microsoft.com/office/drawing/2014/main" id="{4F3511C4-AE17-4A4A-8498-07079EAE3A35}"/>
              </a:ext>
            </a:extLst>
          </p:cNvPr>
          <p:cNvSpPr>
            <a:spLocks noGrp="1"/>
          </p:cNvSpPr>
          <p:nvPr>
            <p:ph type="sldNum" sz="quarter" idx="12"/>
          </p:nvPr>
        </p:nvSpPr>
        <p:spPr/>
        <p:txBody>
          <a:bodyPr/>
          <a:lstStyle/>
          <a:p>
            <a:fld id="{9B0506E8-19E8-4346-8101-D5B0A6460248}" type="slidenum">
              <a:rPr lang="en-US" smtClean="0"/>
              <a:t>11</a:t>
            </a:fld>
            <a:endParaRPr lang="en-US"/>
          </a:p>
        </p:txBody>
      </p:sp>
      <p:grpSp>
        <p:nvGrpSpPr>
          <p:cNvPr id="8" name="Group 7">
            <a:extLst>
              <a:ext uri="{FF2B5EF4-FFF2-40B4-BE49-F238E27FC236}">
                <a16:creationId xmlns:a16="http://schemas.microsoft.com/office/drawing/2014/main" id="{F32E18A7-B092-483E-9B1B-7840CAF289BF}"/>
              </a:ext>
            </a:extLst>
          </p:cNvPr>
          <p:cNvGrpSpPr/>
          <p:nvPr/>
        </p:nvGrpSpPr>
        <p:grpSpPr>
          <a:xfrm rot="11138335">
            <a:off x="-2636944" y="4193080"/>
            <a:ext cx="4777590" cy="5056786"/>
            <a:chOff x="8749874" y="-1190429"/>
            <a:chExt cx="4777590" cy="5056786"/>
          </a:xfrm>
        </p:grpSpPr>
        <p:sp>
          <p:nvSpPr>
            <p:cNvPr id="9" name="Oval 8">
              <a:extLst>
                <a:ext uri="{FF2B5EF4-FFF2-40B4-BE49-F238E27FC236}">
                  <a16:creationId xmlns:a16="http://schemas.microsoft.com/office/drawing/2014/main" id="{8C1EC566-C271-48CD-A3D4-9AC702AC66FF}"/>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FDCA7C-E537-43FC-A819-04B5D36EF5E6}"/>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26FFF02-C3EE-47F2-8B4A-0FBF14BF92E6}"/>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038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4C4B-D328-4904-86CF-14898AE8B18B}"/>
              </a:ext>
            </a:extLst>
          </p:cNvPr>
          <p:cNvSpPr>
            <a:spLocks noGrp="1"/>
          </p:cNvSpPr>
          <p:nvPr>
            <p:ph type="title"/>
          </p:nvPr>
        </p:nvSpPr>
        <p:spPr>
          <a:xfrm>
            <a:off x="838200" y="315964"/>
            <a:ext cx="10515600" cy="1325563"/>
          </a:xfrm>
        </p:spPr>
        <p:txBody>
          <a:bodyPr/>
          <a:lstStyle/>
          <a:p>
            <a:r>
              <a:rPr lang="en-US" b="1" dirty="0">
                <a:solidFill>
                  <a:srgbClr val="00B050"/>
                </a:solidFill>
              </a:rPr>
              <a:t>Dataset and Working process:</a:t>
            </a:r>
            <a:endParaRPr lang="en-US" dirty="0"/>
          </a:p>
        </p:txBody>
      </p:sp>
      <p:sp>
        <p:nvSpPr>
          <p:cNvPr id="3" name="Content Placeholder 2">
            <a:extLst>
              <a:ext uri="{FF2B5EF4-FFF2-40B4-BE49-F238E27FC236}">
                <a16:creationId xmlns:a16="http://schemas.microsoft.com/office/drawing/2014/main" id="{68D90F17-CB2D-4E49-B21C-601B1D1FA66A}"/>
              </a:ext>
            </a:extLst>
          </p:cNvPr>
          <p:cNvSpPr>
            <a:spLocks noGrp="1"/>
          </p:cNvSpPr>
          <p:nvPr>
            <p:ph sz="half" idx="1"/>
          </p:nvPr>
        </p:nvSpPr>
        <p:spPr>
          <a:xfrm>
            <a:off x="630810" y="1769064"/>
            <a:ext cx="5181600" cy="4351338"/>
          </a:xfrm>
        </p:spPr>
        <p:txBody>
          <a:bodyPr/>
          <a:lstStyle/>
          <a:p>
            <a:endParaRPr lang="en-US" dirty="0"/>
          </a:p>
          <a:p>
            <a:pPr marL="0" indent="0">
              <a:buNone/>
            </a:pPr>
            <a:endParaRPr lang="en-US" dirty="0"/>
          </a:p>
          <a:p>
            <a:endParaRPr lang="en-US" dirty="0"/>
          </a:p>
          <a:p>
            <a:pPr>
              <a:buFont typeface="Wingdings" panose="05000000000000000000" pitchFamily="2" charset="2"/>
              <a:buChar char="Ø"/>
            </a:pPr>
            <a:r>
              <a:rPr lang="en-US" dirty="0"/>
              <a:t>Training our machine.</a:t>
            </a:r>
          </a:p>
        </p:txBody>
      </p:sp>
      <p:sp>
        <p:nvSpPr>
          <p:cNvPr id="5" name="Slide Number Placeholder 4">
            <a:extLst>
              <a:ext uri="{FF2B5EF4-FFF2-40B4-BE49-F238E27FC236}">
                <a16:creationId xmlns:a16="http://schemas.microsoft.com/office/drawing/2014/main" id="{4F3511C4-AE17-4A4A-8498-07079EAE3A35}"/>
              </a:ext>
            </a:extLst>
          </p:cNvPr>
          <p:cNvSpPr>
            <a:spLocks noGrp="1"/>
          </p:cNvSpPr>
          <p:nvPr>
            <p:ph type="sldNum" sz="quarter" idx="12"/>
          </p:nvPr>
        </p:nvSpPr>
        <p:spPr/>
        <p:txBody>
          <a:bodyPr/>
          <a:lstStyle/>
          <a:p>
            <a:fld id="{9B0506E8-19E8-4346-8101-D5B0A6460248}" type="slidenum">
              <a:rPr lang="en-US" smtClean="0"/>
              <a:t>12</a:t>
            </a:fld>
            <a:endParaRPr lang="en-US"/>
          </a:p>
        </p:txBody>
      </p:sp>
      <p:pic>
        <p:nvPicPr>
          <p:cNvPr id="9" name="Content Placeholder 8">
            <a:extLst>
              <a:ext uri="{FF2B5EF4-FFF2-40B4-BE49-F238E27FC236}">
                <a16:creationId xmlns:a16="http://schemas.microsoft.com/office/drawing/2014/main" id="{CC91BAF2-CA8C-4AF4-8435-E898CFAE670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1877" t="41348" r="38983" b="28250"/>
          <a:stretch/>
        </p:blipFill>
        <p:spPr>
          <a:xfrm>
            <a:off x="6019800" y="1856819"/>
            <a:ext cx="5693790" cy="4351338"/>
          </a:xfrm>
        </p:spPr>
      </p:pic>
      <p:grpSp>
        <p:nvGrpSpPr>
          <p:cNvPr id="10" name="Group 9">
            <a:extLst>
              <a:ext uri="{FF2B5EF4-FFF2-40B4-BE49-F238E27FC236}">
                <a16:creationId xmlns:a16="http://schemas.microsoft.com/office/drawing/2014/main" id="{50572981-7713-4C97-81D9-66BDFB2195F8}"/>
              </a:ext>
            </a:extLst>
          </p:cNvPr>
          <p:cNvGrpSpPr/>
          <p:nvPr/>
        </p:nvGrpSpPr>
        <p:grpSpPr>
          <a:xfrm rot="1284184">
            <a:off x="9532184" y="-2391868"/>
            <a:ext cx="4777590" cy="5056786"/>
            <a:chOff x="8749874" y="-1190429"/>
            <a:chExt cx="4777590" cy="5056786"/>
          </a:xfrm>
        </p:grpSpPr>
        <p:sp>
          <p:nvSpPr>
            <p:cNvPr id="11" name="Oval 10">
              <a:extLst>
                <a:ext uri="{FF2B5EF4-FFF2-40B4-BE49-F238E27FC236}">
                  <a16:creationId xmlns:a16="http://schemas.microsoft.com/office/drawing/2014/main" id="{9B280B26-44E3-418A-BCEC-8F62BBAFBB72}"/>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C9337BE-C294-4372-9615-2FAFCAF49A1B}"/>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D17A49C-FA83-49DC-AA90-11D7059B9438}"/>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362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4C4B-D328-4904-86CF-14898AE8B18B}"/>
              </a:ext>
            </a:extLst>
          </p:cNvPr>
          <p:cNvSpPr>
            <a:spLocks noGrp="1"/>
          </p:cNvSpPr>
          <p:nvPr>
            <p:ph type="title"/>
          </p:nvPr>
        </p:nvSpPr>
        <p:spPr>
          <a:xfrm>
            <a:off x="838200" y="315964"/>
            <a:ext cx="10515600" cy="1325563"/>
          </a:xfrm>
        </p:spPr>
        <p:txBody>
          <a:bodyPr/>
          <a:lstStyle/>
          <a:p>
            <a:r>
              <a:rPr lang="en-US" b="1" dirty="0">
                <a:solidFill>
                  <a:srgbClr val="00B050"/>
                </a:solidFill>
              </a:rPr>
              <a:t>Dataset and Working process:</a:t>
            </a:r>
            <a:endParaRPr lang="en-US" dirty="0"/>
          </a:p>
        </p:txBody>
      </p:sp>
      <p:sp>
        <p:nvSpPr>
          <p:cNvPr id="3" name="Content Placeholder 2">
            <a:extLst>
              <a:ext uri="{FF2B5EF4-FFF2-40B4-BE49-F238E27FC236}">
                <a16:creationId xmlns:a16="http://schemas.microsoft.com/office/drawing/2014/main" id="{68D90F17-CB2D-4E49-B21C-601B1D1FA66A}"/>
              </a:ext>
            </a:extLst>
          </p:cNvPr>
          <p:cNvSpPr>
            <a:spLocks noGrp="1"/>
          </p:cNvSpPr>
          <p:nvPr>
            <p:ph sz="half" idx="1"/>
          </p:nvPr>
        </p:nvSpPr>
        <p:spPr>
          <a:xfrm>
            <a:off x="630810" y="1769064"/>
            <a:ext cx="5181600" cy="4351338"/>
          </a:xfrm>
        </p:spPr>
        <p:txBody>
          <a:bodyPr/>
          <a:lstStyle/>
          <a:p>
            <a:endParaRPr lang="en-US" dirty="0"/>
          </a:p>
          <a:p>
            <a:endParaRPr lang="en-US" dirty="0"/>
          </a:p>
          <a:p>
            <a:pPr marL="0" indent="0">
              <a:buNone/>
            </a:pPr>
            <a:endParaRPr lang="en-US" dirty="0"/>
          </a:p>
          <a:p>
            <a:pPr>
              <a:buFont typeface="Wingdings" panose="05000000000000000000" pitchFamily="2" charset="2"/>
              <a:buChar char="Ø"/>
            </a:pPr>
            <a:r>
              <a:rPr lang="en-US" dirty="0"/>
              <a:t>Training and testing the model.</a:t>
            </a:r>
          </a:p>
        </p:txBody>
      </p:sp>
      <p:sp>
        <p:nvSpPr>
          <p:cNvPr id="5" name="Slide Number Placeholder 4">
            <a:extLst>
              <a:ext uri="{FF2B5EF4-FFF2-40B4-BE49-F238E27FC236}">
                <a16:creationId xmlns:a16="http://schemas.microsoft.com/office/drawing/2014/main" id="{4F3511C4-AE17-4A4A-8498-07079EAE3A35}"/>
              </a:ext>
            </a:extLst>
          </p:cNvPr>
          <p:cNvSpPr>
            <a:spLocks noGrp="1"/>
          </p:cNvSpPr>
          <p:nvPr>
            <p:ph type="sldNum" sz="quarter" idx="12"/>
          </p:nvPr>
        </p:nvSpPr>
        <p:spPr/>
        <p:txBody>
          <a:bodyPr/>
          <a:lstStyle/>
          <a:p>
            <a:fld id="{9B0506E8-19E8-4346-8101-D5B0A6460248}" type="slidenum">
              <a:rPr lang="en-US" smtClean="0"/>
              <a:t>13</a:t>
            </a:fld>
            <a:endParaRPr lang="en-US"/>
          </a:p>
        </p:txBody>
      </p:sp>
      <p:pic>
        <p:nvPicPr>
          <p:cNvPr id="8" name="Content Placeholder 7">
            <a:extLst>
              <a:ext uri="{FF2B5EF4-FFF2-40B4-BE49-F238E27FC236}">
                <a16:creationId xmlns:a16="http://schemas.microsoft.com/office/drawing/2014/main" id="{CAE251C8-3EF0-4140-ABD8-015A0D7C1EA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5664" t="24139" r="21395" b="16374"/>
          <a:stretch/>
        </p:blipFill>
        <p:spPr>
          <a:xfrm>
            <a:off x="5691538" y="1641527"/>
            <a:ext cx="6167382" cy="4351338"/>
          </a:xfrm>
        </p:spPr>
      </p:pic>
      <p:grpSp>
        <p:nvGrpSpPr>
          <p:cNvPr id="10" name="Group 9">
            <a:extLst>
              <a:ext uri="{FF2B5EF4-FFF2-40B4-BE49-F238E27FC236}">
                <a16:creationId xmlns:a16="http://schemas.microsoft.com/office/drawing/2014/main" id="{80B15895-B6D3-4D46-8289-999B00BE40A5}"/>
              </a:ext>
            </a:extLst>
          </p:cNvPr>
          <p:cNvGrpSpPr/>
          <p:nvPr/>
        </p:nvGrpSpPr>
        <p:grpSpPr>
          <a:xfrm rot="11138335">
            <a:off x="-2636944" y="4193080"/>
            <a:ext cx="4777590" cy="5056786"/>
            <a:chOff x="8749874" y="-1190429"/>
            <a:chExt cx="4777590" cy="5056786"/>
          </a:xfrm>
        </p:grpSpPr>
        <p:sp>
          <p:nvSpPr>
            <p:cNvPr id="11" name="Oval 10">
              <a:extLst>
                <a:ext uri="{FF2B5EF4-FFF2-40B4-BE49-F238E27FC236}">
                  <a16:creationId xmlns:a16="http://schemas.microsoft.com/office/drawing/2014/main" id="{FCA7C013-98A3-408C-8761-95A844D0F336}"/>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EE30AA-3966-46FB-BB58-8D6EA52BF06E}"/>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D34D4B9-92C9-48BF-B082-443F0F17FC40}"/>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750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B15895-B6D3-4D46-8289-999B00BE40A5}"/>
              </a:ext>
            </a:extLst>
          </p:cNvPr>
          <p:cNvGrpSpPr/>
          <p:nvPr/>
        </p:nvGrpSpPr>
        <p:grpSpPr>
          <a:xfrm rot="11138335">
            <a:off x="-1853293" y="4598433"/>
            <a:ext cx="4777590" cy="5056786"/>
            <a:chOff x="8749874" y="-1190429"/>
            <a:chExt cx="4777590" cy="5056786"/>
          </a:xfrm>
        </p:grpSpPr>
        <p:sp>
          <p:nvSpPr>
            <p:cNvPr id="11" name="Oval 10">
              <a:extLst>
                <a:ext uri="{FF2B5EF4-FFF2-40B4-BE49-F238E27FC236}">
                  <a16:creationId xmlns:a16="http://schemas.microsoft.com/office/drawing/2014/main" id="{FCA7C013-98A3-408C-8761-95A844D0F336}"/>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EE30AA-3966-46FB-BB58-8D6EA52BF06E}"/>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D34D4B9-92C9-48BF-B082-443F0F17FC40}"/>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2EF4C4B-D328-4904-86CF-14898AE8B18B}"/>
              </a:ext>
            </a:extLst>
          </p:cNvPr>
          <p:cNvSpPr>
            <a:spLocks noGrp="1"/>
          </p:cNvSpPr>
          <p:nvPr>
            <p:ph type="title"/>
          </p:nvPr>
        </p:nvSpPr>
        <p:spPr>
          <a:xfrm>
            <a:off x="838200" y="315964"/>
            <a:ext cx="10515600" cy="1325563"/>
          </a:xfrm>
        </p:spPr>
        <p:txBody>
          <a:bodyPr/>
          <a:lstStyle/>
          <a:p>
            <a:r>
              <a:rPr lang="en-US" b="1" dirty="0">
                <a:solidFill>
                  <a:srgbClr val="00B050"/>
                </a:solidFill>
              </a:rPr>
              <a:t>Predicted Accuracy</a:t>
            </a:r>
            <a:endParaRPr lang="en-US" dirty="0"/>
          </a:p>
        </p:txBody>
      </p:sp>
      <p:sp>
        <p:nvSpPr>
          <p:cNvPr id="3" name="Content Placeholder 2">
            <a:extLst>
              <a:ext uri="{FF2B5EF4-FFF2-40B4-BE49-F238E27FC236}">
                <a16:creationId xmlns:a16="http://schemas.microsoft.com/office/drawing/2014/main" id="{68D90F17-CB2D-4E49-B21C-601B1D1FA66A}"/>
              </a:ext>
            </a:extLst>
          </p:cNvPr>
          <p:cNvSpPr>
            <a:spLocks noGrp="1"/>
          </p:cNvSpPr>
          <p:nvPr>
            <p:ph sz="half" idx="1"/>
          </p:nvPr>
        </p:nvSpPr>
        <p:spPr>
          <a:xfrm>
            <a:off x="630810" y="1769064"/>
            <a:ext cx="5181600" cy="4351338"/>
          </a:xfrm>
        </p:spPr>
        <p:txBody>
          <a:bodyPr/>
          <a:lstStyle/>
          <a:p>
            <a:pPr marL="0" indent="0">
              <a:buNone/>
            </a:pPr>
            <a:r>
              <a:rPr lang="en-US" dirty="0"/>
              <a:t>We use two data set of Airbnb for experimental purpose.</a:t>
            </a:r>
          </a:p>
          <a:p>
            <a:pPr marL="0" indent="0">
              <a:buNone/>
            </a:pPr>
            <a:endParaRPr lang="en-US" dirty="0"/>
          </a:p>
          <a:p>
            <a:pPr marL="0" indent="0">
              <a:buNone/>
            </a:pPr>
            <a:r>
              <a:rPr lang="en-US" dirty="0"/>
              <a:t>For 1</a:t>
            </a:r>
            <a:r>
              <a:rPr lang="en-US" baseline="30000" dirty="0"/>
              <a:t>st</a:t>
            </a:r>
            <a:r>
              <a:rPr lang="en-US" dirty="0"/>
              <a:t> dataset the accuracy level is:</a:t>
            </a:r>
          </a:p>
          <a:p>
            <a:pPr>
              <a:buFont typeface="Wingdings" panose="05000000000000000000" pitchFamily="2" charset="2"/>
              <a:buChar char="Ø"/>
            </a:pPr>
            <a:r>
              <a:rPr lang="en-US" dirty="0"/>
              <a:t>Liner Regression: 34%</a:t>
            </a:r>
          </a:p>
          <a:p>
            <a:pPr>
              <a:buFont typeface="Wingdings" panose="05000000000000000000" pitchFamily="2" charset="2"/>
              <a:buChar char="Ø"/>
            </a:pPr>
            <a:r>
              <a:rPr lang="en-US" dirty="0"/>
              <a:t>Ridge: 34%</a:t>
            </a:r>
          </a:p>
          <a:p>
            <a:pPr>
              <a:buFont typeface="Wingdings" panose="05000000000000000000" pitchFamily="2" charset="2"/>
              <a:buChar char="Ø"/>
            </a:pPr>
            <a:r>
              <a:rPr lang="en-US" dirty="0"/>
              <a:t>Lasso: 35%</a:t>
            </a:r>
          </a:p>
        </p:txBody>
      </p:sp>
      <p:sp>
        <p:nvSpPr>
          <p:cNvPr id="5" name="Slide Number Placeholder 4">
            <a:extLst>
              <a:ext uri="{FF2B5EF4-FFF2-40B4-BE49-F238E27FC236}">
                <a16:creationId xmlns:a16="http://schemas.microsoft.com/office/drawing/2014/main" id="{4F3511C4-AE17-4A4A-8498-07079EAE3A35}"/>
              </a:ext>
            </a:extLst>
          </p:cNvPr>
          <p:cNvSpPr>
            <a:spLocks noGrp="1"/>
          </p:cNvSpPr>
          <p:nvPr>
            <p:ph type="sldNum" sz="quarter" idx="12"/>
          </p:nvPr>
        </p:nvSpPr>
        <p:spPr/>
        <p:txBody>
          <a:bodyPr/>
          <a:lstStyle/>
          <a:p>
            <a:fld id="{9B0506E8-19E8-4346-8101-D5B0A6460248}" type="slidenum">
              <a:rPr lang="en-US" smtClean="0"/>
              <a:t>14</a:t>
            </a:fld>
            <a:endParaRPr lang="en-US"/>
          </a:p>
        </p:txBody>
      </p:sp>
      <p:sp>
        <p:nvSpPr>
          <p:cNvPr id="6" name="Content Placeholder 5">
            <a:extLst>
              <a:ext uri="{FF2B5EF4-FFF2-40B4-BE49-F238E27FC236}">
                <a16:creationId xmlns:a16="http://schemas.microsoft.com/office/drawing/2014/main" id="{05D5598A-E301-4B97-9F03-86B62C92CFE4}"/>
              </a:ext>
            </a:extLst>
          </p:cNvPr>
          <p:cNvSpPr>
            <a:spLocks noGrp="1"/>
          </p:cNvSpPr>
          <p:nvPr>
            <p:ph sz="half" idx="2"/>
          </p:nvPr>
        </p:nvSpPr>
        <p:spPr>
          <a:xfrm>
            <a:off x="6172200" y="2113935"/>
            <a:ext cx="5181600" cy="4424235"/>
          </a:xfrm>
        </p:spPr>
        <p:txBody>
          <a:bodyPr/>
          <a:lstStyle/>
          <a:p>
            <a:pPr marL="0" indent="0">
              <a:buNone/>
            </a:pPr>
            <a:endParaRPr lang="en-US" dirty="0"/>
          </a:p>
          <a:p>
            <a:pPr marL="0" indent="0">
              <a:buNone/>
            </a:pPr>
            <a:endParaRPr lang="en-US" dirty="0"/>
          </a:p>
          <a:p>
            <a:pPr marL="0" indent="0">
              <a:buNone/>
            </a:pPr>
            <a:r>
              <a:rPr lang="en-US" dirty="0"/>
              <a:t>For 2</a:t>
            </a:r>
            <a:r>
              <a:rPr lang="en-US" baseline="30000" dirty="0"/>
              <a:t>st</a:t>
            </a:r>
            <a:r>
              <a:rPr lang="en-US" dirty="0"/>
              <a:t> dataset the accuracy level is:</a:t>
            </a:r>
          </a:p>
          <a:p>
            <a:pPr>
              <a:buFont typeface="Wingdings" panose="05000000000000000000" pitchFamily="2" charset="2"/>
              <a:buChar char="Ø"/>
            </a:pPr>
            <a:r>
              <a:rPr lang="en-US" dirty="0"/>
              <a:t>Liner Regression: 41%</a:t>
            </a:r>
          </a:p>
          <a:p>
            <a:pPr>
              <a:buFont typeface="Wingdings" panose="05000000000000000000" pitchFamily="2" charset="2"/>
              <a:buChar char="Ø"/>
            </a:pPr>
            <a:r>
              <a:rPr lang="en-US" dirty="0"/>
              <a:t>Ridge: 42%</a:t>
            </a:r>
          </a:p>
          <a:p>
            <a:pPr>
              <a:buFont typeface="Wingdings" panose="05000000000000000000" pitchFamily="2" charset="2"/>
              <a:buChar char="Ø"/>
            </a:pPr>
            <a:r>
              <a:rPr lang="en-US" dirty="0"/>
              <a:t>Lasso: 39%</a:t>
            </a:r>
          </a:p>
          <a:p>
            <a:endParaRPr lang="en-US" dirty="0"/>
          </a:p>
        </p:txBody>
      </p:sp>
    </p:spTree>
    <p:extLst>
      <p:ext uri="{BB962C8B-B14F-4D97-AF65-F5344CB8AC3E}">
        <p14:creationId xmlns:p14="http://schemas.microsoft.com/office/powerpoint/2010/main" val="194658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44D6128-7A80-43AC-86F8-63EC2B13C098}"/>
              </a:ext>
            </a:extLst>
          </p:cNvPr>
          <p:cNvGrpSpPr/>
          <p:nvPr/>
        </p:nvGrpSpPr>
        <p:grpSpPr>
          <a:xfrm rot="620724">
            <a:off x="9346006" y="-2358228"/>
            <a:ext cx="4777590" cy="5056786"/>
            <a:chOff x="8749874" y="-1190429"/>
            <a:chExt cx="4777590" cy="5056786"/>
          </a:xfrm>
        </p:grpSpPr>
        <p:sp>
          <p:nvSpPr>
            <p:cNvPr id="7" name="Oval 6">
              <a:extLst>
                <a:ext uri="{FF2B5EF4-FFF2-40B4-BE49-F238E27FC236}">
                  <a16:creationId xmlns:a16="http://schemas.microsoft.com/office/drawing/2014/main" id="{98BCC8A3-E3D3-4BD7-857A-2F00AFA3BADA}"/>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6953FA8-F178-47C7-B8F5-AE6C23C95F14}"/>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B6B3E63-C57F-4CFF-AEAD-11DCABB65681}"/>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885AF81-054E-4ACB-AFE5-490B513CC27B}"/>
              </a:ext>
            </a:extLst>
          </p:cNvPr>
          <p:cNvSpPr>
            <a:spLocks noGrp="1"/>
          </p:cNvSpPr>
          <p:nvPr>
            <p:ph type="title"/>
          </p:nvPr>
        </p:nvSpPr>
        <p:spPr>
          <a:xfrm>
            <a:off x="838200" y="525380"/>
            <a:ext cx="10515600" cy="1325563"/>
          </a:xfrm>
        </p:spPr>
        <p:txBody>
          <a:bodyPr/>
          <a:lstStyle/>
          <a:p>
            <a:r>
              <a:rPr lang="en-US" sz="4400" b="1" dirty="0">
                <a:solidFill>
                  <a:srgbClr val="00B050"/>
                </a:solidFill>
              </a:rPr>
              <a:t>Conclusion And Future Work</a:t>
            </a:r>
            <a:br>
              <a:rPr lang="en-US" sz="4400" dirty="0"/>
            </a:br>
            <a:endParaRPr lang="en-US" dirty="0"/>
          </a:p>
        </p:txBody>
      </p:sp>
      <p:sp>
        <p:nvSpPr>
          <p:cNvPr id="3" name="Content Placeholder 2">
            <a:extLst>
              <a:ext uri="{FF2B5EF4-FFF2-40B4-BE49-F238E27FC236}">
                <a16:creationId xmlns:a16="http://schemas.microsoft.com/office/drawing/2014/main" id="{9E696624-AAC2-4D77-8534-271E73A64819}"/>
              </a:ext>
            </a:extLst>
          </p:cNvPr>
          <p:cNvSpPr>
            <a:spLocks noGrp="1"/>
          </p:cNvSpPr>
          <p:nvPr>
            <p:ph idx="1"/>
          </p:nvPr>
        </p:nvSpPr>
        <p:spPr>
          <a:xfrm>
            <a:off x="838200" y="1837746"/>
            <a:ext cx="10515600" cy="4351338"/>
          </a:xfrm>
        </p:spPr>
        <p:txBody>
          <a:bodyPr/>
          <a:lstStyle/>
          <a:p>
            <a:pPr marL="0" indent="0">
              <a:buNone/>
            </a:pPr>
            <a:r>
              <a:rPr lang="en-US" dirty="0"/>
              <a:t>This project will provide an accurate model for price prediction to help hosts to set the price correctly when they want to post up their house for the online rental market. </a:t>
            </a:r>
          </a:p>
          <a:p>
            <a:pPr marL="0" indent="0">
              <a:buNone/>
            </a:pPr>
            <a:r>
              <a:rPr lang="en-US" dirty="0"/>
              <a:t>In future we will use other machine learning model to achieve more accuracy level to our machine learning model and user larger dataset in it.</a:t>
            </a:r>
          </a:p>
        </p:txBody>
      </p:sp>
      <p:sp>
        <p:nvSpPr>
          <p:cNvPr id="5" name="Slide Number Placeholder 4">
            <a:extLst>
              <a:ext uri="{FF2B5EF4-FFF2-40B4-BE49-F238E27FC236}">
                <a16:creationId xmlns:a16="http://schemas.microsoft.com/office/drawing/2014/main" id="{EF3CFFA8-F8D9-4ACF-82B8-CE8A4EC9F633}"/>
              </a:ext>
            </a:extLst>
          </p:cNvPr>
          <p:cNvSpPr>
            <a:spLocks noGrp="1"/>
          </p:cNvSpPr>
          <p:nvPr>
            <p:ph type="sldNum" sz="quarter" idx="12"/>
          </p:nvPr>
        </p:nvSpPr>
        <p:spPr/>
        <p:txBody>
          <a:bodyPr/>
          <a:lstStyle/>
          <a:p>
            <a:r>
              <a:rPr lang="en-US" sz="1800" b="1" dirty="0">
                <a:solidFill>
                  <a:schemeClr val="accent6">
                    <a:lumMod val="75000"/>
                  </a:schemeClr>
                </a:solidFill>
              </a:rPr>
              <a:t>10</a:t>
            </a:r>
          </a:p>
        </p:txBody>
      </p:sp>
    </p:spTree>
    <p:extLst>
      <p:ext uri="{BB962C8B-B14F-4D97-AF65-F5344CB8AC3E}">
        <p14:creationId xmlns:p14="http://schemas.microsoft.com/office/powerpoint/2010/main" val="45681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7E97-4D1B-4C24-AA76-27A47FD02703}"/>
              </a:ext>
            </a:extLst>
          </p:cNvPr>
          <p:cNvSpPr>
            <a:spLocks noGrp="1"/>
          </p:cNvSpPr>
          <p:nvPr>
            <p:ph type="title"/>
          </p:nvPr>
        </p:nvSpPr>
        <p:spPr/>
        <p:txBody>
          <a:bodyPr/>
          <a:lstStyle/>
          <a:p>
            <a:r>
              <a:rPr lang="en-US" b="1" dirty="0">
                <a:solidFill>
                  <a:srgbClr val="00B050"/>
                </a:solidFill>
              </a:rPr>
              <a:t>Reference</a:t>
            </a:r>
          </a:p>
        </p:txBody>
      </p:sp>
      <p:sp>
        <p:nvSpPr>
          <p:cNvPr id="3" name="Content Placeholder 2">
            <a:extLst>
              <a:ext uri="{FF2B5EF4-FFF2-40B4-BE49-F238E27FC236}">
                <a16:creationId xmlns:a16="http://schemas.microsoft.com/office/drawing/2014/main" id="{794B908D-65B2-4A09-940A-35A9C0828022}"/>
              </a:ext>
            </a:extLst>
          </p:cNvPr>
          <p:cNvSpPr>
            <a:spLocks noGrp="1"/>
          </p:cNvSpPr>
          <p:nvPr>
            <p:ph idx="1"/>
          </p:nvPr>
        </p:nvSpPr>
        <p:spPr>
          <a:xfrm>
            <a:off x="838200" y="1550697"/>
            <a:ext cx="10515600" cy="4351338"/>
          </a:xfrm>
        </p:spPr>
        <p:txBody>
          <a:bodyPr>
            <a:norm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Melbourne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airbnb</a:t>
            </a:r>
            <a:r>
              <a:rPr lang="en-US" sz="1200" dirty="0">
                <a:effectLst/>
                <a:latin typeface="Calibri" panose="020F0502020204030204" pitchFamily="34" charset="0"/>
                <a:ea typeface="Calibri" panose="020F0502020204030204" pitchFamily="34" charset="0"/>
                <a:cs typeface="Times New Roman" panose="02020603050405020304" pitchFamily="18" charset="0"/>
              </a:rPr>
              <a:t> open data. https://www.kaggle.com/tylerx/melbourne-airbnb-open-data, 2018</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Buitinck</a:t>
            </a:r>
            <a:r>
              <a:rPr lang="en-US" sz="1200" dirty="0">
                <a:effectLst/>
                <a:latin typeface="Calibri" panose="020F0502020204030204" pitchFamily="34" charset="0"/>
                <a:ea typeface="Calibri" panose="020F0502020204030204" pitchFamily="34" charset="0"/>
                <a:cs typeface="Times New Roman" panose="02020603050405020304" pitchFamily="18" charset="0"/>
              </a:rPr>
              <a:t>, 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Louppe</a:t>
            </a:r>
            <a:r>
              <a:rPr lang="en-US" sz="1200" dirty="0">
                <a:effectLst/>
                <a:latin typeface="Calibri" panose="020F0502020204030204" pitchFamily="34" charset="0"/>
                <a:ea typeface="Calibri" panose="020F0502020204030204" pitchFamily="34" charset="0"/>
                <a:cs typeface="Times New Roman" panose="02020603050405020304" pitchFamily="18" charset="0"/>
              </a:rPr>
              <a:t>, M. Blondel, F.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Pedregosa</a:t>
            </a:r>
            <a:r>
              <a:rPr lang="en-US" sz="1200" dirty="0">
                <a:effectLst/>
                <a:latin typeface="Calibri" panose="020F0502020204030204" pitchFamily="34" charset="0"/>
                <a:ea typeface="Calibri" panose="020F0502020204030204" pitchFamily="34" charset="0"/>
                <a:cs typeface="Times New Roman" panose="02020603050405020304" pitchFamily="18" charset="0"/>
              </a:rPr>
              <a:t>, A. Mueller, O. Grisel, V.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Niculae</a:t>
            </a:r>
            <a:r>
              <a:rPr lang="en-US" sz="1200" dirty="0">
                <a:effectLst/>
                <a:latin typeface="Calibri" panose="020F0502020204030204" pitchFamily="34" charset="0"/>
                <a:ea typeface="Calibri" panose="020F0502020204030204" pitchFamily="34" charset="0"/>
                <a:cs typeface="Times New Roman" panose="02020603050405020304" pitchFamily="18" charset="0"/>
              </a:rPr>
              <a:t>, P.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Prettenhofer</a:t>
            </a:r>
            <a:r>
              <a:rPr lang="en-US" sz="1200" dirty="0">
                <a:effectLst/>
                <a:latin typeface="Calibri" panose="020F0502020204030204" pitchFamily="34" charset="0"/>
                <a:ea typeface="Calibri" panose="020F0502020204030204" pitchFamily="34" charset="0"/>
                <a:cs typeface="Times New Roman" panose="02020603050405020304" pitchFamily="18" charset="0"/>
              </a:rPr>
              <a:t>, A.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Gramfort</a:t>
            </a:r>
            <a:r>
              <a:rPr lang="en-US" sz="1200" dirty="0">
                <a:effectLst/>
                <a:latin typeface="Calibri" panose="020F0502020204030204" pitchFamily="34" charset="0"/>
                <a:ea typeface="Calibri" panose="020F0502020204030204" pitchFamily="34" charset="0"/>
                <a:cs typeface="Times New Roman" panose="02020603050405020304" pitchFamily="18" charset="0"/>
              </a:rPr>
              <a:t>, J. Grobler, R. Layton, J.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VanderPlas</a:t>
            </a:r>
            <a:r>
              <a:rPr lang="en-US" sz="1200" dirty="0">
                <a:effectLst/>
                <a:latin typeface="Calibri" panose="020F0502020204030204" pitchFamily="34" charset="0"/>
                <a:ea typeface="Calibri" panose="020F0502020204030204" pitchFamily="34" charset="0"/>
                <a:cs typeface="Times New Roman" panose="02020603050405020304" pitchFamily="18" charset="0"/>
              </a:rPr>
              <a:t>, A. Joly, B. Holt, and G.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Varoquaux</a:t>
            </a:r>
            <a:r>
              <a:rPr lang="en-US" sz="1200" dirty="0">
                <a:effectLst/>
                <a:latin typeface="Calibri" panose="020F0502020204030204" pitchFamily="34" charset="0"/>
                <a:ea typeface="Calibri" panose="020F0502020204030204" pitchFamily="34" charset="0"/>
                <a:cs typeface="Times New Roman" panose="02020603050405020304" pitchFamily="18" charset="0"/>
              </a:rPr>
              <a:t>. API design for machine learning software: experiences from the scikit-learn project. In ECML PKDD Workshop: Languages for Data Mining and Machine Learning, pages 108–122, 2013.</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 Chollet et al.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200" dirty="0">
                <a:effectLst/>
                <a:latin typeface="Calibri" panose="020F0502020204030204" pitchFamily="34" charset="0"/>
                <a:ea typeface="Calibri" panose="020F0502020204030204" pitchFamily="34" charset="0"/>
                <a:cs typeface="Times New Roman" panose="02020603050405020304" pitchFamily="18" charset="0"/>
              </a:rPr>
              <a:t>. https://keras.io, 2015.</a:t>
            </a:r>
          </a:p>
          <a:p>
            <a:pPr marL="0" marR="0">
              <a:lnSpc>
                <a:spcPct val="107000"/>
              </a:lnSpc>
              <a:spcBef>
                <a:spcPts val="0"/>
              </a:spcBef>
              <a:spcAft>
                <a:spcPts val="800"/>
              </a:spcAft>
            </a:pPr>
            <a:r>
              <a:rPr lang="en-US" sz="1200" dirty="0" err="1">
                <a:effectLst/>
                <a:latin typeface="Calibri" panose="020F0502020204030204" pitchFamily="34" charset="0"/>
                <a:ea typeface="Calibri" panose="020F0502020204030204" pitchFamily="34" charset="0"/>
                <a:cs typeface="Times New Roman" panose="02020603050405020304" pitchFamily="18" charset="0"/>
              </a:rPr>
              <a:t>Furuta</a:t>
            </a:r>
            <a:r>
              <a:rPr lang="en-US" sz="1200" dirty="0">
                <a:effectLst/>
                <a:latin typeface="Calibri" panose="020F0502020204030204" pitchFamily="34" charset="0"/>
                <a:ea typeface="Calibri" panose="020F0502020204030204" pitchFamily="34" charset="0"/>
                <a:cs typeface="Times New Roman" panose="02020603050405020304" pitchFamily="18" charset="0"/>
              </a:rPr>
              <a:t>, 2018. URL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https://gist.github.com/furuta/eb2453a0ad13ca51b780caef5f3c95c7</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 Hastie, 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Tibshirani</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J. Friedman. The Elements of Statistical Learning. Springer-Verlag, New York, 2009.</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 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Kalehbasti</a:t>
            </a:r>
            <a:r>
              <a:rPr lang="en-US" sz="1200" dirty="0">
                <a:effectLst/>
                <a:latin typeface="Calibri" panose="020F0502020204030204" pitchFamily="34" charset="0"/>
                <a:ea typeface="Calibri" panose="020F0502020204030204" pitchFamily="34" charset="0"/>
                <a:cs typeface="Times New Roman" panose="02020603050405020304" pitchFamily="18" charset="0"/>
              </a:rPr>
              <a:t>, L.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Nikolenko</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H. Rezaei. Airbnb price prediction using machine learning and sentiment analysis, 2019.</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 P.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Kingma</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J. Ba. Adam: A method for stochastic optimization, 2014</a:t>
            </a:r>
          </a:p>
          <a:p>
            <a:endParaRPr lang="en-US" sz="2000" dirty="0"/>
          </a:p>
        </p:txBody>
      </p:sp>
      <p:sp>
        <p:nvSpPr>
          <p:cNvPr id="4" name="Slide Number Placeholder 3">
            <a:extLst>
              <a:ext uri="{FF2B5EF4-FFF2-40B4-BE49-F238E27FC236}">
                <a16:creationId xmlns:a16="http://schemas.microsoft.com/office/drawing/2014/main" id="{B30BEC9D-43D5-4F43-90A4-28C8E8119BC0}"/>
              </a:ext>
            </a:extLst>
          </p:cNvPr>
          <p:cNvSpPr>
            <a:spLocks noGrp="1"/>
          </p:cNvSpPr>
          <p:nvPr>
            <p:ph type="sldNum" sz="quarter" idx="12"/>
          </p:nvPr>
        </p:nvSpPr>
        <p:spPr/>
        <p:txBody>
          <a:bodyPr/>
          <a:lstStyle/>
          <a:p>
            <a:fld id="{9B0506E8-19E8-4346-8101-D5B0A6460248}" type="slidenum">
              <a:rPr lang="en-US" smtClean="0"/>
              <a:t>16</a:t>
            </a:fld>
            <a:endParaRPr lang="en-US"/>
          </a:p>
        </p:txBody>
      </p:sp>
      <p:grpSp>
        <p:nvGrpSpPr>
          <p:cNvPr id="5" name="Group 4">
            <a:extLst>
              <a:ext uri="{FF2B5EF4-FFF2-40B4-BE49-F238E27FC236}">
                <a16:creationId xmlns:a16="http://schemas.microsoft.com/office/drawing/2014/main" id="{E17336E1-8594-4AF9-A89B-507B5DF484EA}"/>
              </a:ext>
            </a:extLst>
          </p:cNvPr>
          <p:cNvGrpSpPr/>
          <p:nvPr/>
        </p:nvGrpSpPr>
        <p:grpSpPr>
          <a:xfrm rot="12153648">
            <a:off x="-1983435" y="4194917"/>
            <a:ext cx="4777590" cy="5056786"/>
            <a:chOff x="8749874" y="-1190429"/>
            <a:chExt cx="4777590" cy="5056786"/>
          </a:xfrm>
        </p:grpSpPr>
        <p:sp>
          <p:nvSpPr>
            <p:cNvPr id="6" name="Oval 5">
              <a:extLst>
                <a:ext uri="{FF2B5EF4-FFF2-40B4-BE49-F238E27FC236}">
                  <a16:creationId xmlns:a16="http://schemas.microsoft.com/office/drawing/2014/main" id="{E3BBAE6A-3F9D-4C64-920B-83EA0AB81A32}"/>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BE884CE-26CB-4086-9F67-1ADF35B53807}"/>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722AF64-DDE1-446B-B227-B63E8D49CBD2}"/>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462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4D41-8A3D-4C26-BF65-E38A5E7B5AC7}"/>
              </a:ext>
            </a:extLst>
          </p:cNvPr>
          <p:cNvSpPr>
            <a:spLocks noGrp="1"/>
          </p:cNvSpPr>
          <p:nvPr>
            <p:ph type="title"/>
          </p:nvPr>
        </p:nvSpPr>
        <p:spPr>
          <a:xfrm>
            <a:off x="838200" y="2662077"/>
            <a:ext cx="10515600" cy="1325563"/>
          </a:xfrm>
        </p:spPr>
        <p:txBody>
          <a:bodyPr>
            <a:normAutofit fontScale="90000"/>
          </a:bodyPr>
          <a:lstStyle/>
          <a:p>
            <a:pPr algn="ctr"/>
            <a:r>
              <a:rPr lang="en-US" b="1" dirty="0">
                <a:solidFill>
                  <a:srgbClr val="00B050"/>
                </a:solidFill>
              </a:rPr>
              <a:t>Thank You </a:t>
            </a:r>
            <a:br>
              <a:rPr lang="en-US" b="1" dirty="0">
                <a:solidFill>
                  <a:srgbClr val="00B050"/>
                </a:solidFill>
              </a:rPr>
            </a:br>
            <a:r>
              <a:rPr lang="en-US" b="1" dirty="0">
                <a:solidFill>
                  <a:srgbClr val="00B050"/>
                </a:solidFill>
              </a:rPr>
              <a:t>For your support </a:t>
            </a:r>
            <a:br>
              <a:rPr lang="en-US" b="1" dirty="0">
                <a:solidFill>
                  <a:srgbClr val="00B050"/>
                </a:solidFill>
              </a:rPr>
            </a:br>
            <a:r>
              <a:rPr lang="en-US" b="1" dirty="0">
                <a:solidFill>
                  <a:srgbClr val="00B050"/>
                </a:solidFill>
              </a:rPr>
              <a:t>And </a:t>
            </a:r>
            <a:br>
              <a:rPr lang="en-US" b="1" dirty="0">
                <a:solidFill>
                  <a:srgbClr val="00B050"/>
                </a:solidFill>
              </a:rPr>
            </a:br>
            <a:r>
              <a:rPr lang="en-US" b="1" dirty="0">
                <a:solidFill>
                  <a:srgbClr val="00B050"/>
                </a:solidFill>
              </a:rPr>
              <a:t>Staying with us</a:t>
            </a:r>
          </a:p>
        </p:txBody>
      </p:sp>
      <p:sp>
        <p:nvSpPr>
          <p:cNvPr id="4" name="Slide Number Placeholder 3">
            <a:extLst>
              <a:ext uri="{FF2B5EF4-FFF2-40B4-BE49-F238E27FC236}">
                <a16:creationId xmlns:a16="http://schemas.microsoft.com/office/drawing/2014/main" id="{1E51DCAC-8720-4BA3-A2C3-8BB80E35E26F}"/>
              </a:ext>
            </a:extLst>
          </p:cNvPr>
          <p:cNvSpPr>
            <a:spLocks noGrp="1"/>
          </p:cNvSpPr>
          <p:nvPr>
            <p:ph type="sldNum" sz="quarter" idx="12"/>
          </p:nvPr>
        </p:nvSpPr>
        <p:spPr/>
        <p:txBody>
          <a:bodyPr/>
          <a:lstStyle/>
          <a:p>
            <a:fld id="{9B0506E8-19E8-4346-8101-D5B0A6460248}" type="slidenum">
              <a:rPr lang="en-US" smtClean="0"/>
              <a:t>17</a:t>
            </a:fld>
            <a:endParaRPr lang="en-US"/>
          </a:p>
        </p:txBody>
      </p:sp>
      <p:grpSp>
        <p:nvGrpSpPr>
          <p:cNvPr id="6" name="Group 5">
            <a:extLst>
              <a:ext uri="{FF2B5EF4-FFF2-40B4-BE49-F238E27FC236}">
                <a16:creationId xmlns:a16="http://schemas.microsoft.com/office/drawing/2014/main" id="{0BDE638F-45CE-47C4-A0D0-521E7F3187CB}"/>
              </a:ext>
            </a:extLst>
          </p:cNvPr>
          <p:cNvGrpSpPr/>
          <p:nvPr/>
        </p:nvGrpSpPr>
        <p:grpSpPr>
          <a:xfrm rot="1261498">
            <a:off x="9256867" y="-2235026"/>
            <a:ext cx="4777590" cy="5056786"/>
            <a:chOff x="8749874" y="-1190429"/>
            <a:chExt cx="4777590" cy="5056786"/>
          </a:xfrm>
        </p:grpSpPr>
        <p:sp>
          <p:nvSpPr>
            <p:cNvPr id="7" name="Oval 6">
              <a:extLst>
                <a:ext uri="{FF2B5EF4-FFF2-40B4-BE49-F238E27FC236}">
                  <a16:creationId xmlns:a16="http://schemas.microsoft.com/office/drawing/2014/main" id="{442087EA-FE0A-45DD-8685-C29AE5A87554}"/>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DA2B09-5ED7-48D2-9280-3B3FD1A2CE97}"/>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F67A126-1EBF-4D94-8B1B-DD52EAEFA5EA}"/>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578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0585-E566-46B9-9A8A-3E04A177459C}"/>
              </a:ext>
            </a:extLst>
          </p:cNvPr>
          <p:cNvSpPr>
            <a:spLocks noGrp="1"/>
          </p:cNvSpPr>
          <p:nvPr>
            <p:ph type="title"/>
          </p:nvPr>
        </p:nvSpPr>
        <p:spPr>
          <a:xfrm>
            <a:off x="4270341" y="1058109"/>
            <a:ext cx="6885495" cy="1325563"/>
          </a:xfrm>
        </p:spPr>
        <p:txBody>
          <a:bodyPr/>
          <a:lstStyle/>
          <a:p>
            <a:r>
              <a:rPr lang="en-US" b="1" dirty="0">
                <a:solidFill>
                  <a:srgbClr val="00B050"/>
                </a:solidFill>
              </a:rPr>
              <a:t>Questions?</a:t>
            </a:r>
          </a:p>
        </p:txBody>
      </p:sp>
      <p:pic>
        <p:nvPicPr>
          <p:cNvPr id="5" name="Content Placeholder 4">
            <a:extLst>
              <a:ext uri="{FF2B5EF4-FFF2-40B4-BE49-F238E27FC236}">
                <a16:creationId xmlns:a16="http://schemas.microsoft.com/office/drawing/2014/main" id="{62A58489-560A-4DB1-8647-1A66CCEDD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670" y="1897698"/>
            <a:ext cx="6799934" cy="4731752"/>
          </a:xfrm>
        </p:spPr>
      </p:pic>
      <p:sp>
        <p:nvSpPr>
          <p:cNvPr id="4" name="Slide Number Placeholder 3">
            <a:extLst>
              <a:ext uri="{FF2B5EF4-FFF2-40B4-BE49-F238E27FC236}">
                <a16:creationId xmlns:a16="http://schemas.microsoft.com/office/drawing/2014/main" id="{07CF3E22-F81A-4347-8447-F30779DECD91}"/>
              </a:ext>
            </a:extLst>
          </p:cNvPr>
          <p:cNvSpPr>
            <a:spLocks noGrp="1"/>
          </p:cNvSpPr>
          <p:nvPr>
            <p:ph type="sldNum" sz="quarter" idx="12"/>
          </p:nvPr>
        </p:nvSpPr>
        <p:spPr/>
        <p:txBody>
          <a:bodyPr/>
          <a:lstStyle/>
          <a:p>
            <a:r>
              <a:rPr lang="en-US" sz="1800" b="1" dirty="0">
                <a:solidFill>
                  <a:schemeClr val="accent6">
                    <a:lumMod val="75000"/>
                  </a:schemeClr>
                </a:solidFill>
              </a:rPr>
              <a:t>11</a:t>
            </a:r>
          </a:p>
        </p:txBody>
      </p:sp>
    </p:spTree>
    <p:extLst>
      <p:ext uri="{BB962C8B-B14F-4D97-AF65-F5344CB8AC3E}">
        <p14:creationId xmlns:p14="http://schemas.microsoft.com/office/powerpoint/2010/main" val="191425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234 0.73565 L 1.45833E-6 1.20997E-16 " pathEditMode="relative" rAng="0" ptsTypes="AA">
                                      <p:cBhvr>
                                        <p:cTn id="6" dur="2000" fill="hold"/>
                                        <p:tgtEl>
                                          <p:spTgt spid="5"/>
                                        </p:tgtEl>
                                        <p:attrNameLst>
                                          <p:attrName>ppt_x</p:attrName>
                                          <p:attrName>ppt_y</p:attrName>
                                        </p:attrNameLst>
                                      </p:cBhvr>
                                      <p:rCtr x="0" y="-3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BB22A2-681A-4719-B604-699DB998D21C}"/>
              </a:ext>
            </a:extLst>
          </p:cNvPr>
          <p:cNvSpPr>
            <a:spLocks noGrp="1"/>
          </p:cNvSpPr>
          <p:nvPr>
            <p:ph type="title"/>
          </p:nvPr>
        </p:nvSpPr>
        <p:spPr/>
        <p:txBody>
          <a:bodyPr/>
          <a:lstStyle/>
          <a:p>
            <a:r>
              <a:rPr lang="en-US" b="1" dirty="0">
                <a:solidFill>
                  <a:srgbClr val="00B050"/>
                </a:solidFill>
              </a:rPr>
              <a:t>Outline</a:t>
            </a:r>
          </a:p>
        </p:txBody>
      </p:sp>
      <p:sp>
        <p:nvSpPr>
          <p:cNvPr id="5" name="Content Placeholder 4">
            <a:extLst>
              <a:ext uri="{FF2B5EF4-FFF2-40B4-BE49-F238E27FC236}">
                <a16:creationId xmlns:a16="http://schemas.microsoft.com/office/drawing/2014/main" id="{B3739AAD-D98B-4C40-8C1C-96E6EBFB1645}"/>
              </a:ext>
            </a:extLst>
          </p:cNvPr>
          <p:cNvSpPr>
            <a:spLocks noGrp="1"/>
          </p:cNvSpPr>
          <p:nvPr>
            <p:ph idx="1"/>
          </p:nvPr>
        </p:nvSpPr>
        <p:spPr>
          <a:xfrm>
            <a:off x="1921268" y="1690688"/>
            <a:ext cx="4564373" cy="4351338"/>
          </a:xfrm>
        </p:spPr>
        <p:txBody>
          <a:bodyPr>
            <a:normAutofit/>
          </a:bodyPr>
          <a:lstStyle/>
          <a:p>
            <a:pPr marL="457200" indent="-457200">
              <a:buClr>
                <a:srgbClr val="15A330"/>
              </a:buClr>
              <a:buFont typeface="+mj-lt"/>
              <a:buAutoNum type="arabicPeriod"/>
            </a:pPr>
            <a:r>
              <a:rPr lang="en-US" sz="2400" dirty="0"/>
              <a:t>Introduction</a:t>
            </a:r>
          </a:p>
          <a:p>
            <a:pPr marL="457200" indent="-457200">
              <a:buClr>
                <a:srgbClr val="15A330"/>
              </a:buClr>
              <a:buFont typeface="+mj-lt"/>
              <a:buAutoNum type="arabicPeriod"/>
            </a:pPr>
            <a:r>
              <a:rPr lang="en-US" sz="2400" dirty="0"/>
              <a:t>Problem statements </a:t>
            </a:r>
          </a:p>
          <a:p>
            <a:pPr marL="457200" indent="-457200">
              <a:buClr>
                <a:srgbClr val="15A330"/>
              </a:buClr>
              <a:buFont typeface="+mj-lt"/>
              <a:buAutoNum type="arabicPeriod"/>
            </a:pPr>
            <a:r>
              <a:rPr lang="en-US" sz="2400" dirty="0"/>
              <a:t>Objective</a:t>
            </a:r>
          </a:p>
          <a:p>
            <a:pPr marL="457200" indent="-457200">
              <a:buClr>
                <a:srgbClr val="15A330"/>
              </a:buClr>
              <a:buFont typeface="+mj-lt"/>
              <a:buAutoNum type="arabicPeriod"/>
            </a:pPr>
            <a:r>
              <a:rPr lang="en-US" sz="2400" dirty="0"/>
              <a:t>Related works</a:t>
            </a:r>
          </a:p>
          <a:p>
            <a:pPr marL="457200" indent="-457200">
              <a:buClr>
                <a:srgbClr val="15A330"/>
              </a:buClr>
              <a:buFont typeface="+mj-lt"/>
              <a:buAutoNum type="arabicPeriod"/>
            </a:pPr>
            <a:r>
              <a:rPr lang="en-US" sz="2400" dirty="0"/>
              <a:t>System model</a:t>
            </a:r>
          </a:p>
          <a:p>
            <a:pPr marL="457200" indent="-457200">
              <a:buClr>
                <a:srgbClr val="15A330"/>
              </a:buClr>
              <a:buFont typeface="+mj-lt"/>
              <a:buAutoNum type="arabicPeriod"/>
            </a:pPr>
            <a:r>
              <a:rPr lang="en-US" sz="2400" dirty="0"/>
              <a:t>Methods and Techniques</a:t>
            </a:r>
          </a:p>
          <a:p>
            <a:pPr marL="457200" indent="-457200">
              <a:buClr>
                <a:srgbClr val="15A330"/>
              </a:buClr>
              <a:buFont typeface="+mj-lt"/>
              <a:buAutoNum type="arabicPeriod"/>
            </a:pPr>
            <a:r>
              <a:rPr lang="en-US" sz="2400" dirty="0"/>
              <a:t>Dataset and working process</a:t>
            </a:r>
          </a:p>
          <a:p>
            <a:pPr marL="457200" indent="-457200">
              <a:buClr>
                <a:srgbClr val="15A330"/>
              </a:buClr>
              <a:buFont typeface="+mj-lt"/>
              <a:buAutoNum type="arabicPeriod"/>
            </a:pPr>
            <a:r>
              <a:rPr lang="en-US" sz="2400" dirty="0"/>
              <a:t>Conclusion and future works</a:t>
            </a:r>
          </a:p>
          <a:p>
            <a:pPr marL="457200" indent="-457200">
              <a:buClr>
                <a:srgbClr val="15A330"/>
              </a:buClr>
              <a:buFont typeface="+mj-lt"/>
              <a:buAutoNum type="arabicPeriod"/>
            </a:pPr>
            <a:r>
              <a:rPr lang="en-US" sz="2400" dirty="0"/>
              <a:t>References</a:t>
            </a:r>
          </a:p>
        </p:txBody>
      </p:sp>
      <p:sp>
        <p:nvSpPr>
          <p:cNvPr id="3" name="Slide Number Placeholder 2">
            <a:extLst>
              <a:ext uri="{FF2B5EF4-FFF2-40B4-BE49-F238E27FC236}">
                <a16:creationId xmlns:a16="http://schemas.microsoft.com/office/drawing/2014/main" id="{37287CE5-AAE7-4667-BE43-25645F06ADA0}"/>
              </a:ext>
            </a:extLst>
          </p:cNvPr>
          <p:cNvSpPr>
            <a:spLocks noGrp="1"/>
          </p:cNvSpPr>
          <p:nvPr>
            <p:ph type="sldNum" sz="quarter" idx="12"/>
          </p:nvPr>
        </p:nvSpPr>
        <p:spPr/>
        <p:txBody>
          <a:bodyPr/>
          <a:lstStyle/>
          <a:p>
            <a:r>
              <a:rPr lang="en-US" sz="1800" b="1" dirty="0">
                <a:solidFill>
                  <a:schemeClr val="accent6">
                    <a:lumMod val="75000"/>
                  </a:schemeClr>
                </a:solidFill>
              </a:rPr>
              <a:t>1</a:t>
            </a:r>
          </a:p>
        </p:txBody>
      </p:sp>
      <p:grpSp>
        <p:nvGrpSpPr>
          <p:cNvPr id="9" name="Group 8">
            <a:extLst>
              <a:ext uri="{FF2B5EF4-FFF2-40B4-BE49-F238E27FC236}">
                <a16:creationId xmlns:a16="http://schemas.microsoft.com/office/drawing/2014/main" id="{CC6468A3-6BEB-4CE9-B259-C556C8045BD4}"/>
              </a:ext>
            </a:extLst>
          </p:cNvPr>
          <p:cNvGrpSpPr/>
          <p:nvPr/>
        </p:nvGrpSpPr>
        <p:grpSpPr>
          <a:xfrm rot="933116">
            <a:off x="8763000" y="-2285188"/>
            <a:ext cx="4777590" cy="5056786"/>
            <a:chOff x="8749874" y="-1190429"/>
            <a:chExt cx="4777590" cy="5056786"/>
          </a:xfrm>
        </p:grpSpPr>
        <p:sp>
          <p:nvSpPr>
            <p:cNvPr id="6" name="Oval 5">
              <a:extLst>
                <a:ext uri="{FF2B5EF4-FFF2-40B4-BE49-F238E27FC236}">
                  <a16:creationId xmlns:a16="http://schemas.microsoft.com/office/drawing/2014/main" id="{F3E5CE0C-EF46-4016-9DA5-36490DE68684}"/>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A248FE5-EEE1-44D8-8120-EDA304E67A2E}"/>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940EF60-0A17-45E7-ABA2-13A975E08385}"/>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D60679E5-7246-44C6-9DD3-1A8A951DA2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32507" y="4338320"/>
            <a:ext cx="1874553" cy="1841746"/>
          </a:xfrm>
          <a:prstGeom prst="rect">
            <a:avLst/>
          </a:prstGeom>
          <a:noFill/>
          <a:ln>
            <a:noFill/>
          </a:ln>
        </p:spPr>
      </p:pic>
    </p:spTree>
    <p:extLst>
      <p:ext uri="{BB962C8B-B14F-4D97-AF65-F5344CB8AC3E}">
        <p14:creationId xmlns:p14="http://schemas.microsoft.com/office/powerpoint/2010/main" val="255383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nodeType="withEffect">
                                  <p:stCondLst>
                                    <p:cond delay="7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par>
                                <p:cTn id="11" presetID="10" presetClass="entr" presetSubtype="0" fill="hold" nodeType="withEffect">
                                  <p:stCondLst>
                                    <p:cond delay="75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childTnLst>
                                </p:cTn>
                              </p:par>
                              <p:par>
                                <p:cTn id="14" presetID="10" presetClass="entr" presetSubtype="0" fill="hold" nodeType="withEffect">
                                  <p:stCondLst>
                                    <p:cond delay="75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1000"/>
                                        <p:tgtEl>
                                          <p:spTgt spid="5">
                                            <p:txEl>
                                              <p:pRg st="3" end="3"/>
                                            </p:txEl>
                                          </p:spTgt>
                                        </p:tgtEl>
                                      </p:cBhvr>
                                    </p:animEffect>
                                  </p:childTnLst>
                                </p:cTn>
                              </p:par>
                              <p:par>
                                <p:cTn id="17" presetID="10" presetClass="entr" presetSubtype="0" fill="hold" nodeType="withEffect">
                                  <p:stCondLst>
                                    <p:cond delay="75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childTnLst>
                                </p:cTn>
                              </p:par>
                              <p:par>
                                <p:cTn id="20" presetID="10" presetClass="entr" presetSubtype="0" fill="hold" nodeType="withEffect">
                                  <p:stCondLst>
                                    <p:cond delay="75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childTnLst>
                                </p:cTn>
                              </p:par>
                              <p:par>
                                <p:cTn id="23" presetID="10" presetClass="entr" presetSubtype="0" fill="hold" nodeType="withEffect">
                                  <p:stCondLst>
                                    <p:cond delay="75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1000"/>
                                        <p:tgtEl>
                                          <p:spTgt spid="5">
                                            <p:txEl>
                                              <p:pRg st="6" end="6"/>
                                            </p:txEl>
                                          </p:spTgt>
                                        </p:tgtEl>
                                      </p:cBhvr>
                                    </p:animEffect>
                                  </p:childTnLst>
                                </p:cTn>
                              </p:par>
                              <p:par>
                                <p:cTn id="26" presetID="10" presetClass="entr" presetSubtype="0" fill="hold" nodeType="withEffect">
                                  <p:stCondLst>
                                    <p:cond delay="75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childTnLst>
                                </p:cTn>
                              </p:par>
                              <p:par>
                                <p:cTn id="29" presetID="10" presetClass="entr" presetSubtype="0" fill="hold" nodeType="withEffect">
                                  <p:stCondLst>
                                    <p:cond delay="75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1000"/>
                                        <p:tgtEl>
                                          <p:spTgt spid="5">
                                            <p:txEl>
                                              <p:pRg st="8" end="8"/>
                                            </p:txEl>
                                          </p:spTgt>
                                        </p:tgtEl>
                                      </p:cBhvr>
                                    </p:animEffect>
                                  </p:childTnLst>
                                </p:cTn>
                              </p:par>
                              <p:par>
                                <p:cTn id="32" presetID="42" presetClass="path" presetSubtype="0" accel="50000" decel="50000" fill="hold" nodeType="withEffect">
                                  <p:stCondLst>
                                    <p:cond delay="750"/>
                                  </p:stCondLst>
                                  <p:childTnLst>
                                    <p:animMotion origin="layout" path="M 0.20078 0.01088 L -3.33333E-6 1.85185E-6 " pathEditMode="relative" rAng="0" ptsTypes="AA">
                                      <p:cBhvr>
                                        <p:cTn id="33" dur="2000" fill="hold"/>
                                        <p:tgtEl>
                                          <p:spTgt spid="10"/>
                                        </p:tgtEl>
                                        <p:attrNameLst>
                                          <p:attrName>ppt_x</p:attrName>
                                          <p:attrName>ppt_y</p:attrName>
                                        </p:attrNameLst>
                                      </p:cBhvr>
                                      <p:rCtr x="-10039"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DA8BCA4-D4B7-4ACF-B15B-A8EC8867BC40}"/>
              </a:ext>
            </a:extLst>
          </p:cNvPr>
          <p:cNvGrpSpPr/>
          <p:nvPr/>
        </p:nvGrpSpPr>
        <p:grpSpPr>
          <a:xfrm rot="11138335">
            <a:off x="-1972707" y="4193081"/>
            <a:ext cx="4777590" cy="5056786"/>
            <a:chOff x="8749874" y="-1190429"/>
            <a:chExt cx="4777590" cy="5056786"/>
          </a:xfrm>
        </p:grpSpPr>
        <p:sp>
          <p:nvSpPr>
            <p:cNvPr id="11" name="Oval 10">
              <a:extLst>
                <a:ext uri="{FF2B5EF4-FFF2-40B4-BE49-F238E27FC236}">
                  <a16:creationId xmlns:a16="http://schemas.microsoft.com/office/drawing/2014/main" id="{9AFC0A99-5F9E-43A2-A45F-C008CE740BCB}"/>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DB7681D-FA40-468F-A866-A374FAC592E9}"/>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66A1F07-A187-4758-963D-302CCF9CD988}"/>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CD1CE2C-C089-4772-819C-A4BE75EFE0F0}"/>
              </a:ext>
            </a:extLst>
          </p:cNvPr>
          <p:cNvSpPr>
            <a:spLocks noGrp="1"/>
          </p:cNvSpPr>
          <p:nvPr>
            <p:ph type="title"/>
          </p:nvPr>
        </p:nvSpPr>
        <p:spPr/>
        <p:txBody>
          <a:bodyPr/>
          <a:lstStyle/>
          <a:p>
            <a:r>
              <a:rPr lang="en-US" b="1" dirty="0">
                <a:solidFill>
                  <a:srgbClr val="00B050"/>
                </a:solidFill>
              </a:rPr>
              <a:t>Introduction</a:t>
            </a:r>
          </a:p>
        </p:txBody>
      </p:sp>
      <p:sp>
        <p:nvSpPr>
          <p:cNvPr id="3" name="Content Placeholder 2">
            <a:extLst>
              <a:ext uri="{FF2B5EF4-FFF2-40B4-BE49-F238E27FC236}">
                <a16:creationId xmlns:a16="http://schemas.microsoft.com/office/drawing/2014/main" id="{AFF7F179-F6FD-4BE2-B5C3-3E4894DD7896}"/>
              </a:ext>
            </a:extLst>
          </p:cNvPr>
          <p:cNvSpPr>
            <a:spLocks noGrp="1"/>
          </p:cNvSpPr>
          <p:nvPr>
            <p:ph idx="1"/>
          </p:nvPr>
        </p:nvSpPr>
        <p:spPr>
          <a:xfrm>
            <a:off x="838200" y="1796838"/>
            <a:ext cx="10515600" cy="4351338"/>
          </a:xfrm>
        </p:spPr>
        <p:txBody>
          <a:bodyPr/>
          <a:lstStyle/>
          <a:p>
            <a:r>
              <a:rPr lang="en-US" dirty="0"/>
              <a:t>Airbnb is a service that lets property owners rent out their spaces to travelers looking for a place to stay. </a:t>
            </a:r>
          </a:p>
          <a:p>
            <a:r>
              <a:rPr lang="en-US" dirty="0"/>
              <a:t>It is the landing platform for providing lodging and tourism experiences. </a:t>
            </a:r>
          </a:p>
          <a:p>
            <a:r>
              <a:rPr lang="en-US" dirty="0"/>
              <a:t>Travelers can rent a space for multiple people to share, a shared space with private rooms, or the entire property for themselves.</a:t>
            </a:r>
          </a:p>
        </p:txBody>
      </p:sp>
      <p:sp>
        <p:nvSpPr>
          <p:cNvPr id="5" name="Slide Number Placeholder 4">
            <a:extLst>
              <a:ext uri="{FF2B5EF4-FFF2-40B4-BE49-F238E27FC236}">
                <a16:creationId xmlns:a16="http://schemas.microsoft.com/office/drawing/2014/main" id="{A0839C1E-9992-4794-9EF4-D97C9A5D5896}"/>
              </a:ext>
            </a:extLst>
          </p:cNvPr>
          <p:cNvSpPr>
            <a:spLocks noGrp="1"/>
          </p:cNvSpPr>
          <p:nvPr>
            <p:ph type="sldNum" sz="quarter" idx="12"/>
          </p:nvPr>
        </p:nvSpPr>
        <p:spPr/>
        <p:txBody>
          <a:bodyPr/>
          <a:lstStyle/>
          <a:p>
            <a:r>
              <a:rPr lang="en-US" sz="1800" b="1" dirty="0">
                <a:solidFill>
                  <a:schemeClr val="accent6">
                    <a:lumMod val="75000"/>
                  </a:schemeClr>
                </a:solidFill>
              </a:rPr>
              <a:t>2</a:t>
            </a:r>
          </a:p>
        </p:txBody>
      </p:sp>
    </p:spTree>
    <p:extLst>
      <p:ext uri="{BB962C8B-B14F-4D97-AF65-F5344CB8AC3E}">
        <p14:creationId xmlns:p14="http://schemas.microsoft.com/office/powerpoint/2010/main" val="33010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1EB6353-FA9B-45B3-8520-B4183D7FD864}"/>
              </a:ext>
            </a:extLst>
          </p:cNvPr>
          <p:cNvGrpSpPr/>
          <p:nvPr/>
        </p:nvGrpSpPr>
        <p:grpSpPr>
          <a:xfrm rot="1284184">
            <a:off x="9577640" y="-1847356"/>
            <a:ext cx="4777590" cy="5056786"/>
            <a:chOff x="8749874" y="-1190429"/>
            <a:chExt cx="4777590" cy="5056786"/>
          </a:xfrm>
        </p:grpSpPr>
        <p:sp>
          <p:nvSpPr>
            <p:cNvPr id="7" name="Oval 6">
              <a:extLst>
                <a:ext uri="{FF2B5EF4-FFF2-40B4-BE49-F238E27FC236}">
                  <a16:creationId xmlns:a16="http://schemas.microsoft.com/office/drawing/2014/main" id="{E4106081-9605-4814-AE02-0ACD708E625E}"/>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D52CF6A-686D-4F94-AB3C-008CB0B35B10}"/>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D110DBE-9B88-4BEF-AF4F-3CF85C74879E}"/>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A816CD-3051-4274-AD5F-44AD66ADAE43}"/>
              </a:ext>
            </a:extLst>
          </p:cNvPr>
          <p:cNvSpPr>
            <a:spLocks noGrp="1"/>
          </p:cNvSpPr>
          <p:nvPr>
            <p:ph type="title"/>
          </p:nvPr>
        </p:nvSpPr>
        <p:spPr/>
        <p:txBody>
          <a:bodyPr/>
          <a:lstStyle/>
          <a:p>
            <a:r>
              <a:rPr lang="en-US" b="1" dirty="0">
                <a:solidFill>
                  <a:srgbClr val="00B050"/>
                </a:solidFill>
              </a:rPr>
              <a:t>Problem statement</a:t>
            </a:r>
          </a:p>
        </p:txBody>
      </p:sp>
      <p:sp>
        <p:nvSpPr>
          <p:cNvPr id="3" name="Content Placeholder 2">
            <a:extLst>
              <a:ext uri="{FF2B5EF4-FFF2-40B4-BE49-F238E27FC236}">
                <a16:creationId xmlns:a16="http://schemas.microsoft.com/office/drawing/2014/main" id="{0A387530-D2B4-44AC-92BA-9E2C69F52436}"/>
              </a:ext>
            </a:extLst>
          </p:cNvPr>
          <p:cNvSpPr>
            <a:spLocks noGrp="1"/>
          </p:cNvSpPr>
          <p:nvPr>
            <p:ph idx="1"/>
          </p:nvPr>
        </p:nvSpPr>
        <p:spPr/>
        <p:txBody>
          <a:bodyPr/>
          <a:lstStyle/>
          <a:p>
            <a:r>
              <a:rPr lang="en-US" dirty="0"/>
              <a:t>Airbnb hosts need guidance when choosing a pricing range when they property online.</a:t>
            </a:r>
          </a:p>
          <a:p>
            <a:r>
              <a:rPr lang="en-US" dirty="0"/>
              <a:t>People can’t decide on the price list because they don’t know how much similar booking cost.</a:t>
            </a:r>
          </a:p>
          <a:p>
            <a:r>
              <a:rPr lang="en-US" dirty="0"/>
              <a:t>Options of choosing different services depending on the price.</a:t>
            </a:r>
          </a:p>
        </p:txBody>
      </p:sp>
      <p:sp>
        <p:nvSpPr>
          <p:cNvPr id="5" name="Slide Number Placeholder 4">
            <a:extLst>
              <a:ext uri="{FF2B5EF4-FFF2-40B4-BE49-F238E27FC236}">
                <a16:creationId xmlns:a16="http://schemas.microsoft.com/office/drawing/2014/main" id="{A6E4AB15-7B44-4EEC-82D1-70D9EFD0F9E4}"/>
              </a:ext>
            </a:extLst>
          </p:cNvPr>
          <p:cNvSpPr>
            <a:spLocks noGrp="1"/>
          </p:cNvSpPr>
          <p:nvPr>
            <p:ph type="sldNum" sz="quarter" idx="12"/>
          </p:nvPr>
        </p:nvSpPr>
        <p:spPr/>
        <p:txBody>
          <a:bodyPr/>
          <a:lstStyle/>
          <a:p>
            <a:r>
              <a:rPr lang="en-US" sz="1800" b="1" dirty="0">
                <a:solidFill>
                  <a:schemeClr val="accent6">
                    <a:lumMod val="75000"/>
                  </a:schemeClr>
                </a:solidFill>
              </a:rPr>
              <a:t>4</a:t>
            </a:r>
          </a:p>
        </p:txBody>
      </p:sp>
    </p:spTree>
    <p:extLst>
      <p:ext uri="{BB962C8B-B14F-4D97-AF65-F5344CB8AC3E}">
        <p14:creationId xmlns:p14="http://schemas.microsoft.com/office/powerpoint/2010/main" val="61212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85E6838-D17D-428F-9AF9-F7E1F2CF94E6}"/>
              </a:ext>
            </a:extLst>
          </p:cNvPr>
          <p:cNvGrpSpPr/>
          <p:nvPr/>
        </p:nvGrpSpPr>
        <p:grpSpPr>
          <a:xfrm rot="11138335">
            <a:off x="-1972707" y="4193081"/>
            <a:ext cx="4777590" cy="5056786"/>
            <a:chOff x="8749874" y="-1190429"/>
            <a:chExt cx="4777590" cy="5056786"/>
          </a:xfrm>
        </p:grpSpPr>
        <p:sp>
          <p:nvSpPr>
            <p:cNvPr id="7" name="Oval 6">
              <a:extLst>
                <a:ext uri="{FF2B5EF4-FFF2-40B4-BE49-F238E27FC236}">
                  <a16:creationId xmlns:a16="http://schemas.microsoft.com/office/drawing/2014/main" id="{F105EAA1-55F7-498E-9F5C-803371345577}"/>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E3864F-22E0-48E8-A14D-221470EEAA25}"/>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BC55B13-436C-4709-B16A-11B1A64F148C}"/>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9B2359F-FF49-4E8C-ADF0-CFF69B9D4442}"/>
              </a:ext>
            </a:extLst>
          </p:cNvPr>
          <p:cNvSpPr>
            <a:spLocks noGrp="1"/>
          </p:cNvSpPr>
          <p:nvPr>
            <p:ph type="title"/>
          </p:nvPr>
        </p:nvSpPr>
        <p:spPr/>
        <p:txBody>
          <a:bodyPr/>
          <a:lstStyle/>
          <a:p>
            <a:r>
              <a:rPr lang="en-US" b="1" dirty="0">
                <a:solidFill>
                  <a:srgbClr val="00B050"/>
                </a:solidFill>
              </a:rPr>
              <a:t>Objective</a:t>
            </a:r>
          </a:p>
        </p:txBody>
      </p:sp>
      <p:sp>
        <p:nvSpPr>
          <p:cNvPr id="3" name="Content Placeholder 2">
            <a:extLst>
              <a:ext uri="{FF2B5EF4-FFF2-40B4-BE49-F238E27FC236}">
                <a16:creationId xmlns:a16="http://schemas.microsoft.com/office/drawing/2014/main" id="{041DEADC-5C2B-4674-817E-330A8BE42A8D}"/>
              </a:ext>
            </a:extLst>
          </p:cNvPr>
          <p:cNvSpPr>
            <a:spLocks noGrp="1"/>
          </p:cNvSpPr>
          <p:nvPr>
            <p:ph idx="1"/>
          </p:nvPr>
        </p:nvSpPr>
        <p:spPr/>
        <p:txBody>
          <a:bodyPr/>
          <a:lstStyle/>
          <a:p>
            <a:pPr>
              <a:buClr>
                <a:schemeClr val="accent6">
                  <a:lumMod val="75000"/>
                </a:schemeClr>
              </a:buClr>
              <a:buFont typeface="Wingdings" panose="05000000000000000000" pitchFamily="2" charset="2"/>
              <a:buChar char="Ø"/>
            </a:pPr>
            <a:r>
              <a:rPr lang="en-US" dirty="0"/>
              <a:t>To provide a accurate model for price prediction to help users to set the price correctly or help users to choose the best option according to their price range.</a:t>
            </a:r>
          </a:p>
        </p:txBody>
      </p:sp>
      <p:sp>
        <p:nvSpPr>
          <p:cNvPr id="5" name="Slide Number Placeholder 4">
            <a:extLst>
              <a:ext uri="{FF2B5EF4-FFF2-40B4-BE49-F238E27FC236}">
                <a16:creationId xmlns:a16="http://schemas.microsoft.com/office/drawing/2014/main" id="{E96145FF-17DA-4980-B5B2-63FED3B8921F}"/>
              </a:ext>
            </a:extLst>
          </p:cNvPr>
          <p:cNvSpPr>
            <a:spLocks noGrp="1"/>
          </p:cNvSpPr>
          <p:nvPr>
            <p:ph type="sldNum" sz="quarter" idx="12"/>
          </p:nvPr>
        </p:nvSpPr>
        <p:spPr/>
        <p:txBody>
          <a:bodyPr/>
          <a:lstStyle/>
          <a:p>
            <a:r>
              <a:rPr lang="en-US" sz="1800" b="1" dirty="0">
                <a:solidFill>
                  <a:schemeClr val="accent6">
                    <a:lumMod val="75000"/>
                  </a:schemeClr>
                </a:solidFill>
              </a:rPr>
              <a:t>5</a:t>
            </a:r>
          </a:p>
        </p:txBody>
      </p:sp>
    </p:spTree>
    <p:extLst>
      <p:ext uri="{BB962C8B-B14F-4D97-AF65-F5344CB8AC3E}">
        <p14:creationId xmlns:p14="http://schemas.microsoft.com/office/powerpoint/2010/main" val="138983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BA924D9-AA40-40BD-B6D8-6BFEF892A219}"/>
              </a:ext>
            </a:extLst>
          </p:cNvPr>
          <p:cNvGrpSpPr/>
          <p:nvPr/>
        </p:nvGrpSpPr>
        <p:grpSpPr>
          <a:xfrm rot="1284184">
            <a:off x="9577640" y="-1847356"/>
            <a:ext cx="4777590" cy="5056786"/>
            <a:chOff x="8749874" y="-1190429"/>
            <a:chExt cx="4777590" cy="5056786"/>
          </a:xfrm>
        </p:grpSpPr>
        <p:sp>
          <p:nvSpPr>
            <p:cNvPr id="11" name="Oval 10">
              <a:extLst>
                <a:ext uri="{FF2B5EF4-FFF2-40B4-BE49-F238E27FC236}">
                  <a16:creationId xmlns:a16="http://schemas.microsoft.com/office/drawing/2014/main" id="{64407DB7-6843-44A7-A5A2-0AAEFFA6D767}"/>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438EF49-DA62-466B-ADF5-04187DAC393D}"/>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6F51ADC-E63A-4ECC-A69D-8883EE20FDA4}"/>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F3CB45B-3B1C-4A83-9A9F-86CA1695E5B4}"/>
              </a:ext>
            </a:extLst>
          </p:cNvPr>
          <p:cNvSpPr>
            <a:spLocks noGrp="1"/>
          </p:cNvSpPr>
          <p:nvPr>
            <p:ph type="title"/>
          </p:nvPr>
        </p:nvSpPr>
        <p:spPr>
          <a:xfrm>
            <a:off x="433231" y="280910"/>
            <a:ext cx="10515600" cy="1325563"/>
          </a:xfrm>
        </p:spPr>
        <p:txBody>
          <a:bodyPr/>
          <a:lstStyle/>
          <a:p>
            <a:r>
              <a:rPr lang="en-US" b="1" dirty="0">
                <a:solidFill>
                  <a:srgbClr val="00B050"/>
                </a:solidFill>
              </a:rPr>
              <a:t>Related Work</a:t>
            </a:r>
          </a:p>
        </p:txBody>
      </p:sp>
      <p:sp>
        <p:nvSpPr>
          <p:cNvPr id="4" name="Content Placeholder 3">
            <a:extLst>
              <a:ext uri="{FF2B5EF4-FFF2-40B4-BE49-F238E27FC236}">
                <a16:creationId xmlns:a16="http://schemas.microsoft.com/office/drawing/2014/main" id="{DED34FFA-5EF4-4F17-8AEF-22763A3CD072}"/>
              </a:ext>
            </a:extLst>
          </p:cNvPr>
          <p:cNvSpPr>
            <a:spLocks noGrp="1"/>
          </p:cNvSpPr>
          <p:nvPr>
            <p:ph sz="half" idx="2"/>
          </p:nvPr>
        </p:nvSpPr>
        <p:spPr>
          <a:xfrm>
            <a:off x="433231" y="1508441"/>
            <a:ext cx="11113789" cy="4274791"/>
          </a:xfrm>
        </p:spPr>
        <p:txBody>
          <a:bodyPr>
            <a:normAutofit/>
          </a:bodyPr>
          <a:lstStyle/>
          <a:p>
            <a:r>
              <a:rPr lang="en-US" sz="2000" dirty="0"/>
              <a:t>Tang and </a:t>
            </a:r>
            <a:r>
              <a:rPr lang="en-US" sz="2000" dirty="0" err="1"/>
              <a:t>Sanghani</a:t>
            </a:r>
            <a:r>
              <a:rPr lang="en-US" sz="2000" dirty="0"/>
              <a:t> [2015] work on the task of price prediction for San Francisco Airbnb listings. They turn the regression problem into a binary classification problem by splitting the price according to the median, which effectively reduces the difficulty of the task.</a:t>
            </a:r>
          </a:p>
          <a:p>
            <a:r>
              <a:rPr lang="en-US" sz="2000" dirty="0"/>
              <a:t>, </a:t>
            </a:r>
            <a:r>
              <a:rPr lang="en-US" sz="2000" dirty="0" err="1"/>
              <a:t>Kalehbasti</a:t>
            </a:r>
            <a:r>
              <a:rPr lang="en-US" sz="2000" dirty="0"/>
              <a:t> et al. [2019] work on price regression for Airbnb listings in New York. They use a range of methods including tree-based models, SVR, KMC, NN, </a:t>
            </a:r>
            <a:r>
              <a:rPr lang="en-US" sz="2000" dirty="0" err="1"/>
              <a:t>etc</a:t>
            </a:r>
            <a:r>
              <a:rPr lang="en-US" sz="2000" dirty="0"/>
              <a:t> and integrate sentiment analysis into their model. </a:t>
            </a:r>
          </a:p>
          <a:p>
            <a:r>
              <a:rPr lang="en-US" sz="2000" dirty="0"/>
              <a:t> </a:t>
            </a:r>
            <a:r>
              <a:rPr lang="en-US" sz="2000" dirty="0" err="1"/>
              <a:t>Tiancheng</a:t>
            </a:r>
            <a:r>
              <a:rPr lang="en-US" sz="2000" dirty="0"/>
              <a:t> Cai, Kevin Hen, Han Wu of Standard University using different machine learning model. </a:t>
            </a:r>
          </a:p>
          <a:p>
            <a:endParaRPr lang="en-US" sz="2000" dirty="0"/>
          </a:p>
        </p:txBody>
      </p:sp>
      <p:sp>
        <p:nvSpPr>
          <p:cNvPr id="6" name="Slide Number Placeholder 5">
            <a:extLst>
              <a:ext uri="{FF2B5EF4-FFF2-40B4-BE49-F238E27FC236}">
                <a16:creationId xmlns:a16="http://schemas.microsoft.com/office/drawing/2014/main" id="{D98F27E5-2719-4C3B-84D0-25222E34E73E}"/>
              </a:ext>
            </a:extLst>
          </p:cNvPr>
          <p:cNvSpPr>
            <a:spLocks noGrp="1"/>
          </p:cNvSpPr>
          <p:nvPr>
            <p:ph type="sldNum" sz="quarter" idx="12"/>
          </p:nvPr>
        </p:nvSpPr>
        <p:spPr/>
        <p:txBody>
          <a:bodyPr/>
          <a:lstStyle/>
          <a:p>
            <a:r>
              <a:rPr lang="en-US" sz="1800" b="1" dirty="0">
                <a:solidFill>
                  <a:schemeClr val="accent6">
                    <a:lumMod val="75000"/>
                  </a:schemeClr>
                </a:solidFill>
              </a:rPr>
              <a:t>3</a:t>
            </a:r>
          </a:p>
        </p:txBody>
      </p:sp>
    </p:spTree>
    <p:extLst>
      <p:ext uri="{BB962C8B-B14F-4D97-AF65-F5344CB8AC3E}">
        <p14:creationId xmlns:p14="http://schemas.microsoft.com/office/powerpoint/2010/main" val="198117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55C9-646C-40DE-8DAD-DBDA8BAFDDF4}"/>
              </a:ext>
            </a:extLst>
          </p:cNvPr>
          <p:cNvSpPr>
            <a:spLocks noGrp="1"/>
          </p:cNvSpPr>
          <p:nvPr>
            <p:ph type="title"/>
          </p:nvPr>
        </p:nvSpPr>
        <p:spPr>
          <a:xfrm>
            <a:off x="555396" y="348193"/>
            <a:ext cx="10515600" cy="1325563"/>
          </a:xfrm>
        </p:spPr>
        <p:txBody>
          <a:bodyPr/>
          <a:lstStyle/>
          <a:p>
            <a:r>
              <a:rPr lang="en-US" b="1" dirty="0">
                <a:solidFill>
                  <a:srgbClr val="00B050"/>
                </a:solidFill>
              </a:rPr>
              <a:t>System Model</a:t>
            </a:r>
          </a:p>
        </p:txBody>
      </p:sp>
      <p:sp>
        <p:nvSpPr>
          <p:cNvPr id="3" name="Content Placeholder 2">
            <a:extLst>
              <a:ext uri="{FF2B5EF4-FFF2-40B4-BE49-F238E27FC236}">
                <a16:creationId xmlns:a16="http://schemas.microsoft.com/office/drawing/2014/main" id="{09EB91C4-32B4-46FC-9E2A-845273D3564D}"/>
              </a:ext>
            </a:extLst>
          </p:cNvPr>
          <p:cNvSpPr>
            <a:spLocks noGrp="1"/>
          </p:cNvSpPr>
          <p:nvPr>
            <p:ph sz="half" idx="2"/>
          </p:nvPr>
        </p:nvSpPr>
        <p:spPr>
          <a:xfrm>
            <a:off x="576520" y="2758903"/>
            <a:ext cx="5181600" cy="890335"/>
          </a:xfrm>
        </p:spPr>
        <p:txBody>
          <a:bodyPr>
            <a:normAutofit/>
          </a:bodyPr>
          <a:lstStyle/>
          <a:p>
            <a:pPr>
              <a:buFont typeface="Wingdings" panose="05000000000000000000" pitchFamily="2" charset="2"/>
              <a:buChar char="Ø"/>
            </a:pPr>
            <a:r>
              <a:rPr lang="en-US" sz="2000" dirty="0"/>
              <a:t>This is our very basic system model of our Airbnb model.</a:t>
            </a:r>
          </a:p>
          <a:p>
            <a:endParaRPr lang="en-US" sz="2000" dirty="0"/>
          </a:p>
        </p:txBody>
      </p:sp>
      <p:sp>
        <p:nvSpPr>
          <p:cNvPr id="6" name="Slide Number Placeholder 5">
            <a:extLst>
              <a:ext uri="{FF2B5EF4-FFF2-40B4-BE49-F238E27FC236}">
                <a16:creationId xmlns:a16="http://schemas.microsoft.com/office/drawing/2014/main" id="{48B44D7E-D12F-4C04-BB40-C18076C56091}"/>
              </a:ext>
            </a:extLst>
          </p:cNvPr>
          <p:cNvSpPr>
            <a:spLocks noGrp="1"/>
          </p:cNvSpPr>
          <p:nvPr>
            <p:ph type="sldNum" sz="quarter" idx="12"/>
          </p:nvPr>
        </p:nvSpPr>
        <p:spPr/>
        <p:txBody>
          <a:bodyPr/>
          <a:lstStyle/>
          <a:p>
            <a:r>
              <a:rPr lang="en-US" sz="1800" b="1" dirty="0">
                <a:solidFill>
                  <a:schemeClr val="accent6">
                    <a:lumMod val="75000"/>
                  </a:schemeClr>
                </a:solidFill>
              </a:rPr>
              <a:t>7</a:t>
            </a:r>
          </a:p>
        </p:txBody>
      </p:sp>
      <p:grpSp>
        <p:nvGrpSpPr>
          <p:cNvPr id="7" name="Group 6">
            <a:extLst>
              <a:ext uri="{FF2B5EF4-FFF2-40B4-BE49-F238E27FC236}">
                <a16:creationId xmlns:a16="http://schemas.microsoft.com/office/drawing/2014/main" id="{5B274D76-E3C2-4A16-BBA7-CB889E947BC6}"/>
              </a:ext>
            </a:extLst>
          </p:cNvPr>
          <p:cNvGrpSpPr/>
          <p:nvPr/>
        </p:nvGrpSpPr>
        <p:grpSpPr>
          <a:xfrm rot="12627091">
            <a:off x="-2033262" y="4193082"/>
            <a:ext cx="4777590" cy="5056786"/>
            <a:chOff x="8749874" y="-1190429"/>
            <a:chExt cx="4777590" cy="5056786"/>
          </a:xfrm>
        </p:grpSpPr>
        <p:sp>
          <p:nvSpPr>
            <p:cNvPr id="8" name="Oval 7">
              <a:extLst>
                <a:ext uri="{FF2B5EF4-FFF2-40B4-BE49-F238E27FC236}">
                  <a16:creationId xmlns:a16="http://schemas.microsoft.com/office/drawing/2014/main" id="{50EF7DD8-3B42-412B-818A-71134231F5D2}"/>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A768D7F-15C9-4F88-9F76-9E5B6C9F2904}"/>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8C79A6A-9D3F-4477-B1C3-45E9F9F0870C}"/>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F2AC9825-AC0F-4F4F-94EC-267F18A020D3}"/>
              </a:ext>
            </a:extLst>
          </p:cNvPr>
          <p:cNvGrpSpPr/>
          <p:nvPr/>
        </p:nvGrpSpPr>
        <p:grpSpPr>
          <a:xfrm>
            <a:off x="7051249" y="718743"/>
            <a:ext cx="3370391" cy="4824218"/>
            <a:chOff x="0" y="0"/>
            <a:chExt cx="1866900" cy="4975860"/>
          </a:xfrm>
        </p:grpSpPr>
        <p:sp>
          <p:nvSpPr>
            <p:cNvPr id="15" name="Rectangle 14">
              <a:extLst>
                <a:ext uri="{FF2B5EF4-FFF2-40B4-BE49-F238E27FC236}">
                  <a16:creationId xmlns:a16="http://schemas.microsoft.com/office/drawing/2014/main" id="{A45838EE-861C-4431-A044-42FB9DA0D8CF}"/>
                </a:ext>
              </a:extLst>
            </p:cNvPr>
            <p:cNvSpPr/>
            <p:nvPr/>
          </p:nvSpPr>
          <p:spPr>
            <a:xfrm>
              <a:off x="0" y="0"/>
              <a:ext cx="1866900" cy="3810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Airbnb Data model</a:t>
              </a:r>
              <a:endParaRPr lang="en-US" sz="110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9000EAEE-B68F-4B67-BA83-C366E7B75847}"/>
                </a:ext>
              </a:extLst>
            </p:cNvPr>
            <p:cNvSpPr/>
            <p:nvPr/>
          </p:nvSpPr>
          <p:spPr>
            <a:xfrm>
              <a:off x="121920" y="685800"/>
              <a:ext cx="1668780" cy="33528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Load Data</a:t>
              </a:r>
              <a:endParaRPr lang="en-US" sz="1100">
                <a:effectLst/>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A7488C3B-F551-4328-9124-77E14BB6E6D7}"/>
                </a:ext>
              </a:extLst>
            </p:cNvPr>
            <p:cNvSpPr/>
            <p:nvPr/>
          </p:nvSpPr>
          <p:spPr>
            <a:xfrm>
              <a:off x="160020" y="1371600"/>
              <a:ext cx="1668780" cy="3581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Data Preparation</a:t>
              </a:r>
              <a:endParaRPr lang="en-US" sz="1100">
                <a:effectLst/>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0718B829-EA9D-46FB-BCED-F599E9872DD5}"/>
                </a:ext>
              </a:extLst>
            </p:cNvPr>
            <p:cNvSpPr/>
            <p:nvPr/>
          </p:nvSpPr>
          <p:spPr>
            <a:xfrm>
              <a:off x="137160" y="2118360"/>
              <a:ext cx="1668780" cy="3429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b="1">
                  <a:effectLst/>
                  <a:ea typeface="Calibri" panose="020F0502020204030204" pitchFamily="34" charset="0"/>
                  <a:cs typeface="Times New Roman" panose="02020603050405020304" pitchFamily="18" charset="0"/>
                </a:rPr>
                <a:t>Exploratory data Analysis</a:t>
              </a:r>
              <a:endParaRPr lang="en-US" sz="1100">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622C2A15-514A-49E5-9D4E-59615756AA3A}"/>
                </a:ext>
              </a:extLst>
            </p:cNvPr>
            <p:cNvSpPr/>
            <p:nvPr/>
          </p:nvSpPr>
          <p:spPr>
            <a:xfrm>
              <a:off x="274320" y="2758440"/>
              <a:ext cx="1402080" cy="3048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Preprocessing</a:t>
              </a:r>
              <a:endParaRPr lang="en-US" sz="1100">
                <a:effectLst/>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700F98FA-B165-4F1D-8356-8F350FD31678}"/>
                </a:ext>
              </a:extLst>
            </p:cNvPr>
            <p:cNvSpPr/>
            <p:nvPr/>
          </p:nvSpPr>
          <p:spPr>
            <a:xfrm>
              <a:off x="281940" y="3375660"/>
              <a:ext cx="1417320" cy="32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Train the model</a:t>
              </a:r>
              <a:endParaRPr lang="en-US" sz="1100">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C6653E92-B46C-4778-99CD-D14A206423B6}"/>
                </a:ext>
              </a:extLst>
            </p:cNvPr>
            <p:cNvSpPr/>
            <p:nvPr/>
          </p:nvSpPr>
          <p:spPr>
            <a:xfrm>
              <a:off x="160020" y="4030980"/>
              <a:ext cx="1668780" cy="31242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Machine learning Model</a:t>
              </a:r>
              <a:endParaRPr lang="en-US" sz="1100">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75BC9668-8494-4C3C-AE44-45C16FB69B16}"/>
                </a:ext>
              </a:extLst>
            </p:cNvPr>
            <p:cNvSpPr/>
            <p:nvPr/>
          </p:nvSpPr>
          <p:spPr>
            <a:xfrm>
              <a:off x="259080" y="4693920"/>
              <a:ext cx="1485900" cy="2819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Final Model</a:t>
              </a:r>
              <a:endParaRPr lang="en-US" sz="1100">
                <a:effectLst/>
                <a:ea typeface="Calibri" panose="020F0502020204030204" pitchFamily="34"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3FFD9CF6-429D-4E90-8A4F-A8F0A9394753}"/>
                </a:ext>
              </a:extLst>
            </p:cNvPr>
            <p:cNvCxnSpPr/>
            <p:nvPr/>
          </p:nvCxnSpPr>
          <p:spPr>
            <a:xfrm>
              <a:off x="891540" y="365760"/>
              <a:ext cx="0" cy="2971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0D3F95C1-4D45-4EAF-B58A-490507CEF499}"/>
                </a:ext>
              </a:extLst>
            </p:cNvPr>
            <p:cNvCxnSpPr/>
            <p:nvPr/>
          </p:nvCxnSpPr>
          <p:spPr>
            <a:xfrm>
              <a:off x="906780" y="1028700"/>
              <a:ext cx="0" cy="2971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4DF079D4-8D0D-49F8-8010-1F016725414F}"/>
                </a:ext>
              </a:extLst>
            </p:cNvPr>
            <p:cNvCxnSpPr/>
            <p:nvPr/>
          </p:nvCxnSpPr>
          <p:spPr>
            <a:xfrm>
              <a:off x="929640" y="1760220"/>
              <a:ext cx="0" cy="2971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id="{C1EA9058-43E7-440A-97E4-A24C2A10EFBC}"/>
                </a:ext>
              </a:extLst>
            </p:cNvPr>
            <p:cNvCxnSpPr/>
            <p:nvPr/>
          </p:nvCxnSpPr>
          <p:spPr>
            <a:xfrm>
              <a:off x="952500" y="2453640"/>
              <a:ext cx="0" cy="2971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a:extLst>
                <a:ext uri="{FF2B5EF4-FFF2-40B4-BE49-F238E27FC236}">
                  <a16:creationId xmlns:a16="http://schemas.microsoft.com/office/drawing/2014/main" id="{F2F63D5E-E1F2-4960-BAFF-A2FAB6B0AD5D}"/>
                </a:ext>
              </a:extLst>
            </p:cNvPr>
            <p:cNvCxnSpPr/>
            <p:nvPr/>
          </p:nvCxnSpPr>
          <p:spPr>
            <a:xfrm>
              <a:off x="952500" y="3063240"/>
              <a:ext cx="0" cy="2971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F8019F70-D6F8-49FD-8CE1-94263CC34A28}"/>
                </a:ext>
              </a:extLst>
            </p:cNvPr>
            <p:cNvCxnSpPr/>
            <p:nvPr/>
          </p:nvCxnSpPr>
          <p:spPr>
            <a:xfrm>
              <a:off x="967740" y="3710940"/>
              <a:ext cx="0" cy="2971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9" name="Straight Arrow Connector 28">
              <a:extLst>
                <a:ext uri="{FF2B5EF4-FFF2-40B4-BE49-F238E27FC236}">
                  <a16:creationId xmlns:a16="http://schemas.microsoft.com/office/drawing/2014/main" id="{A090E0CF-7653-4EFD-8F8B-1543611D4BF2}"/>
                </a:ext>
              </a:extLst>
            </p:cNvPr>
            <p:cNvCxnSpPr/>
            <p:nvPr/>
          </p:nvCxnSpPr>
          <p:spPr>
            <a:xfrm>
              <a:off x="960120" y="4351020"/>
              <a:ext cx="0" cy="2971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50462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6B51-070C-4EDF-ADFF-DE1FB1E2499C}"/>
              </a:ext>
            </a:extLst>
          </p:cNvPr>
          <p:cNvSpPr>
            <a:spLocks noGrp="1"/>
          </p:cNvSpPr>
          <p:nvPr>
            <p:ph type="title"/>
          </p:nvPr>
        </p:nvSpPr>
        <p:spPr/>
        <p:txBody>
          <a:bodyPr/>
          <a:lstStyle/>
          <a:p>
            <a:r>
              <a:rPr lang="en-US" b="1" dirty="0">
                <a:solidFill>
                  <a:srgbClr val="00B050"/>
                </a:solidFill>
              </a:rPr>
              <a:t>Method and Techniques:</a:t>
            </a:r>
          </a:p>
        </p:txBody>
      </p:sp>
      <p:sp>
        <p:nvSpPr>
          <p:cNvPr id="3" name="Content Placeholder 2">
            <a:extLst>
              <a:ext uri="{FF2B5EF4-FFF2-40B4-BE49-F238E27FC236}">
                <a16:creationId xmlns:a16="http://schemas.microsoft.com/office/drawing/2014/main" id="{1B5456E2-6DD1-4523-9906-BFA2E61F4032}"/>
              </a:ext>
            </a:extLst>
          </p:cNvPr>
          <p:cNvSpPr>
            <a:spLocks noGrp="1"/>
          </p:cNvSpPr>
          <p:nvPr>
            <p:ph sz="half" idx="1"/>
          </p:nvPr>
        </p:nvSpPr>
        <p:spPr>
          <a:xfrm>
            <a:off x="838199" y="1825625"/>
            <a:ext cx="10515599" cy="4351338"/>
          </a:xfrm>
        </p:spPr>
        <p:txBody>
          <a:bodyPr/>
          <a:lstStyle/>
          <a:p>
            <a:endParaRPr lang="en-US" dirty="0"/>
          </a:p>
          <a:p>
            <a:r>
              <a:rPr lang="en-US" dirty="0"/>
              <a:t>Linear Regression machine learning model.</a:t>
            </a:r>
          </a:p>
          <a:p>
            <a:endParaRPr lang="en-US" dirty="0"/>
          </a:p>
          <a:p>
            <a:r>
              <a:rPr lang="en-US" dirty="0"/>
              <a:t>Lasso Regression model.</a:t>
            </a:r>
          </a:p>
          <a:p>
            <a:endParaRPr lang="en-US" dirty="0"/>
          </a:p>
          <a:p>
            <a:r>
              <a:rPr lang="en-US" dirty="0"/>
              <a:t>Ridge Regression model.</a:t>
            </a:r>
          </a:p>
        </p:txBody>
      </p:sp>
      <p:sp>
        <p:nvSpPr>
          <p:cNvPr id="5" name="Slide Number Placeholder 4">
            <a:extLst>
              <a:ext uri="{FF2B5EF4-FFF2-40B4-BE49-F238E27FC236}">
                <a16:creationId xmlns:a16="http://schemas.microsoft.com/office/drawing/2014/main" id="{4F77F6BD-4685-43A3-93D1-404202A0904A}"/>
              </a:ext>
            </a:extLst>
          </p:cNvPr>
          <p:cNvSpPr>
            <a:spLocks noGrp="1"/>
          </p:cNvSpPr>
          <p:nvPr>
            <p:ph type="sldNum" sz="quarter" idx="12"/>
          </p:nvPr>
        </p:nvSpPr>
        <p:spPr/>
        <p:txBody>
          <a:bodyPr/>
          <a:lstStyle/>
          <a:p>
            <a:fld id="{9B0506E8-19E8-4346-8101-D5B0A6460248}" type="slidenum">
              <a:rPr lang="en-US" smtClean="0"/>
              <a:t>8</a:t>
            </a:fld>
            <a:endParaRPr lang="en-US"/>
          </a:p>
        </p:txBody>
      </p:sp>
      <p:grpSp>
        <p:nvGrpSpPr>
          <p:cNvPr id="6" name="Group 5">
            <a:extLst>
              <a:ext uri="{FF2B5EF4-FFF2-40B4-BE49-F238E27FC236}">
                <a16:creationId xmlns:a16="http://schemas.microsoft.com/office/drawing/2014/main" id="{37EE89E2-22E1-4F9B-89DB-3E6CFCB9AD29}"/>
              </a:ext>
            </a:extLst>
          </p:cNvPr>
          <p:cNvGrpSpPr/>
          <p:nvPr/>
        </p:nvGrpSpPr>
        <p:grpSpPr>
          <a:xfrm rot="1284184">
            <a:off x="9577640" y="-1847356"/>
            <a:ext cx="4777590" cy="5056786"/>
            <a:chOff x="8749874" y="-1190429"/>
            <a:chExt cx="4777590" cy="5056786"/>
          </a:xfrm>
        </p:grpSpPr>
        <p:sp>
          <p:nvSpPr>
            <p:cNvPr id="7" name="Oval 6">
              <a:extLst>
                <a:ext uri="{FF2B5EF4-FFF2-40B4-BE49-F238E27FC236}">
                  <a16:creationId xmlns:a16="http://schemas.microsoft.com/office/drawing/2014/main" id="{15B52CD2-CBB5-485B-B36A-25352924376C}"/>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E785F4A-B984-4901-9546-623A84ED1DD2}"/>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2FD3487-ADDF-432A-851B-069CFE649ED8}"/>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2571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06BD779-B298-4F5F-812A-C461388DD406}"/>
              </a:ext>
            </a:extLst>
          </p:cNvPr>
          <p:cNvGrpSpPr/>
          <p:nvPr/>
        </p:nvGrpSpPr>
        <p:grpSpPr>
          <a:xfrm rot="11138335">
            <a:off x="-2636944" y="4193080"/>
            <a:ext cx="4777590" cy="5056786"/>
            <a:chOff x="8749874" y="-1190429"/>
            <a:chExt cx="4777590" cy="5056786"/>
          </a:xfrm>
        </p:grpSpPr>
        <p:sp>
          <p:nvSpPr>
            <p:cNvPr id="7" name="Oval 6">
              <a:extLst>
                <a:ext uri="{FF2B5EF4-FFF2-40B4-BE49-F238E27FC236}">
                  <a16:creationId xmlns:a16="http://schemas.microsoft.com/office/drawing/2014/main" id="{62E2A38B-6AA5-4726-9AD5-F91D0FF63AFD}"/>
                </a:ext>
              </a:extLst>
            </p:cNvPr>
            <p:cNvSpPr/>
            <p:nvPr/>
          </p:nvSpPr>
          <p:spPr>
            <a:xfrm>
              <a:off x="8749874" y="-1099451"/>
              <a:ext cx="4636188" cy="4965808"/>
            </a:xfrm>
            <a:prstGeom prst="ellipse">
              <a:avLst/>
            </a:prstGeom>
            <a:solidFill>
              <a:srgbClr val="00B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4340773-F960-420A-A388-3B252175D0D3}"/>
                </a:ext>
              </a:extLst>
            </p:cNvPr>
            <p:cNvSpPr/>
            <p:nvPr/>
          </p:nvSpPr>
          <p:spPr>
            <a:xfrm>
              <a:off x="9196354" y="-1003572"/>
              <a:ext cx="4331110" cy="4123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FD82095-5EE2-4ADE-931F-C8415F87E9E9}"/>
                </a:ext>
              </a:extLst>
            </p:cNvPr>
            <p:cNvSpPr/>
            <p:nvPr/>
          </p:nvSpPr>
          <p:spPr>
            <a:xfrm>
              <a:off x="9549353" y="-1190429"/>
              <a:ext cx="3978111" cy="378745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60EC285-13DE-42C9-9E16-E21CFEAA695B}"/>
              </a:ext>
            </a:extLst>
          </p:cNvPr>
          <p:cNvSpPr>
            <a:spLocks noGrp="1"/>
          </p:cNvSpPr>
          <p:nvPr>
            <p:ph sz="half" idx="1"/>
          </p:nvPr>
        </p:nvSpPr>
        <p:spPr>
          <a:xfrm>
            <a:off x="838200" y="282804"/>
            <a:ext cx="10515600" cy="5894159"/>
          </a:xfrm>
        </p:spPr>
        <p:txBody>
          <a:bodyPr/>
          <a:lstStyle/>
          <a:p>
            <a:r>
              <a:rPr lang="en-US" b="1" dirty="0">
                <a:solidFill>
                  <a:srgbClr val="00B050"/>
                </a:solidFill>
              </a:rPr>
              <a:t>Linear Regression:</a:t>
            </a:r>
          </a:p>
          <a:p>
            <a:pPr marL="0" indent="0">
              <a:buNone/>
            </a:pPr>
            <a:r>
              <a:rPr lang="en-US" sz="1800" dirty="0">
                <a:solidFill>
                  <a:srgbClr val="0E101A"/>
                </a:solidFill>
                <a:effectLst/>
                <a:latin typeface="Calibri" panose="020F0502020204030204" pitchFamily="34" charset="0"/>
                <a:ea typeface="Times New Roman" panose="02020603050405020304" pitchFamily="18" charset="0"/>
              </a:rPr>
              <a:t>	Linear regression is a linear approach for modeling the relationship between a scaler response and 	one or more explanatory variables. In this model, the relationships are modeled using linear 	prediction functions.</a:t>
            </a:r>
            <a:endParaRPr lang="en-US" sz="1800" dirty="0">
              <a:effectLst/>
              <a:latin typeface="Times New Roman" panose="02020603050405020304" pitchFamily="18" charset="0"/>
              <a:ea typeface="Times New Roman" panose="02020603050405020304" pitchFamily="18" charset="0"/>
            </a:endParaRPr>
          </a:p>
          <a:p>
            <a:endParaRPr lang="en-US" dirty="0"/>
          </a:p>
          <a:p>
            <a:r>
              <a:rPr lang="en-US" b="1" dirty="0">
                <a:solidFill>
                  <a:srgbClr val="00B050"/>
                </a:solidFill>
              </a:rPr>
              <a:t>Lasso Regression:</a:t>
            </a:r>
          </a:p>
          <a:p>
            <a:pPr marL="0" indent="0">
              <a:buNone/>
            </a:pPr>
            <a:r>
              <a:rPr lang="en-US" dirty="0"/>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It is a regression analysis technique that performs both variable selection and regularization in order 	to enhance the prediction accuracy and interpretability of the resulting statical model. The main 	purpose is the feature selection and regularization of data models.</a:t>
            </a:r>
          </a:p>
          <a:p>
            <a:pPr marL="0" indent="0">
              <a:buNone/>
            </a:pPr>
            <a:endParaRPr lang="en-US" dirty="0"/>
          </a:p>
          <a:p>
            <a:r>
              <a:rPr lang="en-US" b="1" dirty="0"/>
              <a:t>Ridge</a:t>
            </a:r>
            <a:r>
              <a:rPr lang="en-US" b="1" dirty="0">
                <a:solidFill>
                  <a:srgbClr val="00B050"/>
                </a:solidFill>
              </a:rPr>
              <a:t> Regression:</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Ridge regression is the method used for the analysis of multicollinearity in multiple regression data. It 	is use to deal with overfitting and when the dataset is large.</a:t>
            </a:r>
          </a:p>
          <a:p>
            <a:pPr marL="0" indent="0">
              <a:buNone/>
            </a:pPr>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A64E1DA7-B076-40A3-88A2-47F11DD4FF9E}"/>
              </a:ext>
            </a:extLst>
          </p:cNvPr>
          <p:cNvSpPr>
            <a:spLocks noGrp="1"/>
          </p:cNvSpPr>
          <p:nvPr>
            <p:ph type="sldNum" sz="quarter" idx="12"/>
          </p:nvPr>
        </p:nvSpPr>
        <p:spPr/>
        <p:txBody>
          <a:bodyPr/>
          <a:lstStyle/>
          <a:p>
            <a:fld id="{9B0506E8-19E8-4346-8101-D5B0A6460248}" type="slidenum">
              <a:rPr lang="en-US" smtClean="0"/>
              <a:t>9</a:t>
            </a:fld>
            <a:endParaRPr lang="en-US"/>
          </a:p>
        </p:txBody>
      </p:sp>
    </p:spTree>
    <p:extLst>
      <p:ext uri="{BB962C8B-B14F-4D97-AF65-F5344CB8AC3E}">
        <p14:creationId xmlns:p14="http://schemas.microsoft.com/office/powerpoint/2010/main" val="1393349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896</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Bangladesh Army University of Science And Technology</vt:lpstr>
      <vt:lpstr>Outline</vt:lpstr>
      <vt:lpstr>Introduction</vt:lpstr>
      <vt:lpstr>Problem statement</vt:lpstr>
      <vt:lpstr>Objective</vt:lpstr>
      <vt:lpstr>Related Work</vt:lpstr>
      <vt:lpstr>System Model</vt:lpstr>
      <vt:lpstr>Method and Techniques:</vt:lpstr>
      <vt:lpstr>PowerPoint Presentation</vt:lpstr>
      <vt:lpstr>Dataset and Working process:</vt:lpstr>
      <vt:lpstr>Dataset and Working process:</vt:lpstr>
      <vt:lpstr>Dataset and Working process:</vt:lpstr>
      <vt:lpstr>Dataset and Working process:</vt:lpstr>
      <vt:lpstr>Predicted Accuracy</vt:lpstr>
      <vt:lpstr>Conclusion And Future Work </vt:lpstr>
      <vt:lpstr>Reference</vt:lpstr>
      <vt:lpstr>Thank You  For your support  And  Staying with us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Army University of Science And Technology</dc:title>
  <dc:creator>Ragib Rohan</dc:creator>
  <cp:lastModifiedBy>Ragib Rohan</cp:lastModifiedBy>
  <cp:revision>50</cp:revision>
  <dcterms:created xsi:type="dcterms:W3CDTF">2021-11-06T15:30:10Z</dcterms:created>
  <dcterms:modified xsi:type="dcterms:W3CDTF">2021-12-23T06:13:21Z</dcterms:modified>
</cp:coreProperties>
</file>