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embeddedFontLst>
    <p:embeddedFont>
      <p:font typeface="Lato" panose="020F0502020204030203" pitchFamily="34" charset="0"/>
      <p:regular r:id="rId11"/>
      <p:bold r:id="rId12"/>
      <p:italic r:id="rId13"/>
      <p:boldItalic r:id="rId14"/>
    </p:embeddedFont>
    <p:embeddedFont>
      <p:font typeface="Raleway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3DCC71-083F-4E3A-8213-0FBF0B91391E}">
  <a:tblStyle styleId="{8F3DCC71-083F-4E3A-8213-0FBF0B9139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b9a0b0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b9a0b074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d5b15f0a3_5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d5b15f0a3_5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23630543_3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23630543_3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240562f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240562f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251bb473_0_6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251bb473_0_6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e965474a9_3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e965474a9_3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d251bb473_0_6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d251bb473_0_6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cb9a0b074_1_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cb9a0b074_1_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63;p11"/>
          <p:cNvSpPr txBox="1">
            <a:spLocks noGrp="1"/>
          </p:cNvSpPr>
          <p:nvPr>
            <p:ph type="title" hasCustomPrompt="1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rgbClr val="353535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ubTitle" idx="1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8" name="Google Shape;58;p10"/>
          <p:cNvSpPr txBox="1">
            <a:spLocks noGrp="1"/>
          </p:cNvSpPr>
          <p:nvPr>
            <p:ph type="body" idx="1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hyperlink" Target="mailto:orvynsoul@gmail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$[proposalTitle]</a:t>
            </a:r>
            <a:endParaRPr dirty="0"/>
          </a:p>
        </p:txBody>
      </p:sp>
      <p:sp>
        <p:nvSpPr>
          <p:cNvPr id="3" name="Google Shape;72;p13">
            <a:extLst>
              <a:ext uri="{FF2B5EF4-FFF2-40B4-BE49-F238E27FC236}">
                <a16:creationId xmlns:a16="http://schemas.microsoft.com/office/drawing/2014/main" id="{F56145B0-1563-AC8D-9438-82C4643F4702}"/>
              </a:ext>
            </a:extLst>
          </p:cNvPr>
          <p:cNvSpPr txBox="1">
            <a:spLocks/>
          </p:cNvSpPr>
          <p:nvPr/>
        </p:nvSpPr>
        <p:spPr>
          <a:xfrm>
            <a:off x="2371725" y="3169579"/>
            <a:ext cx="6331500" cy="15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Raleway"/>
              <a:buNone/>
              <a:defRPr sz="4800" b="1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2400" b="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$[description]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title" idx="4294967295"/>
          </p:nvPr>
        </p:nvSpPr>
        <p:spPr>
          <a:xfrm>
            <a:off x="535775" y="712150"/>
            <a:ext cx="51972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3600">
                <a:solidFill>
                  <a:schemeClr val="dk1"/>
                </a:solidFill>
              </a:rPr>
              <a:t>The Problem</a:t>
            </a:r>
            <a:endParaRPr sz="2400"/>
          </a:p>
        </p:txBody>
      </p:sp>
      <p:sp>
        <p:nvSpPr>
          <p:cNvPr id="79" name="Google Shape;79;p14"/>
          <p:cNvSpPr txBox="1">
            <a:spLocks noGrp="1"/>
          </p:cNvSpPr>
          <p:nvPr>
            <p:ph type="title" idx="4294967295"/>
          </p:nvPr>
        </p:nvSpPr>
        <p:spPr>
          <a:xfrm>
            <a:off x="535775" y="1480150"/>
            <a:ext cx="5197200" cy="30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b="0" dirty="0">
                <a:latin typeface="Lato"/>
                <a:ea typeface="Lato"/>
                <a:cs typeface="Lato"/>
                <a:sym typeface="Lato"/>
              </a:rPr>
              <a:t>$[oneParagraphProblemStatement]</a:t>
            </a:r>
            <a:endParaRPr sz="1700" dirty="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0DE09072-B71B-20E3-1002-02BD910763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826465" y="1480150"/>
            <a:ext cx="2781760" cy="27817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5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Solution 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5"/>
          <p:cNvSpPr txBox="1">
            <a:spLocks noGrp="1"/>
          </p:cNvSpPr>
          <p:nvPr>
            <p:ph type="body" idx="4294967295"/>
          </p:nvPr>
        </p:nvSpPr>
        <p:spPr>
          <a:xfrm>
            <a:off x="2732183" y="1377480"/>
            <a:ext cx="3734717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After thinking deeply on things,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here’s what we’ve come up with,</a:t>
            </a: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$[solutionHeadingOne]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$[solutionDescriptionOne]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$[solutionHeadingTwo]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$[solutionDescriptionTwo]</a:t>
            </a:r>
            <a:endParaRPr sz="105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$[solutionHeadingThree]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050" dirty="0">
                <a:latin typeface="Raleway"/>
                <a:ea typeface="Raleway"/>
                <a:cs typeface="Raleway"/>
                <a:sym typeface="Raleway"/>
              </a:rPr>
              <a:t>$[solutionDescriptionThree]</a:t>
            </a:r>
            <a:endParaRPr sz="105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The Scope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4294967295"/>
          </p:nvPr>
        </p:nvSpPr>
        <p:spPr>
          <a:xfrm>
            <a:off x="2688115" y="1377480"/>
            <a:ext cx="3800819" cy="332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Here’s </a:t>
            </a: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exactly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what you’ll get:,</a:t>
            </a:r>
            <a:r>
              <a:rPr lang="en" sz="1200" b="1" dirty="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$[shortScopeTitleOne]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$[shortScopeDescriptionOne]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$[shortScopeTitleTwo]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$[shortScopeDescriptionTwo]</a:t>
            </a:r>
            <a:endParaRPr sz="1200" dirty="0">
              <a:latin typeface="Raleway"/>
              <a:ea typeface="Raleway"/>
              <a:cs typeface="Raleway"/>
              <a:sym typeface="Raleway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Raleway"/>
              <a:buChar char="➔"/>
            </a:pPr>
            <a:r>
              <a:rPr lang="en" sz="1400" b="1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$[shortScopeTitleThree]</a:t>
            </a:r>
            <a:br>
              <a:rPr lang="en" sz="1400" dirty="0">
                <a:latin typeface="Raleway"/>
                <a:ea typeface="Raleway"/>
                <a:cs typeface="Raleway"/>
                <a:sym typeface="Raleway"/>
              </a:rPr>
            </a:b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$[shortScopeDescriptionThree]</a:t>
            </a:r>
            <a:endParaRPr sz="1200" dirty="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>
            <a:spLocks noGrp="1"/>
          </p:cNvSpPr>
          <p:nvPr>
            <p:ph type="title"/>
          </p:nvPr>
        </p:nvSpPr>
        <p:spPr>
          <a:xfrm>
            <a:off x="283099" y="712150"/>
            <a:ext cx="8622300" cy="383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Not only will solve the problem you have now- it’ll build </a:t>
            </a:r>
            <a:r>
              <a:rPr lang="en">
                <a:solidFill>
                  <a:schemeClr val="accent5"/>
                </a:solidFill>
              </a:rPr>
              <a:t>scalable infrastructure that will solve dozens you don’t even know about!</a:t>
            </a:r>
            <a:r>
              <a:rPr lang="en"/>
              <a:t> </a:t>
            </a:r>
            <a:endParaRPr sz="2400"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>
            <a:spLocks noGrp="1"/>
          </p:cNvSpPr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Timeline</a:t>
            </a:r>
            <a:endParaRPr>
              <a:solidFill>
                <a:schemeClr val="lt2"/>
              </a:solidFill>
            </a:endParaRPr>
          </a:p>
        </p:txBody>
      </p:sp>
      <p:graphicFrame>
        <p:nvGraphicFramePr>
          <p:cNvPr id="106" name="Google Shape;106;p18"/>
          <p:cNvGraphicFramePr/>
          <p:nvPr/>
        </p:nvGraphicFramePr>
        <p:xfrm>
          <a:off x="323100" y="2393975"/>
          <a:ext cx="8522700" cy="719125"/>
        </p:xfrm>
        <a:graphic>
          <a:graphicData uri="http://schemas.openxmlformats.org/drawingml/2006/table">
            <a:tbl>
              <a:tblPr>
                <a:noFill/>
                <a:tableStyleId>{8F3DCC71-083F-4E3A-8213-0FBF0B91391E}</a:tableStyleId>
              </a:tblPr>
              <a:tblGrid>
                <a:gridCol w="710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710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719125">
                <a:tc grid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FFFFFF"/>
                          </a:solidFill>
                        </a:rPr>
                        <a:t>2025</a:t>
                      </a:r>
                      <a:endParaRPr sz="18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00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107" name="Google Shape;107;p18"/>
          <p:cNvCxnSpPr/>
          <p:nvPr/>
        </p:nvCxnSpPr>
        <p:spPr>
          <a:xfrm rot="10800000">
            <a:off x="569975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8" name="Google Shape;108;p18"/>
          <p:cNvSpPr txBox="1">
            <a:spLocks noGrp="1"/>
          </p:cNvSpPr>
          <p:nvPr>
            <p:ph type="title"/>
          </p:nvPr>
        </p:nvSpPr>
        <p:spPr>
          <a:xfrm>
            <a:off x="646175" y="1048450"/>
            <a:ext cx="2746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$[milestoneDayOne]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09" name="Google Shape;109;p18"/>
          <p:cNvSpPr txBox="1">
            <a:spLocks noGrp="1"/>
          </p:cNvSpPr>
          <p:nvPr>
            <p:ph type="body" idx="4294967295"/>
          </p:nvPr>
        </p:nvSpPr>
        <p:spPr>
          <a:xfrm>
            <a:off x="646175" y="1560475"/>
            <a:ext cx="27465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$[milestoneDescriptionOne]</a:t>
            </a:r>
            <a:endParaRPr sz="1400" dirty="0"/>
          </a:p>
        </p:txBody>
      </p:sp>
      <p:sp>
        <p:nvSpPr>
          <p:cNvPr id="110" name="Google Shape;110;p18"/>
          <p:cNvSpPr txBox="1">
            <a:spLocks noGrp="1"/>
          </p:cNvSpPr>
          <p:nvPr>
            <p:ph type="title"/>
          </p:nvPr>
        </p:nvSpPr>
        <p:spPr>
          <a:xfrm>
            <a:off x="3251000" y="3481725"/>
            <a:ext cx="2746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$[milestoneDayTwo]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1" name="Google Shape;111;p18"/>
          <p:cNvSpPr txBox="1">
            <a:spLocks noGrp="1"/>
          </p:cNvSpPr>
          <p:nvPr>
            <p:ph type="body" idx="4294967295"/>
          </p:nvPr>
        </p:nvSpPr>
        <p:spPr>
          <a:xfrm>
            <a:off x="3251000" y="3993750"/>
            <a:ext cx="26049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 dirty="0"/>
              <a:t>$[milestoneDescriptionTwo]</a:t>
            </a:r>
            <a:endParaRPr sz="1400"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400" dirty="0"/>
          </a:p>
        </p:txBody>
      </p:sp>
      <p:sp>
        <p:nvSpPr>
          <p:cNvPr id="112" name="Google Shape;112;p18"/>
          <p:cNvSpPr txBox="1">
            <a:spLocks noGrp="1"/>
          </p:cNvSpPr>
          <p:nvPr>
            <p:ph type="title"/>
          </p:nvPr>
        </p:nvSpPr>
        <p:spPr>
          <a:xfrm>
            <a:off x="5091050" y="1048450"/>
            <a:ext cx="30444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$[milestoneDayThree]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3" name="Google Shape;113;p18"/>
          <p:cNvSpPr txBox="1">
            <a:spLocks noGrp="1"/>
          </p:cNvSpPr>
          <p:nvPr>
            <p:ph type="body" idx="4294967295"/>
          </p:nvPr>
        </p:nvSpPr>
        <p:spPr>
          <a:xfrm>
            <a:off x="5091050" y="1560475"/>
            <a:ext cx="3044400" cy="71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$[milestoneDescriptionThree]</a:t>
            </a:r>
            <a:endParaRPr sz="1400" dirty="0"/>
          </a:p>
        </p:txBody>
      </p:sp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6245125" y="3481725"/>
            <a:ext cx="2746500" cy="57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$[milestoneDayFour]</a:t>
            </a:r>
            <a:endParaRPr sz="1800" dirty="0">
              <a:solidFill>
                <a:schemeClr val="dk1"/>
              </a:solidFill>
            </a:endParaRPr>
          </a:p>
        </p:txBody>
      </p:sp>
      <p:sp>
        <p:nvSpPr>
          <p:cNvPr id="115" name="Google Shape;115;p18"/>
          <p:cNvSpPr txBox="1">
            <a:spLocks noGrp="1"/>
          </p:cNvSpPr>
          <p:nvPr>
            <p:ph type="body" idx="4294967295"/>
          </p:nvPr>
        </p:nvSpPr>
        <p:spPr>
          <a:xfrm>
            <a:off x="6245125" y="3993750"/>
            <a:ext cx="3044400" cy="82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400" dirty="0"/>
              <a:t>$[milestoneDescriptionFour]</a:t>
            </a:r>
            <a:endParaRPr sz="1400" dirty="0"/>
          </a:p>
        </p:txBody>
      </p:sp>
      <p:cxnSp>
        <p:nvCxnSpPr>
          <p:cNvPr id="116" name="Google Shape;116;p18"/>
          <p:cNvCxnSpPr/>
          <p:nvPr/>
        </p:nvCxnSpPr>
        <p:spPr>
          <a:xfrm>
            <a:off x="3174800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7" name="Google Shape;117;p18"/>
          <p:cNvCxnSpPr/>
          <p:nvPr/>
        </p:nvCxnSpPr>
        <p:spPr>
          <a:xfrm rot="10800000">
            <a:off x="4997750" y="1439375"/>
            <a:ext cx="0" cy="95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8" name="Google Shape;118;p18"/>
          <p:cNvCxnSpPr/>
          <p:nvPr/>
        </p:nvCxnSpPr>
        <p:spPr>
          <a:xfrm>
            <a:off x="6168925" y="3113100"/>
            <a:ext cx="0" cy="82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>
            <a:spLocks noGrp="1"/>
          </p:cNvSpPr>
          <p:nvPr>
            <p:ph type="title"/>
          </p:nvPr>
        </p:nvSpPr>
        <p:spPr>
          <a:xfrm>
            <a:off x="283100" y="1417250"/>
            <a:ext cx="6288900" cy="25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You’d pay $[cost] today, and $[cost] when finished.</a:t>
            </a:r>
            <a:endParaRPr dirty="0">
              <a:solidFill>
                <a:schemeClr val="accent5"/>
              </a:solidFill>
            </a:endParaRPr>
          </a:p>
        </p:txBody>
      </p:sp>
      <p:grpSp>
        <p:nvGrpSpPr>
          <p:cNvPr id="124" name="Google Shape;124;p19"/>
          <p:cNvGrpSpPr/>
          <p:nvPr/>
        </p:nvGrpSpPr>
        <p:grpSpPr>
          <a:xfrm>
            <a:off x="6781388" y="2464029"/>
            <a:ext cx="2212050" cy="2537076"/>
            <a:chOff x="6803275" y="395363"/>
            <a:chExt cx="2212050" cy="2537076"/>
          </a:xfrm>
        </p:grpSpPr>
        <p:pic>
          <p:nvPicPr>
            <p:cNvPr id="125" name="Google Shape;125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803275" y="427445"/>
              <a:ext cx="2212050" cy="250499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6" name="Google Shape;126;p19" descr="Piece of duct tape sticking a note to the slide"/>
            <p:cNvPicPr preferRelativeResize="0"/>
            <p:nvPr/>
          </p:nvPicPr>
          <p:blipFill rotWithShape="1">
            <a:blip r:embed="rId4">
              <a:alphaModFix/>
            </a:blip>
            <a:srcRect l="9244" t="5926" r="2118" b="10011"/>
            <a:stretch/>
          </p:blipFill>
          <p:spPr>
            <a:xfrm rot="154826">
              <a:off x="7370663" y="419419"/>
              <a:ext cx="1077273" cy="3826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7" name="Google Shape;127;p19"/>
            <p:cNvSpPr txBox="1"/>
            <p:nvPr/>
          </p:nvSpPr>
          <p:spPr>
            <a:xfrm>
              <a:off x="6944800" y="684231"/>
              <a:ext cx="1929000" cy="200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b="1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Note</a:t>
              </a:r>
              <a:endParaRPr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marL="0" lvl="0" indent="0" algn="l" rtl="0">
                <a:spcBef>
                  <a:spcPts val="800"/>
                </a:spcBef>
                <a:spcAft>
                  <a:spcPts val="800"/>
                </a:spcAft>
                <a:buClr>
                  <a:schemeClr val="dk2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2"/>
                  </a:solidFill>
                  <a:latin typeface="Raleway"/>
                  <a:ea typeface="Raleway"/>
                  <a:cs typeface="Raleway"/>
                  <a:sym typeface="Raleway"/>
                </a:rPr>
                <a:t>We handle all software &amp; service fees as part of our  implementation. You won’t pay a dime more than what’s written here..</a:t>
              </a:r>
              <a:endParaRPr sz="12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sp>
        <p:nvSpPr>
          <p:cNvPr id="128" name="Google Shape;128;p19"/>
          <p:cNvSpPr txBox="1"/>
          <p:nvPr/>
        </p:nvSpPr>
        <p:spPr>
          <a:xfrm>
            <a:off x="411200" y="525750"/>
            <a:ext cx="5736900" cy="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Our billing structure is extremely simple: half up-front, half upon delivery.</a:t>
            </a:r>
            <a:endParaRPr sz="2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44700" y="162737"/>
            <a:ext cx="4254600" cy="4818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 descr="Piece of duct tape sticking a note to the slide"/>
          <p:cNvPicPr preferRelativeResize="0"/>
          <p:nvPr/>
        </p:nvPicPr>
        <p:blipFill rotWithShape="1">
          <a:blip r:embed="rId4">
            <a:alphaModFix/>
          </a:blip>
          <a:srcRect l="9244" t="5926" r="2118" b="10011"/>
          <a:stretch/>
        </p:blipFill>
        <p:spPr>
          <a:xfrm rot="154828">
            <a:off x="3536000" y="147301"/>
            <a:ext cx="2072000" cy="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0"/>
          <p:cNvSpPr txBox="1"/>
          <p:nvPr/>
        </p:nvSpPr>
        <p:spPr>
          <a:xfrm>
            <a:off x="2855550" y="687397"/>
            <a:ext cx="3432900" cy="76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chemeClr val="lt2"/>
                </a:solidFill>
                <a:latin typeface="Raleway"/>
                <a:ea typeface="Raleway"/>
                <a:cs typeface="Raleway"/>
                <a:sym typeface="Raleway"/>
              </a:rPr>
              <a:t>Thank You!</a:t>
            </a:r>
            <a:endParaRPr sz="3000" b="1">
              <a:solidFill>
                <a:schemeClr val="l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4294967295"/>
          </p:nvPr>
        </p:nvSpPr>
        <p:spPr>
          <a:xfrm>
            <a:off x="2855550" y="1377478"/>
            <a:ext cx="3432900" cy="16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An invoice is just alongside this proposal. If you have any questions, feel free to email us at </a:t>
            </a:r>
            <a:r>
              <a:rPr lang="en-US" sz="1200" u="sng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5"/>
              </a:rPr>
              <a:t>orvynsoul@gmail.com</a:t>
            </a:r>
            <a:r>
              <a:rPr lang="en-US" sz="1200" dirty="0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200" dirty="0">
                <a:latin typeface="Raleway"/>
                <a:ea typeface="Raleway"/>
                <a:cs typeface="Raleway"/>
                <a:sym typeface="Raleway"/>
              </a:rPr>
              <a:t>and we’ll help answer them.</a:t>
            </a:r>
            <a:endParaRPr sz="1200" u="sng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6"/>
          <a:srcRect/>
          <a:stretch/>
        </p:blipFill>
        <p:spPr>
          <a:xfrm>
            <a:off x="5210978" y="3458507"/>
            <a:ext cx="1129832" cy="112983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sp>
        <p:nvSpPr>
          <p:cNvPr id="138" name="Google Shape;138;p20"/>
          <p:cNvSpPr txBox="1"/>
          <p:nvPr/>
        </p:nvSpPr>
        <p:spPr>
          <a:xfrm>
            <a:off x="2855550" y="2376863"/>
            <a:ext cx="2103000" cy="21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Otherwise, the moment you pay, you’ll get an email inviting you to a kickoff call where we can get started.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Looking forward to knocking this out of the park for you!</a:t>
            </a:r>
            <a:endParaRPr sz="12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248</Words>
  <Application>Microsoft Office PowerPoint</Application>
  <PresentationFormat>On-screen Show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Lato</vt:lpstr>
      <vt:lpstr>Raleway</vt:lpstr>
      <vt:lpstr>Swiss</vt:lpstr>
      <vt:lpstr>$[proposalTitle]</vt:lpstr>
      <vt:lpstr>The Problem</vt:lpstr>
      <vt:lpstr>PowerPoint Presentation</vt:lpstr>
      <vt:lpstr>PowerPoint Presentation</vt:lpstr>
      <vt:lpstr>Not only will solve the problem you have now- it’ll build scalable infrastructure that will solve dozens you don’t even know about! </vt:lpstr>
      <vt:lpstr>Timeline</vt:lpstr>
      <vt:lpstr>You’d pay $[cost] today, and $[cost] when finished.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Ragib Yasar Rahman</cp:lastModifiedBy>
  <cp:revision>26</cp:revision>
  <dcterms:modified xsi:type="dcterms:W3CDTF">2025-06-19T18:48:52Z</dcterms:modified>
</cp:coreProperties>
</file>