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99" r:id="rId4"/>
    <p:sldId id="300" r:id="rId5"/>
    <p:sldId id="261" r:id="rId6"/>
    <p:sldId id="283" r:id="rId7"/>
    <p:sldId id="284" r:id="rId8"/>
    <p:sldId id="285" r:id="rId9"/>
    <p:sldId id="290" r:id="rId10"/>
    <p:sldId id="286" r:id="rId11"/>
    <p:sldId id="272" r:id="rId12"/>
    <p:sldId id="289" r:id="rId13"/>
    <p:sldId id="294" r:id="rId14"/>
    <p:sldId id="293" r:id="rId15"/>
    <p:sldId id="291" r:id="rId16"/>
    <p:sldId id="292" r:id="rId17"/>
    <p:sldId id="295" r:id="rId18"/>
    <p:sldId id="297" r:id="rId19"/>
    <p:sldId id="301" r:id="rId20"/>
  </p:sldIdLst>
  <p:sldSz cx="9144000" cy="6858000" type="screen4x3"/>
  <p:notesSz cx="6858000" cy="9144000"/>
  <p:embeddedFontLst>
    <p:embeddedFont>
      <p:font typeface="Quicksand" panose="020B0604020202020204" charset="0"/>
      <p:regular r:id="rId22"/>
      <p:bold r:id="rId2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99FF33"/>
    <a:srgbClr val="00CC99"/>
    <a:srgbClr val="00FFFF"/>
    <a:srgbClr val="2E3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751785-9233-494B-8067-12B77AD5063E}">
  <a:tblStyle styleId="{FB751785-9233-494B-8067-12B77AD5063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3" autoAdjust="0"/>
    <p:restoredTop sz="94660"/>
  </p:normalViewPr>
  <p:slideViewPr>
    <p:cSldViewPr>
      <p:cViewPr varScale="1">
        <p:scale>
          <a:sx n="74" d="100"/>
          <a:sy n="74" d="100"/>
        </p:scale>
        <p:origin x="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_2\Desktop\Regression%20data\us_yearly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us_yearly_data!$G$1</c:f>
              <c:strCache>
                <c:ptCount val="1"/>
                <c:pt idx="0">
                  <c:v>Actual Inflation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us_yearly_data!$A$2:$A$46</c:f>
              <c:numCache>
                <c:formatCode>General</c:formatCode>
                <c:ptCount val="45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</c:numCache>
            </c:numRef>
          </c:cat>
          <c:val>
            <c:numRef>
              <c:f>us_yearly_data!$G$2:$G$46</c:f>
              <c:numCache>
                <c:formatCode>General</c:formatCode>
                <c:ptCount val="45"/>
                <c:pt idx="0">
                  <c:v>5.8952959030000001</c:v>
                </c:pt>
                <c:pt idx="1">
                  <c:v>4.255928924</c:v>
                </c:pt>
                <c:pt idx="2">
                  <c:v>3.3056147349999998</c:v>
                </c:pt>
                <c:pt idx="3">
                  <c:v>6.2200638640000001</c:v>
                </c:pt>
                <c:pt idx="4">
                  <c:v>11.03526022</c:v>
                </c:pt>
                <c:pt idx="5">
                  <c:v>9.1319307349999992</c:v>
                </c:pt>
                <c:pt idx="6">
                  <c:v>5.7370270830000001</c:v>
                </c:pt>
                <c:pt idx="7">
                  <c:v>6.4864600640000001</c:v>
                </c:pt>
                <c:pt idx="8">
                  <c:v>7.6474638510000004</c:v>
                </c:pt>
                <c:pt idx="9">
                  <c:v>11.266044089999999</c:v>
                </c:pt>
                <c:pt idx="10">
                  <c:v>13.509370329999999</c:v>
                </c:pt>
                <c:pt idx="11">
                  <c:v>10.31553398</c:v>
                </c:pt>
                <c:pt idx="12">
                  <c:v>6.1606160619999999</c:v>
                </c:pt>
                <c:pt idx="13">
                  <c:v>3.2124352329999999</c:v>
                </c:pt>
                <c:pt idx="14">
                  <c:v>4.3172690759999997</c:v>
                </c:pt>
                <c:pt idx="15">
                  <c:v>3.5611164579999999</c:v>
                </c:pt>
                <c:pt idx="16">
                  <c:v>1.8587360589999999</c:v>
                </c:pt>
                <c:pt idx="17">
                  <c:v>3.7408759119999999</c:v>
                </c:pt>
                <c:pt idx="18">
                  <c:v>4.009088244</c:v>
                </c:pt>
                <c:pt idx="19">
                  <c:v>4.8270030300000002</c:v>
                </c:pt>
                <c:pt idx="20">
                  <c:v>5.3979564399999997</c:v>
                </c:pt>
                <c:pt idx="21">
                  <c:v>4.2349639650000004</c:v>
                </c:pt>
                <c:pt idx="22">
                  <c:v>3.0288196780000001</c:v>
                </c:pt>
                <c:pt idx="23">
                  <c:v>2.9516569659999998</c:v>
                </c:pt>
                <c:pt idx="24">
                  <c:v>2.6074415919999998</c:v>
                </c:pt>
                <c:pt idx="25">
                  <c:v>2.8054196889999998</c:v>
                </c:pt>
                <c:pt idx="26">
                  <c:v>2.9312041999999998</c:v>
                </c:pt>
                <c:pt idx="27">
                  <c:v>2.3376899369999999</c:v>
                </c:pt>
                <c:pt idx="28">
                  <c:v>1.5522790989999999</c:v>
                </c:pt>
                <c:pt idx="29">
                  <c:v>2.1880271969999998</c:v>
                </c:pt>
                <c:pt idx="30">
                  <c:v>3.376857271</c:v>
                </c:pt>
                <c:pt idx="31">
                  <c:v>2.8261711190000001</c:v>
                </c:pt>
                <c:pt idx="32">
                  <c:v>1.5860316270000001</c:v>
                </c:pt>
                <c:pt idx="33">
                  <c:v>2.270094973</c:v>
                </c:pt>
                <c:pt idx="34">
                  <c:v>2.6772366929999998</c:v>
                </c:pt>
                <c:pt idx="35">
                  <c:v>3.392746845</c:v>
                </c:pt>
                <c:pt idx="36">
                  <c:v>3.2259441010000001</c:v>
                </c:pt>
                <c:pt idx="37">
                  <c:v>2.852672482</c:v>
                </c:pt>
                <c:pt idx="38">
                  <c:v>3.8391002969999999</c:v>
                </c:pt>
                <c:pt idx="39">
                  <c:v>-0.355546266</c:v>
                </c:pt>
                <c:pt idx="40">
                  <c:v>1.6400434420000001</c:v>
                </c:pt>
                <c:pt idx="41">
                  <c:v>3.156841569</c:v>
                </c:pt>
                <c:pt idx="42">
                  <c:v>2.0693372650000001</c:v>
                </c:pt>
                <c:pt idx="43">
                  <c:v>1.464832656</c:v>
                </c:pt>
                <c:pt idx="44">
                  <c:v>1.6222229770000001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us_yearly_data!$N$1</c:f>
              <c:strCache>
                <c:ptCount val="1"/>
                <c:pt idx="0">
                  <c:v>Predicted Inflation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us_yearly_data!$A$2:$A$46</c:f>
              <c:numCache>
                <c:formatCode>General</c:formatCode>
                <c:ptCount val="45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</c:numCache>
            </c:numRef>
          </c:cat>
          <c:val>
            <c:numRef>
              <c:f>us_yearly_data!$N$2:$N$46</c:f>
              <c:numCache>
                <c:formatCode>General</c:formatCode>
                <c:ptCount val="45"/>
                <c:pt idx="0">
                  <c:v>6.1209391739851187</c:v>
                </c:pt>
                <c:pt idx="1">
                  <c:v>4.3379835357114507</c:v>
                </c:pt>
                <c:pt idx="2">
                  <c:v>4.3429903971442778</c:v>
                </c:pt>
                <c:pt idx="3">
                  <c:v>6.4300147686811204</c:v>
                </c:pt>
                <c:pt idx="4">
                  <c:v>9.9041008219450202</c:v>
                </c:pt>
                <c:pt idx="5">
                  <c:v>8.2164069566987106</c:v>
                </c:pt>
                <c:pt idx="6">
                  <c:v>6.6308254057233107</c:v>
                </c:pt>
                <c:pt idx="7">
                  <c:v>7.0783924494079589</c:v>
                </c:pt>
                <c:pt idx="8">
                  <c:v>6.5273448755583505</c:v>
                </c:pt>
                <c:pt idx="9">
                  <c:v>9.3702694080382294</c:v>
                </c:pt>
                <c:pt idx="10">
                  <c:v>9.773176264007839</c:v>
                </c:pt>
                <c:pt idx="11">
                  <c:v>7.7803339831735396</c:v>
                </c:pt>
                <c:pt idx="12">
                  <c:v>8.6786850886212896</c:v>
                </c:pt>
                <c:pt idx="13">
                  <c:v>4.2360130395781495</c:v>
                </c:pt>
                <c:pt idx="14">
                  <c:v>4.4681974587574089</c:v>
                </c:pt>
                <c:pt idx="15">
                  <c:v>4.7298274944154812</c:v>
                </c:pt>
                <c:pt idx="16">
                  <c:v>5.4192965441106793</c:v>
                </c:pt>
                <c:pt idx="17">
                  <c:v>4.3555483029893711</c:v>
                </c:pt>
                <c:pt idx="18">
                  <c:v>4.2451248935881196</c:v>
                </c:pt>
                <c:pt idx="19">
                  <c:v>4.4622717036342792</c:v>
                </c:pt>
                <c:pt idx="20">
                  <c:v>4.9556197870514502</c:v>
                </c:pt>
                <c:pt idx="21">
                  <c:v>4.3824617377045083</c:v>
                </c:pt>
                <c:pt idx="22">
                  <c:v>2.6229304832838292</c:v>
                </c:pt>
                <c:pt idx="23">
                  <c:v>3.7703630702682198</c:v>
                </c:pt>
                <c:pt idx="24">
                  <c:v>2.5091907224714096</c:v>
                </c:pt>
                <c:pt idx="25">
                  <c:v>3.7140131521813986</c:v>
                </c:pt>
                <c:pt idx="26">
                  <c:v>2.6566243322485814</c:v>
                </c:pt>
                <c:pt idx="27">
                  <c:v>1.7083645677017092</c:v>
                </c:pt>
                <c:pt idx="28">
                  <c:v>1.8372732892923311</c:v>
                </c:pt>
                <c:pt idx="29">
                  <c:v>1.639584128121558</c:v>
                </c:pt>
                <c:pt idx="30">
                  <c:v>1.2673120115048704</c:v>
                </c:pt>
                <c:pt idx="31">
                  <c:v>2.5563107786071493</c:v>
                </c:pt>
                <c:pt idx="32">
                  <c:v>2.5574528007643202</c:v>
                </c:pt>
                <c:pt idx="33">
                  <c:v>2.2339268372014889</c:v>
                </c:pt>
                <c:pt idx="34">
                  <c:v>2.9199594573616894</c:v>
                </c:pt>
                <c:pt idx="35">
                  <c:v>2.5241962636769486</c:v>
                </c:pt>
                <c:pt idx="36">
                  <c:v>3.0110426982400593</c:v>
                </c:pt>
                <c:pt idx="37">
                  <c:v>4.1687557478662685</c:v>
                </c:pt>
                <c:pt idx="38">
                  <c:v>5.1071440865304787</c:v>
                </c:pt>
                <c:pt idx="39">
                  <c:v>3.9099416402289182</c:v>
                </c:pt>
                <c:pt idx="40">
                  <c:v>1.5367851606820397</c:v>
                </c:pt>
                <c:pt idx="41">
                  <c:v>3.3338499939871689</c:v>
                </c:pt>
                <c:pt idx="42">
                  <c:v>2.7433034164096401</c:v>
                </c:pt>
                <c:pt idx="43">
                  <c:v>0.75402503998843162</c:v>
                </c:pt>
                <c:pt idx="44">
                  <c:v>0.73852168458445977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176856"/>
        <c:axId val="251178032"/>
      </c:lineChart>
      <c:catAx>
        <c:axId val="25117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178032"/>
        <c:crosses val="autoZero"/>
        <c:auto val="1"/>
        <c:lblAlgn val="ctr"/>
        <c:lblOffset val="100"/>
        <c:noMultiLvlLbl val="0"/>
      </c:catAx>
      <c:valAx>
        <c:axId val="25117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17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22285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6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1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053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37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23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582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76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607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170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078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04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859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74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17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692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050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90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395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71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9" name="Shape 9"/>
          <p:cNvCxnSpPr>
            <a:stCxn id="10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0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3000"/>
            </a:lvl1pPr>
            <a:lvl2pPr rtl="0">
              <a:spcBef>
                <a:spcPts val="0"/>
              </a:spcBef>
              <a:buSzPct val="100000"/>
              <a:defRPr sz="3000"/>
            </a:lvl2pPr>
            <a:lvl3pPr rtl="0">
              <a:spcBef>
                <a:spcPts val="0"/>
              </a:spcBef>
              <a:buSzPct val="100000"/>
              <a:defRPr sz="3000"/>
            </a:lvl3pPr>
            <a:lvl4pPr rtl="0">
              <a:spcBef>
                <a:spcPts val="0"/>
              </a:spcBef>
              <a:buSzPct val="100000"/>
              <a:defRPr sz="3000"/>
            </a:lvl4pPr>
            <a:lvl5pPr rtl="0">
              <a:spcBef>
                <a:spcPts val="0"/>
              </a:spcBef>
              <a:buSzPct val="100000"/>
              <a:defRPr sz="3000"/>
            </a:lvl5pPr>
            <a:lvl6pPr rtl="0">
              <a:spcBef>
                <a:spcPts val="0"/>
              </a:spcBef>
              <a:buSzPct val="100000"/>
              <a:defRPr sz="3000"/>
            </a:lvl6pPr>
            <a:lvl7pPr rtl="0">
              <a:spcBef>
                <a:spcPts val="0"/>
              </a:spcBef>
              <a:buSzPct val="100000"/>
              <a:defRPr sz="3000"/>
            </a:lvl7pPr>
            <a:lvl8pPr rtl="0">
              <a:spcBef>
                <a:spcPts val="0"/>
              </a:spcBef>
              <a:buSzPct val="100000"/>
              <a:defRPr sz="3000"/>
            </a:lvl8pPr>
            <a:lvl9pPr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buNone/>
              <a:defRPr sz="1800"/>
            </a:lvl1pPr>
            <a:lvl2pPr rtl="0">
              <a:spcBef>
                <a:spcPts val="0"/>
              </a:spcBef>
              <a:buSzPct val="100000"/>
              <a:buNone/>
              <a:defRPr sz="1800"/>
            </a:lvl2pPr>
            <a:lvl3pPr rtl="0">
              <a:spcBef>
                <a:spcPts val="0"/>
              </a:spcBef>
              <a:buSzPct val="100000"/>
              <a:buNone/>
              <a:defRPr sz="1800"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1pPr>
            <a:lvl2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2pPr>
            <a:lvl3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3pPr>
            <a:lvl4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4pPr>
            <a:lvl5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5pPr>
            <a:lvl6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6pPr>
            <a:lvl7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7pPr>
            <a:lvl8pPr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8pPr>
            <a:lvl9pPr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" name="Shape 19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" name="Shape 2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" name="Shape 4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" name="Shape 52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4400" b="1" dirty="0" smtClean="0"/>
              <a:t>Project- Regression and Time Series Model </a:t>
            </a:r>
            <a:r>
              <a:rPr lang="en" sz="4800" b="1" dirty="0" smtClean="0"/>
              <a:t/>
            </a:r>
            <a:br>
              <a:rPr lang="en" sz="4800" b="1" dirty="0" smtClean="0"/>
            </a:br>
            <a:r>
              <a:rPr lang="en" sz="3600" dirty="0" smtClean="0"/>
              <a:t>Group 6</a:t>
            </a:r>
            <a:endParaRPr lang="en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640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4600" y="-40262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solidFill>
                  <a:srgbClr val="009999"/>
                </a:solidFill>
                <a:latin typeface="Quicksand" panose="020B0604020202020204" charset="0"/>
              </a:rPr>
              <a:t>Scatterplot Matrix</a:t>
            </a:r>
            <a:endParaRPr lang="en-US" sz="2700" b="1" dirty="0">
              <a:solidFill>
                <a:srgbClr val="009999"/>
              </a:solidFill>
              <a:latin typeface="Quicksan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987375"/>
            <a:ext cx="685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bmgdp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1623337"/>
            <a:ext cx="609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bmtrr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2268875"/>
            <a:ext cx="762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bmgrowth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2895600"/>
            <a:ext cx="609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inf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3505200"/>
            <a:ext cx="381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rir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4191000"/>
            <a:ext cx="304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lir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0" y="4800600"/>
            <a:ext cx="5988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debt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0" y="5410200"/>
            <a:ext cx="457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oil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57819" y="6019800"/>
            <a:ext cx="6633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gdpg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31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 b="1" dirty="0" smtClean="0"/>
              <a:t>Multicollinearity?</a:t>
            </a:r>
            <a:endParaRPr lang="en" sz="2500" b="1" dirty="0"/>
          </a:p>
        </p:txBody>
      </p:sp>
      <p:cxnSp>
        <p:nvCxnSpPr>
          <p:cNvPr id="199" name="Shape 199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0" name="Shape 200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1" name="Shape 201"/>
          <p:cNvSpPr txBox="1"/>
          <p:nvPr/>
        </p:nvSpPr>
        <p:spPr>
          <a:xfrm>
            <a:off x="2215650" y="361295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2215651" y="530582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</a:p>
        </p:txBody>
      </p:sp>
      <p:cxnSp>
        <p:nvCxnSpPr>
          <p:cNvPr id="204" name="Shape 204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28364"/>
            <a:ext cx="7391400" cy="517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12951"/>
            <a:ext cx="6172200" cy="5018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305825"/>
            <a:ext cx="5257800" cy="485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653" y="1274041"/>
            <a:ext cx="453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9999"/>
                </a:solidFill>
                <a:latin typeface="Quicksand" panose="020B0604020202020204" charset="0"/>
              </a:rPr>
              <a:t>Variance  Inflation factor(VIF)</a:t>
            </a:r>
            <a:endParaRPr lang="en-US" sz="2000" b="1" dirty="0">
              <a:solidFill>
                <a:srgbClr val="009999"/>
              </a:solidFill>
              <a:latin typeface="Quicksand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4294967295"/>
          </p:nvPr>
        </p:nvSpPr>
        <p:spPr>
          <a:xfrm>
            <a:off x="990599" y="2895600"/>
            <a:ext cx="2476333" cy="2422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>
                <a:solidFill>
                  <a:srgbClr val="009999"/>
                </a:solidFill>
              </a:rPr>
              <a:t>Final Linear Regression Model </a:t>
            </a:r>
            <a:r>
              <a:rPr lang="en" sz="2800" b="1" dirty="0">
                <a:solidFill>
                  <a:srgbClr val="009999"/>
                </a:solidFill>
              </a:rPr>
              <a:t>?</a:t>
            </a:r>
            <a:endParaRPr lang="en" sz="2800" b="1" dirty="0" smtClean="0">
              <a:solidFill>
                <a:srgbClr val="00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sz="2800" b="1" dirty="0" smtClean="0">
              <a:solidFill>
                <a:srgbClr val="009999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229714" y="1295400"/>
            <a:ext cx="5770503" cy="46482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932" y="1524000"/>
            <a:ext cx="529606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312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4294967295"/>
          </p:nvPr>
        </p:nvSpPr>
        <p:spPr>
          <a:xfrm>
            <a:off x="990599" y="2895600"/>
            <a:ext cx="2476333" cy="2422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>
                <a:solidFill>
                  <a:srgbClr val="009999"/>
                </a:solidFill>
              </a:rPr>
              <a:t>Normal Probability Plot</a:t>
            </a:r>
          </a:p>
        </p:txBody>
      </p:sp>
      <p:sp>
        <p:nvSpPr>
          <p:cNvPr id="6" name="Shape 272"/>
          <p:cNvSpPr/>
          <p:nvPr/>
        </p:nvSpPr>
        <p:spPr>
          <a:xfrm>
            <a:off x="3733800" y="152400"/>
            <a:ext cx="5181599" cy="6553200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74" y="750389"/>
            <a:ext cx="4492450" cy="5357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38800" y="763268"/>
            <a:ext cx="1676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173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4294967295"/>
          </p:nvPr>
        </p:nvSpPr>
        <p:spPr>
          <a:xfrm>
            <a:off x="990599" y="2895600"/>
            <a:ext cx="2476333" cy="2422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>
                <a:solidFill>
                  <a:srgbClr val="009999"/>
                </a:solidFill>
              </a:rPr>
              <a:t>Residuals Vs Fitted values</a:t>
            </a:r>
          </a:p>
        </p:txBody>
      </p:sp>
      <p:sp>
        <p:nvSpPr>
          <p:cNvPr id="6" name="Shape 272"/>
          <p:cNvSpPr/>
          <p:nvPr/>
        </p:nvSpPr>
        <p:spPr>
          <a:xfrm>
            <a:off x="3733800" y="152400"/>
            <a:ext cx="5181599" cy="6553200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74" y="767475"/>
            <a:ext cx="4492450" cy="53230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484498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4294967295"/>
          </p:nvPr>
        </p:nvSpPr>
        <p:spPr>
          <a:xfrm>
            <a:off x="990599" y="2895600"/>
            <a:ext cx="2476333" cy="2422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>
                <a:solidFill>
                  <a:srgbClr val="009999"/>
                </a:solidFill>
              </a:rPr>
              <a:t>Linear Regression Model after removing outliers</a:t>
            </a:r>
          </a:p>
        </p:txBody>
      </p:sp>
      <p:sp>
        <p:nvSpPr>
          <p:cNvPr id="279" name="Shape 279"/>
          <p:cNvSpPr/>
          <p:nvPr/>
        </p:nvSpPr>
        <p:spPr>
          <a:xfrm>
            <a:off x="3229714" y="1295400"/>
            <a:ext cx="5770503" cy="46482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933" y="1524000"/>
            <a:ext cx="530358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034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4294967295"/>
          </p:nvPr>
        </p:nvSpPr>
        <p:spPr>
          <a:xfrm>
            <a:off x="990599" y="2895600"/>
            <a:ext cx="2476333" cy="2422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>
                <a:solidFill>
                  <a:srgbClr val="009999"/>
                </a:solidFill>
              </a:rPr>
              <a:t>Final Linear Regression Model </a:t>
            </a:r>
          </a:p>
        </p:txBody>
      </p:sp>
      <p:sp>
        <p:nvSpPr>
          <p:cNvPr id="279" name="Shape 279"/>
          <p:cNvSpPr/>
          <p:nvPr/>
        </p:nvSpPr>
        <p:spPr>
          <a:xfrm>
            <a:off x="3229714" y="1295400"/>
            <a:ext cx="5770503" cy="46482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932" y="1524000"/>
            <a:ext cx="5304013" cy="3505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6932" y="4604400"/>
            <a:ext cx="1943268" cy="163800"/>
          </a:xfrm>
          <a:prstGeom prst="rect">
            <a:avLst/>
          </a:prstGeom>
          <a:solidFill>
            <a:srgbClr val="009999">
              <a:alpha val="44000"/>
            </a:srgb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271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4294967295"/>
          </p:nvPr>
        </p:nvSpPr>
        <p:spPr>
          <a:xfrm>
            <a:off x="990599" y="2895600"/>
            <a:ext cx="2476333" cy="2422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>
                <a:solidFill>
                  <a:srgbClr val="009999"/>
                </a:solidFill>
              </a:rPr>
              <a:t>Normal Probability Plot</a:t>
            </a:r>
          </a:p>
        </p:txBody>
      </p:sp>
      <p:sp>
        <p:nvSpPr>
          <p:cNvPr id="6" name="Shape 272"/>
          <p:cNvSpPr/>
          <p:nvPr/>
        </p:nvSpPr>
        <p:spPr>
          <a:xfrm>
            <a:off x="3733800" y="152400"/>
            <a:ext cx="5181599" cy="6553200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757237"/>
            <a:ext cx="4568650" cy="5343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62600" y="838200"/>
            <a:ext cx="1600200" cy="4601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92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4294967295"/>
          </p:nvPr>
        </p:nvSpPr>
        <p:spPr>
          <a:xfrm>
            <a:off x="993819" y="2100156"/>
            <a:ext cx="2476333" cy="2422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9999"/>
                </a:solidFill>
              </a:rPr>
              <a:t>C</a:t>
            </a:r>
            <a:r>
              <a:rPr lang="en-US" sz="2400" b="1" dirty="0" smtClean="0">
                <a:solidFill>
                  <a:srgbClr val="009999"/>
                </a:solidFill>
              </a:rPr>
              <a:t>omparison </a:t>
            </a:r>
            <a:r>
              <a:rPr lang="en-US" sz="2400" b="1" dirty="0">
                <a:solidFill>
                  <a:srgbClr val="009999"/>
                </a:solidFill>
              </a:rPr>
              <a:t>between </a:t>
            </a:r>
            <a:r>
              <a:rPr lang="en-US" sz="2400" b="1" dirty="0" smtClean="0">
                <a:solidFill>
                  <a:srgbClr val="009999"/>
                </a:solidFill>
              </a:rPr>
              <a:t>the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9999"/>
                </a:solidFill>
              </a:rPr>
              <a:t>predicted value </a:t>
            </a:r>
            <a:r>
              <a:rPr lang="en-US" sz="2400" b="1" dirty="0">
                <a:solidFill>
                  <a:srgbClr val="009999"/>
                </a:solidFill>
              </a:rPr>
              <a:t>and the actual value</a:t>
            </a:r>
          </a:p>
          <a:p>
            <a:pPr lvl="0" rtl="0">
              <a:spcBef>
                <a:spcPts val="0"/>
              </a:spcBef>
              <a:buNone/>
            </a:pPr>
            <a:endParaRPr lang="en" sz="2800" b="1" dirty="0" smtClean="0">
              <a:solidFill>
                <a:srgbClr val="009999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229714" y="1295400"/>
            <a:ext cx="5770503" cy="46482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466932" y="4604400"/>
            <a:ext cx="1943268" cy="163800"/>
          </a:xfrm>
          <a:prstGeom prst="rect">
            <a:avLst/>
          </a:prstGeom>
          <a:solidFill>
            <a:srgbClr val="009999">
              <a:alpha val="44000"/>
            </a:srgb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166950"/>
              </p:ext>
            </p:extLst>
          </p:nvPr>
        </p:nvGraphicFramePr>
        <p:xfrm>
          <a:off x="3433662" y="1558931"/>
          <a:ext cx="5405969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27811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b="1" dirty="0" smtClean="0"/>
              <a:t>Conclusion </a:t>
            </a:r>
            <a:endParaRPr lang="en" sz="4000" b="1" dirty="0">
              <a:solidFill>
                <a:srgbClr val="39C0BA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295400" y="1371600"/>
            <a:ext cx="7162800" cy="495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endParaRPr lang="en-US" sz="2400" dirty="0" smtClean="0"/>
          </a:p>
          <a:p>
            <a:pPr marL="342900" indent="-342900">
              <a:spcBef>
                <a:spcPts val="0"/>
              </a:spcBef>
            </a:pPr>
            <a:endParaRPr lang="en-US" sz="2400" dirty="0"/>
          </a:p>
          <a:p>
            <a:pPr marL="342900" indent="-342900">
              <a:spcBef>
                <a:spcPts val="0"/>
              </a:spcBef>
            </a:pPr>
            <a:endParaRPr lang="en-US" sz="2400" dirty="0" smtClean="0"/>
          </a:p>
          <a:p>
            <a:pPr marL="342900" indent="-342900">
              <a:spcBef>
                <a:spcPts val="0"/>
              </a:spcBef>
            </a:pPr>
            <a:endParaRPr lang="en-US" sz="2400" dirty="0" smtClean="0"/>
          </a:p>
          <a:p>
            <a:pPr marL="342900" indent="-342900">
              <a:spcBef>
                <a:spcPts val="0"/>
              </a:spcBef>
            </a:pPr>
            <a:endParaRPr lang="en-US" sz="2400" dirty="0"/>
          </a:p>
          <a:p>
            <a:pPr marL="342900" indent="-342900">
              <a:spcBef>
                <a:spcPts val="0"/>
              </a:spcBef>
            </a:pPr>
            <a:r>
              <a:rPr lang="en-US" sz="2200" dirty="0" smtClean="0"/>
              <a:t>This model explains 85% of regression model as significant as we found </a:t>
            </a:r>
            <a:r>
              <a:rPr lang="en-US" sz="2200" dirty="0" smtClean="0"/>
              <a:t>R-</a:t>
            </a:r>
            <a:r>
              <a:rPr lang="en-US" sz="2200" dirty="0" smtClean="0"/>
              <a:t>squared </a:t>
            </a:r>
            <a:r>
              <a:rPr lang="en-US" sz="2200" dirty="0" smtClean="0"/>
              <a:t>value is 0.85.</a:t>
            </a:r>
          </a:p>
          <a:p>
            <a:pPr marL="342900" indent="-342900">
              <a:spcBef>
                <a:spcPts val="0"/>
              </a:spcBef>
            </a:pPr>
            <a:r>
              <a:rPr lang="en-US" sz="2200" dirty="0" smtClean="0"/>
              <a:t>Depends </a:t>
            </a:r>
            <a:r>
              <a:rPr lang="en-US" sz="2200" dirty="0" smtClean="0"/>
              <a:t>on</a:t>
            </a:r>
            <a:r>
              <a:rPr lang="en" sz="2200" dirty="0" smtClean="0"/>
              <a:t> </a:t>
            </a:r>
            <a:r>
              <a:rPr lang="en-US" sz="2200" dirty="0" smtClean="0"/>
              <a:t>B</a:t>
            </a:r>
            <a:r>
              <a:rPr lang="en" sz="2200" dirty="0"/>
              <a:t>road Money </a:t>
            </a:r>
            <a:r>
              <a:rPr lang="en" sz="2200" dirty="0" smtClean="0"/>
              <a:t>Growth,</a:t>
            </a:r>
            <a:r>
              <a:rPr lang="en" sz="2200" dirty="0"/>
              <a:t> Broad Money to Total </a:t>
            </a:r>
            <a:r>
              <a:rPr lang="en" sz="2200" dirty="0" smtClean="0"/>
              <a:t>Reserves, Real </a:t>
            </a:r>
            <a:r>
              <a:rPr lang="en" sz="2200" dirty="0"/>
              <a:t>Interest </a:t>
            </a:r>
            <a:r>
              <a:rPr lang="en" sz="2200" dirty="0" smtClean="0"/>
              <a:t>Rate </a:t>
            </a:r>
            <a:r>
              <a:rPr lang="en-US" sz="2200" dirty="0" smtClean="0"/>
              <a:t>L</a:t>
            </a:r>
            <a:r>
              <a:rPr lang="en" sz="2200" dirty="0"/>
              <a:t>ending Interest </a:t>
            </a:r>
            <a:r>
              <a:rPr lang="en" sz="2200" dirty="0" smtClean="0"/>
              <a:t>Rate, Central </a:t>
            </a:r>
            <a:r>
              <a:rPr lang="en" sz="2200" dirty="0"/>
              <a:t>Government Debt(% of </a:t>
            </a:r>
            <a:r>
              <a:rPr lang="en" sz="2200" dirty="0" smtClean="0"/>
              <a:t>GDP),Real </a:t>
            </a:r>
            <a:r>
              <a:rPr lang="en" sz="2200" dirty="0"/>
              <a:t>GDP </a:t>
            </a:r>
            <a:r>
              <a:rPr lang="en" sz="2200" dirty="0" smtClean="0"/>
              <a:t>growth.</a:t>
            </a:r>
          </a:p>
          <a:p>
            <a:pPr marL="342900" indent="-342900">
              <a:spcBef>
                <a:spcPts val="0"/>
              </a:spcBef>
            </a:pPr>
            <a:r>
              <a:rPr lang="en" sz="2200" dirty="0" smtClean="0"/>
              <a:t>Correlation betwe</a:t>
            </a:r>
            <a:r>
              <a:rPr lang="en-US" sz="2200" dirty="0" smtClean="0"/>
              <a:t>e</a:t>
            </a:r>
            <a:r>
              <a:rPr lang="en" sz="2200" dirty="0" smtClean="0"/>
              <a:t>n Lending Interest Rate and Real Interest Rate and between </a:t>
            </a:r>
            <a:r>
              <a:rPr lang="en" sz="2200" dirty="0"/>
              <a:t>Broad Money(% of GDP</a:t>
            </a:r>
            <a:r>
              <a:rPr lang="en" sz="2200" dirty="0" smtClean="0"/>
              <a:t>) and Crude </a:t>
            </a:r>
            <a:r>
              <a:rPr lang="en" sz="2200" dirty="0"/>
              <a:t>oil price per barrel(in dollars)and also between Central Government Debt(% of </a:t>
            </a:r>
            <a:r>
              <a:rPr lang="en" sz="2200" dirty="0" smtClean="0"/>
              <a:t>GDP) and </a:t>
            </a:r>
            <a:r>
              <a:rPr lang="en" sz="2200" dirty="0"/>
              <a:t>Crude oil price per barrel(in dollars</a:t>
            </a:r>
            <a:r>
              <a:rPr lang="en" sz="2200" dirty="0" smtClean="0"/>
              <a:t>).</a:t>
            </a:r>
          </a:p>
          <a:p>
            <a:pPr marL="342900" indent="-342900">
              <a:spcBef>
                <a:spcPts val="0"/>
              </a:spcBef>
            </a:pPr>
            <a:r>
              <a:rPr lang="en" sz="2200" dirty="0"/>
              <a:t>After removing </a:t>
            </a:r>
            <a:r>
              <a:rPr lang="en" sz="2200" dirty="0" smtClean="0"/>
              <a:t>multicollinearity </a:t>
            </a:r>
            <a:r>
              <a:rPr lang="en" sz="2200" dirty="0"/>
              <a:t>Broad Money as a percentage of GDP comes out to be insignificant.</a:t>
            </a:r>
          </a:p>
          <a:p>
            <a:pPr marL="342900" indent="-342900">
              <a:spcBef>
                <a:spcPts val="0"/>
              </a:spcBef>
            </a:pPr>
            <a:endParaRPr lang="en" sz="2400" dirty="0"/>
          </a:p>
          <a:p>
            <a:pPr marL="342900" indent="-342900">
              <a:spcBef>
                <a:spcPts val="0"/>
              </a:spcBef>
            </a:pPr>
            <a:endParaRPr lang="en" sz="2400" dirty="0" smtClean="0"/>
          </a:p>
          <a:p>
            <a:pPr marL="342900" indent="-342900">
              <a:spcBef>
                <a:spcPts val="0"/>
              </a:spcBef>
            </a:pPr>
            <a:endParaRPr lang="en" sz="2400" dirty="0" smtClean="0"/>
          </a:p>
          <a:p>
            <a:pPr marL="342900" indent="-342900">
              <a:spcBef>
                <a:spcPts val="0"/>
              </a:spcBef>
            </a:pPr>
            <a:endParaRPr lang="en" sz="2400" dirty="0"/>
          </a:p>
          <a:p>
            <a:pPr>
              <a:spcBef>
                <a:spcPts val="0"/>
              </a:spcBef>
              <a:buNone/>
            </a:pPr>
            <a:r>
              <a:rPr lang="en" sz="2400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6481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Objective: To study the factors affecting long run inflation rates in the United States of America between 1970-2014</a:t>
            </a:r>
            <a:endParaRPr lang="en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Literature Review</a:t>
            </a:r>
            <a:endParaRPr lang="en" sz="3600" dirty="0"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William Philips tried to establish an empirical relationship between inflation and unemployment of UK from 1861-1957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 smtClean="0"/>
              <a:t>Criticism from Friedman, Phelps, Lucas in post OPEC crisis period</a:t>
            </a:r>
            <a:endParaRPr lang="en" sz="2400" dirty="0"/>
          </a:p>
        </p:txBody>
      </p:sp>
      <p:sp>
        <p:nvSpPr>
          <p:cNvPr id="81" name="Shape 81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2388842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i="0" dirty="0" smtClean="0"/>
              <a:t>“The </a:t>
            </a:r>
            <a:r>
              <a:rPr lang="en-US" i="0" dirty="0"/>
              <a:t>prediction of Keynesian models were wildly incorrect and the doctrine on which they were based were fundamentally </a:t>
            </a:r>
            <a:r>
              <a:rPr lang="en-US" i="0" dirty="0" smtClean="0"/>
              <a:t>flawed.”</a:t>
            </a:r>
          </a:p>
          <a:p>
            <a:pPr>
              <a:buNone/>
            </a:pPr>
            <a:r>
              <a:rPr lang="en-US" i="0" dirty="0" smtClean="0"/>
              <a:t>-Lucas and Sargent (1979)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6601984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b="1" dirty="0" smtClean="0"/>
              <a:t>Causes of Inflation</a:t>
            </a:r>
            <a:endParaRPr lang="en" sz="3000" b="1" dirty="0">
              <a:solidFill>
                <a:srgbClr val="39C0B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dirty="0" smtClean="0"/>
              <a:t>Demand-Pull Factors: When the aggregate demand in an economy strongly outweighs the aggregate supply, prices increase.</a:t>
            </a:r>
          </a:p>
          <a:p>
            <a:pPr>
              <a:spcBef>
                <a:spcPts val="0"/>
              </a:spcBef>
            </a:pPr>
            <a:endParaRPr lang="en" sz="2800" dirty="0" smtClean="0"/>
          </a:p>
          <a:p>
            <a:pPr>
              <a:spcBef>
                <a:spcPts val="0"/>
              </a:spcBef>
            </a:pPr>
            <a:r>
              <a:rPr lang="en" sz="2800" dirty="0" smtClean="0"/>
              <a:t>Cost-Push Factors: A phenomena in which the general prices levels rise due to increases in the cost of wages and raw materials. </a:t>
            </a:r>
            <a:endParaRPr lang="en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b="1" dirty="0" smtClean="0">
                <a:solidFill>
                  <a:srgbClr val="39C0BA"/>
                </a:solidFill>
              </a:rPr>
              <a:t>Quantity Theory of Money</a:t>
            </a:r>
            <a:endParaRPr lang="en" sz="3000" b="1" dirty="0">
              <a:solidFill>
                <a:srgbClr val="39C0B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i="1" dirty="0" smtClean="0"/>
              <a:t>“Price level is proportional to money supply, so that the rate of inflation equals rote of growth of money supply.” </a:t>
            </a:r>
          </a:p>
          <a:p>
            <a:pPr>
              <a:spcBef>
                <a:spcPts val="0"/>
              </a:spcBef>
              <a:buNone/>
            </a:pPr>
            <a:endParaRPr lang="en" sz="2800" i="1" dirty="0" smtClean="0"/>
          </a:p>
          <a:p>
            <a:pPr algn="ctr">
              <a:spcBef>
                <a:spcPts val="0"/>
              </a:spcBef>
              <a:buNone/>
            </a:pPr>
            <a:r>
              <a:rPr lang="en" sz="2800" i="1" dirty="0" smtClean="0"/>
              <a:t>P = M</a:t>
            </a:r>
            <a:r>
              <a:rPr lang="en" sz="2800" i="1" baseline="30000" dirty="0" smtClean="0"/>
              <a:t>s</a:t>
            </a:r>
            <a:r>
              <a:rPr lang="en" sz="2800" i="1" dirty="0" smtClean="0"/>
              <a:t> / (k* Y)</a:t>
            </a:r>
          </a:p>
          <a:p>
            <a:pPr algn="ctr">
              <a:spcBef>
                <a:spcPts val="0"/>
              </a:spcBef>
              <a:buNone/>
            </a:pPr>
            <a:endParaRPr lang="en" sz="2800" baseline="-250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P</a:t>
            </a:r>
            <a:r>
              <a:rPr lang="en" sz="2800" dirty="0" smtClean="0"/>
              <a:t> : General level of Prices</a:t>
            </a:r>
          </a:p>
          <a:p>
            <a:pPr>
              <a:spcBef>
                <a:spcPts val="0"/>
              </a:spcBef>
              <a:buNone/>
            </a:pPr>
            <a:r>
              <a:rPr lang="en" sz="2800" dirty="0" smtClean="0"/>
              <a:t>M</a:t>
            </a:r>
            <a:r>
              <a:rPr lang="en" sz="2800" baseline="30000" dirty="0" smtClean="0"/>
              <a:t>s </a:t>
            </a:r>
            <a:r>
              <a:rPr lang="en" sz="2800" dirty="0" smtClean="0"/>
              <a:t> : Money Supply</a:t>
            </a:r>
          </a:p>
          <a:p>
            <a:pPr>
              <a:spcBef>
                <a:spcPts val="0"/>
              </a:spcBef>
              <a:buNone/>
            </a:pPr>
            <a:r>
              <a:rPr lang="en" sz="2800" dirty="0" smtClean="0"/>
              <a:t>Y : Real Income</a:t>
            </a:r>
            <a:endParaRPr lang="en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65474" y="665975"/>
            <a:ext cx="7445125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b="1" dirty="0" smtClean="0"/>
              <a:t>Modern Quantity Theory of Money</a:t>
            </a:r>
            <a:endParaRPr lang="en" sz="3000" b="1" dirty="0">
              <a:solidFill>
                <a:srgbClr val="39C0B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i="1" dirty="0" smtClean="0"/>
              <a:t>“Inflation rate equals the growth rate of nominal stock of money minus the growth rate of real money demand”</a:t>
            </a:r>
          </a:p>
          <a:p>
            <a:pPr>
              <a:spcBef>
                <a:spcPts val="0"/>
              </a:spcBef>
              <a:buNone/>
            </a:pPr>
            <a:endParaRPr lang="en" sz="2800" i="1" dirty="0" smtClean="0"/>
          </a:p>
          <a:p>
            <a:pPr algn="ctr">
              <a:spcBef>
                <a:spcPts val="0"/>
              </a:spcBef>
              <a:buNone/>
            </a:pPr>
            <a:r>
              <a:rPr lang="en-US" sz="2800" i="1" dirty="0" smtClean="0"/>
              <a:t>G</a:t>
            </a:r>
            <a:r>
              <a:rPr lang="en" sz="2800" i="1" baseline="30000" dirty="0" smtClean="0"/>
              <a:t>p</a:t>
            </a:r>
            <a:r>
              <a:rPr lang="en" sz="2800" i="1" dirty="0" smtClean="0"/>
              <a:t> = </a:t>
            </a:r>
            <a:r>
              <a:rPr lang="en-US" sz="2800" i="1" dirty="0" smtClean="0"/>
              <a:t>G</a:t>
            </a:r>
            <a:r>
              <a:rPr lang="en" sz="2800" i="1" baseline="30000" dirty="0" smtClean="0"/>
              <a:t>m</a:t>
            </a:r>
            <a:r>
              <a:rPr lang="en" sz="2800" i="1" dirty="0" smtClean="0"/>
              <a:t> - </a:t>
            </a:r>
            <a:r>
              <a:rPr lang="en-US" sz="2800" i="1" dirty="0" smtClean="0"/>
              <a:t>G</a:t>
            </a:r>
            <a:r>
              <a:rPr lang="en" sz="2800" i="1" baseline="30000" dirty="0" smtClean="0"/>
              <a:t>Y</a:t>
            </a:r>
            <a:r>
              <a:rPr lang="en" sz="2800" i="1" dirty="0" smtClean="0"/>
              <a:t> </a:t>
            </a:r>
            <a:endParaRPr lang="en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65474" y="665975"/>
            <a:ext cx="7445125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b="1" dirty="0" smtClean="0">
                <a:solidFill>
                  <a:srgbClr val="39C0BA"/>
                </a:solidFill>
              </a:rPr>
              <a:t>Factors affecting inflation</a:t>
            </a:r>
            <a:endParaRPr lang="en" sz="3000" b="1" dirty="0">
              <a:solidFill>
                <a:srgbClr val="39C0BA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43000" y="15240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dirty="0" smtClean="0"/>
              <a:t>Broad Money to Total Reserves</a:t>
            </a:r>
          </a:p>
          <a:p>
            <a:pPr>
              <a:spcBef>
                <a:spcPts val="0"/>
              </a:spcBef>
            </a:pPr>
            <a:r>
              <a:rPr lang="en" sz="2800" dirty="0" smtClean="0"/>
              <a:t>Broad Money(% of GDP)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B</a:t>
            </a:r>
            <a:r>
              <a:rPr lang="en" sz="2800" dirty="0" smtClean="0"/>
              <a:t>road Money Growth</a:t>
            </a:r>
          </a:p>
          <a:p>
            <a:pPr>
              <a:spcBef>
                <a:spcPts val="0"/>
              </a:spcBef>
            </a:pPr>
            <a:r>
              <a:rPr lang="en" sz="2800" dirty="0" smtClean="0"/>
              <a:t>Real Interest Rate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L</a:t>
            </a:r>
            <a:r>
              <a:rPr lang="en" sz="2800" dirty="0" smtClean="0"/>
              <a:t>ending Interest Rate</a:t>
            </a:r>
          </a:p>
          <a:p>
            <a:pPr>
              <a:spcBef>
                <a:spcPts val="0"/>
              </a:spcBef>
            </a:pPr>
            <a:r>
              <a:rPr lang="en" sz="2800" dirty="0" smtClean="0"/>
              <a:t>Central Government Debt(% of GDP)</a:t>
            </a:r>
          </a:p>
          <a:p>
            <a:pPr>
              <a:spcBef>
                <a:spcPts val="0"/>
              </a:spcBef>
            </a:pPr>
            <a:r>
              <a:rPr lang="en" sz="2800" dirty="0" smtClean="0"/>
              <a:t>Crude oil price per barrel(in dollars)</a:t>
            </a:r>
          </a:p>
          <a:p>
            <a:pPr>
              <a:spcBef>
                <a:spcPts val="0"/>
              </a:spcBef>
            </a:pPr>
            <a:r>
              <a:rPr lang="en" sz="2800" dirty="0" smtClean="0"/>
              <a:t>Real GDP growth</a:t>
            </a:r>
          </a:p>
          <a:p>
            <a:pPr>
              <a:spcBef>
                <a:spcPts val="0"/>
              </a:spcBef>
              <a:buNone/>
            </a:pPr>
            <a:endParaRPr lang="en" sz="2800" dirty="0" smtClean="0"/>
          </a:p>
          <a:p>
            <a:pPr>
              <a:spcBef>
                <a:spcPts val="0"/>
              </a:spcBef>
            </a:pPr>
            <a:endParaRPr lang="en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4294967295"/>
          </p:nvPr>
        </p:nvSpPr>
        <p:spPr>
          <a:xfrm>
            <a:off x="990599" y="2895600"/>
            <a:ext cx="2476333" cy="2422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 smtClean="0">
                <a:solidFill>
                  <a:srgbClr val="009999"/>
                </a:solidFill>
              </a:rPr>
              <a:t>Initial Linear Regression Model</a:t>
            </a:r>
          </a:p>
        </p:txBody>
      </p:sp>
      <p:sp>
        <p:nvSpPr>
          <p:cNvPr id="279" name="Shape 279"/>
          <p:cNvSpPr/>
          <p:nvPr/>
        </p:nvSpPr>
        <p:spPr>
          <a:xfrm>
            <a:off x="3352800" y="1295400"/>
            <a:ext cx="5662193" cy="45720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524000"/>
            <a:ext cx="518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930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456</Words>
  <Application>Microsoft Office PowerPoint</Application>
  <PresentationFormat>On-screen Show (4:3)</PresentationFormat>
  <Paragraphs>79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Quicksand</vt:lpstr>
      <vt:lpstr>Arial</vt:lpstr>
      <vt:lpstr>Eleanor template</vt:lpstr>
      <vt:lpstr>Project- Regression and Time Series Model  Group 6</vt:lpstr>
      <vt:lpstr>Objective: To study the factors affecting long run inflation rates in the United States of America between 1970-2014</vt:lpstr>
      <vt:lpstr>Literature Review</vt:lpstr>
      <vt:lpstr>PowerPoint Presentation</vt:lpstr>
      <vt:lpstr>Causes of Inflation</vt:lpstr>
      <vt:lpstr>Quantity Theory of Money</vt:lpstr>
      <vt:lpstr>Modern Quantity Theory of Money</vt:lpstr>
      <vt:lpstr>Factors affecting inflation</vt:lpstr>
      <vt:lpstr>PowerPoint Presentation</vt:lpstr>
      <vt:lpstr>PowerPoint Presentation</vt:lpstr>
      <vt:lpstr>Multicollinearity?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 Regression and Time Series Model  Group 6</dc:title>
  <dc:creator>MY PC</dc:creator>
  <cp:lastModifiedBy>Shubhankar Gupta</cp:lastModifiedBy>
  <cp:revision>38</cp:revision>
  <dcterms:modified xsi:type="dcterms:W3CDTF">2015-11-06T23:15:44Z</dcterms:modified>
</cp:coreProperties>
</file>