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4bab36ff5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bab36ff5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4bab36ff5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4bab36ff5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4bab36ff5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4bab36ff5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4bab36f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4bab36f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4bab36ff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4bab36f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4bab36ff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4bab36ff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4bab36ff5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4bab36ff5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4bab36ff5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4bab36ff5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4bab36ff5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4bab36ff5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4bab36ff5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4bab36ff5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4bab36ff5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4bab36ff5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902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74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03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159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687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09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532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492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80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6361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563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1/10/2021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973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1/10/2021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8918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Final Project</a:t>
            </a:r>
            <a:endParaRPr/>
          </a:p>
          <a:p>
            <a:pPr marL="0" lvl="0" indent="0" algn="ctr" rtl="0">
              <a:spcBef>
                <a:spcPts val="0"/>
              </a:spcBef>
              <a:spcAft>
                <a:spcPts val="0"/>
              </a:spcAft>
              <a:buNone/>
            </a:pPr>
            <a:r>
              <a:rPr lang="en"/>
              <a:t>Kecerdasan Komputasional B</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dirty="0">
                <a:solidFill>
                  <a:schemeClr val="dk1"/>
                </a:solidFill>
                <a:latin typeface="Times New Roman"/>
                <a:ea typeface="Times New Roman"/>
                <a:cs typeface="Times New Roman"/>
                <a:sym typeface="Times New Roman"/>
              </a:rPr>
              <a:t>Kelompok 1</a:t>
            </a:r>
            <a:endParaRPr sz="1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b="1" dirty="0">
                <a:solidFill>
                  <a:schemeClr val="dk1"/>
                </a:solidFill>
                <a:latin typeface="Times New Roman"/>
                <a:ea typeface="Times New Roman"/>
                <a:cs typeface="Times New Roman"/>
                <a:sym typeface="Times New Roman"/>
              </a:rPr>
              <a:t>Anggota :	1. Ragil Rachmat Akbari	 	 -   05111840000152</a:t>
            </a:r>
            <a:endParaRPr sz="1400" b="1" dirty="0">
              <a:solidFill>
                <a:schemeClr val="dk1"/>
              </a:solidFill>
              <a:latin typeface="Times New Roman"/>
              <a:ea typeface="Times New Roman"/>
              <a:cs typeface="Times New Roman"/>
              <a:sym typeface="Times New Roman"/>
            </a:endParaRPr>
          </a:p>
          <a:p>
            <a:pPr marL="914400" lvl="0" indent="457200" algn="l" rtl="0">
              <a:lnSpc>
                <a:spcPct val="115000"/>
              </a:lnSpc>
              <a:spcBef>
                <a:spcPts val="0"/>
              </a:spcBef>
              <a:spcAft>
                <a:spcPts val="0"/>
              </a:spcAft>
              <a:buNone/>
            </a:pPr>
            <a:r>
              <a:rPr lang="en" sz="1400" b="1" dirty="0">
                <a:solidFill>
                  <a:schemeClr val="dk1"/>
                </a:solidFill>
                <a:latin typeface="Times New Roman"/>
                <a:ea typeface="Times New Roman"/>
                <a:cs typeface="Times New Roman"/>
                <a:sym typeface="Times New Roman"/>
              </a:rPr>
              <a:t>2. Muhammad Fikri Rabbani 	 -   05111840000165</a:t>
            </a:r>
            <a:r>
              <a:rPr lang="en" sz="2400" b="1" dirty="0">
                <a:solidFill>
                  <a:schemeClr val="dk1"/>
                </a:solidFill>
              </a:rPr>
              <a:t> </a:t>
            </a:r>
            <a:endParaRPr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311700" y="245650"/>
            <a:ext cx="8520600" cy="432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Lama waktu train, test. Nilai akurasi</a:t>
            </a:r>
            <a:endParaRPr/>
          </a:p>
        </p:txBody>
      </p:sp>
      <p:pic>
        <p:nvPicPr>
          <p:cNvPr id="115" name="Google Shape;115;p22"/>
          <p:cNvPicPr preferRelativeResize="0"/>
          <p:nvPr/>
        </p:nvPicPr>
        <p:blipFill rotWithShape="1">
          <a:blip r:embed="rId3">
            <a:alphaModFix/>
          </a:blip>
          <a:srcRect l="20905" t="38358" r="41062" b="47163"/>
          <a:stretch/>
        </p:blipFill>
        <p:spPr>
          <a:xfrm>
            <a:off x="867500" y="706275"/>
            <a:ext cx="7564776" cy="1619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311700" y="268700"/>
            <a:ext cx="8520600" cy="43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Mencoba svm</a:t>
            </a:r>
            <a:endParaRPr/>
          </a:p>
          <a:p>
            <a:pPr marL="457200" lvl="0" indent="-342900" algn="l" rtl="0">
              <a:spcBef>
                <a:spcPts val="1600"/>
              </a:spcBef>
              <a:spcAft>
                <a:spcPts val="0"/>
              </a:spcAft>
              <a:buSzPts val="1800"/>
              <a:buChar char="●"/>
            </a:pPr>
            <a:r>
              <a:rPr lang="en"/>
              <a:t>Import library, menambahkan fungsi svm dan proses training</a:t>
            </a:r>
            <a:endParaRPr/>
          </a:p>
        </p:txBody>
      </p:sp>
      <p:pic>
        <p:nvPicPr>
          <p:cNvPr id="121" name="Google Shape;121;p23"/>
          <p:cNvPicPr preferRelativeResize="0"/>
          <p:nvPr/>
        </p:nvPicPr>
        <p:blipFill rotWithShape="1">
          <a:blip r:embed="rId3">
            <a:alphaModFix/>
          </a:blip>
          <a:srcRect l="21072" t="17015" r="50466" b="57163"/>
          <a:stretch/>
        </p:blipFill>
        <p:spPr>
          <a:xfrm>
            <a:off x="913550" y="1212950"/>
            <a:ext cx="4567723" cy="23309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311700" y="299400"/>
            <a:ext cx="8520600" cy="4269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Proses test data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Hasil akurasi</a:t>
            </a:r>
            <a:endParaRPr/>
          </a:p>
        </p:txBody>
      </p:sp>
      <p:pic>
        <p:nvPicPr>
          <p:cNvPr id="127" name="Google Shape;127;p24"/>
          <p:cNvPicPr preferRelativeResize="0"/>
          <p:nvPr/>
        </p:nvPicPr>
        <p:blipFill rotWithShape="1">
          <a:blip r:embed="rId3">
            <a:alphaModFix/>
          </a:blip>
          <a:srcRect l="21152" t="49253" r="39639" b="41492"/>
          <a:stretch/>
        </p:blipFill>
        <p:spPr>
          <a:xfrm>
            <a:off x="867500" y="736975"/>
            <a:ext cx="6707875" cy="890525"/>
          </a:xfrm>
          <a:prstGeom prst="rect">
            <a:avLst/>
          </a:prstGeom>
          <a:noFill/>
          <a:ln>
            <a:noFill/>
          </a:ln>
        </p:spPr>
      </p:pic>
      <p:pic>
        <p:nvPicPr>
          <p:cNvPr id="128" name="Google Shape;128;p24"/>
          <p:cNvPicPr preferRelativeResize="0"/>
          <p:nvPr/>
        </p:nvPicPr>
        <p:blipFill rotWithShape="1">
          <a:blip r:embed="rId3">
            <a:alphaModFix/>
          </a:blip>
          <a:srcRect l="21673" t="61812" r="47263" b="21919"/>
          <a:stretch/>
        </p:blipFill>
        <p:spPr>
          <a:xfrm>
            <a:off x="1082450" y="2326075"/>
            <a:ext cx="4322050" cy="12733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C585E2-3510-4ACB-A9AA-3913BA6CFD74}"/>
              </a:ext>
            </a:extLst>
          </p:cNvPr>
          <p:cNvSpPr>
            <a:spLocks noChangeArrowheads="1"/>
          </p:cNvSpPr>
          <p:nvPr/>
        </p:nvSpPr>
        <p:spPr bwMode="auto">
          <a:xfrm>
            <a:off x="883030" y="451657"/>
            <a:ext cx="52578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Posisi</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Centroid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jika</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dilihat</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dari</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perbandingan</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owned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dengan</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avg_rating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7B0E7A6-9C07-4C14-9E95-34CB2DAF9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73" y="1003005"/>
            <a:ext cx="3417627" cy="2502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54F3730A-F5AC-4346-8B9B-D4E6F6C70A07}"/>
              </a:ext>
            </a:extLst>
          </p:cNvPr>
          <p:cNvSpPr>
            <a:spLocks noChangeArrowheads="1"/>
          </p:cNvSpPr>
          <p:nvPr/>
        </p:nvSpPr>
        <p:spPr bwMode="auto">
          <a:xfrm>
            <a:off x="883030" y="3505979"/>
            <a:ext cx="52578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D" sz="1400" b="0" i="0" u="none" strike="noStrike" dirty="0" err="1">
                <a:solidFill>
                  <a:srgbClr val="000000"/>
                </a:solidFill>
                <a:effectLst/>
                <a:latin typeface="Arial" panose="020B0604020202020204" pitchFamily="34" charset="0"/>
              </a:rPr>
              <a:t>Sehingga</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dari</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gambar</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diatas</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dapat</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diambil</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kesimpulan</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bahwa</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semakin</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banyak</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jumlah</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kepemilikan</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dari</a:t>
            </a:r>
            <a:r>
              <a:rPr lang="en-ID" sz="1400" b="0" i="0" u="none" strike="noStrike" dirty="0">
                <a:solidFill>
                  <a:srgbClr val="000000"/>
                </a:solidFill>
                <a:effectLst/>
                <a:latin typeface="Arial" panose="020B0604020202020204" pitchFamily="34" charset="0"/>
              </a:rPr>
              <a:t> board game </a:t>
            </a:r>
            <a:r>
              <a:rPr lang="en-ID" sz="1400" b="0" i="0" u="none" strike="noStrike" dirty="0" err="1">
                <a:solidFill>
                  <a:srgbClr val="000000"/>
                </a:solidFill>
                <a:effectLst/>
                <a:latin typeface="Arial" panose="020B0604020202020204" pitchFamily="34" charset="0"/>
              </a:rPr>
              <a:t>tersebut</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maka</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semakin</a:t>
            </a:r>
            <a:r>
              <a:rPr lang="en-ID" sz="1400" b="0" i="0" u="none" strike="noStrike" dirty="0">
                <a:solidFill>
                  <a:srgbClr val="000000"/>
                </a:solidFill>
                <a:effectLst/>
                <a:latin typeface="Arial" panose="020B0604020202020204" pitchFamily="34" charset="0"/>
              </a:rPr>
              <a:t> </a:t>
            </a:r>
            <a:r>
              <a:rPr lang="en-ID" sz="1400" b="0" i="0" u="none" strike="noStrike" dirty="0" err="1">
                <a:solidFill>
                  <a:srgbClr val="000000"/>
                </a:solidFill>
                <a:effectLst/>
                <a:latin typeface="Arial" panose="020B0604020202020204" pitchFamily="34" charset="0"/>
              </a:rPr>
              <a:t>tinggi</a:t>
            </a:r>
            <a:r>
              <a:rPr lang="en-ID" sz="1400" b="0" i="0" u="none" strike="noStrike" dirty="0">
                <a:solidFill>
                  <a:srgbClr val="000000"/>
                </a:solidFill>
                <a:effectLst/>
                <a:latin typeface="Arial" panose="020B0604020202020204" pitchFamily="34" charset="0"/>
              </a:rPr>
              <a:t> pula </a:t>
            </a:r>
            <a:r>
              <a:rPr lang="en-ID" sz="1400" b="0" i="0" u="none" strike="noStrike" dirty="0" err="1">
                <a:solidFill>
                  <a:srgbClr val="000000"/>
                </a:solidFill>
                <a:effectLst/>
                <a:latin typeface="Arial" panose="020B0604020202020204" pitchFamily="34" charset="0"/>
              </a:rPr>
              <a:t>ratingnya</a:t>
            </a:r>
            <a:r>
              <a:rPr lang="en-ID" sz="1400" b="0" i="0" u="none" strike="noStrike" dirty="0">
                <a:solidFill>
                  <a:srgbClr val="000000"/>
                </a:solidFill>
                <a:effectLst/>
                <a:latin typeface="Arial" panose="020B0604020202020204" pitchFamily="34" charset="0"/>
              </a:rPr>
              <a:t>.</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864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5BB-0430-417F-8355-DEDEBAA4AF42}"/>
              </a:ext>
            </a:extLst>
          </p:cNvPr>
          <p:cNvSpPr>
            <a:spLocks noGrp="1"/>
          </p:cNvSpPr>
          <p:nvPr>
            <p:ph type="title"/>
          </p:nvPr>
        </p:nvSpPr>
        <p:spPr/>
        <p:txBody>
          <a:bodyPr/>
          <a:lstStyle/>
          <a:p>
            <a:r>
              <a:rPr lang="en-US" dirty="0" err="1"/>
              <a:t>Pembahasan</a:t>
            </a:r>
            <a:r>
              <a:rPr lang="en-US" dirty="0"/>
              <a:t> dan </a:t>
            </a:r>
            <a:r>
              <a:rPr lang="en-US" dirty="0" err="1"/>
              <a:t>kesimpulan</a:t>
            </a:r>
            <a:endParaRPr lang="en-ID" dirty="0"/>
          </a:p>
        </p:txBody>
      </p:sp>
      <p:sp>
        <p:nvSpPr>
          <p:cNvPr id="3" name="Text Placeholder 2">
            <a:extLst>
              <a:ext uri="{FF2B5EF4-FFF2-40B4-BE49-F238E27FC236}">
                <a16:creationId xmlns:a16="http://schemas.microsoft.com/office/drawing/2014/main" id="{15EB8C5E-A6BA-44CB-8C3E-2FB640ECCB58}"/>
              </a:ext>
            </a:extLst>
          </p:cNvPr>
          <p:cNvSpPr>
            <a:spLocks noGrp="1"/>
          </p:cNvSpPr>
          <p:nvPr>
            <p:ph type="body" idx="1"/>
          </p:nvPr>
        </p:nvSpPr>
        <p:spPr/>
        <p:txBody>
          <a:bodyPr/>
          <a:lstStyle/>
          <a:p>
            <a:pPr marL="114300" indent="0" algn="just" rtl="0">
              <a:spcBef>
                <a:spcPts val="1200"/>
              </a:spcBef>
              <a:spcAft>
                <a:spcPts val="1200"/>
              </a:spcAft>
              <a:buNone/>
            </a:pPr>
            <a:r>
              <a:rPr lang="en-ID" sz="1200" b="0" i="0" u="none" strike="noStrike" dirty="0">
                <a:solidFill>
                  <a:srgbClr val="000000"/>
                </a:solidFill>
                <a:effectLst/>
                <a:latin typeface="Arial" panose="020B0604020202020204" pitchFamily="34" charset="0"/>
              </a:rPr>
              <a:t>Dari </a:t>
            </a:r>
            <a:r>
              <a:rPr lang="en-ID" sz="1200" b="0" i="0" u="none" strike="noStrike" dirty="0" err="1">
                <a:solidFill>
                  <a:srgbClr val="000000"/>
                </a:solidFill>
                <a:effectLst/>
                <a:latin typeface="Arial" panose="020B0604020202020204" pitchFamily="34" charset="0"/>
              </a:rPr>
              <a:t>apa</a:t>
            </a:r>
            <a:r>
              <a:rPr lang="en-ID" sz="1200" b="0" i="0" u="none" strike="noStrike" dirty="0">
                <a:solidFill>
                  <a:srgbClr val="000000"/>
                </a:solidFill>
                <a:effectLst/>
                <a:latin typeface="Arial" panose="020B0604020202020204" pitchFamily="34" charset="0"/>
              </a:rPr>
              <a:t> yang </a:t>
            </a:r>
            <a:r>
              <a:rPr lang="en-ID" sz="1200" b="0" i="0" u="none" strike="noStrike" dirty="0" err="1">
                <a:solidFill>
                  <a:srgbClr val="000000"/>
                </a:solidFill>
                <a:effectLst/>
                <a:latin typeface="Arial" panose="020B0604020202020204" pitchFamily="34" charset="0"/>
              </a:rPr>
              <a:t>telah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kita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kerjakan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maka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dapat</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disampaikan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beberapa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kesimpulan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sebagai</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berikut</a:t>
            </a:r>
            <a:r>
              <a:rPr lang="en-ID" sz="1200" b="0" i="0" u="none" strike="noStrike" dirty="0">
                <a:solidFill>
                  <a:srgbClr val="000000"/>
                </a:solidFill>
                <a:effectLst/>
                <a:latin typeface="Arial" panose="020B0604020202020204" pitchFamily="34" charset="0"/>
              </a:rPr>
              <a:t> :</a:t>
            </a:r>
            <a:endParaRPr lang="en-ID" sz="1200" b="0" dirty="0">
              <a:effectLst/>
            </a:endParaRPr>
          </a:p>
          <a:p>
            <a:pPr algn="just" rtl="0" fontAlgn="base">
              <a:spcBef>
                <a:spcPts val="1200"/>
              </a:spcBef>
              <a:spcAft>
                <a:spcPts val="0"/>
              </a:spcAft>
              <a:buFont typeface="+mj-lt"/>
              <a:buAutoNum type="arabicPeriod"/>
            </a:pPr>
            <a:r>
              <a:rPr lang="en-ID" sz="1200" b="0" i="0" u="none" strike="noStrike" dirty="0">
                <a:solidFill>
                  <a:srgbClr val="000000"/>
                </a:solidFill>
                <a:effectLst/>
                <a:latin typeface="Arial" panose="020B0604020202020204" pitchFamily="34" charset="0"/>
              </a:rPr>
              <a:t>Nilai </a:t>
            </a:r>
            <a:r>
              <a:rPr lang="en-ID" sz="1200" b="0" i="0" u="none" strike="noStrike" dirty="0" err="1">
                <a:solidFill>
                  <a:srgbClr val="000000"/>
                </a:solidFill>
                <a:effectLst/>
                <a:latin typeface="Arial" panose="020B0604020202020204" pitchFamily="34" charset="0"/>
              </a:rPr>
              <a:t>avg</a:t>
            </a:r>
            <a:r>
              <a:rPr lang="en-ID" sz="1200" b="0" i="0" u="none" strike="noStrike" dirty="0">
                <a:solidFill>
                  <a:srgbClr val="000000"/>
                </a:solidFill>
                <a:effectLst/>
                <a:latin typeface="Arial" panose="020B0604020202020204" pitchFamily="34" charset="0"/>
              </a:rPr>
              <a:t> rating </a:t>
            </a:r>
            <a:r>
              <a:rPr lang="en-ID" sz="1200" b="0" i="0" u="none" strike="noStrike" dirty="0" err="1">
                <a:solidFill>
                  <a:srgbClr val="000000"/>
                </a:solidFill>
                <a:effectLst/>
                <a:latin typeface="Arial" panose="020B0604020202020204" pitchFamily="34" charset="0"/>
              </a:rPr>
              <a:t>dipengaruhi</a:t>
            </a:r>
            <a:r>
              <a:rPr lang="en-ID" sz="1200" b="0" i="0" u="none" strike="noStrike" dirty="0">
                <a:solidFill>
                  <a:srgbClr val="000000"/>
                </a:solidFill>
                <a:effectLst/>
                <a:latin typeface="Arial" panose="020B0604020202020204" pitchFamily="34" charset="0"/>
              </a:rPr>
              <a:t> oleh </a:t>
            </a:r>
            <a:r>
              <a:rPr lang="en-ID" sz="1200" b="0" i="0" u="none" strike="noStrike" dirty="0" err="1">
                <a:solidFill>
                  <a:srgbClr val="000000"/>
                </a:solidFill>
                <a:effectLst/>
                <a:latin typeface="Arial" panose="020B0604020202020204" pitchFamily="34" charset="0"/>
              </a:rPr>
              <a:t>min_player</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max_player</a:t>
            </a:r>
            <a:r>
              <a:rPr lang="en-ID" sz="1200" b="0" i="0" u="none" strike="noStrike" dirty="0">
                <a:solidFill>
                  <a:srgbClr val="000000"/>
                </a:solidFill>
                <a:effectLst/>
                <a:latin typeface="Arial" panose="020B0604020202020204" pitchFamily="34" charset="0"/>
              </a:rPr>
              <a:t>, year, </a:t>
            </a:r>
            <a:r>
              <a:rPr lang="en-ID" sz="1200" b="0" i="0" u="none" strike="noStrike" dirty="0" err="1">
                <a:solidFill>
                  <a:srgbClr val="000000"/>
                </a:solidFill>
                <a:effectLst/>
                <a:latin typeface="Arial" panose="020B0604020202020204" pitchFamily="34" charset="0"/>
              </a:rPr>
              <a:t>geek_rating</a:t>
            </a:r>
            <a:r>
              <a:rPr lang="en-ID" sz="1200" b="0" i="0" u="none" strike="noStrike" dirty="0">
                <a:solidFill>
                  <a:srgbClr val="000000"/>
                </a:solidFill>
                <a:effectLst/>
                <a:latin typeface="Arial" panose="020B0604020202020204" pitchFamily="34" charset="0"/>
              </a:rPr>
              <a:t>, voting, owned.</a:t>
            </a:r>
          </a:p>
          <a:p>
            <a:pPr algn="just" rtl="0" fontAlgn="base">
              <a:spcBef>
                <a:spcPts val="0"/>
              </a:spcBef>
              <a:spcAft>
                <a:spcPts val="0"/>
              </a:spcAft>
              <a:buFont typeface="+mj-lt"/>
              <a:buAutoNum type="arabicPeriod"/>
            </a:pPr>
            <a:r>
              <a:rPr lang="en-ID" sz="1200" b="0" i="0" u="none" strike="noStrike" dirty="0">
                <a:solidFill>
                  <a:srgbClr val="000000"/>
                </a:solidFill>
                <a:effectLst/>
                <a:latin typeface="Arial" panose="020B0604020202020204" pitchFamily="34" charset="0"/>
              </a:rPr>
              <a:t>Dari </a:t>
            </a:r>
            <a:r>
              <a:rPr lang="en-ID" sz="1200" b="0" i="0" u="none" strike="noStrike" dirty="0" err="1">
                <a:solidFill>
                  <a:srgbClr val="000000"/>
                </a:solidFill>
                <a:effectLst/>
                <a:latin typeface="Arial" panose="020B0604020202020204" pitchFamily="34" charset="0"/>
              </a:rPr>
              <a:t>perhitungan</a:t>
            </a:r>
            <a:r>
              <a:rPr lang="en-ID" sz="1200" b="0" i="0" u="none" strike="noStrike" dirty="0">
                <a:solidFill>
                  <a:srgbClr val="000000"/>
                </a:solidFill>
                <a:effectLst/>
                <a:latin typeface="Arial" panose="020B0604020202020204" pitchFamily="34" charset="0"/>
              </a:rPr>
              <a:t> yang </a:t>
            </a:r>
            <a:r>
              <a:rPr lang="en-ID" sz="1200" b="0" i="0" u="none" strike="noStrike" dirty="0" err="1">
                <a:solidFill>
                  <a:srgbClr val="000000"/>
                </a:solidFill>
                <a:effectLst/>
                <a:latin typeface="Arial" panose="020B0604020202020204" pitchFamily="34" charset="0"/>
              </a:rPr>
              <a:t>telah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dilakukan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tahun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rilis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permainan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mempengaruhi</a:t>
            </a:r>
            <a:r>
              <a:rPr lang="en-ID" sz="1200" b="0" i="0" u="none" strike="noStrike" dirty="0">
                <a:solidFill>
                  <a:srgbClr val="000000"/>
                </a:solidFill>
                <a:effectLst/>
                <a:latin typeface="Arial" panose="020B0604020202020204" pitchFamily="34" charset="0"/>
              </a:rPr>
              <a:t> rating </a:t>
            </a:r>
            <a:r>
              <a:rPr lang="en-ID" sz="1200" b="0" i="0" u="none" strike="noStrike" dirty="0" err="1">
                <a:solidFill>
                  <a:srgbClr val="000000"/>
                </a:solidFill>
                <a:effectLst/>
                <a:latin typeface="Arial" panose="020B0604020202020204" pitchFamily="34" charset="0"/>
              </a:rPr>
              <a:t>dari</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suatu</a:t>
            </a:r>
            <a:r>
              <a:rPr lang="en-ID" sz="1200" b="0" i="0" u="none" strike="noStrike" dirty="0">
                <a:solidFill>
                  <a:srgbClr val="000000"/>
                </a:solidFill>
                <a:effectLst/>
                <a:latin typeface="Arial" panose="020B0604020202020204" pitchFamily="34" charset="0"/>
              </a:rPr>
              <a:t> board game.</a:t>
            </a:r>
          </a:p>
          <a:p>
            <a:pPr algn="just" rtl="0" fontAlgn="base">
              <a:spcBef>
                <a:spcPts val="0"/>
              </a:spcBef>
              <a:spcAft>
                <a:spcPts val="0"/>
              </a:spcAft>
              <a:buFont typeface="+mj-lt"/>
              <a:buAutoNum type="arabicPeriod"/>
            </a:pP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kepemilikan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berbanding</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lurus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dengan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vote yang </a:t>
            </a:r>
            <a:r>
              <a:rPr lang="en-ID" sz="1200" b="0" i="0" u="none" strike="noStrike" dirty="0" err="1">
                <a:solidFill>
                  <a:srgbClr val="000000"/>
                </a:solidFill>
                <a:effectLst/>
                <a:latin typeface="Arial" panose="020B0604020202020204" pitchFamily="34" charset="0"/>
              </a:rPr>
              <a:t>ada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karena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semakin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banyak</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kepemilikan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maka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akan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semakin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banyak</a:t>
            </a:r>
            <a:r>
              <a:rPr lang="en-ID" sz="1200" b="0" i="0" u="none" strike="noStrike" dirty="0">
                <a:solidFill>
                  <a:srgbClr val="000000"/>
                </a:solidFill>
                <a:effectLst/>
                <a:latin typeface="Arial" panose="020B0604020202020204" pitchFamily="34" charset="0"/>
              </a:rPr>
              <a:t> pula </a:t>
            </a: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vote yang </a:t>
            </a:r>
            <a:r>
              <a:rPr lang="en-ID" sz="1200" b="0" i="0" u="none" strike="noStrike" dirty="0" err="1">
                <a:solidFill>
                  <a:srgbClr val="000000"/>
                </a:solidFill>
                <a:effectLst/>
                <a:latin typeface="Arial" panose="020B0604020202020204" pitchFamily="34" charset="0"/>
              </a:rPr>
              <a:t>diberikan</a:t>
            </a:r>
            <a:r>
              <a:rPr lang="en-ID" sz="1200" b="0" i="0" u="none" strike="noStrike" dirty="0">
                <a:solidFill>
                  <a:srgbClr val="000000"/>
                </a:solidFill>
                <a:effectLst/>
                <a:latin typeface="Arial" panose="020B0604020202020204" pitchFamily="34" charset="0"/>
              </a:rPr>
              <a:t>.</a:t>
            </a:r>
          </a:p>
          <a:p>
            <a:pPr algn="just" rtl="0" fontAlgn="base">
              <a:spcBef>
                <a:spcPts val="0"/>
              </a:spcBef>
              <a:spcAft>
                <a:spcPts val="1200"/>
              </a:spcAft>
              <a:buFont typeface="+mj-lt"/>
              <a:buAutoNum type="arabicPeriod"/>
            </a:pPr>
            <a:r>
              <a:rPr lang="en-ID" sz="1200" b="0" i="0" u="none" strike="noStrike" dirty="0">
                <a:solidFill>
                  <a:srgbClr val="000000"/>
                </a:solidFill>
                <a:effectLst/>
                <a:latin typeface="Arial" panose="020B0604020202020204" pitchFamily="34" charset="0"/>
              </a:rPr>
              <a:t>Tingkat </a:t>
            </a:r>
            <a:r>
              <a:rPr lang="en-ID" sz="1200" b="0" i="0" u="none" strike="noStrike" dirty="0" err="1">
                <a:solidFill>
                  <a:srgbClr val="000000"/>
                </a:solidFill>
                <a:effectLst/>
                <a:latin typeface="Arial" panose="020B0604020202020204" pitchFamily="34" charset="0"/>
              </a:rPr>
              <a:t>kepopuleran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tidak</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bisa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dilihat</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hanya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berdasarkan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kepemilikan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karena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bisa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terjadi</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suatu</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kasus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dimana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ada</a:t>
            </a:r>
            <a:r>
              <a:rPr lang="en-ID" sz="1200" b="0" i="0" u="none" strike="noStrike" dirty="0">
                <a:solidFill>
                  <a:srgbClr val="000000"/>
                </a:solidFill>
                <a:effectLst/>
                <a:latin typeface="Arial" panose="020B0604020202020204" pitchFamily="34" charset="0"/>
              </a:rPr>
              <a:t> 100 orang yang </a:t>
            </a:r>
            <a:r>
              <a:rPr lang="en-ID" sz="1200" b="0" i="0" u="none" strike="noStrike" dirty="0" err="1">
                <a:solidFill>
                  <a:srgbClr val="000000"/>
                </a:solidFill>
                <a:effectLst/>
                <a:latin typeface="Arial" panose="020B0604020202020204" pitchFamily="34" charset="0"/>
              </a:rPr>
              <a:t>memiliki</a:t>
            </a:r>
            <a:r>
              <a:rPr lang="en-ID" sz="1200" b="0" i="0" u="none" strike="noStrike" dirty="0">
                <a:solidFill>
                  <a:srgbClr val="000000"/>
                </a:solidFill>
                <a:effectLst/>
                <a:latin typeface="Arial" panose="020B0604020202020204" pitchFamily="34" charset="0"/>
              </a:rPr>
              <a:t> board game </a:t>
            </a:r>
            <a:r>
              <a:rPr lang="en-ID" sz="1200" b="0" i="0" u="none" strike="noStrike" dirty="0" err="1">
                <a:solidFill>
                  <a:srgbClr val="000000"/>
                </a:solidFill>
                <a:effectLst/>
                <a:latin typeface="Arial" panose="020B0604020202020204" pitchFamily="34" charset="0"/>
              </a:rPr>
              <a:t>tersebut</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tetapi</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semua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nya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hanya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memberikan</a:t>
            </a:r>
            <a:r>
              <a:rPr lang="en-ID" sz="1200" b="0" i="0" u="none" strike="noStrike" dirty="0">
                <a:solidFill>
                  <a:srgbClr val="000000"/>
                </a:solidFill>
                <a:effectLst/>
                <a:latin typeface="Arial" panose="020B0604020202020204" pitchFamily="34" charset="0"/>
              </a:rPr>
              <a:t> rating 1 yang mana </a:t>
            </a:r>
            <a:r>
              <a:rPr lang="en-ID" sz="1200" b="0" i="0" u="none" strike="noStrike" dirty="0" err="1">
                <a:solidFill>
                  <a:srgbClr val="000000"/>
                </a:solidFill>
                <a:effectLst/>
                <a:latin typeface="Arial" panose="020B0604020202020204" pitchFamily="34" charset="0"/>
              </a:rPr>
              <a:t>menunjukkan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bahwa</a:t>
            </a:r>
            <a:r>
              <a:rPr lang="en-ID" sz="1200" b="0" i="0" u="none" strike="noStrike" dirty="0">
                <a:solidFill>
                  <a:srgbClr val="000000"/>
                </a:solidFill>
                <a:effectLst/>
                <a:latin typeface="Arial" panose="020B0604020202020204" pitchFamily="34" charset="0"/>
              </a:rPr>
              <a:t> game </a:t>
            </a:r>
            <a:r>
              <a:rPr lang="en-ID" sz="1200" b="0" i="0" u="none" strike="noStrike" dirty="0" err="1">
                <a:solidFill>
                  <a:srgbClr val="000000"/>
                </a:solidFill>
                <a:effectLst/>
                <a:latin typeface="Arial" panose="020B0604020202020204" pitchFamily="34" charset="0"/>
              </a:rPr>
              <a:t>tersebut</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tidak</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begitu</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bagus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untuk</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dimainkan</a:t>
            </a:r>
            <a:r>
              <a:rPr lang="en-ID" sz="1200" b="0" i="0" u="none" strike="noStrike" dirty="0">
                <a:solidFill>
                  <a:srgbClr val="000000"/>
                </a:solidFill>
                <a:effectLst/>
                <a:latin typeface="Arial" panose="020B0604020202020204" pitchFamily="34" charset="0"/>
              </a:rPr>
              <a:t>.</a:t>
            </a:r>
          </a:p>
          <a:p>
            <a:pPr algn="just" rtl="0" fontAlgn="base">
              <a:spcBef>
                <a:spcPts val="1200"/>
              </a:spcBef>
              <a:spcAft>
                <a:spcPts val="1200"/>
              </a:spcAft>
              <a:buFont typeface="+mj-lt"/>
              <a:buAutoNum type="arabicPeriod"/>
            </a:pPr>
            <a:r>
              <a:rPr lang="en-ID" sz="1200" b="0" i="0" u="none" strike="noStrike" dirty="0" err="1">
                <a:solidFill>
                  <a:srgbClr val="000000"/>
                </a:solidFill>
                <a:effectLst/>
                <a:latin typeface="Arial" panose="020B0604020202020204" pitchFamily="34" charset="0"/>
              </a:rPr>
              <a:t>Berdasarkan</a:t>
            </a:r>
            <a:r>
              <a:rPr lang="en-ID" sz="1200" b="0" i="0" u="none" strike="noStrike" dirty="0">
                <a:solidFill>
                  <a:srgbClr val="000000"/>
                </a:solidFill>
                <a:effectLst/>
                <a:latin typeface="Arial" panose="020B0604020202020204" pitchFamily="34" charset="0"/>
              </a:rPr>
              <a:t> k-means </a:t>
            </a:r>
            <a:r>
              <a:rPr lang="en-ID" sz="1200" b="0" i="0" u="none" strike="noStrike" dirty="0" err="1">
                <a:solidFill>
                  <a:srgbClr val="000000"/>
                </a:solidFill>
                <a:effectLst/>
                <a:latin typeface="Arial" panose="020B0604020202020204" pitchFamily="34" charset="0"/>
              </a:rPr>
              <a:t>diatas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jumlah</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kepemilikan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berbanding</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lurus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dengan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avg_rating</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tetapi</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memungkinkan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jika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hanya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memiliki</a:t>
            </a:r>
            <a:r>
              <a:rPr lang="en-ID" sz="1200" b="0" i="0" u="none" strike="noStrike" dirty="0">
                <a:solidFill>
                  <a:srgbClr val="000000"/>
                </a:solidFill>
                <a:effectLst/>
                <a:latin typeface="Arial" panose="020B0604020202020204" pitchFamily="34" charset="0"/>
              </a:rPr>
              <a:t> 1 </a:t>
            </a:r>
            <a:r>
              <a:rPr lang="en-ID" sz="1200" b="0" i="0" u="none" strike="noStrike" dirty="0" err="1">
                <a:solidFill>
                  <a:srgbClr val="000000"/>
                </a:solidFill>
                <a:effectLst/>
                <a:latin typeface="Arial" panose="020B0604020202020204" pitchFamily="34" charset="0"/>
              </a:rPr>
              <a:t>kepemilikan</a:t>
            </a:r>
            <a:r>
              <a:rPr lang="en-ID" sz="1200" b="0" i="0" u="none" strike="noStrike" dirty="0">
                <a:solidFill>
                  <a:srgbClr val="000000"/>
                </a:solidFill>
                <a:effectLst/>
                <a:latin typeface="Arial" panose="020B0604020202020204" pitchFamily="34" charset="0"/>
              </a:rPr>
              <a:t> dan </a:t>
            </a:r>
            <a:r>
              <a:rPr lang="en-ID" sz="1200" b="0" i="0" u="none" strike="noStrike" dirty="0" err="1">
                <a:solidFill>
                  <a:srgbClr val="000000"/>
                </a:solidFill>
                <a:effectLst/>
                <a:latin typeface="Arial" panose="020B0604020202020204" pitchFamily="34" charset="0"/>
              </a:rPr>
              <a:t>memberikan</a:t>
            </a:r>
            <a:r>
              <a:rPr lang="en-ID" sz="1200" b="0" i="0" u="none" strike="noStrike" dirty="0">
                <a:solidFill>
                  <a:srgbClr val="000000"/>
                </a:solidFill>
                <a:effectLst/>
                <a:latin typeface="Arial" panose="020B0604020202020204" pitchFamily="34" charset="0"/>
              </a:rPr>
              <a:t> rating 10 </a:t>
            </a:r>
            <a:r>
              <a:rPr lang="en-ID" sz="1200" b="0" i="0" u="none" strike="noStrike" dirty="0" err="1">
                <a:solidFill>
                  <a:srgbClr val="000000"/>
                </a:solidFill>
                <a:effectLst/>
                <a:latin typeface="Arial" panose="020B0604020202020204" pitchFamily="34" charset="0"/>
              </a:rPr>
              <a:t>maka</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akan</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memberikan</a:t>
            </a:r>
            <a:r>
              <a:rPr lang="en-ID" sz="1200" b="0" i="0" u="none" strike="noStrike" dirty="0">
                <a:solidFill>
                  <a:srgbClr val="000000"/>
                </a:solidFill>
                <a:effectLst/>
                <a:latin typeface="Arial" panose="020B0604020202020204" pitchFamily="34" charset="0"/>
              </a:rPr>
              <a:t> rating yang </a:t>
            </a:r>
            <a:r>
              <a:rPr lang="en-ID" sz="1200" b="0" i="0" u="none" strike="noStrike" dirty="0" err="1">
                <a:solidFill>
                  <a:srgbClr val="000000"/>
                </a:solidFill>
                <a:effectLst/>
                <a:latin typeface="Arial" panose="020B0604020202020204" pitchFamily="34" charset="0"/>
              </a:rPr>
              <a:t>bagus</a:t>
            </a:r>
            <a:r>
              <a:rPr lang="en-ID" sz="1200" b="0" i="0" u="none" strike="noStrike" dirty="0">
                <a:solidFill>
                  <a:srgbClr val="000000"/>
                </a:solidFill>
                <a:effectLst/>
                <a:latin typeface="Arial" panose="020B0604020202020204" pitchFamily="34" charset="0"/>
              </a:rPr>
              <a:t> </a:t>
            </a:r>
            <a:r>
              <a:rPr lang="en-ID" sz="1200" b="0" i="0" u="none" strike="noStrike" dirty="0" err="1">
                <a:solidFill>
                  <a:srgbClr val="000000"/>
                </a:solidFill>
                <a:effectLst/>
                <a:latin typeface="Arial" panose="020B0604020202020204" pitchFamily="34" charset="0"/>
              </a:rPr>
              <a:t>untuk</a:t>
            </a:r>
            <a:r>
              <a:rPr lang="en-ID" sz="1200" b="0" i="0" u="none" strike="noStrike" dirty="0">
                <a:solidFill>
                  <a:srgbClr val="000000"/>
                </a:solidFill>
                <a:effectLst/>
                <a:latin typeface="Arial" panose="020B0604020202020204" pitchFamily="34" charset="0"/>
              </a:rPr>
              <a:t> board game </a:t>
            </a:r>
            <a:r>
              <a:rPr lang="en-ID" sz="1200" b="0" i="0" u="none" strike="noStrike" dirty="0" err="1">
                <a:solidFill>
                  <a:srgbClr val="000000"/>
                </a:solidFill>
                <a:effectLst/>
                <a:latin typeface="Arial" panose="020B0604020202020204" pitchFamily="34" charset="0"/>
              </a:rPr>
              <a:t>tersebut</a:t>
            </a:r>
            <a:r>
              <a:rPr lang="en-ID" sz="1200" b="0" i="0" u="none" strike="noStrike" dirty="0">
                <a:solidFill>
                  <a:srgbClr val="000000"/>
                </a:solidFill>
                <a:effectLst/>
                <a:latin typeface="Arial" panose="020B0604020202020204" pitchFamily="34" charset="0"/>
              </a:rPr>
              <a:t>.</a:t>
            </a:r>
          </a:p>
          <a:p>
            <a:pPr marL="114300" indent="0">
              <a:buNone/>
            </a:pPr>
            <a:endParaRPr lang="en-ID" sz="1200" dirty="0"/>
          </a:p>
        </p:txBody>
      </p:sp>
    </p:spTree>
    <p:extLst>
      <p:ext uri="{BB962C8B-B14F-4D97-AF65-F5344CB8AC3E}">
        <p14:creationId xmlns:p14="http://schemas.microsoft.com/office/powerpoint/2010/main" val="864692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8402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t>Analisa Board Game </a:t>
            </a:r>
            <a:endParaRPr sz="2300" dirty="0"/>
          </a:p>
          <a:p>
            <a:pPr marL="0" lvl="0" indent="0" algn="ctr" rtl="0">
              <a:spcBef>
                <a:spcPts val="0"/>
              </a:spcBef>
              <a:spcAft>
                <a:spcPts val="0"/>
              </a:spcAft>
              <a:buNone/>
            </a:pPr>
            <a:r>
              <a:rPr lang="en" sz="2300" dirty="0"/>
              <a:t>Menggunakan Neural Network </a:t>
            </a:r>
            <a:endParaRPr sz="2300" dirty="0"/>
          </a:p>
        </p:txBody>
      </p:sp>
      <p:sp>
        <p:nvSpPr>
          <p:cNvPr id="61" name="Google Shape;61;p14"/>
          <p:cNvSpPr txBox="1">
            <a:spLocks noGrp="1"/>
          </p:cNvSpPr>
          <p:nvPr>
            <p:ph type="body" idx="1"/>
          </p:nvPr>
        </p:nvSpPr>
        <p:spPr>
          <a:xfrm>
            <a:off x="311700" y="1835473"/>
            <a:ext cx="8520600" cy="2733401"/>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dirty="0"/>
              <a:t>Pada dataset ini berisikan permainan papan yang ada di Boardgamegeek. Dataset ini berisikan seratus ribu lebih data tentang boradgame yang ada di Boardgamegeek dan mencakup sekitar 14 atribut. Hal yang akan kita bahas adalah berupa tingkat kepopuleran dari sebuah board game berdasarkan dari avg_rating yang ada. Tidak hanya itu disini juga bisa dilihat tingkat kepopuleran nya dari jumlah kepemilikan dari board game tersebut.</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 with your data!</a:t>
            </a:r>
            <a:endParaRPr/>
          </a:p>
        </p:txBody>
      </p:sp>
      <p:sp>
        <p:nvSpPr>
          <p:cNvPr id="67" name="Google Shape;67;p15"/>
          <p:cNvSpPr txBox="1">
            <a:spLocks noGrp="1"/>
          </p:cNvSpPr>
          <p:nvPr>
            <p:ph type="body" idx="1"/>
          </p:nvPr>
        </p:nvSpPr>
        <p:spPr>
          <a:xfrm>
            <a:off x="311700" y="1152475"/>
            <a:ext cx="8520600" cy="34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Atribut apa saja yang mempengaruhi nilai avg_rating?</a:t>
            </a:r>
            <a:endParaRPr/>
          </a:p>
          <a:p>
            <a:pPr marL="0" lvl="0" indent="0" algn="l" rtl="0">
              <a:spcBef>
                <a:spcPts val="1600"/>
              </a:spcBef>
              <a:spcAft>
                <a:spcPts val="0"/>
              </a:spcAft>
              <a:buNone/>
            </a:pPr>
            <a:r>
              <a:rPr lang="en"/>
              <a:t>b) Apakah tahun rilis permainan mempengaruhi rating?</a:t>
            </a:r>
            <a:endParaRPr/>
          </a:p>
          <a:p>
            <a:pPr marL="0" lvl="0" indent="0" algn="l" rtl="0">
              <a:spcBef>
                <a:spcPts val="1600"/>
              </a:spcBef>
              <a:spcAft>
                <a:spcPts val="0"/>
              </a:spcAft>
              <a:buNone/>
            </a:pPr>
            <a:r>
              <a:rPr lang="en"/>
              <a:t>c) Apakah jumlah kepemilikan berbanding lurus dengan jumlah vote?</a:t>
            </a:r>
            <a:endParaRPr/>
          </a:p>
          <a:p>
            <a:pPr marL="0" lvl="0" indent="0" algn="l" rtl="0">
              <a:spcBef>
                <a:spcPts val="1600"/>
              </a:spcBef>
              <a:spcAft>
                <a:spcPts val="0"/>
              </a:spcAft>
              <a:buNone/>
            </a:pPr>
            <a:r>
              <a:rPr lang="en"/>
              <a:t>d) Apakah kita bisa melihat tingkat kepopuleran hanya berdasarkan jumlah kepemilikan tanpa melihat ranking/rating nya?</a:t>
            </a:r>
            <a:endParaRPr/>
          </a:p>
          <a:p>
            <a:pPr marL="0" lvl="0" indent="0" algn="l" rtl="0">
              <a:spcBef>
                <a:spcPts val="1600"/>
              </a:spcBef>
              <a:spcAft>
                <a:spcPts val="1600"/>
              </a:spcAft>
              <a:buNone/>
            </a:pPr>
            <a:r>
              <a:rPr lang="en"/>
              <a:t>e) Apakah rating yang tinggi pasti memiliki jumlah kepemilikan yang banyak?</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57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Mulai pembuktian</a:t>
            </a:r>
            <a:endParaRPr/>
          </a:p>
        </p:txBody>
      </p:sp>
      <p:sp>
        <p:nvSpPr>
          <p:cNvPr id="73" name="Google Shape;73;p16"/>
          <p:cNvSpPr txBox="1">
            <a:spLocks noGrp="1"/>
          </p:cNvSpPr>
          <p:nvPr>
            <p:ph type="body" idx="1"/>
          </p:nvPr>
        </p:nvSpPr>
        <p:spPr>
          <a:xfrm>
            <a:off x="311700" y="1017725"/>
            <a:ext cx="8520600" cy="3551400"/>
          </a:xfrm>
          <a:prstGeom prst="rect">
            <a:avLst/>
          </a:prstGeom>
        </p:spPr>
        <p:txBody>
          <a:bodyPr spcFirstLastPara="1" wrap="square" lIns="91425" tIns="91425" rIns="91425" bIns="91425" anchor="t" anchorCtr="0">
            <a:noAutofit/>
          </a:bodyPr>
          <a:lstStyle/>
          <a:p>
            <a:pPr marL="285750" indent="-285750"/>
            <a:r>
              <a:rPr lang="en" dirty="0"/>
              <a:t>Import Library, upload file dataset</a:t>
            </a:r>
            <a:endParaRPr dirty="0"/>
          </a:p>
          <a:p>
            <a:pPr marL="0" lvl="0" indent="0" algn="l" rtl="0">
              <a:spcBef>
                <a:spcPts val="1600"/>
              </a:spcBef>
              <a:spcAft>
                <a:spcPts val="1600"/>
              </a:spcAft>
              <a:buNone/>
            </a:pPr>
            <a:endParaRPr dirty="0"/>
          </a:p>
        </p:txBody>
      </p:sp>
      <p:pic>
        <p:nvPicPr>
          <p:cNvPr id="74" name="Google Shape;74;p16"/>
          <p:cNvPicPr preferRelativeResize="0"/>
          <p:nvPr/>
        </p:nvPicPr>
        <p:blipFill rotWithShape="1">
          <a:blip r:embed="rId3">
            <a:alphaModFix/>
          </a:blip>
          <a:srcRect l="20657" t="8651" r="22559" b="33824"/>
          <a:stretch/>
        </p:blipFill>
        <p:spPr>
          <a:xfrm>
            <a:off x="1975913" y="1704850"/>
            <a:ext cx="5192174" cy="29587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299400"/>
            <a:ext cx="8520600" cy="4269600"/>
          </a:xfrm>
          <a:prstGeom prst="rect">
            <a:avLst/>
          </a:prstGeom>
        </p:spPr>
        <p:txBody>
          <a:bodyPr spcFirstLastPara="1" wrap="square" lIns="91425" tIns="91425" rIns="91425" bIns="91425" anchor="t" anchorCtr="0">
            <a:noAutofit/>
          </a:bodyPr>
          <a:lstStyle/>
          <a:p>
            <a:pPr marL="285750" indent="-285750"/>
            <a:r>
              <a:rPr lang="en" i="1" dirty="0"/>
              <a:t>Drop</a:t>
            </a:r>
            <a:r>
              <a:rPr lang="en" dirty="0"/>
              <a:t> data yg terduplikat dan Nilai null</a:t>
            </a:r>
            <a:endParaRPr dirty="0"/>
          </a:p>
        </p:txBody>
      </p:sp>
      <p:pic>
        <p:nvPicPr>
          <p:cNvPr id="80" name="Google Shape;80;p17"/>
          <p:cNvPicPr preferRelativeResize="0"/>
          <p:nvPr/>
        </p:nvPicPr>
        <p:blipFill rotWithShape="1">
          <a:blip r:embed="rId3">
            <a:alphaModFix/>
          </a:blip>
          <a:srcRect l="20824" t="6568" r="21247" b="7454"/>
          <a:stretch/>
        </p:blipFill>
        <p:spPr>
          <a:xfrm>
            <a:off x="3811150" y="299400"/>
            <a:ext cx="5021150" cy="42695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291725"/>
            <a:ext cx="8520600" cy="4277100"/>
          </a:xfrm>
          <a:prstGeom prst="rect">
            <a:avLst/>
          </a:prstGeom>
        </p:spPr>
        <p:txBody>
          <a:bodyPr spcFirstLastPara="1" wrap="square" lIns="91425" tIns="91425" rIns="91425" bIns="91425" anchor="t" anchorCtr="0">
            <a:noAutofit/>
          </a:bodyPr>
          <a:lstStyle/>
          <a:p>
            <a:pPr marL="285750" indent="-285750">
              <a:spcAft>
                <a:spcPts val="1600"/>
              </a:spcAft>
            </a:pPr>
            <a:r>
              <a:rPr lang="en" dirty="0"/>
              <a:t>Memberikan range pada nilai avg_rating menjadi 0 (rating rendah) dan 1 (rating tinggi)</a:t>
            </a:r>
            <a:endParaRPr dirty="0"/>
          </a:p>
        </p:txBody>
      </p:sp>
      <p:pic>
        <p:nvPicPr>
          <p:cNvPr id="86" name="Google Shape;86;p18"/>
          <p:cNvPicPr preferRelativeResize="0"/>
          <p:nvPr/>
        </p:nvPicPr>
        <p:blipFill rotWithShape="1">
          <a:blip r:embed="rId3">
            <a:alphaModFix/>
          </a:blip>
          <a:srcRect l="20736" t="8206" r="21838" b="56269"/>
          <a:stretch/>
        </p:blipFill>
        <p:spPr>
          <a:xfrm>
            <a:off x="1834750" y="1516725"/>
            <a:ext cx="5250974" cy="18271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291725"/>
            <a:ext cx="8520600" cy="427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Mendefinisikan fitur2 dan target yang akan digunakan</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Pengecekan data train dan test</a:t>
            </a:r>
            <a:endParaRPr/>
          </a:p>
        </p:txBody>
      </p:sp>
      <p:pic>
        <p:nvPicPr>
          <p:cNvPr id="92" name="Google Shape;92;p19"/>
          <p:cNvPicPr preferRelativeResize="0"/>
          <p:nvPr/>
        </p:nvPicPr>
        <p:blipFill rotWithShape="1">
          <a:blip r:embed="rId3">
            <a:alphaModFix/>
          </a:blip>
          <a:srcRect l="20983" t="6564" r="21841" b="86719"/>
          <a:stretch/>
        </p:blipFill>
        <p:spPr>
          <a:xfrm>
            <a:off x="360825" y="813725"/>
            <a:ext cx="7203077" cy="475999"/>
          </a:xfrm>
          <a:prstGeom prst="rect">
            <a:avLst/>
          </a:prstGeom>
          <a:noFill/>
          <a:ln>
            <a:noFill/>
          </a:ln>
        </p:spPr>
      </p:pic>
      <p:pic>
        <p:nvPicPr>
          <p:cNvPr id="93" name="Google Shape;93;p19"/>
          <p:cNvPicPr preferRelativeResize="0"/>
          <p:nvPr/>
        </p:nvPicPr>
        <p:blipFill rotWithShape="1">
          <a:blip r:embed="rId3">
            <a:alphaModFix/>
          </a:blip>
          <a:srcRect l="21227" t="12855" r="42393" b="47144"/>
          <a:stretch/>
        </p:blipFill>
        <p:spPr>
          <a:xfrm>
            <a:off x="826050" y="1819413"/>
            <a:ext cx="3326549" cy="2057424"/>
          </a:xfrm>
          <a:prstGeom prst="rect">
            <a:avLst/>
          </a:prstGeom>
          <a:noFill/>
          <a:ln>
            <a:noFill/>
          </a:ln>
        </p:spPr>
      </p:pic>
      <p:pic>
        <p:nvPicPr>
          <p:cNvPr id="94" name="Google Shape;94;p19"/>
          <p:cNvPicPr preferRelativeResize="0"/>
          <p:nvPr/>
        </p:nvPicPr>
        <p:blipFill rotWithShape="1">
          <a:blip r:embed="rId3">
            <a:alphaModFix/>
          </a:blip>
          <a:srcRect l="21229" t="52881" r="47836" b="11147"/>
          <a:stretch/>
        </p:blipFill>
        <p:spPr>
          <a:xfrm>
            <a:off x="4625525" y="1850250"/>
            <a:ext cx="3051326" cy="19957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700" y="261025"/>
            <a:ext cx="8520600" cy="430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Membuat 3 layer dengan dense yang berbeda.</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 Memasang learning rate </a:t>
            </a:r>
            <a:endParaRPr/>
          </a:p>
          <a:p>
            <a:pPr marL="0" lvl="0" indent="0" algn="l" rtl="0">
              <a:spcBef>
                <a:spcPts val="1600"/>
              </a:spcBef>
              <a:spcAft>
                <a:spcPts val="1600"/>
              </a:spcAft>
              <a:buNone/>
            </a:pPr>
            <a:endParaRPr/>
          </a:p>
        </p:txBody>
      </p:sp>
      <p:pic>
        <p:nvPicPr>
          <p:cNvPr id="100" name="Google Shape;100;p20"/>
          <p:cNvPicPr preferRelativeResize="0"/>
          <p:nvPr/>
        </p:nvPicPr>
        <p:blipFill rotWithShape="1">
          <a:blip r:embed="rId3">
            <a:alphaModFix/>
          </a:blip>
          <a:srcRect l="21073" t="6864" r="43834" b="75821"/>
          <a:stretch/>
        </p:blipFill>
        <p:spPr>
          <a:xfrm>
            <a:off x="887475" y="752300"/>
            <a:ext cx="3623952" cy="1005699"/>
          </a:xfrm>
          <a:prstGeom prst="rect">
            <a:avLst/>
          </a:prstGeom>
          <a:noFill/>
          <a:ln>
            <a:noFill/>
          </a:ln>
        </p:spPr>
      </p:pic>
      <p:pic>
        <p:nvPicPr>
          <p:cNvPr id="101" name="Google Shape;101;p20"/>
          <p:cNvPicPr preferRelativeResize="0"/>
          <p:nvPr/>
        </p:nvPicPr>
        <p:blipFill rotWithShape="1">
          <a:blip r:embed="rId3">
            <a:alphaModFix/>
          </a:blip>
          <a:srcRect l="20918" t="49723" r="55069" b="43858"/>
          <a:stretch/>
        </p:blipFill>
        <p:spPr>
          <a:xfrm>
            <a:off x="936575" y="2249983"/>
            <a:ext cx="3518650" cy="5290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311700" y="284050"/>
            <a:ext cx="8520600" cy="428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Menambahkan fungsi </a:t>
            </a:r>
            <a:r>
              <a:rPr lang="en" i="1"/>
              <a:t>EarlyStopping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Memulai proses training dan test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epoch terakhir</a:t>
            </a:r>
            <a:endParaRPr/>
          </a:p>
        </p:txBody>
      </p:sp>
      <p:pic>
        <p:nvPicPr>
          <p:cNvPr id="107" name="Google Shape;107;p21"/>
          <p:cNvPicPr preferRelativeResize="0"/>
          <p:nvPr/>
        </p:nvPicPr>
        <p:blipFill rotWithShape="1">
          <a:blip r:embed="rId3">
            <a:alphaModFix/>
          </a:blip>
          <a:srcRect l="21072" t="32985" r="45345" b="50745"/>
          <a:stretch/>
        </p:blipFill>
        <p:spPr>
          <a:xfrm>
            <a:off x="859825" y="706250"/>
            <a:ext cx="4225776" cy="1151550"/>
          </a:xfrm>
          <a:prstGeom prst="rect">
            <a:avLst/>
          </a:prstGeom>
          <a:noFill/>
          <a:ln>
            <a:noFill/>
          </a:ln>
        </p:spPr>
      </p:pic>
      <p:pic>
        <p:nvPicPr>
          <p:cNvPr id="108" name="Google Shape;108;p21"/>
          <p:cNvPicPr preferRelativeResize="0"/>
          <p:nvPr/>
        </p:nvPicPr>
        <p:blipFill rotWithShape="1">
          <a:blip r:embed="rId3">
            <a:alphaModFix/>
          </a:blip>
          <a:srcRect l="21084" t="49425" r="23590" b="41618"/>
          <a:stretch/>
        </p:blipFill>
        <p:spPr>
          <a:xfrm>
            <a:off x="859825" y="2341425"/>
            <a:ext cx="7592400" cy="691276"/>
          </a:xfrm>
          <a:prstGeom prst="rect">
            <a:avLst/>
          </a:prstGeom>
          <a:noFill/>
          <a:ln>
            <a:noFill/>
          </a:ln>
        </p:spPr>
      </p:pic>
      <p:pic>
        <p:nvPicPr>
          <p:cNvPr id="109" name="Google Shape;109;p21"/>
          <p:cNvPicPr preferRelativeResize="0"/>
          <p:nvPr/>
        </p:nvPicPr>
        <p:blipFill rotWithShape="1">
          <a:blip r:embed="rId4">
            <a:alphaModFix/>
          </a:blip>
          <a:srcRect l="24453" t="50641" r="26853" b="42940"/>
          <a:stretch/>
        </p:blipFill>
        <p:spPr>
          <a:xfrm>
            <a:off x="859825" y="3816625"/>
            <a:ext cx="7766400" cy="575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32</TotalTime>
  <Words>459</Words>
  <Application>Microsoft Office PowerPoint</Application>
  <PresentationFormat>On-screen Show (16:9)</PresentationFormat>
  <Paragraphs>49</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Final Project Kecerdasan Komputasional B</vt:lpstr>
      <vt:lpstr>Analisa Board Game  Menggunakan Neural Network </vt:lpstr>
      <vt:lpstr>Work with your data!</vt:lpstr>
      <vt:lpstr>Mulai pembuktian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Pembahasan dan 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Kecerdasan Komputasional B</dc:title>
  <cp:lastModifiedBy>Ragil Akbari</cp:lastModifiedBy>
  <cp:revision>3</cp:revision>
  <dcterms:modified xsi:type="dcterms:W3CDTF">2021-01-10T08:56:32Z</dcterms:modified>
</cp:coreProperties>
</file>