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6" r:id="rId10"/>
    <p:sldId id="267" r:id="rId11"/>
    <p:sldId id="263" r:id="rId12"/>
    <p:sldId id="268" r:id="rId13"/>
    <p:sldId id="269" r:id="rId14"/>
    <p:sldId id="264" r:id="rId15"/>
    <p:sldId id="270" r:id="rId16"/>
    <p:sldId id="271" r:id="rId17"/>
    <p:sldId id="265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il B A Budiyono" userId="003d30ebf67359f6" providerId="LiveId" clId="{5DECBA7F-F156-4516-93A4-0341D9D10585}"/>
    <pc:docChg chg="addSld modSld">
      <pc:chgData name="Ragil B A Budiyono" userId="003d30ebf67359f6" providerId="LiveId" clId="{5DECBA7F-F156-4516-93A4-0341D9D10585}" dt="2021-05-25T12:34:13.417" v="10" actId="14100"/>
      <pc:docMkLst>
        <pc:docMk/>
      </pc:docMkLst>
      <pc:sldChg chg="addSp delSp modSp add mod">
        <pc:chgData name="Ragil B A Budiyono" userId="003d30ebf67359f6" providerId="LiveId" clId="{5DECBA7F-F156-4516-93A4-0341D9D10585}" dt="2021-05-25T12:34:13.417" v="10" actId="14100"/>
        <pc:sldMkLst>
          <pc:docMk/>
          <pc:sldMk cId="336076143" sldId="272"/>
        </pc:sldMkLst>
        <pc:spChg chg="del mod">
          <ac:chgData name="Ragil B A Budiyono" userId="003d30ebf67359f6" providerId="LiveId" clId="{5DECBA7F-F156-4516-93A4-0341D9D10585}" dt="2021-05-25T12:33:59.497" v="5" actId="22"/>
          <ac:spMkLst>
            <pc:docMk/>
            <pc:sldMk cId="336076143" sldId="272"/>
            <ac:spMk id="3" creationId="{B764C051-404D-438F-943A-1D8E62EDC46C}"/>
          </ac:spMkLst>
        </pc:spChg>
        <pc:picChg chg="add mod">
          <ac:chgData name="Ragil B A Budiyono" userId="003d30ebf67359f6" providerId="LiveId" clId="{5DECBA7F-F156-4516-93A4-0341D9D10585}" dt="2021-05-25T12:34:08.279" v="8" actId="1076"/>
          <ac:picMkLst>
            <pc:docMk/>
            <pc:sldMk cId="336076143" sldId="272"/>
            <ac:picMk id="5" creationId="{14B0EB2B-2353-4040-8802-0607F3E0B47E}"/>
          </ac:picMkLst>
        </pc:picChg>
        <pc:picChg chg="add mod ord">
          <ac:chgData name="Ragil B A Budiyono" userId="003d30ebf67359f6" providerId="LiveId" clId="{5DECBA7F-F156-4516-93A4-0341D9D10585}" dt="2021-05-25T12:34:13.417" v="10" actId="14100"/>
          <ac:picMkLst>
            <pc:docMk/>
            <pc:sldMk cId="336076143" sldId="272"/>
            <ac:picMk id="7" creationId="{B449CC2C-500C-4D87-B282-C7EC7FFD7C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CFDB-AC4E-4F0A-AA70-1FF06B3DF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2ED1F-112D-4C0F-8F0C-1D32D5725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9AB3A-7E10-4239-805E-F602F917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0447-FFAC-46AD-A6F2-75974060D564}" type="datetimeFigureOut">
              <a:rPr lang="id-ID" smtClean="0"/>
              <a:t>25/05/2021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87A44-269D-4F91-86C6-6588C86C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6918A-4CD1-4E90-BA88-CF64E57E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705B-DAA1-448A-8A02-B0AFB7026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987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D865-7603-4468-A06D-D45FEAA3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9D357-6A68-4CC9-80B8-979C2B5A6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3A088-D456-406A-9BD0-64D3008A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0447-FFAC-46AD-A6F2-75974060D564}" type="datetimeFigureOut">
              <a:rPr lang="id-ID" smtClean="0"/>
              <a:t>25/05/2021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0F88-673C-407D-A797-8AD87D9F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7DF4-2589-4D29-AB73-0F6DA971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705B-DAA1-448A-8A02-B0AFB7026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821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5A0EB-DD01-4F1C-8A28-3308A76EA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4C603-F2D7-4ABE-8DC5-0B5A13DD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AD59A-B3FF-4B77-BFD0-7F6D42B8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0447-FFAC-46AD-A6F2-75974060D564}" type="datetimeFigureOut">
              <a:rPr lang="id-ID" smtClean="0"/>
              <a:t>25/05/2021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E571-29A9-48BC-A087-49148A05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9D223-8525-4358-A120-69306FB8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705B-DAA1-448A-8A02-B0AFB7026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41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6040-CB2E-4171-8E80-4D385974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E9C8-E486-4E51-A343-5E0A85CF4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50725-9BE9-4D7E-B956-3F43E349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0447-FFAC-46AD-A6F2-75974060D564}" type="datetimeFigureOut">
              <a:rPr lang="id-ID" smtClean="0"/>
              <a:t>25/05/2021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7D564-092B-40E9-AC7B-D07BDA49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6751F-4A4D-46F8-9C8A-BCB8FB96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705B-DAA1-448A-8A02-B0AFB7026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95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B577-536D-4849-9F10-E7E6F2ED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7387E-2026-467E-8112-2A57BF5B4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CE91-9CC3-49B5-BA46-F076C9D8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0447-FFAC-46AD-A6F2-75974060D564}" type="datetimeFigureOut">
              <a:rPr lang="id-ID" smtClean="0"/>
              <a:t>25/05/2021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7B72D-EC99-48C3-B439-BD8AE7D5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25C4D-EC5F-465D-ADDF-1AC6C262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705B-DAA1-448A-8A02-B0AFB7026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517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B1B8-5738-4AEC-8A7C-4B28A2EA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C302-8F26-4FB1-A03C-85B04B5DD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9B604-F030-4646-8D42-EFB46958C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67EE0-D3A1-4229-9279-1F554AD0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0447-FFAC-46AD-A6F2-75974060D564}" type="datetimeFigureOut">
              <a:rPr lang="id-ID" smtClean="0"/>
              <a:t>25/05/2021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90411-0B46-42E5-9F67-B5FFBA54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FD3A5-3EC1-428D-AB7A-92BAFB75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705B-DAA1-448A-8A02-B0AFB7026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089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FC41-4E01-4EE4-BA19-8E59BD12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55624-1E7F-4D30-AF10-3E600DC83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ACF7B-B246-40AB-8579-2A6E535E0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F4A8F-8C4A-49A4-8E04-1007F6AEE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41619-0F80-488C-930B-3EB780065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99530-A77C-4167-927C-B3781DA7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0447-FFAC-46AD-A6F2-75974060D564}" type="datetimeFigureOut">
              <a:rPr lang="id-ID" smtClean="0"/>
              <a:t>25/05/2021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0784C-CCE9-4D0A-BEF1-7AE5A04C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A0644-D7DE-441B-BAC4-4FF22771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705B-DAA1-448A-8A02-B0AFB7026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143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0099-6139-4FB6-A446-FD9C3C5B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1AD86-3D5D-4CAF-9A6D-49AFD5CA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0447-FFAC-46AD-A6F2-75974060D564}" type="datetimeFigureOut">
              <a:rPr lang="id-ID" smtClean="0"/>
              <a:t>25/05/2021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A06A4-61F6-41B1-99F3-196C0EFE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9190F-B7AE-42DC-82FA-D9CAF836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705B-DAA1-448A-8A02-B0AFB7026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205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B0E9E-0FF2-4947-A152-F45CA399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0447-FFAC-46AD-A6F2-75974060D564}" type="datetimeFigureOut">
              <a:rPr lang="id-ID" smtClean="0"/>
              <a:t>25/05/2021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9D416-A7DF-4DC4-9CB0-C52BD73B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0A04E-E891-4A7D-A574-475C6F1B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705B-DAA1-448A-8A02-B0AFB7026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394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D4E2-0772-4C2B-837E-EAB4E478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EE4BA-D734-4942-9AAA-85D682943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C6DEA-0032-4D1F-B6D5-A22B2FF55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120E7-0B11-4533-B604-64915CCB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0447-FFAC-46AD-A6F2-75974060D564}" type="datetimeFigureOut">
              <a:rPr lang="id-ID" smtClean="0"/>
              <a:t>25/05/2021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E483C-B128-4F0A-9A0A-26E064B7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6BAFA-AF47-4E60-BEB6-B0907DAF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705B-DAA1-448A-8A02-B0AFB7026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833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28F0-6C6D-4CB4-A3E2-0D4B4040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1E1F3-0D29-448A-88CD-03BB863B1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419FE-661B-42A0-AA29-2A4DBFB75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FAA55-AF71-428E-ACED-E3DB8A71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0447-FFAC-46AD-A6F2-75974060D564}" type="datetimeFigureOut">
              <a:rPr lang="id-ID" smtClean="0"/>
              <a:t>25/05/2021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6ACF0-28AF-4B0D-B650-EC1F88C9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78C4A-DD80-4936-8F52-9802D849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705B-DAA1-448A-8A02-B0AFB7026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433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3B9EB9-7183-4704-B6B8-8813E791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11B24-23CE-4B0F-B0FA-C297BFA2C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C6F4B-1016-4703-8E9D-3BD2278D6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0447-FFAC-46AD-A6F2-75974060D564}" type="datetimeFigureOut">
              <a:rPr lang="id-ID" smtClean="0"/>
              <a:t>25/05/2021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43B90-2A58-4F20-8405-0BD94240E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809D-24CF-46A8-9487-A6BF94671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D705B-DAA1-448A-8A02-B0AFB7026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62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3EA7-CFCF-49B3-A7DB-744CA5D34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Progres</a:t>
            </a:r>
            <a:r>
              <a:rPr lang="en-US" dirty="0"/>
              <a:t> </a:t>
            </a:r>
            <a:r>
              <a:rPr lang="en-US" dirty="0" err="1"/>
              <a:t>Skripsi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9F70B-D8D6-4FDE-BB94-963980B31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Ragil Bagus Agung Budiyono - 175090307111003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1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64C-B9A9-417E-88CE-59606DD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Model ML</a:t>
            </a:r>
            <a:endParaRPr lang="id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5ED573-3E12-4252-8F12-DB6055123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48" y="4055550"/>
            <a:ext cx="3533572" cy="2353074"/>
          </a:xfr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623486-D0AE-4C35-BE17-5A01C5593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692796"/>
              </p:ext>
            </p:extLst>
          </p:nvPr>
        </p:nvGraphicFramePr>
        <p:xfrm>
          <a:off x="670248" y="1883245"/>
          <a:ext cx="10515599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3791">
                  <a:extLst>
                    <a:ext uri="{9D8B030D-6E8A-4147-A177-3AD203B41FA5}">
                      <a16:colId xmlns:a16="http://schemas.microsoft.com/office/drawing/2014/main" val="3909432620"/>
                    </a:ext>
                  </a:extLst>
                </a:gridCol>
                <a:gridCol w="1394648">
                  <a:extLst>
                    <a:ext uri="{9D8B030D-6E8A-4147-A177-3AD203B41FA5}">
                      <a16:colId xmlns:a16="http://schemas.microsoft.com/office/drawing/2014/main" val="1661805463"/>
                    </a:ext>
                  </a:extLst>
                </a:gridCol>
                <a:gridCol w="1207432">
                  <a:extLst>
                    <a:ext uri="{9D8B030D-6E8A-4147-A177-3AD203B41FA5}">
                      <a16:colId xmlns:a16="http://schemas.microsoft.com/office/drawing/2014/main" val="406437207"/>
                    </a:ext>
                  </a:extLst>
                </a:gridCol>
                <a:gridCol w="1207432">
                  <a:extLst>
                    <a:ext uri="{9D8B030D-6E8A-4147-A177-3AD203B41FA5}">
                      <a16:colId xmlns:a16="http://schemas.microsoft.com/office/drawing/2014/main" val="1719120509"/>
                    </a:ext>
                  </a:extLst>
                </a:gridCol>
                <a:gridCol w="1207432">
                  <a:extLst>
                    <a:ext uri="{9D8B030D-6E8A-4147-A177-3AD203B41FA5}">
                      <a16:colId xmlns:a16="http://schemas.microsoft.com/office/drawing/2014/main" val="2529912381"/>
                    </a:ext>
                  </a:extLst>
                </a:gridCol>
                <a:gridCol w="1207432">
                  <a:extLst>
                    <a:ext uri="{9D8B030D-6E8A-4147-A177-3AD203B41FA5}">
                      <a16:colId xmlns:a16="http://schemas.microsoft.com/office/drawing/2014/main" val="2718045872"/>
                    </a:ext>
                  </a:extLst>
                </a:gridCol>
                <a:gridCol w="1207432">
                  <a:extLst>
                    <a:ext uri="{9D8B030D-6E8A-4147-A177-3AD203B41FA5}">
                      <a16:colId xmlns:a16="http://schemas.microsoft.com/office/drawing/2014/main" val="3798800778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en-US" sz="1100">
                          <a:effectLst/>
                        </a:rPr>
                        <a:t>RMSE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2993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2010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2011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2012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2013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2014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2015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18565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000">
                          <a:effectLst/>
                        </a:rPr>
                        <a:t>Temperatur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1.22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1.33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1.29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1.08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1.22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1.29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48677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000">
                          <a:effectLst/>
                        </a:rPr>
                        <a:t>Indeks Panas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1.85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2.34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2.05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1.61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1.87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1.93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964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000" dirty="0">
                          <a:effectLst/>
                        </a:rPr>
                        <a:t>Presipitasi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 dirty="0">
                          <a:effectLst/>
                        </a:rPr>
                        <a:t>0.49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 dirty="0">
                          <a:effectLst/>
                        </a:rPr>
                        <a:t>0.91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 dirty="0">
                          <a:effectLst/>
                        </a:rPr>
                        <a:t>0.55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 dirty="0">
                          <a:effectLst/>
                        </a:rPr>
                        <a:t>0.48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 dirty="0">
                          <a:effectLst/>
                        </a:rPr>
                        <a:t>0.34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 dirty="0">
                          <a:effectLst/>
                        </a:rPr>
                        <a:t>0.57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20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000">
                          <a:effectLst/>
                        </a:rPr>
                        <a:t>Kecepatan Angin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6.13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4.34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4.26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5.27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4.95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 dirty="0">
                          <a:effectLst/>
                        </a:rPr>
                        <a:t>4.38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80228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000">
                          <a:effectLst/>
                        </a:rPr>
                        <a:t>Arah Angin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107.65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99.98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95.38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80.16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96.66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76.06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243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000">
                          <a:effectLst/>
                        </a:rPr>
                        <a:t>Visibilitas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1.72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11.95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1.89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21.10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1.64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1.31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9017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000">
                          <a:effectLst/>
                        </a:rPr>
                        <a:t>Tutupan Awan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18.95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16.60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19.78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17.65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18.06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16.22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25106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000">
                          <a:effectLst/>
                        </a:rPr>
                        <a:t>Kelembapan Relatif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6.39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6.63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6.69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5.76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6.11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 dirty="0">
                          <a:effectLst/>
                        </a:rPr>
                        <a:t>6.44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79795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C49B2A0-AC34-4D9C-BF63-CF088DD4E45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79" y="4056515"/>
            <a:ext cx="3429000" cy="228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D7DAE3-6004-4142-8B16-DB5C1005609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38" y="4105541"/>
            <a:ext cx="3280973" cy="2187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593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B9C0-DD04-4971-BB05-E811741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–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Parameter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C051-404D-438F-943A-1D8E62ED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parameter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pada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data.</a:t>
            </a:r>
          </a:p>
          <a:p>
            <a:endParaRPr lang="id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8779B4-900F-4548-B717-EE3B24198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22779"/>
              </p:ext>
            </p:extLst>
          </p:nvPr>
        </p:nvGraphicFramePr>
        <p:xfrm>
          <a:off x="2341728" y="2969703"/>
          <a:ext cx="7062330" cy="3506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4110">
                  <a:extLst>
                    <a:ext uri="{9D8B030D-6E8A-4147-A177-3AD203B41FA5}">
                      <a16:colId xmlns:a16="http://schemas.microsoft.com/office/drawing/2014/main" val="1182724634"/>
                    </a:ext>
                  </a:extLst>
                </a:gridCol>
                <a:gridCol w="2354110">
                  <a:extLst>
                    <a:ext uri="{9D8B030D-6E8A-4147-A177-3AD203B41FA5}">
                      <a16:colId xmlns:a16="http://schemas.microsoft.com/office/drawing/2014/main" val="84620752"/>
                    </a:ext>
                  </a:extLst>
                </a:gridCol>
                <a:gridCol w="2354110">
                  <a:extLst>
                    <a:ext uri="{9D8B030D-6E8A-4147-A177-3AD203B41FA5}">
                      <a16:colId xmlns:a16="http://schemas.microsoft.com/office/drawing/2014/main" val="3396472237"/>
                    </a:ext>
                  </a:extLst>
                </a:gridCol>
              </a:tblGrid>
              <a:tr h="485723"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en-US" sz="1400" dirty="0" err="1">
                          <a:effectLst/>
                        </a:rPr>
                        <a:t>Rasio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Bulan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Latih</a:t>
                      </a:r>
                      <a:r>
                        <a:rPr lang="en-US" sz="1400" dirty="0">
                          <a:effectLst/>
                        </a:rPr>
                        <a:t> dan Uji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Bulan Prediksi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Hasil Akurasi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0478440"/>
                  </a:ext>
                </a:extLst>
              </a:tr>
              <a:tr h="236736">
                <a:tc rowSpan="6"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11:1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Desember 2010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86%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8801972"/>
                  </a:ext>
                </a:extLst>
              </a:tr>
              <a:tr h="23673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Desember 2011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91%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8391780"/>
                  </a:ext>
                </a:extLst>
              </a:tr>
              <a:tr h="23673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Desember 2012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87%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2347170"/>
                  </a:ext>
                </a:extLst>
              </a:tr>
              <a:tr h="23673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Desember 2013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80%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244295"/>
                  </a:ext>
                </a:extLst>
              </a:tr>
              <a:tr h="23673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Desember 2014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77%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0074244"/>
                  </a:ext>
                </a:extLst>
              </a:tr>
              <a:tr h="23673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Desember 2015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88%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2591278"/>
                  </a:ext>
                </a:extLst>
              </a:tr>
              <a:tr h="236736">
                <a:tc rowSpan="3"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30:6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Juli – Desember 2012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75%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3721027"/>
                  </a:ext>
                </a:extLst>
              </a:tr>
              <a:tr h="23673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Juli – Desember 2015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94%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2802578"/>
                  </a:ext>
                </a:extLst>
              </a:tr>
              <a:tr h="23673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Juli – Desember 2018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66%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2610406"/>
                  </a:ext>
                </a:extLst>
              </a:tr>
              <a:tr h="236736">
                <a:tc rowSpan="2"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60:12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Januari – Desember 2015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85%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0286724"/>
                  </a:ext>
                </a:extLst>
              </a:tr>
              <a:tr h="23673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Januari – Desember 2020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88%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341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57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B9C0-DD04-4971-BB05-E811741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–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Parameter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C051-404D-438F-943A-1D8E62ED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Kendala</a:t>
            </a:r>
            <a:r>
              <a:rPr lang="en-US" dirty="0"/>
              <a:t>: Hasil model </a:t>
            </a:r>
            <a:r>
              <a:rPr lang="en-US" dirty="0" err="1"/>
              <a:t>klasifikasi</a:t>
            </a:r>
            <a:r>
              <a:rPr lang="en-US" dirty="0"/>
              <a:t> juga </a:t>
            </a:r>
            <a:r>
              <a:rPr lang="en-US" dirty="0" err="1"/>
              <a:t>memberikan</a:t>
            </a:r>
            <a:r>
              <a:rPr lang="en-US" dirty="0"/>
              <a:t> output </a:t>
            </a:r>
            <a:r>
              <a:rPr lang="en-US" dirty="0" err="1"/>
              <a:t>berupa</a:t>
            </a:r>
            <a:r>
              <a:rPr lang="en-US" dirty="0"/>
              <a:t> table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sesungguhnya</a:t>
            </a:r>
            <a:r>
              <a:rPr lang="en-US" dirty="0"/>
              <a:t> dan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csv,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data yang </a:t>
            </a:r>
            <a:r>
              <a:rPr lang="en-US" dirty="0" err="1"/>
              <a:t>diprediksi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,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kebingungan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mencantumkan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draft </a:t>
            </a:r>
            <a:r>
              <a:rPr lang="en-US" dirty="0" err="1"/>
              <a:t>skripsi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7120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B9C0-DD04-4971-BB05-E811741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–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Parameter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C051-404D-438F-943A-1D8E62ED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:</a:t>
            </a:r>
          </a:p>
          <a:p>
            <a:endParaRPr lang="id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64CE84-A267-4950-B7A3-DD1B9A857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69140"/>
              </p:ext>
            </p:extLst>
          </p:nvPr>
        </p:nvGraphicFramePr>
        <p:xfrm>
          <a:off x="4675562" y="1825627"/>
          <a:ext cx="2958421" cy="4351334"/>
        </p:xfrm>
        <a:graphic>
          <a:graphicData uri="http://schemas.openxmlformats.org/drawingml/2006/table">
            <a:tbl>
              <a:tblPr/>
              <a:tblGrid>
                <a:gridCol w="1061597">
                  <a:extLst>
                    <a:ext uri="{9D8B030D-6E8A-4147-A177-3AD203B41FA5}">
                      <a16:colId xmlns:a16="http://schemas.microsoft.com/office/drawing/2014/main" val="934279141"/>
                    </a:ext>
                  </a:extLst>
                </a:gridCol>
                <a:gridCol w="897674">
                  <a:extLst>
                    <a:ext uri="{9D8B030D-6E8A-4147-A177-3AD203B41FA5}">
                      <a16:colId xmlns:a16="http://schemas.microsoft.com/office/drawing/2014/main" val="3324968336"/>
                    </a:ext>
                  </a:extLst>
                </a:gridCol>
                <a:gridCol w="999150">
                  <a:extLst>
                    <a:ext uri="{9D8B030D-6E8A-4147-A177-3AD203B41FA5}">
                      <a16:colId xmlns:a16="http://schemas.microsoft.com/office/drawing/2014/main" val="3047239916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Conditions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 Conditions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61195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12/1/2015 1:00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8093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12/1/2015 2:00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51938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12/1/2015 3:00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72173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12/1/2015 4:00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60192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12/1/2015 5:00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04515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12/1/2015 7:00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13596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12/1/2015 8:00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51233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12/1/2015 10:00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44741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12/1/2015 13:00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36229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12/1/2015 14:00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52677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12/1/2015 15:00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84490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12/1/2015 16:00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60186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12/1/2015 17:00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9311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12/1/2015 18:00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93059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12/1/2015 19:00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79451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12/1/2015 20:00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78317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12/1/2015 21:00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52693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12/1/2015 22:00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Rain, Overcast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16962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12/1/2015 23:00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21588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12/2/2015 1:00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53561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12/2/2015 2:00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8228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12/2/2015 7:00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15577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12/2/2015 9:00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4519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12/2/2015 10:00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28549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12/2/2015 11:00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21611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12/2/2015 12:00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14660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12/2/2015 13:00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01110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r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12/2/2015 14:00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cloudy</a:t>
                      </a: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</a:t>
                      </a:r>
                      <a:r>
                        <a:rPr lang="id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id-ID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  <a:endParaRPr lang="id-ID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10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72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B9C0-DD04-4971-BB05-E811741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–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Parameter </a:t>
            </a:r>
            <a:r>
              <a:rPr lang="en-US" dirty="0" err="1"/>
              <a:t>Terbaik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C051-404D-438F-943A-1D8E62ED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dugaan</a:t>
            </a:r>
            <a:r>
              <a:rPr lang="en-US" dirty="0"/>
              <a:t> parameter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model,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parameter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meninggalkan</a:t>
            </a:r>
            <a:r>
              <a:rPr lang="en-US" dirty="0"/>
              <a:t> </a:t>
            </a:r>
            <a:r>
              <a:rPr lang="en-US" dirty="0" err="1"/>
              <a:t>tiap-tiap</a:t>
            </a:r>
            <a:r>
              <a:rPr lang="en-US" dirty="0"/>
              <a:t> parameter dan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akurasinya</a:t>
            </a:r>
            <a:r>
              <a:rPr lang="en-US" dirty="0"/>
              <a:t>.</a:t>
            </a:r>
            <a:endParaRPr lang="id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9342EE-7A4B-4041-9B6E-77EF92542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944221"/>
              </p:ext>
            </p:extLst>
          </p:nvPr>
        </p:nvGraphicFramePr>
        <p:xfrm>
          <a:off x="772885" y="4001294"/>
          <a:ext cx="10515601" cy="201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04951">
                  <a:extLst>
                    <a:ext uri="{9D8B030D-6E8A-4147-A177-3AD203B41FA5}">
                      <a16:colId xmlns:a16="http://schemas.microsoft.com/office/drawing/2014/main" val="1113912167"/>
                    </a:ext>
                  </a:extLst>
                </a:gridCol>
                <a:gridCol w="1221913">
                  <a:extLst>
                    <a:ext uri="{9D8B030D-6E8A-4147-A177-3AD203B41FA5}">
                      <a16:colId xmlns:a16="http://schemas.microsoft.com/office/drawing/2014/main" val="2407270974"/>
                    </a:ext>
                  </a:extLst>
                </a:gridCol>
                <a:gridCol w="1219810">
                  <a:extLst>
                    <a:ext uri="{9D8B030D-6E8A-4147-A177-3AD203B41FA5}">
                      <a16:colId xmlns:a16="http://schemas.microsoft.com/office/drawing/2014/main" val="364206828"/>
                    </a:ext>
                  </a:extLst>
                </a:gridCol>
                <a:gridCol w="1219810">
                  <a:extLst>
                    <a:ext uri="{9D8B030D-6E8A-4147-A177-3AD203B41FA5}">
                      <a16:colId xmlns:a16="http://schemas.microsoft.com/office/drawing/2014/main" val="3635777275"/>
                    </a:ext>
                  </a:extLst>
                </a:gridCol>
                <a:gridCol w="1219810">
                  <a:extLst>
                    <a:ext uri="{9D8B030D-6E8A-4147-A177-3AD203B41FA5}">
                      <a16:colId xmlns:a16="http://schemas.microsoft.com/office/drawing/2014/main" val="1746664607"/>
                    </a:ext>
                  </a:extLst>
                </a:gridCol>
                <a:gridCol w="1163025">
                  <a:extLst>
                    <a:ext uri="{9D8B030D-6E8A-4147-A177-3AD203B41FA5}">
                      <a16:colId xmlns:a16="http://schemas.microsoft.com/office/drawing/2014/main" val="1168823509"/>
                    </a:ext>
                  </a:extLst>
                </a:gridCol>
                <a:gridCol w="1066282">
                  <a:extLst>
                    <a:ext uri="{9D8B030D-6E8A-4147-A177-3AD203B41FA5}">
                      <a16:colId xmlns:a16="http://schemas.microsoft.com/office/drawing/2014/main" val="1493491868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en-US" sz="1100">
                          <a:effectLst/>
                        </a:rPr>
                        <a:t>Penggunaan Parameter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en-US" sz="1100">
                          <a:effectLst/>
                        </a:rPr>
                        <a:t>Akurasi Prediksi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2721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000" b="1">
                          <a:effectLst/>
                        </a:rPr>
                        <a:t>2010</a:t>
                      </a:r>
                      <a:endParaRPr lang="id-ID" sz="11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000" b="1">
                          <a:effectLst/>
                        </a:rPr>
                        <a:t>2011</a:t>
                      </a:r>
                      <a:endParaRPr lang="id-ID" sz="11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000" b="1">
                          <a:effectLst/>
                        </a:rPr>
                        <a:t>2012</a:t>
                      </a:r>
                      <a:endParaRPr lang="id-ID" sz="11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000" b="1">
                          <a:effectLst/>
                        </a:rPr>
                        <a:t>2013</a:t>
                      </a:r>
                      <a:endParaRPr lang="id-ID" sz="11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000" b="1">
                          <a:effectLst/>
                        </a:rPr>
                        <a:t>2014</a:t>
                      </a:r>
                      <a:endParaRPr lang="id-ID" sz="11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000" b="1" dirty="0">
                          <a:effectLst/>
                        </a:rPr>
                        <a:t>2015</a:t>
                      </a:r>
                      <a:endParaRPr lang="id-ID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311262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467995" algn="l">
                        <a:lnSpc>
                          <a:spcPct val="107000"/>
                        </a:lnSpc>
                      </a:pPr>
                      <a:r>
                        <a:rPr lang="en-US" sz="1100">
                          <a:effectLst/>
                        </a:rPr>
                        <a:t>Seluruh Parameter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86%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91%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87%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80%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77%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88%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120877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467995" algn="l">
                        <a:lnSpc>
                          <a:spcPct val="107000"/>
                        </a:lnSpc>
                      </a:pPr>
                      <a:r>
                        <a:rPr lang="en-US" sz="1100">
                          <a:effectLst/>
                        </a:rPr>
                        <a:t>Tanpa Temperatur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86%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90%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86%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78%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75%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89%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125011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467995" algn="l">
                        <a:lnSpc>
                          <a:spcPct val="107000"/>
                        </a:lnSpc>
                      </a:pPr>
                      <a:r>
                        <a:rPr lang="en-US" sz="1100">
                          <a:effectLst/>
                        </a:rPr>
                        <a:t>Tanpa Indeks Panas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86%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90%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86%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78%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69%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89%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0992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467995" algn="l">
                        <a:lnSpc>
                          <a:spcPct val="107000"/>
                        </a:lnSpc>
                      </a:pPr>
                      <a:r>
                        <a:rPr lang="en-US" sz="1100">
                          <a:effectLst/>
                        </a:rPr>
                        <a:t>Tanpa Presipitasi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86%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91%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89%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87%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91%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90%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226605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467995" algn="l">
                        <a:lnSpc>
                          <a:spcPct val="107000"/>
                        </a:lnSpc>
                      </a:pPr>
                      <a:r>
                        <a:rPr lang="en-US" sz="1100">
                          <a:effectLst/>
                        </a:rPr>
                        <a:t>Tanpa Kecepatan Angin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85%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90%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86%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76%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73%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88%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6898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467995" algn="l">
                        <a:lnSpc>
                          <a:spcPct val="107000"/>
                        </a:lnSpc>
                      </a:pPr>
                      <a:r>
                        <a:rPr lang="en-US" sz="1100">
                          <a:effectLst/>
                        </a:rPr>
                        <a:t>Tanpa Arah Angin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85%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90%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83%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60%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69%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88%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045314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467995" algn="l">
                        <a:lnSpc>
                          <a:spcPct val="107000"/>
                        </a:lnSpc>
                      </a:pPr>
                      <a:r>
                        <a:rPr lang="en-US" sz="1100">
                          <a:effectLst/>
                        </a:rPr>
                        <a:t>Tanpa Visibilitas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86%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90%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86%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80%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77%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88%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9669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467995" algn="l">
                        <a:lnSpc>
                          <a:spcPct val="107000"/>
                        </a:lnSpc>
                      </a:pPr>
                      <a:r>
                        <a:rPr lang="en-US" sz="1100">
                          <a:effectLst/>
                        </a:rPr>
                        <a:t>Tanpa Tutupan Awan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86%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92%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86%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82%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61%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89%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6191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467995" algn="l">
                        <a:lnSpc>
                          <a:spcPct val="107000"/>
                        </a:lnSpc>
                      </a:pPr>
                      <a:r>
                        <a:rPr lang="en-US" sz="1100">
                          <a:effectLst/>
                        </a:rPr>
                        <a:t>Tanpa Kelembapan Relatif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86%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91%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88%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78%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70%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 dirty="0">
                          <a:effectLst/>
                        </a:rPr>
                        <a:t>88%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036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784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B9C0-DD04-4971-BB05-E811741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–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Parameter </a:t>
            </a:r>
            <a:r>
              <a:rPr lang="en-US" dirty="0" err="1"/>
              <a:t>Terbaik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C051-404D-438F-943A-1D8E62ED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meninggalkan</a:t>
            </a:r>
            <a:r>
              <a:rPr lang="en-US" dirty="0"/>
              <a:t> parameter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model.</a:t>
            </a:r>
          </a:p>
          <a:p>
            <a:endParaRPr lang="id-I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6D5666-9E08-4B4E-9D47-6F98D7CD3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936725"/>
              </p:ext>
            </p:extLst>
          </p:nvPr>
        </p:nvGraphicFramePr>
        <p:xfrm>
          <a:off x="1400961" y="3261220"/>
          <a:ext cx="9672509" cy="2607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8283">
                  <a:extLst>
                    <a:ext uri="{9D8B030D-6E8A-4147-A177-3AD203B41FA5}">
                      <a16:colId xmlns:a16="http://schemas.microsoft.com/office/drawing/2014/main" val="848785362"/>
                    </a:ext>
                  </a:extLst>
                </a:gridCol>
                <a:gridCol w="1118000">
                  <a:extLst>
                    <a:ext uri="{9D8B030D-6E8A-4147-A177-3AD203B41FA5}">
                      <a16:colId xmlns:a16="http://schemas.microsoft.com/office/drawing/2014/main" val="1394444964"/>
                    </a:ext>
                  </a:extLst>
                </a:gridCol>
                <a:gridCol w="1118000">
                  <a:extLst>
                    <a:ext uri="{9D8B030D-6E8A-4147-A177-3AD203B41FA5}">
                      <a16:colId xmlns:a16="http://schemas.microsoft.com/office/drawing/2014/main" val="463127817"/>
                    </a:ext>
                  </a:extLst>
                </a:gridCol>
                <a:gridCol w="1118000">
                  <a:extLst>
                    <a:ext uri="{9D8B030D-6E8A-4147-A177-3AD203B41FA5}">
                      <a16:colId xmlns:a16="http://schemas.microsoft.com/office/drawing/2014/main" val="1743222732"/>
                    </a:ext>
                  </a:extLst>
                </a:gridCol>
                <a:gridCol w="1118000">
                  <a:extLst>
                    <a:ext uri="{9D8B030D-6E8A-4147-A177-3AD203B41FA5}">
                      <a16:colId xmlns:a16="http://schemas.microsoft.com/office/drawing/2014/main" val="3968743286"/>
                    </a:ext>
                  </a:extLst>
                </a:gridCol>
                <a:gridCol w="1151113">
                  <a:extLst>
                    <a:ext uri="{9D8B030D-6E8A-4147-A177-3AD203B41FA5}">
                      <a16:colId xmlns:a16="http://schemas.microsoft.com/office/drawing/2014/main" val="2994725256"/>
                    </a:ext>
                  </a:extLst>
                </a:gridCol>
                <a:gridCol w="1151113">
                  <a:extLst>
                    <a:ext uri="{9D8B030D-6E8A-4147-A177-3AD203B41FA5}">
                      <a16:colId xmlns:a16="http://schemas.microsoft.com/office/drawing/2014/main" val="1540611895"/>
                    </a:ext>
                  </a:extLst>
                </a:gridCol>
              </a:tblGrid>
              <a:tr h="355612">
                <a:tc rowSpan="2"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Penggunaan Parameter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Akurasi Prediksi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141323"/>
                  </a:ext>
                </a:extLst>
              </a:tr>
              <a:tr h="38129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67995" algn="r">
                        <a:lnSpc>
                          <a:spcPct val="107000"/>
                        </a:lnSpc>
                      </a:pPr>
                      <a:r>
                        <a:rPr lang="id-ID" sz="1400" b="1">
                          <a:effectLst/>
                        </a:rPr>
                        <a:t>2010</a:t>
                      </a:r>
                      <a:endParaRPr lang="id-ID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r">
                        <a:lnSpc>
                          <a:spcPct val="107000"/>
                        </a:lnSpc>
                      </a:pPr>
                      <a:r>
                        <a:rPr lang="id-ID" sz="1400" b="1">
                          <a:effectLst/>
                        </a:rPr>
                        <a:t>2011</a:t>
                      </a:r>
                      <a:endParaRPr lang="id-ID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r">
                        <a:lnSpc>
                          <a:spcPct val="107000"/>
                        </a:lnSpc>
                      </a:pPr>
                      <a:r>
                        <a:rPr lang="id-ID" sz="1400" b="1">
                          <a:effectLst/>
                        </a:rPr>
                        <a:t>2012</a:t>
                      </a:r>
                      <a:endParaRPr lang="id-ID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r">
                        <a:lnSpc>
                          <a:spcPct val="107000"/>
                        </a:lnSpc>
                      </a:pPr>
                      <a:r>
                        <a:rPr lang="id-ID" sz="1400" b="1">
                          <a:effectLst/>
                        </a:rPr>
                        <a:t>2013</a:t>
                      </a:r>
                      <a:endParaRPr lang="id-ID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r">
                        <a:lnSpc>
                          <a:spcPct val="107000"/>
                        </a:lnSpc>
                      </a:pPr>
                      <a:r>
                        <a:rPr lang="id-ID" sz="1400" b="1">
                          <a:effectLst/>
                        </a:rPr>
                        <a:t>2014</a:t>
                      </a:r>
                      <a:endParaRPr lang="id-ID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r">
                        <a:lnSpc>
                          <a:spcPct val="107000"/>
                        </a:lnSpc>
                      </a:pPr>
                      <a:r>
                        <a:rPr lang="id-ID" sz="1400" b="1" dirty="0">
                          <a:effectLst/>
                        </a:rPr>
                        <a:t>2015</a:t>
                      </a:r>
                      <a:endParaRPr lang="id-ID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21992439"/>
                  </a:ext>
                </a:extLst>
              </a:tr>
              <a:tr h="381296">
                <a:tc>
                  <a:txBody>
                    <a:bodyPr/>
                    <a:lstStyle/>
                    <a:p>
                      <a:pPr indent="467995" algn="l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Seluruh Parameter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86%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91%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87%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80%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77%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88%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1094972"/>
                  </a:ext>
                </a:extLst>
              </a:tr>
              <a:tr h="381296">
                <a:tc>
                  <a:txBody>
                    <a:bodyPr/>
                    <a:lstStyle/>
                    <a:p>
                      <a:pPr indent="467995" algn="l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Tanpa Presipitasi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86%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91%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89%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87%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91%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90%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0389281"/>
                  </a:ext>
                </a:extLst>
              </a:tr>
              <a:tr h="381296">
                <a:tc>
                  <a:txBody>
                    <a:bodyPr/>
                    <a:lstStyle/>
                    <a:p>
                      <a:pPr indent="467995" algn="l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Tanpa Presipitasi dan Tutupan Awan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86%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93%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89%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91%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85%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91%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8297879"/>
                  </a:ext>
                </a:extLst>
              </a:tr>
              <a:tr h="663165">
                <a:tc>
                  <a:txBody>
                    <a:bodyPr/>
                    <a:lstStyle/>
                    <a:p>
                      <a:pPr indent="467995" algn="l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Tanpa Presipitasi, Tutupan Awan dan Arah Angin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87%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93%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89%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 dirty="0">
                          <a:effectLst/>
                        </a:rPr>
                        <a:t>90%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>
                          <a:effectLst/>
                        </a:rPr>
                        <a:t>87%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400" dirty="0">
                          <a:effectLst/>
                        </a:rPr>
                        <a:t>91%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419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877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B9C0-DD04-4971-BB05-E811741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–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Parameter </a:t>
            </a:r>
            <a:r>
              <a:rPr lang="en-US" dirty="0" err="1"/>
              <a:t>Terbaik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C051-404D-438F-943A-1D8E62ED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dibuktikan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parameter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dimasukan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model. Pada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sesungguhnya</a:t>
            </a:r>
            <a:r>
              <a:rPr lang="en-US" dirty="0"/>
              <a:t>, parameter yang </a:t>
            </a:r>
            <a:r>
              <a:rPr lang="en-US" dirty="0" err="1"/>
              <a:t>berdampak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kecilnya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parameter lain,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data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1958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B9C0-DD04-4971-BB05-E811741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– </a:t>
            </a:r>
            <a:r>
              <a:rPr lang="en-US" dirty="0" err="1"/>
              <a:t>Korelasi</a:t>
            </a:r>
            <a:r>
              <a:rPr lang="en-US" dirty="0"/>
              <a:t> Parameter pada Model dan </a:t>
            </a:r>
            <a:r>
              <a:rPr lang="en-US" dirty="0" err="1"/>
              <a:t>Fenomena</a:t>
            </a:r>
            <a:r>
              <a:rPr lang="en-US" dirty="0"/>
              <a:t> </a:t>
            </a:r>
            <a:r>
              <a:rPr lang="en-US" dirty="0" err="1"/>
              <a:t>Fisis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C051-404D-438F-943A-1D8E62ED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sesungguhnya</a:t>
            </a:r>
            <a:r>
              <a:rPr lang="en-US" dirty="0"/>
              <a:t>,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factor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. </a:t>
            </a:r>
            <a:r>
              <a:rPr lang="en-US" dirty="0" err="1"/>
              <a:t>Presipitasi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tutupan</a:t>
            </a:r>
            <a:r>
              <a:rPr lang="en-US" dirty="0"/>
              <a:t> </a:t>
            </a:r>
            <a:r>
              <a:rPr lang="en-US" dirty="0" err="1"/>
              <a:t>awan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mendung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mendung</a:t>
            </a:r>
            <a:r>
              <a:rPr lang="en-US" dirty="0"/>
              <a:t> dan </a:t>
            </a:r>
            <a:r>
              <a:rPr lang="en-US" dirty="0" err="1"/>
              <a:t>hujan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data yang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disertai</a:t>
            </a:r>
            <a:r>
              <a:rPr lang="en-US" dirty="0"/>
              <a:t> </a:t>
            </a:r>
            <a:r>
              <a:rPr lang="en-US" dirty="0" err="1"/>
              <a:t>presipitasi</a:t>
            </a:r>
            <a:r>
              <a:rPr lang="en-US" dirty="0"/>
              <a:t>. Pada model,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pula </a:t>
            </a:r>
            <a:r>
              <a:rPr lang="en-US" dirty="0" err="1"/>
              <a:t>tetapi</a:t>
            </a:r>
            <a:r>
              <a:rPr lang="en-US" dirty="0"/>
              <a:t> factor </a:t>
            </a:r>
            <a:r>
              <a:rPr lang="en-US" dirty="0" err="1"/>
              <a:t>terbesarnya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dan </a:t>
            </a:r>
            <a:r>
              <a:rPr lang="en-US" dirty="0" err="1"/>
              <a:t>kualitas</a:t>
            </a:r>
            <a:r>
              <a:rPr lang="en-US" dirty="0"/>
              <a:t> data, </a:t>
            </a:r>
            <a:r>
              <a:rPr lang="en-US" dirty="0" err="1"/>
              <a:t>apabila</a:t>
            </a:r>
            <a:r>
              <a:rPr lang="en-US" dirty="0"/>
              <a:t> pada </a:t>
            </a:r>
            <a:r>
              <a:rPr lang="en-US" dirty="0" err="1"/>
              <a:t>seluruh</a:t>
            </a:r>
            <a:r>
              <a:rPr lang="en-US" dirty="0"/>
              <a:t> parameter </a:t>
            </a:r>
            <a:r>
              <a:rPr lang="en-US" dirty="0" err="1"/>
              <a:t>bentuk</a:t>
            </a:r>
            <a:r>
              <a:rPr lang="en-US" dirty="0"/>
              <a:t> dan </a:t>
            </a:r>
            <a:r>
              <a:rPr lang="en-US" dirty="0" err="1"/>
              <a:t>kualitas</a:t>
            </a:r>
            <a:r>
              <a:rPr lang="en-US" dirty="0"/>
              <a:t> data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pula.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8861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B9C0-DD04-4971-BB05-E811741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– </a:t>
            </a:r>
            <a:r>
              <a:rPr lang="en-US" dirty="0" err="1"/>
              <a:t>Pengolahan</a:t>
            </a:r>
            <a:r>
              <a:rPr lang="en-US" dirty="0"/>
              <a:t> Data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C051-404D-438F-943A-1D8E62ED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Data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range data (</a:t>
            </a:r>
            <a:r>
              <a:rPr lang="en-US" dirty="0" err="1"/>
              <a:t>jangkauan</a:t>
            </a:r>
            <a:r>
              <a:rPr lang="en-US" dirty="0"/>
              <a:t> data)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test-train </a:t>
            </a:r>
            <a:r>
              <a:rPr lang="en-US" dirty="0" err="1"/>
              <a:t>terbaik</a:t>
            </a:r>
            <a:r>
              <a:rPr lang="en-US" dirty="0"/>
              <a:t>.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data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1182E-E5FF-4BD4-B7B8-C9325B33A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999" y="2747476"/>
            <a:ext cx="5598001" cy="374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1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B9C0-DD04-4971-BB05-E811741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– </a:t>
            </a:r>
            <a:r>
              <a:rPr lang="en-US" dirty="0" err="1"/>
              <a:t>Pembuatan</a:t>
            </a:r>
            <a:r>
              <a:rPr lang="en-US" dirty="0"/>
              <a:t> dan </a:t>
            </a:r>
            <a:r>
              <a:rPr lang="en-US" dirty="0" err="1"/>
              <a:t>Pelatihan</a:t>
            </a:r>
            <a:r>
              <a:rPr lang="en-US" dirty="0"/>
              <a:t> ML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C051-404D-438F-943A-1D8E62ED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Kendala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Model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lama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endParaRPr lang="en-US" dirty="0"/>
          </a:p>
          <a:p>
            <a:pPr lvl="1"/>
            <a:r>
              <a:rPr lang="en-US" dirty="0"/>
              <a:t>Model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pada </a:t>
            </a:r>
            <a:r>
              <a:rPr lang="en-US" dirty="0" err="1"/>
              <a:t>beberapa</a:t>
            </a:r>
            <a:r>
              <a:rPr lang="en-US" dirty="0"/>
              <a:t> parameter</a:t>
            </a:r>
          </a:p>
          <a:p>
            <a:pPr lvl="1"/>
            <a:r>
              <a:rPr lang="en-US" dirty="0"/>
              <a:t>Model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60% </a:t>
            </a:r>
            <a:r>
              <a:rPr lang="en-US" dirty="0" err="1"/>
              <a:t>saja</a:t>
            </a:r>
            <a:r>
              <a:rPr lang="en-US" dirty="0"/>
              <a:t> pada </a:t>
            </a: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US" dirty="0"/>
          </a:p>
          <a:p>
            <a:r>
              <a:rPr lang="en-US" dirty="0"/>
              <a:t>Solusi:</a:t>
            </a:r>
          </a:p>
          <a:p>
            <a:pPr lvl="1"/>
            <a:r>
              <a:rPr lang="en-US" dirty="0"/>
              <a:t>Model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batch size yang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running time lama, </a:t>
            </a:r>
            <a:r>
              <a:rPr lang="en-US" dirty="0" err="1"/>
              <a:t>akhirnya</a:t>
            </a:r>
            <a:r>
              <a:rPr lang="en-US" dirty="0"/>
              <a:t> batch size </a:t>
            </a:r>
            <a:r>
              <a:rPr lang="en-US" dirty="0" err="1"/>
              <a:t>dibesarkan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data (30, 50 dan 100)</a:t>
            </a:r>
          </a:p>
          <a:p>
            <a:pPr lvl="1"/>
            <a:r>
              <a:rPr lang="en-US" dirty="0"/>
              <a:t>Model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pada </a:t>
            </a:r>
            <a:r>
              <a:rPr lang="en-US" dirty="0" err="1"/>
              <a:t>beberapa</a:t>
            </a:r>
            <a:r>
              <a:rPr lang="en-US" dirty="0"/>
              <a:t> parameter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disebabkan</a:t>
            </a:r>
            <a:r>
              <a:rPr lang="en-US" dirty="0"/>
              <a:t> data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dimasukan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evaluasi</a:t>
            </a:r>
            <a:endParaRPr lang="en-US" dirty="0"/>
          </a:p>
          <a:p>
            <a:pPr lvl="1"/>
            <a:r>
              <a:rPr lang="en-US" dirty="0"/>
              <a:t>Hasil </a:t>
            </a:r>
            <a:r>
              <a:rPr lang="en-US" dirty="0" err="1"/>
              <a:t>Regresi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di model </a:t>
            </a:r>
            <a:r>
              <a:rPr lang="en-US" dirty="0" err="1"/>
              <a:t>klasifikasi</a:t>
            </a:r>
            <a:r>
              <a:rPr lang="en-US" dirty="0"/>
              <a:t> juga, </a:t>
            </a:r>
            <a:r>
              <a:rPr lang="en-US" dirty="0" err="1"/>
              <a:t>setelah</a:t>
            </a:r>
            <a:r>
              <a:rPr lang="en-US" dirty="0"/>
              <a:t> model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dibenarkan</a:t>
            </a:r>
            <a:r>
              <a:rPr lang="en-US" dirty="0"/>
              <a:t>, </a:t>
            </a:r>
            <a:r>
              <a:rPr lang="en-US" dirty="0" err="1"/>
              <a:t>akurasi</a:t>
            </a:r>
            <a:r>
              <a:rPr lang="en-US" dirty="0"/>
              <a:t> naik </a:t>
            </a:r>
            <a:r>
              <a:rPr lang="en-US" dirty="0" err="1"/>
              <a:t>dengan</a:t>
            </a:r>
            <a:r>
              <a:rPr lang="en-US" dirty="0"/>
              <a:t> rata-</a:t>
            </a:r>
            <a:r>
              <a:rPr lang="en-US" dirty="0" err="1"/>
              <a:t>rtata</a:t>
            </a:r>
            <a:r>
              <a:rPr lang="en-US" dirty="0"/>
              <a:t> 80%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890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B9C0-DD04-4971-BB05-E811741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– </a:t>
            </a:r>
            <a:r>
              <a:rPr lang="en-US" dirty="0" err="1"/>
              <a:t>Pengujian</a:t>
            </a:r>
            <a:r>
              <a:rPr lang="en-US" dirty="0"/>
              <a:t> ML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C051-404D-438F-943A-1D8E62ED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dan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. Pada model </a:t>
            </a:r>
            <a:r>
              <a:rPr lang="en-US" dirty="0" err="1"/>
              <a:t>regresi</a:t>
            </a:r>
            <a:r>
              <a:rPr lang="en-US" dirty="0"/>
              <a:t>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dievaluasi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RMSE yang </a:t>
            </a:r>
            <a:r>
              <a:rPr lang="en-US" dirty="0" err="1"/>
              <a:t>diapatkan</a:t>
            </a:r>
            <a:r>
              <a:rPr lang="en-US" dirty="0"/>
              <a:t>. Pada model </a:t>
            </a:r>
            <a:r>
              <a:rPr lang="en-US" dirty="0" err="1"/>
              <a:t>klasifikasi</a:t>
            </a:r>
            <a:r>
              <a:rPr lang="en-US" dirty="0"/>
              <a:t>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dievaluasi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.</a:t>
            </a:r>
          </a:p>
          <a:p>
            <a:r>
              <a:rPr lang="en-US" dirty="0" err="1"/>
              <a:t>Terdapat</a:t>
            </a:r>
            <a:r>
              <a:rPr lang="en-US" dirty="0"/>
              <a:t> pada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ML, </a:t>
            </a:r>
            <a:r>
              <a:rPr lang="en-US" dirty="0" err="1"/>
              <a:t>nilai</a:t>
            </a:r>
            <a:r>
              <a:rPr lang="en-US" dirty="0"/>
              <a:t> RMSE yang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pada </a:t>
            </a:r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batch size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9342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B9C0-DD04-4971-BB05-E811741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– </a:t>
            </a:r>
            <a:r>
              <a:rPr lang="en-US" dirty="0" err="1"/>
              <a:t>Pengujian</a:t>
            </a:r>
            <a:r>
              <a:rPr lang="en-US" dirty="0"/>
              <a:t> ML</a:t>
            </a:r>
            <a:endParaRPr lang="id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49CC2C-500C-4D87-B282-C7EC7FFD7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5582" y="2184904"/>
            <a:ext cx="4952842" cy="322685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B0EB2B-2353-4040-8802-0607F3E0B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41" y="2184904"/>
            <a:ext cx="5074767" cy="32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B9C0-DD04-4971-BB05-E811741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– </a:t>
            </a:r>
            <a:r>
              <a:rPr lang="en-US" dirty="0" err="1"/>
              <a:t>Visualisasi</a:t>
            </a:r>
            <a:r>
              <a:rPr lang="en-US" dirty="0"/>
              <a:t> ML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C051-404D-438F-943A-1D8E62ED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dari</a:t>
            </a:r>
            <a:r>
              <a:rPr lang="en-US" dirty="0"/>
              <a:t> model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dibuatkan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data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kecocokan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dan data </a:t>
            </a:r>
            <a:r>
              <a:rPr lang="en-US" dirty="0" err="1"/>
              <a:t>sesungguhnya</a:t>
            </a:r>
            <a:r>
              <a:rPr lang="en-US" dirty="0"/>
              <a:t>.</a:t>
            </a:r>
          </a:p>
          <a:p>
            <a:r>
              <a:rPr lang="en-US" dirty="0"/>
              <a:t>Model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table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cuaca</a:t>
            </a:r>
            <a:r>
              <a:rPr lang="en-US" dirty="0"/>
              <a:t>.</a:t>
            </a:r>
          </a:p>
          <a:p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parameter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heat map correlation, juga plot </a:t>
            </a:r>
            <a:r>
              <a:rPr lang="en-US" dirty="0" err="1"/>
              <a:t>tiap</a:t>
            </a:r>
            <a:r>
              <a:rPr lang="en-US" dirty="0"/>
              <a:t> 3 parameter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dan </a:t>
            </a:r>
            <a:r>
              <a:rPr lang="en-US" dirty="0" err="1"/>
              <a:t>membuktikan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KNN-Classifier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yang </a:t>
            </a:r>
            <a:r>
              <a:rPr lang="en-US" dirty="0" err="1"/>
              <a:t>dialami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701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B9C0-DD04-4971-BB05-E811741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– </a:t>
            </a:r>
            <a:r>
              <a:rPr lang="en-US" dirty="0" err="1"/>
              <a:t>Visualisasi</a:t>
            </a:r>
            <a:r>
              <a:rPr lang="en-US" dirty="0"/>
              <a:t> ML</a:t>
            </a:r>
            <a:endParaRPr lang="id-ID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0F4C6E09-02C5-4D9F-BD8E-363EE7980B1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8" b="10442"/>
          <a:stretch/>
        </p:blipFill>
        <p:spPr bwMode="auto">
          <a:xfrm>
            <a:off x="7194592" y="1121173"/>
            <a:ext cx="3501578" cy="26361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28CDB4-3F05-4E1E-91E3-AB4397A0409C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28"/>
          <a:stretch/>
        </p:blipFill>
        <p:spPr bwMode="auto">
          <a:xfrm>
            <a:off x="1179291" y="1690688"/>
            <a:ext cx="3943215" cy="23616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4DB98E-2F1C-4E8E-ACB8-ED61C6F6F18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366" y="4004218"/>
            <a:ext cx="3787140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5BC8E4-52EC-471B-9C1D-478918AA946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91" y="4004218"/>
            <a:ext cx="3501578" cy="2613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041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B9C0-DD04-4971-BB05-E811741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–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Regresi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C051-404D-438F-943A-1D8E62ED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RMSE </a:t>
            </a:r>
            <a:r>
              <a:rPr lang="en-US" dirty="0" err="1"/>
              <a:t>rendah</a:t>
            </a:r>
            <a:r>
              <a:rPr lang="en-US" dirty="0"/>
              <a:t>,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parameter yang </a:t>
            </a:r>
            <a:r>
              <a:rPr lang="en-US" dirty="0" err="1"/>
              <a:t>memiliki</a:t>
            </a:r>
            <a:r>
              <a:rPr lang="en-US" dirty="0"/>
              <a:t> RMSE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r>
              <a:rPr lang="en-US" dirty="0"/>
              <a:t>Parameter </a:t>
            </a:r>
            <a:r>
              <a:rPr lang="en-US" dirty="0" err="1"/>
              <a:t>dengan</a:t>
            </a:r>
            <a:r>
              <a:rPr lang="en-US" dirty="0"/>
              <a:t> RMSE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diduga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parameter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 pada model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kedepannya</a:t>
            </a:r>
            <a:r>
              <a:rPr lang="en-US" dirty="0"/>
              <a:t>,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Kembali pada model </a:t>
            </a:r>
            <a:r>
              <a:rPr lang="en-US" dirty="0" err="1"/>
              <a:t>klasifikasi</a:t>
            </a:r>
            <a:r>
              <a:rPr lang="en-US" dirty="0"/>
              <a:t>.</a:t>
            </a:r>
          </a:p>
          <a:p>
            <a:r>
              <a:rPr lang="en-US" dirty="0"/>
              <a:t>Ada pula parameter </a:t>
            </a:r>
            <a:r>
              <a:rPr lang="en-US" dirty="0" err="1"/>
              <a:t>dengan</a:t>
            </a:r>
            <a:r>
              <a:rPr lang="en-US" dirty="0"/>
              <a:t> RMSE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serupa</a:t>
            </a:r>
            <a:r>
              <a:rPr lang="en-US" dirty="0"/>
              <a:t> pada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data </a:t>
            </a:r>
            <a:r>
              <a:rPr lang="en-US" dirty="0" err="1"/>
              <a:t>sesungguhnya</a:t>
            </a:r>
            <a:r>
              <a:rPr lang="en-US" dirty="0"/>
              <a:t> dan data </a:t>
            </a:r>
            <a:r>
              <a:rPr lang="en-US" dirty="0" err="1"/>
              <a:t>prediksi</a:t>
            </a:r>
            <a:r>
              <a:rPr lang="en-US" dirty="0"/>
              <a:t>,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dugaan</a:t>
            </a:r>
            <a:r>
              <a:rPr lang="en-US" dirty="0"/>
              <a:t> parameter </a:t>
            </a:r>
            <a:r>
              <a:rPr lang="en-US" dirty="0" err="1"/>
              <a:t>berdampak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 pada model.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8764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B9C0-DD04-4971-BB05-E811741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–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Regresi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C051-404D-438F-943A-1D8E62ED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RMSE </a:t>
            </a:r>
            <a:r>
              <a:rPr lang="en-US" dirty="0" err="1"/>
              <a:t>rendah</a:t>
            </a:r>
            <a:r>
              <a:rPr lang="en-US" dirty="0"/>
              <a:t>,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parameter yang </a:t>
            </a:r>
            <a:r>
              <a:rPr lang="en-US" dirty="0" err="1"/>
              <a:t>memiliki</a:t>
            </a:r>
            <a:r>
              <a:rPr lang="en-US" dirty="0"/>
              <a:t> RMSE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r>
              <a:rPr lang="en-US" dirty="0"/>
              <a:t>Parameter </a:t>
            </a:r>
            <a:r>
              <a:rPr lang="en-US" dirty="0" err="1"/>
              <a:t>dengan</a:t>
            </a:r>
            <a:r>
              <a:rPr lang="en-US" dirty="0"/>
              <a:t> RMSE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diduga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parameter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 pada model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kedepannya</a:t>
            </a:r>
            <a:r>
              <a:rPr lang="en-US" dirty="0"/>
              <a:t>,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Kembali pada model </a:t>
            </a:r>
            <a:r>
              <a:rPr lang="en-US" dirty="0" err="1"/>
              <a:t>klasifikasi</a:t>
            </a:r>
            <a:r>
              <a:rPr lang="en-US" dirty="0"/>
              <a:t>.</a:t>
            </a:r>
          </a:p>
          <a:p>
            <a:r>
              <a:rPr lang="en-US" dirty="0"/>
              <a:t>Ada pula parameter </a:t>
            </a:r>
            <a:r>
              <a:rPr lang="en-US" dirty="0" err="1"/>
              <a:t>dengan</a:t>
            </a:r>
            <a:r>
              <a:rPr lang="en-US" dirty="0"/>
              <a:t> RMSE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serupa</a:t>
            </a:r>
            <a:r>
              <a:rPr lang="en-US" dirty="0"/>
              <a:t> pada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data </a:t>
            </a:r>
            <a:r>
              <a:rPr lang="en-US" dirty="0" err="1"/>
              <a:t>sesungguhnya</a:t>
            </a:r>
            <a:r>
              <a:rPr lang="en-US" dirty="0"/>
              <a:t> dan data </a:t>
            </a:r>
            <a:r>
              <a:rPr lang="en-US" dirty="0" err="1"/>
              <a:t>prediksi</a:t>
            </a:r>
            <a:r>
              <a:rPr lang="en-US" dirty="0"/>
              <a:t>,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dugaan</a:t>
            </a:r>
            <a:r>
              <a:rPr lang="en-US" dirty="0"/>
              <a:t> parameter </a:t>
            </a:r>
            <a:r>
              <a:rPr lang="en-US" dirty="0" err="1"/>
              <a:t>berdampak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 pada model.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8118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1256</Words>
  <Application>Microsoft Office PowerPoint</Application>
  <PresentationFormat>Widescreen</PresentationFormat>
  <Paragraphs>335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Progres Skripsi</vt:lpstr>
      <vt:lpstr>Metodologi – Pengolahan Data</vt:lpstr>
      <vt:lpstr>Metodologi – Pembuatan dan Pelatihan ML</vt:lpstr>
      <vt:lpstr>Metodologi – Pengujian ML</vt:lpstr>
      <vt:lpstr>Metodologi – Pengujian ML</vt:lpstr>
      <vt:lpstr>Metodologi – Visualisasi ML</vt:lpstr>
      <vt:lpstr>Metodologi – Visualisasi ML</vt:lpstr>
      <vt:lpstr>Hasil – Perbandingan Regresi</vt:lpstr>
      <vt:lpstr>Hasil – Perbandingan Regresi</vt:lpstr>
      <vt:lpstr>Pengujian Model ML</vt:lpstr>
      <vt:lpstr>Hasil – Perbandingan Klasifikasi Seluruh Parameter</vt:lpstr>
      <vt:lpstr>Hasil – Perbandingan Klasifikasi Seluruh Parameter</vt:lpstr>
      <vt:lpstr>Hasil – Perbandingan Klasifikasi Seluruh Parameter</vt:lpstr>
      <vt:lpstr>Hasil – Perbandingan Klasifikasi Parameter Terbaik</vt:lpstr>
      <vt:lpstr>Hasil – Perbandingan Klasifikasi Parameter Terbaik</vt:lpstr>
      <vt:lpstr>Hasil – Perbandingan Klasifikasi Parameter Terbaik</vt:lpstr>
      <vt:lpstr>Hasil – Korelasi Parameter pada Model dan Fenomena Fisis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 Skripsi</dc:title>
  <dc:creator>Ragil B A Budiyono</dc:creator>
  <cp:lastModifiedBy>Ragil B A Budiyono</cp:lastModifiedBy>
  <cp:revision>5</cp:revision>
  <dcterms:created xsi:type="dcterms:W3CDTF">2021-05-25T11:52:07Z</dcterms:created>
  <dcterms:modified xsi:type="dcterms:W3CDTF">2021-05-25T12:34:29Z</dcterms:modified>
</cp:coreProperties>
</file>