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0"/>
  </p:notesMasterIdLst>
  <p:sldIdLst>
    <p:sldId id="256" r:id="rId2"/>
    <p:sldId id="258" r:id="rId3"/>
    <p:sldId id="259" r:id="rId4"/>
    <p:sldId id="261"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260" r:id="rId39"/>
  </p:sldIdLst>
  <p:sldSz cx="9144000" cy="5143500" type="screen16x9"/>
  <p:notesSz cx="6858000" cy="9144000"/>
  <p:embeddedFontLst>
    <p:embeddedFont>
      <p:font typeface="Cambria Math" panose="02040503050406030204" pitchFamily="18" charset="0"/>
      <p:regular r:id="rId41"/>
    </p:embeddedFont>
    <p:embeddedFont>
      <p:font typeface="Quicksand"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584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700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3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459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441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2523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854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018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969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15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58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40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307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753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92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382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59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447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117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68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542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62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614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955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961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704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7298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450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279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54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13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9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06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7" r:id="rId5"/>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visualcrossing.com/weather/weather-data-service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31800" y="1340777"/>
            <a:ext cx="6680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t>PREDIKSI CUACA BERDASARKAN KORELASI MULTI-PARAMETER FENOMENA FISIS ALAM DENGAN MACHINE LEARNING</a:t>
            </a:r>
            <a:br>
              <a:rPr lang="en-GB" sz="2000" dirty="0"/>
            </a:br>
            <a:r>
              <a:rPr lang="en-GB" sz="2000" dirty="0"/>
              <a:t>SEMINAR PROPOSAL</a:t>
            </a:r>
            <a:br>
              <a:rPr lang="en-GB" sz="2000" dirty="0"/>
            </a:br>
            <a:r>
              <a:rPr lang="en-GB" sz="1400" dirty="0"/>
              <a:t>Ragil Bagus Agung Budiyono - 175090307111003</a:t>
            </a:r>
            <a:endParaRPr lang="en-GB" sz="2000" dirty="0"/>
          </a:p>
        </p:txBody>
      </p:sp>
      <p:pic>
        <p:nvPicPr>
          <p:cNvPr id="3" name="Picture 2">
            <a:extLst>
              <a:ext uri="{FF2B5EF4-FFF2-40B4-BE49-F238E27FC236}">
                <a16:creationId xmlns:a16="http://schemas.microsoft.com/office/drawing/2014/main" id="{DF256405-E9DF-48A9-9BF2-5F5941E80282}"/>
              </a:ext>
            </a:extLst>
          </p:cNvPr>
          <p:cNvPicPr/>
          <p:nvPr/>
        </p:nvPicPr>
        <p:blipFill>
          <a:blip r:embed="rId3" cstate="print">
            <a:extLst>
              <a:ext uri="{BEBA8EAE-BF5A-486C-A8C5-ECC9F3942E4B}">
                <a14:imgProps xmlns:a14="http://schemas.microsoft.com/office/drawing/2010/main">
                  <a14:imgLayer r:embed="rId4">
                    <a14:imgEffect>
                      <a14:backgroundRemoval t="3356" b="96980" l="2373" r="96271">
                        <a14:foregroundMark x1="22373" y1="36913" x2="19322" y2="24497"/>
                        <a14:foregroundMark x1="19322" y1="24497" x2="28475" y2="15436"/>
                        <a14:foregroundMark x1="28475" y1="15436" x2="40000" y2="9060"/>
                        <a14:foregroundMark x1="40000" y1="9060" x2="40000" y2="9060"/>
                        <a14:foregroundMark x1="38305" y1="10403" x2="49492" y2="3691"/>
                        <a14:foregroundMark x1="49492" y1="3691" x2="16610" y2="21141"/>
                        <a14:foregroundMark x1="20678" y1="20470" x2="2373" y2="38591"/>
                        <a14:foregroundMark x1="2373" y1="38591" x2="5085" y2="45973"/>
                        <a14:foregroundMark x1="28136" y1="42282" x2="42034" y2="44295"/>
                        <a14:foregroundMark x1="42034" y1="44295" x2="64407" y2="63087"/>
                        <a14:foregroundMark x1="64407" y1="63087" x2="72542" y2="74497"/>
                        <a14:foregroundMark x1="72542" y1="74497" x2="72203" y2="87248"/>
                        <a14:foregroundMark x1="72203" y1="87248" x2="61695" y2="94631"/>
                        <a14:foregroundMark x1="61695" y1="94631" x2="49153" y2="96980"/>
                        <a14:foregroundMark x1="49153" y1="96980" x2="23051" y2="92282"/>
                        <a14:foregroundMark x1="58644" y1="89933" x2="70847" y2="83893"/>
                        <a14:foregroundMark x1="70847" y1="83893" x2="79661" y2="72819"/>
                        <a14:foregroundMark x1="79661" y1="72819" x2="91186" y2="66443"/>
                        <a14:foregroundMark x1="91186" y1="66443" x2="94576" y2="38255"/>
                        <a14:foregroundMark x1="94576" y1="38255" x2="92881" y2="33893"/>
                        <a14:foregroundMark x1="94237" y1="38591" x2="96271" y2="40268"/>
                      </a14:backgroundRemoval>
                    </a14:imgEffect>
                  </a14:imgLayer>
                </a14:imgProps>
              </a:ext>
              <a:ext uri="{28A0092B-C50C-407E-A947-70E740481C1C}">
                <a14:useLocalDpi xmlns:a14="http://schemas.microsoft.com/office/drawing/2010/main" val="0"/>
              </a:ext>
            </a:extLst>
          </a:blip>
          <a:stretch>
            <a:fillRect/>
          </a:stretch>
        </p:blipFill>
        <p:spPr>
          <a:xfrm>
            <a:off x="4097266" y="238072"/>
            <a:ext cx="949467" cy="959357"/>
          </a:xfrm>
          <a:prstGeom prst="rect">
            <a:avLst/>
          </a:prstGeom>
        </p:spPr>
      </p:pic>
      <p:graphicFrame>
        <p:nvGraphicFramePr>
          <p:cNvPr id="2" name="Table 1">
            <a:extLst>
              <a:ext uri="{FF2B5EF4-FFF2-40B4-BE49-F238E27FC236}">
                <a16:creationId xmlns:a16="http://schemas.microsoft.com/office/drawing/2014/main" id="{F5F1BBCB-AAC9-42B0-BA8C-B878B123F98E}"/>
              </a:ext>
            </a:extLst>
          </p:cNvPr>
          <p:cNvGraphicFramePr>
            <a:graphicFrameLocks noGrp="1"/>
          </p:cNvGraphicFramePr>
          <p:nvPr>
            <p:extLst>
              <p:ext uri="{D42A27DB-BD31-4B8C-83A1-F6EECF244321}">
                <p14:modId xmlns:p14="http://schemas.microsoft.com/office/powerpoint/2010/main" val="3790900701"/>
              </p:ext>
            </p:extLst>
          </p:nvPr>
        </p:nvGraphicFramePr>
        <p:xfrm>
          <a:off x="1134698" y="3266117"/>
          <a:ext cx="6874601" cy="1788160"/>
        </p:xfrm>
        <a:graphic>
          <a:graphicData uri="http://schemas.openxmlformats.org/drawingml/2006/table">
            <a:tbl>
              <a:tblPr firstRow="1" firstCol="1" bandRow="1">
                <a:tableStyleId>{6AECE35A-EED3-427D-9D60-4F56E8162376}</a:tableStyleId>
              </a:tblPr>
              <a:tblGrid>
                <a:gridCol w="3456808">
                  <a:extLst>
                    <a:ext uri="{9D8B030D-6E8A-4147-A177-3AD203B41FA5}">
                      <a16:colId xmlns:a16="http://schemas.microsoft.com/office/drawing/2014/main" val="4162872775"/>
                    </a:ext>
                  </a:extLst>
                </a:gridCol>
                <a:gridCol w="3417793">
                  <a:extLst>
                    <a:ext uri="{9D8B030D-6E8A-4147-A177-3AD203B41FA5}">
                      <a16:colId xmlns:a16="http://schemas.microsoft.com/office/drawing/2014/main" val="2201155061"/>
                    </a:ext>
                  </a:extLst>
                </a:gridCol>
              </a:tblGrid>
              <a:tr h="0">
                <a:tc>
                  <a:txBody>
                    <a:bodyPr/>
                    <a:lstStyle/>
                    <a:p>
                      <a:pPr algn="ctr">
                        <a:lnSpc>
                          <a:spcPct val="115000"/>
                        </a:lnSpc>
                        <a:spcAft>
                          <a:spcPts val="200"/>
                        </a:spcAft>
                      </a:pPr>
                      <a:r>
                        <a:rPr lang="id-ID" sz="1600" dirty="0">
                          <a:solidFill>
                            <a:schemeClr val="accent2">
                              <a:lumMod val="60000"/>
                              <a:lumOff val="40000"/>
                            </a:schemeClr>
                          </a:solidFill>
                          <a:effectLst/>
                          <a:latin typeface="Quicksand" panose="020B0604020202020204" charset="0"/>
                        </a:rPr>
                        <a:t>Pembimbing I</a:t>
                      </a:r>
                    </a:p>
                    <a:p>
                      <a:pPr algn="l">
                        <a:lnSpc>
                          <a:spcPct val="115000"/>
                        </a:lnSpc>
                        <a:spcAft>
                          <a:spcPts val="200"/>
                        </a:spcAft>
                      </a:pPr>
                      <a:r>
                        <a:rPr lang="id-ID" sz="1600" dirty="0">
                          <a:solidFill>
                            <a:schemeClr val="accent2">
                              <a:lumMod val="60000"/>
                              <a:lumOff val="40000"/>
                            </a:schemeClr>
                          </a:solidFill>
                          <a:effectLst/>
                          <a:latin typeface="Quicksand" panose="020B0604020202020204" charset="0"/>
                        </a:rPr>
                        <a:t> </a:t>
                      </a:r>
                    </a:p>
                    <a:p>
                      <a:pPr algn="l">
                        <a:lnSpc>
                          <a:spcPct val="115000"/>
                        </a:lnSpc>
                        <a:spcAft>
                          <a:spcPts val="200"/>
                        </a:spcAft>
                      </a:pPr>
                      <a:r>
                        <a:rPr lang="id-ID" sz="1600" dirty="0">
                          <a:solidFill>
                            <a:schemeClr val="accent2">
                              <a:lumMod val="60000"/>
                              <a:lumOff val="40000"/>
                            </a:schemeClr>
                          </a:solidFill>
                          <a:effectLst/>
                          <a:latin typeface="Quicksand" panose="020B0604020202020204" charset="0"/>
                        </a:rPr>
                        <a:t> </a:t>
                      </a:r>
                    </a:p>
                    <a:p>
                      <a:pPr algn="ctr">
                        <a:lnSpc>
                          <a:spcPct val="115000"/>
                        </a:lnSpc>
                        <a:spcAft>
                          <a:spcPts val="200"/>
                        </a:spcAft>
                      </a:pPr>
                      <a:r>
                        <a:rPr lang="id-ID" sz="1600" dirty="0">
                          <a:solidFill>
                            <a:schemeClr val="accent2">
                              <a:lumMod val="60000"/>
                              <a:lumOff val="40000"/>
                            </a:schemeClr>
                          </a:solidFill>
                          <a:effectLst/>
                          <a:latin typeface="Quicksand" panose="020B0604020202020204" charset="0"/>
                        </a:rPr>
                        <a:t> </a:t>
                      </a:r>
                    </a:p>
                    <a:p>
                      <a:pPr algn="ctr">
                        <a:lnSpc>
                          <a:spcPct val="115000"/>
                        </a:lnSpc>
                        <a:spcAft>
                          <a:spcPts val="200"/>
                        </a:spcAft>
                      </a:pPr>
                      <a:r>
                        <a:rPr lang="id-ID" sz="1600" dirty="0">
                          <a:solidFill>
                            <a:schemeClr val="accent2">
                              <a:lumMod val="60000"/>
                              <a:lumOff val="40000"/>
                            </a:schemeClr>
                          </a:solidFill>
                          <a:effectLst/>
                          <a:latin typeface="Quicksand" panose="020B0604020202020204" charset="0"/>
                        </a:rPr>
                        <a:t>( Agus </a:t>
                      </a:r>
                      <a:r>
                        <a:rPr lang="id-ID" sz="1600" dirty="0" err="1">
                          <a:solidFill>
                            <a:schemeClr val="accent2">
                              <a:lumMod val="60000"/>
                              <a:lumOff val="40000"/>
                            </a:schemeClr>
                          </a:solidFill>
                          <a:effectLst/>
                          <a:latin typeface="Quicksand" panose="020B0604020202020204" charset="0"/>
                        </a:rPr>
                        <a:t>Naba</a:t>
                      </a:r>
                      <a:r>
                        <a:rPr lang="id-ID" sz="1600" dirty="0">
                          <a:solidFill>
                            <a:schemeClr val="accent2">
                              <a:lumMod val="60000"/>
                              <a:lumOff val="40000"/>
                            </a:schemeClr>
                          </a:solidFill>
                          <a:effectLst/>
                          <a:latin typeface="Quicksand" panose="020B0604020202020204" charset="0"/>
                        </a:rPr>
                        <a:t>, S.Si., MT., </a:t>
                      </a:r>
                      <a:r>
                        <a:rPr lang="id-ID" sz="1600" dirty="0" err="1">
                          <a:solidFill>
                            <a:schemeClr val="accent2">
                              <a:lumMod val="60000"/>
                              <a:lumOff val="40000"/>
                            </a:schemeClr>
                          </a:solidFill>
                          <a:effectLst/>
                          <a:latin typeface="Quicksand" panose="020B0604020202020204" charset="0"/>
                        </a:rPr>
                        <a:t>Ph.D</a:t>
                      </a:r>
                      <a:r>
                        <a:rPr lang="id-ID" sz="1600" dirty="0">
                          <a:solidFill>
                            <a:schemeClr val="accent2">
                              <a:lumMod val="60000"/>
                              <a:lumOff val="40000"/>
                            </a:schemeClr>
                          </a:solidFill>
                          <a:effectLst/>
                          <a:latin typeface="Quicksand" panose="020B0604020202020204" charset="0"/>
                        </a:rPr>
                        <a:t>)</a:t>
                      </a:r>
                    </a:p>
                    <a:p>
                      <a:pPr algn="ctr">
                        <a:lnSpc>
                          <a:spcPct val="115000"/>
                        </a:lnSpc>
                        <a:spcAft>
                          <a:spcPts val="200"/>
                        </a:spcAft>
                      </a:pPr>
                      <a:r>
                        <a:rPr lang="id-ID" sz="1600" dirty="0">
                          <a:solidFill>
                            <a:schemeClr val="accent2">
                              <a:lumMod val="60000"/>
                              <a:lumOff val="40000"/>
                            </a:schemeClr>
                          </a:solidFill>
                          <a:effectLst/>
                          <a:latin typeface="Quicksand" panose="020B0604020202020204" charset="0"/>
                        </a:rPr>
                        <a:t>NIP.  197208061995121001</a:t>
                      </a:r>
                      <a:endParaRPr lang="id-ID" sz="1600" dirty="0">
                        <a:solidFill>
                          <a:schemeClr val="accent2">
                            <a:lumMod val="60000"/>
                            <a:lumOff val="40000"/>
                          </a:schemeClr>
                        </a:solidFill>
                        <a:effectLst/>
                        <a:latin typeface="Quicksand" panose="020B0604020202020204"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lnSpc>
                          <a:spcPct val="115000"/>
                        </a:lnSpc>
                        <a:spcAft>
                          <a:spcPts val="200"/>
                        </a:spcAft>
                      </a:pPr>
                      <a:r>
                        <a:rPr lang="id-ID" sz="1600" dirty="0">
                          <a:solidFill>
                            <a:schemeClr val="accent2">
                              <a:lumMod val="60000"/>
                              <a:lumOff val="40000"/>
                            </a:schemeClr>
                          </a:solidFill>
                          <a:effectLst/>
                          <a:latin typeface="Quicksand" panose="020B0604020202020204" charset="0"/>
                        </a:rPr>
                        <a:t>Pembimbing </a:t>
                      </a:r>
                      <a:r>
                        <a:rPr lang="en-US" sz="1600" dirty="0">
                          <a:solidFill>
                            <a:schemeClr val="accent2">
                              <a:lumMod val="60000"/>
                              <a:lumOff val="40000"/>
                            </a:schemeClr>
                          </a:solidFill>
                          <a:effectLst/>
                          <a:latin typeface="Quicksand" panose="020B0604020202020204" charset="0"/>
                        </a:rPr>
                        <a:t>I</a:t>
                      </a:r>
                      <a:r>
                        <a:rPr lang="id-ID" sz="1600" dirty="0">
                          <a:solidFill>
                            <a:schemeClr val="accent2">
                              <a:lumMod val="60000"/>
                              <a:lumOff val="40000"/>
                            </a:schemeClr>
                          </a:solidFill>
                          <a:effectLst/>
                          <a:latin typeface="Quicksand" panose="020B0604020202020204" charset="0"/>
                        </a:rPr>
                        <a:t>I</a:t>
                      </a:r>
                    </a:p>
                    <a:p>
                      <a:pPr algn="l">
                        <a:lnSpc>
                          <a:spcPct val="115000"/>
                        </a:lnSpc>
                        <a:spcAft>
                          <a:spcPts val="200"/>
                        </a:spcAft>
                      </a:pPr>
                      <a:r>
                        <a:rPr lang="id-ID" sz="1600" dirty="0">
                          <a:solidFill>
                            <a:schemeClr val="accent2">
                              <a:lumMod val="60000"/>
                              <a:lumOff val="40000"/>
                            </a:schemeClr>
                          </a:solidFill>
                          <a:effectLst/>
                          <a:latin typeface="Quicksand" panose="020B0604020202020204" charset="0"/>
                        </a:rPr>
                        <a:t> </a:t>
                      </a:r>
                    </a:p>
                    <a:p>
                      <a:pPr algn="l">
                        <a:lnSpc>
                          <a:spcPct val="115000"/>
                        </a:lnSpc>
                        <a:spcAft>
                          <a:spcPts val="200"/>
                        </a:spcAft>
                      </a:pPr>
                      <a:r>
                        <a:rPr lang="id-ID" sz="1600" dirty="0">
                          <a:solidFill>
                            <a:schemeClr val="accent2">
                              <a:lumMod val="60000"/>
                              <a:lumOff val="40000"/>
                            </a:schemeClr>
                          </a:solidFill>
                          <a:effectLst/>
                          <a:latin typeface="Quicksand" panose="020B0604020202020204" charset="0"/>
                        </a:rPr>
                        <a:t> </a:t>
                      </a:r>
                    </a:p>
                    <a:p>
                      <a:pPr algn="ctr">
                        <a:lnSpc>
                          <a:spcPct val="115000"/>
                        </a:lnSpc>
                        <a:spcAft>
                          <a:spcPts val="200"/>
                        </a:spcAft>
                      </a:pPr>
                      <a:r>
                        <a:rPr lang="id-ID" sz="1600" dirty="0">
                          <a:solidFill>
                            <a:schemeClr val="accent2">
                              <a:lumMod val="60000"/>
                              <a:lumOff val="40000"/>
                            </a:schemeClr>
                          </a:solidFill>
                          <a:effectLst/>
                          <a:latin typeface="Quicksand" panose="020B0604020202020204" charset="0"/>
                        </a:rPr>
                        <a:t> </a:t>
                      </a:r>
                    </a:p>
                    <a:p>
                      <a:pPr algn="ctr">
                        <a:lnSpc>
                          <a:spcPct val="115000"/>
                        </a:lnSpc>
                        <a:spcAft>
                          <a:spcPts val="200"/>
                        </a:spcAft>
                      </a:pPr>
                      <a:r>
                        <a:rPr lang="id-ID" sz="1600" dirty="0">
                          <a:solidFill>
                            <a:schemeClr val="accent2">
                              <a:lumMod val="60000"/>
                              <a:lumOff val="40000"/>
                            </a:schemeClr>
                          </a:solidFill>
                          <a:effectLst/>
                          <a:latin typeface="Quicksand" panose="020B0604020202020204" charset="0"/>
                        </a:rPr>
                        <a:t>( </a:t>
                      </a:r>
                      <a:r>
                        <a:rPr lang="id-ID" sz="1600" dirty="0" err="1">
                          <a:solidFill>
                            <a:schemeClr val="accent2">
                              <a:lumMod val="60000"/>
                              <a:lumOff val="40000"/>
                            </a:schemeClr>
                          </a:solidFill>
                          <a:effectLst/>
                          <a:latin typeface="Quicksand" panose="020B0604020202020204" charset="0"/>
                        </a:rPr>
                        <a:t>Dr.rer.nat</a:t>
                      </a:r>
                      <a:r>
                        <a:rPr lang="id-ID" sz="1600" dirty="0">
                          <a:solidFill>
                            <a:schemeClr val="accent2">
                              <a:lumMod val="60000"/>
                              <a:lumOff val="40000"/>
                            </a:schemeClr>
                          </a:solidFill>
                          <a:effectLst/>
                          <a:latin typeface="Quicksand" panose="020B0604020202020204" charset="0"/>
                        </a:rPr>
                        <a:t>. </a:t>
                      </a:r>
                      <a:r>
                        <a:rPr lang="id-ID" sz="1600" dirty="0" err="1">
                          <a:solidFill>
                            <a:schemeClr val="accent2">
                              <a:lumMod val="60000"/>
                              <a:lumOff val="40000"/>
                            </a:schemeClr>
                          </a:solidFill>
                          <a:effectLst/>
                          <a:latin typeface="Quicksand" panose="020B0604020202020204" charset="0"/>
                        </a:rPr>
                        <a:t>Abdurrouf</a:t>
                      </a:r>
                      <a:r>
                        <a:rPr lang="id-ID" sz="1600" dirty="0">
                          <a:solidFill>
                            <a:schemeClr val="accent2">
                              <a:lumMod val="60000"/>
                              <a:lumOff val="40000"/>
                            </a:schemeClr>
                          </a:solidFill>
                          <a:effectLst/>
                          <a:latin typeface="Quicksand" panose="020B0604020202020204" charset="0"/>
                        </a:rPr>
                        <a:t>, S.Si.,</a:t>
                      </a:r>
                      <a:r>
                        <a:rPr lang="id-ID" sz="1600" dirty="0" err="1">
                          <a:solidFill>
                            <a:schemeClr val="accent2">
                              <a:lumMod val="60000"/>
                              <a:lumOff val="40000"/>
                            </a:schemeClr>
                          </a:solidFill>
                          <a:effectLst/>
                          <a:latin typeface="Quicksand" panose="020B0604020202020204" charset="0"/>
                        </a:rPr>
                        <a:t>M.Si</a:t>
                      </a:r>
                      <a:r>
                        <a:rPr lang="id-ID" sz="1600" dirty="0">
                          <a:solidFill>
                            <a:schemeClr val="accent2">
                              <a:lumMod val="60000"/>
                              <a:lumOff val="40000"/>
                            </a:schemeClr>
                          </a:solidFill>
                          <a:effectLst/>
                          <a:latin typeface="Quicksand" panose="020B0604020202020204" charset="0"/>
                        </a:rPr>
                        <a:t> )</a:t>
                      </a:r>
                    </a:p>
                    <a:p>
                      <a:pPr algn="ctr">
                        <a:lnSpc>
                          <a:spcPct val="115000"/>
                        </a:lnSpc>
                        <a:spcAft>
                          <a:spcPts val="200"/>
                        </a:spcAft>
                      </a:pPr>
                      <a:r>
                        <a:rPr lang="id-ID" sz="1600" dirty="0">
                          <a:solidFill>
                            <a:schemeClr val="accent2">
                              <a:lumMod val="60000"/>
                              <a:lumOff val="40000"/>
                            </a:schemeClr>
                          </a:solidFill>
                          <a:effectLst/>
                          <a:latin typeface="Quicksand" panose="020B0604020202020204" charset="0"/>
                        </a:rPr>
                        <a:t>NIP. 197209031994121001</a:t>
                      </a:r>
                      <a:endParaRPr lang="id-ID" sz="1600" dirty="0">
                        <a:solidFill>
                          <a:schemeClr val="accent2">
                            <a:lumMod val="60000"/>
                            <a:lumOff val="40000"/>
                          </a:schemeClr>
                        </a:solidFill>
                        <a:effectLst/>
                        <a:latin typeface="Quicksand" panose="020B0604020202020204" charset="0"/>
                        <a:ea typeface="Calibri" panose="020F0502020204030204" pitchFamily="34" charset="0"/>
                        <a:cs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53253127"/>
                  </a:ext>
                </a:extLst>
              </a:tr>
            </a:tbl>
          </a:graphicData>
        </a:graphic>
      </p:graphicFrame>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Parameter Cuaca</a:t>
            </a:r>
            <a:endParaRPr b="1" dirty="0">
              <a:solidFill>
                <a:srgbClr val="39C0BA"/>
              </a:solidFill>
            </a:endParaRPr>
          </a:p>
        </p:txBody>
      </p:sp>
      <p:sp>
        <p:nvSpPr>
          <p:cNvPr id="109" name="Google Shape;109;p17"/>
          <p:cNvSpPr txBox="1">
            <a:spLocks noGrp="1"/>
          </p:cNvSpPr>
          <p:nvPr>
            <p:ph type="body" idx="1"/>
          </p:nvPr>
        </p:nvSpPr>
        <p:spPr>
          <a:xfrm>
            <a:off x="672012" y="1274187"/>
            <a:ext cx="6858000" cy="3725700"/>
          </a:xfrm>
          <a:prstGeom prst="rect">
            <a:avLst/>
          </a:prstGeom>
        </p:spPr>
        <p:txBody>
          <a:bodyPr spcFirstLastPara="1" wrap="square" lIns="91425" tIns="91425" rIns="91425" bIns="91425" anchor="t" anchorCtr="0">
            <a:noAutofit/>
          </a:bodyPr>
          <a:lstStyle/>
          <a:p>
            <a:pPr lvl="1"/>
            <a:r>
              <a:rPr lang="en-US" sz="1800" dirty="0"/>
              <a:t>Parameter </a:t>
            </a:r>
            <a:r>
              <a:rPr lang="en-US" sz="1800" dirty="0" err="1"/>
              <a:t>secara</a:t>
            </a:r>
            <a:r>
              <a:rPr lang="en-US" sz="1800" dirty="0"/>
              <a:t> </a:t>
            </a:r>
            <a:r>
              <a:rPr lang="en-US" sz="1800" dirty="0" err="1"/>
              <a:t>umum</a:t>
            </a:r>
            <a:r>
              <a:rPr lang="en-US" sz="1800" dirty="0"/>
              <a:t> </a:t>
            </a:r>
            <a:r>
              <a:rPr lang="en-US" sz="1800" dirty="0" err="1"/>
              <a:t>adalah</a:t>
            </a:r>
            <a:r>
              <a:rPr lang="en-US" sz="1800" dirty="0"/>
              <a:t> temperature minimum, temperature </a:t>
            </a:r>
            <a:r>
              <a:rPr lang="en-US" sz="1800" dirty="0" err="1"/>
              <a:t>maksimum</a:t>
            </a:r>
            <a:r>
              <a:rPr lang="en-US" sz="1800" dirty="0"/>
              <a:t>, </a:t>
            </a:r>
            <a:r>
              <a:rPr lang="en-US" sz="1800" dirty="0" err="1"/>
              <a:t>keadaan</a:t>
            </a:r>
            <a:r>
              <a:rPr lang="en-US" sz="1800" dirty="0"/>
              <a:t> </a:t>
            </a:r>
            <a:r>
              <a:rPr lang="en-US" sz="1800" dirty="0" err="1"/>
              <a:t>angin</a:t>
            </a:r>
            <a:r>
              <a:rPr lang="en-US" sz="1800" dirty="0"/>
              <a:t>, </a:t>
            </a:r>
            <a:r>
              <a:rPr lang="en-US" sz="1800" dirty="0" err="1"/>
              <a:t>keadaan</a:t>
            </a:r>
            <a:r>
              <a:rPr lang="en-US" sz="1800" dirty="0"/>
              <a:t> </a:t>
            </a:r>
            <a:r>
              <a:rPr lang="en-US" sz="1800" dirty="0" err="1"/>
              <a:t>awan</a:t>
            </a:r>
            <a:r>
              <a:rPr lang="en-US" sz="1800" dirty="0"/>
              <a:t> dan </a:t>
            </a:r>
            <a:r>
              <a:rPr lang="en-US" sz="1800" dirty="0" err="1"/>
              <a:t>evaporasi</a:t>
            </a:r>
            <a:r>
              <a:rPr lang="en-US" sz="1800" dirty="0"/>
              <a:t>.</a:t>
            </a:r>
          </a:p>
          <a:p>
            <a:pPr lvl="1"/>
            <a:endParaRPr lang="en-US" sz="1800" dirty="0"/>
          </a:p>
          <a:p>
            <a:pPr marL="457200" lvl="1" indent="0">
              <a:buNone/>
            </a:pPr>
            <a:r>
              <a:rPr lang="id-ID" sz="1400" dirty="0">
                <a:effectLst/>
                <a:latin typeface="Times New Roman" panose="02020603050405020304" pitchFamily="18" charset="0"/>
                <a:ea typeface="Calibri" panose="020F0502020204030204" pitchFamily="34" charset="0"/>
              </a:rPr>
              <a:t>(</a:t>
            </a:r>
            <a:r>
              <a:rPr lang="id-ID" sz="1400" dirty="0" err="1">
                <a:effectLst/>
                <a:latin typeface="Times New Roman" panose="02020603050405020304" pitchFamily="18" charset="0"/>
                <a:ea typeface="Calibri" panose="020F0502020204030204" pitchFamily="34" charset="0"/>
              </a:rPr>
              <a:t>Potter</a:t>
            </a:r>
            <a:r>
              <a:rPr lang="id-ID" sz="1400" dirty="0">
                <a:effectLst/>
                <a:latin typeface="Times New Roman" panose="02020603050405020304" pitchFamily="18" charset="0"/>
                <a:ea typeface="Calibri" panose="020F0502020204030204" pitchFamily="34" charset="0"/>
              </a:rPr>
              <a:t> &amp; </a:t>
            </a:r>
            <a:r>
              <a:rPr lang="id-ID" sz="1400" dirty="0" err="1">
                <a:effectLst/>
                <a:latin typeface="Times New Roman" panose="02020603050405020304" pitchFamily="18" charset="0"/>
                <a:ea typeface="Calibri" panose="020F0502020204030204" pitchFamily="34" charset="0"/>
              </a:rPr>
              <a:t>Coleman</a:t>
            </a:r>
            <a:r>
              <a:rPr lang="id-ID" sz="1400" dirty="0">
                <a:effectLst/>
                <a:latin typeface="Times New Roman" panose="02020603050405020304" pitchFamily="18" charset="0"/>
                <a:ea typeface="Calibri" panose="020F0502020204030204" pitchFamily="34" charset="0"/>
              </a:rPr>
              <a:t>, 2003)</a:t>
            </a:r>
            <a:endParaRPr lang="en-US" sz="18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69714259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Parameter Cuaca</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r>
              <a:rPr lang="id-ID" sz="1600" dirty="0"/>
              <a:t>Variabel utama yang diambil untuk fenomena fisis adalah volume udara atau air di atmosfer, massa jenis, temperatur, dan tekanan</a:t>
            </a:r>
            <a:r>
              <a:rPr lang="id-ID" sz="1600" dirty="0">
                <a:solidFill>
                  <a:schemeClr val="accent3">
                    <a:lumMod val="60000"/>
                    <a:lumOff val="40000"/>
                  </a:schemeClr>
                </a:solidFill>
              </a:rPr>
              <a:t>. Dari variabel tersebut umumnya para peneliti cuaca (meteorologis) menggunakan beberapa model matematis untuk menjelaskan fenomena fisis tersebut, </a:t>
            </a:r>
            <a:r>
              <a:rPr lang="id-ID" sz="1600" dirty="0" err="1">
                <a:solidFill>
                  <a:schemeClr val="accent3">
                    <a:lumMod val="60000"/>
                    <a:lumOff val="40000"/>
                  </a:schemeClr>
                </a:solidFill>
              </a:rPr>
              <a:t>diantaranya</a:t>
            </a:r>
            <a:r>
              <a:rPr lang="id-ID" sz="1600" dirty="0">
                <a:solidFill>
                  <a:schemeClr val="accent3">
                    <a:lumMod val="60000"/>
                    <a:lumOff val="40000"/>
                  </a:schemeClr>
                </a:solidFill>
              </a:rPr>
              <a:t> persamaan konservasi momentum </a:t>
            </a:r>
            <a:r>
              <a:rPr lang="id-ID" sz="1600" dirty="0" err="1">
                <a:solidFill>
                  <a:schemeClr val="accent3">
                    <a:lumMod val="60000"/>
                    <a:lumOff val="40000"/>
                  </a:schemeClr>
                </a:solidFill>
              </a:rPr>
              <a:t>Navier-Stokes</a:t>
            </a:r>
            <a:r>
              <a:rPr lang="id-ID" sz="1600" dirty="0">
                <a:solidFill>
                  <a:schemeClr val="accent3">
                    <a:lumMod val="60000"/>
                    <a:lumOff val="40000"/>
                  </a:schemeClr>
                </a:solidFill>
              </a:rPr>
              <a:t>, hukum pertama termodinamika terkait konservasi energi, persamaan konservasi massa udara, persamaan kontinuitas massa uap air dan persamaan gas ideal</a:t>
            </a:r>
            <a:r>
              <a:rPr lang="id-ID" sz="1600" dirty="0"/>
              <a:t>. Persamaan tersebut dapat menjadi acuan korelasi antar parameter, tetapi korelasi antar parameter pastinya beragam bergantung pada faktor lain, dan hal tersebut menyebabkan prediksi menggunakan persamaan matematis memiliki hasil yang tidak optimal </a:t>
            </a:r>
            <a:endParaRPr lang="en-US" sz="1600" dirty="0"/>
          </a:p>
          <a:p>
            <a:pPr lvl="1"/>
            <a:endParaRPr lang="en-US" sz="1600" dirty="0"/>
          </a:p>
          <a:p>
            <a:pPr marL="533400" lvl="1" indent="0">
              <a:buNone/>
            </a:pPr>
            <a:r>
              <a:rPr lang="id-ID" sz="1400" dirty="0">
                <a:latin typeface="Times New Roman" panose="02020603050405020304" pitchFamily="18" charset="0"/>
                <a:cs typeface="Times New Roman" panose="02020603050405020304" pitchFamily="18" charset="0"/>
              </a:rPr>
              <a:t>(</a:t>
            </a:r>
            <a:r>
              <a:rPr lang="id-ID" sz="1400" dirty="0" err="1">
                <a:latin typeface="Times New Roman" panose="02020603050405020304" pitchFamily="18" charset="0"/>
                <a:cs typeface="Times New Roman" panose="02020603050405020304" pitchFamily="18" charset="0"/>
              </a:rPr>
              <a:t>Lions</a:t>
            </a:r>
            <a:r>
              <a:rPr lang="id-ID" sz="1400" dirty="0">
                <a:latin typeface="Times New Roman" panose="02020603050405020304" pitchFamily="18" charset="0"/>
                <a:cs typeface="Times New Roman" panose="02020603050405020304" pitchFamily="18" charset="0"/>
              </a:rPr>
              <a:t> </a:t>
            </a:r>
            <a:r>
              <a:rPr lang="id-ID" sz="1400" dirty="0" err="1">
                <a:latin typeface="Times New Roman" panose="02020603050405020304" pitchFamily="18" charset="0"/>
                <a:cs typeface="Times New Roman" panose="02020603050405020304" pitchFamily="18" charset="0"/>
              </a:rPr>
              <a:t>et</a:t>
            </a:r>
            <a:r>
              <a:rPr lang="id-ID" sz="1400" dirty="0">
                <a:latin typeface="Times New Roman" panose="02020603050405020304" pitchFamily="18" charset="0"/>
                <a:cs typeface="Times New Roman" panose="02020603050405020304" pitchFamily="18" charset="0"/>
              </a:rPr>
              <a:t> </a:t>
            </a:r>
            <a:r>
              <a:rPr lang="id-ID" sz="1400" dirty="0" err="1">
                <a:latin typeface="Times New Roman" panose="02020603050405020304" pitchFamily="18" charset="0"/>
                <a:cs typeface="Times New Roman" panose="02020603050405020304" pitchFamily="18" charset="0"/>
              </a:rPr>
              <a:t>al.</a:t>
            </a:r>
            <a:r>
              <a:rPr lang="id-ID" sz="1400" dirty="0">
                <a:latin typeface="Times New Roman" panose="02020603050405020304" pitchFamily="18" charset="0"/>
                <a:cs typeface="Times New Roman" panose="02020603050405020304" pitchFamily="18" charset="0"/>
              </a:rPr>
              <a:t>, 1992; </a:t>
            </a:r>
            <a:r>
              <a:rPr lang="id-ID" sz="1400" dirty="0" err="1">
                <a:latin typeface="Times New Roman" panose="02020603050405020304" pitchFamily="18" charset="0"/>
                <a:cs typeface="Times New Roman" panose="02020603050405020304" pitchFamily="18" charset="0"/>
              </a:rPr>
              <a:t>Potter</a:t>
            </a:r>
            <a:r>
              <a:rPr lang="id-ID" sz="1400" dirty="0">
                <a:latin typeface="Times New Roman" panose="02020603050405020304" pitchFamily="18" charset="0"/>
                <a:cs typeface="Times New Roman" panose="02020603050405020304" pitchFamily="18" charset="0"/>
              </a:rPr>
              <a:t> &amp; </a:t>
            </a:r>
            <a:r>
              <a:rPr lang="id-ID" sz="1400" dirty="0" err="1">
                <a:latin typeface="Times New Roman" panose="02020603050405020304" pitchFamily="18" charset="0"/>
                <a:cs typeface="Times New Roman" panose="02020603050405020304" pitchFamily="18" charset="0"/>
              </a:rPr>
              <a:t>Coleman</a:t>
            </a:r>
            <a:r>
              <a:rPr lang="id-ID" sz="1400" dirty="0">
                <a:latin typeface="Times New Roman" panose="02020603050405020304" pitchFamily="18" charset="0"/>
                <a:cs typeface="Times New Roman" panose="02020603050405020304" pitchFamily="18" charset="0"/>
              </a:rPr>
              <a:t>, 2003)</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0871027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Artificial Intelligence dan Machine Learning</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marL="533400" lvl="1" indent="0">
              <a:buNone/>
            </a:pPr>
            <a:r>
              <a:rPr lang="id-ID" sz="1600" dirty="0">
                <a:effectLst/>
                <a:ea typeface="Calibri" panose="020F0502020204030204" pitchFamily="34" charset="0"/>
              </a:rPr>
              <a:t>Cakupan AI sangat luas, mencakup penyelesaian regresi, klasifikasi, </a:t>
            </a:r>
            <a:r>
              <a:rPr lang="id-ID" sz="1600" i="1" dirty="0" err="1">
                <a:effectLst/>
                <a:ea typeface="Calibri" panose="020F0502020204030204" pitchFamily="34" charset="0"/>
              </a:rPr>
              <a:t>clustering</a:t>
            </a:r>
            <a:r>
              <a:rPr lang="id-ID" sz="1600" dirty="0">
                <a:effectLst/>
                <a:ea typeface="Calibri" panose="020F0502020204030204" pitchFamily="34" charset="0"/>
              </a:rPr>
              <a:t> hingga ke penalaran, perencanaan dan navigasi. Ide besar dari AI adalah mampu menyelesaikan kebutuhan manusia yang mendasar dengan baik atau bahkan </a:t>
            </a:r>
            <a:r>
              <a:rPr lang="id-ID" sz="1600" i="1" dirty="0">
                <a:effectLst/>
                <a:ea typeface="Calibri" panose="020F0502020204030204" pitchFamily="34" charset="0"/>
              </a:rPr>
              <a:t>lebih </a:t>
            </a:r>
            <a:r>
              <a:rPr lang="id-ID" sz="1600" dirty="0">
                <a:effectLst/>
                <a:ea typeface="Calibri" panose="020F0502020204030204" pitchFamily="34" charset="0"/>
              </a:rPr>
              <a:t>baik</a:t>
            </a:r>
            <a:endParaRPr lang="en-US" sz="1600" dirty="0">
              <a:effectLst/>
              <a:ea typeface="Calibri" panose="020F0502020204030204" pitchFamily="34" charset="0"/>
            </a:endParaRPr>
          </a:p>
          <a:p>
            <a:pPr lvl="1"/>
            <a:r>
              <a:rPr lang="id-ID" sz="1600" i="1" dirty="0" err="1">
                <a:solidFill>
                  <a:schemeClr val="accent1">
                    <a:lumMod val="60000"/>
                    <a:lumOff val="40000"/>
                  </a:schemeClr>
                </a:solidFill>
                <a:effectLst/>
                <a:ea typeface="Calibri" panose="020F0502020204030204" pitchFamily="34" charset="0"/>
              </a:rPr>
              <a:t>Machine</a:t>
            </a:r>
            <a:r>
              <a:rPr lang="id-ID" sz="1600" i="1" dirty="0">
                <a:solidFill>
                  <a:schemeClr val="accent1">
                    <a:lumMod val="60000"/>
                    <a:lumOff val="40000"/>
                  </a:schemeClr>
                </a:solidFill>
                <a:effectLst/>
                <a:ea typeface="Calibri" panose="020F0502020204030204" pitchFamily="34" charset="0"/>
              </a:rPr>
              <a:t> </a:t>
            </a:r>
            <a:r>
              <a:rPr lang="id-ID" sz="1600" i="1" dirty="0" err="1">
                <a:solidFill>
                  <a:schemeClr val="accent1">
                    <a:lumMod val="60000"/>
                    <a:lumOff val="40000"/>
                  </a:schemeClr>
                </a:solidFill>
                <a:effectLst/>
                <a:ea typeface="Calibri" panose="020F0502020204030204" pitchFamily="34" charset="0"/>
              </a:rPr>
              <a:t>Learning</a:t>
            </a:r>
            <a:r>
              <a:rPr lang="id-ID" sz="1600" i="1" dirty="0">
                <a:solidFill>
                  <a:schemeClr val="accent1">
                    <a:lumMod val="60000"/>
                    <a:lumOff val="40000"/>
                  </a:schemeClr>
                </a:solidFill>
                <a:effectLst/>
                <a:ea typeface="Calibri" panose="020F0502020204030204" pitchFamily="34" charset="0"/>
              </a:rPr>
              <a:t> </a:t>
            </a:r>
            <a:r>
              <a:rPr lang="id-ID" sz="1600" dirty="0">
                <a:solidFill>
                  <a:schemeClr val="accent1">
                    <a:lumMod val="60000"/>
                    <a:lumOff val="40000"/>
                  </a:schemeClr>
                </a:solidFill>
                <a:effectLst/>
                <a:ea typeface="Calibri" panose="020F0502020204030204" pitchFamily="34" charset="0"/>
              </a:rPr>
              <a:t>(ML) merupakan algoritma naungan AI. Fungsionalitas awalnya adalah mengubah data mentah menjadi sesuatu yang bernilai, hal tersebut berlaku pada ML secara konvensional. Dengan penelitian yang matang, ML pada terobosan terbarunya mampu benar-benar mengekstrak sebuah pola pada data mentah dalam berbagai jenis data.</a:t>
            </a:r>
            <a:r>
              <a:rPr lang="en-US" sz="1600" dirty="0">
                <a:solidFill>
                  <a:schemeClr val="accent1">
                    <a:lumMod val="60000"/>
                    <a:lumOff val="40000"/>
                  </a:schemeClr>
                </a:solidFill>
                <a:effectLst/>
                <a:ea typeface="Calibri" panose="020F0502020204030204" pitchFamily="34" charset="0"/>
              </a:rPr>
              <a:t> </a:t>
            </a:r>
          </a:p>
          <a:p>
            <a:pPr lvl="1"/>
            <a:endParaRPr lang="en-US" sz="1600" dirty="0">
              <a:effectLst/>
              <a:ea typeface="Calibri" panose="020F0502020204030204" pitchFamily="34" charset="0"/>
            </a:endParaRPr>
          </a:p>
          <a:p>
            <a:pPr marL="457200" lvl="1" indent="0">
              <a:buNone/>
            </a:pPr>
            <a:r>
              <a:rPr lang="id-ID" sz="1400" dirty="0">
                <a:effectLst/>
                <a:latin typeface="Times New Roman" panose="02020603050405020304" pitchFamily="18" charset="0"/>
                <a:ea typeface="Calibri" panose="020F0502020204030204" pitchFamily="34" charset="0"/>
              </a:rPr>
              <a:t> (Morgan, 2018)</a:t>
            </a:r>
            <a:endParaRPr lang="en-US" sz="18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99080225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Artificial Intelligence dan Machine Learning</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endParaRPr lang="en-US" sz="18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Picture 4">
            <a:extLst>
              <a:ext uri="{FF2B5EF4-FFF2-40B4-BE49-F238E27FC236}">
                <a16:creationId xmlns:a16="http://schemas.microsoft.com/office/drawing/2014/main" id="{CF13E18B-8B74-4469-8F75-2FA85942ECC4}"/>
              </a:ext>
            </a:extLst>
          </p:cNvPr>
          <p:cNvPicPr/>
          <p:nvPr/>
        </p:nvPicPr>
        <p:blipFill>
          <a:blip r:embed="rId3"/>
          <a:stretch>
            <a:fillRect/>
          </a:stretch>
        </p:blipFill>
        <p:spPr>
          <a:xfrm>
            <a:off x="1899761" y="1366300"/>
            <a:ext cx="5813286" cy="2943251"/>
          </a:xfrm>
          <a:prstGeom prst="rect">
            <a:avLst/>
          </a:prstGeom>
        </p:spPr>
      </p:pic>
    </p:spTree>
    <p:extLst>
      <p:ext uri="{BB962C8B-B14F-4D97-AF65-F5344CB8AC3E}">
        <p14:creationId xmlns:p14="http://schemas.microsoft.com/office/powerpoint/2010/main" val="101303835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Supervised Learning</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endParaRPr lang="en-US" sz="18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6" name="Picture 5">
            <a:extLst>
              <a:ext uri="{FF2B5EF4-FFF2-40B4-BE49-F238E27FC236}">
                <a16:creationId xmlns:a16="http://schemas.microsoft.com/office/drawing/2014/main" id="{2A12F4A6-FCE6-4FFB-92D8-8A4A8F1C0D6A}"/>
              </a:ext>
            </a:extLst>
          </p:cNvPr>
          <p:cNvPicPr/>
          <p:nvPr/>
        </p:nvPicPr>
        <p:blipFill>
          <a:blip r:embed="rId3"/>
          <a:stretch>
            <a:fillRect/>
          </a:stretch>
        </p:blipFill>
        <p:spPr>
          <a:xfrm>
            <a:off x="2333823" y="1755053"/>
            <a:ext cx="5282907" cy="1830150"/>
          </a:xfrm>
          <a:prstGeom prst="rect">
            <a:avLst/>
          </a:prstGeom>
        </p:spPr>
      </p:pic>
      <p:sp>
        <p:nvSpPr>
          <p:cNvPr id="7" name="TextBox 6">
            <a:extLst>
              <a:ext uri="{FF2B5EF4-FFF2-40B4-BE49-F238E27FC236}">
                <a16:creationId xmlns:a16="http://schemas.microsoft.com/office/drawing/2014/main" id="{F1CCDA01-998E-4B53-80ED-858327ABFD8C}"/>
              </a:ext>
            </a:extLst>
          </p:cNvPr>
          <p:cNvSpPr txBox="1"/>
          <p:nvPr/>
        </p:nvSpPr>
        <p:spPr>
          <a:xfrm>
            <a:off x="6791974" y="3774972"/>
            <a:ext cx="4704052" cy="307777"/>
          </a:xfrm>
          <a:prstGeom prst="rect">
            <a:avLst/>
          </a:prstGeom>
          <a:noFill/>
        </p:spPr>
        <p:txBody>
          <a:bodyPr wrap="square">
            <a:spAutoFit/>
          </a:bodyPr>
          <a:lstStyle/>
          <a:p>
            <a:r>
              <a:rPr lang="id-ID" dirty="0">
                <a:solidFill>
                  <a:schemeClr val="bg1"/>
                </a:solidFill>
                <a:effectLst/>
                <a:latin typeface="Times New Roman" panose="02020603050405020304" pitchFamily="18" charset="0"/>
                <a:ea typeface="Calibri" panose="020F0502020204030204" pitchFamily="34" charset="0"/>
              </a:rPr>
              <a:t> (</a:t>
            </a:r>
            <a:r>
              <a:rPr lang="id-ID" dirty="0" err="1">
                <a:solidFill>
                  <a:schemeClr val="bg1"/>
                </a:solidFill>
                <a:effectLst/>
                <a:latin typeface="Times New Roman" panose="02020603050405020304" pitchFamily="18" charset="0"/>
                <a:ea typeface="Calibri" panose="020F0502020204030204" pitchFamily="34" charset="0"/>
              </a:rPr>
              <a:t>Czum</a:t>
            </a:r>
            <a:r>
              <a:rPr lang="id-ID" dirty="0">
                <a:solidFill>
                  <a:schemeClr val="bg1"/>
                </a:solidFill>
                <a:effectLst/>
                <a:latin typeface="Times New Roman" panose="02020603050405020304" pitchFamily="18" charset="0"/>
                <a:ea typeface="Calibri" panose="020F0502020204030204" pitchFamily="34" charset="0"/>
              </a:rPr>
              <a:t>, 2020)</a:t>
            </a:r>
            <a:endParaRPr lang="id-ID" sz="1100" dirty="0">
              <a:solidFill>
                <a:schemeClr val="bg1"/>
              </a:solidFill>
            </a:endParaRPr>
          </a:p>
        </p:txBody>
      </p:sp>
    </p:spTree>
    <p:extLst>
      <p:ext uri="{BB962C8B-B14F-4D97-AF65-F5344CB8AC3E}">
        <p14:creationId xmlns:p14="http://schemas.microsoft.com/office/powerpoint/2010/main" val="385523707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Regresi dan Klasifikasi</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marL="533400" lvl="1" indent="0">
              <a:buNone/>
            </a:pPr>
            <a:r>
              <a:rPr lang="id-ID" sz="1600" dirty="0">
                <a:solidFill>
                  <a:schemeClr val="accent3">
                    <a:lumMod val="60000"/>
                    <a:lumOff val="40000"/>
                  </a:schemeClr>
                </a:solidFill>
                <a:effectLst/>
                <a:ea typeface="Calibri" panose="020F0502020204030204" pitchFamily="34" charset="0"/>
              </a:rPr>
              <a:t>Sederhananya regresi merupakan prediksi yang dilakukan dengan angka real berdasarkan data yang ada. Regresi dapat menambahkan data yang kosong maupun meneruskan data yang sudah ada. Contoh regresi adalah prediksi harga rumah tahunan, prediksi harga saham, prediksi curah hujan. Kunci dari regresi adalah keluaran yang berupa nilai kontinu, sehingga sangat cocok untuk menyelesaikan permasalahan prediksi.</a:t>
            </a:r>
            <a:endParaRPr lang="en-US" sz="1600" dirty="0">
              <a:solidFill>
                <a:schemeClr val="accent3">
                  <a:lumMod val="60000"/>
                  <a:lumOff val="40000"/>
                </a:schemeClr>
              </a:solidFill>
              <a:effectLst/>
              <a:ea typeface="Calibri" panose="020F0502020204030204" pitchFamily="34" charset="0"/>
            </a:endParaRPr>
          </a:p>
          <a:p>
            <a:pPr lvl="1"/>
            <a:r>
              <a:rPr lang="id-ID" sz="1600" dirty="0">
                <a:effectLst/>
                <a:ea typeface="Calibri" panose="020F0502020204030204" pitchFamily="34" charset="0"/>
              </a:rPr>
              <a:t>Lain halnya klasifikasi, ML akan </a:t>
            </a:r>
            <a:r>
              <a:rPr lang="id-ID" sz="1600" dirty="0" err="1">
                <a:effectLst/>
                <a:ea typeface="Calibri" panose="020F0502020204030204" pitchFamily="34" charset="0"/>
              </a:rPr>
              <a:t>mengelompokan</a:t>
            </a:r>
            <a:r>
              <a:rPr lang="id-ID" sz="1600" dirty="0">
                <a:effectLst/>
                <a:ea typeface="Calibri" panose="020F0502020204030204" pitchFamily="34" charset="0"/>
              </a:rPr>
              <a:t> data sesuai dengan kategori label yang telah ditentukan (pada kasus </a:t>
            </a:r>
            <a:r>
              <a:rPr lang="id-ID" sz="1600" dirty="0" err="1">
                <a:effectLst/>
                <a:ea typeface="Calibri" panose="020F0502020204030204" pitchFamily="34" charset="0"/>
              </a:rPr>
              <a:t>supervised</a:t>
            </a:r>
            <a:r>
              <a:rPr lang="id-ID" sz="1600" dirty="0">
                <a:effectLst/>
                <a:ea typeface="Calibri" panose="020F0502020204030204" pitchFamily="34" charset="0"/>
              </a:rPr>
              <a:t> </a:t>
            </a:r>
            <a:r>
              <a:rPr lang="id-ID" sz="1600" dirty="0" err="1">
                <a:effectLst/>
                <a:ea typeface="Calibri" panose="020F0502020204030204" pitchFamily="34" charset="0"/>
              </a:rPr>
              <a:t>learning</a:t>
            </a:r>
            <a:r>
              <a:rPr lang="id-ID" sz="1600" dirty="0">
                <a:effectLst/>
                <a:ea typeface="Calibri" panose="020F0502020204030204" pitchFamily="34" charset="0"/>
              </a:rPr>
              <a:t>). Keluaran dari klasifikasi adalah nilai diskrit yang menentukan label dari data. Contohnya adalah bagaimana klasifikasi kucing dan anjing, kanker ganas dan tidak, serta klasifikasi keadaan cuaca. </a:t>
            </a:r>
            <a:endParaRPr lang="en-US" sz="1600" dirty="0">
              <a:effectLst/>
              <a:ea typeface="Calibri" panose="020F0502020204030204" pitchFamily="34" charset="0"/>
            </a:endParaRPr>
          </a:p>
          <a:p>
            <a:pPr marL="533400" lvl="1" indent="0">
              <a:buNone/>
            </a:pPr>
            <a:endParaRPr lang="en-US" sz="1800" dirty="0">
              <a:effectLst/>
              <a:ea typeface="Calibri" panose="020F0502020204030204" pitchFamily="34" charset="0"/>
            </a:endParaRPr>
          </a:p>
          <a:p>
            <a:pPr marL="457200" lvl="1" indent="0">
              <a:buNone/>
            </a:pPr>
            <a:r>
              <a:rPr lang="id-ID" sz="1400" dirty="0">
                <a:effectLst/>
                <a:latin typeface="Times New Roman" panose="02020603050405020304" pitchFamily="18" charset="0"/>
                <a:ea typeface="Calibri" panose="020F0502020204030204" pitchFamily="34" charset="0"/>
              </a:rPr>
              <a:t>(</a:t>
            </a:r>
            <a:r>
              <a:rPr lang="id-ID" sz="1400" dirty="0" err="1">
                <a:effectLst/>
                <a:latin typeface="Times New Roman" panose="02020603050405020304" pitchFamily="18" charset="0"/>
                <a:ea typeface="Calibri" panose="020F0502020204030204" pitchFamily="34" charset="0"/>
              </a:rPr>
              <a:t>Raschka</a:t>
            </a:r>
            <a:r>
              <a:rPr lang="id-ID" sz="1400" dirty="0">
                <a:effectLst/>
                <a:latin typeface="Times New Roman" panose="02020603050405020304" pitchFamily="18" charset="0"/>
                <a:ea typeface="Calibri" panose="020F0502020204030204" pitchFamily="34" charset="0"/>
              </a:rPr>
              <a:t> &amp; </a:t>
            </a:r>
            <a:r>
              <a:rPr lang="id-ID" sz="1400" dirty="0" err="1">
                <a:effectLst/>
                <a:latin typeface="Times New Roman" panose="02020603050405020304" pitchFamily="18" charset="0"/>
                <a:ea typeface="Calibri" panose="020F0502020204030204" pitchFamily="34" charset="0"/>
              </a:rPr>
              <a:t>Mirjalili</a:t>
            </a:r>
            <a:r>
              <a:rPr lang="id-ID" sz="1400" dirty="0">
                <a:effectLst/>
                <a:latin typeface="Times New Roman" panose="02020603050405020304" pitchFamily="18" charset="0"/>
                <a:ea typeface="Calibri" panose="020F0502020204030204" pitchFamily="34" charset="0"/>
              </a:rPr>
              <a:t>, 2017</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Czum</a:t>
            </a:r>
            <a:r>
              <a:rPr lang="en-US" sz="1400" dirty="0">
                <a:effectLst/>
                <a:latin typeface="Times New Roman" panose="02020603050405020304" pitchFamily="18" charset="0"/>
                <a:ea typeface="Calibri" panose="020F0502020204030204" pitchFamily="34" charset="0"/>
              </a:rPr>
              <a:t>, 2020</a:t>
            </a:r>
            <a:r>
              <a:rPr lang="id-ID" sz="1400" dirty="0">
                <a:effectLst/>
                <a:latin typeface="Times New Roman" panose="02020603050405020304" pitchFamily="18" charset="0"/>
                <a:ea typeface="Calibri" panose="020F0502020204030204" pitchFamily="34" charset="0"/>
              </a:rPr>
              <a:t>).</a:t>
            </a:r>
            <a:endParaRPr lang="id-ID" sz="1800" dirty="0"/>
          </a:p>
          <a:p>
            <a:pPr lvl="1"/>
            <a:endParaRPr lang="en-US" sz="16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68240189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Regresi dan Klasifikasi</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endParaRPr lang="en-US" sz="16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5" name="Picture 4">
            <a:extLst>
              <a:ext uri="{FF2B5EF4-FFF2-40B4-BE49-F238E27FC236}">
                <a16:creationId xmlns:a16="http://schemas.microsoft.com/office/drawing/2014/main" id="{09474FB3-8755-4A59-A8AF-92C78BCCAC90}"/>
              </a:ext>
            </a:extLst>
          </p:cNvPr>
          <p:cNvPicPr/>
          <p:nvPr/>
        </p:nvPicPr>
        <p:blipFill>
          <a:blip r:embed="rId3"/>
          <a:stretch>
            <a:fillRect/>
          </a:stretch>
        </p:blipFill>
        <p:spPr>
          <a:xfrm>
            <a:off x="1639863" y="1274187"/>
            <a:ext cx="6036674" cy="3072910"/>
          </a:xfrm>
          <a:prstGeom prst="rect">
            <a:avLst/>
          </a:prstGeom>
        </p:spPr>
      </p:pic>
    </p:spTree>
    <p:extLst>
      <p:ext uri="{BB962C8B-B14F-4D97-AF65-F5344CB8AC3E}">
        <p14:creationId xmlns:p14="http://schemas.microsoft.com/office/powerpoint/2010/main" val="66565989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Neural Network</a:t>
            </a:r>
            <a:endParaRPr b="1" dirty="0">
              <a:solidFill>
                <a:srgbClr val="39C0BA"/>
              </a:solidFill>
            </a:endParaRPr>
          </a:p>
        </p:txBody>
      </p:sp>
      <mc:AlternateContent xmlns:mc="http://schemas.openxmlformats.org/markup-compatibility/2006">
        <mc:Choice xmlns:a14="http://schemas.microsoft.com/office/drawing/2010/main" Requires="a14">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marL="533400" lvl="1" indent="0">
                  <a:buNone/>
                </a:pPr>
                <a:r>
                  <a:rPr lang="id-ID" sz="1800" dirty="0">
                    <a:effectLst/>
                    <a:latin typeface="Quicksand" panose="020B0604020202020204" charset="0"/>
                    <a:ea typeface="Calibri" panose="020F0502020204030204" pitchFamily="34" charset="0"/>
                  </a:rPr>
                  <a:t>NN dibangun berdasarkan penggambaran sistem syaraf manusia, ketika beragam </a:t>
                </a:r>
                <a:r>
                  <a:rPr lang="id-ID" sz="1800" i="1" dirty="0" err="1">
                    <a:effectLst/>
                    <a:latin typeface="Quicksand" panose="020B0604020202020204" charset="0"/>
                    <a:ea typeface="Calibri" panose="020F0502020204030204" pitchFamily="34" charset="0"/>
                  </a:rPr>
                  <a:t>input</a:t>
                </a:r>
                <a:r>
                  <a:rPr lang="id-ID" sz="1800" dirty="0">
                    <a:effectLst/>
                    <a:latin typeface="Quicksand" panose="020B0604020202020204" charset="0"/>
                    <a:ea typeface="Calibri" panose="020F0502020204030204" pitchFamily="34" charset="0"/>
                  </a:rPr>
                  <a:t> masuk lalu diproses untuk menghasilkan keluaran biner. </a:t>
                </a:r>
                <a:r>
                  <a:rPr lang="id-ID" sz="1800" dirty="0">
                    <a:solidFill>
                      <a:schemeClr val="accent1">
                        <a:lumMod val="60000"/>
                        <a:lumOff val="40000"/>
                      </a:schemeClr>
                    </a:solidFill>
                    <a:effectLst/>
                    <a:latin typeface="Quicksand" panose="020B0604020202020204" charset="0"/>
                    <a:ea typeface="Calibri" panose="020F0502020204030204" pitchFamily="34" charset="0"/>
                  </a:rPr>
                  <a:t>NN akan mempelajari data yang diberikan lalu memberikan </a:t>
                </a:r>
                <a:r>
                  <a:rPr lang="id-ID" sz="1800" i="1" dirty="0" err="1">
                    <a:solidFill>
                      <a:schemeClr val="accent1">
                        <a:lumMod val="60000"/>
                        <a:lumOff val="40000"/>
                      </a:schemeClr>
                    </a:solidFill>
                    <a:effectLst/>
                    <a:latin typeface="Quicksand" panose="020B0604020202020204" charset="0"/>
                    <a:ea typeface="Calibri" panose="020F0502020204030204" pitchFamily="34" charset="0"/>
                  </a:rPr>
                  <a:t>update</a:t>
                </a:r>
                <a:r>
                  <a:rPr lang="id-ID" sz="1800" i="1" dirty="0">
                    <a:solidFill>
                      <a:schemeClr val="accent1">
                        <a:lumMod val="60000"/>
                        <a:lumOff val="40000"/>
                      </a:schemeClr>
                    </a:solidFill>
                    <a:effectLst/>
                    <a:latin typeface="Quicksand" panose="020B0604020202020204" charset="0"/>
                    <a:ea typeface="Calibri" panose="020F0502020204030204" pitchFamily="34" charset="0"/>
                  </a:rPr>
                  <a:t> </a:t>
                </a:r>
                <a:r>
                  <a:rPr lang="id-ID" sz="1800" dirty="0">
                    <a:solidFill>
                      <a:schemeClr val="accent1">
                        <a:lumMod val="60000"/>
                        <a:lumOff val="40000"/>
                      </a:schemeClr>
                    </a:solidFill>
                    <a:effectLst/>
                    <a:latin typeface="Quicksand" panose="020B0604020202020204" charset="0"/>
                    <a:ea typeface="Calibri" panose="020F0502020204030204" pitchFamily="34" charset="0"/>
                  </a:rPr>
                  <a:t>bobot sehingga model akan semakin baik, maka dari itu NN merupakan algoritma yang dilakukan secara berulang (</a:t>
                </a:r>
                <a:r>
                  <a:rPr lang="id-ID" sz="1800" i="1" dirty="0" err="1">
                    <a:solidFill>
                      <a:schemeClr val="accent1">
                        <a:lumMod val="60000"/>
                        <a:lumOff val="40000"/>
                      </a:schemeClr>
                    </a:solidFill>
                    <a:effectLst/>
                    <a:latin typeface="Quicksand" panose="020B0604020202020204" charset="0"/>
                    <a:ea typeface="Calibri" panose="020F0502020204030204" pitchFamily="34" charset="0"/>
                  </a:rPr>
                  <a:t>epoch</a:t>
                </a:r>
                <a:r>
                  <a:rPr lang="id-ID" sz="1800" i="1" dirty="0">
                    <a:solidFill>
                      <a:schemeClr val="accent1">
                        <a:lumMod val="60000"/>
                        <a:lumOff val="40000"/>
                      </a:schemeClr>
                    </a:solidFill>
                    <a:effectLst/>
                    <a:latin typeface="Quicksand" panose="020B0604020202020204" charset="0"/>
                    <a:ea typeface="Calibri" panose="020F0502020204030204" pitchFamily="34" charset="0"/>
                  </a:rPr>
                  <a:t>)</a:t>
                </a:r>
                <a:r>
                  <a:rPr lang="id-ID" sz="1800" i="1" dirty="0">
                    <a:effectLst/>
                    <a:latin typeface="Quicksand" panose="020B0604020202020204" charset="0"/>
                    <a:ea typeface="Calibri" panose="020F0502020204030204" pitchFamily="34" charset="0"/>
                  </a:rPr>
                  <a:t> </a:t>
                </a:r>
                <a:r>
                  <a:rPr lang="id-ID" sz="1800" dirty="0">
                    <a:effectLst/>
                    <a:latin typeface="Quicksand" panose="020B0604020202020204" charset="0"/>
                    <a:ea typeface="Calibri" panose="020F0502020204030204" pitchFamily="34" charset="0"/>
                  </a:rPr>
                  <a:t>untuk menentukan bobot yang sesuai dengan label keluaran.</a:t>
                </a:r>
                <a:r>
                  <a:rPr lang="en-US" sz="1800" dirty="0">
                    <a:effectLst/>
                    <a:latin typeface="Quicksand" panose="020B0604020202020204" charset="0"/>
                    <a:ea typeface="Calibri" panose="020F0502020204030204" pitchFamily="34" charset="0"/>
                  </a:rPr>
                  <a:t> </a:t>
                </a:r>
                <a:r>
                  <a:rPr lang="en-US" sz="1800" dirty="0" err="1">
                    <a:effectLst/>
                    <a:latin typeface="Quicksand" panose="020B0604020202020204" charset="0"/>
                    <a:ea typeface="Calibri" panose="020F0502020204030204" pitchFamily="34" charset="0"/>
                  </a:rPr>
                  <a:t>Persamaan</a:t>
                </a:r>
                <a:r>
                  <a:rPr lang="en-US" sz="1800" dirty="0">
                    <a:effectLst/>
                    <a:latin typeface="Quicksand" panose="020B0604020202020204" charset="0"/>
                    <a:ea typeface="Calibri" panose="020F0502020204030204" pitchFamily="34" charset="0"/>
                  </a:rPr>
                  <a:t> update </a:t>
                </a:r>
                <a:r>
                  <a:rPr lang="en-US" sz="1800" dirty="0" err="1">
                    <a:effectLst/>
                    <a:latin typeface="Quicksand" panose="020B0604020202020204" charset="0"/>
                    <a:ea typeface="Calibri" panose="020F0502020204030204" pitchFamily="34" charset="0"/>
                  </a:rPr>
                  <a:t>bobot</a:t>
                </a:r>
                <a:r>
                  <a:rPr lang="en-US" sz="1800" dirty="0">
                    <a:effectLst/>
                    <a:latin typeface="Quicksand" panose="020B0604020202020204" charset="0"/>
                    <a:ea typeface="Calibri" panose="020F0502020204030204" pitchFamily="34" charset="0"/>
                  </a:rPr>
                  <a:t>:</a:t>
                </a:r>
              </a:p>
              <a:p>
                <a:pPr lvl="1"/>
                <a:endParaRPr lang="en-US" sz="1800" dirty="0">
                  <a:effectLst/>
                  <a:latin typeface="Quicksand" panose="020B0604020202020204" charset="0"/>
                  <a:ea typeface="Calibri" panose="020F0502020204030204" pitchFamily="34" charset="0"/>
                </a:endParaRPr>
              </a:p>
              <a:p>
                <a:pPr marL="0" indent="0" algn="ctr" rtl="0" eaLnBrk="1" fontAlgn="t" latinLnBrk="0" hangingPunct="1">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id-ID" sz="1800" b="1" i="1" u="none" strike="noStrike" kern="1200" smtClean="0">
                              <a:solidFill>
                                <a:schemeClr val="accent3">
                                  <a:lumMod val="60000"/>
                                  <a:lumOff val="40000"/>
                                </a:schemeClr>
                              </a:solidFill>
                              <a:effectLst/>
                              <a:latin typeface="Cambria Math" panose="02040503050406030204" pitchFamily="18" charset="0"/>
                            </a:rPr>
                          </m:ctrlPr>
                        </m:sSubPr>
                        <m:e>
                          <m:r>
                            <a:rPr lang="id-ID" sz="1800" b="1" i="0" u="none" strike="noStrike" kern="1200">
                              <a:solidFill>
                                <a:schemeClr val="accent3">
                                  <a:lumMod val="60000"/>
                                  <a:lumOff val="40000"/>
                                </a:schemeClr>
                              </a:solidFill>
                              <a:effectLst/>
                              <a:latin typeface="Cambria Math" panose="02040503050406030204" pitchFamily="18" charset="0"/>
                            </a:rPr>
                            <m:t>𝑤</m:t>
                          </m:r>
                        </m:e>
                        <m:sub>
                          <m:r>
                            <a:rPr lang="id-ID" sz="1800" b="1" i="0" u="none" strike="noStrike" kern="1200">
                              <a:solidFill>
                                <a:schemeClr val="accent3">
                                  <a:lumMod val="60000"/>
                                  <a:lumOff val="40000"/>
                                </a:schemeClr>
                              </a:solidFill>
                              <a:effectLst/>
                              <a:latin typeface="Cambria Math" panose="02040503050406030204" pitchFamily="18" charset="0"/>
                            </a:rPr>
                            <m:t>𝑗</m:t>
                          </m:r>
                        </m:sub>
                      </m:sSub>
                      <m:r>
                        <a:rPr lang="id-ID" sz="1800" b="1" i="0" u="none" strike="noStrike" kern="1200">
                          <a:solidFill>
                            <a:schemeClr val="accent3">
                              <a:lumMod val="60000"/>
                              <a:lumOff val="40000"/>
                            </a:schemeClr>
                          </a:solidFill>
                          <a:effectLst/>
                          <a:latin typeface="Cambria Math" panose="02040503050406030204" pitchFamily="18" charset="0"/>
                        </a:rPr>
                        <m:t> := </m:t>
                      </m:r>
                      <m:sSub>
                        <m:sSubPr>
                          <m:ctrlPr>
                            <a:rPr lang="id-ID" sz="1800" b="1" i="1" u="none" strike="noStrike" kern="1200">
                              <a:solidFill>
                                <a:schemeClr val="accent3">
                                  <a:lumMod val="60000"/>
                                  <a:lumOff val="40000"/>
                                </a:schemeClr>
                              </a:solidFill>
                              <a:effectLst/>
                              <a:latin typeface="Cambria Math" panose="02040503050406030204" pitchFamily="18" charset="0"/>
                            </a:rPr>
                          </m:ctrlPr>
                        </m:sSubPr>
                        <m:e>
                          <m:r>
                            <a:rPr lang="id-ID" sz="1800" b="1" i="0" u="none" strike="noStrike" kern="1200">
                              <a:solidFill>
                                <a:schemeClr val="accent3">
                                  <a:lumMod val="60000"/>
                                  <a:lumOff val="40000"/>
                                </a:schemeClr>
                              </a:solidFill>
                              <a:effectLst/>
                              <a:latin typeface="Cambria Math" panose="02040503050406030204" pitchFamily="18" charset="0"/>
                            </a:rPr>
                            <m:t>𝑤</m:t>
                          </m:r>
                        </m:e>
                        <m:sub>
                          <m:r>
                            <a:rPr lang="id-ID" sz="1800" b="1" i="0" u="none" strike="noStrike" kern="1200">
                              <a:solidFill>
                                <a:schemeClr val="accent3">
                                  <a:lumMod val="60000"/>
                                  <a:lumOff val="40000"/>
                                </a:schemeClr>
                              </a:solidFill>
                              <a:effectLst/>
                              <a:latin typeface="Cambria Math" panose="02040503050406030204" pitchFamily="18" charset="0"/>
                            </a:rPr>
                            <m:t>𝑗</m:t>
                          </m:r>
                        </m:sub>
                      </m:sSub>
                      <m:r>
                        <a:rPr lang="id-ID" sz="1800" b="1" i="0" u="none" strike="noStrike" kern="1200">
                          <a:solidFill>
                            <a:schemeClr val="accent3">
                              <a:lumMod val="60000"/>
                              <a:lumOff val="40000"/>
                            </a:schemeClr>
                          </a:solidFill>
                          <a:effectLst/>
                          <a:latin typeface="Cambria Math" panose="02040503050406030204" pitchFamily="18" charset="0"/>
                        </a:rPr>
                        <m:t>+ </m:t>
                      </m:r>
                      <m:r>
                        <m:rPr>
                          <m:sty m:val="p"/>
                        </m:rPr>
                        <a:rPr lang="id-ID" sz="1800" b="1" i="0" u="none" strike="noStrike" kern="1200">
                          <a:solidFill>
                            <a:schemeClr val="accent3">
                              <a:lumMod val="60000"/>
                              <a:lumOff val="40000"/>
                            </a:schemeClr>
                          </a:solidFill>
                          <a:effectLst/>
                          <a:latin typeface="Cambria Math" panose="02040503050406030204" pitchFamily="18" charset="0"/>
                        </a:rPr>
                        <m:t>Δ</m:t>
                      </m:r>
                      <m:sSub>
                        <m:sSubPr>
                          <m:ctrlPr>
                            <a:rPr lang="id-ID" sz="1800" b="1" i="1" u="none" strike="noStrike" kern="1200">
                              <a:solidFill>
                                <a:schemeClr val="accent3">
                                  <a:lumMod val="60000"/>
                                  <a:lumOff val="40000"/>
                                </a:schemeClr>
                              </a:solidFill>
                              <a:effectLst/>
                              <a:latin typeface="Cambria Math" panose="02040503050406030204" pitchFamily="18" charset="0"/>
                            </a:rPr>
                          </m:ctrlPr>
                        </m:sSubPr>
                        <m:e>
                          <m:r>
                            <a:rPr lang="id-ID" sz="1800" b="1" i="0" u="none" strike="noStrike" kern="1200">
                              <a:solidFill>
                                <a:schemeClr val="accent3">
                                  <a:lumMod val="60000"/>
                                  <a:lumOff val="40000"/>
                                </a:schemeClr>
                              </a:solidFill>
                              <a:effectLst/>
                              <a:latin typeface="Cambria Math" panose="02040503050406030204" pitchFamily="18" charset="0"/>
                            </a:rPr>
                            <m:t>𝑤</m:t>
                          </m:r>
                        </m:e>
                        <m:sub>
                          <m:r>
                            <a:rPr lang="id-ID" sz="1800" b="1" i="0" u="none" strike="noStrike" kern="1200">
                              <a:solidFill>
                                <a:schemeClr val="accent3">
                                  <a:lumMod val="60000"/>
                                  <a:lumOff val="40000"/>
                                </a:schemeClr>
                              </a:solidFill>
                              <a:effectLst/>
                              <a:latin typeface="Cambria Math" panose="02040503050406030204" pitchFamily="18" charset="0"/>
                            </a:rPr>
                            <m:t>𝑗</m:t>
                          </m:r>
                        </m:sub>
                      </m:sSub>
                    </m:oMath>
                  </m:oMathPara>
                </a14:m>
                <a:endParaRPr lang="id-ID" sz="1800" b="0" i="0" u="none" strike="noStrike" dirty="0">
                  <a:solidFill>
                    <a:schemeClr val="accent3">
                      <a:lumMod val="60000"/>
                      <a:lumOff val="40000"/>
                    </a:schemeClr>
                  </a:solidFill>
                  <a:effectLst/>
                  <a:latin typeface="Arial" panose="020B0604020202020204" pitchFamily="34" charset="0"/>
                </a:endParaRPr>
              </a:p>
              <a:p>
                <a:pPr marL="0" indent="0" algn="ctr" rtl="0" eaLnBrk="1" fontAlgn="t" latinLnBrk="0" hangingPunct="1">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id-ID" sz="1800" b="1" i="1" u="none" strike="noStrike" kern="1200">
                              <a:solidFill>
                                <a:schemeClr val="accent3">
                                  <a:lumMod val="60000"/>
                                  <a:lumOff val="40000"/>
                                </a:schemeClr>
                              </a:solidFill>
                              <a:effectLst/>
                              <a:latin typeface="Cambria Math" panose="02040503050406030204" pitchFamily="18" charset="0"/>
                            </a:rPr>
                          </m:ctrlPr>
                        </m:sSubPr>
                        <m:e>
                          <m:r>
                            <m:rPr>
                              <m:sty m:val="p"/>
                            </m:rPr>
                            <a:rPr lang="id-ID" sz="1800" b="1" i="0" u="none" strike="noStrike" kern="1200">
                              <a:solidFill>
                                <a:schemeClr val="accent3">
                                  <a:lumMod val="60000"/>
                                  <a:lumOff val="40000"/>
                                </a:schemeClr>
                              </a:solidFill>
                              <a:effectLst/>
                              <a:latin typeface="Cambria Math" panose="02040503050406030204" pitchFamily="18" charset="0"/>
                            </a:rPr>
                            <m:t>Δ</m:t>
                          </m:r>
                          <m:r>
                            <a:rPr lang="id-ID" sz="1800" b="1" i="0" u="none" strike="noStrike" kern="1200">
                              <a:solidFill>
                                <a:schemeClr val="accent3">
                                  <a:lumMod val="60000"/>
                                  <a:lumOff val="40000"/>
                                </a:schemeClr>
                              </a:solidFill>
                              <a:effectLst/>
                              <a:latin typeface="Cambria Math" panose="02040503050406030204" pitchFamily="18" charset="0"/>
                            </a:rPr>
                            <m:t>𝑤</m:t>
                          </m:r>
                        </m:e>
                        <m:sub>
                          <m:r>
                            <a:rPr lang="id-ID" sz="1800" b="1" i="0" u="none" strike="noStrike" kern="1200">
                              <a:solidFill>
                                <a:schemeClr val="accent3">
                                  <a:lumMod val="60000"/>
                                  <a:lumOff val="40000"/>
                                </a:schemeClr>
                              </a:solidFill>
                              <a:effectLst/>
                              <a:latin typeface="Cambria Math" panose="02040503050406030204" pitchFamily="18" charset="0"/>
                            </a:rPr>
                            <m:t>𝑗</m:t>
                          </m:r>
                        </m:sub>
                      </m:sSub>
                      <m:r>
                        <a:rPr lang="id-ID" sz="1800" b="1" i="0" u="none" strike="noStrike" kern="1200">
                          <a:solidFill>
                            <a:schemeClr val="accent3">
                              <a:lumMod val="60000"/>
                              <a:lumOff val="40000"/>
                            </a:schemeClr>
                          </a:solidFill>
                          <a:effectLst/>
                          <a:latin typeface="Cambria Math" panose="02040503050406030204" pitchFamily="18" charset="0"/>
                        </a:rPr>
                        <m:t>= </m:t>
                      </m:r>
                      <m:r>
                        <a:rPr lang="id-ID" sz="1800" b="1" i="0" u="none" strike="noStrike" kern="1200">
                          <a:solidFill>
                            <a:schemeClr val="accent3">
                              <a:lumMod val="60000"/>
                              <a:lumOff val="40000"/>
                            </a:schemeClr>
                          </a:solidFill>
                          <a:effectLst/>
                          <a:latin typeface="Cambria Math" panose="02040503050406030204" pitchFamily="18" charset="0"/>
                        </a:rPr>
                        <m:t>𝜂</m:t>
                      </m:r>
                      <m:r>
                        <a:rPr lang="id-ID" sz="1800" b="1" i="0" u="none" strike="noStrike" kern="1200">
                          <a:solidFill>
                            <a:schemeClr val="accent3">
                              <a:lumMod val="60000"/>
                              <a:lumOff val="40000"/>
                            </a:schemeClr>
                          </a:solidFill>
                          <a:effectLst/>
                          <a:latin typeface="Cambria Math" panose="02040503050406030204" pitchFamily="18" charset="0"/>
                        </a:rPr>
                        <m:t> (</m:t>
                      </m:r>
                      <m:sSup>
                        <m:sSupPr>
                          <m:ctrlPr>
                            <a:rPr lang="id-ID" sz="1800" b="1" i="1" u="none" strike="noStrike" kern="1200">
                              <a:solidFill>
                                <a:schemeClr val="accent3">
                                  <a:lumMod val="60000"/>
                                  <a:lumOff val="40000"/>
                                </a:schemeClr>
                              </a:solidFill>
                              <a:effectLst/>
                              <a:latin typeface="Cambria Math" panose="02040503050406030204" pitchFamily="18" charset="0"/>
                            </a:rPr>
                          </m:ctrlPr>
                        </m:sSupPr>
                        <m:e>
                          <m:r>
                            <a:rPr lang="id-ID" sz="1800" b="1" i="0" u="none" strike="noStrike" kern="1200">
                              <a:solidFill>
                                <a:schemeClr val="accent3">
                                  <a:lumMod val="60000"/>
                                  <a:lumOff val="40000"/>
                                </a:schemeClr>
                              </a:solidFill>
                              <a:effectLst/>
                              <a:latin typeface="Cambria Math" panose="02040503050406030204" pitchFamily="18" charset="0"/>
                            </a:rPr>
                            <m:t>𝑦</m:t>
                          </m:r>
                        </m:e>
                        <m:sup>
                          <m:d>
                            <m:dPr>
                              <m:ctrlPr>
                                <a:rPr lang="id-ID" sz="1800" b="1" i="1" u="none" strike="noStrike" kern="1200">
                                  <a:solidFill>
                                    <a:schemeClr val="accent3">
                                      <a:lumMod val="60000"/>
                                      <a:lumOff val="40000"/>
                                    </a:schemeClr>
                                  </a:solidFill>
                                  <a:effectLst/>
                                  <a:latin typeface="Cambria Math" panose="02040503050406030204" pitchFamily="18" charset="0"/>
                                </a:rPr>
                              </m:ctrlPr>
                            </m:dPr>
                            <m:e>
                              <m:r>
                                <a:rPr lang="id-ID" sz="1800" b="1" i="0" u="none" strike="noStrike" kern="1200">
                                  <a:solidFill>
                                    <a:schemeClr val="accent3">
                                      <a:lumMod val="60000"/>
                                      <a:lumOff val="40000"/>
                                    </a:schemeClr>
                                  </a:solidFill>
                                  <a:effectLst/>
                                  <a:latin typeface="Cambria Math" panose="02040503050406030204" pitchFamily="18" charset="0"/>
                                </a:rPr>
                                <m:t>𝑖</m:t>
                              </m:r>
                            </m:e>
                          </m:d>
                        </m:sup>
                      </m:sSup>
                      <m:r>
                        <a:rPr lang="id-ID" sz="1800" b="1" i="0" u="none" strike="noStrike" kern="1200">
                          <a:solidFill>
                            <a:schemeClr val="accent3">
                              <a:lumMod val="60000"/>
                              <a:lumOff val="40000"/>
                            </a:schemeClr>
                          </a:solidFill>
                          <a:effectLst/>
                          <a:latin typeface="Cambria Math" panose="02040503050406030204" pitchFamily="18" charset="0"/>
                        </a:rPr>
                        <m:t>−</m:t>
                      </m:r>
                      <m:sSup>
                        <m:sSupPr>
                          <m:ctrlPr>
                            <a:rPr lang="id-ID" sz="1800" b="1" i="1" u="none" strike="noStrike" kern="1200">
                              <a:solidFill>
                                <a:schemeClr val="accent3">
                                  <a:lumMod val="60000"/>
                                  <a:lumOff val="40000"/>
                                </a:schemeClr>
                              </a:solidFill>
                              <a:effectLst/>
                              <a:latin typeface="Cambria Math" panose="02040503050406030204" pitchFamily="18" charset="0"/>
                            </a:rPr>
                          </m:ctrlPr>
                        </m:sSupPr>
                        <m:e>
                          <m:acc>
                            <m:accPr>
                              <m:chr m:val="̂"/>
                              <m:ctrlPr>
                                <a:rPr lang="id-ID" sz="1800" b="1" i="1" u="none" strike="noStrike" kern="1200">
                                  <a:solidFill>
                                    <a:schemeClr val="accent3">
                                      <a:lumMod val="60000"/>
                                      <a:lumOff val="40000"/>
                                    </a:schemeClr>
                                  </a:solidFill>
                                  <a:effectLst/>
                                  <a:latin typeface="Cambria Math" panose="02040503050406030204" pitchFamily="18" charset="0"/>
                                </a:rPr>
                              </m:ctrlPr>
                            </m:accPr>
                            <m:e>
                              <m:r>
                                <a:rPr lang="id-ID" sz="1800" b="1" i="0" u="none" strike="noStrike" kern="1200">
                                  <a:solidFill>
                                    <a:schemeClr val="accent3">
                                      <a:lumMod val="60000"/>
                                      <a:lumOff val="40000"/>
                                    </a:schemeClr>
                                  </a:solidFill>
                                  <a:effectLst/>
                                  <a:latin typeface="Cambria Math" panose="02040503050406030204" pitchFamily="18" charset="0"/>
                                </a:rPr>
                                <m:t>𝑦</m:t>
                              </m:r>
                            </m:e>
                          </m:acc>
                        </m:e>
                        <m:sup>
                          <m:d>
                            <m:dPr>
                              <m:ctrlPr>
                                <a:rPr lang="id-ID" sz="1800" b="1" i="1" u="none" strike="noStrike" kern="1200">
                                  <a:solidFill>
                                    <a:schemeClr val="accent3">
                                      <a:lumMod val="60000"/>
                                      <a:lumOff val="40000"/>
                                    </a:schemeClr>
                                  </a:solidFill>
                                  <a:effectLst/>
                                  <a:latin typeface="Cambria Math" panose="02040503050406030204" pitchFamily="18" charset="0"/>
                                </a:rPr>
                              </m:ctrlPr>
                            </m:dPr>
                            <m:e>
                              <m:r>
                                <a:rPr lang="id-ID" sz="1800" b="1" i="0" u="none" strike="noStrike" kern="1200">
                                  <a:solidFill>
                                    <a:schemeClr val="accent3">
                                      <a:lumMod val="60000"/>
                                      <a:lumOff val="40000"/>
                                    </a:schemeClr>
                                  </a:solidFill>
                                  <a:effectLst/>
                                  <a:latin typeface="Cambria Math" panose="02040503050406030204" pitchFamily="18" charset="0"/>
                                </a:rPr>
                                <m:t>𝑖</m:t>
                              </m:r>
                            </m:e>
                          </m:d>
                        </m:sup>
                      </m:sSup>
                      <m:r>
                        <a:rPr lang="id-ID" sz="1800" b="1" i="0" u="none" strike="noStrike" kern="1200">
                          <a:solidFill>
                            <a:schemeClr val="accent3">
                              <a:lumMod val="60000"/>
                              <a:lumOff val="40000"/>
                            </a:schemeClr>
                          </a:solidFill>
                          <a:effectLst/>
                          <a:latin typeface="Cambria Math" panose="02040503050406030204" pitchFamily="18" charset="0"/>
                        </a:rPr>
                        <m:t>)</m:t>
                      </m:r>
                      <m:sSup>
                        <m:sSupPr>
                          <m:ctrlPr>
                            <a:rPr lang="id-ID" sz="1800" b="1" i="1" u="none" strike="noStrike" kern="1200">
                              <a:solidFill>
                                <a:schemeClr val="accent3">
                                  <a:lumMod val="60000"/>
                                  <a:lumOff val="40000"/>
                                </a:schemeClr>
                              </a:solidFill>
                              <a:effectLst/>
                              <a:latin typeface="Cambria Math" panose="02040503050406030204" pitchFamily="18" charset="0"/>
                            </a:rPr>
                          </m:ctrlPr>
                        </m:sSupPr>
                        <m:e>
                          <m:sSub>
                            <m:sSubPr>
                              <m:ctrlPr>
                                <a:rPr lang="id-ID" sz="1800" b="1" i="1" u="none" strike="noStrike" kern="1200">
                                  <a:solidFill>
                                    <a:schemeClr val="accent3">
                                      <a:lumMod val="60000"/>
                                      <a:lumOff val="40000"/>
                                    </a:schemeClr>
                                  </a:solidFill>
                                  <a:effectLst/>
                                  <a:latin typeface="Cambria Math" panose="02040503050406030204" pitchFamily="18" charset="0"/>
                                </a:rPr>
                              </m:ctrlPr>
                            </m:sSubPr>
                            <m:e>
                              <m:r>
                                <a:rPr lang="id-ID" sz="1800" b="1" i="0" u="none" strike="noStrike" kern="1200">
                                  <a:solidFill>
                                    <a:schemeClr val="accent3">
                                      <a:lumMod val="60000"/>
                                      <a:lumOff val="40000"/>
                                    </a:schemeClr>
                                  </a:solidFill>
                                  <a:effectLst/>
                                  <a:latin typeface="Cambria Math" panose="02040503050406030204" pitchFamily="18" charset="0"/>
                                </a:rPr>
                                <m:t>𝑥</m:t>
                              </m:r>
                            </m:e>
                            <m:sub>
                              <m:r>
                                <a:rPr lang="id-ID" sz="1800" b="1" i="0" u="none" strike="noStrike" kern="1200">
                                  <a:solidFill>
                                    <a:schemeClr val="accent3">
                                      <a:lumMod val="60000"/>
                                      <a:lumOff val="40000"/>
                                    </a:schemeClr>
                                  </a:solidFill>
                                  <a:effectLst/>
                                  <a:latin typeface="Cambria Math" panose="02040503050406030204" pitchFamily="18" charset="0"/>
                                </a:rPr>
                                <m:t>𝑗</m:t>
                              </m:r>
                            </m:sub>
                          </m:sSub>
                        </m:e>
                        <m:sup>
                          <m:r>
                            <a:rPr lang="id-ID" sz="1800" b="1" i="0" u="none" strike="noStrike" kern="1200">
                              <a:solidFill>
                                <a:schemeClr val="accent3">
                                  <a:lumMod val="60000"/>
                                  <a:lumOff val="40000"/>
                                </a:schemeClr>
                              </a:solidFill>
                              <a:effectLst/>
                              <a:latin typeface="Cambria Math" panose="02040503050406030204" pitchFamily="18" charset="0"/>
                            </a:rPr>
                            <m:t>(</m:t>
                          </m:r>
                          <m:r>
                            <a:rPr lang="id-ID" sz="1800" b="1" i="0" u="none" strike="noStrike" kern="1200">
                              <a:solidFill>
                                <a:schemeClr val="accent3">
                                  <a:lumMod val="60000"/>
                                  <a:lumOff val="40000"/>
                                </a:schemeClr>
                              </a:solidFill>
                              <a:effectLst/>
                              <a:latin typeface="Cambria Math" panose="02040503050406030204" pitchFamily="18" charset="0"/>
                            </a:rPr>
                            <m:t>𝑖</m:t>
                          </m:r>
                          <m:r>
                            <a:rPr lang="id-ID" sz="1800" b="1" i="0" u="none" strike="noStrike" kern="1200">
                              <a:solidFill>
                                <a:schemeClr val="accent3">
                                  <a:lumMod val="60000"/>
                                  <a:lumOff val="40000"/>
                                </a:schemeClr>
                              </a:solidFill>
                              <a:effectLst/>
                              <a:latin typeface="Cambria Math" panose="02040503050406030204" pitchFamily="18" charset="0"/>
                            </a:rPr>
                            <m:t>)</m:t>
                          </m:r>
                        </m:sup>
                      </m:sSup>
                    </m:oMath>
                  </m:oMathPara>
                </a14:m>
                <a:endParaRPr lang="id-ID" sz="1800" b="0" i="0" u="none" strike="noStrike" dirty="0">
                  <a:effectLst/>
                  <a:latin typeface="Arial" panose="020B0604020202020204" pitchFamily="34" charset="0"/>
                </a:endParaRPr>
              </a:p>
              <a:p>
                <a:pPr lvl="1"/>
                <a:endParaRPr lang="en-US" sz="1600" dirty="0">
                  <a:latin typeface="Quicksand" panose="020B0604020202020204" charset="0"/>
                </a:endParaRPr>
              </a:p>
            </p:txBody>
          </p:sp>
        </mc:Choice>
        <mc:Fallback>
          <p:sp>
            <p:nvSpPr>
              <p:cNvPr id="109" name="Google Shape;109;p17"/>
              <p:cNvSpPr txBox="1">
                <a:spLocks noGrp="1" noRot="1" noChangeAspect="1" noMove="1" noResize="1" noEditPoints="1" noAdjustHandles="1" noChangeArrowheads="1" noChangeShapeType="1" noTextEdit="1"/>
              </p:cNvSpPr>
              <p:nvPr>
                <p:ph type="body" idx="1"/>
              </p:nvPr>
            </p:nvSpPr>
            <p:spPr>
              <a:xfrm>
                <a:off x="672011" y="1274187"/>
                <a:ext cx="8123645" cy="3725700"/>
              </a:xfrm>
              <a:prstGeom prst="rect">
                <a:avLst/>
              </a:prstGeom>
              <a:blipFill>
                <a:blip r:embed="rId3"/>
                <a:stretch>
                  <a:fillRect r="-750"/>
                </a:stretch>
              </a:blipFill>
            </p:spPr>
            <p:txBody>
              <a:bodyPr/>
              <a:lstStyle/>
              <a:p>
                <a:r>
                  <a:rPr lang="id-ID">
                    <a:noFill/>
                  </a:rPr>
                  <a:t> </a:t>
                </a:r>
              </a:p>
            </p:txBody>
          </p:sp>
        </mc:Fallback>
      </mc:AlternateContent>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9905405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Neural Network</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endParaRPr lang="en-US" sz="1600" dirty="0">
              <a:latin typeface="Quicksand" panose="020B0604020202020204"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5" name="Picture 4">
            <a:extLst>
              <a:ext uri="{FF2B5EF4-FFF2-40B4-BE49-F238E27FC236}">
                <a16:creationId xmlns:a16="http://schemas.microsoft.com/office/drawing/2014/main" id="{383D097D-7650-47F8-81B5-13B7888E21BF}"/>
              </a:ext>
            </a:extLst>
          </p:cNvPr>
          <p:cNvPicPr/>
          <p:nvPr/>
        </p:nvPicPr>
        <p:blipFill>
          <a:blip r:embed="rId3"/>
          <a:stretch>
            <a:fillRect/>
          </a:stretch>
        </p:blipFill>
        <p:spPr>
          <a:xfrm>
            <a:off x="1165475" y="1274187"/>
            <a:ext cx="7432420" cy="2997777"/>
          </a:xfrm>
          <a:prstGeom prst="rect">
            <a:avLst/>
          </a:prstGeom>
        </p:spPr>
      </p:pic>
    </p:spTree>
    <p:extLst>
      <p:ext uri="{BB962C8B-B14F-4D97-AF65-F5344CB8AC3E}">
        <p14:creationId xmlns:p14="http://schemas.microsoft.com/office/powerpoint/2010/main" val="28541180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Time Series Neural Network</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r>
              <a:rPr lang="id-ID" sz="1600" dirty="0">
                <a:effectLst/>
                <a:ea typeface="Calibri" panose="020F0502020204030204" pitchFamily="34" charset="0"/>
              </a:rPr>
              <a:t>NN punya kecenderungan untuk menemukan pola pada sebuah data masukan. Penemuan pola tersebut didasarkan pada </a:t>
            </a:r>
            <a:r>
              <a:rPr lang="id-ID" sz="1600" i="1" dirty="0" err="1">
                <a:effectLst/>
                <a:ea typeface="Calibri" panose="020F0502020204030204" pitchFamily="34" charset="0"/>
              </a:rPr>
              <a:t>input</a:t>
            </a:r>
            <a:r>
              <a:rPr lang="id-ID" sz="1600" dirty="0">
                <a:effectLst/>
                <a:ea typeface="Calibri" panose="020F0502020204030204" pitchFamily="34" charset="0"/>
              </a:rPr>
              <a:t> sebelumnya, sehingga data yang telah di proses akan mempengaruhi bobot ke depannya</a:t>
            </a:r>
            <a:r>
              <a:rPr lang="id-ID" sz="1600" dirty="0">
                <a:solidFill>
                  <a:schemeClr val="accent3">
                    <a:lumMod val="60000"/>
                    <a:lumOff val="40000"/>
                  </a:schemeClr>
                </a:solidFill>
                <a:effectLst/>
                <a:ea typeface="Calibri" panose="020F0502020204030204" pitchFamily="34" charset="0"/>
              </a:rPr>
              <a:t>. Permasalahannya adalah NN konvensional cenderung </a:t>
            </a:r>
            <a:r>
              <a:rPr lang="en-US" sz="1600" dirty="0">
                <a:solidFill>
                  <a:schemeClr val="accent3">
                    <a:lumMod val="60000"/>
                    <a:lumOff val="40000"/>
                  </a:schemeClr>
                </a:solidFill>
                <a:effectLst/>
                <a:ea typeface="Calibri" panose="020F0502020204030204" pitchFamily="34" charset="0"/>
              </a:rPr>
              <a:t>“</a:t>
            </a:r>
            <a:r>
              <a:rPr lang="id-ID" sz="1600" dirty="0">
                <a:solidFill>
                  <a:schemeClr val="accent3">
                    <a:lumMod val="60000"/>
                    <a:lumOff val="40000"/>
                  </a:schemeClr>
                </a:solidFill>
                <a:effectLst/>
                <a:ea typeface="Calibri" panose="020F0502020204030204" pitchFamily="34" charset="0"/>
              </a:rPr>
              <a:t>lupa</a:t>
            </a:r>
            <a:r>
              <a:rPr lang="en-US" sz="1600" dirty="0">
                <a:solidFill>
                  <a:schemeClr val="accent3">
                    <a:lumMod val="60000"/>
                    <a:lumOff val="40000"/>
                  </a:schemeClr>
                </a:solidFill>
                <a:effectLst/>
                <a:ea typeface="Calibri" panose="020F0502020204030204" pitchFamily="34" charset="0"/>
              </a:rPr>
              <a:t>”</a:t>
            </a:r>
            <a:r>
              <a:rPr lang="id-ID" sz="1600" dirty="0">
                <a:solidFill>
                  <a:schemeClr val="accent3">
                    <a:lumMod val="60000"/>
                    <a:lumOff val="40000"/>
                  </a:schemeClr>
                </a:solidFill>
                <a:effectLst/>
                <a:ea typeface="Calibri" panose="020F0502020204030204" pitchFamily="34" charset="0"/>
              </a:rPr>
              <a:t> apabila data yang dipanggil terlalu lama</a:t>
            </a:r>
            <a:r>
              <a:rPr lang="id-ID" sz="1600" dirty="0">
                <a:effectLst/>
                <a:ea typeface="Calibri" panose="020F0502020204030204" pitchFamily="34" charset="0"/>
              </a:rPr>
              <a:t>, dan NN konvensional tidak sensitif terhadap waktu. Karena itu, NN konvensional kurang baik untuk mengelola data dengan waktu sensitif seperti ramalan curah hujan dan harga saham.</a:t>
            </a:r>
            <a:endParaRPr lang="en-US" sz="1600" dirty="0">
              <a:effectLst/>
              <a:ea typeface="Calibri" panose="020F0502020204030204" pitchFamily="34" charset="0"/>
            </a:endParaRPr>
          </a:p>
          <a:p>
            <a:pPr lvl="1"/>
            <a:endParaRPr lang="en-US" sz="1600" dirty="0">
              <a:effectLst/>
              <a:ea typeface="Calibri" panose="020F0502020204030204" pitchFamily="34" charset="0"/>
            </a:endParaRPr>
          </a:p>
          <a:p>
            <a:pPr marL="457200" lvl="1" indent="0">
              <a:buNone/>
            </a:pPr>
            <a:r>
              <a:rPr lang="id-ID" sz="1400" dirty="0">
                <a:effectLst/>
                <a:latin typeface="Times New Roman" panose="02020603050405020304" pitchFamily="18" charset="0"/>
                <a:ea typeface="Calibri" panose="020F0502020204030204" pitchFamily="34" charset="0"/>
              </a:rPr>
              <a:t>(</a:t>
            </a:r>
            <a:r>
              <a:rPr lang="id-ID" sz="1400" dirty="0" err="1">
                <a:effectLst/>
                <a:latin typeface="Times New Roman" panose="02020603050405020304" pitchFamily="18" charset="0"/>
                <a:ea typeface="Calibri" panose="020F0502020204030204" pitchFamily="34" charset="0"/>
              </a:rPr>
              <a:t>Lipton</a:t>
            </a:r>
            <a:r>
              <a:rPr lang="id-ID" sz="1400" dirty="0">
                <a:effectLst/>
                <a:latin typeface="Times New Roman" panose="02020603050405020304" pitchFamily="18" charset="0"/>
                <a:ea typeface="Calibri" panose="020F0502020204030204" pitchFamily="34" charset="0"/>
              </a:rPr>
              <a:t> </a:t>
            </a:r>
            <a:r>
              <a:rPr lang="id-ID" sz="1400" dirty="0" err="1">
                <a:effectLst/>
                <a:latin typeface="Times New Roman" panose="02020603050405020304" pitchFamily="18" charset="0"/>
                <a:ea typeface="Calibri" panose="020F0502020204030204" pitchFamily="34" charset="0"/>
              </a:rPr>
              <a:t>et</a:t>
            </a:r>
            <a:r>
              <a:rPr lang="id-ID" sz="1400" dirty="0">
                <a:effectLst/>
                <a:latin typeface="Times New Roman" panose="02020603050405020304" pitchFamily="18" charset="0"/>
                <a:ea typeface="Calibri" panose="020F0502020204030204" pitchFamily="34" charset="0"/>
              </a:rPr>
              <a:t> </a:t>
            </a:r>
            <a:r>
              <a:rPr lang="id-ID" sz="1400" dirty="0" err="1">
                <a:effectLst/>
                <a:latin typeface="Times New Roman" panose="02020603050405020304" pitchFamily="18" charset="0"/>
                <a:ea typeface="Calibri" panose="020F0502020204030204" pitchFamily="34" charset="0"/>
              </a:rPr>
              <a:t>al.</a:t>
            </a:r>
            <a:r>
              <a:rPr lang="id-ID" sz="1400" dirty="0">
                <a:effectLst/>
                <a:latin typeface="Times New Roman" panose="02020603050405020304" pitchFamily="18" charset="0"/>
                <a:ea typeface="Calibri" panose="020F0502020204030204" pitchFamily="34" charset="0"/>
              </a:rPr>
              <a:t>, 2015)</a:t>
            </a:r>
            <a:endParaRPr lang="id-ID" sz="2000" dirty="0"/>
          </a:p>
          <a:p>
            <a:pPr lvl="1"/>
            <a:endParaRPr lang="en-US" sz="1600" dirty="0">
              <a:latin typeface="Quicksand" panose="020B0604020202020204"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4273835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1080618" y="527007"/>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Outline</a:t>
            </a:r>
            <a:endParaRPr sz="3600" b="1" dirty="0">
              <a:solidFill>
                <a:schemeClr val="lt2"/>
              </a:solidFill>
            </a:endParaRPr>
          </a:p>
        </p:txBody>
      </p:sp>
      <p:sp>
        <p:nvSpPr>
          <p:cNvPr id="87" name="Google Shape;87;p14"/>
          <p:cNvSpPr txBox="1">
            <a:spLocks noGrp="1"/>
          </p:cNvSpPr>
          <p:nvPr>
            <p:ph type="body" idx="4294967295"/>
          </p:nvPr>
        </p:nvSpPr>
        <p:spPr>
          <a:xfrm>
            <a:off x="979018" y="1795484"/>
            <a:ext cx="6671400" cy="2319316"/>
          </a:xfrm>
          <a:prstGeom prst="rect">
            <a:avLst/>
          </a:prstGeom>
        </p:spPr>
        <p:txBody>
          <a:bodyPr spcFirstLastPara="1" wrap="square" lIns="91425" tIns="91425" rIns="91425" bIns="91425" anchor="t" anchorCtr="0">
            <a:noAutofit/>
          </a:bodyPr>
          <a:lstStyle/>
          <a:p>
            <a:pPr marL="342900" indent="-342900"/>
            <a:r>
              <a:rPr lang="en-US" sz="2200" dirty="0" err="1">
                <a:solidFill>
                  <a:schemeClr val="bg1"/>
                </a:solidFill>
              </a:rPr>
              <a:t>Pendahuluan</a:t>
            </a:r>
            <a:endParaRPr lang="en-US" sz="2200" dirty="0">
              <a:solidFill>
                <a:schemeClr val="bg1"/>
              </a:solidFill>
            </a:endParaRPr>
          </a:p>
          <a:p>
            <a:pPr marL="342900" indent="-342900"/>
            <a:r>
              <a:rPr lang="en-US" sz="2200" dirty="0" err="1">
                <a:solidFill>
                  <a:schemeClr val="bg1"/>
                </a:solidFill>
              </a:rPr>
              <a:t>Tinjauan</a:t>
            </a:r>
            <a:r>
              <a:rPr lang="en-US" sz="2200" dirty="0">
                <a:solidFill>
                  <a:schemeClr val="bg1"/>
                </a:solidFill>
              </a:rPr>
              <a:t> Pustaka</a:t>
            </a:r>
          </a:p>
          <a:p>
            <a:pPr marL="342900" indent="-342900"/>
            <a:r>
              <a:rPr lang="en-US" sz="2200" dirty="0" err="1">
                <a:solidFill>
                  <a:schemeClr val="bg1"/>
                </a:solidFill>
              </a:rPr>
              <a:t>Metodologi</a:t>
            </a:r>
            <a:endParaRPr lang="en-US" sz="2200" dirty="0">
              <a:solidFill>
                <a:schemeClr val="bg1"/>
              </a:solidFill>
            </a:endParaRPr>
          </a:p>
          <a:p>
            <a:pPr marL="342900" indent="-342900"/>
            <a:r>
              <a:rPr lang="en-US" sz="2200" dirty="0" err="1">
                <a:solidFill>
                  <a:schemeClr val="bg1"/>
                </a:solidFill>
              </a:rPr>
              <a:t>Jadwal</a:t>
            </a:r>
            <a:r>
              <a:rPr lang="en-US" sz="2200" dirty="0">
                <a:solidFill>
                  <a:schemeClr val="bg1"/>
                </a:solidFill>
              </a:rPr>
              <a:t> </a:t>
            </a:r>
            <a:r>
              <a:rPr lang="en-US" sz="2200" dirty="0" err="1">
                <a:solidFill>
                  <a:schemeClr val="bg1"/>
                </a:solidFill>
              </a:rPr>
              <a:t>Kegiatan</a:t>
            </a:r>
            <a:r>
              <a:rPr lang="en-US" sz="2200" dirty="0">
                <a:solidFill>
                  <a:schemeClr val="bg1"/>
                </a:solidFill>
              </a:rPr>
              <a:t> </a:t>
            </a:r>
            <a:r>
              <a:rPr lang="en-US" sz="2200" dirty="0" err="1">
                <a:solidFill>
                  <a:schemeClr val="bg1"/>
                </a:solidFill>
              </a:rPr>
              <a:t>Penelitian</a:t>
            </a:r>
            <a:endParaRPr sz="2200" dirty="0">
              <a:solidFill>
                <a:schemeClr val="bg1"/>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Time Series Neural Network</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r>
              <a:rPr lang="id-ID" sz="1600" dirty="0" err="1">
                <a:effectLst/>
                <a:ea typeface="Calibri" panose="020F0502020204030204" pitchFamily="34" charset="0"/>
              </a:rPr>
              <a:t>Recurrent</a:t>
            </a:r>
            <a:r>
              <a:rPr lang="id-ID" sz="1600" dirty="0">
                <a:effectLst/>
                <a:ea typeface="Calibri" panose="020F0502020204030204" pitchFamily="34" charset="0"/>
              </a:rPr>
              <a:t> NN sebenarnya adalah modifikasi dari </a:t>
            </a:r>
            <a:r>
              <a:rPr lang="id-ID" sz="1600" dirty="0" err="1">
                <a:effectLst/>
                <a:ea typeface="Calibri" panose="020F0502020204030204" pitchFamily="34" charset="0"/>
              </a:rPr>
              <a:t>feed-forward</a:t>
            </a:r>
            <a:r>
              <a:rPr lang="id-ID" sz="1600" dirty="0">
                <a:effectLst/>
                <a:ea typeface="Calibri" panose="020F0502020204030204" pitchFamily="34" charset="0"/>
              </a:rPr>
              <a:t> Neural Network dengan menambahkan komponen waktu. </a:t>
            </a:r>
            <a:r>
              <a:rPr lang="id-ID" sz="1600" dirty="0" err="1">
                <a:effectLst/>
                <a:ea typeface="Calibri" panose="020F0502020204030204" pitchFamily="34" charset="0"/>
              </a:rPr>
              <a:t>Recurrent</a:t>
            </a:r>
            <a:r>
              <a:rPr lang="id-ID" sz="1600" dirty="0">
                <a:effectLst/>
                <a:ea typeface="Calibri" panose="020F0502020204030204" pitchFamily="34" charset="0"/>
              </a:rPr>
              <a:t> NN mampu mengingat data yang telah lampau dengan urutan yang baik. Kelemahannya adalah </a:t>
            </a:r>
            <a:r>
              <a:rPr lang="id-ID" sz="1600" dirty="0" err="1">
                <a:effectLst/>
                <a:ea typeface="Calibri" panose="020F0502020204030204" pitchFamily="34" charset="0"/>
              </a:rPr>
              <a:t>Recurrent</a:t>
            </a:r>
            <a:r>
              <a:rPr lang="id-ID" sz="1600" dirty="0">
                <a:effectLst/>
                <a:ea typeface="Calibri" panose="020F0502020204030204" pitchFamily="34" charset="0"/>
              </a:rPr>
              <a:t> NN tidak dapat memilih konstanta mana yang harus diingat dan dilupakan, sehingga muncul metode baru yaitu Long-</a:t>
            </a:r>
            <a:r>
              <a:rPr lang="id-ID" sz="1600" dirty="0" err="1">
                <a:effectLst/>
                <a:ea typeface="Calibri" panose="020F0502020204030204" pitchFamily="34" charset="0"/>
              </a:rPr>
              <a:t>Short</a:t>
            </a:r>
            <a:r>
              <a:rPr lang="id-ID" sz="1600" dirty="0">
                <a:effectLst/>
                <a:ea typeface="Calibri" panose="020F0502020204030204" pitchFamily="34" charset="0"/>
              </a:rPr>
              <a:t> Term </a:t>
            </a:r>
            <a:r>
              <a:rPr lang="id-ID" sz="1600" dirty="0" err="1">
                <a:effectLst/>
                <a:ea typeface="Calibri" panose="020F0502020204030204" pitchFamily="34" charset="0"/>
              </a:rPr>
              <a:t>Memory</a:t>
            </a:r>
            <a:r>
              <a:rPr lang="id-ID" sz="1600" dirty="0">
                <a:effectLst/>
                <a:ea typeface="Calibri" panose="020F0502020204030204" pitchFamily="34" charset="0"/>
              </a:rPr>
              <a:t> (LSTM). </a:t>
            </a:r>
            <a:endParaRPr lang="en-US" sz="1600" dirty="0">
              <a:effectLst/>
              <a:ea typeface="Calibri" panose="020F0502020204030204" pitchFamily="34" charset="0"/>
            </a:endParaRPr>
          </a:p>
          <a:p>
            <a:pPr lvl="1"/>
            <a:endParaRPr lang="en-US" sz="1600" dirty="0">
              <a:effectLst/>
              <a:ea typeface="Calibri" panose="020F0502020204030204" pitchFamily="34" charset="0"/>
            </a:endParaRPr>
          </a:p>
          <a:p>
            <a:pPr marL="457200" lvl="1" indent="0">
              <a:buNone/>
            </a:pPr>
            <a:r>
              <a:rPr lang="id-ID" sz="1400" i="1" dirty="0">
                <a:effectLst/>
                <a:latin typeface="Times New Roman" panose="02020603050405020304" pitchFamily="18" charset="0"/>
                <a:ea typeface="Calibri" panose="020F0502020204030204" pitchFamily="34" charset="0"/>
              </a:rPr>
              <a:t> </a:t>
            </a:r>
            <a:r>
              <a:rPr lang="id-ID" sz="1400" dirty="0">
                <a:effectLst/>
                <a:latin typeface="Times New Roman" panose="02020603050405020304" pitchFamily="18" charset="0"/>
                <a:ea typeface="Calibri" panose="020F0502020204030204" pitchFamily="34" charset="0"/>
              </a:rPr>
              <a:t>(</a:t>
            </a:r>
            <a:r>
              <a:rPr lang="id-ID" sz="1400" dirty="0" err="1">
                <a:effectLst/>
                <a:latin typeface="Times New Roman" panose="02020603050405020304" pitchFamily="18" charset="0"/>
                <a:ea typeface="Calibri" panose="020F0502020204030204" pitchFamily="34" charset="0"/>
              </a:rPr>
              <a:t>Lipton</a:t>
            </a:r>
            <a:r>
              <a:rPr lang="id-ID" sz="1400" dirty="0">
                <a:effectLst/>
                <a:latin typeface="Times New Roman" panose="02020603050405020304" pitchFamily="18" charset="0"/>
                <a:ea typeface="Calibri" panose="020F0502020204030204" pitchFamily="34" charset="0"/>
              </a:rPr>
              <a:t> </a:t>
            </a:r>
            <a:r>
              <a:rPr lang="id-ID" sz="1400" dirty="0" err="1">
                <a:effectLst/>
                <a:latin typeface="Times New Roman" panose="02020603050405020304" pitchFamily="18" charset="0"/>
                <a:ea typeface="Calibri" panose="020F0502020204030204" pitchFamily="34" charset="0"/>
              </a:rPr>
              <a:t>et</a:t>
            </a:r>
            <a:r>
              <a:rPr lang="id-ID" sz="1400" dirty="0">
                <a:effectLst/>
                <a:latin typeface="Times New Roman" panose="02020603050405020304" pitchFamily="18" charset="0"/>
                <a:ea typeface="Calibri" panose="020F0502020204030204" pitchFamily="34" charset="0"/>
              </a:rPr>
              <a:t> </a:t>
            </a:r>
            <a:r>
              <a:rPr lang="id-ID" sz="1400" dirty="0" err="1">
                <a:effectLst/>
                <a:latin typeface="Times New Roman" panose="02020603050405020304" pitchFamily="18" charset="0"/>
                <a:ea typeface="Calibri" panose="020F0502020204030204" pitchFamily="34" charset="0"/>
              </a:rPr>
              <a:t>al.</a:t>
            </a:r>
            <a:r>
              <a:rPr lang="id-ID" sz="1400" dirty="0">
                <a:effectLst/>
                <a:latin typeface="Times New Roman" panose="02020603050405020304" pitchFamily="18" charset="0"/>
                <a:ea typeface="Calibri" panose="020F0502020204030204" pitchFamily="34" charset="0"/>
              </a:rPr>
              <a:t>, 2015)</a:t>
            </a:r>
            <a:endParaRPr lang="id-ID" sz="20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00138438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Time Series Neural Network</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endParaRPr lang="id-ID" sz="20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5" name="Picture 4">
            <a:extLst>
              <a:ext uri="{FF2B5EF4-FFF2-40B4-BE49-F238E27FC236}">
                <a16:creationId xmlns:a16="http://schemas.microsoft.com/office/drawing/2014/main" id="{0FF83A6C-6E1B-46A8-935A-5F2010261F03}"/>
              </a:ext>
            </a:extLst>
          </p:cNvPr>
          <p:cNvPicPr>
            <a:picLocks noChangeAspect="1"/>
          </p:cNvPicPr>
          <p:nvPr/>
        </p:nvPicPr>
        <p:blipFill>
          <a:blip r:embed="rId3"/>
          <a:stretch>
            <a:fillRect/>
          </a:stretch>
        </p:blipFill>
        <p:spPr>
          <a:xfrm>
            <a:off x="1950065" y="1144557"/>
            <a:ext cx="5807939" cy="3607574"/>
          </a:xfrm>
          <a:prstGeom prst="rect">
            <a:avLst/>
          </a:prstGeom>
        </p:spPr>
      </p:pic>
    </p:spTree>
    <p:extLst>
      <p:ext uri="{BB962C8B-B14F-4D97-AF65-F5344CB8AC3E}">
        <p14:creationId xmlns:p14="http://schemas.microsoft.com/office/powerpoint/2010/main" val="418853887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K-Nearest Neighbors</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endParaRPr lang="id-ID" sz="20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6" name="Picture 5">
            <a:extLst>
              <a:ext uri="{FF2B5EF4-FFF2-40B4-BE49-F238E27FC236}">
                <a16:creationId xmlns:a16="http://schemas.microsoft.com/office/drawing/2014/main" id="{2F3590A6-2B5F-4CA8-A43E-652D63020512}"/>
              </a:ext>
            </a:extLst>
          </p:cNvPr>
          <p:cNvPicPr/>
          <p:nvPr/>
        </p:nvPicPr>
        <p:blipFill>
          <a:blip r:embed="rId3"/>
          <a:stretch>
            <a:fillRect/>
          </a:stretch>
        </p:blipFill>
        <p:spPr>
          <a:xfrm>
            <a:off x="2938353" y="1473239"/>
            <a:ext cx="3757416" cy="3189740"/>
          </a:xfrm>
          <a:prstGeom prst="rect">
            <a:avLst/>
          </a:prstGeom>
        </p:spPr>
      </p:pic>
    </p:spTree>
    <p:extLst>
      <p:ext uri="{BB962C8B-B14F-4D97-AF65-F5344CB8AC3E}">
        <p14:creationId xmlns:p14="http://schemas.microsoft.com/office/powerpoint/2010/main" val="222245728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K-Nearest Neighbors</a:t>
            </a:r>
            <a:endParaRPr b="1" dirty="0">
              <a:solidFill>
                <a:srgbClr val="39C0BA"/>
              </a:solidFill>
            </a:endParaRPr>
          </a:p>
        </p:txBody>
      </p:sp>
      <mc:AlternateContent xmlns:mc="http://schemas.openxmlformats.org/markup-compatibility/2006">
        <mc:Choice xmlns:a14="http://schemas.microsoft.com/office/drawing/2010/main" Requires="a14">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r>
                  <a:rPr lang="en-US" sz="2000" dirty="0" err="1"/>
                  <a:t>Poin</a:t>
                </a:r>
                <a:r>
                  <a:rPr lang="en-US" sz="2000" dirty="0"/>
                  <a:t> </a:t>
                </a:r>
                <a:r>
                  <a:rPr lang="en-US" sz="2000" dirty="0" err="1"/>
                  <a:t>utama</a:t>
                </a:r>
                <a:r>
                  <a:rPr lang="en-US" sz="2000" dirty="0"/>
                  <a:t> </a:t>
                </a:r>
                <a:r>
                  <a:rPr lang="en-US" sz="2000" dirty="0" err="1"/>
                  <a:t>dari</a:t>
                </a:r>
                <a:r>
                  <a:rPr lang="en-US" sz="2000" dirty="0"/>
                  <a:t> </a:t>
                </a:r>
                <a:r>
                  <a:rPr lang="en-US" sz="2000" dirty="0" err="1"/>
                  <a:t>algoritma</a:t>
                </a:r>
                <a:r>
                  <a:rPr lang="en-US" sz="2000" dirty="0"/>
                  <a:t> </a:t>
                </a:r>
                <a:r>
                  <a:rPr lang="en-US" sz="2000" dirty="0" err="1"/>
                  <a:t>ini</a:t>
                </a:r>
                <a:r>
                  <a:rPr lang="en-US" sz="2000" dirty="0"/>
                  <a:t> </a:t>
                </a:r>
                <a:r>
                  <a:rPr lang="en-US" sz="2000" dirty="0" err="1"/>
                  <a:t>adalah</a:t>
                </a:r>
                <a:r>
                  <a:rPr lang="en-US" sz="2000" dirty="0"/>
                  <a:t> </a:t>
                </a:r>
                <a:r>
                  <a:rPr lang="en-US" sz="2000" dirty="0" err="1"/>
                  <a:t>indetifikasi</a:t>
                </a:r>
                <a:r>
                  <a:rPr lang="en-US" sz="2000" dirty="0"/>
                  <a:t> </a:t>
                </a:r>
                <a:r>
                  <a:rPr lang="en-US" sz="2000" dirty="0" err="1"/>
                  <a:t>sebuah</a:t>
                </a:r>
                <a:r>
                  <a:rPr lang="en-US" sz="2000" dirty="0"/>
                  <a:t> </a:t>
                </a:r>
                <a:r>
                  <a:rPr lang="en-US" sz="2000" dirty="0" err="1"/>
                  <a:t>poin</a:t>
                </a:r>
                <a:r>
                  <a:rPr lang="en-US" sz="2000" dirty="0"/>
                  <a:t> di data dan </a:t>
                </a:r>
                <a:r>
                  <a:rPr lang="en-US" sz="2000" dirty="0" err="1"/>
                  <a:t>melihat</a:t>
                </a:r>
                <a:r>
                  <a:rPr lang="en-US" sz="2000" dirty="0"/>
                  <a:t> data </a:t>
                </a:r>
                <a:r>
                  <a:rPr lang="en-US" sz="2000" dirty="0" err="1"/>
                  <a:t>tetangga</a:t>
                </a:r>
                <a:r>
                  <a:rPr lang="en-US" sz="2000" dirty="0"/>
                  <a:t> </a:t>
                </a:r>
                <a:r>
                  <a:rPr lang="en-US" sz="2000" dirty="0" err="1"/>
                  <a:t>sekitarnya</a:t>
                </a:r>
                <a:r>
                  <a:rPr lang="en-US" sz="2000" dirty="0"/>
                  <a:t>. </a:t>
                </a:r>
                <a:r>
                  <a:rPr lang="en-US" sz="2000" dirty="0" err="1"/>
                  <a:t>Poin</a:t>
                </a:r>
                <a:r>
                  <a:rPr lang="en-US" sz="2000" dirty="0"/>
                  <a:t> </a:t>
                </a:r>
                <a:r>
                  <a:rPr lang="en-US" sz="2000" dirty="0" err="1"/>
                  <a:t>tersebut</a:t>
                </a:r>
                <a:r>
                  <a:rPr lang="en-US" sz="2000" dirty="0"/>
                  <a:t> </a:t>
                </a:r>
                <a:r>
                  <a:rPr lang="en-US" sz="2000" dirty="0" err="1"/>
                  <a:t>akan</a:t>
                </a:r>
                <a:r>
                  <a:rPr lang="en-US" sz="2000" dirty="0"/>
                  <a:t> </a:t>
                </a:r>
                <a:r>
                  <a:rPr lang="en-US" sz="2000" dirty="0" err="1"/>
                  <a:t>diidentifikasi</a:t>
                </a:r>
                <a:r>
                  <a:rPr lang="en-US" sz="2000" dirty="0"/>
                  <a:t> </a:t>
                </a:r>
                <a:r>
                  <a:rPr lang="en-US" sz="2000" dirty="0" err="1"/>
                  <a:t>berdasarkan</a:t>
                </a:r>
                <a:r>
                  <a:rPr lang="en-US" sz="2000" dirty="0"/>
                  <a:t> </a:t>
                </a:r>
                <a:r>
                  <a:rPr lang="en-US" sz="2000" dirty="0" err="1"/>
                  <a:t>jarak</a:t>
                </a:r>
                <a:r>
                  <a:rPr lang="en-US" sz="2000" dirty="0"/>
                  <a:t> </a:t>
                </a:r>
                <a:r>
                  <a:rPr lang="en-US" sz="2000" dirty="0" err="1"/>
                  <a:t>antara</a:t>
                </a:r>
                <a:r>
                  <a:rPr lang="en-US" sz="2000" dirty="0"/>
                  <a:t> </a:t>
                </a:r>
                <a:r>
                  <a:rPr lang="en-US" sz="2000" dirty="0" err="1"/>
                  <a:t>tetangga</a:t>
                </a:r>
                <a:r>
                  <a:rPr lang="en-US" sz="2000" dirty="0"/>
                  <a:t> </a:t>
                </a:r>
                <a:r>
                  <a:rPr lang="en-US" sz="2000" dirty="0" err="1"/>
                  <a:t>terdekatnya</a:t>
                </a:r>
                <a:r>
                  <a:rPr lang="en-US" sz="2000" dirty="0"/>
                  <a:t>. </a:t>
                </a:r>
                <a:r>
                  <a:rPr lang="en-US" sz="2000" dirty="0" err="1"/>
                  <a:t>Persamaannya</a:t>
                </a:r>
                <a:r>
                  <a:rPr lang="en-US" sz="2000" dirty="0"/>
                  <a:t> </a:t>
                </a:r>
                <a:r>
                  <a:rPr lang="en-US" sz="2000" dirty="0" err="1"/>
                  <a:t>adalah</a:t>
                </a:r>
                <a:r>
                  <a:rPr lang="en-US" sz="2000" dirty="0"/>
                  <a:t> </a:t>
                </a:r>
                <a:r>
                  <a:rPr lang="en-US" sz="2000" dirty="0" err="1"/>
                  <a:t>sebagai</a:t>
                </a:r>
                <a:r>
                  <a:rPr lang="en-US" sz="2000" dirty="0"/>
                  <a:t> </a:t>
                </a:r>
                <a:r>
                  <a:rPr lang="en-US" sz="2000" dirty="0" err="1"/>
                  <a:t>berikut</a:t>
                </a:r>
                <a:r>
                  <a:rPr lang="en-US" sz="2000" dirty="0"/>
                  <a:t>:</a:t>
                </a:r>
              </a:p>
              <a:p>
                <a:pPr marL="0" indent="0" algn="just" rtl="0" eaLnBrk="1" fontAlgn="t" latinLnBrk="0" hangingPunct="1">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b="1" i="0" u="none" strike="noStrike" kern="1200" smtClean="0">
                          <a:solidFill>
                            <a:schemeClr val="accent1">
                              <a:lumMod val="75000"/>
                            </a:schemeClr>
                          </a:solidFill>
                          <a:effectLst/>
                          <a:latin typeface="Cambria Math" panose="02040503050406030204" pitchFamily="18" charset="0"/>
                        </a:rPr>
                        <m:t> </m:t>
                      </m:r>
                      <m:r>
                        <a:rPr lang="id-ID" sz="1800" b="1" i="0" u="none" strike="noStrike" kern="1200">
                          <a:solidFill>
                            <a:schemeClr val="accent1">
                              <a:lumMod val="75000"/>
                            </a:schemeClr>
                          </a:solidFill>
                          <a:effectLst/>
                          <a:latin typeface="Cambria Math" panose="02040503050406030204" pitchFamily="18" charset="0"/>
                        </a:rPr>
                        <m:t>𝑑</m:t>
                      </m:r>
                      <m:d>
                        <m:dPr>
                          <m:ctrlPr>
                            <a:rPr lang="id-ID" sz="1800" b="1" i="1" u="none" strike="noStrike" kern="1200">
                              <a:solidFill>
                                <a:schemeClr val="accent1">
                                  <a:lumMod val="75000"/>
                                </a:schemeClr>
                              </a:solidFill>
                              <a:effectLst/>
                              <a:latin typeface="Cambria Math" panose="02040503050406030204" pitchFamily="18" charset="0"/>
                            </a:rPr>
                          </m:ctrlPr>
                        </m:dPr>
                        <m:e>
                          <m:r>
                            <a:rPr lang="id-ID" sz="1800" b="1" i="0" u="none" strike="noStrike" kern="1200">
                              <a:solidFill>
                                <a:schemeClr val="accent1">
                                  <a:lumMod val="75000"/>
                                </a:schemeClr>
                              </a:solidFill>
                              <a:effectLst/>
                              <a:latin typeface="Cambria Math" panose="02040503050406030204" pitchFamily="18" charset="0"/>
                            </a:rPr>
                            <m:t>𝑞</m:t>
                          </m:r>
                          <m:r>
                            <a:rPr lang="id-ID" sz="1800" b="1" i="0" u="none" strike="noStrike" kern="1200">
                              <a:solidFill>
                                <a:schemeClr val="accent1">
                                  <a:lumMod val="75000"/>
                                </a:schemeClr>
                              </a:solidFill>
                              <a:effectLst/>
                              <a:latin typeface="Cambria Math" panose="02040503050406030204" pitchFamily="18" charset="0"/>
                            </a:rPr>
                            <m:t>,</m:t>
                          </m:r>
                          <m:sSub>
                            <m:sSubPr>
                              <m:ctrlPr>
                                <a:rPr lang="id-ID" sz="1800" b="1" i="1" u="none" strike="noStrike" kern="1200">
                                  <a:solidFill>
                                    <a:schemeClr val="accent1">
                                      <a:lumMod val="75000"/>
                                    </a:schemeClr>
                                  </a:solidFill>
                                  <a:effectLst/>
                                  <a:latin typeface="Cambria Math" panose="02040503050406030204" pitchFamily="18" charset="0"/>
                                </a:rPr>
                              </m:ctrlPr>
                            </m:sSubPr>
                            <m:e>
                              <m:r>
                                <a:rPr lang="id-ID" sz="1800" b="1" i="0" u="none" strike="noStrike" kern="1200">
                                  <a:solidFill>
                                    <a:schemeClr val="accent1">
                                      <a:lumMod val="75000"/>
                                    </a:schemeClr>
                                  </a:solidFill>
                                  <a:effectLst/>
                                  <a:latin typeface="Cambria Math" panose="02040503050406030204" pitchFamily="18" charset="0"/>
                                </a:rPr>
                                <m:t>𝑥</m:t>
                              </m:r>
                            </m:e>
                            <m:sub>
                              <m:r>
                                <a:rPr lang="id-ID" sz="1800" b="1" i="0" u="none" strike="noStrike" kern="1200">
                                  <a:solidFill>
                                    <a:schemeClr val="accent1">
                                      <a:lumMod val="75000"/>
                                    </a:schemeClr>
                                  </a:solidFill>
                                  <a:effectLst/>
                                  <a:latin typeface="Cambria Math" panose="02040503050406030204" pitchFamily="18" charset="0"/>
                                </a:rPr>
                                <m:t>𝑖</m:t>
                              </m:r>
                            </m:sub>
                          </m:sSub>
                        </m:e>
                      </m:d>
                      <m:r>
                        <a:rPr lang="id-ID" sz="1800" b="1" i="0" u="none" strike="noStrike" kern="1200">
                          <a:solidFill>
                            <a:schemeClr val="accent1">
                              <a:lumMod val="75000"/>
                            </a:schemeClr>
                          </a:solidFill>
                          <a:effectLst/>
                          <a:latin typeface="Cambria Math" panose="02040503050406030204" pitchFamily="18" charset="0"/>
                        </a:rPr>
                        <m:t>= </m:t>
                      </m:r>
                      <m:nary>
                        <m:naryPr>
                          <m:chr m:val="∑"/>
                          <m:limLoc m:val="undOvr"/>
                          <m:supHide m:val="on"/>
                          <m:ctrlPr>
                            <a:rPr lang="id-ID" sz="1800" b="1" i="1" u="none" strike="noStrike" kern="1200">
                              <a:solidFill>
                                <a:schemeClr val="accent1">
                                  <a:lumMod val="75000"/>
                                </a:schemeClr>
                              </a:solidFill>
                              <a:effectLst/>
                              <a:latin typeface="Cambria Math" panose="02040503050406030204" pitchFamily="18" charset="0"/>
                            </a:rPr>
                          </m:ctrlPr>
                        </m:naryPr>
                        <m:sub>
                          <m:r>
                            <a:rPr lang="id-ID" sz="1800" b="1" i="0" u="none" strike="noStrike" kern="1200">
                              <a:solidFill>
                                <a:schemeClr val="accent1">
                                  <a:lumMod val="75000"/>
                                </a:schemeClr>
                              </a:solidFill>
                              <a:effectLst/>
                              <a:latin typeface="Cambria Math" panose="02040503050406030204" pitchFamily="18" charset="0"/>
                            </a:rPr>
                            <m:t>𝑗</m:t>
                          </m:r>
                        </m:sub>
                        <m:sup/>
                        <m:e>
                          <m:sSub>
                            <m:sSubPr>
                              <m:ctrlPr>
                                <a:rPr lang="id-ID" sz="1800" b="1" i="1" u="none" strike="noStrike" kern="1200">
                                  <a:solidFill>
                                    <a:schemeClr val="accent1">
                                      <a:lumMod val="75000"/>
                                    </a:schemeClr>
                                  </a:solidFill>
                                  <a:effectLst/>
                                  <a:latin typeface="Cambria Math" panose="02040503050406030204" pitchFamily="18" charset="0"/>
                                </a:rPr>
                              </m:ctrlPr>
                            </m:sSubPr>
                            <m:e>
                              <m:r>
                                <a:rPr lang="id-ID" sz="1800" b="1" i="0" u="none" strike="noStrike" kern="1200">
                                  <a:solidFill>
                                    <a:schemeClr val="accent1">
                                      <a:lumMod val="75000"/>
                                    </a:schemeClr>
                                  </a:solidFill>
                                  <a:effectLst/>
                                  <a:latin typeface="Cambria Math" panose="02040503050406030204" pitchFamily="18" charset="0"/>
                                </a:rPr>
                                <m:t>𝑤</m:t>
                              </m:r>
                            </m:e>
                            <m:sub>
                              <m:r>
                                <a:rPr lang="id-ID" sz="1800" b="1" i="0" u="none" strike="noStrike" kern="1200">
                                  <a:solidFill>
                                    <a:schemeClr val="accent1">
                                      <a:lumMod val="75000"/>
                                    </a:schemeClr>
                                  </a:solidFill>
                                  <a:effectLst/>
                                  <a:latin typeface="Cambria Math" panose="02040503050406030204" pitchFamily="18" charset="0"/>
                                </a:rPr>
                                <m:t>𝑗</m:t>
                              </m:r>
                            </m:sub>
                          </m:sSub>
                          <m:r>
                            <a:rPr lang="id-ID" sz="1800" b="1" i="0" u="none" strike="noStrike" kern="1200">
                              <a:solidFill>
                                <a:schemeClr val="accent1">
                                  <a:lumMod val="75000"/>
                                </a:schemeClr>
                              </a:solidFill>
                              <a:effectLst/>
                              <a:latin typeface="Cambria Math" panose="02040503050406030204" pitchFamily="18" charset="0"/>
                            </a:rPr>
                            <m:t>𝛿</m:t>
                          </m:r>
                          <m:r>
                            <a:rPr lang="id-ID" sz="1800" b="1" i="0" u="none" strike="noStrike" kern="1200">
                              <a:solidFill>
                                <a:schemeClr val="accent1">
                                  <a:lumMod val="75000"/>
                                </a:schemeClr>
                              </a:solidFill>
                              <a:effectLst/>
                              <a:latin typeface="Cambria Math" panose="02040503050406030204" pitchFamily="18" charset="0"/>
                            </a:rPr>
                            <m:t>(</m:t>
                          </m:r>
                          <m:sSub>
                            <m:sSubPr>
                              <m:ctrlPr>
                                <a:rPr lang="id-ID" sz="1800" b="1" i="1" u="none" strike="noStrike" kern="1200">
                                  <a:solidFill>
                                    <a:schemeClr val="accent1">
                                      <a:lumMod val="75000"/>
                                    </a:schemeClr>
                                  </a:solidFill>
                                  <a:effectLst/>
                                  <a:latin typeface="Cambria Math" panose="02040503050406030204" pitchFamily="18" charset="0"/>
                                </a:rPr>
                              </m:ctrlPr>
                            </m:sSubPr>
                            <m:e>
                              <m:r>
                                <a:rPr lang="id-ID" sz="1800" b="1" i="0" u="none" strike="noStrike" kern="1200">
                                  <a:solidFill>
                                    <a:schemeClr val="accent1">
                                      <a:lumMod val="75000"/>
                                    </a:schemeClr>
                                  </a:solidFill>
                                  <a:effectLst/>
                                  <a:latin typeface="Cambria Math" panose="02040503050406030204" pitchFamily="18" charset="0"/>
                                </a:rPr>
                                <m:t>𝑞</m:t>
                              </m:r>
                            </m:e>
                            <m:sub>
                              <m:r>
                                <a:rPr lang="id-ID" sz="1800" b="1" i="0" u="none" strike="noStrike" kern="1200">
                                  <a:solidFill>
                                    <a:schemeClr val="accent1">
                                      <a:lumMod val="75000"/>
                                    </a:schemeClr>
                                  </a:solidFill>
                                  <a:effectLst/>
                                  <a:latin typeface="Cambria Math" panose="02040503050406030204" pitchFamily="18" charset="0"/>
                                </a:rPr>
                                <m:t>𝑗</m:t>
                              </m:r>
                            </m:sub>
                          </m:sSub>
                          <m:r>
                            <a:rPr lang="id-ID" sz="1800" b="1" i="0" u="none" strike="noStrike" kern="1200">
                              <a:solidFill>
                                <a:schemeClr val="accent1">
                                  <a:lumMod val="75000"/>
                                </a:schemeClr>
                              </a:solidFill>
                              <a:effectLst/>
                              <a:latin typeface="Cambria Math" panose="02040503050406030204" pitchFamily="18" charset="0"/>
                            </a:rPr>
                            <m:t>, </m:t>
                          </m:r>
                          <m:sSub>
                            <m:sSubPr>
                              <m:ctrlPr>
                                <a:rPr lang="id-ID" sz="1800" b="1" i="1" u="none" strike="noStrike" kern="1200">
                                  <a:solidFill>
                                    <a:schemeClr val="accent1">
                                      <a:lumMod val="75000"/>
                                    </a:schemeClr>
                                  </a:solidFill>
                                  <a:effectLst/>
                                  <a:latin typeface="Cambria Math" panose="02040503050406030204" pitchFamily="18" charset="0"/>
                                </a:rPr>
                              </m:ctrlPr>
                            </m:sSubPr>
                            <m:e>
                              <m:r>
                                <a:rPr lang="id-ID" sz="1800" b="1" i="0" u="none" strike="noStrike" kern="1200">
                                  <a:solidFill>
                                    <a:schemeClr val="accent1">
                                      <a:lumMod val="75000"/>
                                    </a:schemeClr>
                                  </a:solidFill>
                                  <a:effectLst/>
                                  <a:latin typeface="Cambria Math" panose="02040503050406030204" pitchFamily="18" charset="0"/>
                                </a:rPr>
                                <m:t>𝑥</m:t>
                              </m:r>
                            </m:e>
                            <m:sub>
                              <m:r>
                                <a:rPr lang="id-ID" sz="1800" b="1" i="0" u="none" strike="noStrike" kern="1200">
                                  <a:solidFill>
                                    <a:schemeClr val="accent1">
                                      <a:lumMod val="75000"/>
                                    </a:schemeClr>
                                  </a:solidFill>
                                  <a:effectLst/>
                                  <a:latin typeface="Cambria Math" panose="02040503050406030204" pitchFamily="18" charset="0"/>
                                </a:rPr>
                                <m:t>𝑖𝑓</m:t>
                              </m:r>
                            </m:sub>
                          </m:sSub>
                          <m:r>
                            <a:rPr lang="id-ID" sz="1800" b="1" i="0" u="none" strike="noStrike" kern="1200">
                              <a:solidFill>
                                <a:schemeClr val="accent1">
                                  <a:lumMod val="75000"/>
                                </a:schemeClr>
                              </a:solidFill>
                              <a:effectLst/>
                              <a:latin typeface="Cambria Math" panose="02040503050406030204" pitchFamily="18" charset="0"/>
                            </a:rPr>
                            <m:t>)</m:t>
                          </m:r>
                        </m:e>
                      </m:nary>
                    </m:oMath>
                  </m:oMathPara>
                </a14:m>
                <a:endParaRPr lang="id-ID" sz="1800" b="0" i="0" u="none" strike="noStrike" dirty="0">
                  <a:solidFill>
                    <a:schemeClr val="accent1">
                      <a:lumMod val="75000"/>
                    </a:schemeClr>
                  </a:solidFill>
                  <a:effectLst/>
                  <a:latin typeface="Arial" panose="020B0604020202020204" pitchFamily="34" charset="0"/>
                </a:endParaRPr>
              </a:p>
              <a:p>
                <a:pPr marL="0" indent="0" algn="r" rtl="0" eaLnBrk="1" fontAlgn="b" latinLnBrk="0" hangingPunct="1">
                  <a:lnSpc>
                    <a:spcPct val="115000"/>
                  </a:lnSpc>
                  <a:spcBef>
                    <a:spcPts val="0"/>
                  </a:spcBef>
                  <a:spcAft>
                    <a:spcPts val="0"/>
                  </a:spcAft>
                  <a:buNone/>
                </a:pPr>
                <a:endParaRPr lang="id-ID" sz="2800" dirty="0"/>
              </a:p>
            </p:txBody>
          </p:sp>
        </mc:Choice>
        <mc:Fallback>
          <p:sp>
            <p:nvSpPr>
              <p:cNvPr id="109" name="Google Shape;109;p17"/>
              <p:cNvSpPr txBox="1">
                <a:spLocks noGrp="1" noRot="1" noChangeAspect="1" noMove="1" noResize="1" noEditPoints="1" noAdjustHandles="1" noChangeArrowheads="1" noChangeShapeType="1" noTextEdit="1"/>
              </p:cNvSpPr>
              <p:nvPr>
                <p:ph type="body" idx="1"/>
              </p:nvPr>
            </p:nvSpPr>
            <p:spPr>
              <a:xfrm>
                <a:off x="672011" y="1274187"/>
                <a:ext cx="8123645" cy="3725700"/>
              </a:xfrm>
              <a:prstGeom prst="rect">
                <a:avLst/>
              </a:prstGeom>
              <a:blipFill>
                <a:blip r:embed="rId3"/>
                <a:stretch>
                  <a:fillRect t="-2619"/>
                </a:stretch>
              </a:blipFill>
            </p:spPr>
            <p:txBody>
              <a:bodyPr/>
              <a:lstStyle/>
              <a:p>
                <a:r>
                  <a:rPr lang="id-ID">
                    <a:noFill/>
                  </a:rPr>
                  <a:t> </a:t>
                </a:r>
              </a:p>
            </p:txBody>
          </p:sp>
        </mc:Fallback>
      </mc:AlternateContent>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78510575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Loss Function</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marL="533400" lvl="1" indent="0">
              <a:buNone/>
            </a:pPr>
            <a:r>
              <a:rPr lang="id-ID" sz="1800" i="1" dirty="0" err="1">
                <a:effectLst/>
                <a:latin typeface="Quicksand" panose="020B0604020202020204" charset="0"/>
                <a:ea typeface="Calibri" panose="020F0502020204030204" pitchFamily="34" charset="0"/>
              </a:rPr>
              <a:t>Loss</a:t>
            </a:r>
            <a:r>
              <a:rPr lang="id-ID" sz="1800" i="1" dirty="0">
                <a:effectLst/>
                <a:latin typeface="Quicksand" panose="020B0604020202020204" charset="0"/>
                <a:ea typeface="Calibri" panose="020F0502020204030204" pitchFamily="34" charset="0"/>
              </a:rPr>
              <a:t> </a:t>
            </a:r>
            <a:r>
              <a:rPr lang="id-ID" sz="1800" i="1" dirty="0" err="1">
                <a:effectLst/>
                <a:latin typeface="Quicksand" panose="020B0604020202020204" charset="0"/>
                <a:ea typeface="Calibri" panose="020F0502020204030204" pitchFamily="34" charset="0"/>
              </a:rPr>
              <a:t>function</a:t>
            </a:r>
            <a:r>
              <a:rPr lang="id-ID" sz="1800" i="1" dirty="0">
                <a:effectLst/>
                <a:latin typeface="Quicksand" panose="020B0604020202020204" charset="0"/>
                <a:ea typeface="Calibri" panose="020F0502020204030204" pitchFamily="34" charset="0"/>
              </a:rPr>
              <a:t> </a:t>
            </a:r>
            <a:r>
              <a:rPr lang="id-ID" sz="1800" dirty="0">
                <a:effectLst/>
                <a:latin typeface="Quicksand" panose="020B0604020202020204" charset="0"/>
                <a:ea typeface="Calibri" panose="020F0502020204030204" pitchFamily="34" charset="0"/>
              </a:rPr>
              <a:t>merupakan fungsi untuk menentukan seberapa besar kesalahan yang didapat dari </a:t>
            </a:r>
            <a:r>
              <a:rPr lang="id-ID" sz="1800" i="1" dirty="0" err="1">
                <a:effectLst/>
                <a:latin typeface="Quicksand" panose="020B0604020202020204" charset="0"/>
                <a:ea typeface="Calibri" panose="020F0502020204030204" pitchFamily="34" charset="0"/>
              </a:rPr>
              <a:t>training</a:t>
            </a:r>
            <a:r>
              <a:rPr lang="id-ID" sz="1800" i="1" dirty="0">
                <a:effectLst/>
                <a:latin typeface="Quicksand" panose="020B0604020202020204" charset="0"/>
                <a:ea typeface="Calibri" panose="020F0502020204030204" pitchFamily="34" charset="0"/>
              </a:rPr>
              <a:t> </a:t>
            </a:r>
            <a:r>
              <a:rPr lang="id-ID" sz="1800" dirty="0">
                <a:effectLst/>
                <a:latin typeface="Quicksand" panose="020B0604020202020204" charset="0"/>
                <a:ea typeface="Calibri" panose="020F0502020204030204" pitchFamily="34" charset="0"/>
              </a:rPr>
              <a:t>maupun </a:t>
            </a:r>
            <a:r>
              <a:rPr lang="id-ID" sz="1800" i="1" dirty="0" err="1">
                <a:effectLst/>
                <a:latin typeface="Quicksand" panose="020B0604020202020204" charset="0"/>
                <a:ea typeface="Calibri" panose="020F0502020204030204" pitchFamily="34" charset="0"/>
              </a:rPr>
              <a:t>fitting</a:t>
            </a:r>
            <a:r>
              <a:rPr lang="id-ID" sz="1800" i="1" dirty="0">
                <a:effectLst/>
                <a:latin typeface="Quicksand" panose="020B0604020202020204" charset="0"/>
                <a:ea typeface="Calibri" panose="020F0502020204030204" pitchFamily="34" charset="0"/>
              </a:rPr>
              <a:t> </a:t>
            </a:r>
            <a:r>
              <a:rPr lang="id-ID" sz="1800" dirty="0">
                <a:effectLst/>
                <a:latin typeface="Quicksand" panose="020B0604020202020204" charset="0"/>
                <a:ea typeface="Calibri" panose="020F0502020204030204" pitchFamily="34" charset="0"/>
              </a:rPr>
              <a:t>ML. Pada regresi, umumnya menggunakan </a:t>
            </a:r>
            <a:r>
              <a:rPr lang="id-ID" sz="1800" i="1" dirty="0" err="1">
                <a:effectLst/>
                <a:latin typeface="Quicksand" panose="020B0604020202020204" charset="0"/>
                <a:ea typeface="Calibri" panose="020F0502020204030204" pitchFamily="34" charset="0"/>
              </a:rPr>
              <a:t>root</a:t>
            </a:r>
            <a:r>
              <a:rPr lang="id-ID" sz="1800" i="1" dirty="0">
                <a:effectLst/>
                <a:latin typeface="Quicksand" panose="020B0604020202020204" charset="0"/>
                <a:ea typeface="Calibri" panose="020F0502020204030204" pitchFamily="34" charset="0"/>
              </a:rPr>
              <a:t> </a:t>
            </a:r>
            <a:r>
              <a:rPr lang="id-ID" sz="1800" i="1" dirty="0" err="1">
                <a:effectLst/>
                <a:latin typeface="Quicksand" panose="020B0604020202020204" charset="0"/>
                <a:ea typeface="Calibri" panose="020F0502020204030204" pitchFamily="34" charset="0"/>
              </a:rPr>
              <a:t>mean</a:t>
            </a:r>
            <a:r>
              <a:rPr lang="id-ID" sz="1800" i="1" dirty="0">
                <a:effectLst/>
                <a:latin typeface="Quicksand" panose="020B0604020202020204" charset="0"/>
                <a:ea typeface="Calibri" panose="020F0502020204030204" pitchFamily="34" charset="0"/>
              </a:rPr>
              <a:t> </a:t>
            </a:r>
            <a:r>
              <a:rPr lang="id-ID" sz="1800" i="1" dirty="0" err="1">
                <a:effectLst/>
                <a:latin typeface="Quicksand" panose="020B0604020202020204" charset="0"/>
                <a:ea typeface="Calibri" panose="020F0502020204030204" pitchFamily="34" charset="0"/>
              </a:rPr>
              <a:t>square</a:t>
            </a:r>
            <a:r>
              <a:rPr lang="id-ID" sz="1800" i="1" dirty="0">
                <a:effectLst/>
                <a:latin typeface="Quicksand" panose="020B0604020202020204" charset="0"/>
                <a:ea typeface="Calibri" panose="020F0502020204030204" pitchFamily="34" charset="0"/>
              </a:rPr>
              <a:t> </a:t>
            </a:r>
            <a:r>
              <a:rPr lang="id-ID" sz="1800" i="1" dirty="0" err="1">
                <a:effectLst/>
                <a:latin typeface="Quicksand" panose="020B0604020202020204" charset="0"/>
                <a:ea typeface="Calibri" panose="020F0502020204030204" pitchFamily="34" charset="0"/>
              </a:rPr>
              <a:t>error</a:t>
            </a:r>
            <a:r>
              <a:rPr lang="id-ID" sz="1800" i="1" dirty="0">
                <a:effectLst/>
                <a:latin typeface="Quicksand" panose="020B0604020202020204" charset="0"/>
                <a:ea typeface="Calibri" panose="020F0502020204030204" pitchFamily="34" charset="0"/>
              </a:rPr>
              <a:t> </a:t>
            </a:r>
            <a:r>
              <a:rPr lang="id-ID" sz="1800" dirty="0">
                <a:effectLst/>
                <a:latin typeface="Quicksand" panose="020B0604020202020204" charset="0"/>
                <a:ea typeface="Calibri" panose="020F0502020204030204" pitchFamily="34" charset="0"/>
              </a:rPr>
              <a:t>(RMSE) atau menggunakan </a:t>
            </a:r>
            <a:r>
              <a:rPr lang="id-ID" sz="1800" i="1" dirty="0" err="1">
                <a:effectLst/>
                <a:latin typeface="Quicksand" panose="020B0604020202020204" charset="0"/>
                <a:ea typeface="Calibri" panose="020F0502020204030204" pitchFamily="34" charset="0"/>
              </a:rPr>
              <a:t>mean</a:t>
            </a:r>
            <a:r>
              <a:rPr lang="id-ID" sz="1800" i="1" dirty="0">
                <a:effectLst/>
                <a:latin typeface="Quicksand" panose="020B0604020202020204" charset="0"/>
                <a:ea typeface="Calibri" panose="020F0502020204030204" pitchFamily="34" charset="0"/>
              </a:rPr>
              <a:t> </a:t>
            </a:r>
            <a:r>
              <a:rPr lang="id-ID" sz="1800" i="1" dirty="0" err="1">
                <a:effectLst/>
                <a:latin typeface="Quicksand" panose="020B0604020202020204" charset="0"/>
                <a:ea typeface="Calibri" panose="020F0502020204030204" pitchFamily="34" charset="0"/>
              </a:rPr>
              <a:t>absolute</a:t>
            </a:r>
            <a:r>
              <a:rPr lang="id-ID" sz="1800" i="1" dirty="0">
                <a:effectLst/>
                <a:latin typeface="Quicksand" panose="020B0604020202020204" charset="0"/>
                <a:ea typeface="Calibri" panose="020F0502020204030204" pitchFamily="34" charset="0"/>
              </a:rPr>
              <a:t> </a:t>
            </a:r>
            <a:r>
              <a:rPr lang="id-ID" sz="1800" i="1" dirty="0" err="1">
                <a:effectLst/>
                <a:latin typeface="Quicksand" panose="020B0604020202020204" charset="0"/>
                <a:ea typeface="Calibri" panose="020F0502020204030204" pitchFamily="34" charset="0"/>
              </a:rPr>
              <a:t>error</a:t>
            </a:r>
            <a:r>
              <a:rPr lang="id-ID" sz="1800" i="1" dirty="0">
                <a:effectLst/>
                <a:latin typeface="Quicksand" panose="020B0604020202020204" charset="0"/>
                <a:ea typeface="Calibri" panose="020F0502020204030204" pitchFamily="34" charset="0"/>
              </a:rPr>
              <a:t> </a:t>
            </a:r>
            <a:r>
              <a:rPr lang="id-ID" sz="1800" dirty="0">
                <a:effectLst/>
                <a:latin typeface="Quicksand" panose="020B0604020202020204" charset="0"/>
                <a:ea typeface="Calibri" panose="020F0502020204030204" pitchFamily="34" charset="0"/>
              </a:rPr>
              <a:t>(MAE).</a:t>
            </a:r>
            <a:endParaRPr lang="en-US" sz="1800" dirty="0">
              <a:effectLst/>
              <a:latin typeface="Quicksand" panose="020B0604020202020204" charset="0"/>
              <a:ea typeface="Calibri" panose="020F0502020204030204" pitchFamily="34" charset="0"/>
            </a:endParaRPr>
          </a:p>
          <a:p>
            <a:pPr lvl="1"/>
            <a:r>
              <a:rPr lang="id-ID" sz="1800" dirty="0">
                <a:solidFill>
                  <a:schemeClr val="accent1">
                    <a:lumMod val="75000"/>
                  </a:schemeClr>
                </a:solidFill>
                <a:effectLst/>
                <a:latin typeface="Quicksand" panose="020B0604020202020204" charset="0"/>
                <a:ea typeface="Calibri" panose="020F0502020204030204" pitchFamily="34" charset="0"/>
              </a:rPr>
              <a:t>RMSE dan MAE digunakan berdasarkan kebutuhan, dan jenis data yang digunakan. Sebagian merujuk bahwa MAE memiliki keunggulan untuk menunjukkan </a:t>
            </a:r>
            <a:r>
              <a:rPr lang="id-ID" sz="1800" i="1" dirty="0" err="1">
                <a:solidFill>
                  <a:schemeClr val="accent1">
                    <a:lumMod val="75000"/>
                  </a:schemeClr>
                </a:solidFill>
                <a:effectLst/>
                <a:latin typeface="Quicksand" panose="020B0604020202020204" charset="0"/>
                <a:ea typeface="Calibri" panose="020F0502020204030204" pitchFamily="34" charset="0"/>
              </a:rPr>
              <a:t>loss</a:t>
            </a:r>
            <a:r>
              <a:rPr lang="id-ID" sz="1800" i="1" dirty="0">
                <a:solidFill>
                  <a:schemeClr val="accent1">
                    <a:lumMod val="75000"/>
                  </a:schemeClr>
                </a:solidFill>
                <a:effectLst/>
                <a:latin typeface="Quicksand" panose="020B0604020202020204" charset="0"/>
                <a:ea typeface="Calibri" panose="020F0502020204030204" pitchFamily="34" charset="0"/>
              </a:rPr>
              <a:t> </a:t>
            </a:r>
            <a:r>
              <a:rPr lang="id-ID" sz="1800" i="1" dirty="0" err="1">
                <a:solidFill>
                  <a:schemeClr val="accent1">
                    <a:lumMod val="75000"/>
                  </a:schemeClr>
                </a:solidFill>
                <a:effectLst/>
                <a:latin typeface="Quicksand" panose="020B0604020202020204" charset="0"/>
                <a:ea typeface="Calibri" panose="020F0502020204030204" pitchFamily="34" charset="0"/>
              </a:rPr>
              <a:t>function</a:t>
            </a:r>
            <a:r>
              <a:rPr lang="id-ID" sz="1800" i="1" dirty="0">
                <a:solidFill>
                  <a:schemeClr val="accent1">
                    <a:lumMod val="75000"/>
                  </a:schemeClr>
                </a:solidFill>
                <a:effectLst/>
                <a:latin typeface="Quicksand" panose="020B0604020202020204" charset="0"/>
                <a:ea typeface="Calibri" panose="020F0502020204030204" pitchFamily="34" charset="0"/>
              </a:rPr>
              <a:t> </a:t>
            </a:r>
            <a:r>
              <a:rPr lang="id-ID" sz="1800" dirty="0">
                <a:solidFill>
                  <a:schemeClr val="accent1">
                    <a:lumMod val="75000"/>
                  </a:schemeClr>
                </a:solidFill>
                <a:effectLst/>
                <a:latin typeface="Quicksand" panose="020B0604020202020204" charset="0"/>
                <a:ea typeface="Calibri" panose="020F0502020204030204" pitchFamily="34" charset="0"/>
              </a:rPr>
              <a:t>yang stabil sehingga dapat merepresentasikan data dengan benar, tetapi tidak sedikit pula yang masih menggunakan RMSE sebagai standar </a:t>
            </a:r>
            <a:r>
              <a:rPr lang="id-ID" sz="1800" i="1" dirty="0" err="1">
                <a:solidFill>
                  <a:schemeClr val="accent1">
                    <a:lumMod val="75000"/>
                  </a:schemeClr>
                </a:solidFill>
                <a:effectLst/>
                <a:latin typeface="Quicksand" panose="020B0604020202020204" charset="0"/>
                <a:ea typeface="Calibri" panose="020F0502020204030204" pitchFamily="34" charset="0"/>
              </a:rPr>
              <a:t>loss</a:t>
            </a:r>
            <a:r>
              <a:rPr lang="id-ID" sz="1800" i="1" dirty="0">
                <a:solidFill>
                  <a:schemeClr val="accent1">
                    <a:lumMod val="75000"/>
                  </a:schemeClr>
                </a:solidFill>
                <a:effectLst/>
                <a:latin typeface="Quicksand" panose="020B0604020202020204" charset="0"/>
                <a:ea typeface="Calibri" panose="020F0502020204030204" pitchFamily="34" charset="0"/>
              </a:rPr>
              <a:t> </a:t>
            </a:r>
            <a:r>
              <a:rPr lang="id-ID" sz="1800" i="1" dirty="0" err="1">
                <a:solidFill>
                  <a:schemeClr val="accent1">
                    <a:lumMod val="75000"/>
                  </a:schemeClr>
                </a:solidFill>
                <a:effectLst/>
                <a:latin typeface="Quicksand" panose="020B0604020202020204" charset="0"/>
                <a:ea typeface="Calibri" panose="020F0502020204030204" pitchFamily="34" charset="0"/>
              </a:rPr>
              <a:t>function</a:t>
            </a:r>
            <a:endParaRPr lang="en-US" sz="1800" i="1" dirty="0">
              <a:solidFill>
                <a:schemeClr val="accent1">
                  <a:lumMod val="75000"/>
                </a:schemeClr>
              </a:solidFill>
              <a:effectLst/>
              <a:latin typeface="Quicksand" panose="020B0604020202020204" charset="0"/>
              <a:ea typeface="Calibri" panose="020F0502020204030204" pitchFamily="34" charset="0"/>
            </a:endParaRPr>
          </a:p>
          <a:p>
            <a:pPr lvl="1"/>
            <a:endParaRPr lang="en-US" sz="1800" i="1" dirty="0">
              <a:solidFill>
                <a:schemeClr val="accent1">
                  <a:lumMod val="75000"/>
                </a:schemeClr>
              </a:solidFill>
              <a:effectLst/>
              <a:latin typeface="Quicksand" panose="020B0604020202020204" charset="0"/>
              <a:ea typeface="Calibri" panose="020F0502020204030204" pitchFamily="34" charset="0"/>
            </a:endParaRPr>
          </a:p>
          <a:p>
            <a:pPr marL="533400" lvl="1" indent="0">
              <a:buNone/>
            </a:pPr>
            <a:r>
              <a:rPr lang="id-ID" sz="1400" dirty="0">
                <a:effectLst/>
                <a:latin typeface="Times New Roman" panose="02020603050405020304" pitchFamily="18" charset="0"/>
                <a:ea typeface="Calibri" panose="020F0502020204030204" pitchFamily="34" charset="0"/>
              </a:rPr>
              <a:t>(</a:t>
            </a:r>
            <a:r>
              <a:rPr lang="id-ID" sz="1400" dirty="0" err="1">
                <a:effectLst/>
                <a:latin typeface="Times New Roman" panose="02020603050405020304" pitchFamily="18" charset="0"/>
                <a:ea typeface="Calibri" panose="020F0502020204030204" pitchFamily="34" charset="0"/>
              </a:rPr>
              <a:t>Chai</a:t>
            </a:r>
            <a:r>
              <a:rPr lang="id-ID" sz="1400" dirty="0">
                <a:effectLst/>
                <a:latin typeface="Times New Roman" panose="02020603050405020304" pitchFamily="18" charset="0"/>
                <a:ea typeface="Calibri" panose="020F0502020204030204" pitchFamily="34" charset="0"/>
              </a:rPr>
              <a:t> &amp; </a:t>
            </a:r>
            <a:r>
              <a:rPr lang="id-ID" sz="1400" dirty="0" err="1">
                <a:effectLst/>
                <a:latin typeface="Times New Roman" panose="02020603050405020304" pitchFamily="18" charset="0"/>
                <a:ea typeface="Calibri" panose="020F0502020204030204" pitchFamily="34" charset="0"/>
              </a:rPr>
              <a:t>Draxler</a:t>
            </a:r>
            <a:r>
              <a:rPr lang="id-ID" sz="1400" dirty="0">
                <a:effectLst/>
                <a:latin typeface="Times New Roman" panose="02020603050405020304" pitchFamily="18" charset="0"/>
                <a:ea typeface="Calibri" panose="020F0502020204030204" pitchFamily="34" charset="0"/>
              </a:rPr>
              <a:t>, 2014)</a:t>
            </a:r>
            <a:endParaRPr lang="id-ID" sz="1100" dirty="0"/>
          </a:p>
          <a:p>
            <a:pPr marL="533400" lvl="1" indent="0">
              <a:buNone/>
            </a:pPr>
            <a:endParaRPr lang="en-US" sz="1800" dirty="0">
              <a:solidFill>
                <a:schemeClr val="accent1">
                  <a:lumMod val="75000"/>
                </a:schemeClr>
              </a:solidFill>
              <a:latin typeface="Quicksand" panose="020B0604020202020204"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11460595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Python</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r>
              <a:rPr lang="en-US" sz="1800" dirty="0">
                <a:effectLst/>
                <a:latin typeface="Quicksand" panose="020B0604020202020204" charset="0"/>
                <a:ea typeface="Calibri" panose="020F0502020204030204" pitchFamily="34" charset="0"/>
              </a:rPr>
              <a:t>T</a:t>
            </a:r>
            <a:r>
              <a:rPr lang="id-ID" sz="1800" dirty="0" err="1">
                <a:effectLst/>
                <a:latin typeface="Quicksand" panose="020B0604020202020204" charset="0"/>
                <a:ea typeface="Calibri" panose="020F0502020204030204" pitchFamily="34" charset="0"/>
              </a:rPr>
              <a:t>ergolong</a:t>
            </a:r>
            <a:r>
              <a:rPr lang="id-ID" sz="1800" dirty="0">
                <a:effectLst/>
                <a:latin typeface="Quicksand" panose="020B0604020202020204" charset="0"/>
                <a:ea typeface="Calibri" panose="020F0502020204030204" pitchFamily="34" charset="0"/>
              </a:rPr>
              <a:t> bahasa tingkat tinggi, </a:t>
            </a:r>
            <a:r>
              <a:rPr lang="id-ID" sz="1800" dirty="0" err="1">
                <a:effectLst/>
                <a:latin typeface="Quicksand" panose="020B0604020202020204" charset="0"/>
                <a:ea typeface="Calibri" panose="020F0502020204030204" pitchFamily="34" charset="0"/>
              </a:rPr>
              <a:t>Python</a:t>
            </a:r>
            <a:r>
              <a:rPr lang="id-ID" sz="1800" dirty="0">
                <a:effectLst/>
                <a:latin typeface="Quicksand" panose="020B0604020202020204" charset="0"/>
                <a:ea typeface="Calibri" panose="020F0502020204030204" pitchFamily="34" charset="0"/>
              </a:rPr>
              <a:t> merupakan salah satu bahasa yang efektif digunakan untuk melakukan penelitian numerik. </a:t>
            </a:r>
            <a:r>
              <a:rPr lang="id-ID" sz="1800" dirty="0">
                <a:solidFill>
                  <a:schemeClr val="accent3">
                    <a:lumMod val="60000"/>
                    <a:lumOff val="40000"/>
                  </a:schemeClr>
                </a:solidFill>
                <a:effectLst/>
                <a:latin typeface="Quicksand" panose="020B0604020202020204" charset="0"/>
                <a:ea typeface="Calibri" panose="020F0502020204030204" pitchFamily="34" charset="0"/>
              </a:rPr>
              <a:t>Walaupun tidak </a:t>
            </a:r>
            <a:r>
              <a:rPr lang="id-ID" sz="1800" dirty="0" err="1">
                <a:solidFill>
                  <a:schemeClr val="accent3">
                    <a:lumMod val="60000"/>
                    <a:lumOff val="40000"/>
                  </a:schemeClr>
                </a:solidFill>
                <a:effectLst/>
                <a:latin typeface="Quicksand" panose="020B0604020202020204" charset="0"/>
                <a:ea typeface="Calibri" panose="020F0502020204030204" pitchFamily="34" charset="0"/>
              </a:rPr>
              <a:t>se</a:t>
            </a:r>
            <a:r>
              <a:rPr lang="id-ID" sz="1800" dirty="0">
                <a:solidFill>
                  <a:schemeClr val="accent3">
                    <a:lumMod val="60000"/>
                    <a:lumOff val="40000"/>
                  </a:schemeClr>
                </a:solidFill>
                <a:effectLst/>
                <a:latin typeface="Quicksand" panose="020B0604020202020204" charset="0"/>
                <a:ea typeface="Calibri" panose="020F0502020204030204" pitchFamily="34" charset="0"/>
              </a:rPr>
              <a:t>-efisien </a:t>
            </a:r>
            <a:r>
              <a:rPr lang="id-ID" sz="1800" dirty="0" err="1">
                <a:solidFill>
                  <a:schemeClr val="accent3">
                    <a:lumMod val="60000"/>
                    <a:lumOff val="40000"/>
                  </a:schemeClr>
                </a:solidFill>
                <a:effectLst/>
                <a:latin typeface="Quicksand" panose="020B0604020202020204" charset="0"/>
                <a:ea typeface="Calibri" panose="020F0502020204030204" pitchFamily="34" charset="0"/>
              </a:rPr>
              <a:t>Fortran</a:t>
            </a:r>
            <a:r>
              <a:rPr lang="id-ID" sz="1800" dirty="0">
                <a:solidFill>
                  <a:schemeClr val="accent3">
                    <a:lumMod val="60000"/>
                    <a:lumOff val="40000"/>
                  </a:schemeClr>
                </a:solidFill>
                <a:effectLst/>
                <a:latin typeface="Quicksand" panose="020B0604020202020204" charset="0"/>
                <a:ea typeface="Calibri" panose="020F0502020204030204" pitchFamily="34" charset="0"/>
              </a:rPr>
              <a:t> atau C++, </a:t>
            </a:r>
            <a:r>
              <a:rPr lang="id-ID" sz="1800" dirty="0" err="1">
                <a:solidFill>
                  <a:schemeClr val="accent3">
                    <a:lumMod val="60000"/>
                    <a:lumOff val="40000"/>
                  </a:schemeClr>
                </a:solidFill>
                <a:effectLst/>
                <a:latin typeface="Quicksand" panose="020B0604020202020204" charset="0"/>
                <a:ea typeface="Calibri" panose="020F0502020204030204" pitchFamily="34" charset="0"/>
              </a:rPr>
              <a:t>Python</a:t>
            </a:r>
            <a:r>
              <a:rPr lang="id-ID" sz="1800" dirty="0">
                <a:solidFill>
                  <a:schemeClr val="accent3">
                    <a:lumMod val="60000"/>
                    <a:lumOff val="40000"/>
                  </a:schemeClr>
                </a:solidFill>
                <a:effectLst/>
                <a:latin typeface="Quicksand" panose="020B0604020202020204" charset="0"/>
                <a:ea typeface="Calibri" panose="020F0502020204030204" pitchFamily="34" charset="0"/>
              </a:rPr>
              <a:t> memiliki kelebihan lain </a:t>
            </a:r>
            <a:r>
              <a:rPr lang="id-ID" sz="1800" dirty="0">
                <a:effectLst/>
                <a:latin typeface="Quicksand" panose="020B0604020202020204" charset="0"/>
                <a:ea typeface="Calibri" panose="020F0502020204030204" pitchFamily="34" charset="0"/>
              </a:rPr>
              <a:t>dengan banyaknya </a:t>
            </a:r>
            <a:r>
              <a:rPr lang="id-ID" sz="1800" i="1" dirty="0" err="1">
                <a:effectLst/>
                <a:latin typeface="Quicksand" panose="020B0604020202020204" charset="0"/>
                <a:ea typeface="Calibri" panose="020F0502020204030204" pitchFamily="34" charset="0"/>
              </a:rPr>
              <a:t>library</a:t>
            </a:r>
            <a:r>
              <a:rPr lang="id-ID" sz="1800" i="1" dirty="0">
                <a:effectLst/>
                <a:latin typeface="Quicksand" panose="020B0604020202020204" charset="0"/>
                <a:ea typeface="Calibri" panose="020F0502020204030204" pitchFamily="34" charset="0"/>
              </a:rPr>
              <a:t> </a:t>
            </a:r>
            <a:r>
              <a:rPr lang="id-ID" sz="1800" dirty="0">
                <a:effectLst/>
                <a:latin typeface="Quicksand" panose="020B0604020202020204" charset="0"/>
                <a:ea typeface="Calibri" panose="020F0502020204030204" pitchFamily="34" charset="0"/>
              </a:rPr>
              <a:t>yang mendukung banyak penelitian, seperti penggunaan </a:t>
            </a:r>
            <a:r>
              <a:rPr lang="id-ID" sz="1800" dirty="0" err="1">
                <a:effectLst/>
                <a:latin typeface="Quicksand" panose="020B0604020202020204" charset="0"/>
                <a:ea typeface="Calibri" panose="020F0502020204030204" pitchFamily="34" charset="0"/>
              </a:rPr>
              <a:t>NumPy</a:t>
            </a:r>
            <a:r>
              <a:rPr lang="id-ID" sz="1800" dirty="0">
                <a:effectLst/>
                <a:latin typeface="Quicksand" panose="020B0604020202020204" charset="0"/>
                <a:ea typeface="Calibri" panose="020F0502020204030204" pitchFamily="34" charset="0"/>
              </a:rPr>
              <a:t>, </a:t>
            </a:r>
            <a:r>
              <a:rPr lang="id-ID" sz="1800" dirty="0" err="1">
                <a:effectLst/>
                <a:latin typeface="Quicksand" panose="020B0604020202020204" charset="0"/>
                <a:ea typeface="Calibri" panose="020F0502020204030204" pitchFamily="34" charset="0"/>
              </a:rPr>
              <a:t>Pandas</a:t>
            </a:r>
            <a:r>
              <a:rPr lang="id-ID" sz="1800" dirty="0">
                <a:effectLst/>
                <a:latin typeface="Quicksand" panose="020B0604020202020204" charset="0"/>
                <a:ea typeface="Calibri" panose="020F0502020204030204" pitchFamily="34" charset="0"/>
              </a:rPr>
              <a:t>, </a:t>
            </a:r>
            <a:r>
              <a:rPr lang="id-ID" sz="1800" dirty="0" err="1">
                <a:effectLst/>
                <a:latin typeface="Quicksand" panose="020B0604020202020204" charset="0"/>
                <a:ea typeface="Calibri" panose="020F0502020204030204" pitchFamily="34" charset="0"/>
              </a:rPr>
              <a:t>TensorFlow</a:t>
            </a:r>
            <a:r>
              <a:rPr lang="id-ID" sz="1800" dirty="0">
                <a:effectLst/>
                <a:latin typeface="Quicksand" panose="020B0604020202020204" charset="0"/>
                <a:ea typeface="Calibri" panose="020F0502020204030204" pitchFamily="34" charset="0"/>
              </a:rPr>
              <a:t>, dan lain sebagainya</a:t>
            </a:r>
            <a:r>
              <a:rPr lang="en-US" sz="1800" dirty="0">
                <a:effectLst/>
                <a:latin typeface="Quicksand" panose="020B0604020202020204" charset="0"/>
                <a:ea typeface="Calibri" panose="020F0502020204030204" pitchFamily="34" charset="0"/>
              </a:rPr>
              <a:t>.</a:t>
            </a:r>
          </a:p>
          <a:p>
            <a:pPr lvl="1"/>
            <a:endParaRPr lang="en-US" sz="1400" dirty="0">
              <a:effectLst/>
              <a:latin typeface="Times New Roman" panose="02020603050405020304" pitchFamily="18" charset="0"/>
              <a:ea typeface="Calibri" panose="020F0502020204030204" pitchFamily="34" charset="0"/>
            </a:endParaRPr>
          </a:p>
          <a:p>
            <a:pPr marL="457200" lvl="1" indent="0">
              <a:buNone/>
            </a:pP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id-ID" sz="1400" dirty="0" err="1">
                <a:effectLst/>
                <a:latin typeface="Times New Roman" panose="02020603050405020304" pitchFamily="18" charset="0"/>
                <a:ea typeface="Calibri" panose="020F0502020204030204" pitchFamily="34" charset="0"/>
                <a:cs typeface="Times New Roman" panose="02020603050405020304" pitchFamily="18" charset="0"/>
              </a:rPr>
              <a:t>Dubois</a:t>
            </a: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400" dirty="0" err="1">
                <a:effectLst/>
                <a:latin typeface="Times New Roman" panose="02020603050405020304" pitchFamily="18" charset="0"/>
                <a:ea typeface="Calibri" panose="020F0502020204030204" pitchFamily="34" charset="0"/>
                <a:cs typeface="Times New Roman" panose="02020603050405020304" pitchFamily="18" charset="0"/>
              </a:rPr>
              <a:t>et</a:t>
            </a: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400" dirty="0" err="1">
                <a:effectLst/>
                <a:latin typeface="Times New Roman" panose="02020603050405020304" pitchFamily="18" charset="0"/>
                <a:ea typeface="Calibri" panose="020F0502020204030204" pitchFamily="34" charset="0"/>
                <a:cs typeface="Times New Roman" panose="02020603050405020304" pitchFamily="18" charset="0"/>
              </a:rPr>
              <a:t>al.</a:t>
            </a: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 2007).</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06792098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Metodologi</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406295591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Waktu dan Tempat Pelaksanaan</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indent="0" algn="l" rtl="0" eaLnBrk="1" latinLnBrk="0" hangingPunct="1">
              <a:lnSpc>
                <a:spcPct val="90000"/>
              </a:lnSpc>
              <a:spcBef>
                <a:spcPts val="500"/>
              </a:spcBef>
              <a:spcAft>
                <a:spcPts val="0"/>
              </a:spcAft>
              <a:buClrTx/>
              <a:buSzPts val="2800"/>
              <a:buNone/>
            </a:pPr>
            <a:r>
              <a:rPr lang="id-ID" sz="1800" kern="1200" dirty="0">
                <a:solidFill>
                  <a:schemeClr val="bg1"/>
                </a:solidFill>
                <a:effectLst/>
                <a:latin typeface="Quicksand" panose="020B0604020202020204" charset="0"/>
                <a:ea typeface="Times New Roman" panose="02020603050405020304" pitchFamily="18" charset="0"/>
                <a:cs typeface="+mn-cs"/>
              </a:rPr>
              <a:t>Penelitian ini dilakukan pada bulan Maret 2021 sampai bulan Mei 2021 di Jalan Srigading Dalam No. 58K Kota Malang.</a:t>
            </a:r>
            <a:endParaRPr lang="id-ID" sz="1800" dirty="0">
              <a:solidFill>
                <a:schemeClr val="bg1"/>
              </a:solidFill>
              <a:effectLst/>
              <a:latin typeface="Quicksand" panose="020B0604020202020204"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7526680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Alat dan Bahan</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marL="342900" lvl="0" indent="-342900" algn="just">
              <a:lnSpc>
                <a:spcPct val="115000"/>
              </a:lnSpc>
              <a:buSzPct val="124000"/>
              <a:buFont typeface="+mj-lt"/>
              <a:buAutoNum type="arabicPeriod"/>
            </a:pPr>
            <a:r>
              <a:rPr lang="id-ID" sz="1400" dirty="0">
                <a:effectLst/>
                <a:latin typeface="Quicksand" panose="020B0604020202020204" charset="0"/>
                <a:ea typeface="Times New Roman" panose="02020603050405020304" pitchFamily="18" charset="0"/>
              </a:rPr>
              <a:t>Sebuah Laptop Asus dengan Spesifikasi </a:t>
            </a:r>
            <a:r>
              <a:rPr lang="id-ID" sz="1400" dirty="0" err="1">
                <a:effectLst/>
                <a:latin typeface="Quicksand" panose="020B0604020202020204" charset="0"/>
                <a:ea typeface="Times New Roman" panose="02020603050405020304" pitchFamily="18" charset="0"/>
              </a:rPr>
              <a:t>Processor</a:t>
            </a:r>
            <a:r>
              <a:rPr lang="id-ID" sz="1400" dirty="0">
                <a:effectLst/>
                <a:latin typeface="Quicksand" panose="020B0604020202020204" charset="0"/>
                <a:ea typeface="Times New Roman" panose="02020603050405020304" pitchFamily="18" charset="0"/>
              </a:rPr>
              <a:t> Intel i7 770HQ CPU @ 2.8 GHz, 4 </a:t>
            </a:r>
            <a:r>
              <a:rPr lang="id-ID" sz="1400" dirty="0" err="1">
                <a:effectLst/>
                <a:latin typeface="Quicksand" panose="020B0604020202020204" charset="0"/>
                <a:ea typeface="Times New Roman" panose="02020603050405020304" pitchFamily="18" charset="0"/>
              </a:rPr>
              <a:t>core</a:t>
            </a:r>
            <a:r>
              <a:rPr lang="id-ID" sz="1400" dirty="0">
                <a:effectLst/>
                <a:latin typeface="Quicksand" panose="020B0604020202020204" charset="0"/>
                <a:ea typeface="Times New Roman" panose="02020603050405020304" pitchFamily="18" charset="0"/>
              </a:rPr>
              <a:t>(s), 8 </a:t>
            </a:r>
            <a:r>
              <a:rPr lang="id-ID" sz="1400" dirty="0" err="1">
                <a:effectLst/>
                <a:latin typeface="Quicksand" panose="020B0604020202020204" charset="0"/>
                <a:ea typeface="Times New Roman" panose="02020603050405020304" pitchFamily="18" charset="0"/>
              </a:rPr>
              <a:t>Logical</a:t>
            </a:r>
            <a:r>
              <a:rPr lang="id-ID" sz="1400" dirty="0">
                <a:effectLst/>
                <a:latin typeface="Quicksand" panose="020B0604020202020204" charset="0"/>
                <a:ea typeface="Times New Roman" panose="02020603050405020304" pitchFamily="18" charset="0"/>
              </a:rPr>
              <a:t> </a:t>
            </a:r>
            <a:r>
              <a:rPr lang="id-ID" sz="1400" dirty="0" err="1">
                <a:effectLst/>
                <a:latin typeface="Quicksand" panose="020B0604020202020204" charset="0"/>
                <a:ea typeface="Times New Roman" panose="02020603050405020304" pitchFamily="18" charset="0"/>
              </a:rPr>
              <a:t>Processor</a:t>
            </a:r>
            <a:r>
              <a:rPr lang="id-ID" sz="1400" dirty="0">
                <a:effectLst/>
                <a:latin typeface="Quicksand" panose="020B0604020202020204" charset="0"/>
                <a:ea typeface="Times New Roman" panose="02020603050405020304" pitchFamily="18" charset="0"/>
              </a:rPr>
              <a:t>(s), RAM DDR4 16.00 GB, SSD 512 GB, NVIDIA </a:t>
            </a:r>
            <a:r>
              <a:rPr lang="id-ID" sz="1400" dirty="0" err="1">
                <a:effectLst/>
                <a:latin typeface="Quicksand" panose="020B0604020202020204" charset="0"/>
                <a:ea typeface="Times New Roman" panose="02020603050405020304" pitchFamily="18" charset="0"/>
              </a:rPr>
              <a:t>Geforce</a:t>
            </a:r>
            <a:r>
              <a:rPr lang="id-ID" sz="1400" dirty="0">
                <a:effectLst/>
                <a:latin typeface="Quicksand" panose="020B0604020202020204" charset="0"/>
                <a:ea typeface="Times New Roman" panose="02020603050405020304" pitchFamily="18" charset="0"/>
              </a:rPr>
              <a:t> GTX 1050.</a:t>
            </a:r>
          </a:p>
          <a:p>
            <a:pPr marL="342900" lvl="0" indent="-342900" algn="just">
              <a:lnSpc>
                <a:spcPct val="115000"/>
              </a:lnSpc>
              <a:buSzPct val="124000"/>
              <a:buFont typeface="+mj-lt"/>
              <a:buAutoNum type="arabicPeriod"/>
            </a:pPr>
            <a:r>
              <a:rPr lang="id-ID" sz="1400" dirty="0">
                <a:solidFill>
                  <a:schemeClr val="accent2">
                    <a:lumMod val="75000"/>
                  </a:schemeClr>
                </a:solidFill>
                <a:effectLst/>
                <a:latin typeface="Quicksand" panose="020B0604020202020204" charset="0"/>
                <a:ea typeface="Times New Roman" panose="02020603050405020304" pitchFamily="18" charset="0"/>
              </a:rPr>
              <a:t>Sebuah </a:t>
            </a:r>
            <a:r>
              <a:rPr lang="id-ID" sz="1400" i="1" dirty="0" err="1">
                <a:solidFill>
                  <a:schemeClr val="accent2">
                    <a:lumMod val="75000"/>
                  </a:schemeClr>
                </a:solidFill>
                <a:effectLst/>
                <a:latin typeface="Quicksand" panose="020B0604020202020204" charset="0"/>
                <a:ea typeface="Times New Roman" panose="02020603050405020304" pitchFamily="18" charset="0"/>
              </a:rPr>
              <a:t>Operating</a:t>
            </a:r>
            <a:r>
              <a:rPr lang="id-ID" sz="1400" i="1" dirty="0">
                <a:solidFill>
                  <a:schemeClr val="accent2">
                    <a:lumMod val="75000"/>
                  </a:schemeClr>
                </a:solidFill>
                <a:effectLst/>
                <a:latin typeface="Quicksand" panose="020B0604020202020204" charset="0"/>
                <a:ea typeface="Times New Roman" panose="02020603050405020304" pitchFamily="18" charset="0"/>
              </a:rPr>
              <a:t> System </a:t>
            </a:r>
            <a:r>
              <a:rPr lang="id-ID" sz="1400" dirty="0">
                <a:solidFill>
                  <a:schemeClr val="accent2">
                    <a:lumMod val="75000"/>
                  </a:schemeClr>
                </a:solidFill>
                <a:effectLst/>
                <a:latin typeface="Quicksand" panose="020B0604020202020204" charset="0"/>
                <a:ea typeface="Times New Roman" panose="02020603050405020304" pitchFamily="18" charset="0"/>
              </a:rPr>
              <a:t>(OS) Windows 10 Pro</a:t>
            </a:r>
          </a:p>
          <a:p>
            <a:pPr marL="342900" lvl="0" indent="-342900" algn="just">
              <a:lnSpc>
                <a:spcPct val="115000"/>
              </a:lnSpc>
              <a:buSzPct val="124000"/>
              <a:buFont typeface="+mj-lt"/>
              <a:buAutoNum type="arabicPeriod"/>
            </a:pPr>
            <a:r>
              <a:rPr lang="id-ID" sz="1400" dirty="0">
                <a:effectLst/>
                <a:latin typeface="Quicksand" panose="020B0604020202020204" charset="0"/>
                <a:ea typeface="Times New Roman" panose="02020603050405020304" pitchFamily="18" charset="0"/>
              </a:rPr>
              <a:t>Beberapa </a:t>
            </a:r>
            <a:r>
              <a:rPr lang="id-ID" sz="1400" i="1" dirty="0" err="1">
                <a:effectLst/>
                <a:latin typeface="Quicksand" panose="020B0604020202020204" charset="0"/>
                <a:ea typeface="Times New Roman" panose="02020603050405020304" pitchFamily="18" charset="0"/>
              </a:rPr>
              <a:t>library</a:t>
            </a:r>
            <a:r>
              <a:rPr lang="id-ID" sz="1400" dirty="0">
                <a:effectLst/>
                <a:latin typeface="Quicksand" panose="020B0604020202020204" charset="0"/>
                <a:ea typeface="Times New Roman" panose="02020603050405020304" pitchFamily="18" charset="0"/>
              </a:rPr>
              <a:t> </a:t>
            </a:r>
            <a:r>
              <a:rPr lang="id-ID" sz="1400" dirty="0" err="1">
                <a:effectLst/>
                <a:latin typeface="Quicksand" panose="020B0604020202020204" charset="0"/>
                <a:ea typeface="Times New Roman" panose="02020603050405020304" pitchFamily="18" charset="0"/>
              </a:rPr>
              <a:t>Python</a:t>
            </a:r>
            <a:r>
              <a:rPr lang="id-ID" sz="1400" dirty="0">
                <a:effectLst/>
                <a:latin typeface="Quicksand" panose="020B0604020202020204" charset="0"/>
                <a:ea typeface="Times New Roman" panose="02020603050405020304" pitchFamily="18" charset="0"/>
              </a:rPr>
              <a:t> yaitu </a:t>
            </a:r>
            <a:r>
              <a:rPr lang="id-ID" sz="1400" dirty="0" err="1">
                <a:effectLst/>
                <a:latin typeface="Quicksand" panose="020B0604020202020204" charset="0"/>
                <a:ea typeface="Times New Roman" panose="02020603050405020304" pitchFamily="18" charset="0"/>
              </a:rPr>
              <a:t>NumPy</a:t>
            </a:r>
            <a:r>
              <a:rPr lang="id-ID" sz="1400" dirty="0">
                <a:effectLst/>
                <a:latin typeface="Quicksand" panose="020B0604020202020204" charset="0"/>
                <a:ea typeface="Times New Roman" panose="02020603050405020304" pitchFamily="18" charset="0"/>
              </a:rPr>
              <a:t>, </a:t>
            </a:r>
            <a:r>
              <a:rPr lang="id-ID" sz="1400" dirty="0" err="1">
                <a:effectLst/>
                <a:latin typeface="Quicksand" panose="020B0604020202020204" charset="0"/>
                <a:ea typeface="Times New Roman" panose="02020603050405020304" pitchFamily="18" charset="0"/>
              </a:rPr>
              <a:t>Pandas</a:t>
            </a:r>
            <a:r>
              <a:rPr lang="id-ID" sz="1400" dirty="0">
                <a:effectLst/>
                <a:latin typeface="Quicksand" panose="020B0604020202020204" charset="0"/>
                <a:ea typeface="Times New Roman" panose="02020603050405020304" pitchFamily="18" charset="0"/>
              </a:rPr>
              <a:t>, </a:t>
            </a:r>
            <a:r>
              <a:rPr lang="id-ID" sz="1400" dirty="0" err="1">
                <a:effectLst/>
                <a:latin typeface="Quicksand" panose="020B0604020202020204" charset="0"/>
                <a:ea typeface="Times New Roman" panose="02020603050405020304" pitchFamily="18" charset="0"/>
              </a:rPr>
              <a:t>Matplotlib</a:t>
            </a:r>
            <a:r>
              <a:rPr lang="id-ID" sz="1400" dirty="0">
                <a:effectLst/>
                <a:latin typeface="Quicksand" panose="020B0604020202020204" charset="0"/>
                <a:ea typeface="Times New Roman" panose="02020603050405020304" pitchFamily="18" charset="0"/>
              </a:rPr>
              <a:t>, </a:t>
            </a:r>
            <a:r>
              <a:rPr lang="id-ID" sz="1400" dirty="0" err="1">
                <a:effectLst/>
                <a:latin typeface="Quicksand" panose="020B0604020202020204" charset="0"/>
                <a:ea typeface="Times New Roman" panose="02020603050405020304" pitchFamily="18" charset="0"/>
              </a:rPr>
              <a:t>TensorFlow</a:t>
            </a:r>
            <a:r>
              <a:rPr lang="id-ID" sz="1400" dirty="0">
                <a:effectLst/>
                <a:latin typeface="Quicksand" panose="020B0604020202020204" charset="0"/>
                <a:ea typeface="Times New Roman" panose="02020603050405020304" pitchFamily="18" charset="0"/>
              </a:rPr>
              <a:t>, Keras, </a:t>
            </a:r>
            <a:r>
              <a:rPr lang="id-ID" sz="1400" dirty="0" err="1">
                <a:effectLst/>
                <a:latin typeface="Quicksand" panose="020B0604020202020204" charset="0"/>
                <a:ea typeface="Times New Roman" panose="02020603050405020304" pitchFamily="18" charset="0"/>
              </a:rPr>
              <a:t>Seaborn</a:t>
            </a:r>
            <a:r>
              <a:rPr lang="id-ID" sz="1400" dirty="0">
                <a:effectLst/>
                <a:latin typeface="Quicksand" panose="020B0604020202020204" charset="0"/>
                <a:ea typeface="Times New Roman" panose="02020603050405020304" pitchFamily="18" charset="0"/>
              </a:rPr>
              <a:t> dan </a:t>
            </a:r>
            <a:r>
              <a:rPr lang="id-ID" sz="1400" dirty="0" err="1">
                <a:effectLst/>
                <a:latin typeface="Quicksand" panose="020B0604020202020204" charset="0"/>
                <a:ea typeface="Times New Roman" panose="02020603050405020304" pitchFamily="18" charset="0"/>
              </a:rPr>
              <a:t>Scikit-Learn</a:t>
            </a:r>
            <a:r>
              <a:rPr lang="id-ID" sz="1400" dirty="0">
                <a:effectLst/>
                <a:latin typeface="Quicksand" panose="020B0604020202020204" charset="0"/>
                <a:ea typeface="Times New Roman" panose="02020603050405020304" pitchFamily="18" charset="0"/>
              </a:rPr>
              <a:t>.</a:t>
            </a:r>
          </a:p>
          <a:p>
            <a:pPr marL="342900" lvl="0" indent="-342900" algn="just">
              <a:lnSpc>
                <a:spcPct val="115000"/>
              </a:lnSpc>
              <a:buSzPct val="124000"/>
              <a:buFont typeface="+mj-lt"/>
              <a:buAutoNum type="arabicPeriod"/>
            </a:pPr>
            <a:r>
              <a:rPr lang="id-ID" sz="1400" dirty="0">
                <a:solidFill>
                  <a:schemeClr val="accent4">
                    <a:lumMod val="75000"/>
                  </a:schemeClr>
                </a:solidFill>
                <a:effectLst/>
                <a:latin typeface="Quicksand" panose="020B0604020202020204" charset="0"/>
                <a:ea typeface="Times New Roman" panose="02020603050405020304" pitchFamily="18" charset="0"/>
              </a:rPr>
              <a:t>NVIDIA-CUDA untuk membuka akses penggunaan GPU pada </a:t>
            </a:r>
            <a:r>
              <a:rPr lang="id-ID" sz="1400" i="1" dirty="0" err="1">
                <a:solidFill>
                  <a:schemeClr val="accent4">
                    <a:lumMod val="75000"/>
                  </a:schemeClr>
                </a:solidFill>
                <a:effectLst/>
                <a:latin typeface="Quicksand" panose="020B0604020202020204" charset="0"/>
                <a:ea typeface="Times New Roman" panose="02020603050405020304" pitchFamily="18" charset="0"/>
              </a:rPr>
              <a:t>library</a:t>
            </a:r>
            <a:r>
              <a:rPr lang="id-ID" sz="1400" i="1" dirty="0">
                <a:solidFill>
                  <a:schemeClr val="accent4">
                    <a:lumMod val="75000"/>
                  </a:schemeClr>
                </a:solidFill>
                <a:effectLst/>
                <a:latin typeface="Quicksand" panose="020B0604020202020204" charset="0"/>
                <a:ea typeface="Times New Roman" panose="02020603050405020304" pitchFamily="18" charset="0"/>
              </a:rPr>
              <a:t> </a:t>
            </a:r>
            <a:r>
              <a:rPr lang="id-ID" sz="1400" dirty="0" err="1">
                <a:solidFill>
                  <a:schemeClr val="accent4">
                    <a:lumMod val="75000"/>
                  </a:schemeClr>
                </a:solidFill>
                <a:effectLst/>
                <a:latin typeface="Quicksand" panose="020B0604020202020204" charset="0"/>
                <a:ea typeface="Times New Roman" panose="02020603050405020304" pitchFamily="18" charset="0"/>
              </a:rPr>
              <a:t>TensorFlow</a:t>
            </a:r>
            <a:r>
              <a:rPr lang="id-ID" sz="1400" dirty="0">
                <a:solidFill>
                  <a:schemeClr val="accent4">
                    <a:lumMod val="75000"/>
                  </a:schemeClr>
                </a:solidFill>
                <a:effectLst/>
                <a:latin typeface="Quicksand" panose="020B0604020202020204" charset="0"/>
                <a:ea typeface="Times New Roman" panose="02020603050405020304" pitchFamily="18" charset="0"/>
              </a:rPr>
              <a:t>. </a:t>
            </a:r>
          </a:p>
          <a:p>
            <a:pPr marL="342900" lvl="0" indent="-342900" algn="just">
              <a:lnSpc>
                <a:spcPct val="115000"/>
              </a:lnSpc>
              <a:buSzPct val="124000"/>
              <a:buFont typeface="+mj-lt"/>
              <a:buAutoNum type="arabicPeriod"/>
            </a:pPr>
            <a:r>
              <a:rPr lang="id-ID" sz="1400" dirty="0">
                <a:effectLst/>
                <a:latin typeface="Quicksand" panose="020B0604020202020204" charset="0"/>
                <a:ea typeface="Times New Roman" panose="02020603050405020304" pitchFamily="18" charset="0"/>
              </a:rPr>
              <a:t>IDE (</a:t>
            </a:r>
            <a:r>
              <a:rPr lang="id-ID" sz="1400" i="1" dirty="0" err="1">
                <a:effectLst/>
                <a:latin typeface="Quicksand" panose="020B0604020202020204" charset="0"/>
                <a:ea typeface="Times New Roman" panose="02020603050405020304" pitchFamily="18" charset="0"/>
              </a:rPr>
              <a:t>Integrated</a:t>
            </a:r>
            <a:r>
              <a:rPr lang="id-ID" sz="1400" i="1" dirty="0">
                <a:effectLst/>
                <a:latin typeface="Quicksand" panose="020B0604020202020204" charset="0"/>
                <a:ea typeface="Times New Roman" panose="02020603050405020304" pitchFamily="18" charset="0"/>
              </a:rPr>
              <a:t> Development </a:t>
            </a:r>
            <a:r>
              <a:rPr lang="id-ID" sz="1400" i="1" dirty="0" err="1">
                <a:effectLst/>
                <a:latin typeface="Quicksand" panose="020B0604020202020204" charset="0"/>
                <a:ea typeface="Times New Roman" panose="02020603050405020304" pitchFamily="18" charset="0"/>
              </a:rPr>
              <a:t>Environment</a:t>
            </a:r>
            <a:r>
              <a:rPr lang="id-ID" sz="1400" dirty="0">
                <a:effectLst/>
                <a:latin typeface="Quicksand" panose="020B0604020202020204" charset="0"/>
                <a:ea typeface="Times New Roman" panose="02020603050405020304" pitchFamily="18" charset="0"/>
              </a:rPr>
              <a:t>) berupa </a:t>
            </a:r>
            <a:r>
              <a:rPr lang="id-ID" sz="1400" dirty="0" err="1">
                <a:effectLst/>
                <a:latin typeface="Quicksand" panose="020B0604020202020204" charset="0"/>
                <a:ea typeface="Times New Roman" panose="02020603050405020304" pitchFamily="18" charset="0"/>
              </a:rPr>
              <a:t>Spyder</a:t>
            </a:r>
            <a:r>
              <a:rPr lang="id-ID" sz="1400" dirty="0">
                <a:effectLst/>
                <a:latin typeface="Quicksand" panose="020B0604020202020204" charset="0"/>
                <a:ea typeface="Times New Roman" panose="02020603050405020304" pitchFamily="18" charset="0"/>
              </a:rPr>
              <a:t> dengan versi instalasi </a:t>
            </a:r>
            <a:r>
              <a:rPr lang="id-ID" sz="1400" dirty="0" err="1">
                <a:effectLst/>
                <a:latin typeface="Quicksand" panose="020B0604020202020204" charset="0"/>
                <a:ea typeface="Times New Roman" panose="02020603050405020304" pitchFamily="18" charset="0"/>
              </a:rPr>
              <a:t>Python</a:t>
            </a:r>
            <a:r>
              <a:rPr lang="id-ID" sz="1400" dirty="0">
                <a:effectLst/>
                <a:latin typeface="Quicksand" panose="020B0604020202020204" charset="0"/>
                <a:ea typeface="Times New Roman" panose="02020603050405020304" pitchFamily="18" charset="0"/>
              </a:rPr>
              <a:t> 3.8.3.</a:t>
            </a:r>
          </a:p>
          <a:p>
            <a:pPr marL="342900" lvl="0" indent="-342900" algn="just">
              <a:lnSpc>
                <a:spcPct val="115000"/>
              </a:lnSpc>
              <a:buSzPct val="124000"/>
              <a:buFont typeface="+mj-lt"/>
              <a:buAutoNum type="arabicPeriod"/>
            </a:pPr>
            <a:r>
              <a:rPr lang="id-ID" sz="1400" dirty="0">
                <a:effectLst/>
                <a:latin typeface="Quicksand" panose="020B0604020202020204" charset="0"/>
                <a:ea typeface="Times New Roman" panose="02020603050405020304" pitchFamily="18" charset="0"/>
              </a:rPr>
              <a:t>Data cuaca tiap jam yang didapatkan dari laman penyedia data cuaca dengan alamat: </a:t>
            </a:r>
            <a:r>
              <a:rPr lang="id-ID" sz="1400" u="sng" dirty="0">
                <a:solidFill>
                  <a:srgbClr val="0563C1"/>
                </a:solidFill>
                <a:effectLst/>
                <a:latin typeface="Quicksand" panose="020B0604020202020204" charset="0"/>
                <a:ea typeface="Times New Roman" panose="02020603050405020304" pitchFamily="18" charset="0"/>
                <a:hlinkClick r:id="rId3"/>
              </a:rPr>
              <a:t>https://www.visualcrossing.com/weather/weather-data-services#/</a:t>
            </a:r>
            <a:endParaRPr lang="id-ID" sz="1400" dirty="0">
              <a:effectLst/>
              <a:latin typeface="Quicksand" panose="020B0604020202020204" charset="0"/>
              <a:ea typeface="Times New Roman" panose="02020603050405020304" pitchFamily="18"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215812740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Tahapan Penelitian</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marL="342900" lvl="0" indent="-342900" algn="just">
              <a:lnSpc>
                <a:spcPct val="115000"/>
              </a:lnSpc>
              <a:buSzPct val="116000"/>
              <a:buFont typeface="+mj-lt"/>
              <a:buAutoNum type="arabicPeriod"/>
            </a:pPr>
            <a:r>
              <a:rPr lang="id-ID" sz="1600" dirty="0">
                <a:effectLst/>
                <a:latin typeface="Quicksand" panose="020B0604020202020204" charset="0"/>
                <a:ea typeface="Times New Roman" panose="02020603050405020304" pitchFamily="18" charset="0"/>
              </a:rPr>
              <a:t>Persiapan Komputasi</a:t>
            </a:r>
          </a:p>
          <a:p>
            <a:pPr marL="342900" lvl="0" indent="-342900" algn="just">
              <a:lnSpc>
                <a:spcPct val="115000"/>
              </a:lnSpc>
              <a:buSzPct val="116000"/>
              <a:buFont typeface="+mj-lt"/>
              <a:buAutoNum type="arabicPeriod"/>
            </a:pPr>
            <a:r>
              <a:rPr lang="id-ID" sz="1600" dirty="0">
                <a:solidFill>
                  <a:schemeClr val="accent4">
                    <a:lumMod val="75000"/>
                  </a:schemeClr>
                </a:solidFill>
                <a:effectLst/>
                <a:latin typeface="Quicksand" panose="020B0604020202020204" charset="0"/>
                <a:ea typeface="Times New Roman" panose="02020603050405020304" pitchFamily="18" charset="0"/>
              </a:rPr>
              <a:t>Pengolahan Data</a:t>
            </a:r>
          </a:p>
          <a:p>
            <a:pPr marL="342900" lvl="0" indent="-342900" algn="just">
              <a:lnSpc>
                <a:spcPct val="115000"/>
              </a:lnSpc>
              <a:buSzPct val="116000"/>
              <a:buFont typeface="+mj-lt"/>
              <a:buAutoNum type="arabicPeriod"/>
            </a:pPr>
            <a:r>
              <a:rPr lang="id-ID" sz="1600" dirty="0">
                <a:effectLst/>
                <a:latin typeface="Quicksand" panose="020B0604020202020204" charset="0"/>
                <a:ea typeface="Times New Roman" panose="02020603050405020304" pitchFamily="18" charset="0"/>
              </a:rPr>
              <a:t>Pembuatan </a:t>
            </a:r>
            <a:r>
              <a:rPr lang="id-ID" sz="1600" i="1" dirty="0">
                <a:effectLst/>
                <a:latin typeface="Quicksand" panose="020B0604020202020204" charset="0"/>
                <a:ea typeface="Times New Roman" panose="02020603050405020304" pitchFamily="18" charset="0"/>
              </a:rPr>
              <a:t>Model Neural Network</a:t>
            </a:r>
            <a:r>
              <a:rPr lang="id-ID" sz="1600" dirty="0">
                <a:effectLst/>
                <a:latin typeface="Quicksand" panose="020B0604020202020204" charset="0"/>
                <a:ea typeface="Times New Roman" panose="02020603050405020304" pitchFamily="18" charset="0"/>
              </a:rPr>
              <a:t> dan </a:t>
            </a:r>
            <a:r>
              <a:rPr lang="id-ID" sz="1600" i="1" dirty="0">
                <a:effectLst/>
                <a:latin typeface="Quicksand" panose="020B0604020202020204" charset="0"/>
                <a:ea typeface="Times New Roman" panose="02020603050405020304" pitchFamily="18" charset="0"/>
              </a:rPr>
              <a:t>K-</a:t>
            </a:r>
            <a:r>
              <a:rPr lang="id-ID" sz="1600" i="1" dirty="0" err="1">
                <a:effectLst/>
                <a:latin typeface="Quicksand" panose="020B0604020202020204" charset="0"/>
                <a:ea typeface="Times New Roman" panose="02020603050405020304" pitchFamily="18" charset="0"/>
              </a:rPr>
              <a:t>Nearest</a:t>
            </a:r>
            <a:r>
              <a:rPr lang="id-ID" sz="1600" i="1" dirty="0">
                <a:effectLst/>
                <a:latin typeface="Quicksand" panose="020B0604020202020204" charset="0"/>
                <a:ea typeface="Times New Roman" panose="02020603050405020304" pitchFamily="18" charset="0"/>
              </a:rPr>
              <a:t> </a:t>
            </a:r>
            <a:r>
              <a:rPr lang="id-ID" sz="1600" i="1" dirty="0" err="1">
                <a:effectLst/>
                <a:latin typeface="Quicksand" panose="020B0604020202020204" charset="0"/>
                <a:ea typeface="Times New Roman" panose="02020603050405020304" pitchFamily="18" charset="0"/>
              </a:rPr>
              <a:t>Neighbors</a:t>
            </a:r>
            <a:endParaRPr lang="id-ID" sz="1600" dirty="0">
              <a:effectLst/>
              <a:latin typeface="Quicksand" panose="020B0604020202020204" charset="0"/>
              <a:ea typeface="Times New Roman" panose="02020603050405020304" pitchFamily="18" charset="0"/>
            </a:endParaRPr>
          </a:p>
          <a:p>
            <a:pPr marL="342900" lvl="0" indent="-342900" algn="just">
              <a:lnSpc>
                <a:spcPct val="115000"/>
              </a:lnSpc>
              <a:buSzPct val="116000"/>
              <a:buFont typeface="+mj-lt"/>
              <a:buAutoNum type="arabicPeriod"/>
            </a:pPr>
            <a:r>
              <a:rPr lang="id-ID" sz="1600" dirty="0">
                <a:solidFill>
                  <a:schemeClr val="accent2">
                    <a:lumMod val="75000"/>
                  </a:schemeClr>
                </a:solidFill>
                <a:effectLst/>
                <a:latin typeface="Quicksand" panose="020B0604020202020204" charset="0"/>
                <a:ea typeface="Times New Roman" panose="02020603050405020304" pitchFamily="18" charset="0"/>
              </a:rPr>
              <a:t>Pelatihan </a:t>
            </a:r>
            <a:r>
              <a:rPr lang="id-ID" sz="1600" i="1" dirty="0">
                <a:solidFill>
                  <a:schemeClr val="accent2">
                    <a:lumMod val="75000"/>
                  </a:schemeClr>
                </a:solidFill>
                <a:effectLst/>
                <a:latin typeface="Quicksand" panose="020B0604020202020204" charset="0"/>
                <a:ea typeface="Times New Roman" panose="02020603050405020304" pitchFamily="18" charset="0"/>
              </a:rPr>
              <a:t>Neural Network</a:t>
            </a:r>
            <a:r>
              <a:rPr lang="id-ID" sz="1600" dirty="0">
                <a:solidFill>
                  <a:schemeClr val="accent2">
                    <a:lumMod val="75000"/>
                  </a:schemeClr>
                </a:solidFill>
                <a:effectLst/>
                <a:latin typeface="Quicksand" panose="020B0604020202020204" charset="0"/>
                <a:ea typeface="Times New Roman" panose="02020603050405020304" pitchFamily="18" charset="0"/>
              </a:rPr>
              <a:t> dan </a:t>
            </a:r>
            <a:r>
              <a:rPr lang="id-ID" sz="1600" i="1" dirty="0">
                <a:solidFill>
                  <a:schemeClr val="accent2">
                    <a:lumMod val="75000"/>
                  </a:schemeClr>
                </a:solidFill>
                <a:effectLst/>
                <a:latin typeface="Quicksand" panose="020B0604020202020204" charset="0"/>
                <a:ea typeface="Times New Roman" panose="02020603050405020304" pitchFamily="18" charset="0"/>
              </a:rPr>
              <a:t>K-</a:t>
            </a:r>
            <a:r>
              <a:rPr lang="id-ID" sz="1600" i="1" dirty="0" err="1">
                <a:solidFill>
                  <a:schemeClr val="accent2">
                    <a:lumMod val="75000"/>
                  </a:schemeClr>
                </a:solidFill>
                <a:effectLst/>
                <a:latin typeface="Quicksand" panose="020B0604020202020204" charset="0"/>
                <a:ea typeface="Times New Roman" panose="02020603050405020304" pitchFamily="18" charset="0"/>
              </a:rPr>
              <a:t>Nearest</a:t>
            </a:r>
            <a:r>
              <a:rPr lang="id-ID" sz="1600" i="1" dirty="0">
                <a:solidFill>
                  <a:schemeClr val="accent2">
                    <a:lumMod val="75000"/>
                  </a:schemeClr>
                </a:solidFill>
                <a:effectLst/>
                <a:latin typeface="Quicksand" panose="020B0604020202020204" charset="0"/>
                <a:ea typeface="Times New Roman" panose="02020603050405020304" pitchFamily="18" charset="0"/>
              </a:rPr>
              <a:t> </a:t>
            </a:r>
            <a:r>
              <a:rPr lang="id-ID" sz="1600" i="1" dirty="0" err="1">
                <a:solidFill>
                  <a:schemeClr val="accent2">
                    <a:lumMod val="75000"/>
                  </a:schemeClr>
                </a:solidFill>
                <a:effectLst/>
                <a:latin typeface="Quicksand" panose="020B0604020202020204" charset="0"/>
                <a:ea typeface="Times New Roman" panose="02020603050405020304" pitchFamily="18" charset="0"/>
              </a:rPr>
              <a:t>Neighbors</a:t>
            </a:r>
            <a:r>
              <a:rPr lang="id-ID" sz="1600" dirty="0">
                <a:solidFill>
                  <a:schemeClr val="accent2">
                    <a:lumMod val="75000"/>
                  </a:schemeClr>
                </a:solidFill>
                <a:effectLst/>
                <a:latin typeface="Quicksand" panose="020B0604020202020204" charset="0"/>
                <a:ea typeface="Times New Roman" panose="02020603050405020304" pitchFamily="18" charset="0"/>
              </a:rPr>
              <a:t> </a:t>
            </a:r>
          </a:p>
          <a:p>
            <a:pPr marL="342900" lvl="0" indent="-342900" algn="just">
              <a:lnSpc>
                <a:spcPct val="115000"/>
              </a:lnSpc>
              <a:buSzPct val="116000"/>
              <a:buFont typeface="+mj-lt"/>
              <a:buAutoNum type="arabicPeriod"/>
            </a:pPr>
            <a:r>
              <a:rPr lang="id-ID" sz="1600" dirty="0">
                <a:effectLst/>
                <a:latin typeface="Quicksand" panose="020B0604020202020204" charset="0"/>
                <a:ea typeface="Times New Roman" panose="02020603050405020304" pitchFamily="18" charset="0"/>
              </a:rPr>
              <a:t>Pengujian </a:t>
            </a:r>
            <a:r>
              <a:rPr lang="id-ID" sz="1600" i="1" dirty="0">
                <a:effectLst/>
                <a:latin typeface="Quicksand" panose="020B0604020202020204" charset="0"/>
                <a:ea typeface="Times New Roman" panose="02020603050405020304" pitchFamily="18" charset="0"/>
              </a:rPr>
              <a:t>Neural Network</a:t>
            </a:r>
            <a:r>
              <a:rPr lang="id-ID" sz="1600" dirty="0">
                <a:effectLst/>
                <a:latin typeface="Quicksand" panose="020B0604020202020204" charset="0"/>
                <a:ea typeface="Times New Roman" panose="02020603050405020304" pitchFamily="18" charset="0"/>
              </a:rPr>
              <a:t> dan </a:t>
            </a:r>
            <a:r>
              <a:rPr lang="id-ID" sz="1600" i="1" dirty="0">
                <a:effectLst/>
                <a:latin typeface="Quicksand" panose="020B0604020202020204" charset="0"/>
                <a:ea typeface="Times New Roman" panose="02020603050405020304" pitchFamily="18" charset="0"/>
              </a:rPr>
              <a:t>K-</a:t>
            </a:r>
            <a:r>
              <a:rPr lang="id-ID" sz="1600" i="1" dirty="0" err="1">
                <a:effectLst/>
                <a:latin typeface="Quicksand" panose="020B0604020202020204" charset="0"/>
                <a:ea typeface="Times New Roman" panose="02020603050405020304" pitchFamily="18" charset="0"/>
              </a:rPr>
              <a:t>Nearest</a:t>
            </a:r>
            <a:r>
              <a:rPr lang="id-ID" sz="1600" i="1" dirty="0">
                <a:effectLst/>
                <a:latin typeface="Quicksand" panose="020B0604020202020204" charset="0"/>
                <a:ea typeface="Times New Roman" panose="02020603050405020304" pitchFamily="18" charset="0"/>
              </a:rPr>
              <a:t> </a:t>
            </a:r>
            <a:r>
              <a:rPr lang="id-ID" sz="1600" i="1" dirty="0" err="1">
                <a:effectLst/>
                <a:latin typeface="Quicksand" panose="020B0604020202020204" charset="0"/>
                <a:ea typeface="Times New Roman" panose="02020603050405020304" pitchFamily="18" charset="0"/>
              </a:rPr>
              <a:t>Neighbors</a:t>
            </a:r>
            <a:endParaRPr lang="id-ID" sz="1600" dirty="0">
              <a:effectLst/>
              <a:latin typeface="Quicksand" panose="020B0604020202020204" charset="0"/>
              <a:ea typeface="Times New Roman" panose="02020603050405020304" pitchFamily="18" charset="0"/>
            </a:endParaRPr>
          </a:p>
          <a:p>
            <a:pPr marL="342900" lvl="0" indent="-342900" algn="just">
              <a:lnSpc>
                <a:spcPct val="115000"/>
              </a:lnSpc>
              <a:buSzPct val="116000"/>
              <a:buFont typeface="+mj-lt"/>
              <a:buAutoNum type="arabicPeriod"/>
            </a:pPr>
            <a:r>
              <a:rPr lang="id-ID" sz="1600" dirty="0">
                <a:solidFill>
                  <a:schemeClr val="accent6">
                    <a:lumMod val="75000"/>
                  </a:schemeClr>
                </a:solidFill>
                <a:effectLst/>
                <a:latin typeface="Quicksand" panose="020B0604020202020204" charset="0"/>
                <a:ea typeface="Times New Roman" panose="02020603050405020304" pitchFamily="18" charset="0"/>
              </a:rPr>
              <a:t>Evaluasi dan Visualisasi ML</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83801838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Pendahuluan</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1</a:t>
            </a:r>
            <a:endParaRPr sz="300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Pengolahan Data</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buSzPct val="125000"/>
              <a:buFont typeface="+mj-lt"/>
              <a:buAutoNum type="arabicPeriod"/>
            </a:pPr>
            <a:r>
              <a:rPr lang="en-US" sz="1600" dirty="0">
                <a:solidFill>
                  <a:schemeClr val="accent2">
                    <a:lumMod val="75000"/>
                  </a:schemeClr>
                </a:solidFill>
              </a:rPr>
              <a:t>Data </a:t>
            </a:r>
            <a:r>
              <a:rPr lang="en-US" sz="1600" dirty="0" err="1">
                <a:solidFill>
                  <a:schemeClr val="accent2">
                    <a:lumMod val="75000"/>
                  </a:schemeClr>
                </a:solidFill>
              </a:rPr>
              <a:t>dibersihkan</a:t>
            </a:r>
            <a:r>
              <a:rPr lang="en-US" sz="1600" dirty="0">
                <a:solidFill>
                  <a:schemeClr val="accent2">
                    <a:lumMod val="75000"/>
                  </a:schemeClr>
                </a:solidFill>
              </a:rPr>
              <a:t> </a:t>
            </a:r>
            <a:r>
              <a:rPr lang="en-US" sz="1600" dirty="0" err="1">
                <a:solidFill>
                  <a:schemeClr val="accent2">
                    <a:lumMod val="75000"/>
                  </a:schemeClr>
                </a:solidFill>
              </a:rPr>
              <a:t>dengan</a:t>
            </a:r>
            <a:r>
              <a:rPr lang="en-US" sz="1600" dirty="0">
                <a:solidFill>
                  <a:schemeClr val="accent2">
                    <a:lumMod val="75000"/>
                  </a:schemeClr>
                </a:solidFill>
              </a:rPr>
              <a:t> </a:t>
            </a:r>
            <a:r>
              <a:rPr lang="en-US" sz="1600" dirty="0" err="1">
                <a:solidFill>
                  <a:schemeClr val="accent2">
                    <a:lumMod val="75000"/>
                  </a:schemeClr>
                </a:solidFill>
              </a:rPr>
              <a:t>menghilangkan</a:t>
            </a:r>
            <a:r>
              <a:rPr lang="en-US" sz="1600" dirty="0">
                <a:solidFill>
                  <a:schemeClr val="accent2">
                    <a:lumMod val="75000"/>
                  </a:schemeClr>
                </a:solidFill>
              </a:rPr>
              <a:t> parameter yang </a:t>
            </a:r>
            <a:r>
              <a:rPr lang="en-US" sz="1600" dirty="0" err="1">
                <a:solidFill>
                  <a:schemeClr val="accent2">
                    <a:lumMod val="75000"/>
                  </a:schemeClr>
                </a:solidFill>
              </a:rPr>
              <a:t>tidak</a:t>
            </a:r>
            <a:r>
              <a:rPr lang="en-US" sz="1600" dirty="0">
                <a:solidFill>
                  <a:schemeClr val="accent2">
                    <a:lumMod val="75000"/>
                  </a:schemeClr>
                </a:solidFill>
              </a:rPr>
              <a:t> </a:t>
            </a:r>
            <a:r>
              <a:rPr lang="en-US" sz="1600" dirty="0" err="1">
                <a:solidFill>
                  <a:schemeClr val="accent2">
                    <a:lumMod val="75000"/>
                  </a:schemeClr>
                </a:solidFill>
              </a:rPr>
              <a:t>memiliki</a:t>
            </a:r>
            <a:r>
              <a:rPr lang="en-US" sz="1600" dirty="0">
                <a:solidFill>
                  <a:schemeClr val="accent2">
                    <a:lumMod val="75000"/>
                  </a:schemeClr>
                </a:solidFill>
              </a:rPr>
              <a:t> </a:t>
            </a:r>
            <a:r>
              <a:rPr lang="en-US" sz="1600" dirty="0" err="1">
                <a:solidFill>
                  <a:schemeClr val="accent2">
                    <a:lumMod val="75000"/>
                  </a:schemeClr>
                </a:solidFill>
              </a:rPr>
              <a:t>nilai</a:t>
            </a:r>
            <a:endParaRPr lang="en-US" sz="1600" dirty="0">
              <a:solidFill>
                <a:schemeClr val="accent2">
                  <a:lumMod val="75000"/>
                </a:schemeClr>
              </a:solidFill>
            </a:endParaRPr>
          </a:p>
          <a:p>
            <a:pPr lvl="1">
              <a:buSzPct val="125000"/>
              <a:buFont typeface="+mj-lt"/>
              <a:buAutoNum type="arabicPeriod"/>
            </a:pPr>
            <a:r>
              <a:rPr lang="en-US" sz="1600" dirty="0" err="1"/>
              <a:t>Merubah</a:t>
            </a:r>
            <a:r>
              <a:rPr lang="en-US" sz="1600" dirty="0"/>
              <a:t> data </a:t>
            </a:r>
            <a:r>
              <a:rPr lang="en-US" sz="1600" dirty="0" err="1"/>
              <a:t>menjadi</a:t>
            </a:r>
            <a:r>
              <a:rPr lang="en-US" sz="1600" dirty="0"/>
              <a:t> time-series data </a:t>
            </a:r>
            <a:r>
              <a:rPr lang="en-US" sz="1600" dirty="0" err="1"/>
              <a:t>dengan</a:t>
            </a:r>
            <a:r>
              <a:rPr lang="en-US" sz="1600" dirty="0"/>
              <a:t> </a:t>
            </a:r>
            <a:r>
              <a:rPr lang="en-US" sz="1600" dirty="0" err="1"/>
              <a:t>mengatur</a:t>
            </a:r>
            <a:r>
              <a:rPr lang="en-US" sz="1600" dirty="0"/>
              <a:t> time-step. </a:t>
            </a:r>
            <a:r>
              <a:rPr lang="en-US" sz="1600" dirty="0" err="1"/>
              <a:t>Misalkan</a:t>
            </a:r>
            <a:r>
              <a:rPr lang="en-US" sz="1600" dirty="0"/>
              <a:t> time-step </a:t>
            </a:r>
            <a:r>
              <a:rPr lang="en-US" sz="1600" dirty="0" err="1"/>
              <a:t>diatur</a:t>
            </a:r>
            <a:r>
              <a:rPr lang="en-US" sz="1600" dirty="0"/>
              <a:t> </a:t>
            </a:r>
            <a:r>
              <a:rPr lang="en-US" sz="1600" dirty="0" err="1"/>
              <a:t>selama</a:t>
            </a:r>
            <a:r>
              <a:rPr lang="en-US" sz="1600" dirty="0"/>
              <a:t> 12 jam, </a:t>
            </a:r>
            <a:r>
              <a:rPr lang="en-US" sz="1600" dirty="0" err="1"/>
              <a:t>maka</a:t>
            </a:r>
            <a:r>
              <a:rPr lang="en-US" sz="1600" dirty="0"/>
              <a:t> </a:t>
            </a:r>
            <a:r>
              <a:rPr lang="en-US" sz="1600" dirty="0" err="1"/>
              <a:t>akan</a:t>
            </a:r>
            <a:r>
              <a:rPr lang="en-US" sz="1600" dirty="0"/>
              <a:t> </a:t>
            </a:r>
            <a:r>
              <a:rPr lang="en-US" sz="1600" dirty="0" err="1"/>
              <a:t>ada</a:t>
            </a:r>
            <a:r>
              <a:rPr lang="en-US" sz="1600" dirty="0"/>
              <a:t> 12 data uji </a:t>
            </a:r>
            <a:r>
              <a:rPr lang="en-US" sz="1600" dirty="0" err="1"/>
              <a:t>kemudian</a:t>
            </a:r>
            <a:r>
              <a:rPr lang="en-US" sz="1600" dirty="0"/>
              <a:t> data </a:t>
            </a:r>
            <a:r>
              <a:rPr lang="en-US" sz="1600" dirty="0" err="1"/>
              <a:t>ke</a:t>
            </a:r>
            <a:r>
              <a:rPr lang="en-US" sz="1600" dirty="0"/>
              <a:t> 13 </a:t>
            </a:r>
            <a:r>
              <a:rPr lang="en-US" sz="1600" dirty="0" err="1"/>
              <a:t>menjadi</a:t>
            </a:r>
            <a:r>
              <a:rPr lang="en-US" sz="1600" dirty="0"/>
              <a:t> label </a:t>
            </a:r>
            <a:r>
              <a:rPr lang="en-US" sz="1600" dirty="0" err="1"/>
              <a:t>keluaran</a:t>
            </a:r>
            <a:r>
              <a:rPr lang="en-US" sz="1600" dirty="0"/>
              <a:t> </a:t>
            </a:r>
            <a:r>
              <a:rPr lang="en-US" sz="1600" dirty="0" err="1"/>
              <a:t>untuk</a:t>
            </a:r>
            <a:r>
              <a:rPr lang="en-US" sz="1600" dirty="0"/>
              <a:t> </a:t>
            </a:r>
            <a:r>
              <a:rPr lang="en-US" sz="1600" dirty="0" err="1"/>
              <a:t>dibandingkan</a:t>
            </a:r>
            <a:r>
              <a:rPr lang="en-US" sz="1600" dirty="0"/>
              <a:t> </a:t>
            </a:r>
            <a:r>
              <a:rPr lang="en-US" sz="1600" dirty="0" err="1"/>
              <a:t>hasilnya</a:t>
            </a:r>
            <a:r>
              <a:rPr lang="en-US" sz="1600" dirty="0"/>
              <a:t>, </a:t>
            </a:r>
            <a:r>
              <a:rPr lang="en-US" sz="1600" dirty="0" err="1"/>
              <a:t>lalu</a:t>
            </a:r>
            <a:r>
              <a:rPr lang="en-US" sz="1600" dirty="0"/>
              <a:t> data </a:t>
            </a:r>
            <a:r>
              <a:rPr lang="en-US" sz="1600" dirty="0" err="1"/>
              <a:t>bergeser</a:t>
            </a:r>
            <a:r>
              <a:rPr lang="en-US" sz="1600" dirty="0"/>
              <a:t> </a:t>
            </a:r>
            <a:r>
              <a:rPr lang="en-US" sz="1600" dirty="0" err="1"/>
              <a:t>dari</a:t>
            </a:r>
            <a:r>
              <a:rPr lang="en-US" sz="1600" dirty="0"/>
              <a:t> 2-13 </a:t>
            </a:r>
            <a:r>
              <a:rPr lang="en-US" sz="1600" dirty="0" err="1"/>
              <a:t>dengan</a:t>
            </a:r>
            <a:r>
              <a:rPr lang="en-US" sz="1600" dirty="0"/>
              <a:t> data </a:t>
            </a:r>
            <a:r>
              <a:rPr lang="en-US" sz="1600" dirty="0" err="1"/>
              <a:t>ke</a:t>
            </a:r>
            <a:r>
              <a:rPr lang="en-US" sz="1600" dirty="0"/>
              <a:t> 14 </a:t>
            </a:r>
            <a:r>
              <a:rPr lang="en-US" sz="1600" dirty="0" err="1"/>
              <a:t>menjadi</a:t>
            </a:r>
            <a:r>
              <a:rPr lang="en-US" sz="1600" dirty="0"/>
              <a:t> label </a:t>
            </a:r>
            <a:r>
              <a:rPr lang="en-US" sz="1600" dirty="0" err="1"/>
              <a:t>keluaran</a:t>
            </a:r>
            <a:r>
              <a:rPr lang="en-US" sz="1600" dirty="0"/>
              <a:t> dan </a:t>
            </a:r>
            <a:r>
              <a:rPr lang="en-US" sz="1600" dirty="0" err="1"/>
              <a:t>seterusnya</a:t>
            </a:r>
            <a:endParaRPr lang="en-US" sz="1600" dirty="0"/>
          </a:p>
          <a:p>
            <a:pPr lvl="1">
              <a:buSzPct val="125000"/>
              <a:buFont typeface="+mj-lt"/>
              <a:buAutoNum type="arabicPeriod"/>
            </a:pPr>
            <a:r>
              <a:rPr lang="en-US" sz="1600" dirty="0">
                <a:solidFill>
                  <a:schemeClr val="accent6">
                    <a:lumMod val="75000"/>
                  </a:schemeClr>
                </a:solidFill>
              </a:rPr>
              <a:t>Data </a:t>
            </a:r>
            <a:r>
              <a:rPr lang="en-US" sz="1600" dirty="0" err="1">
                <a:solidFill>
                  <a:schemeClr val="accent6">
                    <a:lumMod val="75000"/>
                  </a:schemeClr>
                </a:solidFill>
              </a:rPr>
              <a:t>diskalakan</a:t>
            </a:r>
            <a:r>
              <a:rPr lang="en-US" sz="1600" dirty="0">
                <a:solidFill>
                  <a:schemeClr val="accent6">
                    <a:lumMod val="75000"/>
                  </a:schemeClr>
                </a:solidFill>
              </a:rPr>
              <a:t> </a:t>
            </a:r>
            <a:r>
              <a:rPr lang="en-US" sz="1600" dirty="0" err="1">
                <a:solidFill>
                  <a:schemeClr val="accent6">
                    <a:lumMod val="75000"/>
                  </a:schemeClr>
                </a:solidFill>
              </a:rPr>
              <a:t>dengan</a:t>
            </a:r>
            <a:r>
              <a:rPr lang="en-US" sz="1600" dirty="0">
                <a:solidFill>
                  <a:schemeClr val="accent6">
                    <a:lumMod val="75000"/>
                  </a:schemeClr>
                </a:solidFill>
              </a:rPr>
              <a:t> range 0-1</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1977934819"/>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Pengolahan Data</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buSzPct val="125000"/>
              <a:buFont typeface="+mj-lt"/>
              <a:buAutoNum type="arabicPeriod"/>
            </a:pPr>
            <a:endParaRPr lang="en-US" sz="1600" dirty="0">
              <a:solidFill>
                <a:schemeClr val="accent6">
                  <a:lumMod val="75000"/>
                </a:schemeClr>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pic>
        <p:nvPicPr>
          <p:cNvPr id="5" name="Picture 4">
            <a:extLst>
              <a:ext uri="{FF2B5EF4-FFF2-40B4-BE49-F238E27FC236}">
                <a16:creationId xmlns:a16="http://schemas.microsoft.com/office/drawing/2014/main" id="{4D64DB35-4594-4281-8F02-6E9523642F80}"/>
              </a:ext>
            </a:extLst>
          </p:cNvPr>
          <p:cNvPicPr>
            <a:picLocks noChangeAspect="1"/>
          </p:cNvPicPr>
          <p:nvPr/>
        </p:nvPicPr>
        <p:blipFill>
          <a:blip r:embed="rId3"/>
          <a:stretch>
            <a:fillRect/>
          </a:stretch>
        </p:blipFill>
        <p:spPr>
          <a:xfrm>
            <a:off x="1469768" y="1535086"/>
            <a:ext cx="6848475" cy="3000375"/>
          </a:xfrm>
          <a:prstGeom prst="rect">
            <a:avLst/>
          </a:prstGeom>
        </p:spPr>
      </p:pic>
    </p:spTree>
    <p:extLst>
      <p:ext uri="{BB962C8B-B14F-4D97-AF65-F5344CB8AC3E}">
        <p14:creationId xmlns:p14="http://schemas.microsoft.com/office/powerpoint/2010/main" val="392885014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Pembuatan Model</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buSzPct val="125000"/>
              <a:buFont typeface="+mj-lt"/>
              <a:buAutoNum type="arabicPeriod"/>
            </a:pPr>
            <a:r>
              <a:rPr lang="en-US" sz="1600" dirty="0" err="1">
                <a:solidFill>
                  <a:schemeClr val="bg1"/>
                </a:solidFill>
                <a:latin typeface="Quicksand" panose="020B0604020202020204" charset="0"/>
              </a:rPr>
              <a:t>Untuk</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regresi</a:t>
            </a:r>
            <a:r>
              <a:rPr lang="en-US" sz="1600" dirty="0">
                <a:solidFill>
                  <a:schemeClr val="bg1"/>
                </a:solidFill>
                <a:latin typeface="Quicksand" panose="020B0604020202020204" charset="0"/>
              </a:rPr>
              <a:t>, unit dan layer </a:t>
            </a:r>
            <a:r>
              <a:rPr lang="en-US" sz="1600" dirty="0" err="1">
                <a:solidFill>
                  <a:schemeClr val="bg1"/>
                </a:solidFill>
                <a:latin typeface="Quicksand" panose="020B0604020202020204" charset="0"/>
              </a:rPr>
              <a:t>dibuat</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dengan</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bentuk</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seperti</a:t>
            </a:r>
            <a:r>
              <a:rPr lang="en-US" sz="1600" dirty="0">
                <a:solidFill>
                  <a:schemeClr val="bg1"/>
                </a:solidFill>
                <a:latin typeface="Quicksand" panose="020B0604020202020204" charset="0"/>
              </a:rPr>
              <a:t> time-series </a:t>
            </a:r>
            <a:r>
              <a:rPr lang="en-US" sz="1600" dirty="0" err="1">
                <a:solidFill>
                  <a:schemeClr val="bg1"/>
                </a:solidFill>
                <a:latin typeface="Quicksand" panose="020B0604020202020204" charset="0"/>
              </a:rPr>
              <a:t>regresi</a:t>
            </a:r>
            <a:endParaRPr lang="en-US" sz="1600" dirty="0">
              <a:solidFill>
                <a:schemeClr val="bg1"/>
              </a:solidFill>
              <a:latin typeface="Quicksand" panose="020B0604020202020204" charset="0"/>
            </a:endParaRPr>
          </a:p>
          <a:p>
            <a:pPr lvl="1">
              <a:buSzPct val="125000"/>
              <a:buFont typeface="+mj-lt"/>
              <a:buAutoNum type="arabicPeriod"/>
            </a:pP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Hyperparameter</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 seperti banyaknya unit dan layer,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loss</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function</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optimizer</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learning</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rate</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dan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activation</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function</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akan disesuaikan tiap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training</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dilaksanakan. Nilai awal yang di masukan sebelum penyesuaian adalah 1 </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layer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input</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 2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hidden</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layer</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 LSTM, dan 1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output</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layer</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 Unit pada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hidden</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layer</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 pertama sebanyak 64, dan pada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hidden</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layer</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 kedua sebanyak 32.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optimizer</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yang digunakan adalah ‘adam’ dengan opsi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learning</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rate</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default</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Loss</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function</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yang digunakan adalah RMSE dan MAE, kemudian dicari mana yang terbaik.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Activation</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i="1" dirty="0" err="1">
                <a:solidFill>
                  <a:schemeClr val="accent3">
                    <a:lumMod val="60000"/>
                    <a:lumOff val="40000"/>
                  </a:schemeClr>
                </a:solidFill>
                <a:effectLst/>
                <a:latin typeface="Quicksand" panose="020B0604020202020204" charset="0"/>
                <a:ea typeface="Times New Roman" panose="02020603050405020304" pitchFamily="18" charset="0"/>
              </a:rPr>
              <a:t>function</a:t>
            </a:r>
            <a:r>
              <a:rPr lang="id-ID" sz="1600" i="1" dirty="0">
                <a:solidFill>
                  <a:schemeClr val="accent3">
                    <a:lumMod val="60000"/>
                    <a:lumOff val="40000"/>
                  </a:schemeClr>
                </a:solidFill>
                <a:effectLst/>
                <a:latin typeface="Quicksand" panose="020B0604020202020204" charset="0"/>
                <a:ea typeface="Times New Roman" panose="02020603050405020304" pitchFamily="18" charset="0"/>
              </a:rPr>
              <a:t> </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yang digunakan adalah </a:t>
            </a:r>
            <a:r>
              <a:rPr lang="id-ID" sz="1600" dirty="0" err="1">
                <a:solidFill>
                  <a:schemeClr val="accent3">
                    <a:lumMod val="60000"/>
                    <a:lumOff val="40000"/>
                  </a:schemeClr>
                </a:solidFill>
                <a:effectLst/>
                <a:latin typeface="Quicksand" panose="020B0604020202020204" charset="0"/>
                <a:ea typeface="Times New Roman" panose="02020603050405020304" pitchFamily="18" charset="0"/>
              </a:rPr>
              <a:t>sigmoid</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 dan </a:t>
            </a:r>
            <a:r>
              <a:rPr lang="id-ID" sz="1600" dirty="0" err="1">
                <a:solidFill>
                  <a:schemeClr val="accent3">
                    <a:lumMod val="60000"/>
                    <a:lumOff val="40000"/>
                  </a:schemeClr>
                </a:solidFill>
                <a:effectLst/>
                <a:latin typeface="Quicksand" panose="020B0604020202020204" charset="0"/>
                <a:ea typeface="Times New Roman" panose="02020603050405020304" pitchFamily="18" charset="0"/>
              </a:rPr>
              <a:t>relu</a:t>
            </a:r>
            <a:r>
              <a:rPr lang="id-ID" sz="1600" dirty="0">
                <a:solidFill>
                  <a:schemeClr val="accent3">
                    <a:lumMod val="60000"/>
                    <a:lumOff val="40000"/>
                  </a:schemeClr>
                </a:solidFill>
                <a:effectLst/>
                <a:latin typeface="Quicksand" panose="020B0604020202020204" charset="0"/>
                <a:ea typeface="Times New Roman" panose="02020603050405020304" pitchFamily="18" charset="0"/>
              </a:rPr>
              <a:t>, kemudian dicari mana yang terbaik</a:t>
            </a:r>
            <a:endParaRPr lang="id-ID" sz="1600" dirty="0">
              <a:solidFill>
                <a:schemeClr val="accent3">
                  <a:lumMod val="60000"/>
                  <a:lumOff val="40000"/>
                </a:schemeClr>
              </a:solidFill>
              <a:latin typeface="Quicksand" panose="020B0604020202020204" charset="0"/>
            </a:endParaRPr>
          </a:p>
          <a:p>
            <a:pPr lvl="1">
              <a:buSzPct val="125000"/>
              <a:buFont typeface="+mj-lt"/>
              <a:buAutoNum type="arabicPeriod"/>
            </a:pPr>
            <a:r>
              <a:rPr lang="en-US" sz="1600" dirty="0">
                <a:solidFill>
                  <a:schemeClr val="bg1"/>
                </a:solidFill>
                <a:latin typeface="Quicksand" panose="020B0604020202020204" charset="0"/>
              </a:rPr>
              <a:t>Model pada K-Nearest Neighbors </a:t>
            </a:r>
            <a:r>
              <a:rPr lang="en-US" sz="1600" dirty="0" err="1">
                <a:solidFill>
                  <a:schemeClr val="bg1"/>
                </a:solidFill>
                <a:latin typeface="Quicksand" panose="020B0604020202020204" charset="0"/>
              </a:rPr>
              <a:t>dapat</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merujuk</a:t>
            </a:r>
            <a:r>
              <a:rPr lang="en-US" sz="1600" dirty="0">
                <a:solidFill>
                  <a:schemeClr val="bg1"/>
                </a:solidFill>
                <a:latin typeface="Quicksand" panose="020B0604020202020204" charset="0"/>
              </a:rPr>
              <a:t> pada </a:t>
            </a:r>
            <a:r>
              <a:rPr lang="en-US" sz="1600" dirty="0" err="1">
                <a:solidFill>
                  <a:schemeClr val="bg1"/>
                </a:solidFill>
                <a:latin typeface="Quicksand" panose="020B0604020202020204" charset="0"/>
              </a:rPr>
              <a:t>persamaan</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sebelumnya</a:t>
            </a:r>
            <a:r>
              <a:rPr lang="en-US" sz="1600" dirty="0">
                <a:solidFill>
                  <a:schemeClr val="bg1"/>
                </a:solidFill>
                <a:latin typeface="Quicksand" panose="020B0604020202020204" charset="0"/>
              </a:rPr>
              <a:t>. K-Nearest Neighbors </a:t>
            </a:r>
            <a:r>
              <a:rPr lang="en-US" sz="1600" dirty="0" err="1">
                <a:solidFill>
                  <a:schemeClr val="bg1"/>
                </a:solidFill>
                <a:latin typeface="Quicksand" panose="020B0604020202020204" charset="0"/>
              </a:rPr>
              <a:t>tidak</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memiliki</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arsitektur</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khusus</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seperti</a:t>
            </a:r>
            <a:r>
              <a:rPr lang="en-US" sz="1600" dirty="0">
                <a:solidFill>
                  <a:schemeClr val="bg1"/>
                </a:solidFill>
                <a:latin typeface="Quicksand" panose="020B0604020202020204" charset="0"/>
              </a:rPr>
              <a:t> Neural Network </a:t>
            </a:r>
            <a:r>
              <a:rPr lang="en-US" sz="1600" dirty="0" err="1">
                <a:solidFill>
                  <a:schemeClr val="bg1"/>
                </a:solidFill>
                <a:latin typeface="Quicksand" panose="020B0604020202020204" charset="0"/>
              </a:rPr>
              <a:t>karena</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tidak</a:t>
            </a:r>
            <a:r>
              <a:rPr lang="en-US" sz="1600" dirty="0">
                <a:solidFill>
                  <a:schemeClr val="bg1"/>
                </a:solidFill>
                <a:latin typeface="Quicksand" panose="020B0604020202020204" charset="0"/>
              </a:rPr>
              <a:t> </a:t>
            </a:r>
            <a:r>
              <a:rPr lang="en-US" sz="1600" dirty="0" err="1">
                <a:solidFill>
                  <a:schemeClr val="bg1"/>
                </a:solidFill>
                <a:latin typeface="Quicksand" panose="020B0604020202020204" charset="0"/>
              </a:rPr>
              <a:t>memiliki</a:t>
            </a:r>
            <a:r>
              <a:rPr lang="en-US" sz="1600" dirty="0">
                <a:solidFill>
                  <a:schemeClr val="bg1"/>
                </a:solidFill>
                <a:latin typeface="Quicksand" panose="020B0604020202020204" charset="0"/>
              </a:rPr>
              <a:t> neuron</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13820270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Pembuatan Model</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buSzPct val="125000"/>
              <a:buFont typeface="+mj-lt"/>
              <a:buAutoNum type="arabicPeriod"/>
            </a:pPr>
            <a:endParaRPr lang="en-US" sz="1600" dirty="0">
              <a:solidFill>
                <a:schemeClr val="bg1"/>
              </a:solidFill>
              <a:latin typeface="Quicksand" panose="020B0604020202020204"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pic>
        <p:nvPicPr>
          <p:cNvPr id="5" name="Picture 4" descr="Diagram&#10;&#10;Description automatically generated">
            <a:extLst>
              <a:ext uri="{FF2B5EF4-FFF2-40B4-BE49-F238E27FC236}">
                <a16:creationId xmlns:a16="http://schemas.microsoft.com/office/drawing/2014/main" id="{35EF3CA1-E045-4417-8ED9-E242D8483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561" y="1150812"/>
            <a:ext cx="7677150" cy="3533775"/>
          </a:xfrm>
          <a:prstGeom prst="rect">
            <a:avLst/>
          </a:prstGeom>
        </p:spPr>
      </p:pic>
    </p:spTree>
    <p:extLst>
      <p:ext uri="{BB962C8B-B14F-4D97-AF65-F5344CB8AC3E}">
        <p14:creationId xmlns:p14="http://schemas.microsoft.com/office/powerpoint/2010/main" val="315851202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Pelatihan dan Pengujian Machine Learning</a:t>
            </a:r>
            <a:endParaRPr b="1" dirty="0">
              <a:solidFill>
                <a:srgbClr val="39C0BA"/>
              </a:solidFill>
            </a:endParaRP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buSzPct val="111000"/>
              <a:buFont typeface="+mj-lt"/>
              <a:buAutoNum type="arabicPeriod"/>
            </a:pPr>
            <a:r>
              <a:rPr lang="en-US" sz="1600" dirty="0">
                <a:solidFill>
                  <a:schemeClr val="accent3">
                    <a:lumMod val="60000"/>
                    <a:lumOff val="40000"/>
                  </a:schemeClr>
                </a:solidFill>
              </a:rPr>
              <a:t>Data di split </a:t>
            </a:r>
            <a:r>
              <a:rPr lang="en-US" sz="1600" dirty="0" err="1">
                <a:solidFill>
                  <a:schemeClr val="accent3">
                    <a:lumMod val="60000"/>
                    <a:lumOff val="40000"/>
                  </a:schemeClr>
                </a:solidFill>
              </a:rPr>
              <a:t>menjadi</a:t>
            </a:r>
            <a:r>
              <a:rPr lang="en-US" sz="1600" dirty="0">
                <a:solidFill>
                  <a:schemeClr val="accent3">
                    <a:lumMod val="60000"/>
                    <a:lumOff val="40000"/>
                  </a:schemeClr>
                </a:solidFill>
              </a:rPr>
              <a:t> </a:t>
            </a:r>
            <a:r>
              <a:rPr lang="en-US" sz="1600" dirty="0" err="1">
                <a:solidFill>
                  <a:schemeClr val="accent3">
                    <a:lumMod val="60000"/>
                    <a:lumOff val="40000"/>
                  </a:schemeClr>
                </a:solidFill>
              </a:rPr>
              <a:t>dua</a:t>
            </a:r>
            <a:endParaRPr lang="en-US" sz="1600" dirty="0">
              <a:solidFill>
                <a:schemeClr val="accent3">
                  <a:lumMod val="60000"/>
                  <a:lumOff val="40000"/>
                </a:schemeClr>
              </a:solidFill>
            </a:endParaRPr>
          </a:p>
          <a:p>
            <a:pPr lvl="1">
              <a:buSzPct val="111000"/>
              <a:buFont typeface="+mj-lt"/>
              <a:buAutoNum type="arabicPeriod"/>
            </a:pPr>
            <a:r>
              <a:rPr lang="en-US" sz="1600" dirty="0">
                <a:solidFill>
                  <a:schemeClr val="accent3">
                    <a:lumMod val="60000"/>
                    <a:lumOff val="40000"/>
                  </a:schemeClr>
                </a:solidFill>
              </a:rPr>
              <a:t>Train </a:t>
            </a:r>
            <a:r>
              <a:rPr lang="en-US" sz="1600" dirty="0" err="1">
                <a:solidFill>
                  <a:schemeClr val="accent3">
                    <a:lumMod val="60000"/>
                    <a:lumOff val="40000"/>
                  </a:schemeClr>
                </a:solidFill>
              </a:rPr>
              <a:t>dijalankan</a:t>
            </a:r>
            <a:r>
              <a:rPr lang="en-US" sz="1600" dirty="0">
                <a:solidFill>
                  <a:schemeClr val="accent3">
                    <a:lumMod val="60000"/>
                    <a:lumOff val="40000"/>
                  </a:schemeClr>
                </a:solidFill>
              </a:rPr>
              <a:t> </a:t>
            </a:r>
            <a:r>
              <a:rPr lang="en-US" sz="1600" dirty="0" err="1">
                <a:solidFill>
                  <a:schemeClr val="accent3">
                    <a:lumMod val="60000"/>
                    <a:lumOff val="40000"/>
                  </a:schemeClr>
                </a:solidFill>
              </a:rPr>
              <a:t>hingga</a:t>
            </a:r>
            <a:r>
              <a:rPr lang="en-US" sz="1600" dirty="0">
                <a:solidFill>
                  <a:schemeClr val="accent3">
                    <a:lumMod val="60000"/>
                    <a:lumOff val="40000"/>
                  </a:schemeClr>
                </a:solidFill>
              </a:rPr>
              <a:t> epoch </a:t>
            </a:r>
            <a:r>
              <a:rPr lang="en-US" sz="1600" dirty="0" err="1">
                <a:solidFill>
                  <a:schemeClr val="accent3">
                    <a:lumMod val="60000"/>
                    <a:lumOff val="40000"/>
                  </a:schemeClr>
                </a:solidFill>
              </a:rPr>
              <a:t>selesai</a:t>
            </a:r>
            <a:endParaRPr lang="en-US" sz="1600" dirty="0">
              <a:solidFill>
                <a:schemeClr val="accent3">
                  <a:lumMod val="60000"/>
                  <a:lumOff val="40000"/>
                </a:schemeClr>
              </a:solidFill>
            </a:endParaRPr>
          </a:p>
          <a:p>
            <a:pPr lvl="1">
              <a:buSzPct val="111000"/>
              <a:buFont typeface="+mj-lt"/>
              <a:buAutoNum type="arabicPeriod"/>
            </a:pPr>
            <a:r>
              <a:rPr lang="en-US" sz="1600" dirty="0" err="1">
                <a:solidFill>
                  <a:schemeClr val="accent3">
                    <a:lumMod val="60000"/>
                    <a:lumOff val="40000"/>
                  </a:schemeClr>
                </a:solidFill>
              </a:rPr>
              <a:t>Selama</a:t>
            </a:r>
            <a:r>
              <a:rPr lang="en-US" sz="1600" dirty="0">
                <a:solidFill>
                  <a:schemeClr val="accent3">
                    <a:lumMod val="60000"/>
                    <a:lumOff val="40000"/>
                  </a:schemeClr>
                </a:solidFill>
              </a:rPr>
              <a:t> </a:t>
            </a:r>
            <a:r>
              <a:rPr lang="en-US" sz="1600" dirty="0" err="1">
                <a:solidFill>
                  <a:schemeClr val="accent3">
                    <a:lumMod val="60000"/>
                    <a:lumOff val="40000"/>
                  </a:schemeClr>
                </a:solidFill>
              </a:rPr>
              <a:t>dijalankan</a:t>
            </a:r>
            <a:r>
              <a:rPr lang="en-US" sz="1600" dirty="0">
                <a:solidFill>
                  <a:schemeClr val="accent3">
                    <a:lumMod val="60000"/>
                    <a:lumOff val="40000"/>
                  </a:schemeClr>
                </a:solidFill>
              </a:rPr>
              <a:t> </a:t>
            </a:r>
            <a:r>
              <a:rPr lang="en-US" sz="1600" dirty="0" err="1">
                <a:solidFill>
                  <a:schemeClr val="accent3">
                    <a:lumMod val="60000"/>
                    <a:lumOff val="40000"/>
                  </a:schemeClr>
                </a:solidFill>
              </a:rPr>
              <a:t>bobot</a:t>
            </a:r>
            <a:r>
              <a:rPr lang="en-US" sz="1600" dirty="0">
                <a:solidFill>
                  <a:schemeClr val="accent3">
                    <a:lumMod val="60000"/>
                    <a:lumOff val="40000"/>
                  </a:schemeClr>
                </a:solidFill>
              </a:rPr>
              <a:t> dan bias di update</a:t>
            </a:r>
          </a:p>
          <a:p>
            <a:pPr lvl="1">
              <a:buSzPct val="111000"/>
              <a:buFont typeface="+mj-lt"/>
              <a:buAutoNum type="arabicPeriod"/>
            </a:pPr>
            <a:r>
              <a:rPr lang="en-US" sz="1600" dirty="0">
                <a:solidFill>
                  <a:schemeClr val="accent3">
                    <a:lumMod val="60000"/>
                    <a:lumOff val="40000"/>
                  </a:schemeClr>
                </a:solidFill>
              </a:rPr>
              <a:t>Setelah model </a:t>
            </a:r>
            <a:r>
              <a:rPr lang="en-US" sz="1600" dirty="0" err="1">
                <a:solidFill>
                  <a:schemeClr val="accent3">
                    <a:lumMod val="60000"/>
                    <a:lumOff val="40000"/>
                  </a:schemeClr>
                </a:solidFill>
              </a:rPr>
              <a:t>jadi</a:t>
            </a:r>
            <a:r>
              <a:rPr lang="en-US" sz="1600" dirty="0">
                <a:solidFill>
                  <a:schemeClr val="accent3">
                    <a:lumMod val="60000"/>
                    <a:lumOff val="40000"/>
                  </a:schemeClr>
                </a:solidFill>
              </a:rPr>
              <a:t> </a:t>
            </a:r>
            <a:r>
              <a:rPr lang="en-US" sz="1600" dirty="0" err="1">
                <a:solidFill>
                  <a:schemeClr val="accent3">
                    <a:lumMod val="60000"/>
                    <a:lumOff val="40000"/>
                  </a:schemeClr>
                </a:solidFill>
              </a:rPr>
              <a:t>maka</a:t>
            </a:r>
            <a:r>
              <a:rPr lang="en-US" sz="1600" dirty="0">
                <a:solidFill>
                  <a:schemeClr val="accent3">
                    <a:lumMod val="60000"/>
                    <a:lumOff val="40000"/>
                  </a:schemeClr>
                </a:solidFill>
              </a:rPr>
              <a:t> </a:t>
            </a:r>
            <a:r>
              <a:rPr lang="en-US" sz="1600" dirty="0" err="1">
                <a:solidFill>
                  <a:schemeClr val="accent3">
                    <a:lumMod val="60000"/>
                    <a:lumOff val="40000"/>
                  </a:schemeClr>
                </a:solidFill>
              </a:rPr>
              <a:t>diuji</a:t>
            </a:r>
            <a:r>
              <a:rPr lang="en-US" sz="1600" dirty="0">
                <a:solidFill>
                  <a:schemeClr val="accent3">
                    <a:lumMod val="60000"/>
                    <a:lumOff val="40000"/>
                  </a:schemeClr>
                </a:solidFill>
              </a:rPr>
              <a:t> di data test</a:t>
            </a:r>
            <a:endParaRPr lang="id-ID" sz="1600" dirty="0">
              <a:solidFill>
                <a:schemeClr val="accent3">
                  <a:lumMod val="60000"/>
                  <a:lumOff val="40000"/>
                </a:schemeClr>
              </a:solidFill>
            </a:endParaRPr>
          </a:p>
          <a:p>
            <a:pPr lvl="1">
              <a:buSzPct val="111000"/>
              <a:buFont typeface="+mj-lt"/>
              <a:buAutoNum type="arabicPeriod"/>
            </a:pPr>
            <a:endParaRPr lang="en-US" sz="1600" dirty="0">
              <a:solidFill>
                <a:schemeClr val="bg1"/>
              </a:solidFill>
              <a:latin typeface="Quicksand" panose="020B0604020202020204" charset="0"/>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pic>
        <p:nvPicPr>
          <p:cNvPr id="6" name="Picture 5" descr="Diagram&#10;&#10;Description automatically generated with medium confidence">
            <a:extLst>
              <a:ext uri="{FF2B5EF4-FFF2-40B4-BE49-F238E27FC236}">
                <a16:creationId xmlns:a16="http://schemas.microsoft.com/office/drawing/2014/main" id="{F121369E-597E-4628-A706-715C7DD40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327" y="76069"/>
            <a:ext cx="3087329" cy="4996236"/>
          </a:xfrm>
          <a:prstGeom prst="rect">
            <a:avLst/>
          </a:prstGeom>
        </p:spPr>
      </p:pic>
    </p:spTree>
    <p:extLst>
      <p:ext uri="{BB962C8B-B14F-4D97-AF65-F5344CB8AC3E}">
        <p14:creationId xmlns:p14="http://schemas.microsoft.com/office/powerpoint/2010/main" val="43583272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b="1" dirty="0">
                <a:solidFill>
                  <a:srgbClr val="39C0BA"/>
                </a:solidFill>
              </a:rPr>
              <a:t>Evaluasi dan Visualisasi Machine Learning</a:t>
            </a: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r>
              <a:rPr lang="en-US" sz="1600" dirty="0" err="1"/>
              <a:t>Evaluasi</a:t>
            </a:r>
            <a:r>
              <a:rPr lang="en-US" sz="1600" dirty="0"/>
              <a:t> </a:t>
            </a:r>
            <a:r>
              <a:rPr lang="en-US" sz="1600" dirty="0" err="1"/>
              <a:t>dilakukan</a:t>
            </a:r>
            <a:r>
              <a:rPr lang="en-US" sz="1600" dirty="0"/>
              <a:t> </a:t>
            </a:r>
            <a:r>
              <a:rPr lang="en-US" sz="1600" dirty="0" err="1"/>
              <a:t>dengan</a:t>
            </a:r>
            <a:r>
              <a:rPr lang="en-US" sz="1600" dirty="0"/>
              <a:t> </a:t>
            </a:r>
            <a:r>
              <a:rPr lang="en-US" sz="1600" dirty="0" err="1"/>
              <a:t>mengamati</a:t>
            </a:r>
            <a:r>
              <a:rPr lang="en-US" sz="1600" dirty="0"/>
              <a:t> loss function dan </a:t>
            </a:r>
            <a:r>
              <a:rPr lang="en-US" sz="1600" dirty="0" err="1"/>
              <a:t>hasil</a:t>
            </a:r>
            <a:r>
              <a:rPr lang="en-US" sz="1600" dirty="0"/>
              <a:t> </a:t>
            </a:r>
            <a:r>
              <a:rPr lang="en-US" sz="1600" dirty="0" err="1"/>
              <a:t>prediksi</a:t>
            </a:r>
            <a:r>
              <a:rPr lang="en-US" sz="1600" dirty="0"/>
              <a:t>, </a:t>
            </a:r>
            <a:r>
              <a:rPr lang="en-US" sz="1600" dirty="0" err="1"/>
              <a:t>apabila</a:t>
            </a:r>
            <a:r>
              <a:rPr lang="en-US" sz="1600" dirty="0"/>
              <a:t> </a:t>
            </a:r>
            <a:r>
              <a:rPr lang="en-US" sz="1600" dirty="0" err="1"/>
              <a:t>kurang</a:t>
            </a:r>
            <a:r>
              <a:rPr lang="en-US" sz="1600" dirty="0"/>
              <a:t> </a:t>
            </a:r>
            <a:r>
              <a:rPr lang="en-US" sz="1600" dirty="0" err="1"/>
              <a:t>memuaskan</a:t>
            </a:r>
            <a:r>
              <a:rPr lang="en-US" sz="1600" dirty="0"/>
              <a:t> </a:t>
            </a:r>
            <a:r>
              <a:rPr lang="en-US" sz="1600" dirty="0" err="1"/>
              <a:t>maka</a:t>
            </a:r>
            <a:r>
              <a:rPr lang="en-US" sz="1600" dirty="0"/>
              <a:t> hyperparameter </a:t>
            </a:r>
            <a:r>
              <a:rPr lang="en-US" sz="1600" dirty="0" err="1"/>
              <a:t>dapat</a:t>
            </a:r>
            <a:r>
              <a:rPr lang="en-US" sz="1600" dirty="0"/>
              <a:t> </a:t>
            </a:r>
            <a:r>
              <a:rPr lang="en-US" sz="1600" dirty="0" err="1"/>
              <a:t>diubah-ubah</a:t>
            </a:r>
            <a:endParaRPr lang="en-US" sz="1600" dirty="0"/>
          </a:p>
          <a:p>
            <a:pPr lvl="1"/>
            <a:r>
              <a:rPr lang="en-US" sz="1600" dirty="0" err="1">
                <a:solidFill>
                  <a:schemeClr val="accent2">
                    <a:lumMod val="75000"/>
                  </a:schemeClr>
                </a:solidFill>
              </a:rPr>
              <a:t>Pengujian</a:t>
            </a:r>
            <a:r>
              <a:rPr lang="en-US" sz="1600" dirty="0">
                <a:solidFill>
                  <a:schemeClr val="accent2">
                    <a:lumMod val="75000"/>
                  </a:schemeClr>
                </a:solidFill>
              </a:rPr>
              <a:t> lain </a:t>
            </a:r>
            <a:r>
              <a:rPr lang="en-US" sz="1600" dirty="0" err="1">
                <a:solidFill>
                  <a:schemeClr val="accent2">
                    <a:lumMod val="75000"/>
                  </a:schemeClr>
                </a:solidFill>
              </a:rPr>
              <a:t>dengan</a:t>
            </a:r>
            <a:r>
              <a:rPr lang="en-US" sz="1600" dirty="0">
                <a:solidFill>
                  <a:schemeClr val="accent2">
                    <a:lumMod val="75000"/>
                  </a:schemeClr>
                </a:solidFill>
              </a:rPr>
              <a:t> </a:t>
            </a:r>
            <a:r>
              <a:rPr lang="en-US" sz="1600" dirty="0" err="1">
                <a:solidFill>
                  <a:schemeClr val="accent2">
                    <a:lumMod val="75000"/>
                  </a:schemeClr>
                </a:solidFill>
              </a:rPr>
              <a:t>mencoba</a:t>
            </a:r>
            <a:r>
              <a:rPr lang="en-US" sz="1600" dirty="0">
                <a:solidFill>
                  <a:schemeClr val="accent2">
                    <a:lumMod val="75000"/>
                  </a:schemeClr>
                </a:solidFill>
              </a:rPr>
              <a:t> </a:t>
            </a:r>
            <a:r>
              <a:rPr lang="en-US" sz="1600" dirty="0" err="1">
                <a:solidFill>
                  <a:schemeClr val="accent2">
                    <a:lumMod val="75000"/>
                  </a:schemeClr>
                </a:solidFill>
              </a:rPr>
              <a:t>kombinasi</a:t>
            </a:r>
            <a:r>
              <a:rPr lang="en-US" sz="1600" dirty="0">
                <a:solidFill>
                  <a:schemeClr val="accent2">
                    <a:lumMod val="75000"/>
                  </a:schemeClr>
                </a:solidFill>
              </a:rPr>
              <a:t> parameter </a:t>
            </a:r>
            <a:r>
              <a:rPr lang="en-US" sz="1600" dirty="0" err="1">
                <a:solidFill>
                  <a:schemeClr val="accent2">
                    <a:lumMod val="75000"/>
                  </a:schemeClr>
                </a:solidFill>
              </a:rPr>
              <a:t>cuaca</a:t>
            </a:r>
            <a:r>
              <a:rPr lang="en-US" sz="1600" dirty="0">
                <a:solidFill>
                  <a:schemeClr val="accent2">
                    <a:lumMod val="75000"/>
                  </a:schemeClr>
                </a:solidFill>
              </a:rPr>
              <a:t> </a:t>
            </a:r>
            <a:r>
              <a:rPr lang="en-US" sz="1600" dirty="0" err="1">
                <a:solidFill>
                  <a:schemeClr val="accent2">
                    <a:lumMod val="75000"/>
                  </a:schemeClr>
                </a:solidFill>
              </a:rPr>
              <a:t>hingga</a:t>
            </a:r>
            <a:r>
              <a:rPr lang="en-US" sz="1600" dirty="0">
                <a:solidFill>
                  <a:schemeClr val="accent2">
                    <a:lumMod val="75000"/>
                  </a:schemeClr>
                </a:solidFill>
              </a:rPr>
              <a:t> </a:t>
            </a:r>
            <a:r>
              <a:rPr lang="en-US" sz="1600" dirty="0" err="1">
                <a:solidFill>
                  <a:schemeClr val="accent2">
                    <a:lumMod val="75000"/>
                  </a:schemeClr>
                </a:solidFill>
              </a:rPr>
              <a:t>didapatkan</a:t>
            </a:r>
            <a:r>
              <a:rPr lang="en-US" sz="1600" dirty="0">
                <a:solidFill>
                  <a:schemeClr val="accent2">
                    <a:lumMod val="75000"/>
                  </a:schemeClr>
                </a:solidFill>
              </a:rPr>
              <a:t> </a:t>
            </a:r>
            <a:r>
              <a:rPr lang="en-US" sz="1600" dirty="0" err="1">
                <a:solidFill>
                  <a:schemeClr val="accent2">
                    <a:lumMod val="75000"/>
                  </a:schemeClr>
                </a:solidFill>
              </a:rPr>
              <a:t>kombinasi</a:t>
            </a:r>
            <a:r>
              <a:rPr lang="en-US" sz="1600" dirty="0">
                <a:solidFill>
                  <a:schemeClr val="accent2">
                    <a:lumMod val="75000"/>
                  </a:schemeClr>
                </a:solidFill>
              </a:rPr>
              <a:t> </a:t>
            </a:r>
            <a:r>
              <a:rPr lang="en-US" sz="1600" dirty="0" err="1">
                <a:solidFill>
                  <a:schemeClr val="accent2">
                    <a:lumMod val="75000"/>
                  </a:schemeClr>
                </a:solidFill>
              </a:rPr>
              <a:t>terbaik</a:t>
            </a:r>
            <a:r>
              <a:rPr lang="en-US" sz="1600" dirty="0">
                <a:solidFill>
                  <a:schemeClr val="accent2">
                    <a:lumMod val="75000"/>
                  </a:schemeClr>
                </a:solidFill>
              </a:rPr>
              <a:t>, </a:t>
            </a:r>
            <a:r>
              <a:rPr lang="en-US" sz="1600" dirty="0" err="1">
                <a:solidFill>
                  <a:schemeClr val="accent2">
                    <a:lumMod val="75000"/>
                  </a:schemeClr>
                </a:solidFill>
              </a:rPr>
              <a:t>lalu</a:t>
            </a:r>
            <a:r>
              <a:rPr lang="en-US" sz="1600" dirty="0">
                <a:solidFill>
                  <a:schemeClr val="accent2">
                    <a:lumMod val="75000"/>
                  </a:schemeClr>
                </a:solidFill>
              </a:rPr>
              <a:t> </a:t>
            </a:r>
            <a:r>
              <a:rPr lang="en-US" sz="1600" dirty="0" err="1">
                <a:solidFill>
                  <a:schemeClr val="accent2">
                    <a:lumMod val="75000"/>
                  </a:schemeClr>
                </a:solidFill>
              </a:rPr>
              <a:t>dicari</a:t>
            </a:r>
            <a:r>
              <a:rPr lang="en-US" sz="1600" dirty="0">
                <a:solidFill>
                  <a:schemeClr val="accent2">
                    <a:lumMod val="75000"/>
                  </a:schemeClr>
                </a:solidFill>
              </a:rPr>
              <a:t> </a:t>
            </a:r>
            <a:r>
              <a:rPr lang="en-US" sz="1600" dirty="0" err="1">
                <a:solidFill>
                  <a:schemeClr val="accent2">
                    <a:lumMod val="75000"/>
                  </a:schemeClr>
                </a:solidFill>
              </a:rPr>
              <a:t>tahu</a:t>
            </a:r>
            <a:r>
              <a:rPr lang="en-US" sz="1600" dirty="0">
                <a:solidFill>
                  <a:schemeClr val="accent2">
                    <a:lumMod val="75000"/>
                  </a:schemeClr>
                </a:solidFill>
              </a:rPr>
              <a:t> </a:t>
            </a:r>
            <a:r>
              <a:rPr lang="en-US" sz="1600" dirty="0" err="1">
                <a:solidFill>
                  <a:schemeClr val="accent2">
                    <a:lumMod val="75000"/>
                  </a:schemeClr>
                </a:solidFill>
              </a:rPr>
              <a:t>alasan</a:t>
            </a:r>
            <a:r>
              <a:rPr lang="en-US" sz="1600" dirty="0">
                <a:solidFill>
                  <a:schemeClr val="accent2">
                    <a:lumMod val="75000"/>
                  </a:schemeClr>
                </a:solidFill>
              </a:rPr>
              <a:t> </a:t>
            </a:r>
            <a:r>
              <a:rPr lang="en-US" sz="1600" dirty="0" err="1">
                <a:solidFill>
                  <a:schemeClr val="accent2">
                    <a:lumMod val="75000"/>
                  </a:schemeClr>
                </a:solidFill>
              </a:rPr>
              <a:t>fisisnya</a:t>
            </a:r>
            <a:endParaRPr lang="en-US" sz="1600" dirty="0">
              <a:solidFill>
                <a:schemeClr val="accent2">
                  <a:lumMod val="75000"/>
                </a:schemeClr>
              </a:solidFill>
            </a:endParaRPr>
          </a:p>
          <a:p>
            <a:pPr lvl="1"/>
            <a:r>
              <a:rPr lang="en-US" sz="1600" dirty="0" err="1"/>
              <a:t>Visualisasi</a:t>
            </a:r>
            <a:r>
              <a:rPr lang="en-US" sz="1600" dirty="0"/>
              <a:t> </a:t>
            </a:r>
            <a:r>
              <a:rPr lang="en-US" sz="1600" dirty="0" err="1"/>
              <a:t>digunakan</a:t>
            </a:r>
            <a:r>
              <a:rPr lang="en-US" sz="1600" dirty="0"/>
              <a:t> </a:t>
            </a:r>
            <a:r>
              <a:rPr lang="en-US" sz="1600" dirty="0" err="1"/>
              <a:t>untuk</a:t>
            </a:r>
            <a:r>
              <a:rPr lang="en-US" sz="1600" dirty="0"/>
              <a:t> </a:t>
            </a:r>
            <a:r>
              <a:rPr lang="en-US" sz="1600" dirty="0" err="1"/>
              <a:t>melihat</a:t>
            </a:r>
            <a:r>
              <a:rPr lang="en-US" sz="1600" dirty="0"/>
              <a:t> </a:t>
            </a:r>
            <a:r>
              <a:rPr lang="en-US" sz="1600" dirty="0" err="1"/>
              <a:t>perbandingan</a:t>
            </a:r>
            <a:r>
              <a:rPr lang="en-US" sz="1600" dirty="0"/>
              <a:t> data </a:t>
            </a:r>
            <a:r>
              <a:rPr lang="en-US" sz="1600" dirty="0" err="1"/>
              <a:t>tes</a:t>
            </a:r>
            <a:r>
              <a:rPr lang="en-US" sz="1600" dirty="0"/>
              <a:t> dan train </a:t>
            </a:r>
            <a:r>
              <a:rPr lang="en-US" sz="1600" dirty="0" err="1"/>
              <a:t>serta</a:t>
            </a:r>
            <a:r>
              <a:rPr lang="en-US" sz="1600" dirty="0"/>
              <a:t> </a:t>
            </a:r>
            <a:r>
              <a:rPr lang="en-US" sz="1600" dirty="0" err="1"/>
              <a:t>korelasi</a:t>
            </a:r>
            <a:r>
              <a:rPr lang="en-US" sz="1600" dirty="0"/>
              <a:t> </a:t>
            </a:r>
            <a:r>
              <a:rPr lang="en-US" sz="1600" dirty="0" err="1"/>
              <a:t>antar</a:t>
            </a:r>
            <a:r>
              <a:rPr lang="en-US" sz="1600" dirty="0"/>
              <a:t> parameter</a:t>
            </a:r>
            <a:endParaRPr lang="id-ID" sz="16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2599364889"/>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Jadwal Kegiatan Penelitian</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13106589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b="1" dirty="0">
                <a:solidFill>
                  <a:srgbClr val="39C0BA"/>
                </a:solidFill>
              </a:rPr>
              <a:t>Jadwal Kegiatan Penelitian</a:t>
            </a:r>
          </a:p>
        </p:txBody>
      </p:sp>
      <p:sp>
        <p:nvSpPr>
          <p:cNvPr id="109" name="Google Shape;109;p17"/>
          <p:cNvSpPr txBox="1">
            <a:spLocks noGrp="1"/>
          </p:cNvSpPr>
          <p:nvPr>
            <p:ph type="body" idx="1"/>
          </p:nvPr>
        </p:nvSpPr>
        <p:spPr>
          <a:xfrm>
            <a:off x="672011" y="1274187"/>
            <a:ext cx="8123645" cy="3725700"/>
          </a:xfrm>
          <a:prstGeom prst="rect">
            <a:avLst/>
          </a:prstGeom>
        </p:spPr>
        <p:txBody>
          <a:bodyPr spcFirstLastPara="1" wrap="square" lIns="91425" tIns="91425" rIns="91425" bIns="91425" anchor="t" anchorCtr="0">
            <a:noAutofit/>
          </a:bodyPr>
          <a:lstStyle/>
          <a:p>
            <a:pPr lvl="1"/>
            <a:endParaRPr lang="id-ID" sz="16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pic>
        <p:nvPicPr>
          <p:cNvPr id="3" name="Picture 2">
            <a:extLst>
              <a:ext uri="{FF2B5EF4-FFF2-40B4-BE49-F238E27FC236}">
                <a16:creationId xmlns:a16="http://schemas.microsoft.com/office/drawing/2014/main" id="{EE60BD33-5C80-4A3B-AD7F-6D09168E1625}"/>
              </a:ext>
            </a:extLst>
          </p:cNvPr>
          <p:cNvPicPr>
            <a:picLocks noChangeAspect="1"/>
          </p:cNvPicPr>
          <p:nvPr/>
        </p:nvPicPr>
        <p:blipFill>
          <a:blip r:embed="rId3"/>
          <a:stretch>
            <a:fillRect/>
          </a:stretch>
        </p:blipFill>
        <p:spPr>
          <a:xfrm>
            <a:off x="2332512" y="1048981"/>
            <a:ext cx="4802642" cy="3703150"/>
          </a:xfrm>
          <a:prstGeom prst="rect">
            <a:avLst/>
          </a:prstGeom>
        </p:spPr>
      </p:pic>
    </p:spTree>
    <p:extLst>
      <p:ext uri="{BB962C8B-B14F-4D97-AF65-F5344CB8AC3E}">
        <p14:creationId xmlns:p14="http://schemas.microsoft.com/office/powerpoint/2010/main" val="184437634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chemeClr val="accent1"/>
                </a:solidFill>
              </a:rPr>
              <a:t>Terimakasih</a:t>
            </a:r>
            <a:endParaRPr dirty="0">
              <a:solidFill>
                <a:schemeClr val="accent1"/>
              </a:solidFill>
            </a:endParaRPr>
          </a:p>
        </p:txBody>
      </p:sp>
      <p:sp>
        <p:nvSpPr>
          <p:cNvPr id="103" name="Google Shape;103;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Latar Belakang</a:t>
            </a:r>
            <a:endParaRPr b="1" dirty="0">
              <a:solidFill>
                <a:srgbClr val="39C0BA"/>
              </a:solidFill>
            </a:endParaRPr>
          </a:p>
        </p:txBody>
      </p:sp>
      <p:sp>
        <p:nvSpPr>
          <p:cNvPr id="109" name="Google Shape;109;p17"/>
          <p:cNvSpPr txBox="1">
            <a:spLocks noGrp="1"/>
          </p:cNvSpPr>
          <p:nvPr>
            <p:ph type="body" idx="1"/>
          </p:nvPr>
        </p:nvSpPr>
        <p:spPr>
          <a:xfrm>
            <a:off x="1165498" y="1158072"/>
            <a:ext cx="6858000" cy="3725700"/>
          </a:xfrm>
          <a:prstGeom prst="rect">
            <a:avLst/>
          </a:prstGeom>
        </p:spPr>
        <p:txBody>
          <a:bodyPr spcFirstLastPara="1" wrap="square" lIns="91425" tIns="91425" rIns="91425" bIns="91425" anchor="t" anchorCtr="0">
            <a:noAutofit/>
          </a:bodyPr>
          <a:lstStyle/>
          <a:p>
            <a:pPr marL="0" indent="0">
              <a:buNone/>
            </a:pPr>
            <a:r>
              <a:rPr lang="id-ID" sz="1800" dirty="0"/>
              <a:t>Cuaca sangat berpengaruh terhadap kehidupan manusia dalam berbagai sektor. Pada pertanian (</a:t>
            </a:r>
            <a:r>
              <a:rPr lang="id-ID" sz="1800" dirty="0" err="1"/>
              <a:t>Cogato</a:t>
            </a:r>
            <a:r>
              <a:rPr lang="id-ID" sz="1800" dirty="0"/>
              <a:t> </a:t>
            </a:r>
            <a:r>
              <a:rPr lang="id-ID" sz="1800" dirty="0" err="1"/>
              <a:t>er</a:t>
            </a:r>
            <a:r>
              <a:rPr lang="id-ID" sz="1800" dirty="0"/>
              <a:t> </a:t>
            </a:r>
            <a:r>
              <a:rPr lang="id-ID" sz="1800" dirty="0" err="1"/>
              <a:t>al.</a:t>
            </a:r>
            <a:r>
              <a:rPr lang="id-ID" sz="1800" dirty="0"/>
              <a:t>, 2019), pada pasokan air (Kirono </a:t>
            </a:r>
            <a:r>
              <a:rPr lang="id-ID" sz="1800" dirty="0" err="1"/>
              <a:t>et</a:t>
            </a:r>
            <a:r>
              <a:rPr lang="id-ID" sz="1800" dirty="0"/>
              <a:t> </a:t>
            </a:r>
            <a:r>
              <a:rPr lang="id-ID" sz="1800" dirty="0" err="1"/>
              <a:t>al.</a:t>
            </a:r>
            <a:r>
              <a:rPr lang="id-ID" sz="1800" dirty="0"/>
              <a:t>, 2016) hingga ke pengendalian pandemi (</a:t>
            </a:r>
            <a:r>
              <a:rPr lang="id-ID" sz="1800" dirty="0" err="1"/>
              <a:t>Tosepu</a:t>
            </a:r>
            <a:r>
              <a:rPr lang="id-ID" sz="1800" dirty="0"/>
              <a:t> </a:t>
            </a:r>
            <a:r>
              <a:rPr lang="id-ID" sz="1800" dirty="0" err="1"/>
              <a:t>et</a:t>
            </a:r>
            <a:r>
              <a:rPr lang="id-ID" sz="1800" dirty="0"/>
              <a:t> </a:t>
            </a:r>
            <a:r>
              <a:rPr lang="id-ID" sz="1800" dirty="0" err="1"/>
              <a:t>al.</a:t>
            </a:r>
            <a:r>
              <a:rPr lang="id-ID" sz="1800" dirty="0"/>
              <a:t>, 2020)</a:t>
            </a:r>
          </a:p>
          <a:p>
            <a:pPr marL="0" indent="0">
              <a:buNone/>
            </a:pPr>
            <a:r>
              <a:rPr lang="id-ID" sz="1800" dirty="0">
                <a:solidFill>
                  <a:schemeClr val="accent2">
                    <a:lumMod val="75000"/>
                  </a:schemeClr>
                </a:solidFill>
              </a:rPr>
              <a:t>Pentingnya cuaca mendorong melakukan peramalan cuaca. Peramalan satu parameter sudah dilakukan seperti peramalan kecepatan angin (</a:t>
            </a:r>
            <a:r>
              <a:rPr lang="id-ID" sz="1800" dirty="0" err="1">
                <a:solidFill>
                  <a:schemeClr val="accent2">
                    <a:lumMod val="75000"/>
                  </a:schemeClr>
                </a:solidFill>
              </a:rPr>
              <a:t>Khosravi</a:t>
            </a:r>
            <a:r>
              <a:rPr lang="id-ID" sz="1800" dirty="0">
                <a:solidFill>
                  <a:schemeClr val="accent2">
                    <a:lumMod val="75000"/>
                  </a:schemeClr>
                </a:solidFill>
              </a:rPr>
              <a:t> </a:t>
            </a:r>
            <a:r>
              <a:rPr lang="id-ID" sz="1800" dirty="0" err="1">
                <a:solidFill>
                  <a:schemeClr val="accent2">
                    <a:lumMod val="75000"/>
                  </a:schemeClr>
                </a:solidFill>
              </a:rPr>
              <a:t>et</a:t>
            </a:r>
            <a:r>
              <a:rPr lang="id-ID" sz="1800" dirty="0">
                <a:solidFill>
                  <a:schemeClr val="accent2">
                    <a:lumMod val="75000"/>
                  </a:schemeClr>
                </a:solidFill>
              </a:rPr>
              <a:t> </a:t>
            </a:r>
            <a:r>
              <a:rPr lang="id-ID" sz="1800" dirty="0" err="1">
                <a:solidFill>
                  <a:schemeClr val="accent2">
                    <a:lumMod val="75000"/>
                  </a:schemeClr>
                </a:solidFill>
              </a:rPr>
              <a:t>al.</a:t>
            </a:r>
            <a:r>
              <a:rPr lang="id-ID" sz="1800" dirty="0">
                <a:solidFill>
                  <a:schemeClr val="accent2">
                    <a:lumMod val="75000"/>
                  </a:schemeClr>
                </a:solidFill>
              </a:rPr>
              <a:t>, 2018), prediksi hujan dan temperatur (Kirono </a:t>
            </a:r>
            <a:r>
              <a:rPr lang="id-ID" sz="1800" dirty="0" err="1">
                <a:solidFill>
                  <a:schemeClr val="accent2">
                    <a:lumMod val="75000"/>
                  </a:schemeClr>
                </a:solidFill>
              </a:rPr>
              <a:t>et</a:t>
            </a:r>
            <a:r>
              <a:rPr lang="id-ID" sz="1800" dirty="0">
                <a:solidFill>
                  <a:schemeClr val="accent2">
                    <a:lumMod val="75000"/>
                  </a:schemeClr>
                </a:solidFill>
              </a:rPr>
              <a:t> </a:t>
            </a:r>
            <a:r>
              <a:rPr lang="id-ID" sz="1800" dirty="0" err="1">
                <a:solidFill>
                  <a:schemeClr val="accent2">
                    <a:lumMod val="75000"/>
                  </a:schemeClr>
                </a:solidFill>
              </a:rPr>
              <a:t>al.</a:t>
            </a:r>
            <a:r>
              <a:rPr lang="id-ID" sz="1800" dirty="0">
                <a:solidFill>
                  <a:schemeClr val="accent2">
                    <a:lumMod val="75000"/>
                  </a:schemeClr>
                </a:solidFill>
              </a:rPr>
              <a:t>, 2016) </a:t>
            </a:r>
          </a:p>
          <a:p>
            <a:pPr marL="0" indent="0">
              <a:buNone/>
            </a:pPr>
            <a:r>
              <a:rPr lang="id-ID" sz="1800" dirty="0"/>
              <a:t>Penelitian terkait klasifikasi cuaca juga sudah ada, terkait dengan kemampuan kamera untuk mengidentifikasi cuaca secara langsung (</a:t>
            </a:r>
            <a:r>
              <a:rPr lang="id-ID" sz="1800" dirty="0" err="1"/>
              <a:t>Zhang</a:t>
            </a:r>
            <a:r>
              <a:rPr lang="id-ID" sz="1800" dirty="0"/>
              <a:t> </a:t>
            </a:r>
            <a:r>
              <a:rPr lang="id-ID" sz="1800" dirty="0" err="1"/>
              <a:t>et</a:t>
            </a:r>
            <a:r>
              <a:rPr lang="id-ID" sz="1800" dirty="0"/>
              <a:t> </a:t>
            </a:r>
            <a:r>
              <a:rPr lang="id-ID" sz="1800" dirty="0" err="1"/>
              <a:t>al.</a:t>
            </a:r>
            <a:r>
              <a:rPr lang="id-ID" sz="1800" dirty="0"/>
              <a:t>, 2016)</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Latar Belakang</a:t>
            </a:r>
            <a:endParaRPr b="1" dirty="0">
              <a:solidFill>
                <a:srgbClr val="39C0BA"/>
              </a:solidFill>
            </a:endParaRPr>
          </a:p>
        </p:txBody>
      </p:sp>
      <p:sp>
        <p:nvSpPr>
          <p:cNvPr id="109" name="Google Shape;109;p17"/>
          <p:cNvSpPr txBox="1">
            <a:spLocks noGrp="1"/>
          </p:cNvSpPr>
          <p:nvPr>
            <p:ph type="body" idx="1"/>
          </p:nvPr>
        </p:nvSpPr>
        <p:spPr>
          <a:xfrm>
            <a:off x="672012" y="1274187"/>
            <a:ext cx="6858000" cy="3725700"/>
          </a:xfrm>
          <a:prstGeom prst="rect">
            <a:avLst/>
          </a:prstGeom>
        </p:spPr>
        <p:txBody>
          <a:bodyPr spcFirstLastPara="1" wrap="square" lIns="91425" tIns="91425" rIns="91425" bIns="91425" anchor="t" anchorCtr="0">
            <a:noAutofit/>
          </a:bodyPr>
          <a:lstStyle/>
          <a:p>
            <a:pPr marL="533400" lvl="1" indent="0">
              <a:buNone/>
            </a:pPr>
            <a:r>
              <a:rPr lang="en-US" sz="1800" dirty="0" err="1">
                <a:solidFill>
                  <a:schemeClr val="bg1"/>
                </a:solidFill>
              </a:rPr>
              <a:t>Berdasarkan</a:t>
            </a:r>
            <a:r>
              <a:rPr lang="en-US" sz="1800" dirty="0">
                <a:solidFill>
                  <a:schemeClr val="bg1"/>
                </a:solidFill>
              </a:rPr>
              <a:t> </a:t>
            </a:r>
            <a:r>
              <a:rPr lang="en-US" sz="1800" dirty="0" err="1">
                <a:solidFill>
                  <a:schemeClr val="bg1"/>
                </a:solidFill>
              </a:rPr>
              <a:t>latar</a:t>
            </a:r>
            <a:r>
              <a:rPr lang="en-US" sz="1800" dirty="0">
                <a:solidFill>
                  <a:schemeClr val="bg1"/>
                </a:solidFill>
              </a:rPr>
              <a:t> </a:t>
            </a:r>
            <a:r>
              <a:rPr lang="en-US" sz="1800" dirty="0" err="1">
                <a:solidFill>
                  <a:schemeClr val="bg1"/>
                </a:solidFill>
              </a:rPr>
              <a:t>belakang</a:t>
            </a:r>
            <a:r>
              <a:rPr lang="en-US" sz="1800" dirty="0">
                <a:solidFill>
                  <a:schemeClr val="bg1"/>
                </a:solidFill>
              </a:rPr>
              <a:t> </a:t>
            </a:r>
            <a:r>
              <a:rPr lang="en-US" sz="1800" dirty="0" err="1">
                <a:solidFill>
                  <a:schemeClr val="bg1"/>
                </a:solidFill>
              </a:rPr>
              <a:t>tersebut</a:t>
            </a:r>
            <a:r>
              <a:rPr lang="en-US" sz="1800" dirty="0">
                <a:solidFill>
                  <a:schemeClr val="bg1"/>
                </a:solidFill>
              </a:rPr>
              <a:t>, </a:t>
            </a:r>
            <a:r>
              <a:rPr lang="en-US" sz="1800" dirty="0" err="1">
                <a:solidFill>
                  <a:schemeClr val="bg1"/>
                </a:solidFill>
              </a:rPr>
              <a:t>penulis</a:t>
            </a:r>
            <a:r>
              <a:rPr lang="en-US" sz="1800" dirty="0">
                <a:solidFill>
                  <a:schemeClr val="bg1"/>
                </a:solidFill>
              </a:rPr>
              <a:t> </a:t>
            </a:r>
            <a:r>
              <a:rPr lang="en-US" sz="1800" dirty="0" err="1">
                <a:solidFill>
                  <a:schemeClr val="bg1"/>
                </a:solidFill>
              </a:rPr>
              <a:t>berencana</a:t>
            </a:r>
            <a:r>
              <a:rPr lang="en-US" sz="1800" dirty="0">
                <a:solidFill>
                  <a:schemeClr val="bg1"/>
                </a:solidFill>
              </a:rPr>
              <a:t> </a:t>
            </a:r>
            <a:r>
              <a:rPr lang="en-US" sz="1800" dirty="0" err="1">
                <a:solidFill>
                  <a:schemeClr val="bg1"/>
                </a:solidFill>
              </a:rPr>
              <a:t>untuk</a:t>
            </a:r>
            <a:r>
              <a:rPr lang="en-US" sz="1800" dirty="0">
                <a:solidFill>
                  <a:schemeClr val="bg1"/>
                </a:solidFill>
              </a:rPr>
              <a:t> </a:t>
            </a:r>
            <a:r>
              <a:rPr lang="en-US" sz="1800" dirty="0" err="1">
                <a:solidFill>
                  <a:schemeClr val="bg1"/>
                </a:solidFill>
              </a:rPr>
              <a:t>membangun</a:t>
            </a:r>
            <a:r>
              <a:rPr lang="en-US" sz="1800" dirty="0">
                <a:solidFill>
                  <a:schemeClr val="bg1"/>
                </a:solidFill>
              </a:rPr>
              <a:t> </a:t>
            </a:r>
            <a:r>
              <a:rPr lang="en-US" sz="1800" dirty="0" err="1">
                <a:solidFill>
                  <a:schemeClr val="bg1"/>
                </a:solidFill>
              </a:rPr>
              <a:t>kode</a:t>
            </a:r>
            <a:r>
              <a:rPr lang="en-US" sz="1800" dirty="0">
                <a:solidFill>
                  <a:schemeClr val="bg1"/>
                </a:solidFill>
              </a:rPr>
              <a:t> program </a:t>
            </a:r>
            <a:r>
              <a:rPr lang="en-US" sz="1800" dirty="0" err="1">
                <a:solidFill>
                  <a:schemeClr val="bg1"/>
                </a:solidFill>
              </a:rPr>
              <a:t>dengan</a:t>
            </a:r>
            <a:r>
              <a:rPr lang="en-US" sz="1800" dirty="0">
                <a:solidFill>
                  <a:schemeClr val="bg1"/>
                </a:solidFill>
              </a:rPr>
              <a:t> </a:t>
            </a:r>
            <a:r>
              <a:rPr lang="en-US" sz="1800" dirty="0" err="1">
                <a:solidFill>
                  <a:schemeClr val="bg1"/>
                </a:solidFill>
              </a:rPr>
              <a:t>algoritma</a:t>
            </a:r>
            <a:r>
              <a:rPr lang="en-US" sz="1800" dirty="0">
                <a:solidFill>
                  <a:schemeClr val="bg1"/>
                </a:solidFill>
              </a:rPr>
              <a:t> time-series machine learning </a:t>
            </a:r>
            <a:r>
              <a:rPr lang="en-US" sz="1800" dirty="0" err="1">
                <a:solidFill>
                  <a:schemeClr val="bg1"/>
                </a:solidFill>
              </a:rPr>
              <a:t>dimana</a:t>
            </a:r>
            <a:r>
              <a:rPr lang="en-US" sz="1800" dirty="0">
                <a:solidFill>
                  <a:schemeClr val="bg1"/>
                </a:solidFill>
              </a:rPr>
              <a:t> </a:t>
            </a:r>
            <a:r>
              <a:rPr lang="en-US" sz="1800" dirty="0" err="1">
                <a:solidFill>
                  <a:schemeClr val="bg1"/>
                </a:solidFill>
              </a:rPr>
              <a:t>prediksi</a:t>
            </a:r>
            <a:r>
              <a:rPr lang="en-US" sz="1800" dirty="0">
                <a:solidFill>
                  <a:schemeClr val="bg1"/>
                </a:solidFill>
              </a:rPr>
              <a:t> </a:t>
            </a:r>
            <a:r>
              <a:rPr lang="en-US" sz="1800" dirty="0" err="1">
                <a:solidFill>
                  <a:schemeClr val="bg1"/>
                </a:solidFill>
              </a:rPr>
              <a:t>tiap</a:t>
            </a:r>
            <a:r>
              <a:rPr lang="en-US" sz="1800" dirty="0">
                <a:solidFill>
                  <a:schemeClr val="bg1"/>
                </a:solidFill>
              </a:rPr>
              <a:t> parameter </a:t>
            </a:r>
            <a:r>
              <a:rPr lang="en-US" sz="1800" dirty="0" err="1">
                <a:solidFill>
                  <a:schemeClr val="bg1"/>
                </a:solidFill>
              </a:rPr>
              <a:t>cuaca</a:t>
            </a:r>
            <a:r>
              <a:rPr lang="en-US" sz="1800" dirty="0">
                <a:solidFill>
                  <a:schemeClr val="bg1"/>
                </a:solidFill>
              </a:rPr>
              <a:t> </a:t>
            </a:r>
            <a:r>
              <a:rPr lang="en-US" sz="1800" dirty="0" err="1">
                <a:solidFill>
                  <a:schemeClr val="bg1"/>
                </a:solidFill>
              </a:rPr>
              <a:t>akan</a:t>
            </a:r>
            <a:r>
              <a:rPr lang="en-US" sz="1800" dirty="0">
                <a:solidFill>
                  <a:schemeClr val="bg1"/>
                </a:solidFill>
              </a:rPr>
              <a:t> </a:t>
            </a:r>
            <a:r>
              <a:rPr lang="en-US" sz="1800" dirty="0" err="1">
                <a:solidFill>
                  <a:schemeClr val="bg1"/>
                </a:solidFill>
              </a:rPr>
              <a:t>dilakukan</a:t>
            </a:r>
            <a:r>
              <a:rPr lang="en-US" sz="1800" dirty="0">
                <a:solidFill>
                  <a:schemeClr val="bg1"/>
                </a:solidFill>
              </a:rPr>
              <a:t> dan </a:t>
            </a:r>
            <a:r>
              <a:rPr lang="en-US" sz="1800" dirty="0" err="1">
                <a:solidFill>
                  <a:schemeClr val="bg1"/>
                </a:solidFill>
              </a:rPr>
              <a:t>hasil</a:t>
            </a:r>
            <a:r>
              <a:rPr lang="en-US" sz="1800" dirty="0">
                <a:solidFill>
                  <a:schemeClr val="bg1"/>
                </a:solidFill>
              </a:rPr>
              <a:t> </a:t>
            </a:r>
            <a:r>
              <a:rPr lang="en-US" sz="1800" dirty="0" err="1">
                <a:solidFill>
                  <a:schemeClr val="bg1"/>
                </a:solidFill>
              </a:rPr>
              <a:t>prediksi</a:t>
            </a:r>
            <a:r>
              <a:rPr lang="en-US" sz="1800" dirty="0">
                <a:solidFill>
                  <a:schemeClr val="bg1"/>
                </a:solidFill>
              </a:rPr>
              <a:t> </a:t>
            </a:r>
            <a:r>
              <a:rPr lang="en-US" sz="1800" dirty="0" err="1">
                <a:solidFill>
                  <a:schemeClr val="bg1"/>
                </a:solidFill>
              </a:rPr>
              <a:t>tersebut</a:t>
            </a:r>
            <a:r>
              <a:rPr lang="en-US" sz="1800" dirty="0">
                <a:solidFill>
                  <a:schemeClr val="bg1"/>
                </a:solidFill>
              </a:rPr>
              <a:t> </a:t>
            </a:r>
            <a:r>
              <a:rPr lang="en-US" sz="1800" dirty="0" err="1">
                <a:solidFill>
                  <a:schemeClr val="bg1"/>
                </a:solidFill>
              </a:rPr>
              <a:t>digolongkan</a:t>
            </a:r>
            <a:r>
              <a:rPr lang="en-US" sz="1800" dirty="0">
                <a:solidFill>
                  <a:schemeClr val="bg1"/>
                </a:solidFill>
              </a:rPr>
              <a:t> </a:t>
            </a:r>
            <a:r>
              <a:rPr lang="en-US" sz="1800" dirty="0" err="1">
                <a:solidFill>
                  <a:schemeClr val="bg1"/>
                </a:solidFill>
              </a:rPr>
              <a:t>menggunakan</a:t>
            </a:r>
            <a:r>
              <a:rPr lang="en-US" sz="1800" dirty="0">
                <a:solidFill>
                  <a:schemeClr val="bg1"/>
                </a:solidFill>
              </a:rPr>
              <a:t> </a:t>
            </a:r>
            <a:r>
              <a:rPr lang="en-US" sz="1800" dirty="0" err="1">
                <a:solidFill>
                  <a:schemeClr val="bg1"/>
                </a:solidFill>
              </a:rPr>
              <a:t>algoritma</a:t>
            </a:r>
            <a:r>
              <a:rPr lang="en-US" sz="1800" dirty="0">
                <a:solidFill>
                  <a:schemeClr val="bg1"/>
                </a:solidFill>
              </a:rPr>
              <a:t> classification machine learning, </a:t>
            </a:r>
            <a:r>
              <a:rPr lang="en-US" sz="1800" dirty="0" err="1">
                <a:solidFill>
                  <a:schemeClr val="bg1"/>
                </a:solidFill>
              </a:rPr>
              <a:t>sehingga</a:t>
            </a:r>
            <a:r>
              <a:rPr lang="en-US" sz="1800" dirty="0">
                <a:solidFill>
                  <a:schemeClr val="bg1"/>
                </a:solidFill>
              </a:rPr>
              <a:t> </a:t>
            </a:r>
            <a:r>
              <a:rPr lang="en-US" sz="1800" dirty="0" err="1">
                <a:solidFill>
                  <a:schemeClr val="bg1"/>
                </a:solidFill>
              </a:rPr>
              <a:t>didapatkan</a:t>
            </a:r>
            <a:r>
              <a:rPr lang="en-US" sz="1800" dirty="0">
                <a:solidFill>
                  <a:schemeClr val="bg1"/>
                </a:solidFill>
              </a:rPr>
              <a:t> </a:t>
            </a:r>
            <a:r>
              <a:rPr lang="en-US" sz="1800" dirty="0" err="1">
                <a:solidFill>
                  <a:schemeClr val="bg1"/>
                </a:solidFill>
              </a:rPr>
              <a:t>ramalan</a:t>
            </a:r>
            <a:r>
              <a:rPr lang="en-US" sz="1800" dirty="0">
                <a:solidFill>
                  <a:schemeClr val="bg1"/>
                </a:solidFill>
              </a:rPr>
              <a:t> </a:t>
            </a:r>
            <a:r>
              <a:rPr lang="en-US" sz="1800" dirty="0" err="1">
                <a:solidFill>
                  <a:schemeClr val="bg1"/>
                </a:solidFill>
              </a:rPr>
              <a:t>cuaca</a:t>
            </a:r>
            <a:r>
              <a:rPr lang="en-US" sz="1800" dirty="0">
                <a:solidFill>
                  <a:schemeClr val="bg1"/>
                </a:solidFill>
              </a:rPr>
              <a:t> multi parameter. </a:t>
            </a:r>
            <a:r>
              <a:rPr lang="en-US" sz="1800" dirty="0" err="1">
                <a:solidFill>
                  <a:schemeClr val="accent4">
                    <a:lumMod val="90000"/>
                  </a:schemeClr>
                </a:solidFill>
              </a:rPr>
              <a:t>Dalam</a:t>
            </a:r>
            <a:r>
              <a:rPr lang="en-US" sz="1800" dirty="0">
                <a:solidFill>
                  <a:schemeClr val="accent4">
                    <a:lumMod val="90000"/>
                  </a:schemeClr>
                </a:solidFill>
              </a:rPr>
              <a:t> </a:t>
            </a:r>
            <a:r>
              <a:rPr lang="en-US" sz="1800" dirty="0" err="1">
                <a:solidFill>
                  <a:schemeClr val="accent4">
                    <a:lumMod val="90000"/>
                  </a:schemeClr>
                </a:solidFill>
              </a:rPr>
              <a:t>penelitian</a:t>
            </a:r>
            <a:r>
              <a:rPr lang="en-US" sz="1800" dirty="0">
                <a:solidFill>
                  <a:schemeClr val="accent4">
                    <a:lumMod val="90000"/>
                  </a:schemeClr>
                </a:solidFill>
              </a:rPr>
              <a:t> </a:t>
            </a:r>
            <a:r>
              <a:rPr lang="en-US" sz="1800" dirty="0" err="1">
                <a:solidFill>
                  <a:schemeClr val="accent4">
                    <a:lumMod val="90000"/>
                  </a:schemeClr>
                </a:solidFill>
              </a:rPr>
              <a:t>kedepannya</a:t>
            </a:r>
            <a:r>
              <a:rPr lang="en-US" sz="1800" dirty="0">
                <a:solidFill>
                  <a:schemeClr val="accent4">
                    <a:lumMod val="90000"/>
                  </a:schemeClr>
                </a:solidFill>
              </a:rPr>
              <a:t> juga </a:t>
            </a:r>
            <a:r>
              <a:rPr lang="en-US" sz="1800" dirty="0" err="1">
                <a:solidFill>
                  <a:schemeClr val="accent4">
                    <a:lumMod val="90000"/>
                  </a:schemeClr>
                </a:solidFill>
              </a:rPr>
              <a:t>akan</a:t>
            </a:r>
            <a:r>
              <a:rPr lang="en-US" sz="1800" dirty="0">
                <a:solidFill>
                  <a:schemeClr val="accent4">
                    <a:lumMod val="90000"/>
                  </a:schemeClr>
                </a:solidFill>
              </a:rPr>
              <a:t> </a:t>
            </a:r>
            <a:r>
              <a:rPr lang="en-US" sz="1800" dirty="0" err="1">
                <a:solidFill>
                  <a:schemeClr val="accent4">
                    <a:lumMod val="90000"/>
                  </a:schemeClr>
                </a:solidFill>
              </a:rPr>
              <a:t>diteliti</a:t>
            </a:r>
            <a:r>
              <a:rPr lang="en-US" sz="1800" dirty="0">
                <a:solidFill>
                  <a:schemeClr val="accent4">
                    <a:lumMod val="90000"/>
                  </a:schemeClr>
                </a:solidFill>
              </a:rPr>
              <a:t> </a:t>
            </a:r>
            <a:r>
              <a:rPr lang="en-US" sz="1800" dirty="0" err="1">
                <a:solidFill>
                  <a:schemeClr val="accent4">
                    <a:lumMod val="90000"/>
                  </a:schemeClr>
                </a:solidFill>
              </a:rPr>
              <a:t>terkait</a:t>
            </a:r>
            <a:r>
              <a:rPr lang="en-US" sz="1800" dirty="0">
                <a:solidFill>
                  <a:schemeClr val="accent4">
                    <a:lumMod val="90000"/>
                  </a:schemeClr>
                </a:solidFill>
              </a:rPr>
              <a:t> </a:t>
            </a:r>
            <a:r>
              <a:rPr lang="en-US" sz="1800" dirty="0" err="1">
                <a:solidFill>
                  <a:schemeClr val="accent4">
                    <a:lumMod val="90000"/>
                  </a:schemeClr>
                </a:solidFill>
              </a:rPr>
              <a:t>hubungan</a:t>
            </a:r>
            <a:r>
              <a:rPr lang="en-US" sz="1800" dirty="0">
                <a:solidFill>
                  <a:schemeClr val="accent4">
                    <a:lumMod val="90000"/>
                  </a:schemeClr>
                </a:solidFill>
              </a:rPr>
              <a:t> </a:t>
            </a:r>
            <a:r>
              <a:rPr lang="en-US" sz="1800" dirty="0" err="1">
                <a:solidFill>
                  <a:schemeClr val="accent4">
                    <a:lumMod val="90000"/>
                  </a:schemeClr>
                </a:solidFill>
              </a:rPr>
              <a:t>antar</a:t>
            </a:r>
            <a:r>
              <a:rPr lang="en-US" sz="1800" dirty="0">
                <a:solidFill>
                  <a:schemeClr val="accent4">
                    <a:lumMod val="90000"/>
                  </a:schemeClr>
                </a:solidFill>
              </a:rPr>
              <a:t> parameter </a:t>
            </a:r>
            <a:r>
              <a:rPr lang="en-US" sz="1800" dirty="0" err="1">
                <a:solidFill>
                  <a:schemeClr val="accent4">
                    <a:lumMod val="90000"/>
                  </a:schemeClr>
                </a:solidFill>
              </a:rPr>
              <a:t>fisis</a:t>
            </a:r>
            <a:r>
              <a:rPr lang="en-US" sz="1800" dirty="0">
                <a:solidFill>
                  <a:schemeClr val="accent4">
                    <a:lumMod val="90000"/>
                  </a:schemeClr>
                </a:solidFill>
              </a:rPr>
              <a:t> yang paling </a:t>
            </a:r>
            <a:r>
              <a:rPr lang="en-US" sz="1800" dirty="0" err="1">
                <a:solidFill>
                  <a:schemeClr val="accent4">
                    <a:lumMod val="90000"/>
                  </a:schemeClr>
                </a:solidFill>
              </a:rPr>
              <a:t>mempengaruhi</a:t>
            </a:r>
            <a:r>
              <a:rPr lang="en-US" sz="1800" dirty="0">
                <a:solidFill>
                  <a:schemeClr val="accent4">
                    <a:lumMod val="90000"/>
                  </a:schemeClr>
                </a:solidFill>
              </a:rPr>
              <a:t> </a:t>
            </a:r>
            <a:r>
              <a:rPr lang="en-US" sz="1800" dirty="0" err="1">
                <a:solidFill>
                  <a:schemeClr val="accent4">
                    <a:lumMod val="90000"/>
                  </a:schemeClr>
                </a:solidFill>
              </a:rPr>
              <a:t>sehingga</a:t>
            </a:r>
            <a:r>
              <a:rPr lang="en-US" sz="1800" dirty="0">
                <a:solidFill>
                  <a:schemeClr val="accent4">
                    <a:lumMod val="90000"/>
                  </a:schemeClr>
                </a:solidFill>
              </a:rPr>
              <a:t> </a:t>
            </a:r>
            <a:r>
              <a:rPr lang="en-US" sz="1800" dirty="0" err="1">
                <a:solidFill>
                  <a:schemeClr val="accent4">
                    <a:lumMod val="90000"/>
                  </a:schemeClr>
                </a:solidFill>
              </a:rPr>
              <a:t>tercipta</a:t>
            </a:r>
            <a:r>
              <a:rPr lang="en-US" sz="1800" dirty="0">
                <a:solidFill>
                  <a:schemeClr val="accent4">
                    <a:lumMod val="90000"/>
                  </a:schemeClr>
                </a:solidFill>
              </a:rPr>
              <a:t> </a:t>
            </a:r>
            <a:r>
              <a:rPr lang="en-US" sz="1800" dirty="0" err="1">
                <a:solidFill>
                  <a:schemeClr val="accent4">
                    <a:lumMod val="90000"/>
                  </a:schemeClr>
                </a:solidFill>
              </a:rPr>
              <a:t>kategori</a:t>
            </a:r>
            <a:r>
              <a:rPr lang="en-US" sz="1800" dirty="0">
                <a:solidFill>
                  <a:schemeClr val="accent4">
                    <a:lumMod val="90000"/>
                  </a:schemeClr>
                </a:solidFill>
              </a:rPr>
              <a:t> </a:t>
            </a:r>
            <a:r>
              <a:rPr lang="en-US" sz="1800" dirty="0" err="1">
                <a:solidFill>
                  <a:schemeClr val="accent4">
                    <a:lumMod val="90000"/>
                  </a:schemeClr>
                </a:solidFill>
              </a:rPr>
              <a:t>cuaca</a:t>
            </a:r>
            <a:r>
              <a:rPr lang="en-US" sz="1800" dirty="0">
                <a:solidFill>
                  <a:schemeClr val="accent4">
                    <a:lumMod val="90000"/>
                  </a:schemeClr>
                </a:solidFill>
              </a:rPr>
              <a:t> pada </a:t>
            </a:r>
            <a:r>
              <a:rPr lang="en-US" sz="1800" dirty="0" err="1">
                <a:solidFill>
                  <a:schemeClr val="accent4">
                    <a:lumMod val="90000"/>
                  </a:schemeClr>
                </a:solidFill>
              </a:rPr>
              <a:t>waktu</a:t>
            </a:r>
            <a:r>
              <a:rPr lang="en-US" sz="1800" dirty="0">
                <a:solidFill>
                  <a:schemeClr val="accent4">
                    <a:lumMod val="90000"/>
                  </a:schemeClr>
                </a:solidFill>
              </a:rPr>
              <a:t> </a:t>
            </a:r>
            <a:r>
              <a:rPr lang="en-US" sz="1800" dirty="0" err="1">
                <a:solidFill>
                  <a:schemeClr val="accent4">
                    <a:lumMod val="90000"/>
                  </a:schemeClr>
                </a:solidFill>
              </a:rPr>
              <a:t>tersebut</a:t>
            </a:r>
            <a:endParaRPr lang="id-ID" sz="1800" dirty="0">
              <a:solidFill>
                <a:schemeClr val="accent4">
                  <a:lumMod val="90000"/>
                </a:schemeClr>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828042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Tujuan</a:t>
            </a:r>
            <a:endParaRPr b="1" dirty="0">
              <a:solidFill>
                <a:srgbClr val="39C0BA"/>
              </a:solidFill>
            </a:endParaRPr>
          </a:p>
        </p:txBody>
      </p:sp>
      <p:sp>
        <p:nvSpPr>
          <p:cNvPr id="109" name="Google Shape;109;p17"/>
          <p:cNvSpPr txBox="1">
            <a:spLocks noGrp="1"/>
          </p:cNvSpPr>
          <p:nvPr>
            <p:ph type="body" idx="1"/>
          </p:nvPr>
        </p:nvSpPr>
        <p:spPr>
          <a:xfrm>
            <a:off x="672012" y="1274187"/>
            <a:ext cx="6858000" cy="3725700"/>
          </a:xfrm>
          <a:prstGeom prst="rect">
            <a:avLst/>
          </a:prstGeom>
        </p:spPr>
        <p:txBody>
          <a:bodyPr spcFirstLastPara="1" wrap="square" lIns="91425" tIns="91425" rIns="91425" bIns="91425" anchor="t" anchorCtr="0">
            <a:noAutofit/>
          </a:bodyPr>
          <a:lstStyle/>
          <a:p>
            <a:pPr marL="914400" lvl="1" indent="-457200">
              <a:buFont typeface="+mj-lt"/>
              <a:buAutoNum type="arabicPeriod"/>
            </a:pPr>
            <a:r>
              <a:rPr lang="id-ID" sz="1800" dirty="0">
                <a:solidFill>
                  <a:schemeClr val="bg1"/>
                </a:solidFill>
              </a:rPr>
              <a:t>Mengetahui korelasi antara parameter fenomena fisis terhadap cuaca yang terjadi.</a:t>
            </a:r>
          </a:p>
          <a:p>
            <a:pPr marL="914400" lvl="1" indent="-457200">
              <a:buFont typeface="+mj-lt"/>
              <a:buAutoNum type="arabicPeriod"/>
            </a:pPr>
            <a:r>
              <a:rPr lang="id-ID" sz="1800" dirty="0">
                <a:solidFill>
                  <a:schemeClr val="accent2">
                    <a:lumMod val="75000"/>
                  </a:schemeClr>
                </a:solidFill>
              </a:rPr>
              <a:t>Mengetahui cara untuk memprediksi cuaca terhadap </a:t>
            </a:r>
            <a:r>
              <a:rPr lang="id-ID" sz="1800" dirty="0" err="1">
                <a:solidFill>
                  <a:schemeClr val="accent2">
                    <a:lumMod val="75000"/>
                  </a:schemeClr>
                </a:solidFill>
              </a:rPr>
              <a:t>multi</a:t>
            </a:r>
            <a:r>
              <a:rPr lang="id-ID" sz="1800" dirty="0">
                <a:solidFill>
                  <a:schemeClr val="accent2">
                    <a:lumMod val="75000"/>
                  </a:schemeClr>
                </a:solidFill>
              </a:rPr>
              <a:t>-parameter fenomena fisis dengan metode regresi dan klasifikasi.</a:t>
            </a:r>
          </a:p>
          <a:p>
            <a:pPr marL="914400" lvl="1" indent="-457200">
              <a:buFont typeface="+mj-lt"/>
              <a:buAutoNum type="arabicPeriod"/>
            </a:pPr>
            <a:r>
              <a:rPr lang="id-ID" sz="1800" dirty="0">
                <a:solidFill>
                  <a:schemeClr val="bg1"/>
                </a:solidFill>
              </a:rPr>
              <a:t>Mengetahui kemampuan model terhadap korelasi tiap parameter dan perubahan hasil apabila parameter ditambahkan atau dikurangi.</a:t>
            </a:r>
          </a:p>
          <a:p>
            <a:pPr marL="914400" lvl="1" indent="-457200">
              <a:buFont typeface="+mj-lt"/>
              <a:buAutoNum type="arabicPeriod"/>
            </a:pPr>
            <a:r>
              <a:rPr lang="id-ID" sz="1800" dirty="0">
                <a:solidFill>
                  <a:schemeClr val="accent2">
                    <a:lumMod val="75000"/>
                  </a:schemeClr>
                </a:solidFill>
              </a:rPr>
              <a:t>Mengetahui kemampuan model terhadap prediksi tahunan pada rentang waktu dan parameter terlibat yang ditentukan.</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026237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Batasan Masalah</a:t>
            </a:r>
            <a:endParaRPr b="1" dirty="0">
              <a:solidFill>
                <a:srgbClr val="39C0BA"/>
              </a:solidFill>
            </a:endParaRPr>
          </a:p>
        </p:txBody>
      </p:sp>
      <p:sp>
        <p:nvSpPr>
          <p:cNvPr id="109" name="Google Shape;109;p17"/>
          <p:cNvSpPr txBox="1">
            <a:spLocks noGrp="1"/>
          </p:cNvSpPr>
          <p:nvPr>
            <p:ph type="body" idx="1"/>
          </p:nvPr>
        </p:nvSpPr>
        <p:spPr>
          <a:xfrm>
            <a:off x="672012" y="1274187"/>
            <a:ext cx="6858000" cy="3725700"/>
          </a:xfrm>
          <a:prstGeom prst="rect">
            <a:avLst/>
          </a:prstGeom>
        </p:spPr>
        <p:txBody>
          <a:bodyPr spcFirstLastPara="1" wrap="square" lIns="91425" tIns="91425" rIns="91425" bIns="91425" anchor="t" anchorCtr="0">
            <a:noAutofit/>
          </a:bodyPr>
          <a:lstStyle/>
          <a:p>
            <a:pPr marL="914400" lvl="1" indent="-457200">
              <a:buFont typeface="+mj-lt"/>
              <a:buAutoNum type="arabicPeriod"/>
            </a:pPr>
            <a:r>
              <a:rPr lang="id-ID" sz="1800" dirty="0">
                <a:solidFill>
                  <a:schemeClr val="bg1"/>
                </a:solidFill>
              </a:rPr>
              <a:t>Cuaca yang diprediksi memiliki kriteria cerah, Sebagian mendung, mendung, hujan, cerah disertai hujan, sebagian mendung disertai hujan</a:t>
            </a:r>
          </a:p>
          <a:p>
            <a:pPr marL="914400" lvl="1" indent="-457200">
              <a:buFont typeface="+mj-lt"/>
              <a:buAutoNum type="arabicPeriod"/>
            </a:pPr>
            <a:r>
              <a:rPr lang="id-ID" sz="1800" dirty="0">
                <a:solidFill>
                  <a:schemeClr val="accent3">
                    <a:lumMod val="60000"/>
                    <a:lumOff val="40000"/>
                  </a:schemeClr>
                </a:solidFill>
              </a:rPr>
              <a:t>Cuaca yang diprediksi berdasarkan data curah hujan tiap jam di kota Malang pada Januari 2010 – Januari 2021</a:t>
            </a:r>
          </a:p>
          <a:p>
            <a:pPr marL="914400" lvl="1" indent="-457200">
              <a:buFont typeface="+mj-lt"/>
              <a:buAutoNum type="arabicPeriod"/>
            </a:pPr>
            <a:r>
              <a:rPr lang="id-ID" sz="1800" dirty="0">
                <a:solidFill>
                  <a:schemeClr val="bg1"/>
                </a:solidFill>
              </a:rPr>
              <a:t>Parameter faktor penentu hujan secara fisis yang digunakan adalah suhu minimum-maksimum, kecepatan dan arah angin, presipitasi dan kelembapan.</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46863465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Tinjauan Pustaka</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1506129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39C0BA"/>
                </a:solidFill>
              </a:rPr>
              <a:t>Cuaca</a:t>
            </a:r>
            <a:endParaRPr b="1" dirty="0">
              <a:solidFill>
                <a:srgbClr val="39C0BA"/>
              </a:solidFill>
            </a:endParaRPr>
          </a:p>
        </p:txBody>
      </p:sp>
      <p:sp>
        <p:nvSpPr>
          <p:cNvPr id="109" name="Google Shape;109;p17"/>
          <p:cNvSpPr txBox="1">
            <a:spLocks noGrp="1"/>
          </p:cNvSpPr>
          <p:nvPr>
            <p:ph type="body" idx="1"/>
          </p:nvPr>
        </p:nvSpPr>
        <p:spPr>
          <a:xfrm>
            <a:off x="672012" y="1274187"/>
            <a:ext cx="6858000" cy="3725700"/>
          </a:xfrm>
          <a:prstGeom prst="rect">
            <a:avLst/>
          </a:prstGeom>
        </p:spPr>
        <p:txBody>
          <a:bodyPr spcFirstLastPara="1" wrap="square" lIns="91425" tIns="91425" rIns="91425" bIns="91425" anchor="t" anchorCtr="0">
            <a:noAutofit/>
          </a:bodyPr>
          <a:lstStyle/>
          <a:p>
            <a:pPr lvl="1">
              <a:buFont typeface="Arial" panose="020B0604020202020204" pitchFamily="34" charset="0"/>
              <a:buChar char="•"/>
            </a:pPr>
            <a:r>
              <a:rPr lang="en-US" sz="1800" dirty="0" err="1"/>
              <a:t>Cuaca</a:t>
            </a:r>
            <a:r>
              <a:rPr lang="en-US" sz="1800" dirty="0"/>
              <a:t> </a:t>
            </a:r>
            <a:r>
              <a:rPr lang="en-US" sz="1800" dirty="0" err="1"/>
              <a:t>bermakna</a:t>
            </a:r>
            <a:r>
              <a:rPr lang="en-US" sz="1800" dirty="0"/>
              <a:t> </a:t>
            </a:r>
            <a:r>
              <a:rPr lang="en-US" sz="1800" dirty="0" err="1"/>
              <a:t>keadaan</a:t>
            </a:r>
            <a:r>
              <a:rPr lang="en-US" sz="1800" dirty="0"/>
              <a:t> </a:t>
            </a:r>
            <a:r>
              <a:rPr lang="en-US" sz="1800" dirty="0" err="1"/>
              <a:t>atmosfer</a:t>
            </a:r>
            <a:r>
              <a:rPr lang="en-US" sz="1800" dirty="0"/>
              <a:t> pada </a:t>
            </a:r>
            <a:r>
              <a:rPr lang="en-US" sz="1800" dirty="0" err="1"/>
              <a:t>satuan</a:t>
            </a:r>
            <a:r>
              <a:rPr lang="en-US" sz="1800" dirty="0"/>
              <a:t> </a:t>
            </a:r>
            <a:r>
              <a:rPr lang="en-US" sz="1800" dirty="0" err="1"/>
              <a:t>waktu</a:t>
            </a:r>
            <a:r>
              <a:rPr lang="en-US" sz="1800" dirty="0"/>
              <a:t> </a:t>
            </a:r>
            <a:r>
              <a:rPr lang="en-US" sz="1800" dirty="0" err="1"/>
              <a:t>tertentu</a:t>
            </a:r>
            <a:endParaRPr lang="en-US" sz="1800" dirty="0"/>
          </a:p>
          <a:p>
            <a:pPr lvl="1">
              <a:buFont typeface="Arial" panose="020B0604020202020204" pitchFamily="34" charset="0"/>
              <a:buChar char="•"/>
            </a:pPr>
            <a:r>
              <a:rPr lang="en-US" sz="1800" dirty="0" err="1">
                <a:solidFill>
                  <a:schemeClr val="accent3">
                    <a:lumMod val="60000"/>
                    <a:lumOff val="40000"/>
                  </a:schemeClr>
                </a:solidFill>
              </a:rPr>
              <a:t>Cuaca</a:t>
            </a:r>
            <a:r>
              <a:rPr lang="en-US" sz="1800" dirty="0">
                <a:solidFill>
                  <a:schemeClr val="accent3">
                    <a:lumMod val="60000"/>
                    <a:lumOff val="40000"/>
                  </a:schemeClr>
                </a:solidFill>
              </a:rPr>
              <a:t> </a:t>
            </a:r>
            <a:r>
              <a:rPr lang="en-US" sz="1800" dirty="0" err="1">
                <a:solidFill>
                  <a:schemeClr val="accent3">
                    <a:lumMod val="60000"/>
                    <a:lumOff val="40000"/>
                  </a:schemeClr>
                </a:solidFill>
              </a:rPr>
              <a:t>memiliki</a:t>
            </a:r>
            <a:r>
              <a:rPr lang="en-US" sz="1800" dirty="0">
                <a:solidFill>
                  <a:schemeClr val="accent3">
                    <a:lumMod val="60000"/>
                    <a:lumOff val="40000"/>
                  </a:schemeClr>
                </a:solidFill>
              </a:rPr>
              <a:t> parameter yang </a:t>
            </a:r>
            <a:r>
              <a:rPr lang="en-US" sz="1800" dirty="0" err="1">
                <a:solidFill>
                  <a:schemeClr val="accent3">
                    <a:lumMod val="60000"/>
                    <a:lumOff val="40000"/>
                  </a:schemeClr>
                </a:solidFill>
              </a:rPr>
              <a:t>diungkapkan</a:t>
            </a:r>
            <a:r>
              <a:rPr lang="en-US" sz="1800" dirty="0">
                <a:solidFill>
                  <a:schemeClr val="accent3">
                    <a:lumMod val="60000"/>
                    <a:lumOff val="40000"/>
                  </a:schemeClr>
                </a:solidFill>
              </a:rPr>
              <a:t>, </a:t>
            </a:r>
            <a:r>
              <a:rPr lang="en-US" sz="1800" dirty="0" err="1">
                <a:solidFill>
                  <a:schemeClr val="accent3">
                    <a:lumMod val="60000"/>
                    <a:lumOff val="40000"/>
                  </a:schemeClr>
                </a:solidFill>
              </a:rPr>
              <a:t>seperti</a:t>
            </a:r>
            <a:r>
              <a:rPr lang="en-US" sz="1800" dirty="0">
                <a:solidFill>
                  <a:schemeClr val="accent3">
                    <a:lumMod val="60000"/>
                    <a:lumOff val="40000"/>
                  </a:schemeClr>
                </a:solidFill>
              </a:rPr>
              <a:t> </a:t>
            </a:r>
            <a:r>
              <a:rPr lang="en-US" sz="1800" dirty="0" err="1">
                <a:solidFill>
                  <a:schemeClr val="accent3">
                    <a:lumMod val="60000"/>
                    <a:lumOff val="40000"/>
                  </a:schemeClr>
                </a:solidFill>
              </a:rPr>
              <a:t>suhu</a:t>
            </a:r>
            <a:r>
              <a:rPr lang="en-US" sz="1800" dirty="0">
                <a:solidFill>
                  <a:schemeClr val="accent3">
                    <a:lumMod val="60000"/>
                    <a:lumOff val="40000"/>
                  </a:schemeClr>
                </a:solidFill>
              </a:rPr>
              <a:t>, </a:t>
            </a:r>
            <a:r>
              <a:rPr lang="en-US" sz="1800" dirty="0" err="1">
                <a:solidFill>
                  <a:schemeClr val="accent3">
                    <a:lumMod val="60000"/>
                    <a:lumOff val="40000"/>
                  </a:schemeClr>
                </a:solidFill>
              </a:rPr>
              <a:t>tekanan</a:t>
            </a:r>
            <a:r>
              <a:rPr lang="en-US" sz="1800" dirty="0">
                <a:solidFill>
                  <a:schemeClr val="accent3">
                    <a:lumMod val="60000"/>
                    <a:lumOff val="40000"/>
                  </a:schemeClr>
                </a:solidFill>
              </a:rPr>
              <a:t>, </a:t>
            </a:r>
            <a:r>
              <a:rPr lang="en-US" sz="1800" dirty="0" err="1">
                <a:solidFill>
                  <a:schemeClr val="accent3">
                    <a:lumMod val="60000"/>
                    <a:lumOff val="40000"/>
                  </a:schemeClr>
                </a:solidFill>
              </a:rPr>
              <a:t>angin</a:t>
            </a:r>
            <a:r>
              <a:rPr lang="en-US" sz="1800" dirty="0">
                <a:solidFill>
                  <a:schemeClr val="accent3">
                    <a:lumMod val="60000"/>
                    <a:lumOff val="40000"/>
                  </a:schemeClr>
                </a:solidFill>
              </a:rPr>
              <a:t>, </a:t>
            </a:r>
            <a:r>
              <a:rPr lang="en-US" sz="1800" dirty="0" err="1">
                <a:solidFill>
                  <a:schemeClr val="accent3">
                    <a:lumMod val="60000"/>
                    <a:lumOff val="40000"/>
                  </a:schemeClr>
                </a:solidFill>
              </a:rPr>
              <a:t>kelembapan</a:t>
            </a:r>
            <a:r>
              <a:rPr lang="en-US" sz="1800" dirty="0">
                <a:solidFill>
                  <a:schemeClr val="accent3">
                    <a:lumMod val="60000"/>
                    <a:lumOff val="40000"/>
                  </a:schemeClr>
                </a:solidFill>
              </a:rPr>
              <a:t> dan </a:t>
            </a:r>
            <a:r>
              <a:rPr lang="en-US" sz="1800" dirty="0" err="1">
                <a:solidFill>
                  <a:schemeClr val="accent3">
                    <a:lumMod val="60000"/>
                    <a:lumOff val="40000"/>
                  </a:schemeClr>
                </a:solidFill>
              </a:rPr>
              <a:t>lainnya</a:t>
            </a:r>
            <a:endParaRPr lang="en-US" sz="1800" dirty="0">
              <a:solidFill>
                <a:schemeClr val="accent3">
                  <a:lumMod val="60000"/>
                  <a:lumOff val="40000"/>
                </a:schemeClr>
              </a:solidFill>
            </a:endParaRPr>
          </a:p>
          <a:p>
            <a:pPr lvl="1">
              <a:buFont typeface="Arial" panose="020B0604020202020204" pitchFamily="34" charset="0"/>
              <a:buChar char="•"/>
            </a:pPr>
            <a:r>
              <a:rPr lang="en-US" sz="1800" dirty="0"/>
              <a:t>Karena </a:t>
            </a:r>
            <a:r>
              <a:rPr lang="en-US" sz="1800" dirty="0" err="1"/>
              <a:t>cuaca</a:t>
            </a:r>
            <a:r>
              <a:rPr lang="en-US" sz="1800" dirty="0"/>
              <a:t> </a:t>
            </a:r>
            <a:r>
              <a:rPr lang="en-US" sz="1800" dirty="0" err="1"/>
              <a:t>sangat</a:t>
            </a:r>
            <a:r>
              <a:rPr lang="en-US" sz="1800" dirty="0"/>
              <a:t> </a:t>
            </a:r>
            <a:r>
              <a:rPr lang="en-US" sz="1800" dirty="0" err="1"/>
              <a:t>mempengaruhi</a:t>
            </a:r>
            <a:r>
              <a:rPr lang="en-US" sz="1800" dirty="0"/>
              <a:t> </a:t>
            </a:r>
            <a:r>
              <a:rPr lang="en-US" sz="1800" dirty="0" err="1"/>
              <a:t>kehidupan</a:t>
            </a:r>
            <a:r>
              <a:rPr lang="en-US" sz="1800" dirty="0"/>
              <a:t> </a:t>
            </a:r>
            <a:r>
              <a:rPr lang="en-US" sz="1800" dirty="0" err="1"/>
              <a:t>manusia</a:t>
            </a:r>
            <a:r>
              <a:rPr lang="en-US" sz="1800" dirty="0"/>
              <a:t>, </a:t>
            </a:r>
            <a:r>
              <a:rPr lang="en-US" sz="1800" dirty="0" err="1"/>
              <a:t>banyak</a:t>
            </a:r>
            <a:r>
              <a:rPr lang="en-US" sz="1800" dirty="0"/>
              <a:t> </a:t>
            </a:r>
            <a:r>
              <a:rPr lang="en-US" sz="1800" dirty="0" err="1"/>
              <a:t>metode</a:t>
            </a:r>
            <a:r>
              <a:rPr lang="en-US" sz="1800" dirty="0"/>
              <a:t> </a:t>
            </a:r>
            <a:r>
              <a:rPr lang="en-US" sz="1800" dirty="0" err="1"/>
              <a:t>peramalan</a:t>
            </a:r>
            <a:r>
              <a:rPr lang="en-US" sz="1800" dirty="0"/>
              <a:t> </a:t>
            </a:r>
            <a:r>
              <a:rPr lang="en-US" sz="1800" dirty="0" err="1"/>
              <a:t>dibangun</a:t>
            </a:r>
            <a:endParaRPr lang="en-US" sz="1800" dirty="0"/>
          </a:p>
          <a:p>
            <a:pPr lvl="1">
              <a:buFont typeface="Arial" panose="020B0604020202020204" pitchFamily="34" charset="0"/>
              <a:buChar char="•"/>
            </a:pPr>
            <a:endParaRPr lang="en-US" sz="1800" dirty="0"/>
          </a:p>
          <a:p>
            <a:pPr marL="457200" lvl="1" indent="0">
              <a:buNone/>
            </a:pPr>
            <a:r>
              <a:rPr lang="id-ID" sz="1400" dirty="0">
                <a:effectLst/>
                <a:latin typeface="Times New Roman" panose="02020603050405020304" pitchFamily="18" charset="0"/>
                <a:ea typeface="Calibri" panose="020F0502020204030204" pitchFamily="34" charset="0"/>
              </a:rPr>
              <a:t>(</a:t>
            </a:r>
            <a:r>
              <a:rPr lang="id-ID" sz="1400" dirty="0" err="1">
                <a:effectLst/>
                <a:latin typeface="Times New Roman" panose="02020603050405020304" pitchFamily="18" charset="0"/>
                <a:ea typeface="Calibri" panose="020F0502020204030204" pitchFamily="34" charset="0"/>
              </a:rPr>
              <a:t>Wirjohamidjojo</a:t>
            </a:r>
            <a:r>
              <a:rPr lang="id-ID" sz="1400" dirty="0">
                <a:effectLst/>
                <a:latin typeface="Times New Roman" panose="02020603050405020304" pitchFamily="18" charset="0"/>
                <a:ea typeface="Calibri" panose="020F0502020204030204" pitchFamily="34" charset="0"/>
              </a:rPr>
              <a:t> &amp; </a:t>
            </a:r>
            <a:r>
              <a:rPr lang="id-ID" sz="1400" dirty="0" err="1">
                <a:effectLst/>
                <a:latin typeface="Times New Roman" panose="02020603050405020304" pitchFamily="18" charset="0"/>
                <a:ea typeface="Calibri" panose="020F0502020204030204" pitchFamily="34" charset="0"/>
              </a:rPr>
              <a:t>Swarinoto</a:t>
            </a:r>
            <a:r>
              <a:rPr lang="id-ID" sz="1400" dirty="0">
                <a:effectLst/>
                <a:latin typeface="Times New Roman" panose="02020603050405020304" pitchFamily="18" charset="0"/>
                <a:ea typeface="Calibri" panose="020F0502020204030204" pitchFamily="34" charset="0"/>
              </a:rPr>
              <a:t>, 2010</a:t>
            </a:r>
            <a:r>
              <a:rPr lang="en-US" sz="1400" dirty="0">
                <a:effectLst/>
                <a:latin typeface="Times New Roman" panose="02020603050405020304" pitchFamily="18" charset="0"/>
                <a:ea typeface="Calibri" panose="020F0502020204030204" pitchFamily="34" charset="0"/>
              </a:rPr>
              <a:t>; </a:t>
            </a:r>
            <a:r>
              <a:rPr lang="id-ID" sz="1400" dirty="0" err="1">
                <a:effectLst/>
                <a:latin typeface="Times New Roman" panose="02020603050405020304" pitchFamily="18" charset="0"/>
                <a:ea typeface="Calibri" panose="020F0502020204030204" pitchFamily="34" charset="0"/>
              </a:rPr>
              <a:t>Watts</a:t>
            </a:r>
            <a:r>
              <a:rPr lang="id-ID" sz="1400" dirty="0">
                <a:effectLst/>
                <a:latin typeface="Times New Roman" panose="02020603050405020304" pitchFamily="18" charset="0"/>
                <a:ea typeface="Calibri" panose="020F0502020204030204" pitchFamily="34" charset="0"/>
              </a:rPr>
              <a:t>, 2014)</a:t>
            </a:r>
            <a:endParaRPr lang="en-US" sz="1800" dirty="0"/>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009960978"/>
      </p:ext>
    </p:extLst>
  </p:cSld>
  <p:clrMapOvr>
    <a:masterClrMapping/>
  </p:clrMapOvr>
  <p:transition spd="slow">
    <p:push dir="u"/>
  </p:transition>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1735</Words>
  <Application>Microsoft Office PowerPoint</Application>
  <PresentationFormat>On-screen Show (16:9)</PresentationFormat>
  <Paragraphs>171</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Cambria Math</vt:lpstr>
      <vt:lpstr>Times New Roman</vt:lpstr>
      <vt:lpstr>Quicksand</vt:lpstr>
      <vt:lpstr>Eleanor template</vt:lpstr>
      <vt:lpstr>PREDIKSI CUACA BERDASARKAN KORELASI MULTI-PARAMETER FENOMENA FISIS ALAM DENGAN MACHINE LEARNING SEMINAR PROPOSAL Ragil Bagus Agung Budiyono - 175090307111003</vt:lpstr>
      <vt:lpstr>PowerPoint Presentation</vt:lpstr>
      <vt:lpstr>Pendahuluan</vt:lpstr>
      <vt:lpstr>Latar Belakang</vt:lpstr>
      <vt:lpstr>Latar Belakang</vt:lpstr>
      <vt:lpstr>Tujuan</vt:lpstr>
      <vt:lpstr>Batasan Masalah</vt:lpstr>
      <vt:lpstr>Tinjauan Pustaka</vt:lpstr>
      <vt:lpstr>Cuaca</vt:lpstr>
      <vt:lpstr>Parameter Cuaca</vt:lpstr>
      <vt:lpstr>Parameter Cuaca</vt:lpstr>
      <vt:lpstr>Artificial Intelligence dan Machine Learning</vt:lpstr>
      <vt:lpstr>Artificial Intelligence dan Machine Learning</vt:lpstr>
      <vt:lpstr>Supervised Learning</vt:lpstr>
      <vt:lpstr>Regresi dan Klasifikasi</vt:lpstr>
      <vt:lpstr>Regresi dan Klasifikasi</vt:lpstr>
      <vt:lpstr>Neural Network</vt:lpstr>
      <vt:lpstr>Neural Network</vt:lpstr>
      <vt:lpstr>Time Series Neural Network</vt:lpstr>
      <vt:lpstr>Time Series Neural Network</vt:lpstr>
      <vt:lpstr>Time Series Neural Network</vt:lpstr>
      <vt:lpstr>K-Nearest Neighbors</vt:lpstr>
      <vt:lpstr>K-Nearest Neighbors</vt:lpstr>
      <vt:lpstr>Loss Function</vt:lpstr>
      <vt:lpstr>Python</vt:lpstr>
      <vt:lpstr>Metodologi</vt:lpstr>
      <vt:lpstr>Waktu dan Tempat Pelaksanaan</vt:lpstr>
      <vt:lpstr>Alat dan Bahan</vt:lpstr>
      <vt:lpstr>Tahapan Penelitian</vt:lpstr>
      <vt:lpstr>Pengolahan Data</vt:lpstr>
      <vt:lpstr>Pengolahan Data</vt:lpstr>
      <vt:lpstr>Pembuatan Model</vt:lpstr>
      <vt:lpstr>Pembuatan Model</vt:lpstr>
      <vt:lpstr>Pelatihan dan Pengujian Machine Learning</vt:lpstr>
      <vt:lpstr>Evaluasi dan Visualisasi Machine Learning</vt:lpstr>
      <vt:lpstr>Jadwal Kegiatan Penelitian</vt:lpstr>
      <vt:lpstr>Jadwal Kegiatan Penelitian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PREDIKSI CUACA BERDASARKAN KORELASI MULTI-PARAMETER FENOMENA FISIS ALAM DENGAN MACHINE LEARNING SEMINAR PROPOSAL Ragil Bagus Agung Budiyono - 175090307111003</dc:title>
  <dc:creator>Ragil B A Budiyono</dc:creator>
  <cp:lastModifiedBy>Ragil B A Budiyono</cp:lastModifiedBy>
  <cp:revision>6</cp:revision>
  <dcterms:modified xsi:type="dcterms:W3CDTF">2021-03-26T18:39:37Z</dcterms:modified>
</cp:coreProperties>
</file>