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2"/>
  </p:notesMasterIdLst>
  <p:sldIdLst>
    <p:sldId id="256" r:id="rId2"/>
    <p:sldId id="262" r:id="rId3"/>
    <p:sldId id="260" r:id="rId4"/>
    <p:sldId id="261" r:id="rId5"/>
    <p:sldId id="257" r:id="rId6"/>
    <p:sldId id="258" r:id="rId7"/>
    <p:sldId id="259" r:id="rId8"/>
    <p:sldId id="266"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2AE8A-3B09-4829-8DE2-FE28F7BFB2F1}" type="datetimeFigureOut">
              <a:rPr lang="en-IN" smtClean="0"/>
              <a:t>11-06-2021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CFB71-7C93-46D0-A4D1-5DBD7832A30D}" type="slidenum">
              <a:rPr lang="en-IN" smtClean="0"/>
              <a:t>‹#›</a:t>
            </a:fld>
            <a:endParaRPr lang="en-IN"/>
          </a:p>
        </p:txBody>
      </p:sp>
    </p:spTree>
    <p:extLst>
      <p:ext uri="{BB962C8B-B14F-4D97-AF65-F5344CB8AC3E}">
        <p14:creationId xmlns:p14="http://schemas.microsoft.com/office/powerpoint/2010/main" val="386021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10-06-2021 Group no.14</a:t>
            </a:r>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56398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10-06-2021 Group no.14</a:t>
            </a:r>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360762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10-06-2021 Group no.14</a:t>
            </a:r>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CDD7DF-E35E-4E1A-8119-284CFA67B1A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3688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10-06-2021 Group no.14</a:t>
            </a:r>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1329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10-06-2021 Group no.14</a:t>
            </a:r>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CDD7DF-E35E-4E1A-8119-284CFA67B1A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2742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10-06-2021 Group no.14</a:t>
            </a:r>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773205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10-06-2021 Group no.14</a:t>
            </a:r>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1195005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10-06-2021 Group no.14</a:t>
            </a:r>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322596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10-06-2021 Group no.14</a:t>
            </a:r>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412278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10-06-2021 Group no.14</a:t>
            </a:r>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308507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10-06-2021 Group no.14</a:t>
            </a:r>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427518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10-06-2021 Group no.14</a:t>
            </a:r>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303808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10-06-2021 Group no.14</a:t>
            </a:r>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395912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10-06-2021 Group no.14</a:t>
            </a:r>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315516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10-06-2021 Group no.14</a:t>
            </a:r>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15489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10-06-2021 Group no.14</a:t>
            </a:r>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CDD7DF-E35E-4E1A-8119-284CFA67B1AB}" type="slidenum">
              <a:rPr lang="en-IN" smtClean="0"/>
              <a:t>‹#›</a:t>
            </a:fld>
            <a:endParaRPr lang="en-IN"/>
          </a:p>
        </p:txBody>
      </p:sp>
    </p:spTree>
    <p:extLst>
      <p:ext uri="{BB962C8B-B14F-4D97-AF65-F5344CB8AC3E}">
        <p14:creationId xmlns:p14="http://schemas.microsoft.com/office/powerpoint/2010/main" val="160077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10-06-2021 Group no.14</a:t>
            </a:r>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CDD7DF-E35E-4E1A-8119-284CFA67B1AB}" type="slidenum">
              <a:rPr lang="en-IN" smtClean="0"/>
              <a:t>‹#›</a:t>
            </a:fld>
            <a:endParaRPr lang="en-IN"/>
          </a:p>
        </p:txBody>
      </p:sp>
    </p:spTree>
    <p:extLst>
      <p:ext uri="{BB962C8B-B14F-4D97-AF65-F5344CB8AC3E}">
        <p14:creationId xmlns:p14="http://schemas.microsoft.com/office/powerpoint/2010/main" val="233377274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sldNum="0"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ADDD-CCEC-4B2A-8698-46F2CBB4BCE6}"/>
              </a:ext>
            </a:extLst>
          </p:cNvPr>
          <p:cNvSpPr>
            <a:spLocks noGrp="1"/>
          </p:cNvSpPr>
          <p:nvPr>
            <p:ph type="ctrTitle"/>
          </p:nvPr>
        </p:nvSpPr>
        <p:spPr/>
        <p:txBody>
          <a:bodyPr/>
          <a:lstStyle/>
          <a:p>
            <a:r>
              <a:rPr lang="en-US" dirty="0"/>
              <a:t>Home Automation using Bluetooth</a:t>
            </a:r>
            <a:endParaRPr lang="en-IN" dirty="0"/>
          </a:p>
        </p:txBody>
      </p:sp>
      <p:sp>
        <p:nvSpPr>
          <p:cNvPr id="3" name="Subtitle 2">
            <a:extLst>
              <a:ext uri="{FF2B5EF4-FFF2-40B4-BE49-F238E27FC236}">
                <a16:creationId xmlns:a16="http://schemas.microsoft.com/office/drawing/2014/main" id="{03951428-68EB-4FAF-A7D5-B177FC42F338}"/>
              </a:ext>
            </a:extLst>
          </p:cNvPr>
          <p:cNvSpPr>
            <a:spLocks noGrp="1"/>
          </p:cNvSpPr>
          <p:nvPr>
            <p:ph type="subTitle" idx="1"/>
          </p:nvPr>
        </p:nvSpPr>
        <p:spPr/>
        <p:txBody>
          <a:bodyPr>
            <a:normAutofit lnSpcReduction="10000"/>
          </a:bodyPr>
          <a:lstStyle/>
          <a:p>
            <a:r>
              <a:rPr lang="en-US" dirty="0"/>
              <a:t>Made by</a:t>
            </a:r>
            <a:br>
              <a:rPr lang="en-US" dirty="0"/>
            </a:br>
            <a:r>
              <a:rPr lang="en-US" dirty="0"/>
              <a:t>PC35 Prakhar Singh Rajput</a:t>
            </a:r>
            <a:br>
              <a:rPr lang="en-IN" dirty="0"/>
            </a:br>
            <a:r>
              <a:rPr lang="en-IN" dirty="0"/>
              <a:t>PC33 </a:t>
            </a:r>
            <a:r>
              <a:rPr lang="en-IN" dirty="0" err="1"/>
              <a:t>Mayannk</a:t>
            </a:r>
            <a:r>
              <a:rPr lang="en-IN" dirty="0"/>
              <a:t> Kumar Singh</a:t>
            </a:r>
            <a:br>
              <a:rPr lang="en-US" dirty="0"/>
            </a:br>
            <a:r>
              <a:rPr lang="en-US" dirty="0"/>
              <a:t>PC41 Abhijeet </a:t>
            </a:r>
            <a:r>
              <a:rPr lang="en-US" dirty="0" err="1"/>
              <a:t>Takle</a:t>
            </a:r>
            <a:endParaRPr lang="en-IN" dirty="0"/>
          </a:p>
        </p:txBody>
      </p:sp>
      <p:sp>
        <p:nvSpPr>
          <p:cNvPr id="7" name="Date Placeholder 6">
            <a:extLst>
              <a:ext uri="{FF2B5EF4-FFF2-40B4-BE49-F238E27FC236}">
                <a16:creationId xmlns:a16="http://schemas.microsoft.com/office/drawing/2014/main" id="{4C3C1403-EA0C-4DFD-BE45-F3A76B67531B}"/>
              </a:ext>
            </a:extLst>
          </p:cNvPr>
          <p:cNvSpPr>
            <a:spLocks noGrp="1"/>
          </p:cNvSpPr>
          <p:nvPr>
            <p:ph type="dt" sz="half" idx="10"/>
          </p:nvPr>
        </p:nvSpPr>
        <p:spPr/>
        <p:txBody>
          <a:bodyPr/>
          <a:lstStyle/>
          <a:p>
            <a:r>
              <a:rPr lang="en-US"/>
              <a:t>10-06-2021 Group no.14</a:t>
            </a:r>
            <a:endParaRPr lang="en-IN" dirty="0"/>
          </a:p>
        </p:txBody>
      </p:sp>
    </p:spTree>
    <p:extLst>
      <p:ext uri="{BB962C8B-B14F-4D97-AF65-F5344CB8AC3E}">
        <p14:creationId xmlns:p14="http://schemas.microsoft.com/office/powerpoint/2010/main" val="300674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5C62F6-60E0-45A3-8E30-17528F7B69EF}"/>
              </a:ext>
            </a:extLst>
          </p:cNvPr>
          <p:cNvSpPr>
            <a:spLocks noGrp="1"/>
          </p:cNvSpPr>
          <p:nvPr>
            <p:ph type="title"/>
          </p:nvPr>
        </p:nvSpPr>
        <p:spPr>
          <a:xfrm>
            <a:off x="4270804" y="2915431"/>
            <a:ext cx="4597988" cy="1772861"/>
          </a:xfrm>
        </p:spPr>
        <p:txBody>
          <a:bodyPr>
            <a:normAutofit/>
          </a:bodyPr>
          <a:lstStyle/>
          <a:p>
            <a:r>
              <a:rPr lang="en-US" sz="6600" dirty="0"/>
              <a:t>Thank you</a:t>
            </a:r>
            <a:endParaRPr lang="en-IN" sz="6600" dirty="0"/>
          </a:p>
        </p:txBody>
      </p:sp>
      <p:sp>
        <p:nvSpPr>
          <p:cNvPr id="2" name="Date Placeholder 1">
            <a:extLst>
              <a:ext uri="{FF2B5EF4-FFF2-40B4-BE49-F238E27FC236}">
                <a16:creationId xmlns:a16="http://schemas.microsoft.com/office/drawing/2014/main" id="{977AABE2-6858-4132-A7A9-E697C339DD07}"/>
              </a:ext>
            </a:extLst>
          </p:cNvPr>
          <p:cNvSpPr>
            <a:spLocks noGrp="1"/>
          </p:cNvSpPr>
          <p:nvPr>
            <p:ph type="dt" sz="half" idx="10"/>
          </p:nvPr>
        </p:nvSpPr>
        <p:spPr/>
        <p:txBody>
          <a:bodyPr/>
          <a:lstStyle/>
          <a:p>
            <a:r>
              <a:rPr lang="en-US"/>
              <a:t>10-06-2021 Group no.14</a:t>
            </a:r>
            <a:endParaRPr lang="en-IN"/>
          </a:p>
        </p:txBody>
      </p:sp>
    </p:spTree>
    <p:extLst>
      <p:ext uri="{BB962C8B-B14F-4D97-AF65-F5344CB8AC3E}">
        <p14:creationId xmlns:p14="http://schemas.microsoft.com/office/powerpoint/2010/main" val="213591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B174-2807-43C6-9AFA-F5903793CEED}"/>
              </a:ext>
            </a:extLst>
          </p:cNvPr>
          <p:cNvSpPr>
            <a:spLocks noGrp="1"/>
          </p:cNvSpPr>
          <p:nvPr>
            <p:ph type="title"/>
          </p:nvPr>
        </p:nvSpPr>
        <p:spPr/>
        <p:txBody>
          <a:bodyPr/>
          <a:lstStyle/>
          <a:p>
            <a:r>
              <a:rPr lang="en-US" dirty="0"/>
              <a:t>Aim and objective</a:t>
            </a:r>
            <a:endParaRPr lang="en-IN" dirty="0"/>
          </a:p>
        </p:txBody>
      </p:sp>
      <p:sp>
        <p:nvSpPr>
          <p:cNvPr id="3" name="Content Placeholder 2">
            <a:extLst>
              <a:ext uri="{FF2B5EF4-FFF2-40B4-BE49-F238E27FC236}">
                <a16:creationId xmlns:a16="http://schemas.microsoft.com/office/drawing/2014/main" id="{D69EFDA9-57AE-4167-BB2C-7D02C6E2F939}"/>
              </a:ext>
            </a:extLst>
          </p:cNvPr>
          <p:cNvSpPr>
            <a:spLocks noGrp="1"/>
          </p:cNvSpPr>
          <p:nvPr>
            <p:ph idx="1"/>
          </p:nvPr>
        </p:nvSpPr>
        <p:spPr/>
        <p:txBody>
          <a:bodyPr/>
          <a:lstStyle/>
          <a:p>
            <a:pPr marL="0" indent="0">
              <a:buNone/>
            </a:pPr>
            <a:r>
              <a:rPr lang="en-US" dirty="0"/>
              <a:t>AIM:</a:t>
            </a:r>
          </a:p>
          <a:p>
            <a:r>
              <a:rPr lang="en-US" dirty="0"/>
              <a:t>To create a device to control the activity of the household devices via Bluetooth.</a:t>
            </a:r>
          </a:p>
          <a:p>
            <a:endParaRPr lang="en-US" dirty="0"/>
          </a:p>
          <a:p>
            <a:pPr marL="0" indent="0">
              <a:buNone/>
            </a:pPr>
            <a:r>
              <a:rPr lang="en-US" dirty="0"/>
              <a:t>OBJECTIVE:</a:t>
            </a:r>
          </a:p>
          <a:p>
            <a:r>
              <a:rPr lang="en-US" dirty="0"/>
              <a:t>To create circuit for device and connecting devices.</a:t>
            </a:r>
          </a:p>
          <a:p>
            <a:r>
              <a:rPr lang="en-US" dirty="0"/>
              <a:t>To design the software.</a:t>
            </a:r>
          </a:p>
          <a:p>
            <a:endParaRPr lang="en-IN" dirty="0"/>
          </a:p>
        </p:txBody>
      </p:sp>
      <p:sp>
        <p:nvSpPr>
          <p:cNvPr id="4" name="Date Placeholder 3">
            <a:extLst>
              <a:ext uri="{FF2B5EF4-FFF2-40B4-BE49-F238E27FC236}">
                <a16:creationId xmlns:a16="http://schemas.microsoft.com/office/drawing/2014/main" id="{7B430AFC-79C0-4556-9F4A-D1D7E661B71B}"/>
              </a:ext>
            </a:extLst>
          </p:cNvPr>
          <p:cNvSpPr>
            <a:spLocks noGrp="1"/>
          </p:cNvSpPr>
          <p:nvPr>
            <p:ph type="dt" sz="half" idx="10"/>
          </p:nvPr>
        </p:nvSpPr>
        <p:spPr/>
        <p:txBody>
          <a:bodyPr/>
          <a:lstStyle/>
          <a:p>
            <a:r>
              <a:rPr lang="en-US"/>
              <a:t>10-06-2021 Group no.14</a:t>
            </a:r>
            <a:endParaRPr lang="en-IN"/>
          </a:p>
        </p:txBody>
      </p:sp>
    </p:spTree>
    <p:extLst>
      <p:ext uri="{BB962C8B-B14F-4D97-AF65-F5344CB8AC3E}">
        <p14:creationId xmlns:p14="http://schemas.microsoft.com/office/powerpoint/2010/main" val="249771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665C-1070-45F8-8D68-EE79718FAC8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24046B5-AD78-4905-923A-C2163020A819}"/>
              </a:ext>
            </a:extLst>
          </p:cNvPr>
          <p:cNvSpPr>
            <a:spLocks noGrp="1"/>
          </p:cNvSpPr>
          <p:nvPr>
            <p:ph idx="1"/>
          </p:nvPr>
        </p:nvSpPr>
        <p:spPr>
          <a:xfrm>
            <a:off x="2352583" y="1905000"/>
            <a:ext cx="4385569" cy="4705165"/>
          </a:xfrm>
        </p:spPr>
        <p:txBody>
          <a:bodyPr/>
          <a:lstStyle/>
          <a:p>
            <a:r>
              <a:rPr lang="en-IN" sz="1800" dirty="0">
                <a:effectLst/>
                <a:latin typeface="Calibri Light" panose="020F0302020204030204" pitchFamily="34" charset="0"/>
                <a:ea typeface="Calibri" panose="020F0502020204030204" pitchFamily="34" charset="0"/>
              </a:rPr>
              <a:t>Electronic devices and appliances have become very common in this recent year of technology especially with fast development in smartphones. In this case study, the design of Home Automation System compatibly with Local housing and good features for home automation via remote access</a:t>
            </a:r>
            <a:r>
              <a:rPr lang="en-IN" sz="1800" dirty="0">
                <a:solidFill>
                  <a:srgbClr val="FF0000"/>
                </a:solidFill>
                <a:effectLst/>
                <a:latin typeface="Calibri Light" panose="020F0302020204030204" pitchFamily="34" charset="0"/>
                <a:ea typeface="Calibri" panose="020F0502020204030204" pitchFamily="34" charset="0"/>
              </a:rPr>
              <a:t> </a:t>
            </a:r>
            <a:r>
              <a:rPr lang="en-IN" sz="1800" dirty="0">
                <a:effectLst/>
                <a:latin typeface="Calibri Light" panose="020F0302020204030204" pitchFamily="34" charset="0"/>
                <a:ea typeface="Calibri" panose="020F0502020204030204" pitchFamily="34" charset="0"/>
              </a:rPr>
              <a:t>are presented. Bluetooth Based Home Automation System Using Silicon labs C8051F340 and HC-05 Bluetooth modulus is design and implemented.</a:t>
            </a:r>
            <a:endParaRPr lang="en-IN" dirty="0"/>
          </a:p>
        </p:txBody>
      </p:sp>
      <p:pic>
        <p:nvPicPr>
          <p:cNvPr id="1026" name="Picture 2" descr="Home Automation Using Arduino – Arduino DIY Project - Arduino Project Hub">
            <a:extLst>
              <a:ext uri="{FF2B5EF4-FFF2-40B4-BE49-F238E27FC236}">
                <a16:creationId xmlns:a16="http://schemas.microsoft.com/office/drawing/2014/main" id="{B6BE1B34-5DC5-420D-BCED-95E71E9C6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768" y="1905000"/>
            <a:ext cx="4722603" cy="334054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1A07FE2-6136-43F8-8236-110098114995}"/>
              </a:ext>
            </a:extLst>
          </p:cNvPr>
          <p:cNvSpPr>
            <a:spLocks noGrp="1"/>
          </p:cNvSpPr>
          <p:nvPr>
            <p:ph type="dt" sz="half" idx="10"/>
          </p:nvPr>
        </p:nvSpPr>
        <p:spPr/>
        <p:txBody>
          <a:bodyPr/>
          <a:lstStyle/>
          <a:p>
            <a:r>
              <a:rPr lang="en-US"/>
              <a:t>10-06-2021 Group no.14</a:t>
            </a:r>
            <a:endParaRPr lang="en-IN"/>
          </a:p>
        </p:txBody>
      </p:sp>
    </p:spTree>
    <p:extLst>
      <p:ext uri="{BB962C8B-B14F-4D97-AF65-F5344CB8AC3E}">
        <p14:creationId xmlns:p14="http://schemas.microsoft.com/office/powerpoint/2010/main" val="150666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9BDD74-4E89-4EC5-B488-E59DC8E1BF0A}"/>
              </a:ext>
            </a:extLst>
          </p:cNvPr>
          <p:cNvSpPr txBox="1">
            <a:spLocks/>
          </p:cNvSpPr>
          <p:nvPr/>
        </p:nvSpPr>
        <p:spPr>
          <a:xfrm>
            <a:off x="2140510" y="659620"/>
            <a:ext cx="6589199"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Serial Communication</a:t>
            </a:r>
          </a:p>
        </p:txBody>
      </p:sp>
      <p:sp>
        <p:nvSpPr>
          <p:cNvPr id="5" name="Content Placeholder 2">
            <a:extLst>
              <a:ext uri="{FF2B5EF4-FFF2-40B4-BE49-F238E27FC236}">
                <a16:creationId xmlns:a16="http://schemas.microsoft.com/office/drawing/2014/main" id="{398F765D-AC4E-4621-9FAC-630F877BB338}"/>
              </a:ext>
            </a:extLst>
          </p:cNvPr>
          <p:cNvSpPr txBox="1">
            <a:spLocks/>
          </p:cNvSpPr>
          <p:nvPr/>
        </p:nvSpPr>
        <p:spPr>
          <a:xfrm>
            <a:off x="1942415" y="2266765"/>
            <a:ext cx="659198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a:t>Serial communication</a:t>
            </a:r>
            <a:r>
              <a:rPr lang="en-US" dirty="0"/>
              <a:t> is the process of sending data one bit at a time, sequentially, over a </a:t>
            </a:r>
            <a:r>
              <a:rPr lang="en-US" b="1" dirty="0"/>
              <a:t>communication</a:t>
            </a:r>
            <a:r>
              <a:rPr lang="en-US" dirty="0"/>
              <a:t> channel or computer bus.</a:t>
            </a:r>
          </a:p>
          <a:p>
            <a:r>
              <a:rPr lang="en-US" dirty="0"/>
              <a:t>SCON register is used to setup serial communication.</a:t>
            </a:r>
          </a:p>
        </p:txBody>
      </p:sp>
      <p:sp>
        <p:nvSpPr>
          <p:cNvPr id="2" name="Date Placeholder 1">
            <a:extLst>
              <a:ext uri="{FF2B5EF4-FFF2-40B4-BE49-F238E27FC236}">
                <a16:creationId xmlns:a16="http://schemas.microsoft.com/office/drawing/2014/main" id="{BDB32B35-9CF1-44B6-9782-977BC278A5AD}"/>
              </a:ext>
            </a:extLst>
          </p:cNvPr>
          <p:cNvSpPr>
            <a:spLocks noGrp="1"/>
          </p:cNvSpPr>
          <p:nvPr>
            <p:ph type="dt" sz="half" idx="10"/>
          </p:nvPr>
        </p:nvSpPr>
        <p:spPr/>
        <p:txBody>
          <a:bodyPr/>
          <a:lstStyle/>
          <a:p>
            <a:r>
              <a:rPr lang="en-US"/>
              <a:t>10-06-2021 Group no.14</a:t>
            </a:r>
            <a:endParaRPr lang="en-IN"/>
          </a:p>
        </p:txBody>
      </p:sp>
    </p:spTree>
    <p:extLst>
      <p:ext uri="{BB962C8B-B14F-4D97-AF65-F5344CB8AC3E}">
        <p14:creationId xmlns:p14="http://schemas.microsoft.com/office/powerpoint/2010/main" val="254788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CF1F1-D31C-490E-B591-1DC0D9630E17}"/>
              </a:ext>
            </a:extLst>
          </p:cNvPr>
          <p:cNvSpPr>
            <a:spLocks noGrp="1"/>
          </p:cNvSpPr>
          <p:nvPr>
            <p:ph type="title"/>
          </p:nvPr>
        </p:nvSpPr>
        <p:spPr/>
        <p:txBody>
          <a:bodyPr/>
          <a:lstStyle/>
          <a:p>
            <a:r>
              <a:rPr lang="en-US" dirty="0"/>
              <a:t>System Block Diagram</a:t>
            </a:r>
            <a:endParaRPr lang="en-IN" dirty="0"/>
          </a:p>
        </p:txBody>
      </p:sp>
      <p:sp>
        <p:nvSpPr>
          <p:cNvPr id="4" name="Rectangle: Rounded Corners 3">
            <a:extLst>
              <a:ext uri="{FF2B5EF4-FFF2-40B4-BE49-F238E27FC236}">
                <a16:creationId xmlns:a16="http://schemas.microsoft.com/office/drawing/2014/main" id="{9700071F-FA15-4CBA-B528-082300F646C7}"/>
              </a:ext>
            </a:extLst>
          </p:cNvPr>
          <p:cNvSpPr/>
          <p:nvPr/>
        </p:nvSpPr>
        <p:spPr>
          <a:xfrm>
            <a:off x="9152877" y="2031510"/>
            <a:ext cx="1953088" cy="603681"/>
          </a:xfrm>
          <a:prstGeom prst="roundRect">
            <a:avLst/>
          </a:prstGeom>
          <a:solidFill>
            <a:schemeClr val="bg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Light</a:t>
            </a:r>
            <a:endParaRPr lang="en-IN" dirty="0">
              <a:solidFill>
                <a:schemeClr val="tx1"/>
              </a:solidFill>
            </a:endParaRPr>
          </a:p>
        </p:txBody>
      </p:sp>
      <p:sp>
        <p:nvSpPr>
          <p:cNvPr id="5" name="Rectangle: Rounded Corners 4">
            <a:extLst>
              <a:ext uri="{FF2B5EF4-FFF2-40B4-BE49-F238E27FC236}">
                <a16:creationId xmlns:a16="http://schemas.microsoft.com/office/drawing/2014/main" id="{0C34A808-B5B9-429A-B875-A88BDCB9001E}"/>
              </a:ext>
            </a:extLst>
          </p:cNvPr>
          <p:cNvSpPr/>
          <p:nvPr/>
        </p:nvSpPr>
        <p:spPr>
          <a:xfrm>
            <a:off x="9152877" y="2787591"/>
            <a:ext cx="1953088" cy="603681"/>
          </a:xfrm>
          <a:prstGeom prst="roundRect">
            <a:avLst/>
          </a:prstGeom>
          <a:solidFill>
            <a:schemeClr val="bg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TV</a:t>
            </a:r>
            <a:endParaRPr lang="en-IN" dirty="0">
              <a:solidFill>
                <a:schemeClr val="tx1"/>
              </a:solidFill>
            </a:endParaRPr>
          </a:p>
        </p:txBody>
      </p:sp>
      <p:sp>
        <p:nvSpPr>
          <p:cNvPr id="6" name="Rectangle: Rounded Corners 5">
            <a:extLst>
              <a:ext uri="{FF2B5EF4-FFF2-40B4-BE49-F238E27FC236}">
                <a16:creationId xmlns:a16="http://schemas.microsoft.com/office/drawing/2014/main" id="{36EB8AD2-3E9D-423F-BDB5-CE1314546A38}"/>
              </a:ext>
            </a:extLst>
          </p:cNvPr>
          <p:cNvSpPr/>
          <p:nvPr/>
        </p:nvSpPr>
        <p:spPr>
          <a:xfrm>
            <a:off x="9152877" y="3543672"/>
            <a:ext cx="1953088" cy="603681"/>
          </a:xfrm>
          <a:prstGeom prst="roundRect">
            <a:avLst/>
          </a:prstGeom>
          <a:solidFill>
            <a:schemeClr val="bg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AC</a:t>
            </a:r>
            <a:endParaRPr lang="en-IN" dirty="0">
              <a:solidFill>
                <a:schemeClr val="tx1"/>
              </a:solidFill>
            </a:endParaRPr>
          </a:p>
        </p:txBody>
      </p:sp>
      <p:sp>
        <p:nvSpPr>
          <p:cNvPr id="7" name="Rectangle: Rounded Corners 6">
            <a:extLst>
              <a:ext uri="{FF2B5EF4-FFF2-40B4-BE49-F238E27FC236}">
                <a16:creationId xmlns:a16="http://schemas.microsoft.com/office/drawing/2014/main" id="{803FE629-ADE9-4F4D-85B0-225D1105D5AC}"/>
              </a:ext>
            </a:extLst>
          </p:cNvPr>
          <p:cNvSpPr/>
          <p:nvPr/>
        </p:nvSpPr>
        <p:spPr>
          <a:xfrm>
            <a:off x="9152877" y="4299753"/>
            <a:ext cx="1953088" cy="603681"/>
          </a:xfrm>
          <a:prstGeom prst="roundRect">
            <a:avLst/>
          </a:prstGeom>
          <a:solidFill>
            <a:schemeClr val="bg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Fan</a:t>
            </a:r>
            <a:endParaRPr lang="en-IN" dirty="0">
              <a:solidFill>
                <a:schemeClr val="tx1"/>
              </a:solidFill>
            </a:endParaRPr>
          </a:p>
        </p:txBody>
      </p:sp>
      <p:sp>
        <p:nvSpPr>
          <p:cNvPr id="8" name="Rectangle: Rounded Corners 7">
            <a:extLst>
              <a:ext uri="{FF2B5EF4-FFF2-40B4-BE49-F238E27FC236}">
                <a16:creationId xmlns:a16="http://schemas.microsoft.com/office/drawing/2014/main" id="{BB22A166-F872-438D-B002-BDF7E5FA15F2}"/>
              </a:ext>
            </a:extLst>
          </p:cNvPr>
          <p:cNvSpPr/>
          <p:nvPr/>
        </p:nvSpPr>
        <p:spPr>
          <a:xfrm>
            <a:off x="9152877" y="5055834"/>
            <a:ext cx="1953088" cy="603681"/>
          </a:xfrm>
          <a:prstGeom prst="roundRect">
            <a:avLst/>
          </a:prstGeom>
          <a:solidFill>
            <a:schemeClr val="bg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Lamp</a:t>
            </a:r>
            <a:endParaRPr lang="en-IN" dirty="0">
              <a:solidFill>
                <a:schemeClr val="tx1"/>
              </a:solidFill>
            </a:endParaRPr>
          </a:p>
        </p:txBody>
      </p:sp>
      <p:sp>
        <p:nvSpPr>
          <p:cNvPr id="9" name="Rectangle: Rounded Corners 8">
            <a:extLst>
              <a:ext uri="{FF2B5EF4-FFF2-40B4-BE49-F238E27FC236}">
                <a16:creationId xmlns:a16="http://schemas.microsoft.com/office/drawing/2014/main" id="{99DE65B3-880C-4BF3-B012-B87F054F2633}"/>
              </a:ext>
            </a:extLst>
          </p:cNvPr>
          <p:cNvSpPr/>
          <p:nvPr/>
        </p:nvSpPr>
        <p:spPr>
          <a:xfrm>
            <a:off x="3801128" y="1741504"/>
            <a:ext cx="2413245" cy="4208014"/>
          </a:xfrm>
          <a:prstGeom prst="roundRect">
            <a:avLst/>
          </a:prstGeom>
          <a:solidFill>
            <a:schemeClr val="bg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C8051F340</a:t>
            </a:r>
            <a:endParaRPr lang="en-IN" dirty="0">
              <a:solidFill>
                <a:schemeClr val="tx1"/>
              </a:solidFill>
            </a:endParaRPr>
          </a:p>
        </p:txBody>
      </p:sp>
      <p:sp>
        <p:nvSpPr>
          <p:cNvPr id="10" name="Arrow: Right 9">
            <a:extLst>
              <a:ext uri="{FF2B5EF4-FFF2-40B4-BE49-F238E27FC236}">
                <a16:creationId xmlns:a16="http://schemas.microsoft.com/office/drawing/2014/main" id="{517BB388-34AF-4ED0-AF74-AFFB1F0AD88E}"/>
              </a:ext>
            </a:extLst>
          </p:cNvPr>
          <p:cNvSpPr/>
          <p:nvPr/>
        </p:nvSpPr>
        <p:spPr>
          <a:xfrm>
            <a:off x="6214373" y="3594346"/>
            <a:ext cx="621434" cy="415031"/>
          </a:xfrm>
          <a:prstGeom prst="rightArrow">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3E3FD85D-249E-4E9E-BF50-443CAF446DFC}"/>
              </a:ext>
            </a:extLst>
          </p:cNvPr>
          <p:cNvSpPr/>
          <p:nvPr/>
        </p:nvSpPr>
        <p:spPr>
          <a:xfrm>
            <a:off x="8531443" y="2125834"/>
            <a:ext cx="621434" cy="415031"/>
          </a:xfrm>
          <a:prstGeom prst="rightArrow">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82E2CDDA-B722-4A19-80A7-C113118C5C5C}"/>
              </a:ext>
            </a:extLst>
          </p:cNvPr>
          <p:cNvSpPr/>
          <p:nvPr/>
        </p:nvSpPr>
        <p:spPr>
          <a:xfrm>
            <a:off x="8531443" y="2879696"/>
            <a:ext cx="621434" cy="415031"/>
          </a:xfrm>
          <a:prstGeom prst="rightArrow">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574A61B2-4F83-4F3D-9319-B9008A0D7ECD}"/>
              </a:ext>
            </a:extLst>
          </p:cNvPr>
          <p:cNvSpPr/>
          <p:nvPr/>
        </p:nvSpPr>
        <p:spPr>
          <a:xfrm>
            <a:off x="8531443" y="3637993"/>
            <a:ext cx="621434" cy="415031"/>
          </a:xfrm>
          <a:prstGeom prst="rightArrow">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B4C4F9C6-2434-4FF8-A330-1C9BF68C923B}"/>
              </a:ext>
            </a:extLst>
          </p:cNvPr>
          <p:cNvSpPr/>
          <p:nvPr/>
        </p:nvSpPr>
        <p:spPr>
          <a:xfrm>
            <a:off x="8531443" y="4394074"/>
            <a:ext cx="621434" cy="415031"/>
          </a:xfrm>
          <a:prstGeom prst="rightArrow">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B3D37D3C-60C3-45C2-9C1E-E8FB0FCA1E24}"/>
              </a:ext>
            </a:extLst>
          </p:cNvPr>
          <p:cNvSpPr/>
          <p:nvPr/>
        </p:nvSpPr>
        <p:spPr>
          <a:xfrm>
            <a:off x="8531443" y="5150158"/>
            <a:ext cx="621434" cy="415031"/>
          </a:xfrm>
          <a:prstGeom prst="rightArrow">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Arrow: Left 15">
            <a:extLst>
              <a:ext uri="{FF2B5EF4-FFF2-40B4-BE49-F238E27FC236}">
                <a16:creationId xmlns:a16="http://schemas.microsoft.com/office/drawing/2014/main" id="{D3F0F2DA-1C1A-42B3-AA33-7994242C1539}"/>
              </a:ext>
            </a:extLst>
          </p:cNvPr>
          <p:cNvSpPr/>
          <p:nvPr/>
        </p:nvSpPr>
        <p:spPr>
          <a:xfrm>
            <a:off x="3190058" y="4183969"/>
            <a:ext cx="621434" cy="415031"/>
          </a:xfrm>
          <a:prstGeom prst="leftArrow">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2A191795-BE6E-4C5B-9905-41E80E9CB08E}"/>
              </a:ext>
            </a:extLst>
          </p:cNvPr>
          <p:cNvSpPr/>
          <p:nvPr/>
        </p:nvSpPr>
        <p:spPr>
          <a:xfrm>
            <a:off x="1741512" y="2953305"/>
            <a:ext cx="1438182" cy="1784411"/>
          </a:xfrm>
          <a:prstGeom prst="roundRect">
            <a:avLst/>
          </a:prstGeom>
          <a:solidFill>
            <a:schemeClr val="bg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Bluetooth </a:t>
            </a:r>
            <a:br>
              <a:rPr lang="en-US" dirty="0">
                <a:solidFill>
                  <a:schemeClr val="tx1"/>
                </a:solidFill>
              </a:rPr>
            </a:br>
            <a:r>
              <a:rPr lang="en-US" dirty="0">
                <a:solidFill>
                  <a:schemeClr val="tx1"/>
                </a:solidFill>
              </a:rPr>
              <a:t>Modulus</a:t>
            </a:r>
            <a:br>
              <a:rPr lang="en-US" dirty="0">
                <a:solidFill>
                  <a:schemeClr val="tx1"/>
                </a:solidFill>
              </a:rPr>
            </a:br>
            <a:r>
              <a:rPr lang="en-US" dirty="0">
                <a:solidFill>
                  <a:schemeClr val="tx1"/>
                </a:solidFill>
              </a:rPr>
              <a:t>HC05</a:t>
            </a:r>
            <a:endParaRPr lang="en-IN" dirty="0">
              <a:solidFill>
                <a:schemeClr val="tx1"/>
              </a:solidFill>
            </a:endParaRPr>
          </a:p>
        </p:txBody>
      </p:sp>
      <p:sp>
        <p:nvSpPr>
          <p:cNvPr id="18" name="Rectangle: Rounded Corners 17">
            <a:extLst>
              <a:ext uri="{FF2B5EF4-FFF2-40B4-BE49-F238E27FC236}">
                <a16:creationId xmlns:a16="http://schemas.microsoft.com/office/drawing/2014/main" id="{0A255045-EF7C-4CB0-9CF0-67D158B804D8}"/>
              </a:ext>
            </a:extLst>
          </p:cNvPr>
          <p:cNvSpPr/>
          <p:nvPr/>
        </p:nvSpPr>
        <p:spPr>
          <a:xfrm>
            <a:off x="6835807" y="2031510"/>
            <a:ext cx="1695636" cy="3628005"/>
          </a:xfrm>
          <a:prstGeom prst="round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Relay</a:t>
            </a:r>
            <a:endParaRPr lang="en-IN" dirty="0"/>
          </a:p>
        </p:txBody>
      </p:sp>
      <p:sp>
        <p:nvSpPr>
          <p:cNvPr id="19" name="Arrow: Right 18">
            <a:extLst>
              <a:ext uri="{FF2B5EF4-FFF2-40B4-BE49-F238E27FC236}">
                <a16:creationId xmlns:a16="http://schemas.microsoft.com/office/drawing/2014/main" id="{64DDB650-C0E6-4B85-B14A-B72E05C229B8}"/>
              </a:ext>
            </a:extLst>
          </p:cNvPr>
          <p:cNvSpPr/>
          <p:nvPr/>
        </p:nvSpPr>
        <p:spPr>
          <a:xfrm>
            <a:off x="3179694" y="3087211"/>
            <a:ext cx="621434" cy="415031"/>
          </a:xfrm>
          <a:prstGeom prst="rightArrow">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0" name="Title 1">
            <a:extLst>
              <a:ext uri="{FF2B5EF4-FFF2-40B4-BE49-F238E27FC236}">
                <a16:creationId xmlns:a16="http://schemas.microsoft.com/office/drawing/2014/main" id="{9ABCA069-781D-4FF0-905A-15016BCBAF46}"/>
              </a:ext>
            </a:extLst>
          </p:cNvPr>
          <p:cNvSpPr txBox="1">
            <a:spLocks/>
          </p:cNvSpPr>
          <p:nvPr/>
        </p:nvSpPr>
        <p:spPr>
          <a:xfrm>
            <a:off x="5236351" y="6020854"/>
            <a:ext cx="3039114" cy="3091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200" dirty="0"/>
              <a:t>Fig. 1:System Block Diagram</a:t>
            </a:r>
            <a:endParaRPr lang="en-IN" sz="1200" dirty="0"/>
          </a:p>
        </p:txBody>
      </p:sp>
      <p:sp>
        <p:nvSpPr>
          <p:cNvPr id="3" name="Date Placeholder 2">
            <a:extLst>
              <a:ext uri="{FF2B5EF4-FFF2-40B4-BE49-F238E27FC236}">
                <a16:creationId xmlns:a16="http://schemas.microsoft.com/office/drawing/2014/main" id="{EB19F78E-2B04-4F7A-AF7B-D9DBA693D1D4}"/>
              </a:ext>
            </a:extLst>
          </p:cNvPr>
          <p:cNvSpPr>
            <a:spLocks noGrp="1"/>
          </p:cNvSpPr>
          <p:nvPr>
            <p:ph type="dt" sz="half" idx="10"/>
          </p:nvPr>
        </p:nvSpPr>
        <p:spPr/>
        <p:txBody>
          <a:bodyPr/>
          <a:lstStyle/>
          <a:p>
            <a:r>
              <a:rPr lang="en-US"/>
              <a:t>10-06-2021 Group no.14</a:t>
            </a:r>
            <a:endParaRPr lang="en-IN"/>
          </a:p>
        </p:txBody>
      </p:sp>
    </p:spTree>
    <p:extLst>
      <p:ext uri="{BB962C8B-B14F-4D97-AF65-F5344CB8AC3E}">
        <p14:creationId xmlns:p14="http://schemas.microsoft.com/office/powerpoint/2010/main" val="286736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D598-98C1-4150-897C-D47BDF0F8794}"/>
              </a:ext>
            </a:extLst>
          </p:cNvPr>
          <p:cNvSpPr>
            <a:spLocks noGrp="1"/>
          </p:cNvSpPr>
          <p:nvPr>
            <p:ph type="title"/>
          </p:nvPr>
        </p:nvSpPr>
        <p:spPr/>
        <p:txBody>
          <a:bodyPr/>
          <a:lstStyle/>
          <a:p>
            <a:r>
              <a:rPr lang="en-US" dirty="0"/>
              <a:t>Interfacing Diagram</a:t>
            </a:r>
            <a:endParaRPr lang="en-IN" dirty="0"/>
          </a:p>
        </p:txBody>
      </p:sp>
      <p:sp>
        <p:nvSpPr>
          <p:cNvPr id="6" name="Title 1">
            <a:extLst>
              <a:ext uri="{FF2B5EF4-FFF2-40B4-BE49-F238E27FC236}">
                <a16:creationId xmlns:a16="http://schemas.microsoft.com/office/drawing/2014/main" id="{BD7A3A30-4846-47D6-826A-254471C348C6}"/>
              </a:ext>
            </a:extLst>
          </p:cNvPr>
          <p:cNvSpPr txBox="1">
            <a:spLocks/>
          </p:cNvSpPr>
          <p:nvPr/>
        </p:nvSpPr>
        <p:spPr>
          <a:xfrm>
            <a:off x="5200840" y="6376720"/>
            <a:ext cx="3039114" cy="3091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t>Fig. 2 :System interfacing diagram</a:t>
            </a:r>
            <a:endParaRPr lang="en-IN" sz="1200" dirty="0"/>
          </a:p>
        </p:txBody>
      </p:sp>
      <p:pic>
        <p:nvPicPr>
          <p:cNvPr id="8" name="Picture 7">
            <a:extLst>
              <a:ext uri="{FF2B5EF4-FFF2-40B4-BE49-F238E27FC236}">
                <a16:creationId xmlns:a16="http://schemas.microsoft.com/office/drawing/2014/main" id="{D93CD922-E744-4DC2-8EA0-ED9AEF97BAFB}"/>
              </a:ext>
            </a:extLst>
          </p:cNvPr>
          <p:cNvPicPr>
            <a:picLocks noChangeAspect="1"/>
          </p:cNvPicPr>
          <p:nvPr/>
        </p:nvPicPr>
        <p:blipFill>
          <a:blip r:embed="rId2"/>
          <a:stretch>
            <a:fillRect/>
          </a:stretch>
        </p:blipFill>
        <p:spPr>
          <a:xfrm>
            <a:off x="2717213" y="1325836"/>
            <a:ext cx="7399512" cy="5050884"/>
          </a:xfrm>
          <a:prstGeom prst="rect">
            <a:avLst/>
          </a:prstGeom>
        </p:spPr>
      </p:pic>
      <p:sp>
        <p:nvSpPr>
          <p:cNvPr id="3" name="Date Placeholder 2">
            <a:extLst>
              <a:ext uri="{FF2B5EF4-FFF2-40B4-BE49-F238E27FC236}">
                <a16:creationId xmlns:a16="http://schemas.microsoft.com/office/drawing/2014/main" id="{3C63ED78-08ED-4C15-AB2B-ECC7EA0D38C1}"/>
              </a:ext>
            </a:extLst>
          </p:cNvPr>
          <p:cNvSpPr>
            <a:spLocks noGrp="1"/>
          </p:cNvSpPr>
          <p:nvPr>
            <p:ph type="dt" sz="half" idx="10"/>
          </p:nvPr>
        </p:nvSpPr>
        <p:spPr/>
        <p:txBody>
          <a:bodyPr/>
          <a:lstStyle/>
          <a:p>
            <a:r>
              <a:rPr lang="en-US"/>
              <a:t>10-06-2021 Group no.14</a:t>
            </a:r>
            <a:endParaRPr lang="en-IN"/>
          </a:p>
        </p:txBody>
      </p:sp>
    </p:spTree>
    <p:extLst>
      <p:ext uri="{BB962C8B-B14F-4D97-AF65-F5344CB8AC3E}">
        <p14:creationId xmlns:p14="http://schemas.microsoft.com/office/powerpoint/2010/main" val="468574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2E46-4644-4225-A10D-2231D1900F99}"/>
              </a:ext>
            </a:extLst>
          </p:cNvPr>
          <p:cNvSpPr>
            <a:spLocks noGrp="1"/>
          </p:cNvSpPr>
          <p:nvPr>
            <p:ph type="title"/>
          </p:nvPr>
        </p:nvSpPr>
        <p:spPr>
          <a:xfrm>
            <a:off x="2504149" y="215737"/>
            <a:ext cx="8911687" cy="1280890"/>
          </a:xfrm>
        </p:spPr>
        <p:txBody>
          <a:bodyPr/>
          <a:lstStyle/>
          <a:p>
            <a:r>
              <a:rPr lang="en-US" dirty="0"/>
              <a:t>MIT App Inventor</a:t>
            </a:r>
            <a:endParaRPr lang="en-IN" dirty="0"/>
          </a:p>
        </p:txBody>
      </p:sp>
      <p:pic>
        <p:nvPicPr>
          <p:cNvPr id="5" name="Content Placeholder 4">
            <a:extLst>
              <a:ext uri="{FF2B5EF4-FFF2-40B4-BE49-F238E27FC236}">
                <a16:creationId xmlns:a16="http://schemas.microsoft.com/office/drawing/2014/main" id="{6FCD6A6A-B31E-488C-BDAA-560EAC80635F}"/>
              </a:ext>
            </a:extLst>
          </p:cNvPr>
          <p:cNvPicPr>
            <a:picLocks noGrp="1" noChangeAspect="1"/>
          </p:cNvPicPr>
          <p:nvPr>
            <p:ph idx="1"/>
          </p:nvPr>
        </p:nvPicPr>
        <p:blipFill>
          <a:blip r:embed="rId2"/>
          <a:stretch>
            <a:fillRect/>
          </a:stretch>
        </p:blipFill>
        <p:spPr>
          <a:xfrm>
            <a:off x="2370983" y="1158023"/>
            <a:ext cx="5521265" cy="5555721"/>
          </a:xfrm>
        </p:spPr>
      </p:pic>
      <p:pic>
        <p:nvPicPr>
          <p:cNvPr id="7" name="Picture 6">
            <a:extLst>
              <a:ext uri="{FF2B5EF4-FFF2-40B4-BE49-F238E27FC236}">
                <a16:creationId xmlns:a16="http://schemas.microsoft.com/office/drawing/2014/main" id="{5119993E-4E7C-4167-8B1C-9E0E0379187A}"/>
              </a:ext>
            </a:extLst>
          </p:cNvPr>
          <p:cNvPicPr>
            <a:picLocks noChangeAspect="1"/>
          </p:cNvPicPr>
          <p:nvPr/>
        </p:nvPicPr>
        <p:blipFill>
          <a:blip r:embed="rId3"/>
          <a:stretch>
            <a:fillRect/>
          </a:stretch>
        </p:blipFill>
        <p:spPr>
          <a:xfrm>
            <a:off x="8269976" y="910190"/>
            <a:ext cx="3413037" cy="5710850"/>
          </a:xfrm>
          <a:prstGeom prst="rect">
            <a:avLst/>
          </a:prstGeom>
        </p:spPr>
      </p:pic>
      <p:sp>
        <p:nvSpPr>
          <p:cNvPr id="3" name="Date Placeholder 2">
            <a:extLst>
              <a:ext uri="{FF2B5EF4-FFF2-40B4-BE49-F238E27FC236}">
                <a16:creationId xmlns:a16="http://schemas.microsoft.com/office/drawing/2014/main" id="{C6E1A625-1868-48CB-8F6E-86A069C07DE0}"/>
              </a:ext>
            </a:extLst>
          </p:cNvPr>
          <p:cNvSpPr>
            <a:spLocks noGrp="1"/>
          </p:cNvSpPr>
          <p:nvPr>
            <p:ph type="dt" sz="half" idx="10"/>
          </p:nvPr>
        </p:nvSpPr>
        <p:spPr/>
        <p:txBody>
          <a:bodyPr/>
          <a:lstStyle/>
          <a:p>
            <a:r>
              <a:rPr lang="en-US"/>
              <a:t>10-06-2021 Group no.14</a:t>
            </a:r>
            <a:endParaRPr lang="en-IN"/>
          </a:p>
        </p:txBody>
      </p:sp>
    </p:spTree>
    <p:extLst>
      <p:ext uri="{BB962C8B-B14F-4D97-AF65-F5344CB8AC3E}">
        <p14:creationId xmlns:p14="http://schemas.microsoft.com/office/powerpoint/2010/main" val="147236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EF9151-3C37-4730-846B-E7DFC60389CF}"/>
              </a:ext>
            </a:extLst>
          </p:cNvPr>
          <p:cNvSpPr>
            <a:spLocks noGrp="1"/>
          </p:cNvSpPr>
          <p:nvPr>
            <p:ph type="title"/>
          </p:nvPr>
        </p:nvSpPr>
        <p:spPr>
          <a:xfrm>
            <a:off x="2557760" y="570843"/>
            <a:ext cx="6589199" cy="1280890"/>
          </a:xfrm>
        </p:spPr>
        <p:txBody>
          <a:bodyPr/>
          <a:lstStyle/>
          <a:p>
            <a:r>
              <a:rPr lang="en-US" dirty="0"/>
              <a:t>Advantages</a:t>
            </a:r>
          </a:p>
        </p:txBody>
      </p:sp>
      <p:sp>
        <p:nvSpPr>
          <p:cNvPr id="5" name="Content Placeholder 2">
            <a:extLst>
              <a:ext uri="{FF2B5EF4-FFF2-40B4-BE49-F238E27FC236}">
                <a16:creationId xmlns:a16="http://schemas.microsoft.com/office/drawing/2014/main" id="{A831C8A7-5F77-4378-92EC-6E75A038A3AA}"/>
              </a:ext>
            </a:extLst>
          </p:cNvPr>
          <p:cNvSpPr>
            <a:spLocks noGrp="1"/>
          </p:cNvSpPr>
          <p:nvPr>
            <p:ph idx="1"/>
          </p:nvPr>
        </p:nvSpPr>
        <p:spPr>
          <a:xfrm>
            <a:off x="2554974" y="2080333"/>
            <a:ext cx="6591985" cy="3777622"/>
          </a:xfrm>
        </p:spPr>
        <p:txBody>
          <a:bodyPr/>
          <a:lstStyle/>
          <a:p>
            <a:r>
              <a:rPr lang="en-US" dirty="0"/>
              <a:t>Inefficiency of Operation</a:t>
            </a:r>
          </a:p>
          <a:p>
            <a:r>
              <a:rPr lang="en-US" dirty="0"/>
              <a:t>Loss of Power</a:t>
            </a:r>
          </a:p>
          <a:p>
            <a:r>
              <a:rPr lang="en-US" dirty="0"/>
              <a:t>Application Devices</a:t>
            </a:r>
          </a:p>
          <a:p>
            <a:r>
              <a:rPr lang="en-US" dirty="0"/>
              <a:t>Safety</a:t>
            </a:r>
          </a:p>
          <a:p>
            <a:r>
              <a:rPr lang="en-US" dirty="0"/>
              <a:t>Security</a:t>
            </a:r>
          </a:p>
          <a:p>
            <a:r>
              <a:rPr lang="en-US" dirty="0"/>
              <a:t>Flexibility</a:t>
            </a:r>
          </a:p>
        </p:txBody>
      </p:sp>
      <p:sp>
        <p:nvSpPr>
          <p:cNvPr id="2" name="Date Placeholder 1">
            <a:extLst>
              <a:ext uri="{FF2B5EF4-FFF2-40B4-BE49-F238E27FC236}">
                <a16:creationId xmlns:a16="http://schemas.microsoft.com/office/drawing/2014/main" id="{52452602-D05A-415E-96B5-B6A6592954A3}"/>
              </a:ext>
            </a:extLst>
          </p:cNvPr>
          <p:cNvSpPr>
            <a:spLocks noGrp="1"/>
          </p:cNvSpPr>
          <p:nvPr>
            <p:ph type="dt" sz="half" idx="10"/>
          </p:nvPr>
        </p:nvSpPr>
        <p:spPr/>
        <p:txBody>
          <a:bodyPr/>
          <a:lstStyle/>
          <a:p>
            <a:r>
              <a:rPr lang="en-US"/>
              <a:t>10-06-2021 Group no.14</a:t>
            </a:r>
            <a:endParaRPr lang="en-IN"/>
          </a:p>
        </p:txBody>
      </p:sp>
    </p:spTree>
    <p:extLst>
      <p:ext uri="{BB962C8B-B14F-4D97-AF65-F5344CB8AC3E}">
        <p14:creationId xmlns:p14="http://schemas.microsoft.com/office/powerpoint/2010/main" val="272275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8A39E8-5603-4489-BE59-C7838999EE8E}"/>
              </a:ext>
            </a:extLst>
          </p:cNvPr>
          <p:cNvSpPr>
            <a:spLocks noGrp="1"/>
          </p:cNvSpPr>
          <p:nvPr>
            <p:ph type="title"/>
          </p:nvPr>
        </p:nvSpPr>
        <p:spPr>
          <a:xfrm>
            <a:off x="2801400" y="570844"/>
            <a:ext cx="6589199" cy="1280890"/>
          </a:xfrm>
        </p:spPr>
        <p:txBody>
          <a:bodyPr/>
          <a:lstStyle/>
          <a:p>
            <a:r>
              <a:rPr lang="en-US" dirty="0"/>
              <a:t>Application</a:t>
            </a:r>
          </a:p>
        </p:txBody>
      </p:sp>
      <p:sp>
        <p:nvSpPr>
          <p:cNvPr id="5" name="Content Placeholder 2">
            <a:extLst>
              <a:ext uri="{FF2B5EF4-FFF2-40B4-BE49-F238E27FC236}">
                <a16:creationId xmlns:a16="http://schemas.microsoft.com/office/drawing/2014/main" id="{4AB026B7-96BA-4A86-8EAA-4D022D07E0EC}"/>
              </a:ext>
            </a:extLst>
          </p:cNvPr>
          <p:cNvSpPr>
            <a:spLocks noGrp="1"/>
          </p:cNvSpPr>
          <p:nvPr>
            <p:ph idx="1"/>
          </p:nvPr>
        </p:nvSpPr>
        <p:spPr>
          <a:xfrm>
            <a:off x="2552329" y="1752600"/>
            <a:ext cx="8229600" cy="5105400"/>
          </a:xfrm>
        </p:spPr>
        <p:txBody>
          <a:bodyPr>
            <a:normAutofit/>
          </a:bodyPr>
          <a:lstStyle/>
          <a:p>
            <a:r>
              <a:rPr lang="en-US" dirty="0"/>
              <a:t>Rebuilding consumer expectations, home automation has been projected to target wide array applications for the new digital consumer. Some of the areas where consumers can expect to see home automation led </a:t>
            </a:r>
            <a:r>
              <a:rPr lang="en-US" dirty="0" err="1"/>
              <a:t>IoT</a:t>
            </a:r>
            <a:r>
              <a:rPr lang="en-US" dirty="0"/>
              <a:t>-enabled connectivity are:</a:t>
            </a:r>
          </a:p>
          <a:p>
            <a:r>
              <a:rPr lang="en-US" dirty="0"/>
              <a:t>Lighting control </a:t>
            </a:r>
            <a:r>
              <a:rPr lang="en-US" dirty="0" err="1"/>
              <a:t>HVACLawn</a:t>
            </a:r>
            <a:r>
              <a:rPr lang="en-US" dirty="0"/>
              <a:t>/Gardening management Smart</a:t>
            </a:r>
          </a:p>
          <a:p>
            <a:r>
              <a:rPr lang="en-US" dirty="0"/>
              <a:t>Home Appliances</a:t>
            </a:r>
          </a:p>
          <a:p>
            <a:r>
              <a:rPr lang="en-US" dirty="0"/>
              <a:t>Improved Home safety and security Home air quality and water quality monitoring</a:t>
            </a:r>
          </a:p>
          <a:p>
            <a:r>
              <a:rPr lang="en-US" dirty="0"/>
              <a:t>Natural Language-based voice assistants</a:t>
            </a:r>
          </a:p>
          <a:p>
            <a:r>
              <a:rPr lang="en-US" dirty="0"/>
              <a:t>Delivery AI-driven   </a:t>
            </a:r>
          </a:p>
          <a:p>
            <a:r>
              <a:rPr lang="en-US" dirty="0"/>
              <a:t>Smart Switches </a:t>
            </a:r>
          </a:p>
          <a:p>
            <a:r>
              <a:rPr lang="en-US" dirty="0"/>
              <a:t>Smart Energy Meters</a:t>
            </a:r>
          </a:p>
        </p:txBody>
      </p:sp>
      <p:sp>
        <p:nvSpPr>
          <p:cNvPr id="2" name="Date Placeholder 1">
            <a:extLst>
              <a:ext uri="{FF2B5EF4-FFF2-40B4-BE49-F238E27FC236}">
                <a16:creationId xmlns:a16="http://schemas.microsoft.com/office/drawing/2014/main" id="{F551E3CD-990F-4F55-AEB6-C8A685D9540A}"/>
              </a:ext>
            </a:extLst>
          </p:cNvPr>
          <p:cNvSpPr>
            <a:spLocks noGrp="1"/>
          </p:cNvSpPr>
          <p:nvPr>
            <p:ph type="dt" sz="half" idx="10"/>
          </p:nvPr>
        </p:nvSpPr>
        <p:spPr/>
        <p:txBody>
          <a:bodyPr/>
          <a:lstStyle/>
          <a:p>
            <a:r>
              <a:rPr lang="en-US"/>
              <a:t>10-06-2021 Group no.14</a:t>
            </a:r>
            <a:endParaRPr lang="en-IN"/>
          </a:p>
        </p:txBody>
      </p:sp>
    </p:spTree>
    <p:extLst>
      <p:ext uri="{BB962C8B-B14F-4D97-AF65-F5344CB8AC3E}">
        <p14:creationId xmlns:p14="http://schemas.microsoft.com/office/powerpoint/2010/main" val="19565952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TotalTime>
  <Words>326</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Century Gothic</vt:lpstr>
      <vt:lpstr>Wingdings 3</vt:lpstr>
      <vt:lpstr>Wisp</vt:lpstr>
      <vt:lpstr>Home Automation using Bluetooth</vt:lpstr>
      <vt:lpstr>Aim and objective</vt:lpstr>
      <vt:lpstr>Introduction</vt:lpstr>
      <vt:lpstr>PowerPoint Presentation</vt:lpstr>
      <vt:lpstr>System Block Diagram</vt:lpstr>
      <vt:lpstr>Interfacing Diagram</vt:lpstr>
      <vt:lpstr>MIT App Inventor</vt:lpstr>
      <vt:lpstr>Advantages</vt:lpstr>
      <vt:lpstr>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Bluetooth</dc:title>
  <dc:creator>Prakhar Singh Rajput</dc:creator>
  <cp:lastModifiedBy>Prakhar Singh Rajput</cp:lastModifiedBy>
  <cp:revision>7</cp:revision>
  <dcterms:created xsi:type="dcterms:W3CDTF">2021-06-10T04:22:29Z</dcterms:created>
  <dcterms:modified xsi:type="dcterms:W3CDTF">2021-06-11T04:58:15Z</dcterms:modified>
</cp:coreProperties>
</file>