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2" r:id="rId5"/>
    <p:sldId id="261" r:id="rId6"/>
    <p:sldId id="269" r:id="rId7"/>
    <p:sldId id="264" r:id="rId8"/>
    <p:sldId id="265" r:id="rId9"/>
    <p:sldId id="266" r:id="rId10"/>
    <p:sldId id="278" r:id="rId11"/>
    <p:sldId id="267" r:id="rId12"/>
    <p:sldId id="268"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314C-8A88-4734-8186-EAF1A946EB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50A9C5-3E6F-4A1A-9F7D-DC5B4AF0CE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234466-E22A-4B90-808B-54D9A1111A0F}"/>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5" name="Footer Placeholder 4">
            <a:extLst>
              <a:ext uri="{FF2B5EF4-FFF2-40B4-BE49-F238E27FC236}">
                <a16:creationId xmlns:a16="http://schemas.microsoft.com/office/drawing/2014/main" id="{54055D44-A8BC-416D-B839-E66E6EB24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B463B-6F97-4666-A556-5FE7BE0F09DA}"/>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203408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7738-6EB8-429F-86F2-2DAF20BC8E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FD6FCA-A29E-4823-866E-21BCB3C645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3BC08-D87B-403B-B92C-48D99D0EE514}"/>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5" name="Footer Placeholder 4">
            <a:extLst>
              <a:ext uri="{FF2B5EF4-FFF2-40B4-BE49-F238E27FC236}">
                <a16:creationId xmlns:a16="http://schemas.microsoft.com/office/drawing/2014/main" id="{E153BA45-46FF-4BBE-9F6F-6B648C7C2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1873C-C47A-45A4-B664-235EF0CD4879}"/>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247521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391DF-CEFB-4CE5-A4D8-3A71DF0EDC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5686CD-DA25-44EE-973C-258D97515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0261E5-02BE-4450-91E4-BA7422EC519B}"/>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5" name="Footer Placeholder 4">
            <a:extLst>
              <a:ext uri="{FF2B5EF4-FFF2-40B4-BE49-F238E27FC236}">
                <a16:creationId xmlns:a16="http://schemas.microsoft.com/office/drawing/2014/main" id="{54026D39-0DFE-4068-A15E-35F9C2249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D9CF3-929A-490D-9FB7-585F044063B3}"/>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288688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6CD6-19AA-4A6C-86F3-CE4A5A7989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8D363C-BCFB-4112-B24B-A1D438F4A3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76339-A2A7-4B36-BB14-EFA87D37782F}"/>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5" name="Footer Placeholder 4">
            <a:extLst>
              <a:ext uri="{FF2B5EF4-FFF2-40B4-BE49-F238E27FC236}">
                <a16:creationId xmlns:a16="http://schemas.microsoft.com/office/drawing/2014/main" id="{15AFAD49-1FCF-4C4C-B517-5DC8BF2BD9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B7DA05-6EFE-41D6-B3DF-59E3B1A73363}"/>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286851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D0D5-D21D-42F8-9BD0-B2441BC90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BD0A0C-A271-42C2-8F45-12F063E1E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4474F-7FD1-4A65-8CB5-5B86ABC005B8}"/>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5" name="Footer Placeholder 4">
            <a:extLst>
              <a:ext uri="{FF2B5EF4-FFF2-40B4-BE49-F238E27FC236}">
                <a16:creationId xmlns:a16="http://schemas.microsoft.com/office/drawing/2014/main" id="{A8960816-284F-4F0D-8B82-E5BE55F8F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148D1-4D38-497C-AEB8-ADB02DB64648}"/>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398496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D232-E67A-4D52-ABFE-846C3767DE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C3C381-B3CF-4451-B31D-B4F72A942C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A68CA1-D331-4C3A-994B-E63021F76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B23729-5203-4263-90B4-D49D0972058A}"/>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6" name="Footer Placeholder 5">
            <a:extLst>
              <a:ext uri="{FF2B5EF4-FFF2-40B4-BE49-F238E27FC236}">
                <a16:creationId xmlns:a16="http://schemas.microsoft.com/office/drawing/2014/main" id="{280428CF-34E2-4A73-A621-803DC4358C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B3FE59-0521-4B39-9CBC-948E0E5E9C18}"/>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142323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B17A-C129-47B0-B51B-DA62F9626D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50B37E-30AA-443E-A6B0-4823D2C2B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DDB4CF-1E68-4562-8633-605A3B4E60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960652-333C-4CA3-9858-47250AADD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A29393-A4D3-4C41-9761-97412CD2D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D09022-C916-42B3-9C64-CED4C143FB4B}"/>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8" name="Footer Placeholder 7">
            <a:extLst>
              <a:ext uri="{FF2B5EF4-FFF2-40B4-BE49-F238E27FC236}">
                <a16:creationId xmlns:a16="http://schemas.microsoft.com/office/drawing/2014/main" id="{ABE27CAC-BB5F-4E17-90EA-516A60692D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A84FB5-671C-4C9B-BB2C-389BE6625C93}"/>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103346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EE0F-44FF-4454-8933-24F100EBFC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2FED39-A350-4C9C-BF6C-C708269A00B0}"/>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4" name="Footer Placeholder 3">
            <a:extLst>
              <a:ext uri="{FF2B5EF4-FFF2-40B4-BE49-F238E27FC236}">
                <a16:creationId xmlns:a16="http://schemas.microsoft.com/office/drawing/2014/main" id="{03A94CBE-F32A-4074-8F5F-FBCF7DEDE8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D72A49-B18B-4069-B09A-A3E5E2B65A6C}"/>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3371892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9D51D-7D19-470E-A4EB-068F60516F66}"/>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3" name="Footer Placeholder 2">
            <a:extLst>
              <a:ext uri="{FF2B5EF4-FFF2-40B4-BE49-F238E27FC236}">
                <a16:creationId xmlns:a16="http://schemas.microsoft.com/office/drawing/2014/main" id="{902FE9C4-24CF-4D44-B5EE-1D518E1E3F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AA7C31-7C05-4239-A0B9-61211F3DC482}"/>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86906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A48C-2350-4F22-9A04-AF88CF478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565744-A522-460B-B39E-7B164CDE91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4FA22E-7742-4327-84D5-F04F074A1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328E1-E89E-4BBF-A73A-68961CC18BCB}"/>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6" name="Footer Placeholder 5">
            <a:extLst>
              <a:ext uri="{FF2B5EF4-FFF2-40B4-BE49-F238E27FC236}">
                <a16:creationId xmlns:a16="http://schemas.microsoft.com/office/drawing/2014/main" id="{33CB0573-7EFF-4561-8ED8-BDEAEF0345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91DB97-B485-4A3E-B702-A78E37DECAE2}"/>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177421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CD8-2739-479C-A452-D294228B1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CF54CB-B3B1-40BE-8A94-CF84A969C9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8AE7DD-A376-40BF-B282-FD25F32F6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24C43-E322-40D7-8893-450D05A3D57A}"/>
              </a:ext>
            </a:extLst>
          </p:cNvPr>
          <p:cNvSpPr>
            <a:spLocks noGrp="1"/>
          </p:cNvSpPr>
          <p:nvPr>
            <p:ph type="dt" sz="half" idx="10"/>
          </p:nvPr>
        </p:nvSpPr>
        <p:spPr/>
        <p:txBody>
          <a:bodyPr/>
          <a:lstStyle/>
          <a:p>
            <a:fld id="{B96E963A-2939-469C-9F07-0132F5D7BBE3}" type="datetimeFigureOut">
              <a:rPr lang="en-IN" smtClean="0"/>
              <a:t>03-12-2021</a:t>
            </a:fld>
            <a:endParaRPr lang="en-IN"/>
          </a:p>
        </p:txBody>
      </p:sp>
      <p:sp>
        <p:nvSpPr>
          <p:cNvPr id="6" name="Footer Placeholder 5">
            <a:extLst>
              <a:ext uri="{FF2B5EF4-FFF2-40B4-BE49-F238E27FC236}">
                <a16:creationId xmlns:a16="http://schemas.microsoft.com/office/drawing/2014/main" id="{CE40CC71-2411-4A8E-9595-6D7C96C923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6BC54B-F5E2-459D-872B-92419E6DC4A8}"/>
              </a:ext>
            </a:extLst>
          </p:cNvPr>
          <p:cNvSpPr>
            <a:spLocks noGrp="1"/>
          </p:cNvSpPr>
          <p:nvPr>
            <p:ph type="sldNum" sz="quarter" idx="12"/>
          </p:nvPr>
        </p:nvSpPr>
        <p:spPr/>
        <p:txBody>
          <a:bodyPr/>
          <a:lstStyle/>
          <a:p>
            <a:fld id="{FF99E1AF-ECDD-467D-9F7B-30AB1937A6C4}" type="slidenum">
              <a:rPr lang="en-IN" smtClean="0"/>
              <a:t>‹#›</a:t>
            </a:fld>
            <a:endParaRPr lang="en-IN"/>
          </a:p>
        </p:txBody>
      </p:sp>
    </p:spTree>
    <p:extLst>
      <p:ext uri="{BB962C8B-B14F-4D97-AF65-F5344CB8AC3E}">
        <p14:creationId xmlns:p14="http://schemas.microsoft.com/office/powerpoint/2010/main" val="1497246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63B6D-44A1-41D1-8BD6-38A3ECB69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DA2EBB-75F5-4A83-B759-7A7F9C5369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2AAB2-45A1-479D-969E-6DD7CCD71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E963A-2939-469C-9F07-0132F5D7BBE3}" type="datetimeFigureOut">
              <a:rPr lang="en-IN" smtClean="0"/>
              <a:t>03-12-2021</a:t>
            </a:fld>
            <a:endParaRPr lang="en-IN"/>
          </a:p>
        </p:txBody>
      </p:sp>
      <p:sp>
        <p:nvSpPr>
          <p:cNvPr id="5" name="Footer Placeholder 4">
            <a:extLst>
              <a:ext uri="{FF2B5EF4-FFF2-40B4-BE49-F238E27FC236}">
                <a16:creationId xmlns:a16="http://schemas.microsoft.com/office/drawing/2014/main" id="{E4F85D83-4F1B-4FAD-8786-40EBB17242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7F65EF-27CD-4EA8-AAE1-6B0DD6A63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9E1AF-ECDD-467D-9F7B-30AB1937A6C4}" type="slidenum">
              <a:rPr lang="en-IN" smtClean="0"/>
              <a:t>‹#›</a:t>
            </a:fld>
            <a:endParaRPr lang="en-IN"/>
          </a:p>
        </p:txBody>
      </p:sp>
    </p:spTree>
    <p:extLst>
      <p:ext uri="{BB962C8B-B14F-4D97-AF65-F5344CB8AC3E}">
        <p14:creationId xmlns:p14="http://schemas.microsoft.com/office/powerpoint/2010/main" val="287087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ictionary.cambridge.org/dictionary/english/reac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438F-2954-4F85-A722-4403179F6E2D}"/>
              </a:ext>
            </a:extLst>
          </p:cNvPr>
          <p:cNvSpPr>
            <a:spLocks noGrp="1"/>
          </p:cNvSpPr>
          <p:nvPr>
            <p:ph type="ctrTitle"/>
          </p:nvPr>
        </p:nvSpPr>
        <p:spPr>
          <a:xfrm>
            <a:off x="1132115" y="1175658"/>
            <a:ext cx="8721012" cy="6979297"/>
          </a:xfrm>
        </p:spPr>
        <p:txBody>
          <a:bodyPr>
            <a:normAutofit fontScale="90000"/>
          </a:bodyPr>
          <a:lstStyle/>
          <a:p>
            <a:r>
              <a:rPr lang="en-IN" sz="7300" b="1" i="0" dirty="0">
                <a:solidFill>
                  <a:srgbClr val="002060"/>
                </a:solidFill>
                <a:effectLst/>
                <a:latin typeface="Gabriola" panose="04040605051002020D02" pitchFamily="82" charset="0"/>
                <a:cs typeface="Mongolian Baiti" panose="03000500000000000000" pitchFamily="66" charset="0"/>
              </a:rPr>
              <a:t>Summary  of  Module - I</a:t>
            </a:r>
            <a:br>
              <a:rPr lang="en-IN" sz="7300" b="0" i="0" dirty="0">
                <a:solidFill>
                  <a:srgbClr val="002060"/>
                </a:solidFill>
                <a:effectLst/>
                <a:latin typeface="Mongolian Baiti" panose="03000500000000000000" pitchFamily="66" charset="0"/>
                <a:cs typeface="Mongolian Baiti" panose="03000500000000000000" pitchFamily="66" charset="0"/>
              </a:rPr>
            </a:br>
            <a:br>
              <a:rPr lang="en-IN" sz="7300" b="0" i="0" dirty="0">
                <a:solidFill>
                  <a:srgbClr val="3C4043"/>
                </a:solidFill>
                <a:effectLst/>
                <a:latin typeface="Mongolian Baiti" panose="03000500000000000000" pitchFamily="66" charset="0"/>
                <a:cs typeface="Mongolian Baiti" panose="03000500000000000000" pitchFamily="66" charset="0"/>
              </a:rPr>
            </a:br>
            <a:r>
              <a:rPr lang="en-IN" b="0" i="0" dirty="0">
                <a:solidFill>
                  <a:srgbClr val="3C4043"/>
                </a:solidFill>
                <a:effectLst/>
                <a:latin typeface="Gabriola" panose="04040605051002020D02" pitchFamily="82" charset="0"/>
                <a:cs typeface="Mongolian Baiti" panose="03000500000000000000" pitchFamily="66" charset="0"/>
              </a:rPr>
              <a:t>Name : Ragini Sharma </a:t>
            </a:r>
            <a:br>
              <a:rPr lang="en-IN" b="0" i="0" dirty="0">
                <a:solidFill>
                  <a:srgbClr val="3C4043"/>
                </a:solidFill>
                <a:effectLst/>
                <a:latin typeface="Gabriola" panose="04040605051002020D02" pitchFamily="82" charset="0"/>
                <a:cs typeface="Mongolian Baiti" panose="03000500000000000000" pitchFamily="66" charset="0"/>
              </a:rPr>
            </a:br>
            <a:r>
              <a:rPr lang="en-IN" b="0" i="0" dirty="0">
                <a:solidFill>
                  <a:srgbClr val="3C4043"/>
                </a:solidFill>
                <a:effectLst/>
                <a:latin typeface="Gabriola" panose="04040605051002020D02" pitchFamily="82" charset="0"/>
                <a:cs typeface="Mongolian Baiti" panose="03000500000000000000" pitchFamily="66" charset="0"/>
              </a:rPr>
              <a:t>Branch : CSE </a:t>
            </a:r>
            <a:br>
              <a:rPr lang="en-IN" b="0" i="0" dirty="0">
                <a:solidFill>
                  <a:srgbClr val="3C4043"/>
                </a:solidFill>
                <a:effectLst/>
                <a:latin typeface="Gabriola" panose="04040605051002020D02" pitchFamily="82" charset="0"/>
                <a:cs typeface="Mongolian Baiti" panose="03000500000000000000" pitchFamily="66" charset="0"/>
              </a:rPr>
            </a:br>
            <a:r>
              <a:rPr lang="en-IN" b="0" i="0" dirty="0">
                <a:solidFill>
                  <a:srgbClr val="3C4043"/>
                </a:solidFill>
                <a:effectLst/>
                <a:latin typeface="Gabriola" panose="04040605051002020D02" pitchFamily="82" charset="0"/>
                <a:cs typeface="Mongolian Baiti" panose="03000500000000000000" pitchFamily="66" charset="0"/>
              </a:rPr>
              <a:t>ID : B120062</a:t>
            </a:r>
            <a:br>
              <a:rPr lang="en-IN" b="0" i="0" dirty="0">
                <a:solidFill>
                  <a:srgbClr val="3C4043"/>
                </a:solidFill>
                <a:effectLst/>
                <a:latin typeface="Mongolian Baiti" panose="03000500000000000000" pitchFamily="66" charset="0"/>
                <a:cs typeface="Mongolian Baiti" panose="03000500000000000000" pitchFamily="66" charset="0"/>
              </a:rPr>
            </a:br>
            <a:br>
              <a:rPr lang="en-IN" b="0" i="0" dirty="0">
                <a:solidFill>
                  <a:srgbClr val="3C4043"/>
                </a:solidFill>
                <a:effectLst/>
                <a:latin typeface="Mongolian Baiti" panose="03000500000000000000" pitchFamily="66" charset="0"/>
                <a:cs typeface="Mongolian Baiti" panose="03000500000000000000" pitchFamily="66" charset="0"/>
              </a:rPr>
            </a:br>
            <a:r>
              <a:rPr lang="en-IN" b="0" i="0" dirty="0">
                <a:solidFill>
                  <a:srgbClr val="3C4043"/>
                </a:solidFill>
                <a:effectLst/>
                <a:latin typeface="Mongolian Baiti" panose="03000500000000000000" pitchFamily="66" charset="0"/>
                <a:cs typeface="Mongolian Baiti" panose="03000500000000000000" pitchFamily="66" charset="0"/>
              </a:rPr>
              <a:t> </a:t>
            </a:r>
            <a:br>
              <a:rPr lang="en-IN" b="0" i="0" dirty="0">
                <a:solidFill>
                  <a:srgbClr val="3C4043"/>
                </a:solidFill>
                <a:effectLst/>
                <a:latin typeface="Mongolian Baiti" panose="03000500000000000000" pitchFamily="66" charset="0"/>
                <a:cs typeface="Mongolian Baiti" panose="03000500000000000000" pitchFamily="66" charset="0"/>
              </a:rPr>
            </a:br>
            <a:br>
              <a:rPr lang="en-IN" b="0" i="0" dirty="0">
                <a:solidFill>
                  <a:srgbClr val="3C4043"/>
                </a:solidFill>
                <a:effectLst/>
                <a:latin typeface="Mongolian Baiti" panose="03000500000000000000" pitchFamily="66" charset="0"/>
                <a:cs typeface="Mongolian Baiti" panose="03000500000000000000" pitchFamily="66" charset="0"/>
              </a:rPr>
            </a:br>
            <a:endParaRPr lang="en-IN" dirty="0">
              <a:latin typeface="Mongolian Baiti" panose="03000500000000000000" pitchFamily="66" charset="0"/>
              <a:ea typeface="Cambria" panose="02040503050406030204" pitchFamily="18" charset="0"/>
              <a:cs typeface="Mongolian Baiti" panose="03000500000000000000" pitchFamily="66" charset="0"/>
            </a:endParaRPr>
          </a:p>
        </p:txBody>
      </p:sp>
      <p:sp>
        <p:nvSpPr>
          <p:cNvPr id="3" name="Subtitle 2">
            <a:extLst>
              <a:ext uri="{FF2B5EF4-FFF2-40B4-BE49-F238E27FC236}">
                <a16:creationId xmlns:a16="http://schemas.microsoft.com/office/drawing/2014/main" id="{CEFF6173-0315-4EC0-ADBB-203D71024446}"/>
              </a:ext>
            </a:extLst>
          </p:cNvPr>
          <p:cNvSpPr>
            <a:spLocks noGrp="1"/>
          </p:cNvSpPr>
          <p:nvPr>
            <p:ph type="subTitle" idx="1"/>
          </p:nvPr>
        </p:nvSpPr>
        <p:spPr>
          <a:xfrm>
            <a:off x="1524000" y="3628671"/>
            <a:ext cx="9144000" cy="1655762"/>
          </a:xfrm>
        </p:spPr>
        <p:txBody>
          <a:bodyPr/>
          <a:lstStyle/>
          <a:p>
            <a:r>
              <a:rPr lang="en-US" dirty="0"/>
              <a:t>                                                                         </a:t>
            </a:r>
          </a:p>
        </p:txBody>
      </p:sp>
    </p:spTree>
    <p:extLst>
      <p:ext uri="{BB962C8B-B14F-4D97-AF65-F5344CB8AC3E}">
        <p14:creationId xmlns:p14="http://schemas.microsoft.com/office/powerpoint/2010/main" val="1412982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AD4EE-5D2F-4518-919C-A8672E66016E}"/>
              </a:ext>
            </a:extLst>
          </p:cNvPr>
          <p:cNvSpPr txBox="1"/>
          <p:nvPr/>
        </p:nvSpPr>
        <p:spPr>
          <a:xfrm>
            <a:off x="1786127" y="0"/>
            <a:ext cx="8203940" cy="8987076"/>
          </a:xfrm>
          <a:prstGeom prst="rect">
            <a:avLst/>
          </a:prstGeom>
          <a:noFill/>
        </p:spPr>
        <p:txBody>
          <a:bodyPr wrap="square">
            <a:spAutoFit/>
          </a:bodyPr>
          <a:lstStyle/>
          <a:p>
            <a:endParaRPr lang="en-US" dirty="0"/>
          </a:p>
          <a:p>
            <a:endParaRPr lang="en-US" dirty="0"/>
          </a:p>
          <a:p>
            <a:r>
              <a:rPr lang="en-US" sz="2800" b="1" dirty="0">
                <a:solidFill>
                  <a:srgbClr val="002060"/>
                </a:solidFill>
                <a:latin typeface="Gabriola" panose="04040605051002020D02" pitchFamily="82" charset="0"/>
              </a:rPr>
              <a:t>DIFFERENCE  BETWEEN  READING  AND  CRITICAL READING-</a:t>
            </a:r>
          </a:p>
          <a:p>
            <a:endParaRPr lang="en-US" sz="2800"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4" name="Content Placeholder 4">
            <a:extLst>
              <a:ext uri="{FF2B5EF4-FFF2-40B4-BE49-F238E27FC236}">
                <a16:creationId xmlns:a16="http://schemas.microsoft.com/office/drawing/2014/main" id="{13D1C999-E730-41EF-A0E2-BF50BE1BA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392" y="1860955"/>
            <a:ext cx="9463481" cy="4420997"/>
          </a:xfrm>
          <a:prstGeom prst="rect">
            <a:avLst/>
          </a:prstGeom>
        </p:spPr>
      </p:pic>
    </p:spTree>
    <p:extLst>
      <p:ext uri="{BB962C8B-B14F-4D97-AF65-F5344CB8AC3E}">
        <p14:creationId xmlns:p14="http://schemas.microsoft.com/office/powerpoint/2010/main" val="48179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5E6BE-BBC4-4E8F-9B5C-C5E311D38E78}"/>
              </a:ext>
            </a:extLst>
          </p:cNvPr>
          <p:cNvSpPr txBox="1"/>
          <p:nvPr/>
        </p:nvSpPr>
        <p:spPr>
          <a:xfrm>
            <a:off x="2687217" y="559293"/>
            <a:ext cx="5853102" cy="923330"/>
          </a:xfrm>
          <a:prstGeom prst="rect">
            <a:avLst/>
          </a:prstGeom>
          <a:noFill/>
        </p:spPr>
        <p:txBody>
          <a:bodyPr wrap="square" rtlCol="0">
            <a:spAutoFit/>
          </a:bodyPr>
          <a:lstStyle/>
          <a:p>
            <a:r>
              <a:rPr lang="en-US" sz="5400" dirty="0">
                <a:latin typeface="Gabriola" panose="04040605051002020D02" pitchFamily="82" charset="0"/>
              </a:rPr>
              <a:t>              </a:t>
            </a:r>
            <a:r>
              <a:rPr lang="en-US" sz="5400" b="1" dirty="0">
                <a:solidFill>
                  <a:srgbClr val="002060"/>
                </a:solidFill>
                <a:latin typeface="Gabriola" panose="04040605051002020D02" pitchFamily="82" charset="0"/>
              </a:rPr>
              <a:t>SUMMARY</a:t>
            </a:r>
            <a:endParaRPr lang="en-IN" sz="5400" b="1" dirty="0">
              <a:solidFill>
                <a:srgbClr val="002060"/>
              </a:solidFill>
              <a:latin typeface="Gabriola" panose="04040605051002020D02" pitchFamily="82" charset="0"/>
            </a:endParaRPr>
          </a:p>
        </p:txBody>
      </p:sp>
      <p:sp>
        <p:nvSpPr>
          <p:cNvPr id="3" name="TextBox 2">
            <a:extLst>
              <a:ext uri="{FF2B5EF4-FFF2-40B4-BE49-F238E27FC236}">
                <a16:creationId xmlns:a16="http://schemas.microsoft.com/office/drawing/2014/main" id="{2EBBE881-C927-4DA4-8B3D-F42697265BE8}"/>
              </a:ext>
            </a:extLst>
          </p:cNvPr>
          <p:cNvSpPr txBox="1"/>
          <p:nvPr/>
        </p:nvSpPr>
        <p:spPr>
          <a:xfrm>
            <a:off x="663017" y="1884694"/>
            <a:ext cx="11452193" cy="3539430"/>
          </a:xfrm>
          <a:prstGeom prst="rect">
            <a:avLst/>
          </a:prstGeom>
          <a:noFill/>
        </p:spPr>
        <p:txBody>
          <a:bodyPr wrap="square" rtlCol="0">
            <a:spAutoFit/>
          </a:bodyPr>
          <a:lstStyle/>
          <a:p>
            <a:pPr algn="l"/>
            <a:r>
              <a:rPr lang="en-US" sz="3200" dirty="0">
                <a:latin typeface="Gabriola" panose="04040605051002020D02" pitchFamily="82" charset="0"/>
                <a:cs typeface="Microsoft Uighur" panose="02000000000000000000" pitchFamily="2" charset="-78"/>
              </a:rPr>
              <a:t>Critical thinking enables them to think beyond the barriers of their own biases. Critical thinking builds confidence in communication. It is far easier to communicate when you are prepared with facts, arguments, perspectives and possible solutions. Communicating is one thing. Understanding point of view is a critical reading practice because point of view is often inferred rather than explicitly expressed and its exploration leads to an appreciation of the constructed nature of the text. Outline the main points and ideas. See the connections between the ideas in the paper/lecture</a:t>
            </a:r>
            <a:r>
              <a:rPr lang="en-US" sz="3200" dirty="0">
                <a:latin typeface="Gabriola" panose="04040605051002020D02" pitchFamily="82" charset="0"/>
                <a:cs typeface="Mongolian Baiti" panose="03000500000000000000" pitchFamily="66" charset="0"/>
              </a:rPr>
              <a:t>.</a:t>
            </a:r>
            <a:endParaRPr lang="en-IN" sz="2000" dirty="0">
              <a:latin typeface="Gabriola" panose="04040605051002020D02" pitchFamily="82" charset="0"/>
              <a:ea typeface="Cambria" panose="02040503050406030204" pitchFamily="18" charset="0"/>
              <a:cs typeface="Mongolian Baiti" panose="03000500000000000000" pitchFamily="66" charset="0"/>
            </a:endParaRPr>
          </a:p>
        </p:txBody>
      </p:sp>
    </p:spTree>
    <p:extLst>
      <p:ext uri="{BB962C8B-B14F-4D97-AF65-F5344CB8AC3E}">
        <p14:creationId xmlns:p14="http://schemas.microsoft.com/office/powerpoint/2010/main" val="296683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3D5F5C-0C91-420F-8494-D04911134A03}"/>
              </a:ext>
            </a:extLst>
          </p:cNvPr>
          <p:cNvSpPr txBox="1"/>
          <p:nvPr/>
        </p:nvSpPr>
        <p:spPr>
          <a:xfrm>
            <a:off x="1136342" y="1180730"/>
            <a:ext cx="10191565" cy="3816429"/>
          </a:xfrm>
          <a:prstGeom prst="rect">
            <a:avLst/>
          </a:prstGeom>
          <a:noFill/>
        </p:spPr>
        <p:txBody>
          <a:bodyPr wrap="square" rtlCol="0">
            <a:spAutoFit/>
          </a:bodyPr>
          <a:lstStyle/>
          <a:p>
            <a:r>
              <a:rPr lang="en-US" sz="2800" dirty="0">
                <a:latin typeface="Gabriola" panose="04040605051002020D02" pitchFamily="82" charset="0"/>
                <a:ea typeface="Cambria" panose="02040503050406030204" pitchFamily="18" charset="0"/>
              </a:rPr>
              <a:t>See the connections between what you are reading now and what you have read before. Find questions that need to be answered. Skimming - used to understand the "gist" or main idea. Scanning - used to find a particular piece of information. Extensive reading - used for pleasure and general understanding. Intensive reading - accurate reading for detailed understanding.</a:t>
            </a:r>
            <a:r>
              <a:rPr lang="en-US" sz="2800" b="1" i="0" dirty="0">
                <a:solidFill>
                  <a:srgbClr val="2B3E51"/>
                </a:solidFill>
                <a:effectLst/>
                <a:latin typeface="Gabriola" panose="04040605051002020D02" pitchFamily="82" charset="0"/>
                <a:ea typeface="Cambria" panose="02040503050406030204" pitchFamily="18" charset="0"/>
              </a:rPr>
              <a:t> </a:t>
            </a:r>
            <a:r>
              <a:rPr lang="en-US" sz="2800" b="0" i="0" dirty="0">
                <a:solidFill>
                  <a:srgbClr val="292929"/>
                </a:solidFill>
                <a:effectLst/>
                <a:latin typeface="Gabriola" panose="04040605051002020D02" pitchFamily="82" charset="0"/>
                <a:ea typeface="Cambria" panose="02040503050406030204" pitchFamily="18" charset="0"/>
              </a:rPr>
              <a:t>Text Analysis is the process of </a:t>
            </a:r>
            <a:r>
              <a:rPr lang="en-US" sz="2800" b="0" i="0" dirty="0" err="1">
                <a:solidFill>
                  <a:srgbClr val="292929"/>
                </a:solidFill>
                <a:effectLst/>
                <a:latin typeface="Gabriola" panose="04040605051002020D02" pitchFamily="82" charset="0"/>
                <a:ea typeface="Cambria" panose="02040503050406030204" pitchFamily="18" charset="0"/>
              </a:rPr>
              <a:t>analysing</a:t>
            </a:r>
            <a:r>
              <a:rPr lang="en-US" sz="2800" b="0" i="0" dirty="0">
                <a:solidFill>
                  <a:srgbClr val="292929"/>
                </a:solidFill>
                <a:effectLst/>
                <a:latin typeface="Gabriola" panose="04040605051002020D02" pitchFamily="82" charset="0"/>
                <a:ea typeface="Cambria" panose="02040503050406030204" pitchFamily="18" charset="0"/>
              </a:rPr>
              <a:t> unstructured and semi-structured text data for valuable insights, trends and </a:t>
            </a:r>
            <a:r>
              <a:rPr lang="en-US" sz="2800" b="0" i="0" dirty="0" err="1">
                <a:solidFill>
                  <a:srgbClr val="292929"/>
                </a:solidFill>
                <a:effectLst/>
                <a:latin typeface="Gabriola" panose="04040605051002020D02" pitchFamily="82" charset="0"/>
                <a:ea typeface="Cambria" panose="02040503050406030204" pitchFamily="18" charset="0"/>
              </a:rPr>
              <a:t>patterns.It</a:t>
            </a:r>
            <a:r>
              <a:rPr lang="en-US" sz="2800" b="0" i="0" dirty="0">
                <a:solidFill>
                  <a:srgbClr val="292929"/>
                </a:solidFill>
                <a:effectLst/>
                <a:latin typeface="Gabriola" panose="04040605051002020D02" pitchFamily="82" charset="0"/>
                <a:ea typeface="Cambria" panose="02040503050406030204" pitchFamily="18" charset="0"/>
              </a:rPr>
              <a:t> is typically used in instances where there is a need to process large volumes of text-based data for insights, but would otherwise be too resource and time-intensive to be </a:t>
            </a:r>
            <a:r>
              <a:rPr lang="en-US" sz="2800" b="0" i="0" dirty="0" err="1">
                <a:solidFill>
                  <a:srgbClr val="292929"/>
                </a:solidFill>
                <a:effectLst/>
                <a:latin typeface="Gabriola" panose="04040605051002020D02" pitchFamily="82" charset="0"/>
                <a:ea typeface="Cambria" panose="02040503050406030204" pitchFamily="18" charset="0"/>
              </a:rPr>
              <a:t>analysed</a:t>
            </a:r>
            <a:r>
              <a:rPr lang="en-US" sz="2800" b="0" i="0" dirty="0">
                <a:solidFill>
                  <a:srgbClr val="292929"/>
                </a:solidFill>
                <a:effectLst/>
                <a:latin typeface="Gabriola" panose="04040605051002020D02" pitchFamily="82" charset="0"/>
                <a:ea typeface="Cambria" panose="02040503050406030204" pitchFamily="18" charset="0"/>
              </a:rPr>
              <a:t> manually by humans.</a:t>
            </a:r>
          </a:p>
          <a:p>
            <a:endParaRPr lang="en-IN" dirty="0"/>
          </a:p>
        </p:txBody>
      </p:sp>
    </p:spTree>
    <p:extLst>
      <p:ext uri="{BB962C8B-B14F-4D97-AF65-F5344CB8AC3E}">
        <p14:creationId xmlns:p14="http://schemas.microsoft.com/office/powerpoint/2010/main" val="122168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BC7F3F-4BD5-4084-A374-8943E7A3F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5" y="257452"/>
            <a:ext cx="11807301" cy="6374167"/>
          </a:xfrm>
          <a:prstGeom prst="rect">
            <a:avLst/>
          </a:prstGeom>
        </p:spPr>
      </p:pic>
    </p:spTree>
    <p:extLst>
      <p:ext uri="{BB962C8B-B14F-4D97-AF65-F5344CB8AC3E}">
        <p14:creationId xmlns:p14="http://schemas.microsoft.com/office/powerpoint/2010/main" val="369036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48B4F6-82A0-4FE4-95CB-9061B1AD7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73631" cy="6858000"/>
          </a:xfrm>
          <a:prstGeom prst="rect">
            <a:avLst/>
          </a:prstGeom>
        </p:spPr>
      </p:pic>
    </p:spTree>
    <p:extLst>
      <p:ext uri="{BB962C8B-B14F-4D97-AF65-F5344CB8AC3E}">
        <p14:creationId xmlns:p14="http://schemas.microsoft.com/office/powerpoint/2010/main" val="1067688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27C4D-1B36-482B-AFEB-51F3A75095BD}"/>
              </a:ext>
            </a:extLst>
          </p:cNvPr>
          <p:cNvSpPr txBox="1"/>
          <p:nvPr/>
        </p:nvSpPr>
        <p:spPr>
          <a:xfrm>
            <a:off x="535619" y="890122"/>
            <a:ext cx="11185864" cy="6247864"/>
          </a:xfrm>
          <a:prstGeom prst="rect">
            <a:avLst/>
          </a:prstGeom>
          <a:noFill/>
        </p:spPr>
        <p:txBody>
          <a:bodyPr wrap="square" rtlCol="0">
            <a:spAutoFit/>
          </a:bodyPr>
          <a:lstStyle/>
          <a:p>
            <a:endParaRPr lang="en-US" sz="2400" dirty="0"/>
          </a:p>
          <a:p>
            <a:endParaRPr lang="en-US" sz="2400" dirty="0"/>
          </a:p>
          <a:p>
            <a:endParaRPr lang="en-US" sz="2400" dirty="0">
              <a:solidFill>
                <a:srgbClr val="444444"/>
              </a:solidFill>
              <a:latin typeface="Gabriola" panose="04040605051002020D02" pitchFamily="82" charset="0"/>
            </a:endParaRPr>
          </a:p>
          <a:p>
            <a:r>
              <a:rPr lang="en-US" sz="2800" b="1" i="0" u="none" strike="noStrike" dirty="0">
                <a:effectLst/>
                <a:latin typeface="Gabriola" panose="04040605051002020D02" pitchFamily="82" charset="0"/>
              </a:rPr>
              <a:t>In A Snake in the Grass </a:t>
            </a:r>
            <a:r>
              <a:rPr lang="en-US" sz="2800" b="0" i="0" u="none" strike="noStrike" dirty="0">
                <a:effectLst/>
                <a:latin typeface="Gabriola" panose="04040605051002020D02" pitchFamily="82" charset="0"/>
              </a:rPr>
              <a:t>by R.K. Narayan we have the theme of responsibility, honesty, trust, fear, control and tradition .</a:t>
            </a:r>
            <a:r>
              <a:rPr lang="en-US" sz="2800" b="0" dirty="0">
                <a:effectLst/>
                <a:latin typeface="Gabriola" panose="04040605051002020D02" pitchFamily="82" charset="0"/>
              </a:rPr>
              <a:t>Narayan uses </a:t>
            </a:r>
            <a:r>
              <a:rPr lang="en-US" sz="2800" b="0" dirty="0" err="1">
                <a:effectLst/>
                <a:latin typeface="Gabriola" panose="04040605051002020D02" pitchFamily="82" charset="0"/>
              </a:rPr>
              <a:t>humour</a:t>
            </a:r>
            <a:r>
              <a:rPr lang="en-US" sz="2800" b="0" dirty="0">
                <a:effectLst/>
                <a:latin typeface="Gabriola" panose="04040605051002020D02" pitchFamily="82" charset="0"/>
              </a:rPr>
              <a:t>, motes and many other figures of speeches that enrich the story with tastes and tranquility. </a:t>
            </a:r>
            <a:r>
              <a:rPr lang="en-US" sz="2800" b="0" i="0" u="none" strike="noStrike" dirty="0">
                <a:effectLst/>
                <a:latin typeface="Gabriola" panose="04040605051002020D02" pitchFamily="82" charset="0"/>
              </a:rPr>
              <a:t>Narayan may also be exploring the theme of tradition. Something that is noticeable through the mother and the beggar’s. It may also be a case that Narayan is exploring the theme of control. The snake-charmer has control over snakes. </a:t>
            </a:r>
            <a:r>
              <a:rPr lang="en-US" sz="2800" b="0" i="0" u="none" strike="noStrike" dirty="0" err="1">
                <a:effectLst/>
                <a:latin typeface="Gabriola" panose="04040605051002020D02" pitchFamily="82" charset="0"/>
              </a:rPr>
              <a:t>Dasa</a:t>
            </a:r>
            <a:r>
              <a:rPr lang="en-US" sz="2800" b="0" i="0" u="none" strike="noStrike" dirty="0">
                <a:effectLst/>
                <a:latin typeface="Gabriola" panose="04040605051002020D02" pitchFamily="82" charset="0"/>
              </a:rPr>
              <a:t> is supposed to have control over the garden yet it is growing wild and the family are supposed to have control over </a:t>
            </a:r>
            <a:r>
              <a:rPr lang="en-US" sz="2800" b="0" i="0" u="none" strike="noStrike" dirty="0" err="1">
                <a:effectLst/>
                <a:latin typeface="Gabriola" panose="04040605051002020D02" pitchFamily="82" charset="0"/>
              </a:rPr>
              <a:t>Dasa</a:t>
            </a:r>
            <a:r>
              <a:rPr lang="en-US" sz="2800" b="0" i="0" u="none" strike="noStrike" dirty="0">
                <a:effectLst/>
                <a:latin typeface="Gabriola" panose="04040605051002020D02" pitchFamily="82" charset="0"/>
              </a:rPr>
              <a:t>. conversation.</a:t>
            </a:r>
            <a:r>
              <a:rPr lang="en-US" sz="2800" b="0" i="0" u="none" strike="noStrike" dirty="0">
                <a:solidFill>
                  <a:srgbClr val="444444"/>
                </a:solidFill>
                <a:effectLst/>
                <a:latin typeface="Century Schoolbook" panose="02040604050505020304" pitchFamily="18" charset="0"/>
              </a:rPr>
              <a:t> </a:t>
            </a:r>
            <a:r>
              <a:rPr lang="en-US" sz="2800" b="0" dirty="0">
                <a:effectLst/>
                <a:latin typeface="Gabriola" panose="04040605051002020D02" pitchFamily="82" charset="0"/>
              </a:rPr>
              <a:t>It is an apt title and is not meant to be taken </a:t>
            </a:r>
            <a:r>
              <a:rPr lang="en-US" sz="2800" b="0" dirty="0" err="1">
                <a:effectLst/>
                <a:latin typeface="Gabriola" panose="04040605051002020D02" pitchFamily="82" charset="0"/>
              </a:rPr>
              <a:t>literally.A</a:t>
            </a:r>
            <a:r>
              <a:rPr lang="en-US" sz="2800" b="0" dirty="0">
                <a:effectLst/>
                <a:latin typeface="Gabriola" panose="04040605051002020D02" pitchFamily="82" charset="0"/>
              </a:rPr>
              <a:t> snake in the grass is used as an metaphor in the </a:t>
            </a:r>
            <a:r>
              <a:rPr lang="en-US" sz="2800" b="0" dirty="0" err="1">
                <a:effectLst/>
                <a:latin typeface="Gabriola" panose="04040605051002020D02" pitchFamily="82" charset="0"/>
              </a:rPr>
              <a:t>story.Dasa</a:t>
            </a:r>
            <a:r>
              <a:rPr lang="en-US" sz="2800" b="0" dirty="0">
                <a:effectLst/>
                <a:latin typeface="Gabriola" panose="04040605051002020D02" pitchFamily="82" charset="0"/>
              </a:rPr>
              <a:t>, the servant is a </a:t>
            </a:r>
            <a:r>
              <a:rPr lang="en-US" sz="2800" b="0" dirty="0" err="1">
                <a:effectLst/>
                <a:latin typeface="Gabriola" panose="04040605051002020D02" pitchFamily="82" charset="0"/>
              </a:rPr>
              <a:t>decietful</a:t>
            </a:r>
            <a:r>
              <a:rPr lang="en-US" sz="2800" b="0" dirty="0">
                <a:effectLst/>
                <a:latin typeface="Gabriola" panose="04040605051002020D02" pitchFamily="82" charset="0"/>
              </a:rPr>
              <a:t> person who </a:t>
            </a:r>
            <a:r>
              <a:rPr lang="en-US" sz="2800" b="0" dirty="0" err="1">
                <a:effectLst/>
                <a:latin typeface="Gabriola" panose="04040605051002020D02" pitchFamily="82" charset="0"/>
              </a:rPr>
              <a:t>decieves</a:t>
            </a:r>
            <a:r>
              <a:rPr lang="en-US" sz="2800" b="0" dirty="0">
                <a:effectLst/>
                <a:latin typeface="Gabriola" panose="04040605051002020D02" pitchFamily="82" charset="0"/>
              </a:rPr>
              <a:t> his employer to save his </a:t>
            </a:r>
            <a:r>
              <a:rPr lang="en-US" sz="2800" b="0" dirty="0" err="1">
                <a:effectLst/>
                <a:latin typeface="Gabriola" panose="04040605051002020D02" pitchFamily="82" charset="0"/>
              </a:rPr>
              <a:t>job.The</a:t>
            </a:r>
            <a:r>
              <a:rPr lang="en-US" sz="2800" b="0" dirty="0">
                <a:effectLst/>
                <a:latin typeface="Gabriola" panose="04040605051002020D02" pitchFamily="82" charset="0"/>
              </a:rPr>
              <a:t> author compares </a:t>
            </a:r>
            <a:r>
              <a:rPr lang="en-US" sz="2800" b="0" dirty="0" err="1">
                <a:effectLst/>
                <a:latin typeface="Gabriola" panose="04040605051002020D02" pitchFamily="82" charset="0"/>
              </a:rPr>
              <a:t>Dasa</a:t>
            </a:r>
            <a:r>
              <a:rPr lang="en-US" sz="2800" b="0" dirty="0">
                <a:effectLst/>
                <a:latin typeface="Gabriola" panose="04040605051002020D02" pitchFamily="82" charset="0"/>
              </a:rPr>
              <a:t> with a venomous snake indirectly</a:t>
            </a:r>
          </a:p>
          <a:p>
            <a:endParaRPr lang="en-US" sz="2800" dirty="0"/>
          </a:p>
          <a:p>
            <a:endParaRPr lang="en-US" sz="2400" dirty="0"/>
          </a:p>
          <a:p>
            <a:r>
              <a:rPr lang="en-US" sz="2400" dirty="0">
                <a:latin typeface="Mongolian Baiti" panose="03000500000000000000" pitchFamily="66" charset="0"/>
                <a:cs typeface="Mongolian Baiti" panose="03000500000000000000" pitchFamily="66" charset="0"/>
              </a:rPr>
              <a:t>.</a:t>
            </a:r>
            <a:endParaRPr lang="en-IN" sz="2400" dirty="0">
              <a:latin typeface="Mongolian Baiti" panose="03000500000000000000" pitchFamily="66" charset="0"/>
              <a:cs typeface="Mongolian Baiti" panose="03000500000000000000" pitchFamily="66" charset="0"/>
            </a:endParaRPr>
          </a:p>
        </p:txBody>
      </p:sp>
      <p:sp>
        <p:nvSpPr>
          <p:cNvPr id="4" name="TextBox 3">
            <a:extLst>
              <a:ext uri="{FF2B5EF4-FFF2-40B4-BE49-F238E27FC236}">
                <a16:creationId xmlns:a16="http://schemas.microsoft.com/office/drawing/2014/main" id="{BCF175C2-BB0E-40EF-8661-5351BB2DC1FD}"/>
              </a:ext>
            </a:extLst>
          </p:cNvPr>
          <p:cNvSpPr txBox="1"/>
          <p:nvPr/>
        </p:nvSpPr>
        <p:spPr>
          <a:xfrm>
            <a:off x="781235" y="725295"/>
            <a:ext cx="10875146" cy="769441"/>
          </a:xfrm>
          <a:prstGeom prst="rect">
            <a:avLst/>
          </a:prstGeom>
          <a:noFill/>
        </p:spPr>
        <p:txBody>
          <a:bodyPr wrap="square" rtlCol="0">
            <a:spAutoFit/>
          </a:bodyPr>
          <a:lstStyle/>
          <a:p>
            <a:r>
              <a:rPr lang="en-US" sz="4400" b="1" dirty="0">
                <a:solidFill>
                  <a:srgbClr val="002060"/>
                </a:solidFill>
                <a:latin typeface="Gabriola" panose="04040605051002020D02" pitchFamily="82" charset="0"/>
              </a:rPr>
              <a:t>C</a:t>
            </a:r>
            <a:r>
              <a:rPr lang="en-US" sz="4400" b="1" i="0" dirty="0">
                <a:solidFill>
                  <a:srgbClr val="002060"/>
                </a:solidFill>
                <a:effectLst/>
                <a:latin typeface="Gabriola" panose="04040605051002020D02" pitchFamily="82" charset="0"/>
              </a:rPr>
              <a:t>ritical  reading  points  that  I  applied  to  the  eight  tex</a:t>
            </a:r>
            <a:r>
              <a:rPr lang="en-US" sz="4400" b="0" i="0" dirty="0">
                <a:solidFill>
                  <a:srgbClr val="002060"/>
                </a:solidFill>
                <a:effectLst/>
                <a:latin typeface="Gabriola" panose="04040605051002020D02" pitchFamily="82" charset="0"/>
              </a:rPr>
              <a:t>ts</a:t>
            </a:r>
            <a:endParaRPr lang="en-IN" sz="4400" dirty="0">
              <a:solidFill>
                <a:srgbClr val="002060"/>
              </a:solidFill>
              <a:latin typeface="Gabriola" panose="04040605051002020D02" pitchFamily="82" charset="0"/>
            </a:endParaRPr>
          </a:p>
        </p:txBody>
      </p:sp>
    </p:spTree>
    <p:extLst>
      <p:ext uri="{BB962C8B-B14F-4D97-AF65-F5344CB8AC3E}">
        <p14:creationId xmlns:p14="http://schemas.microsoft.com/office/powerpoint/2010/main" val="364007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C4E8BD-CE5A-4151-8E38-FCBCD1626C40}"/>
              </a:ext>
            </a:extLst>
          </p:cNvPr>
          <p:cNvSpPr txBox="1"/>
          <p:nvPr/>
        </p:nvSpPr>
        <p:spPr>
          <a:xfrm>
            <a:off x="1829343" y="1159170"/>
            <a:ext cx="8966446" cy="461665"/>
          </a:xfrm>
          <a:prstGeom prst="rect">
            <a:avLst/>
          </a:prstGeom>
          <a:noFill/>
        </p:spPr>
        <p:txBody>
          <a:bodyPr wrap="square" rtlCol="0">
            <a:spAutoFit/>
          </a:bodyPr>
          <a:lstStyle/>
          <a:p>
            <a:r>
              <a:rPr lang="en-US" sz="2400" b="1" dirty="0">
                <a:solidFill>
                  <a:srgbClr val="002060"/>
                </a:solidFill>
                <a:latin typeface="Gabriola" panose="04040605051002020D02" pitchFamily="82" charset="0"/>
                <a:ea typeface="Cambria" panose="02040503050406030204" pitchFamily="18" charset="0"/>
              </a:rPr>
              <a:t>Katherine  Mansfield  creates  a  melancholic  and  darkly  humorous  tone  of  “The Fly</a:t>
            </a:r>
            <a:r>
              <a:rPr lang="en-US" sz="2400" dirty="0">
                <a:solidFill>
                  <a:srgbClr val="002060"/>
                </a:solidFill>
                <a:latin typeface="Cambria" panose="02040503050406030204" pitchFamily="18" charset="0"/>
                <a:ea typeface="Cambria" panose="02040503050406030204" pitchFamily="18" charset="0"/>
              </a:rPr>
              <a:t>”</a:t>
            </a:r>
            <a:endParaRPr lang="en-IN" sz="2400" dirty="0">
              <a:solidFill>
                <a:srgbClr val="002060"/>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869232F8-DE5A-4A11-B0B6-7F2A0A2A9E49}"/>
              </a:ext>
            </a:extLst>
          </p:cNvPr>
          <p:cNvSpPr txBox="1"/>
          <p:nvPr/>
        </p:nvSpPr>
        <p:spPr>
          <a:xfrm>
            <a:off x="1118586" y="2423604"/>
            <a:ext cx="9934113" cy="3477875"/>
          </a:xfrm>
          <a:prstGeom prst="rect">
            <a:avLst/>
          </a:prstGeom>
          <a:noFill/>
        </p:spPr>
        <p:txBody>
          <a:bodyPr wrap="square" rtlCol="0">
            <a:spAutoFit/>
          </a:bodyPr>
          <a:lstStyle/>
          <a:p>
            <a:pPr marL="342900" indent="-342900">
              <a:buAutoNum type="alphaUcParenR"/>
            </a:pPr>
            <a:r>
              <a:rPr lang="en-US" sz="2000" dirty="0">
                <a:latin typeface="Gabriola" panose="04040605051002020D02" pitchFamily="82" charset="0"/>
              </a:rPr>
              <a:t>SIMILES “he peered out of the great, green leather armchair… as a baby peers out of its pram”. The comparison makes </a:t>
            </a:r>
            <a:r>
              <a:rPr lang="en-US" sz="2000" dirty="0" err="1">
                <a:latin typeface="Gabriola" panose="04040605051002020D02" pitchFamily="82" charset="0"/>
              </a:rPr>
              <a:t>Woodifield</a:t>
            </a:r>
            <a:r>
              <a:rPr lang="en-US" sz="2000" dirty="0">
                <a:latin typeface="Gabriola" panose="04040605051002020D02" pitchFamily="82" charset="0"/>
              </a:rPr>
              <a:t> vulnerable and predicts his physical situation. For instance, he suffers from memory loss and has a frail body that limits his freedom.</a:t>
            </a:r>
          </a:p>
          <a:p>
            <a:pPr marL="342900" indent="-342900">
              <a:buAutoNum type="alphaUcParenR"/>
            </a:pPr>
            <a:r>
              <a:rPr lang="en-US" sz="2000" dirty="0">
                <a:latin typeface="Gabriola" panose="04040605051002020D02" pitchFamily="82" charset="0"/>
              </a:rPr>
              <a:t>METAPHOR The boss calls </a:t>
            </a:r>
            <a:r>
              <a:rPr lang="en-US" sz="2000" dirty="0" err="1">
                <a:latin typeface="Gabriola" panose="04040605051002020D02" pitchFamily="82" charset="0"/>
              </a:rPr>
              <a:t>Woodifield</a:t>
            </a:r>
            <a:r>
              <a:rPr lang="en-US" sz="2000" dirty="0">
                <a:latin typeface="Gabriola" panose="04040605051002020D02" pitchFamily="82" charset="0"/>
              </a:rPr>
              <a:t> as the “planted there in the midst…. that frail old figure in the muffler”. He recognizes him as something aged and weak planted in the chair with a pathetic life. However, it is later revealed that it is the boss who suffers from memory loss and is a pitiable figure.</a:t>
            </a:r>
          </a:p>
          <a:p>
            <a:r>
              <a:rPr lang="en-US" sz="2000" dirty="0">
                <a:latin typeface="Gabriola" panose="04040605051002020D02" pitchFamily="82" charset="0"/>
              </a:rPr>
              <a:t> C) IRONY In the beginning, the boss is considered a youthful vigor. He takes great pride in the memory loss of </a:t>
            </a:r>
            <a:r>
              <a:rPr lang="en-US" sz="2000" dirty="0" err="1">
                <a:latin typeface="Gabriola" panose="04040605051002020D02" pitchFamily="82" charset="0"/>
              </a:rPr>
              <a:t>Woodifield</a:t>
            </a:r>
            <a:r>
              <a:rPr lang="en-US" sz="2000" dirty="0">
                <a:latin typeface="Gabriola" panose="04040605051002020D02" pitchFamily="82" charset="0"/>
              </a:rPr>
              <a:t>. However, the boss transforms into a weak figure that trips and suffers from the memory of his son.</a:t>
            </a:r>
          </a:p>
          <a:p>
            <a:r>
              <a:rPr lang="en-US" sz="2000" dirty="0">
                <a:latin typeface="Gabriola" panose="04040605051002020D02" pitchFamily="82" charset="0"/>
              </a:rPr>
              <a:t>D) </a:t>
            </a:r>
            <a:r>
              <a:rPr lang="en-US" sz="2000" dirty="0" err="1">
                <a:latin typeface="Gabriola" panose="04040605051002020D02" pitchFamily="82" charset="0"/>
              </a:rPr>
              <a:t>PARALLELISMThe</a:t>
            </a:r>
            <a:r>
              <a:rPr lang="en-US" sz="2000" dirty="0">
                <a:latin typeface="Gabriola" panose="04040605051002020D02" pitchFamily="82" charset="0"/>
              </a:rPr>
              <a:t> symbol of the fly is paralleled with the boss’s son. The boss kills the fly directly through his attempts in testing the fly’s strength and courage. Also, he sends his son to war and exposes him to the cruelty of the battle. Similarly, he intentionally forgets the memory of his son and removes him from his world.</a:t>
            </a:r>
            <a:endParaRPr lang="en-IN" sz="2000" dirty="0">
              <a:latin typeface="Gabriola" panose="04040605051002020D02" pitchFamily="82" charset="0"/>
            </a:endParaRPr>
          </a:p>
        </p:txBody>
      </p:sp>
    </p:spTree>
    <p:extLst>
      <p:ext uri="{BB962C8B-B14F-4D97-AF65-F5344CB8AC3E}">
        <p14:creationId xmlns:p14="http://schemas.microsoft.com/office/powerpoint/2010/main" val="273808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C07EE-14ED-4FE9-A07D-E50829B820CC}"/>
              </a:ext>
            </a:extLst>
          </p:cNvPr>
          <p:cNvSpPr txBox="1"/>
          <p:nvPr/>
        </p:nvSpPr>
        <p:spPr>
          <a:xfrm>
            <a:off x="802433" y="2164702"/>
            <a:ext cx="10427819" cy="4031873"/>
          </a:xfrm>
          <a:prstGeom prst="rect">
            <a:avLst/>
          </a:prstGeom>
          <a:noFill/>
        </p:spPr>
        <p:txBody>
          <a:bodyPr wrap="square" rtlCol="0">
            <a:spAutoFit/>
          </a:bodyPr>
          <a:lstStyle/>
          <a:p>
            <a:r>
              <a:rPr lang="en-US" sz="3200" dirty="0">
                <a:latin typeface="Gabriola" panose="04040605051002020D02" pitchFamily="82" charset="0"/>
              </a:rPr>
              <a:t>In this short story, Ruskin Bond narrates his experience during one of his train journeys to Dehra as an eighteen- year-old</a:t>
            </a:r>
            <a:r>
              <a:rPr lang="en-US" sz="3200" dirty="0"/>
              <a:t>. </a:t>
            </a:r>
            <a:r>
              <a:rPr lang="en-US" sz="3200" dirty="0">
                <a:latin typeface="Gabriola" panose="04040605051002020D02" pitchFamily="82" charset="0"/>
                <a:ea typeface="Cambria" panose="02040503050406030204" pitchFamily="18" charset="0"/>
              </a:rPr>
              <a:t>Each episode has some connection with the fundamental string of the story. The last area of the plot, the conclusion is relatively concise and falls by and large in the last section of the story. In the conclusion the succession of related occasions reaches an end. In this accumulation a couple of conclusions are somewhat more. In the conclusion the grouping of related occasions arrives at an end and there are maybe a couple lines toward the end.</a:t>
            </a:r>
            <a:endParaRPr lang="en-IN" sz="3200" dirty="0">
              <a:latin typeface="Gabriola" panose="04040605051002020D02" pitchFamily="82" charset="0"/>
              <a:ea typeface="Cambria" panose="02040503050406030204" pitchFamily="18" charset="0"/>
            </a:endParaRPr>
          </a:p>
        </p:txBody>
      </p:sp>
      <p:sp>
        <p:nvSpPr>
          <p:cNvPr id="3" name="TextBox 2">
            <a:extLst>
              <a:ext uri="{FF2B5EF4-FFF2-40B4-BE49-F238E27FC236}">
                <a16:creationId xmlns:a16="http://schemas.microsoft.com/office/drawing/2014/main" id="{1C0E231B-192B-4D37-B878-93B15F4246AA}"/>
              </a:ext>
            </a:extLst>
          </p:cNvPr>
          <p:cNvSpPr txBox="1"/>
          <p:nvPr/>
        </p:nvSpPr>
        <p:spPr>
          <a:xfrm>
            <a:off x="2519265" y="880520"/>
            <a:ext cx="6700013" cy="646331"/>
          </a:xfrm>
          <a:prstGeom prst="rect">
            <a:avLst/>
          </a:prstGeom>
          <a:noFill/>
        </p:spPr>
        <p:txBody>
          <a:bodyPr wrap="square" rtlCol="0">
            <a:spAutoFit/>
          </a:bodyPr>
          <a:lstStyle/>
          <a:p>
            <a:r>
              <a:rPr lang="en-US" sz="3600" b="1" dirty="0">
                <a:solidFill>
                  <a:srgbClr val="002060"/>
                </a:solidFill>
                <a:latin typeface="Gabriola" panose="04040605051002020D02" pitchFamily="82" charset="0"/>
              </a:rPr>
              <a:t>The  Night  Train  at  </a:t>
            </a:r>
            <a:r>
              <a:rPr lang="en-US" sz="3600" b="1" dirty="0" err="1">
                <a:solidFill>
                  <a:srgbClr val="002060"/>
                </a:solidFill>
                <a:latin typeface="Gabriola" panose="04040605051002020D02" pitchFamily="82" charset="0"/>
              </a:rPr>
              <a:t>Deoli</a:t>
            </a:r>
            <a:r>
              <a:rPr lang="en-US" sz="3600" b="1" dirty="0">
                <a:solidFill>
                  <a:srgbClr val="002060"/>
                </a:solidFill>
                <a:latin typeface="Gabriola" panose="04040605051002020D02" pitchFamily="82" charset="0"/>
              </a:rPr>
              <a:t>  by  Ruskin  Bond</a:t>
            </a:r>
            <a:endParaRPr lang="en-IN" sz="3600" b="1" dirty="0">
              <a:solidFill>
                <a:srgbClr val="002060"/>
              </a:solidFill>
              <a:latin typeface="Gabriola" panose="04040605051002020D02" pitchFamily="82" charset="0"/>
            </a:endParaRPr>
          </a:p>
        </p:txBody>
      </p:sp>
    </p:spTree>
    <p:extLst>
      <p:ext uri="{BB962C8B-B14F-4D97-AF65-F5344CB8AC3E}">
        <p14:creationId xmlns:p14="http://schemas.microsoft.com/office/powerpoint/2010/main" val="98961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6E382-24B3-4460-8B74-EB2E0C466261}"/>
              </a:ext>
            </a:extLst>
          </p:cNvPr>
          <p:cNvSpPr txBox="1"/>
          <p:nvPr/>
        </p:nvSpPr>
        <p:spPr>
          <a:xfrm>
            <a:off x="3822381" y="669206"/>
            <a:ext cx="6090081" cy="707886"/>
          </a:xfrm>
          <a:prstGeom prst="rect">
            <a:avLst/>
          </a:prstGeom>
          <a:noFill/>
        </p:spPr>
        <p:txBody>
          <a:bodyPr wrap="square" rtlCol="0">
            <a:spAutoFit/>
          </a:bodyPr>
          <a:lstStyle/>
          <a:p>
            <a:r>
              <a:rPr lang="en-IN" sz="4000" b="1" dirty="0">
                <a:solidFill>
                  <a:srgbClr val="002060"/>
                </a:solidFill>
                <a:latin typeface="Gabriola" panose="04040605051002020D02" pitchFamily="82" charset="0"/>
              </a:rPr>
              <a:t>The  Dog  of  </a:t>
            </a:r>
            <a:r>
              <a:rPr lang="en-IN" sz="4000" b="1" dirty="0" err="1">
                <a:solidFill>
                  <a:srgbClr val="002060"/>
                </a:solidFill>
                <a:latin typeface="Gabriola" panose="04040605051002020D02" pitchFamily="82" charset="0"/>
              </a:rPr>
              <a:t>Tithwal</a:t>
            </a:r>
            <a:r>
              <a:rPr lang="en-IN" sz="4000" b="1" dirty="0">
                <a:solidFill>
                  <a:srgbClr val="002060"/>
                </a:solidFill>
                <a:latin typeface="Gabriola" panose="04040605051002020D02" pitchFamily="82" charset="0"/>
              </a:rPr>
              <a:t> </a:t>
            </a:r>
            <a:r>
              <a:rPr lang="en-IN" sz="4000" dirty="0"/>
              <a:t>:-</a:t>
            </a:r>
          </a:p>
        </p:txBody>
      </p:sp>
      <p:sp>
        <p:nvSpPr>
          <p:cNvPr id="3" name="TextBox 2">
            <a:extLst>
              <a:ext uri="{FF2B5EF4-FFF2-40B4-BE49-F238E27FC236}">
                <a16:creationId xmlns:a16="http://schemas.microsoft.com/office/drawing/2014/main" id="{E1820084-DF7F-42A4-BA58-F79F7B92CF81}"/>
              </a:ext>
            </a:extLst>
          </p:cNvPr>
          <p:cNvSpPr txBox="1"/>
          <p:nvPr/>
        </p:nvSpPr>
        <p:spPr>
          <a:xfrm>
            <a:off x="976544" y="2192784"/>
            <a:ext cx="10493406" cy="3539430"/>
          </a:xfrm>
          <a:prstGeom prst="rect">
            <a:avLst/>
          </a:prstGeom>
          <a:noFill/>
        </p:spPr>
        <p:txBody>
          <a:bodyPr wrap="square" rtlCol="0">
            <a:spAutoFit/>
          </a:bodyPr>
          <a:lstStyle/>
          <a:p>
            <a:pPr marL="342900" indent="-342900">
              <a:buAutoNum type="alphaUcParenR"/>
            </a:pPr>
            <a:r>
              <a:rPr lang="en-US" sz="2800" dirty="0">
                <a:latin typeface="Gabriola" panose="04040605051002020D02" pitchFamily="82" charset="0"/>
              </a:rPr>
              <a:t>Pastoral </a:t>
            </a:r>
            <a:r>
              <a:rPr lang="en-US" sz="2800" dirty="0" err="1">
                <a:latin typeface="Gabriola" panose="04040605051002020D02" pitchFamily="82" charset="0"/>
              </a:rPr>
              <a:t>SettingPastoral</a:t>
            </a:r>
            <a:r>
              <a:rPr lang="en-US" sz="2800" dirty="0">
                <a:latin typeface="Gabriola" panose="04040605051002020D02" pitchFamily="82" charset="0"/>
              </a:rPr>
              <a:t> literature portrays nature as being idyllic, peaceful, and free of the constraints and struggles of human society. Pastoral settings often allow human characters to find solace and peace that are not possible in a human-made </a:t>
            </a:r>
            <a:r>
              <a:rPr lang="en-US" sz="2800" dirty="0" err="1">
                <a:latin typeface="Gabriola" panose="04040605051002020D02" pitchFamily="82" charset="0"/>
              </a:rPr>
              <a:t>setting.The</a:t>
            </a:r>
            <a:r>
              <a:rPr lang="en-US" sz="2800" dirty="0">
                <a:latin typeface="Gabriola" panose="04040605051002020D02" pitchFamily="82" charset="0"/>
              </a:rPr>
              <a:t> story is set in the mountains of </a:t>
            </a:r>
            <a:r>
              <a:rPr lang="en-US" sz="2800" dirty="0" err="1">
                <a:latin typeface="Gabriola" panose="04040605051002020D02" pitchFamily="82" charset="0"/>
              </a:rPr>
              <a:t>Tithwal</a:t>
            </a:r>
            <a:r>
              <a:rPr lang="en-US" sz="2800" dirty="0">
                <a:latin typeface="Gabriola" panose="04040605051002020D02" pitchFamily="82" charset="0"/>
              </a:rPr>
              <a:t> during temperate and pleasant days in late September.</a:t>
            </a:r>
          </a:p>
          <a:p>
            <a:pPr marL="342900" indent="-342900">
              <a:buAutoNum type="alphaUcParenR"/>
            </a:pPr>
            <a:r>
              <a:rPr lang="en-US" sz="2800" dirty="0">
                <a:latin typeface="Gabriola" panose="04040605051002020D02" pitchFamily="82" charset="0"/>
              </a:rPr>
              <a:t>B) Journalistic </a:t>
            </a:r>
            <a:r>
              <a:rPr lang="en-US" sz="2800" dirty="0" err="1">
                <a:latin typeface="Gabriola" panose="04040605051002020D02" pitchFamily="82" charset="0"/>
              </a:rPr>
              <a:t>StyleManto</a:t>
            </a:r>
            <a:r>
              <a:rPr lang="en-US" sz="2800" dirty="0">
                <a:latin typeface="Gabriola" panose="04040605051002020D02" pitchFamily="82" charset="0"/>
              </a:rPr>
              <a:t> uses a direct, succinct style, almost like an unbiased reporter writing of an actual incident. There is no diatribe; </a:t>
            </a:r>
            <a:r>
              <a:rPr lang="en-US" sz="2800" dirty="0" err="1">
                <a:latin typeface="Gabriola" panose="04040605051002020D02" pitchFamily="82" charset="0"/>
              </a:rPr>
              <a:t>Manto</a:t>
            </a:r>
            <a:r>
              <a:rPr lang="en-US" sz="2800" dirty="0">
                <a:latin typeface="Gabriola" panose="04040605051002020D02" pitchFamily="82" charset="0"/>
              </a:rPr>
              <a:t> does not tell his readers what to think but lets the facts speak for themselves. His use of dialogue to tell the story further contributes to the journalistic style</a:t>
            </a:r>
            <a:r>
              <a:rPr lang="en-US" sz="2800" dirty="0"/>
              <a:t>.</a:t>
            </a:r>
            <a:endParaRPr lang="en-IN" sz="2800" dirty="0"/>
          </a:p>
        </p:txBody>
      </p:sp>
    </p:spTree>
    <p:extLst>
      <p:ext uri="{BB962C8B-B14F-4D97-AF65-F5344CB8AC3E}">
        <p14:creationId xmlns:p14="http://schemas.microsoft.com/office/powerpoint/2010/main" val="870949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D2E05F-AE8A-4E3B-852F-9ED56E377143}"/>
              </a:ext>
            </a:extLst>
          </p:cNvPr>
          <p:cNvSpPr txBox="1"/>
          <p:nvPr/>
        </p:nvSpPr>
        <p:spPr>
          <a:xfrm>
            <a:off x="587829" y="149290"/>
            <a:ext cx="10807958" cy="9941183"/>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entury Schoolbook" panose="02040604050505020304" pitchFamily="18" charset="0"/>
              </a:rPr>
              <a:t>       </a:t>
            </a:r>
          </a:p>
          <a:p>
            <a:pPr rtl="0">
              <a:spcBef>
                <a:spcPts val="0"/>
              </a:spcBef>
              <a:spcAft>
                <a:spcPts val="0"/>
              </a:spcAft>
            </a:pPr>
            <a:endParaRPr lang="en-US" dirty="0">
              <a:solidFill>
                <a:srgbClr val="000000"/>
              </a:solidFill>
              <a:latin typeface="Century Schoolbook" panose="02040604050505020304" pitchFamily="18" charset="0"/>
            </a:endParaRPr>
          </a:p>
          <a:p>
            <a:pPr rtl="0">
              <a:spcBef>
                <a:spcPts val="0"/>
              </a:spcBef>
              <a:spcAft>
                <a:spcPts val="0"/>
              </a:spcAft>
            </a:pPr>
            <a:r>
              <a:rPr lang="en-US" sz="1800" b="0" i="0" u="none" strike="noStrike" dirty="0">
                <a:solidFill>
                  <a:srgbClr val="000000"/>
                </a:solidFill>
                <a:effectLst/>
                <a:latin typeface="Century Schoolbook" panose="02040604050505020304" pitchFamily="18" charset="0"/>
              </a:rPr>
              <a:t>                                                           </a:t>
            </a:r>
            <a:r>
              <a:rPr lang="en-US" sz="5400" b="1" i="0" u="none" strike="noStrike" dirty="0" err="1">
                <a:solidFill>
                  <a:srgbClr val="002060"/>
                </a:solidFill>
                <a:effectLst/>
                <a:latin typeface="Gabriola" panose="04040605051002020D02" pitchFamily="82" charset="0"/>
              </a:rPr>
              <a:t>Lajwanti</a:t>
            </a:r>
            <a:endParaRPr lang="en-US" sz="5400" b="1" i="0" u="none" strike="noStrike" dirty="0">
              <a:solidFill>
                <a:srgbClr val="002060"/>
              </a:solidFill>
              <a:effectLst/>
              <a:latin typeface="Gabriola" panose="04040605051002020D02" pitchFamily="82" charset="0"/>
            </a:endParaRPr>
          </a:p>
          <a:p>
            <a:pPr rtl="0">
              <a:spcBef>
                <a:spcPts val="0"/>
              </a:spcBef>
              <a:spcAft>
                <a:spcPts val="0"/>
              </a:spcAft>
            </a:pPr>
            <a:endParaRPr lang="en-US" dirty="0">
              <a:solidFill>
                <a:srgbClr val="000000"/>
              </a:solidFill>
              <a:latin typeface="Century Schoolbook" panose="02040604050505020304" pitchFamily="18" charset="0"/>
            </a:endParaRPr>
          </a:p>
          <a:p>
            <a:pPr rtl="0">
              <a:spcBef>
                <a:spcPts val="0"/>
              </a:spcBef>
              <a:spcAft>
                <a:spcPts val="0"/>
              </a:spcAft>
            </a:pPr>
            <a:r>
              <a:rPr lang="en-US" dirty="0">
                <a:solidFill>
                  <a:srgbClr val="000000"/>
                </a:solidFill>
                <a:latin typeface="Century Schoolbook" panose="02040604050505020304" pitchFamily="18" charset="0"/>
              </a:rPr>
              <a:t> </a:t>
            </a:r>
          </a:p>
          <a:p>
            <a:pPr marL="285750" indent="-285750">
              <a:buFont typeface="Arial" panose="020B0604020202020204" pitchFamily="34" charset="0"/>
              <a:buChar char="•"/>
            </a:pPr>
            <a:r>
              <a:rPr lang="en-US" sz="2000" b="0" i="0" u="none" strike="noStrike" dirty="0">
                <a:solidFill>
                  <a:srgbClr val="000000"/>
                </a:solidFill>
                <a:effectLst/>
                <a:latin typeface="Gabriola" panose="04040605051002020D02" pitchFamily="82" charset="0"/>
              </a:rPr>
              <a:t>The author goes on to describe how some of the women who had been returned were not       acknowledged by their husbands, brothers and parents, for fear of God, or worse, society.</a:t>
            </a:r>
          </a:p>
          <a:p>
            <a:pPr marL="285750" indent="-285750">
              <a:buFont typeface="Arial" panose="020B0604020202020204" pitchFamily="34" charset="0"/>
              <a:buChar char="•"/>
            </a:pPr>
            <a:endParaRPr lang="en-US" sz="2000" dirty="0">
              <a:solidFill>
                <a:srgbClr val="000000"/>
              </a:solidFill>
              <a:latin typeface="Gabriola" panose="04040605051002020D02" pitchFamily="82" charset="0"/>
            </a:endParaRPr>
          </a:p>
          <a:p>
            <a:pPr marL="285750" indent="-285750" rtl="0">
              <a:spcBef>
                <a:spcPts val="0"/>
              </a:spcBef>
              <a:spcAft>
                <a:spcPts val="0"/>
              </a:spcAft>
              <a:buFont typeface="Arial" panose="020B0604020202020204" pitchFamily="34" charset="0"/>
              <a:buChar char="•"/>
            </a:pPr>
            <a:r>
              <a:rPr lang="en-US" sz="2000" dirty="0">
                <a:solidFill>
                  <a:srgbClr val="000000"/>
                </a:solidFill>
                <a:latin typeface="Gabriola" panose="04040605051002020D02" pitchFamily="82" charset="0"/>
              </a:rPr>
              <a:t> </a:t>
            </a:r>
            <a:r>
              <a:rPr lang="en-US" sz="2000" b="0" i="0" u="none" strike="noStrike" dirty="0">
                <a:solidFill>
                  <a:srgbClr val="000000"/>
                </a:solidFill>
                <a:effectLst/>
                <a:latin typeface="Gabriola" panose="04040605051002020D02" pitchFamily="82" charset="0"/>
              </a:rPr>
              <a:t>Such situations had arisen because of the ignorance of the people at home, who hadn’t been abducted, who hadn’t gone through what the abducted did, and who did not understand that it was not the abducted that were immoral – it was the abductors that were lecherous. They could not understand the futility of killing yourself for </a:t>
            </a:r>
            <a:r>
              <a:rPr lang="en-US" sz="2000" b="0" i="0" u="none" strike="noStrike" dirty="0" err="1">
                <a:solidFill>
                  <a:srgbClr val="000000"/>
                </a:solidFill>
                <a:effectLst/>
                <a:latin typeface="Gabriola" panose="04040605051002020D02" pitchFamily="82" charset="0"/>
              </a:rPr>
              <a:t>honour</a:t>
            </a:r>
            <a:r>
              <a:rPr lang="en-US" sz="2000" b="0" i="0" u="none" strike="noStrike" dirty="0">
                <a:solidFill>
                  <a:srgbClr val="000000"/>
                </a:solidFill>
                <a:effectLst/>
                <a:latin typeface="Gabriola" panose="04040605051002020D02" pitchFamily="82" charset="0"/>
              </a:rPr>
              <a:t>, or rather people’s perception of it. Rajinder Singh </a:t>
            </a:r>
            <a:r>
              <a:rPr lang="en-US" sz="2000" b="0" i="0" u="none" strike="noStrike" dirty="0" err="1">
                <a:solidFill>
                  <a:srgbClr val="000000"/>
                </a:solidFill>
                <a:effectLst/>
                <a:latin typeface="Gabriola" panose="04040605051002020D02" pitchFamily="82" charset="0"/>
              </a:rPr>
              <a:t>Bedi</a:t>
            </a:r>
            <a:r>
              <a:rPr lang="en-US" sz="2000" b="0" i="0" u="none" strike="noStrike" dirty="0">
                <a:solidFill>
                  <a:srgbClr val="000000"/>
                </a:solidFill>
                <a:effectLst/>
                <a:latin typeface="Gabriola" panose="04040605051002020D02" pitchFamily="82" charset="0"/>
              </a:rPr>
              <a:t> addressed this issue in </a:t>
            </a:r>
            <a:r>
              <a:rPr lang="en-US" sz="2000" b="0" i="0" u="none" strike="noStrike" dirty="0" err="1">
                <a:solidFill>
                  <a:srgbClr val="000000"/>
                </a:solidFill>
                <a:effectLst/>
                <a:latin typeface="Gabriola" panose="04040605051002020D02" pitchFamily="82" charset="0"/>
              </a:rPr>
              <a:t>Lajwanti</a:t>
            </a:r>
            <a:r>
              <a:rPr lang="en-US" sz="2000" b="0" i="0" u="none" strike="noStrike" dirty="0">
                <a:solidFill>
                  <a:srgbClr val="000000"/>
                </a:solidFill>
                <a:effectLst/>
                <a:latin typeface="Gabriola" panose="04040605051002020D02" pitchFamily="82" charset="0"/>
              </a:rPr>
              <a:t>, because he wanted society to see how their loved ones who did not commit suicide would be treated.</a:t>
            </a:r>
            <a:endParaRPr lang="en-US" sz="2000" b="0" dirty="0">
              <a:effectLst/>
              <a:latin typeface="Gabriola" panose="04040605051002020D02" pitchFamily="82" charset="0"/>
            </a:endParaRPr>
          </a:p>
          <a:p>
            <a:pPr marL="285750" indent="-28575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Gabriola" panose="04040605051002020D02" pitchFamily="82" charset="0"/>
              </a:rPr>
              <a:t>The second issue I will address here is the interpretation of the holy texts to either prove a point that the women must not be accepted into their homes or to debunk it.</a:t>
            </a:r>
            <a:endParaRPr lang="en-US" sz="2000" b="0" dirty="0">
              <a:effectLst/>
              <a:latin typeface="Gabriola" panose="04040605051002020D02" pitchFamily="82" charset="0"/>
            </a:endParaRPr>
          </a:p>
          <a:p>
            <a:endParaRPr lang="en-US" sz="2000" b="0" i="0" u="none" strike="noStrike" dirty="0">
              <a:solidFill>
                <a:srgbClr val="000000"/>
              </a:solidFill>
              <a:effectLst/>
              <a:latin typeface="Gabriola" panose="04040605051002020D02" pitchFamily="82" charset="0"/>
            </a:endParaRPr>
          </a:p>
          <a:p>
            <a:pPr rtl="0">
              <a:spcBef>
                <a:spcPts val="0"/>
              </a:spcBef>
              <a:spcAft>
                <a:spcPts val="0"/>
              </a:spcAft>
            </a:pPr>
            <a:r>
              <a:rPr lang="en-US" sz="2000" b="0" i="0" u="none" strike="noStrike" dirty="0">
                <a:solidFill>
                  <a:srgbClr val="000000"/>
                </a:solidFill>
                <a:effectLst/>
                <a:latin typeface="Gabriola" panose="04040605051002020D02" pitchFamily="82" charset="0"/>
              </a:rPr>
              <a:t> The author shows the deification of </a:t>
            </a:r>
            <a:r>
              <a:rPr lang="en-US" sz="2000" b="0" i="0" u="none" strike="noStrike" dirty="0" err="1">
                <a:solidFill>
                  <a:srgbClr val="000000"/>
                </a:solidFill>
                <a:effectLst/>
                <a:latin typeface="Gabriola" panose="04040605051002020D02" pitchFamily="82" charset="0"/>
              </a:rPr>
              <a:t>Lajwanti</a:t>
            </a:r>
            <a:r>
              <a:rPr lang="en-US" sz="2000" b="0" i="0" u="none" strike="noStrike" dirty="0">
                <a:solidFill>
                  <a:srgbClr val="000000"/>
                </a:solidFill>
                <a:effectLst/>
                <a:latin typeface="Gabriola" panose="04040605051002020D02" pitchFamily="82" charset="0"/>
              </a:rPr>
              <a:t> as Sunder Lal's attempts to put her up on a          pedestal - unattainable, not relatable-to - and to distance </a:t>
            </a:r>
            <a:r>
              <a:rPr lang="en-US" sz="2000" b="0" i="0" u="none" strike="noStrike" dirty="0" err="1">
                <a:solidFill>
                  <a:srgbClr val="000000"/>
                </a:solidFill>
                <a:effectLst/>
                <a:latin typeface="Gabriola" panose="04040605051002020D02" pitchFamily="82" charset="0"/>
              </a:rPr>
              <a:t>Lajwanti</a:t>
            </a:r>
            <a:r>
              <a:rPr lang="en-US" sz="2000" b="0" i="0" u="none" strike="noStrike" dirty="0">
                <a:solidFill>
                  <a:srgbClr val="000000"/>
                </a:solidFill>
                <a:effectLst/>
                <a:latin typeface="Gabriola" panose="04040605051002020D02" pitchFamily="82" charset="0"/>
              </a:rPr>
              <a:t> from himself, in a cruelly duplicitous manner."</a:t>
            </a:r>
          </a:p>
          <a:p>
            <a:pPr rtl="0">
              <a:spcBef>
                <a:spcPts val="0"/>
              </a:spcBef>
              <a:spcAft>
                <a:spcPts val="0"/>
              </a:spcAft>
            </a:pPr>
            <a:endParaRPr lang="en-US" sz="2000" dirty="0">
              <a:solidFill>
                <a:srgbClr val="000000"/>
              </a:solidFill>
              <a:latin typeface="Gabriola" panose="04040605051002020D02" pitchFamily="82" charset="0"/>
            </a:endParaRPr>
          </a:p>
          <a:p>
            <a:pPr rtl="0">
              <a:spcBef>
                <a:spcPts val="0"/>
              </a:spcBef>
              <a:spcAft>
                <a:spcPts val="0"/>
              </a:spcAft>
            </a:pPr>
            <a:endParaRPr lang="en-US" sz="1800" b="0" i="0" u="none" strike="noStrike" dirty="0">
              <a:solidFill>
                <a:srgbClr val="000000"/>
              </a:solidFill>
              <a:effectLst/>
              <a:latin typeface="Century Schoolbook" panose="02040604050505020304" pitchFamily="18" charset="0"/>
            </a:endParaRPr>
          </a:p>
          <a:p>
            <a:pPr rtl="0">
              <a:spcBef>
                <a:spcPts val="0"/>
              </a:spcBef>
              <a:spcAft>
                <a:spcPts val="0"/>
              </a:spcAft>
            </a:pPr>
            <a:endParaRPr lang="en-US" dirty="0">
              <a:solidFill>
                <a:srgbClr val="000000"/>
              </a:solidFill>
              <a:latin typeface="Century Schoolbook" panose="02040604050505020304" pitchFamily="18" charset="0"/>
            </a:endParaRPr>
          </a:p>
          <a:p>
            <a:pPr rtl="0">
              <a:spcBef>
                <a:spcPts val="0"/>
              </a:spcBef>
              <a:spcAft>
                <a:spcPts val="0"/>
              </a:spcAft>
            </a:pPr>
            <a:endParaRPr lang="en-US" sz="1800" b="0" i="0" u="none" strike="noStrike" dirty="0">
              <a:solidFill>
                <a:srgbClr val="000000"/>
              </a:solidFill>
              <a:effectLst/>
              <a:latin typeface="Century Schoolbook" panose="02040604050505020304" pitchFamily="18" charset="0"/>
            </a:endParaRPr>
          </a:p>
          <a:p>
            <a:pPr rtl="0">
              <a:spcBef>
                <a:spcPts val="0"/>
              </a:spcBef>
              <a:spcAft>
                <a:spcPts val="0"/>
              </a:spcAft>
            </a:pPr>
            <a:endParaRPr lang="en-US" dirty="0">
              <a:solidFill>
                <a:srgbClr val="000000"/>
              </a:solidFill>
              <a:latin typeface="Century Schoolbook" panose="02040604050505020304" pitchFamily="18" charset="0"/>
            </a:endParaRPr>
          </a:p>
          <a:p>
            <a:pPr rtl="0">
              <a:spcBef>
                <a:spcPts val="0"/>
              </a:spcBef>
              <a:spcAft>
                <a:spcPts val="0"/>
              </a:spcAft>
            </a:pPr>
            <a:endParaRPr lang="en-US" sz="1800" b="0" i="0" u="none" strike="noStrike" dirty="0">
              <a:solidFill>
                <a:srgbClr val="000000"/>
              </a:solidFill>
              <a:effectLst/>
              <a:latin typeface="Century Schoolbook" panose="02040604050505020304" pitchFamily="18" charset="0"/>
            </a:endParaRPr>
          </a:p>
          <a:p>
            <a:pPr rtl="0">
              <a:spcBef>
                <a:spcPts val="0"/>
              </a:spcBef>
              <a:spcAft>
                <a:spcPts val="0"/>
              </a:spcAft>
            </a:pPr>
            <a:endParaRPr lang="en-US" dirty="0">
              <a:solidFill>
                <a:srgbClr val="000000"/>
              </a:solidFill>
              <a:latin typeface="Century Schoolbook" panose="02040604050505020304" pitchFamily="18" charset="0"/>
            </a:endParaRPr>
          </a:p>
          <a:p>
            <a:pPr rtl="0">
              <a:spcBef>
                <a:spcPts val="0"/>
              </a:spcBef>
              <a:spcAft>
                <a:spcPts val="0"/>
              </a:spcAft>
            </a:pPr>
            <a:endParaRPr lang="en-US" sz="1800" b="0" i="0" u="none" strike="noStrike" dirty="0">
              <a:solidFill>
                <a:srgbClr val="000000"/>
              </a:solidFill>
              <a:effectLst/>
              <a:latin typeface="Century Schoolbook" panose="02040604050505020304" pitchFamily="18" charset="0"/>
            </a:endParaRPr>
          </a:p>
          <a:p>
            <a:pPr rtl="0">
              <a:spcBef>
                <a:spcPts val="0"/>
              </a:spcBef>
              <a:spcAft>
                <a:spcPts val="0"/>
              </a:spcAft>
            </a:pPr>
            <a:endParaRPr lang="en-US" dirty="0">
              <a:solidFill>
                <a:srgbClr val="000000"/>
              </a:solidFill>
              <a:latin typeface="Century Schoolbook" panose="02040604050505020304" pitchFamily="18" charset="0"/>
            </a:endParaRPr>
          </a:p>
          <a:p>
            <a:pPr rtl="0">
              <a:spcBef>
                <a:spcPts val="0"/>
              </a:spcBef>
              <a:spcAft>
                <a:spcPts val="0"/>
              </a:spcAft>
            </a:pPr>
            <a:endParaRPr lang="en-US" sz="1800" b="0" i="0" u="none" strike="noStrike" dirty="0">
              <a:solidFill>
                <a:srgbClr val="000000"/>
              </a:solidFill>
              <a:effectLst/>
              <a:latin typeface="Century Schoolbook" panose="02040604050505020304" pitchFamily="18" charset="0"/>
            </a:endParaRPr>
          </a:p>
          <a:p>
            <a:pPr rtl="0">
              <a:spcBef>
                <a:spcPts val="0"/>
              </a:spcBef>
              <a:spcAft>
                <a:spcPts val="0"/>
              </a:spcAft>
            </a:pPr>
            <a:endParaRPr lang="en-US" dirty="0">
              <a:solidFill>
                <a:srgbClr val="000000"/>
              </a:solidFill>
              <a:latin typeface="Century Schoolbook" panose="02040604050505020304" pitchFamily="18" charset="0"/>
            </a:endParaRPr>
          </a:p>
          <a:p>
            <a:pPr rtl="0">
              <a:spcBef>
                <a:spcPts val="0"/>
              </a:spcBef>
              <a:spcAft>
                <a:spcPts val="0"/>
              </a:spcAft>
            </a:pPr>
            <a:endParaRPr lang="en-US" sz="1800" b="0" i="0" u="none" strike="noStrike" dirty="0">
              <a:solidFill>
                <a:srgbClr val="000000"/>
              </a:solidFill>
              <a:effectLst/>
              <a:latin typeface="Century Schoolbook" panose="02040604050505020304" pitchFamily="18" charset="0"/>
            </a:endParaRPr>
          </a:p>
          <a:p>
            <a:pPr rtl="0">
              <a:spcBef>
                <a:spcPts val="0"/>
              </a:spcBef>
              <a:spcAft>
                <a:spcPts val="0"/>
              </a:spcAft>
            </a:pPr>
            <a:endParaRPr lang="en-US" dirty="0">
              <a:solidFill>
                <a:srgbClr val="000000"/>
              </a:solidFill>
              <a:latin typeface="Century Schoolbook" panose="02040604050505020304" pitchFamily="18" charset="0"/>
            </a:endParaRPr>
          </a:p>
          <a:p>
            <a:pPr rtl="0">
              <a:spcBef>
                <a:spcPts val="0"/>
              </a:spcBef>
              <a:spcAft>
                <a:spcPts val="0"/>
              </a:spcAft>
            </a:pPr>
            <a:endParaRPr lang="en-US" sz="1800" b="0" i="0" u="none" strike="noStrike" dirty="0">
              <a:solidFill>
                <a:srgbClr val="000000"/>
              </a:solidFill>
              <a:effectLst/>
              <a:latin typeface="Century Schoolbook" panose="02040604050505020304" pitchFamily="18" charset="0"/>
            </a:endParaRPr>
          </a:p>
        </p:txBody>
      </p:sp>
    </p:spTree>
    <p:extLst>
      <p:ext uri="{BB962C8B-B14F-4D97-AF65-F5344CB8AC3E}">
        <p14:creationId xmlns:p14="http://schemas.microsoft.com/office/powerpoint/2010/main" val="180998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609989-7BE0-456A-B938-A7EFD3855D5F}"/>
              </a:ext>
            </a:extLst>
          </p:cNvPr>
          <p:cNvSpPr txBox="1"/>
          <p:nvPr/>
        </p:nvSpPr>
        <p:spPr>
          <a:xfrm>
            <a:off x="2024109" y="1296140"/>
            <a:ext cx="7945514" cy="923330"/>
          </a:xfrm>
          <a:prstGeom prst="rect">
            <a:avLst/>
          </a:prstGeom>
          <a:noFill/>
        </p:spPr>
        <p:txBody>
          <a:bodyPr wrap="square" rtlCol="0">
            <a:spAutoFit/>
          </a:bodyPr>
          <a:lstStyle/>
          <a:p>
            <a:r>
              <a:rPr lang="en-US" sz="5400" b="1" dirty="0">
                <a:solidFill>
                  <a:srgbClr val="002060"/>
                </a:solidFill>
                <a:latin typeface="Gabriola" panose="04040605051002020D02" pitchFamily="82" charset="0"/>
                <a:cs typeface="Mongolian Baiti" panose="03000500000000000000" pitchFamily="66" charset="0"/>
              </a:rPr>
              <a:t>Critical  Reading</a:t>
            </a:r>
            <a:endParaRPr lang="en-IN" sz="5400" b="1" dirty="0">
              <a:solidFill>
                <a:srgbClr val="002060"/>
              </a:solidFill>
              <a:latin typeface="Gabriola" panose="04040605051002020D02" pitchFamily="82" charset="0"/>
              <a:cs typeface="Mongolian Baiti" panose="03000500000000000000" pitchFamily="66" charset="0"/>
            </a:endParaRPr>
          </a:p>
        </p:txBody>
      </p:sp>
      <p:sp>
        <p:nvSpPr>
          <p:cNvPr id="3" name="TextBox 2">
            <a:extLst>
              <a:ext uri="{FF2B5EF4-FFF2-40B4-BE49-F238E27FC236}">
                <a16:creationId xmlns:a16="http://schemas.microsoft.com/office/drawing/2014/main" id="{455B009C-037E-4747-8EA3-6C658D860774}"/>
              </a:ext>
            </a:extLst>
          </p:cNvPr>
          <p:cNvSpPr txBox="1"/>
          <p:nvPr/>
        </p:nvSpPr>
        <p:spPr>
          <a:xfrm>
            <a:off x="5637320" y="2974019"/>
            <a:ext cx="914400" cy="369332"/>
          </a:xfrm>
          <a:prstGeom prst="rect">
            <a:avLst/>
          </a:prstGeom>
          <a:noFill/>
        </p:spPr>
        <p:txBody>
          <a:bodyPr wrap="square" rtlCol="0">
            <a:spAutoFit/>
          </a:bodyPr>
          <a:lstStyle/>
          <a:p>
            <a:r>
              <a:rPr lang="en-US" dirty="0"/>
              <a:t> </a:t>
            </a:r>
            <a:endParaRPr lang="en-IN" sz="3600" dirty="0"/>
          </a:p>
        </p:txBody>
      </p:sp>
      <p:sp>
        <p:nvSpPr>
          <p:cNvPr id="4" name="TextBox 3">
            <a:extLst>
              <a:ext uri="{FF2B5EF4-FFF2-40B4-BE49-F238E27FC236}">
                <a16:creationId xmlns:a16="http://schemas.microsoft.com/office/drawing/2014/main" id="{C88F3582-47E4-4AD6-B268-6F33E1E95E67}"/>
              </a:ext>
            </a:extLst>
          </p:cNvPr>
          <p:cNvSpPr txBox="1"/>
          <p:nvPr/>
        </p:nvSpPr>
        <p:spPr>
          <a:xfrm>
            <a:off x="4811696" y="2476870"/>
            <a:ext cx="7066625" cy="4585871"/>
          </a:xfrm>
          <a:prstGeom prst="rect">
            <a:avLst/>
          </a:prstGeom>
          <a:noFill/>
        </p:spPr>
        <p:txBody>
          <a:bodyPr wrap="square" rtlCol="0">
            <a:spAutoFit/>
          </a:bodyPr>
          <a:lstStyle/>
          <a:p>
            <a:r>
              <a:rPr lang="en-US" sz="3200" b="0" i="0" dirty="0">
                <a:solidFill>
                  <a:srgbClr val="333333"/>
                </a:solidFill>
                <a:effectLst/>
                <a:latin typeface="Gabriola" panose="04040605051002020D02" pitchFamily="82" charset="0"/>
              </a:rPr>
              <a:t>Critical reading means that a reader applies certain processes, models, questions, and theories that result in enhanced clarity and comprehension.</a:t>
            </a:r>
            <a:r>
              <a:rPr lang="en-US" sz="3200" b="0" i="0" dirty="0">
                <a:solidFill>
                  <a:srgbClr val="2A2A2A"/>
                </a:solidFill>
                <a:effectLst/>
                <a:latin typeface="Gabriola" panose="04040605051002020D02" pitchFamily="82" charset="0"/>
              </a:rPr>
              <a:t> Critical reading involves presenting a reasoned argument that evaluates and analyses what you have read.  Being critical, therefore - in an academic sense - means </a:t>
            </a:r>
            <a:r>
              <a:rPr lang="en-US" sz="3200" i="0" dirty="0">
                <a:solidFill>
                  <a:srgbClr val="2A2A2A"/>
                </a:solidFill>
                <a:effectLst/>
                <a:latin typeface="Gabriola" panose="04040605051002020D02" pitchFamily="82" charset="0"/>
              </a:rPr>
              <a:t>advancing your understanding</a:t>
            </a:r>
            <a:r>
              <a:rPr lang="en-US" sz="3200" b="0" i="0" dirty="0">
                <a:solidFill>
                  <a:srgbClr val="2A2A2A"/>
                </a:solidFill>
                <a:effectLst/>
                <a:latin typeface="Gabriola" panose="04040605051002020D02" pitchFamily="82" charset="0"/>
              </a:rPr>
              <a:t>, not dismissing and therefore closing off learning</a:t>
            </a:r>
            <a:r>
              <a:rPr lang="en-US" sz="2400" b="0" i="0" dirty="0">
                <a:solidFill>
                  <a:srgbClr val="2A2A2A"/>
                </a:solidFill>
                <a:effectLst/>
                <a:latin typeface="Open Sans" panose="020B0606030504020204" pitchFamily="34" charset="0"/>
              </a:rPr>
              <a:t>.</a:t>
            </a:r>
            <a:br>
              <a:rPr lang="en-US" sz="2400" dirty="0"/>
            </a:br>
            <a:br>
              <a:rPr lang="en-US" dirty="0"/>
            </a:br>
            <a:endParaRPr lang="en-IN" dirty="0"/>
          </a:p>
        </p:txBody>
      </p:sp>
      <p:pic>
        <p:nvPicPr>
          <p:cNvPr id="6" name="Picture 5">
            <a:extLst>
              <a:ext uri="{FF2B5EF4-FFF2-40B4-BE49-F238E27FC236}">
                <a16:creationId xmlns:a16="http://schemas.microsoft.com/office/drawing/2014/main" id="{0D0DA43D-36B7-46D4-B81C-6FCEED287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555" y="2627790"/>
            <a:ext cx="4208159" cy="3348428"/>
          </a:xfrm>
          <a:prstGeom prst="rect">
            <a:avLst/>
          </a:prstGeom>
        </p:spPr>
      </p:pic>
    </p:spTree>
    <p:extLst>
      <p:ext uri="{BB962C8B-B14F-4D97-AF65-F5344CB8AC3E}">
        <p14:creationId xmlns:p14="http://schemas.microsoft.com/office/powerpoint/2010/main" val="2952271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023ACC-7A08-4A65-AF5D-4F05AAFCD4F3}"/>
              </a:ext>
            </a:extLst>
          </p:cNvPr>
          <p:cNvSpPr txBox="1"/>
          <p:nvPr/>
        </p:nvSpPr>
        <p:spPr>
          <a:xfrm>
            <a:off x="587828" y="177282"/>
            <a:ext cx="11038115" cy="11972508"/>
          </a:xfrm>
          <a:prstGeom prst="rect">
            <a:avLst/>
          </a:prstGeom>
          <a:noFill/>
        </p:spPr>
        <p:txBody>
          <a:bodyPr wrap="square">
            <a:spAutoFit/>
          </a:bodyPr>
          <a:lstStyle/>
          <a:p>
            <a:r>
              <a:rPr lang="en-US" dirty="0"/>
              <a:t>                       </a:t>
            </a:r>
          </a:p>
          <a:p>
            <a:endParaRPr lang="en-US" dirty="0"/>
          </a:p>
          <a:p>
            <a:r>
              <a:rPr lang="en-US" dirty="0"/>
              <a:t>                               </a:t>
            </a:r>
            <a:r>
              <a:rPr lang="en-US" sz="4000" b="1" dirty="0">
                <a:solidFill>
                  <a:srgbClr val="002060"/>
                </a:solidFill>
                <a:latin typeface="Gabriola" panose="04040605051002020D02" pitchFamily="82" charset="0"/>
              </a:rPr>
              <a:t>Notes  on  the  English  Character</a:t>
            </a:r>
          </a:p>
          <a:p>
            <a:endParaRPr lang="en-US" sz="4000" b="1" dirty="0">
              <a:solidFill>
                <a:srgbClr val="002060"/>
              </a:solidFill>
              <a:latin typeface="Gabriola" panose="04040605051002020D02" pitchFamily="82" charset="0"/>
            </a:endParaRPr>
          </a:p>
          <a:p>
            <a:endParaRPr lang="en-US" dirty="0"/>
          </a:p>
          <a:p>
            <a:pPr marL="285750" indent="-285750">
              <a:buFont typeface="Arial" panose="020B0604020202020204" pitchFamily="34" charset="0"/>
              <a:buChar char="•"/>
            </a:pPr>
            <a:r>
              <a:rPr lang="en-US" sz="2000" dirty="0">
                <a:latin typeface="Gabriola" panose="04040605051002020D02" pitchFamily="82" charset="0"/>
              </a:rPr>
              <a:t>Notes on the English Character”, an essay, written by E.M. Forster. This essay includes certain notes in which he has drawn a comparison between English man and an Indian man. When we read the whole essay it becomes evident that this essay gives a clear distinction of powerful and powerless, superior and inferior, Occident and Orient etc. In short, this essays revolves around the issue of identity.</a:t>
            </a:r>
          </a:p>
          <a:p>
            <a:pPr marL="285750" indent="-285750">
              <a:buFont typeface="Arial" panose="020B0604020202020204" pitchFamily="34" charset="0"/>
              <a:buChar char="•"/>
            </a:pPr>
            <a:endParaRPr lang="en-US" sz="2000" dirty="0">
              <a:latin typeface="Gabriola" panose="04040605051002020D02" pitchFamily="82" charset="0"/>
            </a:endParaRPr>
          </a:p>
          <a:p>
            <a:pPr marL="285750" indent="-285750">
              <a:buFont typeface="Arial" panose="020B0604020202020204" pitchFamily="34" charset="0"/>
              <a:buChar char="•"/>
            </a:pPr>
            <a:r>
              <a:rPr lang="en-US" sz="2000" dirty="0">
                <a:latin typeface="Gabriola" panose="04040605051002020D02" pitchFamily="82" charset="0"/>
              </a:rPr>
              <a:t>He gives the justification by saying that they have well developed body, fairly developed minds but they are not cold/cruel rather have undeveloped heart. He explains that English man is strong enough to control his emotions. They have learnt from their public school that “feeling is bad form”.</a:t>
            </a:r>
          </a:p>
          <a:p>
            <a:pPr marL="285750" indent="-285750">
              <a:buFont typeface="Arial" panose="020B0604020202020204" pitchFamily="34" charset="0"/>
              <a:buChar char="•"/>
            </a:pPr>
            <a:endParaRPr lang="en-US" sz="2000" dirty="0">
              <a:latin typeface="Gabriola" panose="04040605051002020D02" pitchFamily="82" charset="0"/>
            </a:endParaRPr>
          </a:p>
          <a:p>
            <a:pPr marL="285750" indent="-285750">
              <a:buFont typeface="Arial" panose="020B0604020202020204" pitchFamily="34" charset="0"/>
              <a:buChar char="•"/>
            </a:pPr>
            <a:r>
              <a:rPr lang="en-US" sz="2000" dirty="0">
                <a:latin typeface="Gabriola" panose="04040605051002020D02" pitchFamily="82" charset="0"/>
              </a:rPr>
              <a:t>. So, we can say that the whole note depicts that Forster has made the division of us/them. He has exaggerated the true feelings of Indians by pointing out that they do not think before doing anything so they have undeveloped minds. On the other hand, English people plan for their future. Here we find that Forster is obsessed with the identity of English man. Hence exaggerating it in his note quite obviously.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9058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ACC059-A224-4560-82AF-ECC75150B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421" y="798990"/>
            <a:ext cx="10218197" cy="5548544"/>
          </a:xfrm>
          <a:prstGeom prst="rect">
            <a:avLst/>
          </a:prstGeom>
        </p:spPr>
      </p:pic>
    </p:spTree>
    <p:extLst>
      <p:ext uri="{BB962C8B-B14F-4D97-AF65-F5344CB8AC3E}">
        <p14:creationId xmlns:p14="http://schemas.microsoft.com/office/powerpoint/2010/main" val="191043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8FDB8-B594-4673-BD50-8B6AFAA12D90}"/>
              </a:ext>
            </a:extLst>
          </p:cNvPr>
          <p:cNvSpPr txBox="1"/>
          <p:nvPr/>
        </p:nvSpPr>
        <p:spPr>
          <a:xfrm>
            <a:off x="742765" y="501950"/>
            <a:ext cx="10706470" cy="769441"/>
          </a:xfrm>
          <a:prstGeom prst="rect">
            <a:avLst/>
          </a:prstGeom>
          <a:noFill/>
        </p:spPr>
        <p:txBody>
          <a:bodyPr wrap="square" rtlCol="0">
            <a:spAutoFit/>
          </a:bodyPr>
          <a:lstStyle/>
          <a:p>
            <a:r>
              <a:rPr lang="en-US" sz="4400" b="1" dirty="0">
                <a:solidFill>
                  <a:srgbClr val="002060"/>
                </a:solidFill>
                <a:latin typeface="Gabriola" panose="04040605051002020D02" pitchFamily="82" charset="0"/>
                <a:ea typeface="Cambria" panose="02040503050406030204" pitchFamily="18" charset="0"/>
              </a:rPr>
              <a:t>IMPORTANCE  OF  CRITICAL  READING</a:t>
            </a:r>
            <a:r>
              <a:rPr lang="en-US" sz="4400" b="1" dirty="0">
                <a:solidFill>
                  <a:srgbClr val="002060"/>
                </a:solidFill>
                <a:latin typeface="Cambria" panose="02040503050406030204" pitchFamily="18" charset="0"/>
                <a:ea typeface="Cambria" panose="02040503050406030204" pitchFamily="18" charset="0"/>
              </a:rPr>
              <a:t>:</a:t>
            </a:r>
            <a:endParaRPr lang="en-IN" sz="4400" b="1" dirty="0">
              <a:solidFill>
                <a:srgbClr val="002060"/>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8398A252-4727-405D-9CAD-D0102A480C88}"/>
              </a:ext>
            </a:extLst>
          </p:cNvPr>
          <p:cNvSpPr txBox="1"/>
          <p:nvPr/>
        </p:nvSpPr>
        <p:spPr>
          <a:xfrm>
            <a:off x="5637319" y="1677881"/>
            <a:ext cx="6285392" cy="3046988"/>
          </a:xfrm>
          <a:prstGeom prst="rect">
            <a:avLst/>
          </a:prstGeom>
          <a:noFill/>
        </p:spPr>
        <p:txBody>
          <a:bodyPr wrap="square" rtlCol="0">
            <a:spAutoFit/>
          </a:bodyPr>
          <a:lstStyle/>
          <a:p>
            <a:r>
              <a:rPr lang="en-US" sz="3200" dirty="0">
                <a:latin typeface="Gabriola" panose="04040605051002020D02" pitchFamily="82" charset="0"/>
              </a:rPr>
              <a:t>Critical reading skills play an important role in the success of a student. A student who has excellent critical reading skills is able to evaluate a piece of writing as he or she reads. Also, a critical reader asks questions about the validity of facts in a written piece.</a:t>
            </a:r>
            <a:endParaRPr lang="en-IN" sz="3200" dirty="0">
              <a:latin typeface="Gabriola" panose="04040605051002020D02" pitchFamily="82" charset="0"/>
            </a:endParaRPr>
          </a:p>
        </p:txBody>
      </p:sp>
      <p:pic>
        <p:nvPicPr>
          <p:cNvPr id="8" name="Picture 7">
            <a:extLst>
              <a:ext uri="{FF2B5EF4-FFF2-40B4-BE49-F238E27FC236}">
                <a16:creationId xmlns:a16="http://schemas.microsoft.com/office/drawing/2014/main" id="{3F050B3A-877B-4455-937B-4828ED214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83" y="1677880"/>
            <a:ext cx="5516235" cy="3746375"/>
          </a:xfrm>
          <a:prstGeom prst="rect">
            <a:avLst/>
          </a:prstGeom>
        </p:spPr>
      </p:pic>
    </p:spTree>
    <p:extLst>
      <p:ext uri="{BB962C8B-B14F-4D97-AF65-F5344CB8AC3E}">
        <p14:creationId xmlns:p14="http://schemas.microsoft.com/office/powerpoint/2010/main" val="229991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D2980-56E7-4E85-9DB9-B03CA7F5E464}"/>
              </a:ext>
            </a:extLst>
          </p:cNvPr>
          <p:cNvSpPr txBox="1"/>
          <p:nvPr/>
        </p:nvSpPr>
        <p:spPr>
          <a:xfrm>
            <a:off x="914400" y="428178"/>
            <a:ext cx="10147871" cy="6124754"/>
          </a:xfrm>
          <a:prstGeom prst="rect">
            <a:avLst/>
          </a:prstGeom>
          <a:noFill/>
        </p:spPr>
        <p:txBody>
          <a:bodyPr wrap="square" rtlCol="0">
            <a:spAutoFit/>
          </a:bodyPr>
          <a:lstStyle/>
          <a:p>
            <a:r>
              <a:rPr lang="en-US" sz="3600" dirty="0">
                <a:latin typeface="Mongolian Baiti" panose="03000500000000000000" pitchFamily="66" charset="0"/>
                <a:cs typeface="Mongolian Baiti" panose="03000500000000000000" pitchFamily="66" charset="0"/>
              </a:rPr>
              <a:t>               </a:t>
            </a:r>
            <a:r>
              <a:rPr lang="en-US" sz="4400" b="1" dirty="0">
                <a:solidFill>
                  <a:srgbClr val="002060"/>
                </a:solidFill>
                <a:latin typeface="Gabriola" panose="04040605051002020D02" pitchFamily="82" charset="0"/>
                <a:cs typeface="Mongolian Baiti" panose="03000500000000000000" pitchFamily="66" charset="0"/>
              </a:rPr>
              <a:t>Strategies  of  Critical  Reading</a:t>
            </a:r>
            <a:r>
              <a:rPr lang="en-US" sz="3600" b="1" dirty="0">
                <a:latin typeface="Mongolian Baiti" panose="03000500000000000000" pitchFamily="66" charset="0"/>
                <a:cs typeface="Mongolian Baiti" panose="03000500000000000000" pitchFamily="66" charset="0"/>
              </a:rPr>
              <a:t>: </a:t>
            </a:r>
          </a:p>
          <a:p>
            <a:endParaRPr lang="en-US" sz="3600" dirty="0">
              <a:latin typeface="Mongolian Baiti" panose="03000500000000000000" pitchFamily="66" charset="0"/>
              <a:cs typeface="Mongolian Baiti" panose="03000500000000000000" pitchFamily="66" charset="0"/>
            </a:endParaRPr>
          </a:p>
          <a:p>
            <a:r>
              <a:rPr lang="en-US" sz="3200" b="1" dirty="0">
                <a:latin typeface="Gabriola" panose="04040605051002020D02" pitchFamily="82" charset="0"/>
                <a:ea typeface="Cambria" panose="02040503050406030204" pitchFamily="18" charset="0"/>
              </a:rPr>
              <a:t>Previewing :</a:t>
            </a:r>
            <a:r>
              <a:rPr lang="en-US" sz="3200" b="1" i="0" dirty="0">
                <a:solidFill>
                  <a:srgbClr val="BDC1C6"/>
                </a:solidFill>
                <a:effectLst/>
                <a:latin typeface="arial" panose="020B0604020202020204" pitchFamily="34" charset="0"/>
              </a:rPr>
              <a:t> </a:t>
            </a:r>
            <a:r>
              <a:rPr lang="en-US" sz="2800" i="0" dirty="0">
                <a:solidFill>
                  <a:srgbClr val="000000"/>
                </a:solidFill>
                <a:effectLst/>
                <a:latin typeface="Gabriola" panose="04040605051002020D02" pitchFamily="82" charset="0"/>
              </a:rPr>
              <a:t>Previewing</a:t>
            </a:r>
            <a:r>
              <a:rPr lang="en-US" sz="2800" b="0" i="0" dirty="0">
                <a:solidFill>
                  <a:srgbClr val="000000"/>
                </a:solidFill>
                <a:effectLst/>
                <a:latin typeface="Gabriola" panose="04040605051002020D02" pitchFamily="82" charset="0"/>
              </a:rPr>
              <a:t> is a strategy that readers use to recall prior knowledge and set a purpose for reading.</a:t>
            </a:r>
            <a:endParaRPr lang="en-US" sz="2800" b="0" i="0" dirty="0">
              <a:solidFill>
                <a:srgbClr val="BDC1C6"/>
              </a:solidFill>
              <a:effectLst/>
              <a:latin typeface="Gabriola" panose="04040605051002020D02" pitchFamily="82" charset="0"/>
            </a:endParaRPr>
          </a:p>
          <a:p>
            <a:r>
              <a:rPr lang="en-US" sz="3200" b="1" dirty="0">
                <a:latin typeface="Gabriola" panose="04040605051002020D02" pitchFamily="82" charset="0"/>
                <a:ea typeface="Cambria" panose="02040503050406030204" pitchFamily="18" charset="0"/>
              </a:rPr>
              <a:t>Annotating: </a:t>
            </a:r>
            <a:r>
              <a:rPr lang="en-US" sz="2800" b="0" i="0" dirty="0">
                <a:solidFill>
                  <a:srgbClr val="333333"/>
                </a:solidFill>
                <a:effectLst/>
                <a:latin typeface="Gabriola" panose="04040605051002020D02" pitchFamily="82" charset="0"/>
              </a:rPr>
              <a:t>Annotating is any action that deliberately interacts with a text to enhance the reader's understanding of, recall of, and reaction to the text</a:t>
            </a:r>
            <a:r>
              <a:rPr lang="en-US" sz="3200" b="0" i="0" dirty="0">
                <a:solidFill>
                  <a:srgbClr val="333333"/>
                </a:solidFill>
                <a:effectLst/>
                <a:latin typeface="open sans" panose="020B0606030504020204" pitchFamily="34" charset="0"/>
              </a:rPr>
              <a:t>.</a:t>
            </a:r>
            <a:endParaRPr lang="en-US" sz="3200" b="1" dirty="0">
              <a:latin typeface="Gabriola" panose="04040605051002020D02" pitchFamily="82" charset="0"/>
              <a:ea typeface="Cambria" panose="02040503050406030204" pitchFamily="18" charset="0"/>
            </a:endParaRPr>
          </a:p>
          <a:p>
            <a:r>
              <a:rPr lang="en-US" sz="3200" b="1" dirty="0">
                <a:latin typeface="Gabriola" panose="04040605051002020D02" pitchFamily="82" charset="0"/>
                <a:ea typeface="Cambria" panose="02040503050406030204" pitchFamily="18" charset="0"/>
              </a:rPr>
              <a:t>Summarizing: </a:t>
            </a:r>
            <a:r>
              <a:rPr lang="en-US" sz="2800" b="0" i="0" dirty="0">
                <a:solidFill>
                  <a:srgbClr val="2E2E2E"/>
                </a:solidFill>
                <a:effectLst/>
                <a:latin typeface="Gabriola" panose="04040605051002020D02" pitchFamily="82" charset="0"/>
              </a:rPr>
              <a:t>A summary is a synthesis of the key ideas of a piece of writing, restated in your own words</a:t>
            </a:r>
            <a:r>
              <a:rPr lang="en-US" sz="3200" b="0" i="0" dirty="0">
                <a:solidFill>
                  <a:srgbClr val="2E2E2E"/>
                </a:solidFill>
                <a:effectLst/>
                <a:latin typeface="Gabriola" panose="04040605051002020D02" pitchFamily="82" charset="0"/>
              </a:rPr>
              <a:t>.</a:t>
            </a:r>
            <a:endParaRPr lang="en-US" sz="3200" b="1" dirty="0">
              <a:latin typeface="Gabriola" panose="04040605051002020D02" pitchFamily="82" charset="0"/>
              <a:ea typeface="Cambria" panose="02040503050406030204" pitchFamily="18" charset="0"/>
            </a:endParaRPr>
          </a:p>
          <a:p>
            <a:r>
              <a:rPr lang="en-US" sz="3200" b="1" dirty="0">
                <a:latin typeface="Gabriola" panose="04040605051002020D02" pitchFamily="82" charset="0"/>
                <a:ea typeface="Cambria" panose="02040503050406030204" pitchFamily="18" charset="0"/>
              </a:rPr>
              <a:t>Analyzing:</a:t>
            </a:r>
            <a:r>
              <a:rPr lang="en-US" sz="3200" b="0" i="0" dirty="0">
                <a:solidFill>
                  <a:srgbClr val="BDC1C6"/>
                </a:solidFill>
                <a:effectLst/>
                <a:latin typeface="arial" panose="020B0604020202020204" pitchFamily="34" charset="0"/>
              </a:rPr>
              <a:t> </a:t>
            </a:r>
            <a:r>
              <a:rPr lang="en-US" sz="2800" b="0" i="0" dirty="0">
                <a:solidFill>
                  <a:srgbClr val="000000"/>
                </a:solidFill>
                <a:effectLst/>
                <a:latin typeface="Gabriola" panose="04040605051002020D02" pitchFamily="82" charset="0"/>
              </a:rPr>
              <a:t>Analyzing a text involves breaking down its ideas and structure to understand it better, think critically about it, and draw conclusions</a:t>
            </a:r>
            <a:r>
              <a:rPr lang="en-US" sz="1600" b="0" i="0" dirty="0">
                <a:solidFill>
                  <a:srgbClr val="000000"/>
                </a:solidFill>
                <a:effectLst/>
                <a:latin typeface="Gabriola" panose="04040605051002020D02" pitchFamily="82" charset="0"/>
              </a:rPr>
              <a:t>. </a:t>
            </a:r>
            <a:r>
              <a:rPr lang="en-US" sz="1600" b="0" i="0" dirty="0">
                <a:solidFill>
                  <a:srgbClr val="BDC1C6"/>
                </a:solidFill>
                <a:effectLst/>
                <a:latin typeface="Gabriola" panose="04040605051002020D02" pitchFamily="82" charset="0"/>
              </a:rPr>
              <a:t>.</a:t>
            </a:r>
            <a:endParaRPr lang="en-US" sz="1600" b="1" dirty="0">
              <a:latin typeface="Gabriola" panose="04040605051002020D02" pitchFamily="82" charset="0"/>
              <a:ea typeface="Cambria" panose="02040503050406030204" pitchFamily="18" charset="0"/>
            </a:endParaRPr>
          </a:p>
          <a:p>
            <a:r>
              <a:rPr lang="en-US" sz="3200" b="1" dirty="0">
                <a:latin typeface="Gabriola" panose="04040605051002020D02" pitchFamily="82" charset="0"/>
                <a:ea typeface="Cambria" panose="02040503050406030204" pitchFamily="18" charset="0"/>
              </a:rPr>
              <a:t>Re-reading : </a:t>
            </a:r>
            <a:r>
              <a:rPr lang="en-US" sz="2800" b="1" dirty="0">
                <a:latin typeface="Gabriola" panose="04040605051002020D02" pitchFamily="82" charset="0"/>
                <a:ea typeface="Cambria" panose="02040503050406030204" pitchFamily="18" charset="0"/>
              </a:rPr>
              <a:t>It is </a:t>
            </a:r>
            <a:r>
              <a:rPr lang="en-US" sz="2800" b="0" i="0" dirty="0">
                <a:solidFill>
                  <a:srgbClr val="303336"/>
                </a:solidFill>
                <a:effectLst/>
                <a:latin typeface="Gabriola" panose="04040605051002020D02" pitchFamily="82" charset="0"/>
              </a:rPr>
              <a:t>an act of </a:t>
            </a:r>
            <a:r>
              <a:rPr lang="en-US" sz="2800" b="0" i="0" dirty="0">
                <a:solidFill>
                  <a:srgbClr val="265667"/>
                </a:solidFill>
                <a:effectLst/>
                <a:latin typeface="Gabriola" panose="04040605051002020D02" pitchFamily="82" charset="0"/>
              </a:rPr>
              <a:t>reading </a:t>
            </a:r>
            <a:r>
              <a:rPr lang="en-US" sz="2800" b="0" i="0" dirty="0">
                <a:solidFill>
                  <a:srgbClr val="303336"/>
                </a:solidFill>
                <a:effectLst/>
                <a:latin typeface="Gabriola" panose="04040605051002020D02" pitchFamily="82" charset="0"/>
              </a:rPr>
              <a:t>something again especially from a different perspective</a:t>
            </a:r>
            <a:endParaRPr lang="en-US" sz="2800" b="1" dirty="0">
              <a:latin typeface="Gabriola" panose="04040605051002020D02" pitchFamily="82" charset="0"/>
              <a:ea typeface="Cambria" panose="02040503050406030204" pitchFamily="18" charset="0"/>
            </a:endParaRPr>
          </a:p>
          <a:p>
            <a:r>
              <a:rPr lang="en-US" sz="3200" b="1" dirty="0">
                <a:latin typeface="Gabriola" panose="04040605051002020D02" pitchFamily="82" charset="0"/>
                <a:ea typeface="Cambria" panose="02040503050406030204" pitchFamily="18" charset="0"/>
              </a:rPr>
              <a:t>Responding: </a:t>
            </a:r>
            <a:r>
              <a:rPr lang="en-US" sz="2800" dirty="0">
                <a:latin typeface="Gabriola" panose="04040605051002020D02" pitchFamily="82" charset="0"/>
                <a:ea typeface="Cambria" panose="02040503050406030204" pitchFamily="18" charset="0"/>
              </a:rPr>
              <a:t>It is </a:t>
            </a:r>
            <a:r>
              <a:rPr lang="en-US" sz="2800" i="0" dirty="0">
                <a:solidFill>
                  <a:srgbClr val="1D2A57"/>
                </a:solidFill>
                <a:effectLst/>
                <a:latin typeface="Gabriola" panose="04040605051002020D02" pitchFamily="82" charset="0"/>
              </a:rPr>
              <a:t>to say or do something as a </a:t>
            </a:r>
            <a:r>
              <a:rPr lang="en-US" sz="2800" i="0" u="sng" dirty="0">
                <a:solidFill>
                  <a:srgbClr val="1D2A57"/>
                </a:solidFill>
                <a:effectLst/>
                <a:latin typeface="Gabriola" panose="04040605051002020D02" pitchFamily="82" charset="0"/>
                <a:hlinkClick r:id="rId2" tooltip="reaction"/>
              </a:rPr>
              <a:t>reaction</a:t>
            </a:r>
            <a:r>
              <a:rPr lang="en-US" sz="2800" i="0" u="sng" dirty="0">
                <a:solidFill>
                  <a:srgbClr val="1D2A57"/>
                </a:solidFill>
                <a:effectLst/>
                <a:latin typeface="Gabriola" panose="04040605051002020D02" pitchFamily="82" charset="0"/>
              </a:rPr>
              <a:t>.</a:t>
            </a:r>
            <a:endParaRPr lang="en-IN" sz="2800" dirty="0">
              <a:latin typeface="Gabriola" panose="04040605051002020D02" pitchFamily="82" charset="0"/>
              <a:ea typeface="Cambria" panose="02040503050406030204" pitchFamily="18" charset="0"/>
            </a:endParaRPr>
          </a:p>
        </p:txBody>
      </p:sp>
    </p:spTree>
    <p:extLst>
      <p:ext uri="{BB962C8B-B14F-4D97-AF65-F5344CB8AC3E}">
        <p14:creationId xmlns:p14="http://schemas.microsoft.com/office/powerpoint/2010/main" val="366304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1DC77-27B6-4E8D-8D69-7C6EEB5C8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09" y="0"/>
            <a:ext cx="11718524" cy="6858000"/>
          </a:xfrm>
          <a:prstGeom prst="rect">
            <a:avLst/>
          </a:prstGeom>
        </p:spPr>
      </p:pic>
    </p:spTree>
    <p:extLst>
      <p:ext uri="{BB962C8B-B14F-4D97-AF65-F5344CB8AC3E}">
        <p14:creationId xmlns:p14="http://schemas.microsoft.com/office/powerpoint/2010/main" val="174169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A62B1A-3E08-4B86-9B8D-C961F1B2AA48}"/>
              </a:ext>
            </a:extLst>
          </p:cNvPr>
          <p:cNvSpPr txBox="1"/>
          <p:nvPr/>
        </p:nvSpPr>
        <p:spPr>
          <a:xfrm>
            <a:off x="861134" y="426128"/>
            <a:ext cx="5362113" cy="1015663"/>
          </a:xfrm>
          <a:prstGeom prst="rect">
            <a:avLst/>
          </a:prstGeom>
          <a:noFill/>
        </p:spPr>
        <p:txBody>
          <a:bodyPr wrap="square" rtlCol="0">
            <a:spAutoFit/>
          </a:bodyPr>
          <a:lstStyle/>
          <a:p>
            <a:r>
              <a:rPr lang="en-IN" sz="6000" b="1" dirty="0">
                <a:solidFill>
                  <a:srgbClr val="002060"/>
                </a:solidFill>
                <a:latin typeface="Gabriola" panose="04040605051002020D02" pitchFamily="82" charset="0"/>
                <a:ea typeface="Cambria" panose="02040503050406030204" pitchFamily="18" charset="0"/>
              </a:rPr>
              <a:t>Textual   analysis</a:t>
            </a:r>
            <a:r>
              <a:rPr lang="en-IN" sz="6000" b="1" dirty="0">
                <a:latin typeface="Gabriola" panose="04040605051002020D02" pitchFamily="82" charset="0"/>
                <a:ea typeface="Cambria" panose="02040503050406030204" pitchFamily="18" charset="0"/>
              </a:rPr>
              <a:t>:</a:t>
            </a:r>
          </a:p>
        </p:txBody>
      </p:sp>
      <p:sp>
        <p:nvSpPr>
          <p:cNvPr id="11" name="TextBox 10">
            <a:extLst>
              <a:ext uri="{FF2B5EF4-FFF2-40B4-BE49-F238E27FC236}">
                <a16:creationId xmlns:a16="http://schemas.microsoft.com/office/drawing/2014/main" id="{B4E4E727-D498-46AF-A335-888FE71E4402}"/>
              </a:ext>
            </a:extLst>
          </p:cNvPr>
          <p:cNvSpPr txBox="1"/>
          <p:nvPr/>
        </p:nvSpPr>
        <p:spPr>
          <a:xfrm>
            <a:off x="5246703" y="1482571"/>
            <a:ext cx="5184559" cy="4031873"/>
          </a:xfrm>
          <a:prstGeom prst="rect">
            <a:avLst/>
          </a:prstGeom>
          <a:noFill/>
        </p:spPr>
        <p:txBody>
          <a:bodyPr wrap="square" rtlCol="0">
            <a:spAutoFit/>
          </a:bodyPr>
          <a:lstStyle/>
          <a:p>
            <a:endParaRPr lang="en-US" sz="3200" dirty="0">
              <a:latin typeface="Gabriola" panose="04040605051002020D02" pitchFamily="82" charset="0"/>
            </a:endParaRPr>
          </a:p>
          <a:p>
            <a:endParaRPr lang="en-US" sz="3200" dirty="0">
              <a:latin typeface="Gabriola" panose="04040605051002020D02" pitchFamily="82" charset="0"/>
            </a:endParaRPr>
          </a:p>
          <a:p>
            <a:r>
              <a:rPr lang="en-US" sz="3200" dirty="0">
                <a:latin typeface="Gabriola" panose="04040605051002020D02" pitchFamily="82" charset="0"/>
              </a:rPr>
              <a:t>Textual analysis is a methodology that involves understanding language, symbols, and/or pictures present in texts to gain information regarding how people make sense of and communicate life and life experiences</a:t>
            </a:r>
            <a:endParaRPr lang="en-IN" sz="3200" dirty="0">
              <a:latin typeface="Gabriola" panose="04040605051002020D02" pitchFamily="82" charset="0"/>
            </a:endParaRPr>
          </a:p>
        </p:txBody>
      </p:sp>
      <p:pic>
        <p:nvPicPr>
          <p:cNvPr id="13" name="Picture 12">
            <a:extLst>
              <a:ext uri="{FF2B5EF4-FFF2-40B4-BE49-F238E27FC236}">
                <a16:creationId xmlns:a16="http://schemas.microsoft.com/office/drawing/2014/main" id="{1459F595-CCED-4E26-8CC4-C4D75FFB9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79" y="1775534"/>
            <a:ext cx="4413530" cy="4364190"/>
          </a:xfrm>
          <a:prstGeom prst="rect">
            <a:avLst/>
          </a:prstGeom>
        </p:spPr>
      </p:pic>
    </p:spTree>
    <p:extLst>
      <p:ext uri="{BB962C8B-B14F-4D97-AF65-F5344CB8AC3E}">
        <p14:creationId xmlns:p14="http://schemas.microsoft.com/office/powerpoint/2010/main" val="2012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3D267-9B22-4554-97D1-0E8E4546F8A6}"/>
              </a:ext>
            </a:extLst>
          </p:cNvPr>
          <p:cNvSpPr txBox="1"/>
          <p:nvPr/>
        </p:nvSpPr>
        <p:spPr>
          <a:xfrm>
            <a:off x="1109708" y="568171"/>
            <a:ext cx="7155402" cy="830997"/>
          </a:xfrm>
          <a:prstGeom prst="rect">
            <a:avLst/>
          </a:prstGeom>
          <a:noFill/>
        </p:spPr>
        <p:txBody>
          <a:bodyPr wrap="square" rtlCol="0">
            <a:spAutoFit/>
          </a:bodyPr>
          <a:lstStyle/>
          <a:p>
            <a:r>
              <a:rPr lang="en-US" sz="4800" b="1" dirty="0">
                <a:solidFill>
                  <a:srgbClr val="002060"/>
                </a:solidFill>
                <a:latin typeface="Gabriola" panose="04040605051002020D02" pitchFamily="82" charset="0"/>
                <a:ea typeface="Cambria" panose="02040503050406030204" pitchFamily="18" charset="0"/>
              </a:rPr>
              <a:t>How  important  is  textual  analysis?</a:t>
            </a:r>
            <a:endParaRPr lang="en-IN" sz="4800" b="1" dirty="0">
              <a:solidFill>
                <a:srgbClr val="002060"/>
              </a:solidFill>
              <a:latin typeface="Gabriola" panose="04040605051002020D02" pitchFamily="82" charset="0"/>
              <a:ea typeface="Cambria" panose="02040503050406030204" pitchFamily="18" charset="0"/>
            </a:endParaRPr>
          </a:p>
        </p:txBody>
      </p:sp>
      <p:sp>
        <p:nvSpPr>
          <p:cNvPr id="6" name="TextBox 5">
            <a:extLst>
              <a:ext uri="{FF2B5EF4-FFF2-40B4-BE49-F238E27FC236}">
                <a16:creationId xmlns:a16="http://schemas.microsoft.com/office/drawing/2014/main" id="{21AC16B6-9A0B-4680-B9AF-68CAB7EF9E6F}"/>
              </a:ext>
            </a:extLst>
          </p:cNvPr>
          <p:cNvSpPr txBox="1"/>
          <p:nvPr/>
        </p:nvSpPr>
        <p:spPr>
          <a:xfrm>
            <a:off x="825623" y="1979720"/>
            <a:ext cx="10431262" cy="3046988"/>
          </a:xfrm>
          <a:prstGeom prst="rect">
            <a:avLst/>
          </a:prstGeom>
          <a:noFill/>
        </p:spPr>
        <p:txBody>
          <a:bodyPr wrap="square" rtlCol="0">
            <a:spAutoFit/>
          </a:bodyPr>
          <a:lstStyle/>
          <a:p>
            <a:endParaRPr lang="en-US" sz="3200" dirty="0">
              <a:latin typeface="Gabriola" panose="04040605051002020D02" pitchFamily="82" charset="0"/>
            </a:endParaRPr>
          </a:p>
          <a:p>
            <a:endParaRPr lang="en-US" sz="3200" dirty="0">
              <a:latin typeface="Gabriola" panose="04040605051002020D02" pitchFamily="82" charset="0"/>
            </a:endParaRPr>
          </a:p>
          <a:p>
            <a:r>
              <a:rPr lang="en-US" sz="3200" dirty="0">
                <a:latin typeface="Gabriola" panose="04040605051002020D02" pitchFamily="82" charset="0"/>
              </a:rPr>
              <a:t>Textual analysis is the most important method in literary studies. Almost all work in this field involves in-depth analysis of texts – in this context, usually novels, poems, stories or plays. ... Researchers aim to understand and explain how these elements contribute to the text's meaning.</a:t>
            </a:r>
            <a:endParaRPr lang="en-IN" sz="3200" dirty="0">
              <a:latin typeface="Gabriola" panose="04040605051002020D02" pitchFamily="82" charset="0"/>
            </a:endParaRPr>
          </a:p>
        </p:txBody>
      </p:sp>
    </p:spTree>
    <p:extLst>
      <p:ext uri="{BB962C8B-B14F-4D97-AF65-F5344CB8AC3E}">
        <p14:creationId xmlns:p14="http://schemas.microsoft.com/office/powerpoint/2010/main" val="111052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D80F8-CF0A-4EA3-BE6F-8EFDC469E5F9}"/>
              </a:ext>
            </a:extLst>
          </p:cNvPr>
          <p:cNvSpPr txBox="1"/>
          <p:nvPr/>
        </p:nvSpPr>
        <p:spPr>
          <a:xfrm>
            <a:off x="852256" y="790113"/>
            <a:ext cx="9383697" cy="1323439"/>
          </a:xfrm>
          <a:prstGeom prst="rect">
            <a:avLst/>
          </a:prstGeom>
          <a:noFill/>
        </p:spPr>
        <p:txBody>
          <a:bodyPr wrap="square" rtlCol="0">
            <a:spAutoFit/>
          </a:bodyPr>
          <a:lstStyle/>
          <a:p>
            <a:r>
              <a:rPr lang="en-US" sz="4000" b="1" dirty="0">
                <a:solidFill>
                  <a:srgbClr val="002060"/>
                </a:solidFill>
                <a:latin typeface="Gabriola" panose="04040605051002020D02" pitchFamily="82" charset="0"/>
                <a:ea typeface="Cambria" panose="02040503050406030204" pitchFamily="18" charset="0"/>
              </a:rPr>
              <a:t>To understand the relation between reading and a text: Passive or Interactive</a:t>
            </a:r>
            <a:r>
              <a:rPr lang="en-US" sz="4000" b="1" dirty="0">
                <a:latin typeface="Gabriola" panose="04040605051002020D02" pitchFamily="82" charset="0"/>
                <a:ea typeface="Cambria" panose="02040503050406030204" pitchFamily="18" charset="0"/>
              </a:rPr>
              <a:t>.</a:t>
            </a:r>
            <a:endParaRPr lang="en-IN" sz="4000" b="1" dirty="0">
              <a:latin typeface="Gabriola" panose="04040605051002020D02" pitchFamily="82" charset="0"/>
              <a:ea typeface="Cambria" panose="02040503050406030204" pitchFamily="18" charset="0"/>
            </a:endParaRPr>
          </a:p>
        </p:txBody>
      </p:sp>
      <p:sp>
        <p:nvSpPr>
          <p:cNvPr id="3" name="TextBox 2">
            <a:extLst>
              <a:ext uri="{FF2B5EF4-FFF2-40B4-BE49-F238E27FC236}">
                <a16:creationId xmlns:a16="http://schemas.microsoft.com/office/drawing/2014/main" id="{C4F11273-65E5-4D40-B754-10F1D05FD6F1}"/>
              </a:ext>
            </a:extLst>
          </p:cNvPr>
          <p:cNvSpPr txBox="1"/>
          <p:nvPr/>
        </p:nvSpPr>
        <p:spPr>
          <a:xfrm>
            <a:off x="958788" y="2885243"/>
            <a:ext cx="10910657" cy="3046988"/>
          </a:xfrm>
          <a:prstGeom prst="rect">
            <a:avLst/>
          </a:prstGeom>
          <a:noFill/>
        </p:spPr>
        <p:txBody>
          <a:bodyPr wrap="square" rtlCol="0">
            <a:spAutoFit/>
          </a:bodyPr>
          <a:lstStyle/>
          <a:p>
            <a:r>
              <a:rPr lang="en-US" sz="3200" dirty="0">
                <a:latin typeface="Gabriola" panose="04040605051002020D02" pitchFamily="82" charset="0"/>
              </a:rPr>
              <a:t>Passive reading is when a reader does technically read the words but absorbs next to nothing about what is written. Active readers begin reading with a desire to find out what is going to be </a:t>
            </a:r>
            <a:r>
              <a:rPr lang="en-US" sz="3200" dirty="0" err="1">
                <a:latin typeface="Gabriola" panose="04040605051002020D02" pitchFamily="82" charset="0"/>
              </a:rPr>
              <a:t>said.Passive</a:t>
            </a:r>
            <a:r>
              <a:rPr lang="en-US" sz="3200" dirty="0">
                <a:latin typeface="Gabriola" panose="04040605051002020D02" pitchFamily="82" charset="0"/>
              </a:rPr>
              <a:t> reading means reading something but not engaging fully with the text. The reader doesn't think critically about the </a:t>
            </a:r>
            <a:r>
              <a:rPr lang="en-US" sz="3200" dirty="0" err="1">
                <a:latin typeface="Gabriola" panose="04040605051002020D02" pitchFamily="82" charset="0"/>
              </a:rPr>
              <a:t>book.Active</a:t>
            </a:r>
            <a:r>
              <a:rPr lang="en-US" sz="3200" dirty="0">
                <a:latin typeface="Gabriola" panose="04040605051002020D02" pitchFamily="82" charset="0"/>
              </a:rPr>
              <a:t> (and close) reading means the reader is engaging with the </a:t>
            </a:r>
            <a:r>
              <a:rPr lang="en-US" sz="3200" dirty="0" err="1">
                <a:latin typeface="Gabriola" panose="04040605051002020D02" pitchFamily="82" charset="0"/>
              </a:rPr>
              <a:t>text.The</a:t>
            </a:r>
            <a:r>
              <a:rPr lang="en-US" sz="3200" dirty="0">
                <a:latin typeface="Gabriola" panose="04040605051002020D02" pitchFamily="82" charset="0"/>
              </a:rPr>
              <a:t> difference between active and passive reading is the desire to learn something versus the desire to finish reading.</a:t>
            </a:r>
            <a:endParaRPr lang="en-IN" sz="3200" dirty="0">
              <a:latin typeface="Gabriola" panose="04040605051002020D02" pitchFamily="82" charset="0"/>
            </a:endParaRPr>
          </a:p>
        </p:txBody>
      </p:sp>
    </p:spTree>
    <p:extLst>
      <p:ext uri="{BB962C8B-B14F-4D97-AF65-F5344CB8AC3E}">
        <p14:creationId xmlns:p14="http://schemas.microsoft.com/office/powerpoint/2010/main" val="2441181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1814</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arial</vt:lpstr>
      <vt:lpstr>Calibri</vt:lpstr>
      <vt:lpstr>Calibri Light</vt:lpstr>
      <vt:lpstr>Cambria</vt:lpstr>
      <vt:lpstr>Century Schoolbook</vt:lpstr>
      <vt:lpstr>Gabriola</vt:lpstr>
      <vt:lpstr>Mongolian Baiti</vt:lpstr>
      <vt:lpstr>Open Sans</vt:lpstr>
      <vt:lpstr>Open Sans</vt:lpstr>
      <vt:lpstr>Office Theme</vt:lpstr>
      <vt:lpstr>Summary  of  Module - I  Name : Ragini Sharma  Branch : CSE  ID : B120062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Module-I</dc:title>
  <dc:creator>devipriya050901@gmail.com</dc:creator>
  <cp:lastModifiedBy>Ragini Sharma</cp:lastModifiedBy>
  <cp:revision>2</cp:revision>
  <dcterms:created xsi:type="dcterms:W3CDTF">2021-11-29T09:02:45Z</dcterms:created>
  <dcterms:modified xsi:type="dcterms:W3CDTF">2021-12-03T08:05:42Z</dcterms:modified>
</cp:coreProperties>
</file>