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87" r:id="rId5"/>
    <p:sldId id="265" r:id="rId6"/>
    <p:sldId id="266" r:id="rId7"/>
    <p:sldId id="272" r:id="rId8"/>
    <p:sldId id="285" r:id="rId9"/>
    <p:sldId id="286" r:id="rId10"/>
    <p:sldId id="274" r:id="rId11"/>
    <p:sldId id="289" r:id="rId12"/>
    <p:sldId id="275" r:id="rId13"/>
    <p:sldId id="290" r:id="rId14"/>
    <p:sldId id="277" r:id="rId15"/>
    <p:sldId id="278" r:id="rId16"/>
    <p:sldId id="281" r:id="rId17"/>
    <p:sldId id="282" r:id="rId18"/>
    <p:sldId id="291" r:id="rId19"/>
    <p:sldId id="283" r:id="rId20"/>
    <p:sldId id="293" r:id="rId21"/>
    <p:sldId id="292" r:id="rId22"/>
    <p:sldId id="294" r:id="rId23"/>
    <p:sldId id="288"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551-CC49-452A-A4BD-AB809107F6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7BF070-C7A1-4796-AE33-E01FC8046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749CF2-411F-4B66-9C78-F532B4B3127B}"/>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5" name="Footer Placeholder 4">
            <a:extLst>
              <a:ext uri="{FF2B5EF4-FFF2-40B4-BE49-F238E27FC236}">
                <a16:creationId xmlns:a16="http://schemas.microsoft.com/office/drawing/2014/main" id="{7CC77CBF-560F-4216-980E-7E8E75553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62B54-A8F5-499F-B344-2AF1ACAF1F58}"/>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360755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4945-F98C-4D2E-B63A-E8BE13D34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289CB-FF3C-4906-970D-34D9206B1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DDE620-AB71-4E09-8525-EF1FEA0D3002}"/>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5" name="Footer Placeholder 4">
            <a:extLst>
              <a:ext uri="{FF2B5EF4-FFF2-40B4-BE49-F238E27FC236}">
                <a16:creationId xmlns:a16="http://schemas.microsoft.com/office/drawing/2014/main" id="{67427A79-109C-4AB6-8ABC-B2F38CFDF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F47E3-1E42-4CF4-8366-DEFAA7573D7A}"/>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5321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9EB32-D861-453D-AB10-4DDCF7E6F5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1D6A83-1501-4B13-8C78-F258C72B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B374B-1680-42B1-9618-E1B89E44F793}"/>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5" name="Footer Placeholder 4">
            <a:extLst>
              <a:ext uri="{FF2B5EF4-FFF2-40B4-BE49-F238E27FC236}">
                <a16:creationId xmlns:a16="http://schemas.microsoft.com/office/drawing/2014/main" id="{17262E90-7A38-47CA-BE20-498A735D1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B0BC1-A731-4D32-AE14-09C5EB65ADC1}"/>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121745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FBE-4D74-43E6-8957-D542ABBE7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99DA0-8FB3-4A7D-8619-A757F4B7C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AB871-0274-4399-A157-C740C930099C}"/>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5" name="Footer Placeholder 4">
            <a:extLst>
              <a:ext uri="{FF2B5EF4-FFF2-40B4-BE49-F238E27FC236}">
                <a16:creationId xmlns:a16="http://schemas.microsoft.com/office/drawing/2014/main" id="{101A7361-CB72-47F3-8704-434E444D4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925DC-4C40-44B2-BAA5-EB9C9BF11DCC}"/>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261081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5E89-B841-4F00-B54C-E422DAE1F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773691-94EE-4C7C-8492-E1BDE3F4A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0FC59-7B5B-4D15-9B3F-D5AC83C6C040}"/>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5" name="Footer Placeholder 4">
            <a:extLst>
              <a:ext uri="{FF2B5EF4-FFF2-40B4-BE49-F238E27FC236}">
                <a16:creationId xmlns:a16="http://schemas.microsoft.com/office/drawing/2014/main" id="{E2D38910-E518-4832-8B4E-02D7D5BE6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24054-0D9D-43C8-ACE3-2A61634E001B}"/>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377957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4600-0005-48F4-9020-83DDBA2D1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B75B6-871F-4115-A05F-D298C16AD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13C364-9685-4228-906D-F454ED82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0C3EA2-3EB2-4542-A220-74BD97357BCD}"/>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6" name="Footer Placeholder 5">
            <a:extLst>
              <a:ext uri="{FF2B5EF4-FFF2-40B4-BE49-F238E27FC236}">
                <a16:creationId xmlns:a16="http://schemas.microsoft.com/office/drawing/2014/main" id="{9BDE9044-6FD1-4BAF-BFDA-8C15795C0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4900A1-B5B5-4398-B5C2-1D8685A5244A}"/>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93852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18D0-AE94-4E28-806F-0943CE722C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30FDB8-C82F-4E62-B494-20D9F809E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4E5B3-9BB0-4666-AEBA-8D010ADF0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86B699-22F0-478B-B091-273D33F36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81AD1-D1AE-42BC-8717-B838104E9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2C7CB-F5F3-449F-A403-C423154A4578}"/>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8" name="Footer Placeholder 7">
            <a:extLst>
              <a:ext uri="{FF2B5EF4-FFF2-40B4-BE49-F238E27FC236}">
                <a16:creationId xmlns:a16="http://schemas.microsoft.com/office/drawing/2014/main" id="{18A64F07-BEED-4CCA-BC36-F9DA2ED79F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F592B7-1DB5-4A27-8FE3-D034FF45296E}"/>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165971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40E7-36C2-440C-9BD9-DAEE1F052A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F20B94-379E-4882-837E-75BA94417DC3}"/>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4" name="Footer Placeholder 3">
            <a:extLst>
              <a:ext uri="{FF2B5EF4-FFF2-40B4-BE49-F238E27FC236}">
                <a16:creationId xmlns:a16="http://schemas.microsoft.com/office/drawing/2014/main" id="{1247C66D-6038-4B4F-A282-F34802323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8721C2-E992-46B6-A512-280B6BA19BF8}"/>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349506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E0BE0-8509-4EFC-9A57-160A7739D256}"/>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3" name="Footer Placeholder 2">
            <a:extLst>
              <a:ext uri="{FF2B5EF4-FFF2-40B4-BE49-F238E27FC236}">
                <a16:creationId xmlns:a16="http://schemas.microsoft.com/office/drawing/2014/main" id="{AACCA31B-B017-4FB3-9D8F-5FB8EF4090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E12A18-E6DF-43DC-8190-73CA225BBB89}"/>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42424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1158-51FB-4C7D-A3C2-4F07B12DB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2A3EBD-B49E-4797-9531-042B08AFF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30FAEB-1875-4682-A326-476B3BAF1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83063-C2A6-418F-940F-D21714E52C89}"/>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6" name="Footer Placeholder 5">
            <a:extLst>
              <a:ext uri="{FF2B5EF4-FFF2-40B4-BE49-F238E27FC236}">
                <a16:creationId xmlns:a16="http://schemas.microsoft.com/office/drawing/2014/main" id="{0D68AE8B-C0DB-4C9D-BE7D-8915FD499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8C729-581F-4DFB-BC91-EC3ACE100CE5}"/>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210938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A51C-1AA6-4939-B973-98AF09ECA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E03F82-63A7-4E72-9E49-CE6343B76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6B558C-5617-4C4A-9CC2-0CF52689C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5D7AD-D185-4936-9512-D26A6555B2F1}"/>
              </a:ext>
            </a:extLst>
          </p:cNvPr>
          <p:cNvSpPr>
            <a:spLocks noGrp="1"/>
          </p:cNvSpPr>
          <p:nvPr>
            <p:ph type="dt" sz="half" idx="10"/>
          </p:nvPr>
        </p:nvSpPr>
        <p:spPr/>
        <p:txBody>
          <a:bodyPr/>
          <a:lstStyle/>
          <a:p>
            <a:fld id="{92BA5267-30D8-452C-805A-D076CADF09B8}" type="datetimeFigureOut">
              <a:rPr lang="en-IN" smtClean="0"/>
              <a:t>29-11-2021</a:t>
            </a:fld>
            <a:endParaRPr lang="en-IN"/>
          </a:p>
        </p:txBody>
      </p:sp>
      <p:sp>
        <p:nvSpPr>
          <p:cNvPr id="6" name="Footer Placeholder 5">
            <a:extLst>
              <a:ext uri="{FF2B5EF4-FFF2-40B4-BE49-F238E27FC236}">
                <a16:creationId xmlns:a16="http://schemas.microsoft.com/office/drawing/2014/main" id="{6BB20F51-AE5B-4FF6-A306-22A8B426DF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F3548-740D-4BD4-9C23-E8271C10C778}"/>
              </a:ext>
            </a:extLst>
          </p:cNvPr>
          <p:cNvSpPr>
            <a:spLocks noGrp="1"/>
          </p:cNvSpPr>
          <p:nvPr>
            <p:ph type="sldNum" sz="quarter" idx="12"/>
          </p:nvPr>
        </p:nvSpPr>
        <p:spPr/>
        <p:txBody>
          <a:bodyPr/>
          <a:lstStyle/>
          <a:p>
            <a:fld id="{7FDB1BCB-A701-4B8A-96BA-A1EE93B654CA}" type="slidenum">
              <a:rPr lang="en-IN" smtClean="0"/>
              <a:t>‹#›</a:t>
            </a:fld>
            <a:endParaRPr lang="en-IN"/>
          </a:p>
        </p:txBody>
      </p:sp>
    </p:spTree>
    <p:extLst>
      <p:ext uri="{BB962C8B-B14F-4D97-AF65-F5344CB8AC3E}">
        <p14:creationId xmlns:p14="http://schemas.microsoft.com/office/powerpoint/2010/main" val="105127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725E8-B2E8-4DDF-B6B7-C89C18346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9D7142-E8AA-43EF-952E-3F600467C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65972-6B7C-48D8-A136-6443BC3BC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A5267-30D8-452C-805A-D076CADF09B8}" type="datetimeFigureOut">
              <a:rPr lang="en-IN" smtClean="0"/>
              <a:t>29-11-2021</a:t>
            </a:fld>
            <a:endParaRPr lang="en-IN"/>
          </a:p>
        </p:txBody>
      </p:sp>
      <p:sp>
        <p:nvSpPr>
          <p:cNvPr id="5" name="Footer Placeholder 4">
            <a:extLst>
              <a:ext uri="{FF2B5EF4-FFF2-40B4-BE49-F238E27FC236}">
                <a16:creationId xmlns:a16="http://schemas.microsoft.com/office/drawing/2014/main" id="{2CDFC6A2-5FFA-4957-9577-6BD07B6B5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6E0F91-11FB-41D4-8EFB-0864D70C9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B1BCB-A701-4B8A-96BA-A1EE93B654CA}" type="slidenum">
              <a:rPr lang="en-IN" smtClean="0"/>
              <a:t>‹#›</a:t>
            </a:fld>
            <a:endParaRPr lang="en-IN"/>
          </a:p>
        </p:txBody>
      </p:sp>
    </p:spTree>
    <p:extLst>
      <p:ext uri="{BB962C8B-B14F-4D97-AF65-F5344CB8AC3E}">
        <p14:creationId xmlns:p14="http://schemas.microsoft.com/office/powerpoint/2010/main" val="1452672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3922-E310-45F6-AC31-09403C8AD372}"/>
              </a:ext>
            </a:extLst>
          </p:cNvPr>
          <p:cNvSpPr>
            <a:spLocks noGrp="1"/>
          </p:cNvSpPr>
          <p:nvPr>
            <p:ph type="ctrTitle"/>
          </p:nvPr>
        </p:nvSpPr>
        <p:spPr/>
        <p:txBody>
          <a:bodyPr/>
          <a:lstStyle/>
          <a:p>
            <a:r>
              <a:rPr lang="en-IN" dirty="0"/>
              <a:t>CS-III</a:t>
            </a:r>
          </a:p>
        </p:txBody>
      </p:sp>
      <p:sp>
        <p:nvSpPr>
          <p:cNvPr id="3" name="Subtitle 2">
            <a:extLst>
              <a:ext uri="{FF2B5EF4-FFF2-40B4-BE49-F238E27FC236}">
                <a16:creationId xmlns:a16="http://schemas.microsoft.com/office/drawing/2014/main" id="{2026F43B-FE32-419B-AEF3-6F200D3F3DA1}"/>
              </a:ext>
            </a:extLst>
          </p:cNvPr>
          <p:cNvSpPr>
            <a:spLocks noGrp="1"/>
          </p:cNvSpPr>
          <p:nvPr>
            <p:ph type="subTitle" idx="1"/>
          </p:nvPr>
        </p:nvSpPr>
        <p:spPr/>
        <p:txBody>
          <a:bodyPr/>
          <a:lstStyle/>
          <a:p>
            <a:r>
              <a:rPr lang="en-IN" dirty="0"/>
              <a:t>NAME: NAMAN GOYAL</a:t>
            </a:r>
          </a:p>
          <a:p>
            <a:r>
              <a:rPr lang="en-IN" dirty="0"/>
              <a:t>ID: B520031</a:t>
            </a:r>
          </a:p>
          <a:p>
            <a:r>
              <a:rPr lang="en-IN" dirty="0"/>
              <a:t>SEMESTER: 3</a:t>
            </a:r>
          </a:p>
        </p:txBody>
      </p:sp>
    </p:spTree>
    <p:extLst>
      <p:ext uri="{BB962C8B-B14F-4D97-AF65-F5344CB8AC3E}">
        <p14:creationId xmlns:p14="http://schemas.microsoft.com/office/powerpoint/2010/main" val="76535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786-6667-44C0-ADBB-B668E476B880}"/>
              </a:ext>
            </a:extLst>
          </p:cNvPr>
          <p:cNvSpPr>
            <a:spLocks noGrp="1"/>
          </p:cNvSpPr>
          <p:nvPr>
            <p:ph type="title"/>
          </p:nvPr>
        </p:nvSpPr>
        <p:spPr/>
        <p:txBody>
          <a:bodyPr/>
          <a:lstStyle/>
          <a:p>
            <a:r>
              <a:rPr lang="en-US" sz="4400" b="0" i="0" u="none" strike="noStrike" dirty="0">
                <a:solidFill>
                  <a:srgbClr val="222222"/>
                </a:solidFill>
                <a:effectLst/>
                <a:latin typeface="Century Schoolbook" panose="02040604050505020304" pitchFamily="18" charset="0"/>
              </a:rPr>
              <a:t>The Fly</a:t>
            </a:r>
            <a:endParaRPr lang="en-IN" dirty="0"/>
          </a:p>
        </p:txBody>
      </p:sp>
      <p:sp>
        <p:nvSpPr>
          <p:cNvPr id="3" name="Content Placeholder 2">
            <a:extLst>
              <a:ext uri="{FF2B5EF4-FFF2-40B4-BE49-F238E27FC236}">
                <a16:creationId xmlns:a16="http://schemas.microsoft.com/office/drawing/2014/main" id="{09FB7753-CDB1-4692-A507-E595B71E707C}"/>
              </a:ext>
            </a:extLst>
          </p:cNvPr>
          <p:cNvSpPr>
            <a:spLocks noGrp="1"/>
          </p:cNvSpPr>
          <p:nvPr>
            <p:ph idx="1"/>
          </p:nvPr>
        </p:nvSpPr>
        <p:spPr/>
        <p:txBody>
          <a:bodyPr>
            <a:normAutofit fontScale="85000" lnSpcReduction="10000"/>
          </a:bodyPr>
          <a:lstStyle/>
          <a:p>
            <a:pPr algn="just" rtl="0" fontAlgn="base">
              <a:spcBef>
                <a:spcPts val="1400"/>
              </a:spcBef>
              <a:spcAft>
                <a:spcPts val="0"/>
              </a:spcAft>
              <a:buFont typeface="+mj-lt"/>
              <a:buAutoNum type="arabicPeriod"/>
            </a:pPr>
            <a:r>
              <a:rPr lang="en-US" sz="1800" b="0" i="0" u="none" strike="noStrike" dirty="0">
                <a:solidFill>
                  <a:srgbClr val="000000"/>
                </a:solidFill>
                <a:effectLst/>
                <a:latin typeface="Century Schoolbook" panose="02040604050505020304" pitchFamily="18" charset="0"/>
              </a:rPr>
              <a:t>The story ends without really resolving anything; there is no sense of closure at the end. At the end of the story after the boss has killed the fly, he forgets what he had been previously thinking about. He forgets about how grievous he was over his son he lost in the war just a few moments before he began to torment the fly. The fact that he forgets about his son indicates to the reader that perhaps he wasn’t as overcome with grief as he leads on to be. The fact that “for the life of him he could not remember”, also leaves the reader wondering what will happen to him later; will he discover the sorrow he has over his lost son and perhaps meet the same ill ending as the fly? Or will he continue to be selfish and tormenting?</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Century Schoolbook" panose="02040604050505020304" pitchFamily="18" charset="0"/>
              </a:rPr>
              <a:t>The boss, being the protagonist of this short story, is motivated by one thing only: his dead son. The boss decides to torment a helpless housefly in the latter half of the story because he sees the struggle the fly undergoes when it falls in his inkpot, and in turn feels the need to test the fly’s strength. In seeing the fly’s struggle and its ability to overcome it, the boss sees himself. He subconsciously wonders if he will be able to overcome the struggle he has with his feelings concerning the death of his son. In comparing his struggle to the fly’s, he feels the need to test the fly to its limits. He says, “Come on, look sharp” almost as if he is talking to himself.</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Century Schoolbook" panose="02040604050505020304" pitchFamily="18" charset="0"/>
              </a:rPr>
              <a:t>I think it is very important for the audience to know that the story takes place during a war, and 6 years after the death of the boss’ son. This information is important to the because it gives a better understanding to the reader that the boss will have an internal struggle regarding the war and the death of his son. This setting also sets the tone for the story; it gives it a sense of melancholy, hopelessness, resentment, and anger.</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Century Schoolbook" panose="02040604050505020304" pitchFamily="18" charset="0"/>
              </a:rPr>
              <a:t>This story is told in the 3rd person, but has a main focus on the boss. The narrator is not omniscient because the reader only knows what the boss is thinking and does not know what the old man is thinking.</a:t>
            </a:r>
          </a:p>
          <a:p>
            <a:pPr marL="0" indent="0" algn="just" rtl="0">
              <a:spcBef>
                <a:spcPts val="0"/>
              </a:spcBef>
              <a:spcAft>
                <a:spcPts val="0"/>
              </a:spcAft>
              <a:buNone/>
            </a:pPr>
            <a:br>
              <a:rPr lang="en-US" b="0" dirty="0">
                <a:effectLst/>
              </a:rPr>
            </a:br>
            <a:endParaRPr lang="en-IN" dirty="0"/>
          </a:p>
        </p:txBody>
      </p:sp>
    </p:spTree>
    <p:extLst>
      <p:ext uri="{BB962C8B-B14F-4D97-AF65-F5344CB8AC3E}">
        <p14:creationId xmlns:p14="http://schemas.microsoft.com/office/powerpoint/2010/main" val="414152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26869-567F-411D-9A51-1766C135EEC2}"/>
              </a:ext>
            </a:extLst>
          </p:cNvPr>
          <p:cNvSpPr>
            <a:spLocks noGrp="1"/>
          </p:cNvSpPr>
          <p:nvPr>
            <p:ph idx="1"/>
          </p:nvPr>
        </p:nvSpPr>
        <p:spPr>
          <a:xfrm>
            <a:off x="838200" y="914400"/>
            <a:ext cx="10515600" cy="5262563"/>
          </a:xfrm>
        </p:spPr>
        <p:txBody>
          <a:bodyPr>
            <a:normAutofit fontScale="77500" lnSpcReduction="20000"/>
          </a:bodyPr>
          <a:lstStyle/>
          <a:p>
            <a:pPr marL="0" indent="0" algn="just" rtl="0" fontAlgn="base">
              <a:spcBef>
                <a:spcPts val="0"/>
              </a:spcBef>
              <a:spcAft>
                <a:spcPts val="0"/>
              </a:spcAft>
              <a:buNone/>
            </a:pPr>
            <a:r>
              <a:rPr lang="en-US" sz="2800" b="0" i="0" u="none" strike="noStrike" dirty="0">
                <a:solidFill>
                  <a:srgbClr val="000000"/>
                </a:solidFill>
                <a:effectLst/>
                <a:latin typeface="Century Schoolbook" panose="02040604050505020304" pitchFamily="18" charset="0"/>
              </a:rPr>
              <a:t>5.The author uses the metaphor of a fly to represent the memories and struggle of the boss. This metaphor is used to extend meaning through the entire story and to help enhance the motivations and thoughts of the boss. By comparing the struggles of the fly to the struggles of the boss and the death of the fly to the death of the boss’ memories, the reader can more clearly understand how the death of his son in the war has affected the boss. I think this metaphor is a good comparison because it makes the reader think about what it means; as I find it can have various meanings, and it enhances the overall quality of the story.</a:t>
            </a:r>
          </a:p>
          <a:p>
            <a:pPr marL="0" indent="0" algn="just" rtl="0" fontAlgn="base">
              <a:spcBef>
                <a:spcPts val="0"/>
              </a:spcBef>
              <a:spcAft>
                <a:spcPts val="0"/>
              </a:spcAft>
              <a:buNone/>
            </a:pPr>
            <a:endParaRPr lang="en-US" sz="2800" b="0" i="0" u="none" strike="noStrike" dirty="0">
              <a:solidFill>
                <a:srgbClr val="000000"/>
              </a:solidFill>
              <a:effectLst/>
              <a:latin typeface="Century Schoolbook" panose="02040604050505020304" pitchFamily="18" charset="0"/>
            </a:endParaRPr>
          </a:p>
          <a:p>
            <a:pPr marL="0" indent="0" algn="just" rtl="0" fontAlgn="base">
              <a:spcBef>
                <a:spcPts val="0"/>
              </a:spcBef>
              <a:spcAft>
                <a:spcPts val="0"/>
              </a:spcAft>
              <a:buNone/>
            </a:pPr>
            <a:r>
              <a:rPr lang="en-US" sz="2800" b="0" i="0" u="none" strike="noStrike" dirty="0">
                <a:solidFill>
                  <a:srgbClr val="000000"/>
                </a:solidFill>
                <a:effectLst/>
                <a:latin typeface="Century Schoolbook" panose="02040604050505020304" pitchFamily="18" charset="0"/>
              </a:rPr>
              <a:t>6.There are many specific sentences, words, and phrases in the story to help understand the personality of the boss. The fact the boss “was proud of his room; he liked to have it admired, especially by the old </a:t>
            </a:r>
            <a:r>
              <a:rPr lang="en-US" sz="2800" b="0" i="0" u="none" strike="noStrike" dirty="0" err="1">
                <a:solidFill>
                  <a:srgbClr val="000000"/>
                </a:solidFill>
                <a:effectLst/>
                <a:latin typeface="Century Schoolbook" panose="02040604050505020304" pitchFamily="18" charset="0"/>
              </a:rPr>
              <a:t>Woodifield</a:t>
            </a:r>
            <a:r>
              <a:rPr lang="en-US" sz="2800" b="0" i="0" u="none" strike="noStrike" dirty="0">
                <a:solidFill>
                  <a:srgbClr val="000000"/>
                </a:solidFill>
                <a:effectLst/>
                <a:latin typeface="Century Schoolbook" panose="02040604050505020304" pitchFamily="18" charset="0"/>
              </a:rPr>
              <a:t>.” shows the reader that he feels a need to be looked upon and is quite arrogant in that sense. After </a:t>
            </a:r>
            <a:r>
              <a:rPr lang="en-US" sz="2800" b="0" i="0" u="none" strike="noStrike" dirty="0" err="1">
                <a:solidFill>
                  <a:srgbClr val="000000"/>
                </a:solidFill>
                <a:effectLst/>
                <a:latin typeface="Century Schoolbook" panose="02040604050505020304" pitchFamily="18" charset="0"/>
              </a:rPr>
              <a:t>Woodifield</a:t>
            </a:r>
            <a:r>
              <a:rPr lang="en-US" sz="2800" b="0" i="0" u="none" strike="noStrike" dirty="0">
                <a:solidFill>
                  <a:srgbClr val="000000"/>
                </a:solidFill>
                <a:effectLst/>
                <a:latin typeface="Century Schoolbook" panose="02040604050505020304" pitchFamily="18" charset="0"/>
              </a:rPr>
              <a:t> leaves, the boss says” ‘My son!’ But no tears came yet’” causes the reader to question whether or not he is grievous over his son anymore. Finally, the repeating phrase, “Look sharp!”, indicates to the reader that the boss has a high expectation for people (and flies apparently), and hints that perhaps he had high expectations for his son to return home from the war and take over the family business.</a:t>
            </a:r>
          </a:p>
          <a:p>
            <a:endParaRPr lang="en-IN" dirty="0"/>
          </a:p>
        </p:txBody>
      </p:sp>
    </p:spTree>
    <p:extLst>
      <p:ext uri="{BB962C8B-B14F-4D97-AF65-F5344CB8AC3E}">
        <p14:creationId xmlns:p14="http://schemas.microsoft.com/office/powerpoint/2010/main" val="7595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C412-98C5-4028-B1CF-D8850B1D68D3}"/>
              </a:ext>
            </a:extLst>
          </p:cNvPr>
          <p:cNvSpPr>
            <a:spLocks noGrp="1"/>
          </p:cNvSpPr>
          <p:nvPr>
            <p:ph type="title"/>
          </p:nvPr>
        </p:nvSpPr>
        <p:spPr/>
        <p:txBody>
          <a:bodyPr/>
          <a:lstStyle/>
          <a:p>
            <a:r>
              <a:rPr lang="en-US" sz="4400" b="0" i="0" u="none" strike="noStrike" dirty="0" err="1">
                <a:solidFill>
                  <a:srgbClr val="000000"/>
                </a:solidFill>
                <a:effectLst/>
                <a:latin typeface="Century Schoolbook" panose="02040604050505020304" pitchFamily="18" charset="0"/>
              </a:rPr>
              <a:t>Lajwanti</a:t>
            </a:r>
            <a:endParaRPr lang="en-IN" dirty="0"/>
          </a:p>
        </p:txBody>
      </p:sp>
      <p:sp>
        <p:nvSpPr>
          <p:cNvPr id="3" name="Content Placeholder 2">
            <a:extLst>
              <a:ext uri="{FF2B5EF4-FFF2-40B4-BE49-F238E27FC236}">
                <a16:creationId xmlns:a16="http://schemas.microsoft.com/office/drawing/2014/main" id="{643864F5-7FD0-43F3-B393-218B84EDDE68}"/>
              </a:ext>
            </a:extLst>
          </p:cNvPr>
          <p:cNvSpPr>
            <a:spLocks noGrp="1"/>
          </p:cNvSpPr>
          <p:nvPr>
            <p:ph idx="1"/>
          </p:nvPr>
        </p:nvSpPr>
        <p:spPr/>
        <p:txBody>
          <a:bodyPr>
            <a:normAutofit fontScale="55000" lnSpcReduction="20000"/>
          </a:bodyPr>
          <a:lstStyle/>
          <a:p>
            <a:pPr marL="0" indent="0" rtl="0">
              <a:spcBef>
                <a:spcPts val="0"/>
              </a:spcBef>
              <a:spcAft>
                <a:spcPts val="0"/>
              </a:spcAft>
              <a:buNone/>
            </a:pPr>
            <a:r>
              <a:rPr lang="en-US" sz="2600" b="0" i="0" u="none" strike="noStrike" dirty="0">
                <a:solidFill>
                  <a:srgbClr val="000000"/>
                </a:solidFill>
                <a:effectLst/>
                <a:latin typeface="Century Schoolbook" panose="02040604050505020304" pitchFamily="18" charset="0"/>
              </a:rPr>
              <a:t>To begin with, the supposed immorality of a woman who had been abducted, and who did not kill herself instead:</a:t>
            </a:r>
          </a:p>
          <a:p>
            <a:pPr marL="0" indent="0" rtl="0">
              <a:spcBef>
                <a:spcPts val="0"/>
              </a:spcBef>
              <a:spcAft>
                <a:spcPts val="0"/>
              </a:spcAft>
              <a:buNone/>
            </a:pPr>
            <a:endParaRPr lang="en-US" sz="3800" b="0" dirty="0">
              <a:effectLst/>
            </a:endParaRPr>
          </a:p>
          <a:p>
            <a:pPr rtl="0">
              <a:spcBef>
                <a:spcPts val="0"/>
              </a:spcBef>
              <a:spcAft>
                <a:spcPts val="0"/>
              </a:spcAft>
            </a:pPr>
            <a:r>
              <a:rPr lang="en-US" sz="2600" b="0" i="0" u="none" strike="noStrike" dirty="0">
                <a:solidFill>
                  <a:srgbClr val="000000"/>
                </a:solidFill>
                <a:effectLst/>
                <a:latin typeface="Century Schoolbook" panose="02040604050505020304" pitchFamily="18" charset="0"/>
              </a:rPr>
              <a:t>“Couldn’t they have killed themselves? Why didn’t they take poison and preserve their virtue and their </a:t>
            </a:r>
            <a:r>
              <a:rPr lang="en-US" sz="2600" b="0" i="0" u="none" strike="noStrike" dirty="0" err="1">
                <a:solidFill>
                  <a:srgbClr val="000000"/>
                </a:solidFill>
                <a:effectLst/>
                <a:latin typeface="Century Schoolbook" panose="02040604050505020304" pitchFamily="18" charset="0"/>
              </a:rPr>
              <a:t>honour</a:t>
            </a:r>
            <a:r>
              <a:rPr lang="en-US" sz="2600" b="0" i="0" u="none" strike="noStrike" dirty="0">
                <a:solidFill>
                  <a:srgbClr val="000000"/>
                </a:solidFill>
                <a:effectLst/>
                <a:latin typeface="Century Schoolbook" panose="02040604050505020304" pitchFamily="18" charset="0"/>
              </a:rPr>
              <a:t>? Why didn’t they jump into a well? They are cowards, they clung to life…”</a:t>
            </a:r>
          </a:p>
          <a:p>
            <a:pPr marL="0" indent="0" rtl="0">
              <a:spcBef>
                <a:spcPts val="0"/>
              </a:spcBef>
              <a:spcAft>
                <a:spcPts val="0"/>
              </a:spcAft>
              <a:buNone/>
            </a:pPr>
            <a:endParaRPr lang="en-US" sz="3800" b="0" dirty="0">
              <a:effectLst/>
            </a:endParaRPr>
          </a:p>
          <a:p>
            <a:pPr rtl="0">
              <a:spcBef>
                <a:spcPts val="0"/>
              </a:spcBef>
              <a:spcAft>
                <a:spcPts val="0"/>
              </a:spcAft>
            </a:pPr>
            <a:r>
              <a:rPr lang="en-US" sz="2600" b="0" i="0" u="none" strike="noStrike" dirty="0">
                <a:solidFill>
                  <a:srgbClr val="000000"/>
                </a:solidFill>
                <a:effectLst/>
                <a:latin typeface="Century Schoolbook" panose="02040604050505020304" pitchFamily="18" charset="0"/>
              </a:rPr>
              <a:t>The author goes on to describe how some of the women who had been returned were not acknowledged by their husbands, brothers and parents, for fear of God, or worse, society.</a:t>
            </a:r>
          </a:p>
          <a:p>
            <a:pPr marL="0" indent="0" rtl="0">
              <a:spcBef>
                <a:spcPts val="0"/>
              </a:spcBef>
              <a:spcAft>
                <a:spcPts val="0"/>
              </a:spcAft>
              <a:buNone/>
            </a:pPr>
            <a:endParaRPr lang="en-US" sz="3800" b="0" dirty="0">
              <a:effectLst/>
            </a:endParaRPr>
          </a:p>
          <a:p>
            <a:pPr rtl="0">
              <a:spcBef>
                <a:spcPts val="0"/>
              </a:spcBef>
              <a:spcAft>
                <a:spcPts val="0"/>
              </a:spcAft>
            </a:pPr>
            <a:r>
              <a:rPr lang="en-US" sz="2600" b="0" i="0" u="none" strike="noStrike" dirty="0">
                <a:solidFill>
                  <a:srgbClr val="000000"/>
                </a:solidFill>
                <a:effectLst/>
                <a:latin typeface="Century Schoolbook" panose="02040604050505020304" pitchFamily="18" charset="0"/>
              </a:rPr>
              <a:t>Such situations had arisen because of the ignorance of the people at home, who hadn’t been abducted, who hadn’t gone through what the abducted did, and who did not understand that it was not the abducted that were immoral – it was the abductors that were lecherous. They could not understand the futility of killing yourself for </a:t>
            </a:r>
            <a:r>
              <a:rPr lang="en-US" sz="2600" b="0" i="0" u="none" strike="noStrike" dirty="0" err="1">
                <a:solidFill>
                  <a:srgbClr val="000000"/>
                </a:solidFill>
                <a:effectLst/>
                <a:latin typeface="Century Schoolbook" panose="02040604050505020304" pitchFamily="18" charset="0"/>
              </a:rPr>
              <a:t>honour</a:t>
            </a:r>
            <a:r>
              <a:rPr lang="en-US" sz="2600" b="0" i="0" u="none" strike="noStrike" dirty="0">
                <a:solidFill>
                  <a:srgbClr val="000000"/>
                </a:solidFill>
                <a:effectLst/>
                <a:latin typeface="Century Schoolbook" panose="02040604050505020304" pitchFamily="18" charset="0"/>
              </a:rPr>
              <a:t>, or rather people’s perception of it. Rajinder Singh </a:t>
            </a:r>
            <a:r>
              <a:rPr lang="en-US" sz="2600" b="0" i="0" u="none" strike="noStrike" dirty="0" err="1">
                <a:solidFill>
                  <a:srgbClr val="000000"/>
                </a:solidFill>
                <a:effectLst/>
                <a:latin typeface="Century Schoolbook" panose="02040604050505020304" pitchFamily="18" charset="0"/>
              </a:rPr>
              <a:t>Bedi</a:t>
            </a:r>
            <a:r>
              <a:rPr lang="en-US" sz="2600" b="0" i="0" u="none" strike="noStrike" dirty="0">
                <a:solidFill>
                  <a:srgbClr val="000000"/>
                </a:solidFill>
                <a:effectLst/>
                <a:latin typeface="Century Schoolbook" panose="02040604050505020304" pitchFamily="18" charset="0"/>
              </a:rPr>
              <a:t> addressed this issue in </a:t>
            </a:r>
            <a:r>
              <a:rPr lang="en-US" sz="2600" b="0" i="0" u="none" strike="noStrike" dirty="0" err="1">
                <a:solidFill>
                  <a:srgbClr val="000000"/>
                </a:solidFill>
                <a:effectLst/>
                <a:latin typeface="Century Schoolbook" panose="02040604050505020304" pitchFamily="18" charset="0"/>
              </a:rPr>
              <a:t>Lajwanti</a:t>
            </a:r>
            <a:r>
              <a:rPr lang="en-US" sz="2600" b="0" i="0" u="none" strike="noStrike" dirty="0">
                <a:solidFill>
                  <a:srgbClr val="000000"/>
                </a:solidFill>
                <a:effectLst/>
                <a:latin typeface="Century Schoolbook" panose="02040604050505020304" pitchFamily="18" charset="0"/>
              </a:rPr>
              <a:t>, because he wanted society to see how their loved ones who did not commit suicide would be treated.</a:t>
            </a:r>
            <a:endParaRPr lang="en-US" sz="3800" b="0" dirty="0">
              <a:effectLst/>
            </a:endParaRPr>
          </a:p>
          <a:p>
            <a:pPr rtl="0">
              <a:spcBef>
                <a:spcPts val="0"/>
              </a:spcBef>
              <a:spcAft>
                <a:spcPts val="0"/>
              </a:spcAft>
            </a:pPr>
            <a:br>
              <a:rPr lang="en-US" sz="2600" b="0" i="0" u="none" strike="noStrike" dirty="0">
                <a:solidFill>
                  <a:srgbClr val="000000"/>
                </a:solidFill>
                <a:effectLst/>
                <a:latin typeface="Century Schoolbook" panose="02040604050505020304" pitchFamily="18" charset="0"/>
              </a:rPr>
            </a:br>
            <a:r>
              <a:rPr lang="en-US" sz="2600" b="0" i="0" u="none" strike="noStrike" dirty="0">
                <a:solidFill>
                  <a:srgbClr val="000000"/>
                </a:solidFill>
                <a:effectLst/>
                <a:latin typeface="Century Schoolbook" panose="02040604050505020304" pitchFamily="18" charset="0"/>
              </a:rPr>
              <a:t>The second issue I will address here is the interpretation of the holy texts to either prove a point – that the women must not be accepted into their homes – or to debunk it.</a:t>
            </a:r>
            <a:endParaRPr lang="en-US" sz="3800" b="0" dirty="0">
              <a:effectLst/>
            </a:endParaRPr>
          </a:p>
          <a:p>
            <a:pPr rtl="0">
              <a:spcBef>
                <a:spcPts val="0"/>
              </a:spcBef>
              <a:spcAft>
                <a:spcPts val="0"/>
              </a:spcAft>
            </a:pPr>
            <a:br>
              <a:rPr lang="en-US" sz="2600" b="0" i="0" u="none" strike="noStrike" dirty="0">
                <a:solidFill>
                  <a:srgbClr val="000000"/>
                </a:solidFill>
                <a:effectLst/>
                <a:latin typeface="Century Schoolbook" panose="02040604050505020304" pitchFamily="18" charset="0"/>
              </a:rPr>
            </a:br>
            <a:r>
              <a:rPr lang="en-US" sz="2600" b="0" i="0" u="none" strike="noStrike" dirty="0">
                <a:solidFill>
                  <a:srgbClr val="000000"/>
                </a:solidFill>
                <a:effectLst/>
                <a:latin typeface="Century Schoolbook" panose="02040604050505020304" pitchFamily="18" charset="0"/>
              </a:rPr>
              <a:t>In the story, </a:t>
            </a:r>
            <a:r>
              <a:rPr lang="en-US" sz="2600" b="0" i="0" u="none" strike="noStrike" dirty="0" err="1">
                <a:solidFill>
                  <a:srgbClr val="000000"/>
                </a:solidFill>
                <a:effectLst/>
                <a:latin typeface="Century Schoolbook" panose="02040604050505020304" pitchFamily="18" charset="0"/>
              </a:rPr>
              <a:t>Narain</a:t>
            </a:r>
            <a:r>
              <a:rPr lang="en-US" sz="2600" b="0" i="0" u="none" strike="noStrike" dirty="0">
                <a:solidFill>
                  <a:srgbClr val="000000"/>
                </a:solidFill>
                <a:effectLst/>
                <a:latin typeface="Century Schoolbook" panose="02040604050505020304" pitchFamily="18" charset="0"/>
              </a:rPr>
              <a:t> </a:t>
            </a:r>
            <a:r>
              <a:rPr lang="en-US" sz="2600" b="0" i="0" u="none" strike="noStrike" dirty="0" err="1">
                <a:solidFill>
                  <a:srgbClr val="000000"/>
                </a:solidFill>
                <a:effectLst/>
                <a:latin typeface="Century Schoolbook" panose="02040604050505020304" pitchFamily="18" charset="0"/>
              </a:rPr>
              <a:t>Bawa</a:t>
            </a:r>
            <a:r>
              <a:rPr lang="en-US" sz="2600" b="0" i="0" u="none" strike="noStrike" dirty="0">
                <a:solidFill>
                  <a:srgbClr val="000000"/>
                </a:solidFill>
                <a:effectLst/>
                <a:latin typeface="Century Schoolbook" panose="02040604050505020304" pitchFamily="18" charset="0"/>
              </a:rPr>
              <a:t> and the people at the temple happened to be discussing the topic of Ram Rajya and how, even the voice of a common washer man was heard, acknowledged and acted upon by the great king, when Sunder Lal and his procession was passing by. In rebuttal, Sunder Lal explained how true Ram Rajya was one where a person neither does wrong to anyone nor suffers anyone to do him any wrong. He further compares the ejection of Sita from her own home, with the ejection of the abducted from their homes.</a:t>
            </a:r>
            <a:br>
              <a:rPr lang="en-US" sz="3200" b="0" dirty="0">
                <a:effectLst/>
              </a:rPr>
            </a:br>
            <a:br>
              <a:rPr lang="en-US" dirty="0"/>
            </a:br>
            <a:endParaRPr lang="en-IN" dirty="0"/>
          </a:p>
        </p:txBody>
      </p:sp>
    </p:spTree>
    <p:extLst>
      <p:ext uri="{BB962C8B-B14F-4D97-AF65-F5344CB8AC3E}">
        <p14:creationId xmlns:p14="http://schemas.microsoft.com/office/powerpoint/2010/main" val="281479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F95B3-862B-4CB9-8474-A302BA667D9C}"/>
              </a:ext>
            </a:extLst>
          </p:cNvPr>
          <p:cNvSpPr>
            <a:spLocks noGrp="1"/>
          </p:cNvSpPr>
          <p:nvPr>
            <p:ph idx="1"/>
          </p:nvPr>
        </p:nvSpPr>
        <p:spPr>
          <a:xfrm>
            <a:off x="838200" y="1149292"/>
            <a:ext cx="10515600" cy="5027671"/>
          </a:xfrm>
        </p:spPr>
        <p:txBody>
          <a:bodyPr>
            <a:normAutofit lnSpcReduction="10000"/>
          </a:bodyPr>
          <a:lstStyle/>
          <a:p>
            <a:pPr rtl="0">
              <a:spcBef>
                <a:spcPts val="0"/>
              </a:spcBef>
              <a:spcAft>
                <a:spcPts val="0"/>
              </a:spcAft>
            </a:pPr>
            <a:r>
              <a:rPr lang="en-US" sz="2800" b="0" i="0" u="none" strike="noStrike" dirty="0">
                <a:solidFill>
                  <a:srgbClr val="000000"/>
                </a:solidFill>
                <a:effectLst/>
                <a:latin typeface="Century Schoolbook" panose="02040604050505020304" pitchFamily="18" charset="0"/>
              </a:rPr>
              <a:t>In conclusion, when there is so much pain, on both sides, the people should have simply stated afresh and rebuilt their lives, with their wives and sisters and mothers, abducted and brought back and rehabilitated or otherwise.</a:t>
            </a:r>
            <a:endParaRPr lang="en-US" b="0" dirty="0">
              <a:effectLst/>
            </a:endParaRPr>
          </a:p>
          <a:p>
            <a:pPr rtl="0">
              <a:spcBef>
                <a:spcPts val="0"/>
              </a:spcBef>
              <a:spcAft>
                <a:spcPts val="0"/>
              </a:spcAft>
            </a:pPr>
            <a:br>
              <a:rPr lang="en-US" b="0" dirty="0">
                <a:effectLst/>
              </a:rPr>
            </a:br>
            <a:r>
              <a:rPr lang="en-US" sz="2800" b="0" i="0" u="none" strike="noStrike" dirty="0">
                <a:solidFill>
                  <a:srgbClr val="000000"/>
                </a:solidFill>
                <a:effectLst/>
                <a:latin typeface="Century Schoolbook" panose="02040604050505020304" pitchFamily="18" charset="0"/>
              </a:rPr>
              <a:t>"Additionally, it must be mentioned that Sunder Lal's </a:t>
            </a:r>
            <a:r>
              <a:rPr lang="en-US" sz="2800" b="0" i="0" u="none" strike="noStrike" dirty="0" err="1">
                <a:solidFill>
                  <a:srgbClr val="000000"/>
                </a:solidFill>
                <a:effectLst/>
                <a:latin typeface="Century Schoolbook" panose="02040604050505020304" pitchFamily="18" charset="0"/>
              </a:rPr>
              <a:t>behaviour</a:t>
            </a:r>
            <a:r>
              <a:rPr lang="en-US" sz="2800" b="0" i="0" u="none" strike="noStrike" dirty="0">
                <a:solidFill>
                  <a:srgbClr val="000000"/>
                </a:solidFill>
                <a:effectLst/>
                <a:latin typeface="Century Schoolbook" panose="02040604050505020304" pitchFamily="18" charset="0"/>
              </a:rPr>
              <a:t> was almost hypocritical. On the one hand, he treats her with utmost kindness, but on the other, he refuses to give her a chance to talk about her experience."</a:t>
            </a:r>
            <a:endParaRPr lang="en-US" b="0" dirty="0">
              <a:effectLst/>
            </a:endParaRPr>
          </a:p>
          <a:p>
            <a:pPr rtl="0">
              <a:spcBef>
                <a:spcPts val="0"/>
              </a:spcBef>
              <a:spcAft>
                <a:spcPts val="0"/>
              </a:spcAft>
            </a:pPr>
            <a:r>
              <a:rPr lang="en-US" sz="2800" b="0" i="0" u="none" strike="noStrike" dirty="0">
                <a:solidFill>
                  <a:srgbClr val="000000"/>
                </a:solidFill>
                <a:effectLst/>
                <a:latin typeface="Century Schoolbook" panose="02040604050505020304" pitchFamily="18" charset="0"/>
              </a:rPr>
              <a:t>"The author shows the deification of </a:t>
            </a:r>
            <a:r>
              <a:rPr lang="en-US" sz="2800" b="0" i="0" u="none" strike="noStrike" dirty="0" err="1">
                <a:solidFill>
                  <a:srgbClr val="000000"/>
                </a:solidFill>
                <a:effectLst/>
                <a:latin typeface="Century Schoolbook" panose="02040604050505020304" pitchFamily="18" charset="0"/>
              </a:rPr>
              <a:t>Lajwanti</a:t>
            </a:r>
            <a:r>
              <a:rPr lang="en-US" sz="2800" b="0" i="0" u="none" strike="noStrike" dirty="0">
                <a:solidFill>
                  <a:srgbClr val="000000"/>
                </a:solidFill>
                <a:effectLst/>
                <a:latin typeface="Century Schoolbook" panose="02040604050505020304" pitchFamily="18" charset="0"/>
              </a:rPr>
              <a:t> as Sunder Lal's attempts to put her up on a pedestal - unattainable, not relatable-to - and to distance </a:t>
            </a:r>
            <a:r>
              <a:rPr lang="en-US" sz="2800" b="0" i="0" u="none" strike="noStrike" dirty="0" err="1">
                <a:solidFill>
                  <a:srgbClr val="000000"/>
                </a:solidFill>
                <a:effectLst/>
                <a:latin typeface="Century Schoolbook" panose="02040604050505020304" pitchFamily="18" charset="0"/>
              </a:rPr>
              <a:t>Lajwanti</a:t>
            </a:r>
            <a:r>
              <a:rPr lang="en-US" sz="2800" b="0" i="0" u="none" strike="noStrike" dirty="0">
                <a:solidFill>
                  <a:srgbClr val="000000"/>
                </a:solidFill>
                <a:effectLst/>
                <a:latin typeface="Century Schoolbook" panose="02040604050505020304" pitchFamily="18" charset="0"/>
              </a:rPr>
              <a:t> from himself, in a cruelly duplicitous manner."</a:t>
            </a:r>
            <a:endParaRPr lang="en-IN" dirty="0"/>
          </a:p>
        </p:txBody>
      </p:sp>
    </p:spTree>
    <p:extLst>
      <p:ext uri="{BB962C8B-B14F-4D97-AF65-F5344CB8AC3E}">
        <p14:creationId xmlns:p14="http://schemas.microsoft.com/office/powerpoint/2010/main" val="379261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9401-1B4D-4DF6-86C4-881AD9B5FA3C}"/>
              </a:ext>
            </a:extLst>
          </p:cNvPr>
          <p:cNvSpPr>
            <a:spLocks noGrp="1"/>
          </p:cNvSpPr>
          <p:nvPr>
            <p:ph type="title"/>
          </p:nvPr>
        </p:nvSpPr>
        <p:spPr/>
        <p:txBody>
          <a:bodyPr/>
          <a:lstStyle/>
          <a:p>
            <a:r>
              <a:rPr lang="en-US" dirty="0"/>
              <a:t>Notes on the English Character</a:t>
            </a:r>
            <a:endParaRPr lang="en-IN" dirty="0"/>
          </a:p>
        </p:txBody>
      </p:sp>
      <p:sp>
        <p:nvSpPr>
          <p:cNvPr id="3" name="Content Placeholder 2">
            <a:extLst>
              <a:ext uri="{FF2B5EF4-FFF2-40B4-BE49-F238E27FC236}">
                <a16:creationId xmlns:a16="http://schemas.microsoft.com/office/drawing/2014/main" id="{68E74039-3C66-413A-85A5-47D873BDB128}"/>
              </a:ext>
            </a:extLst>
          </p:cNvPr>
          <p:cNvSpPr>
            <a:spLocks noGrp="1"/>
          </p:cNvSpPr>
          <p:nvPr>
            <p:ph idx="1"/>
          </p:nvPr>
        </p:nvSpPr>
        <p:spPr/>
        <p:txBody>
          <a:bodyPr>
            <a:normAutofit fontScale="47500" lnSpcReduction="20000"/>
          </a:bodyPr>
          <a:lstStyle/>
          <a:p>
            <a:r>
              <a:rPr lang="en-US" dirty="0"/>
              <a:t>“Notes on the English Character”, an essay, written by E.M. Forster. He is a simple writer as compared to others. He visited India in 1927 (pre-partition). By writing this essay he tried to present why English people are </a:t>
            </a:r>
            <a:r>
              <a:rPr lang="en-US" dirty="0" err="1"/>
              <a:t>misportrayed</a:t>
            </a:r>
            <a:r>
              <a:rPr lang="en-US" dirty="0"/>
              <a:t> in the world. For this reason his essay includes certain notes in which he has drawn a comparison between English man and an Indian man. When we read the whole essay it becomes evident that this essay gives a clear distinction of powerful and powerless, superior and inferior, Occident and Orient etc. In short, this essays revolves around the issue of identity. Let’s find the binary oppositions created by Forster in his notes. His first note says “the character of the English is essentially middle class” (Forster, 1926, pg. 1) because they ruled the state (England) for one hundred and fifty years. For him the basic character of English people is middle people who got power after Industrial Revolution and 1832 Reform Bill. 17th and 18th centuries are crucial centuries because middle class got empowerment. It was Industrial Revolution who gave them power, wealth and political independence. Literature was written for them. “Solidity, caution, integrity, efficiency, lack of imagination, hypocrisy” (Forster, 1926, pg. 1), these terms define truly the middle class. All these words used by Forster show that they think themselves like that, in short they represent that they are as pure as crystal and as strong as a horse. It is common for the English people that they have cold heart because they do not have feelings as they do not feel other’s pain. This concept is made clear by Forster who explains in his second note that they have “an undeveloped heart—not a cold one” (Forster, 1926, pg. 2). He gives the justification by saying that they have well developed body, fairly developed minds but they are not cold/cruel rather have undeveloped heart. He explains that English man is strong enough to control his emotions. They have learnt from their public school that “feeling is bad form”. In his second note, he compared an English man with an Indian, an Oriental and Occidental view is presented. He explained that people misunderstand English people because they do not have the habit of showing emotions. They are not like Indians who do not calculate things rather do what they feel like doing. He writes “For it is not that the English can’t feel— it is that he is afraid to feel. He has been taught at his public school that feeling is bad form. He must not express great joy or sorrow, or even open his mouth too wide when he talks—his pipe might fall out if he did. He must bottle up his emotions or let them out only on a very special occasion” (Forster, 1926, pg. 2). He explains that English people also value emotions but use them in a different way. For him Orientals think that their emotions are endless and use them inappropriately. When he gives the justification about their “cold heart”, he clarifies that English people think about the consequence that is why they are not emotional. They show emotions but on special occasions not always like Indian. So, we can say that the whole note depicts that Forster has made the division of us/them. He has exaggerated the true feelings of Indians by pointing out that they do not think before doing anything so they have undeveloped minds. On the other hand, English people plan for their future. Here we find that Forster is obsessed with the identity of English man. Hence exaggerating it in his note quite obviously.</a:t>
            </a:r>
            <a:endParaRPr lang="en-IN" dirty="0"/>
          </a:p>
        </p:txBody>
      </p:sp>
    </p:spTree>
    <p:extLst>
      <p:ext uri="{BB962C8B-B14F-4D97-AF65-F5344CB8AC3E}">
        <p14:creationId xmlns:p14="http://schemas.microsoft.com/office/powerpoint/2010/main" val="3880310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F1FB-A334-4CED-A3FA-23946CCF2E7B}"/>
              </a:ext>
            </a:extLst>
          </p:cNvPr>
          <p:cNvSpPr>
            <a:spLocks noGrp="1"/>
          </p:cNvSpPr>
          <p:nvPr>
            <p:ph type="title"/>
          </p:nvPr>
        </p:nvSpPr>
        <p:spPr/>
        <p:txBody>
          <a:bodyPr/>
          <a:lstStyle/>
          <a:p>
            <a:r>
              <a:rPr lang="en-IN" dirty="0"/>
              <a:t>Notes on English Character</a:t>
            </a:r>
          </a:p>
        </p:txBody>
      </p:sp>
      <p:sp>
        <p:nvSpPr>
          <p:cNvPr id="3" name="Content Placeholder 2">
            <a:extLst>
              <a:ext uri="{FF2B5EF4-FFF2-40B4-BE49-F238E27FC236}">
                <a16:creationId xmlns:a16="http://schemas.microsoft.com/office/drawing/2014/main" id="{E3341736-5FB1-498E-81DA-F2657FC1656C}"/>
              </a:ext>
            </a:extLst>
          </p:cNvPr>
          <p:cNvSpPr>
            <a:spLocks noGrp="1"/>
          </p:cNvSpPr>
          <p:nvPr>
            <p:ph idx="1"/>
          </p:nvPr>
        </p:nvSpPr>
        <p:spPr/>
        <p:txBody>
          <a:bodyPr>
            <a:normAutofit fontScale="70000" lnSpcReduction="20000"/>
          </a:bodyPr>
          <a:lstStyle/>
          <a:p>
            <a:r>
              <a:rPr lang="en-US" dirty="0"/>
              <a:t>All these notes written by Forster actually are an attempt to justify the charges that are about West but the important point is that there is a hidden point that made him to answer all these charges. He wants people to come and understand them because they are famous as brutal masters who do not care others. He cleverly takes all these examples that they are famous as unspiritual, cold-hearted, materialistic, hypocrite, do not care about criticism etc. The hidden motif behind these notes is to draw a clear line of distinction about East and West because in clarifying his notes he gives different examples and use metaphors that show a comparison between the Occident and the Orient. In every point he makes his identity clear that we are perfect in every sphere of life and cleverly criticizes East in every point. If we think keenly about Said’s contrapuntal reading, we find it as another strategy used by Forster. A strategy in which the writer kills two birds with one stone. The first point is to manifest the perfect and flawless character of English people as there are some famous misconceptions about them. The second point is to construct a line of division which exhibits that East and West are the two different worlds , one is perfect (i.e. West) and the other is weak and inferior , still working hard (i.e. East). Hence we can say that Westerners have this agenda, to make the East inferior and it is also reflected in their writings as well. Forster is not new in this field, there are many who worked and who are still working. There are still other rooms for the new researcher to work on binary oppositions or the division of East and West like Lord of the Flies by William Golding, Columbus journals, different T.V advertisements, essays and Naipaul’s travelogues, etc.</a:t>
            </a:r>
            <a:endParaRPr lang="en-IN" dirty="0"/>
          </a:p>
        </p:txBody>
      </p:sp>
    </p:spTree>
    <p:extLst>
      <p:ext uri="{BB962C8B-B14F-4D97-AF65-F5344CB8AC3E}">
        <p14:creationId xmlns:p14="http://schemas.microsoft.com/office/powerpoint/2010/main" val="10661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2C8A-3CAF-4ABF-9DC8-B9480C046322}"/>
              </a:ext>
            </a:extLst>
          </p:cNvPr>
          <p:cNvSpPr>
            <a:spLocks noGrp="1"/>
          </p:cNvSpPr>
          <p:nvPr>
            <p:ph type="title"/>
          </p:nvPr>
        </p:nvSpPr>
        <p:spPr/>
        <p:txBody>
          <a:bodyPr/>
          <a:lstStyle/>
          <a:p>
            <a:r>
              <a:rPr lang="en-US" sz="4400" b="0" i="0" u="none" strike="noStrike" dirty="0">
                <a:solidFill>
                  <a:srgbClr val="000000"/>
                </a:solidFill>
                <a:effectLst/>
                <a:latin typeface="Century Schoolbook" panose="02040604050505020304" pitchFamily="18" charset="0"/>
              </a:rPr>
              <a:t>Spoken English and Broken English</a:t>
            </a:r>
            <a:endParaRPr lang="en-IN" dirty="0"/>
          </a:p>
        </p:txBody>
      </p:sp>
      <p:sp>
        <p:nvSpPr>
          <p:cNvPr id="3" name="Content Placeholder 2">
            <a:extLst>
              <a:ext uri="{FF2B5EF4-FFF2-40B4-BE49-F238E27FC236}">
                <a16:creationId xmlns:a16="http://schemas.microsoft.com/office/drawing/2014/main" id="{D088BD8A-3D24-47BC-8784-CAA72918DD62}"/>
              </a:ext>
            </a:extLst>
          </p:cNvPr>
          <p:cNvSpPr>
            <a:spLocks noGrp="1"/>
          </p:cNvSpPr>
          <p:nvPr>
            <p:ph idx="1"/>
          </p:nvPr>
        </p:nvSpPr>
        <p:spPr/>
        <p:txBody>
          <a:bodyPr/>
          <a:lstStyle/>
          <a:p>
            <a:pPr marL="205740" marR="139700" algn="just" rtl="0" fontAlgn="base">
              <a:spcBef>
                <a:spcPts val="505"/>
              </a:spcBef>
              <a:spcAft>
                <a:spcPts val="0"/>
              </a:spcAft>
              <a:buFont typeface="Arial" panose="020B0604020202020204" pitchFamily="34" charset="0"/>
              <a:buChar char="•"/>
            </a:pPr>
            <a:r>
              <a:rPr lang="en-US" sz="1800" b="0" i="0" u="none" strike="noStrike" dirty="0">
                <a:solidFill>
                  <a:srgbClr val="000000"/>
                </a:solidFill>
                <a:effectLst/>
                <a:latin typeface="Century Schoolbook" panose="02040604050505020304" pitchFamily="18" charset="0"/>
              </a:rPr>
              <a:t>Spoken English and Broken English is a transcript of a radio talk and was recorded in 1927. The talk was broadcast over Manhattan's radio station WNEW. It was a part of series of talks called A Treasury of the Spoken World. </a:t>
            </a:r>
          </a:p>
          <a:p>
            <a:pPr marL="205740" marR="139700" algn="just" rtl="0" fontAlgn="base">
              <a:spcBef>
                <a:spcPts val="505"/>
              </a:spcBef>
              <a:spcAft>
                <a:spcPts val="0"/>
              </a:spcAft>
              <a:buFont typeface="Arial" panose="020B0604020202020204" pitchFamily="34" charset="0"/>
              <a:buChar char="•"/>
            </a:pPr>
            <a:r>
              <a:rPr lang="en-US" sz="1800" b="0" i="0" u="none" strike="noStrike" dirty="0">
                <a:solidFill>
                  <a:srgbClr val="000000"/>
                </a:solidFill>
                <a:effectLst/>
                <a:latin typeface="Century Schoolbook" panose="02040604050505020304" pitchFamily="18" charset="0"/>
              </a:rPr>
              <a:t>G.B. Shaw, in this talk, proposes his view that even educated native speakers cannot speak perfectly correct English and broken English is more acceptable in day to day life than perfectly correct English. There is no such thing as ideally correct English. </a:t>
            </a:r>
          </a:p>
          <a:p>
            <a:pPr marL="205740" marR="139700" algn="just" rtl="0" fontAlgn="base">
              <a:spcBef>
                <a:spcPts val="505"/>
              </a:spcBef>
              <a:spcAft>
                <a:spcPts val="0"/>
              </a:spcAft>
              <a:buFont typeface="Arial" panose="020B0604020202020204" pitchFamily="34" charset="0"/>
              <a:buChar char="•"/>
            </a:pPr>
            <a:r>
              <a:rPr lang="en-US" sz="1800" b="0" i="0" u="none" strike="noStrike" dirty="0">
                <a:solidFill>
                  <a:srgbClr val="000000"/>
                </a:solidFill>
                <a:effectLst/>
                <a:latin typeface="Century Schoolbook" panose="02040604050505020304" pitchFamily="18" charset="0"/>
              </a:rPr>
              <a:t>The talk is specially for those who are foreign students and wish to study in some English speaking country or native speakers who speak dialect rather than standard English. G.B. Shaw assumes that his listeners wish to learn “correct English”. However, he says there’s no such thing as ideally correct English because no two British subjects speak English alike. </a:t>
            </a:r>
          </a:p>
          <a:p>
            <a:pPr marL="205740" marR="139700" algn="just" rtl="0" fontAlgn="base">
              <a:spcBef>
                <a:spcPts val="505"/>
              </a:spcBef>
              <a:spcAft>
                <a:spcPts val="0"/>
              </a:spcAft>
              <a:buFont typeface="Arial" panose="020B0604020202020204" pitchFamily="34" charset="0"/>
              <a:buChar char="•"/>
            </a:pPr>
            <a:r>
              <a:rPr lang="en-US" sz="1800" b="0" i="0" u="none" strike="noStrike" dirty="0">
                <a:solidFill>
                  <a:srgbClr val="000000"/>
                </a:solidFill>
                <a:effectLst/>
                <a:latin typeface="Century Schoolbook" panose="02040604050505020304" pitchFamily="18" charset="0"/>
              </a:rPr>
              <a:t>In this talk, G.B. Shaw has addressed his foreign listeners and has advised them not to speak perfectly correct English but speak presentable English that is known as “Good English”. </a:t>
            </a:r>
          </a:p>
          <a:p>
            <a:pPr marL="205740" marR="139700" algn="just" rtl="0" fontAlgn="base">
              <a:spcBef>
                <a:spcPts val="505"/>
              </a:spcBef>
              <a:spcAft>
                <a:spcPts val="0"/>
              </a:spcAft>
              <a:buFont typeface="Arial" panose="020B0604020202020204" pitchFamily="34" charset="0"/>
              <a:buChar char="•"/>
            </a:pPr>
            <a:r>
              <a:rPr lang="en-US" sz="1800" b="0" i="0" u="none" strike="noStrike" dirty="0">
                <a:solidFill>
                  <a:srgbClr val="000000"/>
                </a:solidFill>
                <a:effectLst/>
                <a:latin typeface="Century Schoolbook" panose="02040604050505020304" pitchFamily="18" charset="0"/>
              </a:rPr>
              <a:t>He has urged foreign (non-native) speakers to speak with a strong foreign accent, and speak broken: that is English without any grammar when in England. </a:t>
            </a:r>
          </a:p>
          <a:p>
            <a:pPr marL="205740" marR="139700" algn="just" rtl="0" fontAlgn="base">
              <a:spcBef>
                <a:spcPts val="505"/>
              </a:spcBef>
              <a:spcAft>
                <a:spcPts val="0"/>
              </a:spcAft>
              <a:buFont typeface="Arial" panose="020B0604020202020204" pitchFamily="34" charset="0"/>
              <a:buChar char="•"/>
            </a:pPr>
            <a:r>
              <a:rPr lang="en-US" sz="1800" b="0" i="0" u="none" strike="noStrike" dirty="0">
                <a:solidFill>
                  <a:srgbClr val="000000"/>
                </a:solidFill>
                <a:effectLst/>
                <a:latin typeface="Century Schoolbook" panose="02040604050505020304" pitchFamily="18" charset="0"/>
              </a:rPr>
              <a:t>Never try to speak foreign languages too well.</a:t>
            </a:r>
          </a:p>
          <a:p>
            <a:endParaRPr lang="en-IN" dirty="0"/>
          </a:p>
        </p:txBody>
      </p:sp>
    </p:spTree>
    <p:extLst>
      <p:ext uri="{BB962C8B-B14F-4D97-AF65-F5344CB8AC3E}">
        <p14:creationId xmlns:p14="http://schemas.microsoft.com/office/powerpoint/2010/main" val="164320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7C14-25E7-4833-BA92-1C2E177179F1}"/>
              </a:ext>
            </a:extLst>
          </p:cNvPr>
          <p:cNvSpPr>
            <a:spLocks noGrp="1"/>
          </p:cNvSpPr>
          <p:nvPr>
            <p:ph type="title"/>
          </p:nvPr>
        </p:nvSpPr>
        <p:spPr/>
        <p:txBody>
          <a:bodyPr/>
          <a:lstStyle/>
          <a:p>
            <a:r>
              <a:rPr lang="en-US" sz="4400" b="0" i="0" u="none" strike="noStrike" dirty="0">
                <a:solidFill>
                  <a:srgbClr val="000000"/>
                </a:solidFill>
                <a:effectLst/>
                <a:latin typeface="Century Schoolbook" panose="02040604050505020304" pitchFamily="18" charset="0"/>
              </a:rPr>
              <a:t>Stigma, Shame and Silence</a:t>
            </a:r>
            <a:endParaRPr lang="en-IN" dirty="0"/>
          </a:p>
        </p:txBody>
      </p:sp>
      <p:sp>
        <p:nvSpPr>
          <p:cNvPr id="3" name="Content Placeholder 2">
            <a:extLst>
              <a:ext uri="{FF2B5EF4-FFF2-40B4-BE49-F238E27FC236}">
                <a16:creationId xmlns:a16="http://schemas.microsoft.com/office/drawing/2014/main" id="{BD072EF4-C8D9-442C-B5CC-3CB1E100BE3E}"/>
              </a:ext>
            </a:extLst>
          </p:cNvPr>
          <p:cNvSpPr>
            <a:spLocks noGrp="1"/>
          </p:cNvSpPr>
          <p:nvPr>
            <p:ph idx="1"/>
          </p:nvPr>
        </p:nvSpPr>
        <p:spPr/>
        <p:txBody>
          <a:bodyPr>
            <a:normAutofit fontScale="92500" lnSpcReduction="20000"/>
          </a:bodyPr>
          <a:lstStyle/>
          <a:p>
            <a:pPr marL="205740" marR="26035" algn="just" rtl="0">
              <a:spcBef>
                <a:spcPts val="960"/>
              </a:spcBef>
              <a:spcAft>
                <a:spcPts val="0"/>
              </a:spcAft>
            </a:pPr>
            <a:r>
              <a:rPr lang="en-US" sz="1800" b="0" i="0" u="none" strike="noStrike" dirty="0">
                <a:solidFill>
                  <a:srgbClr val="000000"/>
                </a:solidFill>
                <a:effectLst/>
                <a:latin typeface="Century Schoolbook" panose="02040604050505020304" pitchFamily="18" charset="0"/>
              </a:rPr>
              <a:t>The extract ‘Stigma, Shame and Silence’ is taken from Kalpana Jain’s book </a:t>
            </a:r>
            <a:r>
              <a:rPr lang="en-US" sz="1800" b="0" i="1" u="none" strike="noStrike" dirty="0">
                <a:solidFill>
                  <a:srgbClr val="000000"/>
                </a:solidFill>
                <a:effectLst/>
                <a:latin typeface="Century Schoolbook" panose="02040604050505020304" pitchFamily="18" charset="0"/>
              </a:rPr>
              <a:t>Positive Lives: The Story of Ashok and Others with HIV </a:t>
            </a:r>
            <a:r>
              <a:rPr lang="en-US" sz="1800" b="0" i="0" u="none" strike="noStrike" dirty="0">
                <a:solidFill>
                  <a:srgbClr val="000000"/>
                </a:solidFill>
                <a:effectLst/>
                <a:latin typeface="Century Schoolbook" panose="02040604050505020304" pitchFamily="18" charset="0"/>
              </a:rPr>
              <a:t>(2002), which, as mentioned earlier, deals with people who have bravely fought the battle against HIV by showing courage and endurance to fight against the shame and stigma associated with the disease. In the given extract, we come across a man named Ashok who is HIV positive and the extract shows how he himself dealt with the news and also faced the whole world.</a:t>
            </a:r>
          </a:p>
          <a:p>
            <a:pPr marL="205740" marR="26035" algn="just" rtl="0">
              <a:spcBef>
                <a:spcPts val="960"/>
              </a:spcBef>
              <a:spcAft>
                <a:spcPts val="0"/>
              </a:spcAft>
            </a:pPr>
            <a:endParaRPr lang="en-US" sz="1800" b="0" i="0" u="none" strike="noStrike" dirty="0">
              <a:solidFill>
                <a:srgbClr val="000000"/>
              </a:solidFill>
              <a:effectLst/>
              <a:latin typeface="Century Schoolbook" panose="02040604050505020304" pitchFamily="18" charset="0"/>
            </a:endParaRPr>
          </a:p>
          <a:p>
            <a:pPr marL="205740" marR="26035" algn="just" rtl="0">
              <a:spcBef>
                <a:spcPts val="960"/>
              </a:spcBef>
              <a:spcAft>
                <a:spcPts val="0"/>
              </a:spcAft>
            </a:pPr>
            <a:r>
              <a:rPr lang="en-US" sz="1800" b="0" i="0" u="none" strike="noStrike" dirty="0">
                <a:solidFill>
                  <a:srgbClr val="000000"/>
                </a:solidFill>
                <a:effectLst/>
                <a:latin typeface="Century Schoolbook" panose="02040604050505020304" pitchFamily="18" charset="0"/>
              </a:rPr>
              <a:t>As the story begins, we see Ashok as a radio operator in the Navy. One day he discovers that he has blisters on his arm which makes him cautious about his health and he lands up in the Naval hospital. In the hospital he undergoes a medical test to figure out the reason for the blisters and he is informed that he is HIV positive. He is then admitted to the hospital for about four weeks. The attitude of the doctor treating him in the hospital is worth mentioning here as he is far from being sympathetic to Ashok, instead his words had been brutal. When the doctor informs Ashok about his disease, he uses words such as, ‘You know, you are positive’. It is very harsh of the doctor to proclaim the result of the test in such a manner. Even when Ashok tries to show a composed outlook on receiving such a news, we see the doctor saying, ‘You are suffering from AIDS … your life is short. Eventually you shall die.’ This kind of blunt expression to a person who is afflicted with AIDS is inhuman and brutal.</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72900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099E9-E42D-4CBF-9E4F-F76ADFCF45AE}"/>
              </a:ext>
            </a:extLst>
          </p:cNvPr>
          <p:cNvSpPr>
            <a:spLocks noGrp="1"/>
          </p:cNvSpPr>
          <p:nvPr>
            <p:ph idx="1"/>
          </p:nvPr>
        </p:nvSpPr>
        <p:spPr>
          <a:xfrm>
            <a:off x="838200" y="1057013"/>
            <a:ext cx="10515600" cy="5119950"/>
          </a:xfrm>
        </p:spPr>
        <p:txBody>
          <a:bodyPr>
            <a:normAutofit fontScale="62500" lnSpcReduction="20000"/>
          </a:bodyPr>
          <a:lstStyle/>
          <a:p>
            <a:r>
              <a:rPr lang="en-US" sz="2800" b="0" i="0" u="none" strike="noStrike" dirty="0">
                <a:solidFill>
                  <a:srgbClr val="000000"/>
                </a:solidFill>
                <a:effectLst/>
                <a:latin typeface="Century Schoolbook" panose="02040604050505020304" pitchFamily="18" charset="0"/>
              </a:rPr>
              <a:t>It is the insensitive and the callous approach of the people towards HIV inflicted people which Kalpana Jain wanted to show to her readers. The doctor even gave the blunt prescription ‘not to have sex’. Kalpana Jain deliberately quotes these lines of the doctor to show that even the medical world does not care much about the HIV positive patients, moreover they do the most needless job to further their mental agony. The suffering that Ashok went through after hearing the news of the test was itself painful; but the approach of the doctor and his blunt revelation of the truth made things more tortuous for him. What was going on in Ashok’s mind is of concern to the author— Ashok not only had to come to terms with the fact that he has been afflicted with the disease; but he also had to start thinking about the consequences that he would have to face due to his disease—the stigma and the shame associated with HIV positive. He goes through a series of mental torture only to be able to continue working and earning for his family. On the one hand Ashok was determined to face the afflictions associated with HIV, while on the other, he felt like beating up the doctor. Moreover, when he starts pondering over the restraints and restrictions that the people have posed on him, he mockingly laughs at the silly notions of mankind. As soon as these fleeting impulses are noticed by the hospital authority, it was decided that he should be admitted to the Command Hospital for psychiatric treatment. In the hospital, we again see him in a contemplative mood; but by now he has accepted the fact and therefore we see him playing cards and watching television. He has accepted the reality and therefore he says to himself ‘why one opens umbrella before it starts raining’. It is this resolve which makes him courageous enough to face life once again though he is aware of the fact that he will have to face the stigma, shame and silence.</a:t>
            </a:r>
            <a:endParaRPr lang="en-IN" dirty="0"/>
          </a:p>
        </p:txBody>
      </p:sp>
    </p:spTree>
    <p:extLst>
      <p:ext uri="{BB962C8B-B14F-4D97-AF65-F5344CB8AC3E}">
        <p14:creationId xmlns:p14="http://schemas.microsoft.com/office/powerpoint/2010/main" val="154544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9D8A-0E1D-4266-8341-43C276E155F4}"/>
              </a:ext>
            </a:extLst>
          </p:cNvPr>
          <p:cNvSpPr>
            <a:spLocks noGrp="1"/>
          </p:cNvSpPr>
          <p:nvPr>
            <p:ph type="title"/>
          </p:nvPr>
        </p:nvSpPr>
        <p:spPr/>
        <p:txBody>
          <a:bodyPr>
            <a:normAutofit/>
          </a:bodyPr>
          <a:lstStyle/>
          <a:p>
            <a:r>
              <a:rPr lang="en-IN" i="0" dirty="0">
                <a:solidFill>
                  <a:srgbClr val="000000"/>
                </a:solidFill>
                <a:effectLst/>
                <a:latin typeface="Century Schoolbook" panose="02040604050505020304" pitchFamily="18" charset="0"/>
              </a:rPr>
              <a:t> THE DOG OF TITHWAL</a:t>
            </a:r>
            <a:endParaRPr lang="en-IN" sz="8800" dirty="0"/>
          </a:p>
        </p:txBody>
      </p:sp>
      <p:sp>
        <p:nvSpPr>
          <p:cNvPr id="3" name="Content Placeholder 2">
            <a:extLst>
              <a:ext uri="{FF2B5EF4-FFF2-40B4-BE49-F238E27FC236}">
                <a16:creationId xmlns:a16="http://schemas.microsoft.com/office/drawing/2014/main" id="{B903C06B-396C-484B-BA8F-5E5EC35B36A7}"/>
              </a:ext>
            </a:extLst>
          </p:cNvPr>
          <p:cNvSpPr>
            <a:spLocks noGrp="1"/>
          </p:cNvSpPr>
          <p:nvPr>
            <p:ph idx="1"/>
          </p:nvPr>
        </p:nvSpPr>
        <p:spPr/>
        <p:txBody>
          <a:bodyPr>
            <a:normAutofit fontScale="70000" lnSpcReduction="20000"/>
          </a:bodyPr>
          <a:lstStyle/>
          <a:p>
            <a:pPr algn="just" rtl="0">
              <a:spcBef>
                <a:spcPts val="1200"/>
              </a:spcBef>
              <a:spcAft>
                <a:spcPts val="0"/>
              </a:spcAft>
            </a:pPr>
            <a:r>
              <a:rPr lang="en-US" sz="1800" b="0" i="0" u="none" strike="noStrike" dirty="0">
                <a:solidFill>
                  <a:srgbClr val="575757"/>
                </a:solidFill>
                <a:effectLst/>
                <a:latin typeface="Century Schoolbook" panose="02040604050505020304" pitchFamily="18" charset="0"/>
              </a:rPr>
              <a:t>Much of Saadat Hasan </a:t>
            </a:r>
            <a:r>
              <a:rPr lang="en-US" sz="1800" b="0" i="0" u="none" strike="noStrike" dirty="0" err="1">
                <a:solidFill>
                  <a:srgbClr val="575757"/>
                </a:solidFill>
                <a:effectLst/>
                <a:latin typeface="Century Schoolbook" panose="02040604050505020304" pitchFamily="18" charset="0"/>
              </a:rPr>
              <a:t>Manto’s</a:t>
            </a:r>
            <a:r>
              <a:rPr lang="en-US" sz="1800" b="0" i="0" u="none" strike="noStrike" dirty="0">
                <a:solidFill>
                  <a:srgbClr val="575757"/>
                </a:solidFill>
                <a:effectLst/>
                <a:latin typeface="Century Schoolbook" panose="02040604050505020304" pitchFamily="18" charset="0"/>
              </a:rPr>
              <a:t> work reflects the pain, anguish, and brutality resulting from the 1947 creation of Pakistan out of parts of India, a division made on religious grounds. Pakistan became a Muslim state and India became a secular country controlled by Hindus but accepting Sikhs. Violence quickly ensued; many Muslims in India were attacked, as were Hindus who remained in what is now Pakistan. </a:t>
            </a:r>
            <a:r>
              <a:rPr lang="en-US" sz="1800" b="0" i="0" u="none" strike="noStrike" dirty="0" err="1">
                <a:solidFill>
                  <a:srgbClr val="575757"/>
                </a:solidFill>
                <a:effectLst/>
                <a:latin typeface="Century Schoolbook" panose="02040604050505020304" pitchFamily="18" charset="0"/>
              </a:rPr>
              <a:t>Manto</a:t>
            </a:r>
            <a:r>
              <a:rPr lang="en-US" sz="1800" b="0" i="0" u="none" strike="noStrike" dirty="0">
                <a:solidFill>
                  <a:srgbClr val="575757"/>
                </a:solidFill>
                <a:effectLst/>
                <a:latin typeface="Century Schoolbook" panose="02040604050505020304" pitchFamily="18" charset="0"/>
              </a:rPr>
              <a:t> often wrote about the result of the 1947 partition of the two countries, focusing on the absurdity of the situation as well as on the plight of those caught in the middle of a decision not of their making.</a:t>
            </a:r>
          </a:p>
          <a:p>
            <a:pPr marL="0" indent="0" algn="just" rtl="0">
              <a:spcBef>
                <a:spcPts val="1200"/>
              </a:spcBef>
              <a:spcAft>
                <a:spcPts val="0"/>
              </a:spcAft>
              <a:buNone/>
            </a:pPr>
            <a:endParaRPr lang="en-US" b="0" dirty="0">
              <a:effectLst/>
            </a:endParaRPr>
          </a:p>
          <a:p>
            <a:pPr algn="just" rtl="0">
              <a:spcBef>
                <a:spcPts val="0"/>
              </a:spcBef>
              <a:spcAft>
                <a:spcPts val="0"/>
              </a:spcAft>
            </a:pPr>
            <a:r>
              <a:rPr lang="en-US" sz="1800" b="0" i="0" u="none" strike="noStrike" dirty="0">
                <a:solidFill>
                  <a:srgbClr val="575757"/>
                </a:solidFill>
                <a:effectLst/>
                <a:latin typeface="Century Schoolbook" panose="02040604050505020304" pitchFamily="18" charset="0"/>
              </a:rPr>
              <a:t>“Dog of </a:t>
            </a:r>
            <a:r>
              <a:rPr lang="en-US" sz="1800" b="0" i="0" u="none" strike="noStrike" dirty="0" err="1">
                <a:solidFill>
                  <a:srgbClr val="575757"/>
                </a:solidFill>
                <a:effectLst/>
                <a:latin typeface="Century Schoolbook" panose="02040604050505020304" pitchFamily="18" charset="0"/>
              </a:rPr>
              <a:t>Tithwal</a:t>
            </a:r>
            <a:r>
              <a:rPr lang="en-US" sz="1800" b="0" i="0" u="none" strike="noStrike" dirty="0">
                <a:solidFill>
                  <a:srgbClr val="575757"/>
                </a:solidFill>
                <a:effectLst/>
                <a:latin typeface="Century Schoolbook" panose="02040604050505020304" pitchFamily="18" charset="0"/>
              </a:rPr>
              <a:t>” offers a snapshot of the military aftermath of India and Pakistan’s bloody partition and the effect these events have had on all parties to the conflict. Just as the artificial line drawn across the subcontinent to delineate India and Pakistan was evidence of human conflicts imposed on the natural world, </a:t>
            </a:r>
            <a:r>
              <a:rPr lang="en-US" sz="1800" b="0" i="0" u="none" strike="noStrike" dirty="0" err="1">
                <a:solidFill>
                  <a:srgbClr val="575757"/>
                </a:solidFill>
                <a:effectLst/>
                <a:latin typeface="Century Schoolbook" panose="02040604050505020304" pitchFamily="18" charset="0"/>
              </a:rPr>
              <a:t>Manto</a:t>
            </a:r>
            <a:r>
              <a:rPr lang="en-US" sz="1800" b="0" i="0" u="none" strike="noStrike" dirty="0">
                <a:solidFill>
                  <a:srgbClr val="575757"/>
                </a:solidFill>
                <a:effectLst/>
                <a:latin typeface="Century Schoolbook" panose="02040604050505020304" pitchFamily="18" charset="0"/>
              </a:rPr>
              <a:t> involves nature in the contrasts and similarities he draws in the story. However, he is careful in his technique to show no preference or </a:t>
            </a:r>
            <a:r>
              <a:rPr lang="en-US" sz="1800" b="0" i="0" u="none" strike="noStrike" dirty="0" err="1">
                <a:solidFill>
                  <a:srgbClr val="575757"/>
                </a:solidFill>
                <a:effectLst/>
                <a:latin typeface="Century Schoolbook" panose="02040604050505020304" pitchFamily="18" charset="0"/>
              </a:rPr>
              <a:t>favouritism</a:t>
            </a:r>
            <a:r>
              <a:rPr lang="en-US" sz="1800" b="0" i="0" u="none" strike="noStrike" dirty="0">
                <a:solidFill>
                  <a:srgbClr val="575757"/>
                </a:solidFill>
                <a:effectLst/>
                <a:latin typeface="Century Schoolbook" panose="02040604050505020304" pitchFamily="18" charset="0"/>
              </a:rPr>
              <a:t> for either the Indian or the Pakistani characters, making it clear that everyone and everything involved in the conflict has been equally damaged. </a:t>
            </a:r>
            <a:r>
              <a:rPr lang="en-US" sz="1800" b="0" i="0" u="none" strike="noStrike" dirty="0" err="1">
                <a:solidFill>
                  <a:srgbClr val="575757"/>
                </a:solidFill>
                <a:effectLst/>
                <a:latin typeface="Century Schoolbook" panose="02040604050505020304" pitchFamily="18" charset="0"/>
              </a:rPr>
              <a:t>Manto’s</a:t>
            </a:r>
            <a:r>
              <a:rPr lang="en-US" sz="1800" b="0" i="0" u="none" strike="noStrike" dirty="0">
                <a:solidFill>
                  <a:srgbClr val="575757"/>
                </a:solidFill>
                <a:effectLst/>
                <a:latin typeface="Century Schoolbook" panose="02040604050505020304" pitchFamily="18" charset="0"/>
              </a:rPr>
              <a:t> use of contrasting features and peculiar similarities reflects the conflict between the Pakistani and Indian people provoked by the events of 1947 and highlights the absurdity and senselessness of that situation. </a:t>
            </a:r>
            <a:r>
              <a:rPr lang="en-US" sz="1800" b="0" i="0" u="none" strike="noStrike" dirty="0" err="1">
                <a:solidFill>
                  <a:srgbClr val="575757"/>
                </a:solidFill>
                <a:effectLst/>
                <a:latin typeface="Century Schoolbook" panose="02040604050505020304" pitchFamily="18" charset="0"/>
              </a:rPr>
              <a:t>Manto’s</a:t>
            </a:r>
            <a:r>
              <a:rPr lang="en-US" sz="1800" b="0" i="0" u="none" strike="noStrike" dirty="0">
                <a:solidFill>
                  <a:srgbClr val="575757"/>
                </a:solidFill>
                <a:effectLst/>
                <a:latin typeface="Century Schoolbook" panose="02040604050505020304" pitchFamily="18" charset="0"/>
              </a:rPr>
              <a:t> story pushes forth the question: How meaningful are nations, borders, and nationalities when a group of men can decide one day that all the people on one side of an artificially and capriciously drawn line have suddenly lost their citizenship?</a:t>
            </a:r>
          </a:p>
          <a:p>
            <a:pPr marL="0" indent="0" algn="just" rtl="0">
              <a:spcBef>
                <a:spcPts val="0"/>
              </a:spcBef>
              <a:spcAft>
                <a:spcPts val="0"/>
              </a:spcAft>
              <a:buNone/>
            </a:pPr>
            <a:endParaRPr lang="en-US" b="0" dirty="0">
              <a:effectLst/>
            </a:endParaRPr>
          </a:p>
          <a:p>
            <a:pPr algn="just" rtl="0">
              <a:spcBef>
                <a:spcPts val="0"/>
              </a:spcBef>
              <a:spcAft>
                <a:spcPts val="0"/>
              </a:spcAft>
            </a:pPr>
            <a:r>
              <a:rPr lang="en-US" sz="1800" b="0" i="0" u="none" strike="noStrike" dirty="0">
                <a:solidFill>
                  <a:srgbClr val="575757"/>
                </a:solidFill>
                <a:effectLst/>
                <a:latin typeface="Century Schoolbook" panose="02040604050505020304" pitchFamily="18" charset="0"/>
              </a:rPr>
              <a:t>Though the story begins with an immediate image of soldiers who have been “entrenched in their positions for several weeks,” </a:t>
            </a:r>
            <a:r>
              <a:rPr lang="en-US" sz="1800" b="0" i="0" u="none" strike="noStrike" dirty="0" err="1">
                <a:solidFill>
                  <a:srgbClr val="575757"/>
                </a:solidFill>
                <a:effectLst/>
                <a:latin typeface="Century Schoolbook" panose="02040604050505020304" pitchFamily="18" charset="0"/>
              </a:rPr>
              <a:t>Manto</a:t>
            </a:r>
            <a:r>
              <a:rPr lang="en-US" sz="1800" b="0" i="0" u="none" strike="noStrike" dirty="0">
                <a:solidFill>
                  <a:srgbClr val="575757"/>
                </a:solidFill>
                <a:effectLst/>
                <a:latin typeface="Century Schoolbook" panose="02040604050505020304" pitchFamily="18" charset="0"/>
              </a:rPr>
              <a:t> paints a romantic canvas of the lushness of a countryside deep in the contentment of a fall day. He notes that the air around the soldiers “was heavy with the scent of wild flowers” and the “bees buzzed about lazily.” This is a relaxed scene, a moment of repose after the energy and intensity of spring and summer. Briefly, the story reads as if the men in this pastoral setting are ready for a picnic. Their real goal—to kill each other—is as disguised as they are by the mountain’s rocks and bushes. In fact, </a:t>
            </a:r>
            <a:r>
              <a:rPr lang="en-US" sz="1800" b="0" i="0" u="none" strike="noStrike" dirty="0" err="1">
                <a:solidFill>
                  <a:srgbClr val="575757"/>
                </a:solidFill>
                <a:effectLst/>
                <a:latin typeface="Century Schoolbook" panose="02040604050505020304" pitchFamily="18" charset="0"/>
              </a:rPr>
              <a:t>Manto’s</a:t>
            </a:r>
            <a:r>
              <a:rPr lang="en-US" sz="1800" b="0" i="0" u="none" strike="noStrike" dirty="0">
                <a:solidFill>
                  <a:srgbClr val="575757"/>
                </a:solidFill>
                <a:effectLst/>
                <a:latin typeface="Century Schoolbook" panose="02040604050505020304" pitchFamily="18" charset="0"/>
              </a:rPr>
              <a:t> placing the story in the fall, “the end of September, neither hot nor cold,” is a portent of the death to come. As suddenly as the first storm in winter can transform a beautiful fall afternoon, the story moves in a very few paragraphs to a place where death is the reigning motif and two groups of men see evil in a friendly dog.</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34430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E254-D113-420A-99EA-8679B415D446}"/>
              </a:ext>
            </a:extLst>
          </p:cNvPr>
          <p:cNvSpPr>
            <a:spLocks noGrp="1"/>
          </p:cNvSpPr>
          <p:nvPr>
            <p:ph type="title"/>
          </p:nvPr>
        </p:nvSpPr>
        <p:spPr/>
        <p:txBody>
          <a:bodyPr/>
          <a:lstStyle/>
          <a:p>
            <a:r>
              <a:rPr lang="en-US" dirty="0"/>
              <a:t>Critical reading</a:t>
            </a:r>
            <a:endParaRPr lang="en-IN" dirty="0"/>
          </a:p>
        </p:txBody>
      </p:sp>
      <p:sp>
        <p:nvSpPr>
          <p:cNvPr id="3" name="Content Placeholder 2">
            <a:extLst>
              <a:ext uri="{FF2B5EF4-FFF2-40B4-BE49-F238E27FC236}">
                <a16:creationId xmlns:a16="http://schemas.microsoft.com/office/drawing/2014/main" id="{FBE064A9-647D-4B47-A9AF-7E162A03DA6F}"/>
              </a:ext>
            </a:extLst>
          </p:cNvPr>
          <p:cNvSpPr>
            <a:spLocks noGrp="1"/>
          </p:cNvSpPr>
          <p:nvPr>
            <p:ph idx="1"/>
          </p:nvPr>
        </p:nvSpPr>
        <p:spPr/>
        <p:txBody>
          <a:bodyPr/>
          <a:lstStyle/>
          <a:p>
            <a:r>
              <a:rPr lang="en-US" dirty="0"/>
              <a:t>Critical reading means that a reader applies certain processes, models, questions, and theories that result in enhanced clarity and comprehension. There is more involvement, both in effort and understanding, in a critical reading than in a mere "skimming" of the text. A critical reading gets at "deep structure" (if there is such a thing apart from the superficial text!), that is, logical consistency, tone, organization, and a number of other very important sounding terms.</a:t>
            </a:r>
            <a:endParaRPr lang="en-IN" dirty="0"/>
          </a:p>
        </p:txBody>
      </p:sp>
    </p:spTree>
    <p:extLst>
      <p:ext uri="{BB962C8B-B14F-4D97-AF65-F5344CB8AC3E}">
        <p14:creationId xmlns:p14="http://schemas.microsoft.com/office/powerpoint/2010/main" val="101893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7AF84-9D73-419D-94B0-14A6F21A0B5C}"/>
              </a:ext>
            </a:extLst>
          </p:cNvPr>
          <p:cNvSpPr>
            <a:spLocks noGrp="1"/>
          </p:cNvSpPr>
          <p:nvPr>
            <p:ph idx="1"/>
          </p:nvPr>
        </p:nvSpPr>
        <p:spPr>
          <a:xfrm>
            <a:off x="838200" y="1107347"/>
            <a:ext cx="10515600" cy="5069616"/>
          </a:xfrm>
        </p:spPr>
        <p:txBody>
          <a:bodyPr>
            <a:normAutofit fontScale="62500" lnSpcReduction="20000"/>
          </a:bodyPr>
          <a:lstStyle/>
          <a:p>
            <a:pPr algn="just" rtl="0">
              <a:spcBef>
                <a:spcPts val="0"/>
              </a:spcBef>
              <a:spcAft>
                <a:spcPts val="0"/>
              </a:spcAft>
            </a:pPr>
            <a:r>
              <a:rPr lang="en-US" sz="2800" b="0" i="0" u="none" strike="noStrike" dirty="0">
                <a:solidFill>
                  <a:srgbClr val="575757"/>
                </a:solidFill>
                <a:effectLst/>
                <a:latin typeface="Century Schoolbook" panose="02040604050505020304" pitchFamily="18" charset="0"/>
              </a:rPr>
              <a:t>The story starts not only imbued with a romantic quality but also as if its omniscient narrator is looking at the soldiers and their positions from an elevated vantage point. In the first paragraph, nature is portrayed as a nearly sentient creature, “following its course, quite unmindful of the soldiers hiding behind rocks and camouflaged by mountain shrubbery.” </a:t>
            </a: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presents his story’s world first from a distance, so that man is but a small and somewhat insignificant part of the landscape. Nature is the ruling presence. As the story progresses, however, the narration moves closer to the human scale and becomes more involved with the actions of the individual men on the ground. In this way, </a:t>
            </a: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has immediately created tension and contrast in his story. Nature is at peace with itself but, with a closer look, man can be seen causing havoc.</a:t>
            </a:r>
            <a:endParaRPr lang="en-US" b="0" dirty="0">
              <a:effectLst/>
            </a:endParaRPr>
          </a:p>
          <a:p>
            <a:pPr algn="just" rtl="0">
              <a:spcBef>
                <a:spcPts val="0"/>
              </a:spcBef>
              <a:spcAft>
                <a:spcPts val="0"/>
              </a:spcAft>
            </a:pP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develops an interesting aspect within the story that goes against expected contrasts. Even though the two armies are battling each other (although with little enthusiasm), the author portrays them as having numerous similarities. Many of the actions and </a:t>
            </a:r>
            <a:r>
              <a:rPr lang="en-US" sz="2800" b="0" i="0" u="none" strike="noStrike" dirty="0" err="1">
                <a:solidFill>
                  <a:srgbClr val="575757"/>
                </a:solidFill>
                <a:effectLst/>
                <a:latin typeface="Century Schoolbook" panose="02040604050505020304" pitchFamily="18" charset="0"/>
              </a:rPr>
              <a:t>behaviours</a:t>
            </a:r>
            <a:r>
              <a:rPr lang="en-US" sz="2800" b="0" i="0" u="none" strike="noStrike" dirty="0">
                <a:solidFill>
                  <a:srgbClr val="575757"/>
                </a:solidFill>
                <a:effectLst/>
                <a:latin typeface="Century Schoolbook" panose="02040604050505020304" pitchFamily="18" charset="0"/>
              </a:rPr>
              <a:t> of the Indians are echoed in those of the Pakistanis, and vice versa. For example, in both camps soldiers sing bittersweet songs about love, and both of their songs are interrupted by the appearance of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the “ordinary mongrel” dog. Both armies are similarly equipped and “at night, they would light huge fires and hear each other’s voices echoing through the hills.” In the morning, both camps prepare breakfast in a similar fashion, as the Indian soldier </a:t>
            </a:r>
            <a:r>
              <a:rPr lang="en-US" sz="2800" b="0" i="0" u="none" strike="noStrike" dirty="0" err="1">
                <a:solidFill>
                  <a:srgbClr val="575757"/>
                </a:solidFill>
                <a:effectLst/>
                <a:latin typeface="Century Schoolbook" panose="02040604050505020304" pitchFamily="18" charset="0"/>
              </a:rPr>
              <a:t>Harnam</a:t>
            </a:r>
            <a:r>
              <a:rPr lang="en-US" sz="2800" b="0" i="0" u="none" strike="noStrike" dirty="0">
                <a:solidFill>
                  <a:srgbClr val="575757"/>
                </a:solidFill>
                <a:effectLst/>
                <a:latin typeface="Century Schoolbook" panose="02040604050505020304" pitchFamily="18" charset="0"/>
              </a:rPr>
              <a:t> Singh notes through his binoculars. </a:t>
            </a: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also highlights the universal human feature of vanity on both sides when he has a Pakistani soldier admire and care for his “famous moustache” and an Indian soldier comb his long hair and look at himself in the mirror. The two camps are similar even in their tactical positions, for, as the narrator notes in the story, “no one side had an advantage,” with each occupying a hill of equal elevation. The two camps being near perfect mirrors of each other stresses </a:t>
            </a:r>
            <a:r>
              <a:rPr lang="en-US" sz="2800" b="0" i="0" u="none" strike="noStrike" dirty="0" err="1">
                <a:solidFill>
                  <a:srgbClr val="575757"/>
                </a:solidFill>
                <a:effectLst/>
                <a:latin typeface="Century Schoolbook" panose="02040604050505020304" pitchFamily="18" charset="0"/>
              </a:rPr>
              <a:t>Manto’s</a:t>
            </a:r>
            <a:r>
              <a:rPr lang="en-US" sz="2800" b="0" i="0" u="none" strike="noStrike" dirty="0">
                <a:solidFill>
                  <a:srgbClr val="575757"/>
                </a:solidFill>
                <a:effectLst/>
                <a:latin typeface="Century Schoolbook" panose="02040604050505020304" pitchFamily="18" charset="0"/>
              </a:rPr>
              <a:t> message that the 1947 partition damaged all parties involved, no matter their position or nationality.</a:t>
            </a:r>
            <a:endParaRPr lang="en-US" b="0" dirty="0">
              <a:effectLst/>
            </a:endParaRPr>
          </a:p>
          <a:p>
            <a:pPr marL="0" indent="0">
              <a:buNone/>
            </a:pPr>
            <a:endParaRPr lang="en-IN" dirty="0"/>
          </a:p>
        </p:txBody>
      </p:sp>
    </p:spTree>
    <p:extLst>
      <p:ext uri="{BB962C8B-B14F-4D97-AF65-F5344CB8AC3E}">
        <p14:creationId xmlns:p14="http://schemas.microsoft.com/office/powerpoint/2010/main" val="225742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4A17C-26F7-4CD0-8200-A10E1AAF9BCC}"/>
              </a:ext>
            </a:extLst>
          </p:cNvPr>
          <p:cNvSpPr>
            <a:spLocks noGrp="1"/>
          </p:cNvSpPr>
          <p:nvPr>
            <p:ph idx="1"/>
          </p:nvPr>
        </p:nvSpPr>
        <p:spPr>
          <a:xfrm>
            <a:off x="838200" y="914400"/>
            <a:ext cx="10515600" cy="5262563"/>
          </a:xfrm>
        </p:spPr>
        <p:txBody>
          <a:bodyPr>
            <a:normAutofit fontScale="32500" lnSpcReduction="20000"/>
          </a:bodyPr>
          <a:lstStyle/>
          <a:p>
            <a:pPr algn="just" rtl="0">
              <a:spcBef>
                <a:spcPts val="0"/>
              </a:spcBef>
              <a:spcAft>
                <a:spcPts val="0"/>
              </a:spcAft>
            </a:pPr>
            <a:r>
              <a:rPr lang="en-US" sz="4800" b="0" i="0" u="none" strike="noStrike" dirty="0">
                <a:solidFill>
                  <a:srgbClr val="575757"/>
                </a:solidFill>
                <a:effectLst/>
                <a:latin typeface="Century Schoolbook" panose="02040604050505020304" pitchFamily="18" charset="0"/>
              </a:rPr>
              <a:t>With the similarities of the two armies made clear, </a:t>
            </a:r>
            <a:r>
              <a:rPr lang="en-US" sz="4800" b="0" i="0" u="none" strike="noStrike" dirty="0" err="1">
                <a:solidFill>
                  <a:srgbClr val="575757"/>
                </a:solidFill>
                <a:effectLst/>
                <a:latin typeface="Century Schoolbook" panose="02040604050505020304" pitchFamily="18" charset="0"/>
              </a:rPr>
              <a:t>Manto</a:t>
            </a:r>
            <a:r>
              <a:rPr lang="en-US" sz="4800" b="0" i="0" u="none" strike="noStrike" dirty="0">
                <a:solidFill>
                  <a:srgbClr val="575757"/>
                </a:solidFill>
                <a:effectLst/>
                <a:latin typeface="Century Schoolbook" panose="02040604050505020304" pitchFamily="18" charset="0"/>
              </a:rPr>
              <a:t> has exposed a world in which absurdity rules. Not only does he have two sides that look and sound alike fighting each other, but they are also equally armed and positioned. This has created a standoff in which gunfire is “ritually exchanged” on a regular basis; in fact, so regular is the daily burst of brief gunfire that when the Pakistani soldier Subedar Himmat Khan lets off a shot to encourage the dog back to the Indian side, the Indians are confused and surprised at the break in the anticipated pattern of hostilities. “[I]t was somewhat early in the day for that sort of thing,” notes the story’s narrator, as though casually describing someone having a drink before the cocktail hour. For the next thirty minutes, however, because the Indian soldiers are feeling bored, the two sides exchange gunshots, “which, of course, were a complete waste of time.”</a:t>
            </a:r>
            <a:endParaRPr lang="en-US" sz="4800" b="0" dirty="0">
              <a:effectLst/>
            </a:endParaRPr>
          </a:p>
          <a:p>
            <a:pPr algn="just" rtl="0">
              <a:spcBef>
                <a:spcPts val="0"/>
              </a:spcBef>
              <a:spcAft>
                <a:spcPts val="0"/>
              </a:spcAft>
            </a:pPr>
            <a:r>
              <a:rPr lang="en-US" sz="4800" b="0" i="0" u="none" strike="noStrike" dirty="0">
                <a:solidFill>
                  <a:srgbClr val="575757"/>
                </a:solidFill>
                <a:effectLst/>
                <a:latin typeface="Century Schoolbook" panose="02040604050505020304" pitchFamily="18" charset="0"/>
              </a:rPr>
              <a:t>Meaninglessness and absurdity put the soldiers into a situation in which it seems perfectly normal that they should exchange ineffectual gunfire at pre-appointed times and, as well, demand that a dog claim a nationality. When the Indian soldier </a:t>
            </a:r>
            <a:r>
              <a:rPr lang="en-US" sz="4800" b="0" i="0" u="none" strike="noStrike" dirty="0" err="1">
                <a:solidFill>
                  <a:srgbClr val="575757"/>
                </a:solidFill>
                <a:effectLst/>
                <a:latin typeface="Century Schoolbook" panose="02040604050505020304" pitchFamily="18" charset="0"/>
              </a:rPr>
              <a:t>Harnam</a:t>
            </a:r>
            <a:r>
              <a:rPr lang="en-US" sz="4800" b="0" i="0" u="none" strike="noStrike" dirty="0">
                <a:solidFill>
                  <a:srgbClr val="575757"/>
                </a:solidFill>
                <a:effectLst/>
                <a:latin typeface="Century Schoolbook" panose="02040604050505020304" pitchFamily="18" charset="0"/>
              </a:rPr>
              <a:t> Singh demands that the dog,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prove his nationality, one unnamed soldier observes, “Even dogs now will have to decide if they are Indian or Pakistani.” </a:t>
            </a:r>
            <a:r>
              <a:rPr lang="en-US" sz="4800" b="0" i="0" u="none" strike="noStrike" dirty="0" err="1">
                <a:solidFill>
                  <a:srgbClr val="575757"/>
                </a:solidFill>
                <a:effectLst/>
                <a:latin typeface="Century Schoolbook" panose="02040604050505020304" pitchFamily="18" charset="0"/>
              </a:rPr>
              <a:t>Manto’s</a:t>
            </a:r>
            <a:r>
              <a:rPr lang="en-US" sz="4800" b="0" i="0" u="none" strike="noStrike" dirty="0">
                <a:solidFill>
                  <a:srgbClr val="575757"/>
                </a:solidFill>
                <a:effectLst/>
                <a:latin typeface="Century Schoolbook" panose="02040604050505020304" pitchFamily="18" charset="0"/>
              </a:rPr>
              <a:t> use of the dog points to the plight of the refugees caught between India and Pakistan, struggling in a world where differences between people are much more important than any similarities they may share. In fact, the very features of dogs that have placed them so firmly within human communities—that they recognize no differences between humans concerning national boundaries or religious distinctions and offer affection and loyalty toward whomever they are with—are the ultimate reasons for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a:t>
            </a:r>
            <a:r>
              <a:rPr lang="en-US" sz="4800" b="0" i="0" u="none" strike="noStrike" dirty="0" err="1">
                <a:solidFill>
                  <a:srgbClr val="575757"/>
                </a:solidFill>
                <a:effectLst/>
                <a:latin typeface="Century Schoolbook" panose="02040604050505020304" pitchFamily="18" charset="0"/>
              </a:rPr>
              <a:t>Jhun’s</a:t>
            </a:r>
            <a:r>
              <a:rPr lang="en-US" sz="4800" b="0" i="0" u="none" strike="noStrike" dirty="0">
                <a:solidFill>
                  <a:srgbClr val="575757"/>
                </a:solidFill>
                <a:effectLst/>
                <a:latin typeface="Century Schoolbook" panose="02040604050505020304" pitchFamily="18" charset="0"/>
              </a:rPr>
              <a:t> death.</a:t>
            </a:r>
            <a:endParaRPr lang="en-US" sz="4800" b="0" dirty="0">
              <a:effectLst/>
            </a:endParaRPr>
          </a:p>
          <a:p>
            <a:pPr algn="just" rtl="0">
              <a:spcBef>
                <a:spcPts val="0"/>
              </a:spcBef>
              <a:spcAft>
                <a:spcPts val="0"/>
              </a:spcAft>
            </a:pPr>
            <a:r>
              <a:rPr lang="en-US" sz="4800" b="0" i="0" u="none" strike="noStrike" dirty="0">
                <a:solidFill>
                  <a:srgbClr val="575757"/>
                </a:solidFill>
                <a:effectLst/>
                <a:latin typeface="Century Schoolbook" panose="02040604050505020304" pitchFamily="18" charset="0"/>
              </a:rPr>
              <a:t>“The border this dog crosses is meaningless to him, as he sees the soldiers not as Pakistanis or Indians but as humans who have sometimes been kind to him.”</a:t>
            </a:r>
            <a:endParaRPr lang="en-US" sz="4800" b="0" dirty="0">
              <a:effectLst/>
            </a:endParaRPr>
          </a:p>
          <a:p>
            <a:pPr algn="just" rtl="0">
              <a:spcBef>
                <a:spcPts val="0"/>
              </a:spcBef>
              <a:spcAft>
                <a:spcPts val="0"/>
              </a:spcAft>
            </a:pPr>
            <a:r>
              <a:rPr lang="en-US" sz="4800" b="0" i="0" u="none" strike="noStrike" dirty="0">
                <a:solidFill>
                  <a:srgbClr val="575757"/>
                </a:solidFill>
                <a:effectLst/>
                <a:latin typeface="Century Schoolbook" panose="02040604050505020304" pitchFamily="18" charset="0"/>
              </a:rPr>
              <a:t>Throughout the story, the soldiers work to demarcate and draw contrasts between themselves and nearly everything around them, including the dog.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must be either an Indian or Pakistani dog, not simply the “mongrel” he is. Just before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reappears at the Indian camp, Banta Singh muses that “Dogs can never digest butter” according to a “famous saying”—an almost surreal effort to distinguish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a:t>
            </a:r>
            <a:r>
              <a:rPr lang="en-US" sz="4800" b="0" i="0" u="none" strike="noStrike" dirty="0" err="1">
                <a:solidFill>
                  <a:srgbClr val="575757"/>
                </a:solidFill>
                <a:effectLst/>
                <a:latin typeface="Century Schoolbook" panose="02040604050505020304" pitchFamily="18" charset="0"/>
              </a:rPr>
              <a:t>Jhun</a:t>
            </a:r>
            <a:r>
              <a:rPr lang="en-US" sz="4800" b="0" i="0" u="none" strike="noStrike" dirty="0">
                <a:solidFill>
                  <a:srgbClr val="575757"/>
                </a:solidFill>
                <a:effectLst/>
                <a:latin typeface="Century Schoolbook" panose="02040604050505020304" pitchFamily="18" charset="0"/>
              </a:rPr>
              <a:t> from humans and make the subsequent and casual efforts to shoot him somehow easier to manage for the soldiers.</a:t>
            </a:r>
            <a:endParaRPr lang="en-US" sz="4800" b="0" dirty="0">
              <a:effectLst/>
            </a:endParaRPr>
          </a:p>
          <a:p>
            <a:endParaRPr lang="en-IN" dirty="0"/>
          </a:p>
        </p:txBody>
      </p:sp>
    </p:spTree>
    <p:extLst>
      <p:ext uri="{BB962C8B-B14F-4D97-AF65-F5344CB8AC3E}">
        <p14:creationId xmlns:p14="http://schemas.microsoft.com/office/powerpoint/2010/main" val="409197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0EEEC-2024-42AB-B5D0-04F71BDE5838}"/>
              </a:ext>
            </a:extLst>
          </p:cNvPr>
          <p:cNvSpPr>
            <a:spLocks noGrp="1"/>
          </p:cNvSpPr>
          <p:nvPr>
            <p:ph idx="1"/>
          </p:nvPr>
        </p:nvSpPr>
        <p:spPr>
          <a:xfrm>
            <a:off x="838200" y="1132514"/>
            <a:ext cx="10515600" cy="5044449"/>
          </a:xfrm>
        </p:spPr>
        <p:txBody>
          <a:bodyPr>
            <a:normAutofit fontScale="55000" lnSpcReduction="20000"/>
          </a:bodyPr>
          <a:lstStyle/>
          <a:p>
            <a:pPr algn="just" rtl="0">
              <a:spcBef>
                <a:spcPts val="0"/>
              </a:spcBef>
              <a:spcAft>
                <a:spcPts val="0"/>
              </a:spcAft>
            </a:pPr>
            <a:r>
              <a:rPr lang="en-US" sz="2800" b="0" i="0" u="none" strike="noStrike" dirty="0">
                <a:solidFill>
                  <a:srgbClr val="575757"/>
                </a:solidFill>
                <a:effectLst/>
                <a:latin typeface="Century Schoolbook" panose="02040604050505020304" pitchFamily="18" charset="0"/>
              </a:rPr>
              <a:t>Even in the waning moments of the story, </a:t>
            </a: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continues to stress similarities and contrasts between the soldiers to highlight the painful absurdity of the partition. The Indian soldier </a:t>
            </a:r>
            <a:r>
              <a:rPr lang="en-US" sz="2800" b="0" i="0" u="none" strike="noStrike" dirty="0" err="1">
                <a:solidFill>
                  <a:srgbClr val="575757"/>
                </a:solidFill>
                <a:effectLst/>
                <a:latin typeface="Century Schoolbook" panose="02040604050505020304" pitchFamily="18" charset="0"/>
              </a:rPr>
              <a:t>Harnam</a:t>
            </a:r>
            <a:r>
              <a:rPr lang="en-US" sz="2800" b="0" i="0" u="none" strike="noStrike" dirty="0">
                <a:solidFill>
                  <a:srgbClr val="575757"/>
                </a:solidFill>
                <a:effectLst/>
                <a:latin typeface="Century Schoolbook" panose="02040604050505020304" pitchFamily="18" charset="0"/>
              </a:rPr>
              <a:t> Singh and the Pakistani soldier Himmat Kahn both shoot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the same time, and both find the “game” between them a source of great </a:t>
            </a:r>
            <a:r>
              <a:rPr lang="en-US" sz="2800" b="0" i="0" u="none" strike="noStrike" dirty="0" err="1">
                <a:solidFill>
                  <a:srgbClr val="575757"/>
                </a:solidFill>
                <a:effectLst/>
                <a:latin typeface="Century Schoolbook" panose="02040604050505020304" pitchFamily="18" charset="0"/>
              </a:rPr>
              <a:t>humour</a:t>
            </a:r>
            <a:r>
              <a:rPr lang="en-US" sz="2800" b="0" i="0" u="none" strike="noStrike" dirty="0">
                <a:solidFill>
                  <a:srgbClr val="575757"/>
                </a:solidFill>
                <a:effectLst/>
                <a:latin typeface="Century Schoolbook" panose="02040604050505020304" pitchFamily="18" charset="0"/>
              </a:rPr>
              <a:t>. They shoot at the dog for very different reasons, however, which are reflected in the words each says when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is finally dead. Himmat Kahn shoots at the dog to encourage him to complete his “mission” and do his “duty” in delivering the message to the Indians that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is, according to the sign they have attached to him, “a Pakistani dog.” According to Himmat Kahn,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dies a martyr’s death. </a:t>
            </a:r>
            <a:r>
              <a:rPr lang="en-US" sz="2800" b="0" i="0" u="none" strike="noStrike" dirty="0" err="1">
                <a:solidFill>
                  <a:srgbClr val="575757"/>
                </a:solidFill>
                <a:effectLst/>
                <a:latin typeface="Century Schoolbook" panose="02040604050505020304" pitchFamily="18" charset="0"/>
              </a:rPr>
              <a:t>Harnam</a:t>
            </a:r>
            <a:r>
              <a:rPr lang="en-US" sz="2800" b="0" i="0" u="none" strike="noStrike" dirty="0">
                <a:solidFill>
                  <a:srgbClr val="575757"/>
                </a:solidFill>
                <a:effectLst/>
                <a:latin typeface="Century Schoolbook" panose="02040604050505020304" pitchFamily="18" charset="0"/>
              </a:rPr>
              <a:t> Singh, on the other hand, shoots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because he is seen as an enemy dog approaching the Indian camp from the “Pakistani hill.” He portrays the dog as a traitor and declares that </a:t>
            </a:r>
            <a:r>
              <a:rPr lang="en-US" sz="2800" b="0" i="0" u="none" strike="noStrike" dirty="0" err="1">
                <a:solidFill>
                  <a:srgbClr val="575757"/>
                </a:solidFill>
                <a:effectLst/>
                <a:latin typeface="Century Schoolbook" panose="02040604050505020304" pitchFamily="18" charset="0"/>
              </a:rPr>
              <a:t>Juhn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Juhn</a:t>
            </a:r>
            <a:r>
              <a:rPr lang="en-US" sz="2800" b="0" i="0" u="none" strike="noStrike" dirty="0">
                <a:solidFill>
                  <a:srgbClr val="575757"/>
                </a:solidFill>
                <a:effectLst/>
                <a:latin typeface="Century Schoolbook" panose="02040604050505020304" pitchFamily="18" charset="0"/>
              </a:rPr>
              <a:t> “died a dog’s death.”</a:t>
            </a:r>
          </a:p>
          <a:p>
            <a:pPr marL="0" indent="0" algn="just" rtl="0">
              <a:spcBef>
                <a:spcPts val="0"/>
              </a:spcBef>
              <a:spcAft>
                <a:spcPts val="0"/>
              </a:spcAft>
              <a:buNone/>
            </a:pPr>
            <a:endParaRPr lang="en-US" sz="2800" b="0" dirty="0">
              <a:effectLst/>
            </a:endParaRPr>
          </a:p>
          <a:p>
            <a:pPr algn="just" rtl="0">
              <a:spcBef>
                <a:spcPts val="0"/>
              </a:spcBef>
              <a:spcAft>
                <a:spcPts val="1200"/>
              </a:spcAft>
            </a:pPr>
            <a:r>
              <a:rPr lang="en-US" sz="2800" b="0" i="0" u="none" strike="noStrike" dirty="0">
                <a:solidFill>
                  <a:srgbClr val="575757"/>
                </a:solidFill>
                <a:effectLst/>
                <a:latin typeface="Century Schoolbook" panose="02040604050505020304" pitchFamily="18" charset="0"/>
              </a:rPr>
              <a:t>Not only do the contrasts and peculiar similarities highlight the absurdities of war, but they ultimately allow </a:t>
            </a: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to question what constitutes a nation. </a:t>
            </a:r>
            <a:r>
              <a:rPr lang="en-US" sz="2800" b="0" i="0" u="none" strike="noStrike" dirty="0" err="1">
                <a:solidFill>
                  <a:srgbClr val="575757"/>
                </a:solidFill>
                <a:effectLst/>
                <a:latin typeface="Century Schoolbook" panose="02040604050505020304" pitchFamily="18" charset="0"/>
              </a:rPr>
              <a:t>Manto</a:t>
            </a:r>
            <a:r>
              <a:rPr lang="en-US" sz="2800" b="0" i="0" u="none" strike="noStrike" dirty="0">
                <a:solidFill>
                  <a:srgbClr val="575757"/>
                </a:solidFill>
                <a:effectLst/>
                <a:latin typeface="Century Schoolbook" panose="02040604050505020304" pitchFamily="18" charset="0"/>
              </a:rPr>
              <a:t> challenges the meaning and value of nationality when he has the soldiers claim that a stray dog can hold Pakistani or Indian citizenship. The border this dog crosses is meaningless to him, as he sees the soldiers, not as Pakistanis or Indians, but as humans who have sometimes been kind to him. There are no contrasts for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a:t>
            </a:r>
            <a:r>
              <a:rPr lang="en-US" sz="2800" b="0" i="0" u="none" strike="noStrike" dirty="0" err="1">
                <a:solidFill>
                  <a:srgbClr val="575757"/>
                </a:solidFill>
                <a:effectLst/>
                <a:latin typeface="Century Schoolbook" panose="02040604050505020304" pitchFamily="18" charset="0"/>
              </a:rPr>
              <a:t>Jhun</a:t>
            </a:r>
            <a:r>
              <a:rPr lang="en-US" sz="2800" b="0" i="0" u="none" strike="noStrike" dirty="0">
                <a:solidFill>
                  <a:srgbClr val="575757"/>
                </a:solidFill>
                <a:effectLst/>
                <a:latin typeface="Century Schoolbook" panose="02040604050505020304" pitchFamily="18" charset="0"/>
              </a:rPr>
              <a:t>, only similarities. From the vantage point of the story’s beginning, above the ground and looking down on the scene, there are no obvious lines clearly showing where one country ends and another begins. The natural world is enduring and seamless and shows no false borders that impulsively restrict the movements of birds or rivers. “The birds sang as they always had,” notes the narrator, indicating a certain timelessness to natural events and nature’s disregard for such erratic events as war. The story’s soldiers, on the other hand, are part of the species that insists on creating and defending artificial borders to separate and isolate large numbers of people from one another. By creating these named divisions between people, humans in “Dog of </a:t>
            </a:r>
            <a:r>
              <a:rPr lang="en-US" sz="2800" b="0" i="0" u="none" strike="noStrike" dirty="0" err="1">
                <a:solidFill>
                  <a:srgbClr val="575757"/>
                </a:solidFill>
                <a:effectLst/>
                <a:latin typeface="Century Schoolbook" panose="02040604050505020304" pitchFamily="18" charset="0"/>
              </a:rPr>
              <a:t>Tithwal</a:t>
            </a:r>
            <a:r>
              <a:rPr lang="en-US" sz="2800" b="0" i="0" u="none" strike="noStrike" dirty="0">
                <a:solidFill>
                  <a:srgbClr val="575757"/>
                </a:solidFill>
                <a:effectLst/>
                <a:latin typeface="Century Schoolbook" panose="02040604050505020304" pitchFamily="18" charset="0"/>
              </a:rPr>
              <a:t>” have constructed distinctions—the ultimate contrast between “us” and “them”—where there are none naturally occurring, and the result is certain pain and death.</a:t>
            </a:r>
            <a:endParaRPr lang="en-US" sz="2800" b="0" dirty="0">
              <a:effectLst/>
            </a:endParaRPr>
          </a:p>
        </p:txBody>
      </p:sp>
    </p:spTree>
    <p:extLst>
      <p:ext uri="{BB962C8B-B14F-4D97-AF65-F5344CB8AC3E}">
        <p14:creationId xmlns:p14="http://schemas.microsoft.com/office/powerpoint/2010/main" val="290764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E023-C253-45D2-8B4A-A6491156B137}"/>
              </a:ext>
            </a:extLst>
          </p:cNvPr>
          <p:cNvSpPr>
            <a:spLocks noGrp="1"/>
          </p:cNvSpPr>
          <p:nvPr>
            <p:ph type="title"/>
          </p:nvPr>
        </p:nvSpPr>
        <p:spPr/>
        <p:txBody>
          <a:bodyPr/>
          <a:lstStyle/>
          <a:p>
            <a:r>
              <a:rPr lang="en-IN" dirty="0"/>
              <a:t>The Night Train at </a:t>
            </a:r>
            <a:r>
              <a:rPr lang="en-IN" dirty="0" err="1"/>
              <a:t>Deoli</a:t>
            </a:r>
            <a:endParaRPr lang="en-IN" dirty="0"/>
          </a:p>
        </p:txBody>
      </p:sp>
      <p:sp>
        <p:nvSpPr>
          <p:cNvPr id="3" name="Content Placeholder 2">
            <a:extLst>
              <a:ext uri="{FF2B5EF4-FFF2-40B4-BE49-F238E27FC236}">
                <a16:creationId xmlns:a16="http://schemas.microsoft.com/office/drawing/2014/main" id="{E2EF35B4-320C-4BEA-84C7-BDF9AF92F7FD}"/>
              </a:ext>
            </a:extLst>
          </p:cNvPr>
          <p:cNvSpPr>
            <a:spLocks noGrp="1"/>
          </p:cNvSpPr>
          <p:nvPr>
            <p:ph idx="1"/>
          </p:nvPr>
        </p:nvSpPr>
        <p:spPr/>
        <p:txBody>
          <a:bodyPr>
            <a:normAutofit lnSpcReduction="10000"/>
          </a:bodyPr>
          <a:lstStyle/>
          <a:p>
            <a:r>
              <a:rPr lang="en-US" sz="1600" dirty="0"/>
              <a:t>In this short story, Ruskin Bond narrates his experience during one of his train journeys to Dehra as an eighteen- year-old. He tells us that he used to spend his vacation every summer in his grandmother’s place in Dehra and had to pass a small lonely station, </a:t>
            </a:r>
            <a:r>
              <a:rPr lang="en-US" sz="1600" dirty="0" err="1"/>
              <a:t>Deoli</a:t>
            </a:r>
            <a:r>
              <a:rPr lang="en-US" sz="1600" dirty="0"/>
              <a:t> amidst the jungle on the way. This station appears strange to him as no one got on or off the train there &amp; nothing seemed to happen there. He wonders why the train stopped there for ten minutes regularly without reason and feels sorry for the lonely little platform. On one such journey, the author happens to see a pale- looking girl selling baskets. She appears to be poor, but with grace and dignity. Her shiny black hair and dark, troubled eyes attract the author. The girl offers to sell baskets to him. He initially refuses to buy and later when she insists, happens to buy one with a little hesitation, daring not to touch her fingers in the melee. Both of them just look at each other for quite some time, just as it strikes a chord of affection between them. He longs to see her, her searching and eloquent eyes, again on his return journey. The meeting helps to break the monotony of his journey &amp; brings in a sense of attachment &amp; responsibility towards the girl. The second time he sees her, both of them feel pleased to see each other, a smile on their faces reinforcing it, it seems like a meeting of old friends. Silence reigns and speaks more than words. He feels like taking her with him but does not do so. He tells her that he needs to go to Delhi and she replies saying she need not go anywhere, perhaps expressing her helplessness. Both of them separate unwillingly as the train leaves the station, with the hope of meeting again. The author spends the remainder of the journey and a long time later thinking about her. The next summer, soon after his college term finishes, he rushes to go to Dehra, eager to meet the girl, his grandmother being an excuse. This time she is not to be seen at the </a:t>
            </a:r>
            <a:r>
              <a:rPr lang="en-US" sz="1600" dirty="0" err="1"/>
              <a:t>Deoli</a:t>
            </a:r>
            <a:r>
              <a:rPr lang="en-US" sz="1600" dirty="0"/>
              <a:t> station though he waits for a long time. This deeply disappoints him and a sense of foreboding overcomes him. On his way back to Delhi, he again waits anxiously to see her, but it ends in vain. On enquiry, he comes to know that the girl has stopped coming, &amp; nobody knows about her whereabouts. Once again, he has to run for the train and invariably leave the station. He decides that once he would break the journey there, spend a day in the town, make enquiries and find the girl who had stolen his heart.</a:t>
            </a:r>
            <a:endParaRPr lang="en-IN" sz="1600" dirty="0"/>
          </a:p>
        </p:txBody>
      </p:sp>
    </p:spTree>
    <p:extLst>
      <p:ext uri="{BB962C8B-B14F-4D97-AF65-F5344CB8AC3E}">
        <p14:creationId xmlns:p14="http://schemas.microsoft.com/office/powerpoint/2010/main" val="320110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2FF90-55B9-4BB6-A14B-C1FF779FCE2E}"/>
              </a:ext>
            </a:extLst>
          </p:cNvPr>
          <p:cNvSpPr>
            <a:spLocks noGrp="1"/>
          </p:cNvSpPr>
          <p:nvPr>
            <p:ph idx="1"/>
          </p:nvPr>
        </p:nvSpPr>
        <p:spPr>
          <a:xfrm>
            <a:off x="838200" y="931178"/>
            <a:ext cx="10515600" cy="5245785"/>
          </a:xfrm>
        </p:spPr>
        <p:txBody>
          <a:bodyPr>
            <a:normAutofit lnSpcReduction="10000"/>
          </a:bodyPr>
          <a:lstStyle/>
          <a:p>
            <a:r>
              <a:rPr lang="en-US" sz="2800" dirty="0"/>
              <a:t>. The following year in summer, he again walks up &amp; down the platform hoping to see the girl, but somehow, cannot bring himself to break the journey to look for her. He seems to be afraid of discovering about her, dreading about anything unfortunate that could have befallen her and wants to retain his sweet memories of her &amp; not allow it to be spoilt with unfortunate events. All the same, the author also suggests to his readers that he did not want to project himself like a hero of a movie where the hero would meet his sweetheart going through all hardships and win her over. He prefers to keep hoping and dreaming, waiting for the girl. The author brings the readers to a realistic world rather than a fictitious, imaginary, unreal world, driving home the fact that life is not like a fiction novel or a movie; losing and gaining becomes part of life’s journey that needs to be taken in our stride. Life is a constant process, which cannot be stopped. We can only carry memories forward while life goes on.</a:t>
            </a:r>
            <a:endParaRPr lang="en-IN" dirty="0"/>
          </a:p>
        </p:txBody>
      </p:sp>
    </p:spTree>
    <p:extLst>
      <p:ext uri="{BB962C8B-B14F-4D97-AF65-F5344CB8AC3E}">
        <p14:creationId xmlns:p14="http://schemas.microsoft.com/office/powerpoint/2010/main" val="220263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4EE7-40AC-48A9-98C6-14F4BBB45DBA}"/>
              </a:ext>
            </a:extLst>
          </p:cNvPr>
          <p:cNvSpPr>
            <a:spLocks noGrp="1"/>
          </p:cNvSpPr>
          <p:nvPr>
            <p:ph type="title"/>
          </p:nvPr>
        </p:nvSpPr>
        <p:spPr/>
        <p:txBody>
          <a:bodyPr/>
          <a:lstStyle/>
          <a:p>
            <a:r>
              <a:rPr lang="en-US" dirty="0"/>
              <a:t>WHAT IS THE DIFFERENCE BETWEEN READING AND CRITICAL READING?</a:t>
            </a:r>
            <a:endParaRPr lang="en-IN" dirty="0"/>
          </a:p>
        </p:txBody>
      </p:sp>
      <p:pic>
        <p:nvPicPr>
          <p:cNvPr id="5" name="Content Placeholder 4">
            <a:extLst>
              <a:ext uri="{FF2B5EF4-FFF2-40B4-BE49-F238E27FC236}">
                <a16:creationId xmlns:a16="http://schemas.microsoft.com/office/drawing/2014/main" id="{2C912A6B-52C7-44FE-B759-0424A1B5D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79134"/>
            <a:ext cx="9463481" cy="4420997"/>
          </a:xfrm>
        </p:spPr>
      </p:pic>
    </p:spTree>
    <p:extLst>
      <p:ext uri="{BB962C8B-B14F-4D97-AF65-F5344CB8AC3E}">
        <p14:creationId xmlns:p14="http://schemas.microsoft.com/office/powerpoint/2010/main" val="36894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58E0-1129-470C-B34E-A4D044210B75}"/>
              </a:ext>
            </a:extLst>
          </p:cNvPr>
          <p:cNvSpPr>
            <a:spLocks noGrp="1"/>
          </p:cNvSpPr>
          <p:nvPr>
            <p:ph type="title"/>
          </p:nvPr>
        </p:nvSpPr>
        <p:spPr/>
        <p:txBody>
          <a:bodyPr/>
          <a:lstStyle/>
          <a:p>
            <a:r>
              <a:rPr lang="en-US" dirty="0"/>
              <a:t>What does it take to be a Critical Reader? </a:t>
            </a:r>
            <a:endParaRPr lang="en-IN" dirty="0"/>
          </a:p>
        </p:txBody>
      </p:sp>
      <p:sp>
        <p:nvSpPr>
          <p:cNvPr id="3" name="Content Placeholder 2">
            <a:extLst>
              <a:ext uri="{FF2B5EF4-FFF2-40B4-BE49-F238E27FC236}">
                <a16:creationId xmlns:a16="http://schemas.microsoft.com/office/drawing/2014/main" id="{66202D13-F552-4C13-9C12-31B78AF948CC}"/>
              </a:ext>
            </a:extLst>
          </p:cNvPr>
          <p:cNvSpPr>
            <a:spLocks noGrp="1"/>
          </p:cNvSpPr>
          <p:nvPr>
            <p:ph idx="1"/>
          </p:nvPr>
        </p:nvSpPr>
        <p:spPr/>
        <p:txBody>
          <a:bodyPr/>
          <a:lstStyle/>
          <a:p>
            <a:r>
              <a:rPr lang="en-US" i="1" dirty="0"/>
              <a:t>Prepare to become part of the writer's audience</a:t>
            </a:r>
            <a:r>
              <a:rPr lang="en-US" dirty="0"/>
              <a:t>  </a:t>
            </a:r>
          </a:p>
          <a:p>
            <a:r>
              <a:rPr lang="en-US" i="1" dirty="0"/>
              <a:t>Prepare to read with an open mind</a:t>
            </a:r>
            <a:endParaRPr lang="en-US" dirty="0"/>
          </a:p>
          <a:p>
            <a:r>
              <a:rPr lang="en-US" i="1" dirty="0"/>
              <a:t>Consider the title</a:t>
            </a:r>
            <a:endParaRPr lang="en-US" dirty="0"/>
          </a:p>
          <a:p>
            <a:r>
              <a:rPr lang="en-US" i="1" dirty="0"/>
              <a:t>Read slowly </a:t>
            </a:r>
          </a:p>
          <a:p>
            <a:r>
              <a:rPr lang="en-US" i="1" dirty="0"/>
              <a:t>Use the dictionary and other appropriate reference works</a:t>
            </a:r>
            <a:endParaRPr lang="en-US" dirty="0"/>
          </a:p>
          <a:p>
            <a:r>
              <a:rPr lang="en-US" i="1" dirty="0"/>
              <a:t>Keep a reading journal</a:t>
            </a:r>
          </a:p>
          <a:p>
            <a:r>
              <a:rPr lang="en-US" i="1" dirty="0"/>
              <a:t>Write short notes</a:t>
            </a:r>
          </a:p>
          <a:p>
            <a:endParaRPr lang="en-IN" dirty="0"/>
          </a:p>
        </p:txBody>
      </p:sp>
    </p:spTree>
    <p:extLst>
      <p:ext uri="{BB962C8B-B14F-4D97-AF65-F5344CB8AC3E}">
        <p14:creationId xmlns:p14="http://schemas.microsoft.com/office/powerpoint/2010/main" val="306538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098F-C89F-44DD-A7F4-40E81C4A19DE}"/>
              </a:ext>
            </a:extLst>
          </p:cNvPr>
          <p:cNvSpPr>
            <a:spLocks noGrp="1"/>
          </p:cNvSpPr>
          <p:nvPr>
            <p:ph type="title"/>
          </p:nvPr>
        </p:nvSpPr>
        <p:spPr/>
        <p:txBody>
          <a:bodyPr/>
          <a:lstStyle/>
          <a:p>
            <a:r>
              <a:rPr lang="en-US" dirty="0"/>
              <a:t>WHAT NEEDS TO BE DONE TO PREPARE FOR CRITICAL READING? </a:t>
            </a:r>
            <a:endParaRPr lang="en-IN" dirty="0"/>
          </a:p>
        </p:txBody>
      </p:sp>
      <p:sp>
        <p:nvSpPr>
          <p:cNvPr id="3" name="Content Placeholder 2">
            <a:extLst>
              <a:ext uri="{FF2B5EF4-FFF2-40B4-BE49-F238E27FC236}">
                <a16:creationId xmlns:a16="http://schemas.microsoft.com/office/drawing/2014/main" id="{F7F4C22A-1C6F-4D27-800C-34D985AFBE2D}"/>
              </a:ext>
            </a:extLst>
          </p:cNvPr>
          <p:cNvSpPr>
            <a:spLocks noGrp="1"/>
          </p:cNvSpPr>
          <p:nvPr>
            <p:ph idx="1"/>
          </p:nvPr>
        </p:nvSpPr>
        <p:spPr/>
        <p:txBody>
          <a:bodyPr>
            <a:normAutofit fontScale="92500"/>
          </a:bodyPr>
          <a:lstStyle/>
          <a:p>
            <a:r>
              <a:rPr lang="en-US" dirty="0"/>
              <a:t>There are two steps to preparing to read critically: </a:t>
            </a:r>
          </a:p>
          <a:p>
            <a:r>
              <a:rPr lang="en-US" dirty="0"/>
              <a:t>1. Self-Reflect: What experiences, assumptions, knowledge, and perspectives do you bring to the text? What biases might you have? Are you able to keep an open mind and consider other points of view? </a:t>
            </a:r>
          </a:p>
          <a:p>
            <a:r>
              <a:rPr lang="en-US" dirty="0"/>
              <a:t>2. Read to Understand: </a:t>
            </a:r>
          </a:p>
          <a:p>
            <a:pPr marL="0" indent="0">
              <a:buNone/>
            </a:pPr>
            <a:r>
              <a:rPr lang="en-US" dirty="0"/>
              <a:t>a. Examine the text and context: Who is the author? Who is the publisher? Where and when was it written? What kind of text is it?</a:t>
            </a:r>
          </a:p>
          <a:p>
            <a:pPr marL="0" indent="0">
              <a:buNone/>
            </a:pPr>
            <a:r>
              <a:rPr lang="en-US" dirty="0"/>
              <a:t> b. Skim the text: What is the topic? What are the main ideas? c. Resolve confusion: Look up unfamiliar words or terms in dictionaries or glossaries. Go over difficult passages to clarify them. </a:t>
            </a:r>
            <a:endParaRPr lang="en-IN" dirty="0"/>
          </a:p>
        </p:txBody>
      </p:sp>
    </p:spTree>
    <p:extLst>
      <p:ext uri="{BB962C8B-B14F-4D97-AF65-F5344CB8AC3E}">
        <p14:creationId xmlns:p14="http://schemas.microsoft.com/office/powerpoint/2010/main" val="199358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EAC1-00DF-41BF-A92E-C4D57F3321B1}"/>
              </a:ext>
            </a:extLst>
          </p:cNvPr>
          <p:cNvSpPr>
            <a:spLocks noGrp="1"/>
          </p:cNvSpPr>
          <p:nvPr>
            <p:ph type="title"/>
          </p:nvPr>
        </p:nvSpPr>
        <p:spPr/>
        <p:txBody>
          <a:bodyPr/>
          <a:lstStyle/>
          <a:p>
            <a:r>
              <a:rPr lang="en-US" dirty="0"/>
              <a:t>WHAT IS THE PROCESS FOR READING CRITICALLY?</a:t>
            </a:r>
            <a:endParaRPr lang="en-IN" dirty="0"/>
          </a:p>
        </p:txBody>
      </p:sp>
      <p:sp>
        <p:nvSpPr>
          <p:cNvPr id="3" name="Content Placeholder 2">
            <a:extLst>
              <a:ext uri="{FF2B5EF4-FFF2-40B4-BE49-F238E27FC236}">
                <a16:creationId xmlns:a16="http://schemas.microsoft.com/office/drawing/2014/main" id="{FD423574-F008-4503-A01B-5620F1111C9F}"/>
              </a:ext>
            </a:extLst>
          </p:cNvPr>
          <p:cNvSpPr>
            <a:spLocks noGrp="1"/>
          </p:cNvSpPr>
          <p:nvPr>
            <p:ph idx="1"/>
          </p:nvPr>
        </p:nvSpPr>
        <p:spPr/>
        <p:txBody>
          <a:bodyPr/>
          <a:lstStyle/>
          <a:p>
            <a:r>
              <a:rPr lang="en-US" dirty="0"/>
              <a:t>To read critically, you must think critically. This involves analysis, interpretation, and evaluation. Each of these processes helps you to interact with the text in different ways: highlighting important points and examples, taking notes, testing answers to your questions, brainstorming, outlining, describing aspects of the text or argument, reflecting on your own reading and thinking, raising objections to the ideas or evidence presented, </a:t>
            </a:r>
            <a:r>
              <a:rPr lang="en-US" dirty="0" err="1"/>
              <a:t>etc</a:t>
            </a:r>
            <a:endParaRPr lang="en-IN" dirty="0"/>
          </a:p>
        </p:txBody>
      </p:sp>
    </p:spTree>
    <p:extLst>
      <p:ext uri="{BB962C8B-B14F-4D97-AF65-F5344CB8AC3E}">
        <p14:creationId xmlns:p14="http://schemas.microsoft.com/office/powerpoint/2010/main" val="121767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2688-F6DE-4D6D-BF93-9A46E430C8E9}"/>
              </a:ext>
            </a:extLst>
          </p:cNvPr>
          <p:cNvSpPr>
            <a:spLocks noGrp="1"/>
          </p:cNvSpPr>
          <p:nvPr>
            <p:ph type="title"/>
          </p:nvPr>
        </p:nvSpPr>
        <p:spPr/>
        <p:txBody>
          <a:bodyPr/>
          <a:lstStyle/>
          <a:p>
            <a:r>
              <a:rPr lang="en-US" sz="4400" b="0" i="0" u="none" strike="noStrike" dirty="0">
                <a:solidFill>
                  <a:srgbClr val="444444"/>
                </a:solidFill>
                <a:effectLst/>
                <a:latin typeface="Century Schoolbook" panose="02040604050505020304" pitchFamily="18" charset="0"/>
              </a:rPr>
              <a:t>A Snake in the Grass</a:t>
            </a:r>
            <a:endParaRPr lang="en-IN" dirty="0"/>
          </a:p>
        </p:txBody>
      </p:sp>
      <p:sp>
        <p:nvSpPr>
          <p:cNvPr id="3" name="Content Placeholder 2">
            <a:extLst>
              <a:ext uri="{FF2B5EF4-FFF2-40B4-BE49-F238E27FC236}">
                <a16:creationId xmlns:a16="http://schemas.microsoft.com/office/drawing/2014/main" id="{CDA068D4-F791-42E6-8DB3-A76F433FF830}"/>
              </a:ext>
            </a:extLst>
          </p:cNvPr>
          <p:cNvSpPr>
            <a:spLocks noGrp="1"/>
          </p:cNvSpPr>
          <p:nvPr>
            <p:ph idx="1"/>
          </p:nvPr>
        </p:nvSpPr>
        <p:spPr/>
        <p:txBody>
          <a:bodyPr>
            <a:normAutofit/>
          </a:bodyPr>
          <a:lstStyle/>
          <a:p>
            <a:pPr algn="just" rtl="0">
              <a:spcBef>
                <a:spcPts val="900"/>
              </a:spcBef>
              <a:spcAft>
                <a:spcPts val="0"/>
              </a:spcAft>
            </a:pPr>
            <a:r>
              <a:rPr lang="en-US" sz="1800" b="0" i="0" u="none" strike="noStrike" dirty="0">
                <a:solidFill>
                  <a:srgbClr val="444444"/>
                </a:solidFill>
                <a:effectLst/>
                <a:latin typeface="Century Schoolbook" panose="02040604050505020304" pitchFamily="18" charset="0"/>
              </a:rPr>
              <a:t>In A Snake in the Grass by R.K. Narayan we have the theme of responsibility, honesty, trust, fear, control and tradition. Taken from his ‘An Astrologer’s Day and Other Stories’ collection the story is narrated in the third person by an unnamed narrator and from the beginning of the story the reader </a:t>
            </a:r>
            <a:r>
              <a:rPr lang="en-US" sz="1800" b="0" i="0" u="none" strike="noStrike" dirty="0" err="1">
                <a:solidFill>
                  <a:srgbClr val="444444"/>
                </a:solidFill>
                <a:effectLst/>
                <a:latin typeface="Century Schoolbook" panose="02040604050505020304" pitchFamily="18" charset="0"/>
              </a:rPr>
              <a:t>realises</a:t>
            </a:r>
            <a:r>
              <a:rPr lang="en-US" sz="1800" b="0" i="0" u="none" strike="noStrike" dirty="0">
                <a:solidFill>
                  <a:srgbClr val="444444"/>
                </a:solidFill>
                <a:effectLst/>
                <a:latin typeface="Century Schoolbook" panose="02040604050505020304" pitchFamily="18" charset="0"/>
              </a:rPr>
              <a:t> that Narayan may be exploring the theme of responsibility. It is made clear to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that he has responsibility to catch the snake. If anything he is being blamed on the snake’s appearance in the garden due to the fact that the garden is overgrown and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has not maintained it. Even though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suggests he had previously asked for a grass-cutter everybody in the story still considers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to be responsible for catching the snake.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is also threatened with being fired should he not find the snake. If anything there is a sense that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may be lazy. There are many ways to cut grass without a grass-cutter yet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is focused only on obtaining a grass-cutter rather than actually exerting himself and cutting the grass another way. As the family in the story do when they are searching for the snake. It is also noticeable that </a:t>
            </a:r>
            <a:r>
              <a:rPr lang="en-US" sz="1800" b="0" i="0" u="none" strike="noStrike" dirty="0" err="1">
                <a:solidFill>
                  <a:srgbClr val="444444"/>
                </a:solidFill>
                <a:effectLst/>
                <a:latin typeface="Century Schoolbook" panose="02040604050505020304" pitchFamily="18" charset="0"/>
              </a:rPr>
              <a:t>Dasa’s</a:t>
            </a:r>
            <a:r>
              <a:rPr lang="en-US" sz="1800" b="0" i="0" u="none" strike="noStrike" dirty="0">
                <a:solidFill>
                  <a:srgbClr val="444444"/>
                </a:solidFill>
                <a:effectLst/>
                <a:latin typeface="Century Schoolbook" panose="02040604050505020304" pitchFamily="18" charset="0"/>
              </a:rPr>
              <a:t> efforts at searching for the snake are half-hearted. He doesn’t really put much effort into his actions. Which again would suggest that </a:t>
            </a:r>
            <a:r>
              <a:rPr lang="en-US" sz="1800" b="0" i="0" u="none" strike="noStrike" dirty="0" err="1">
                <a:solidFill>
                  <a:srgbClr val="444444"/>
                </a:solidFill>
                <a:effectLst/>
                <a:latin typeface="Century Schoolbook" panose="02040604050505020304" pitchFamily="18" charset="0"/>
              </a:rPr>
              <a:t>Dasa</a:t>
            </a:r>
            <a:r>
              <a:rPr lang="en-US" sz="1800" b="0" i="0" u="none" strike="noStrike" dirty="0">
                <a:solidFill>
                  <a:srgbClr val="444444"/>
                </a:solidFill>
                <a:effectLst/>
                <a:latin typeface="Century Schoolbook" panose="02040604050505020304" pitchFamily="18" charset="0"/>
              </a:rPr>
              <a:t> may be lazy.</a:t>
            </a:r>
            <a:endParaRPr lang="en-US" b="0" dirty="0">
              <a:effectLst/>
            </a:endParaRPr>
          </a:p>
        </p:txBody>
      </p:sp>
    </p:spTree>
    <p:extLst>
      <p:ext uri="{BB962C8B-B14F-4D97-AF65-F5344CB8AC3E}">
        <p14:creationId xmlns:p14="http://schemas.microsoft.com/office/powerpoint/2010/main" val="205709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FA2A1-9170-4B12-8D09-0E0BA9ACA0FC}"/>
              </a:ext>
            </a:extLst>
          </p:cNvPr>
          <p:cNvSpPr>
            <a:spLocks noGrp="1"/>
          </p:cNvSpPr>
          <p:nvPr>
            <p:ph idx="1"/>
          </p:nvPr>
        </p:nvSpPr>
        <p:spPr>
          <a:xfrm>
            <a:off x="838200" y="1518407"/>
            <a:ext cx="10515600" cy="4658556"/>
          </a:xfrm>
        </p:spPr>
        <p:txBody>
          <a:bodyPr>
            <a:normAutofit fontScale="85000" lnSpcReduction="20000"/>
          </a:bodyPr>
          <a:lstStyle/>
          <a:p>
            <a:pPr algn="just" rtl="0">
              <a:spcBef>
                <a:spcPts val="0"/>
              </a:spcBef>
              <a:spcAft>
                <a:spcPts val="0"/>
              </a:spcAft>
            </a:pPr>
            <a:r>
              <a:rPr lang="en-US" sz="2800" b="0" i="0" u="none" strike="noStrike" dirty="0">
                <a:solidFill>
                  <a:srgbClr val="444444"/>
                </a:solidFill>
                <a:effectLst/>
                <a:latin typeface="Century Schoolbook" panose="02040604050505020304" pitchFamily="18" charset="0"/>
              </a:rPr>
              <a:t>The fact that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is in bed when the snake arrives and is the only person in the story who is still in bed further suggests that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may be lazy. It is as though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knows what he can and can’t get away with. There is also a sense that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can’t be trusted. Firstly, as mentioned he half-heartedly searches for the snake and secondly at the end of the story he claims to have found the snake in a pot yet nobody actually sees the snake in the pot. Leaving one of the boys to question as to whether there were two snakes. When in all likelihood there is only the one snake and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doesn’t have the snake at all. As to why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might like to lie to the family. It is possible that he is conscious of the threat that the family have made towards him about being fired and as such he concocts a story in order to save his job. Which in reality is understandable though at the same time is dishonest. </a:t>
            </a:r>
            <a:r>
              <a:rPr lang="en-US" sz="2800" b="0" i="0" u="none" strike="noStrike" dirty="0" err="1">
                <a:solidFill>
                  <a:srgbClr val="444444"/>
                </a:solidFill>
                <a:effectLst/>
                <a:latin typeface="Century Schoolbook" panose="02040604050505020304" pitchFamily="18" charset="0"/>
              </a:rPr>
              <a:t>Dasa’s</a:t>
            </a:r>
            <a:r>
              <a:rPr lang="en-US" sz="2800" b="0" i="0" u="none" strike="noStrike" dirty="0">
                <a:solidFill>
                  <a:srgbClr val="444444"/>
                </a:solidFill>
                <a:effectLst/>
                <a:latin typeface="Century Schoolbook" panose="02040604050505020304" pitchFamily="18" charset="0"/>
              </a:rPr>
              <a:t> number one priority in the story appears to be maintain the status quo. That being keeping himself in comfortable employment for a family who do not seem to see that </a:t>
            </a:r>
            <a:r>
              <a:rPr lang="en-US" sz="2800" b="0" i="0" u="none" strike="noStrike" dirty="0" err="1">
                <a:solidFill>
                  <a:srgbClr val="444444"/>
                </a:solidFill>
                <a:effectLst/>
                <a:latin typeface="Century Schoolbook" panose="02040604050505020304" pitchFamily="18" charset="0"/>
              </a:rPr>
              <a:t>Dasa</a:t>
            </a:r>
            <a:r>
              <a:rPr lang="en-US" sz="2800" b="0" i="0" u="none" strike="noStrike" dirty="0">
                <a:solidFill>
                  <a:srgbClr val="444444"/>
                </a:solidFill>
                <a:effectLst/>
                <a:latin typeface="Century Schoolbook" panose="02040604050505020304" pitchFamily="18" charset="0"/>
              </a:rPr>
              <a:t> is not only lazy and dishonest but also untrustworthy.</a:t>
            </a:r>
            <a:endParaRPr lang="en-US" b="0" dirty="0">
              <a:effectLst/>
            </a:endParaRPr>
          </a:p>
          <a:p>
            <a:pPr marL="0" indent="0">
              <a:buNone/>
            </a:pPr>
            <a:endParaRPr lang="en-IN" dirty="0"/>
          </a:p>
        </p:txBody>
      </p:sp>
    </p:spTree>
    <p:extLst>
      <p:ext uri="{BB962C8B-B14F-4D97-AF65-F5344CB8AC3E}">
        <p14:creationId xmlns:p14="http://schemas.microsoft.com/office/powerpoint/2010/main" val="355031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BF771-B247-49E1-81C2-7E91247E8D00}"/>
              </a:ext>
            </a:extLst>
          </p:cNvPr>
          <p:cNvSpPr>
            <a:spLocks noGrp="1"/>
          </p:cNvSpPr>
          <p:nvPr>
            <p:ph idx="1"/>
          </p:nvPr>
        </p:nvSpPr>
        <p:spPr>
          <a:xfrm>
            <a:off x="838200" y="998290"/>
            <a:ext cx="10515600" cy="5178673"/>
          </a:xfrm>
        </p:spPr>
        <p:txBody>
          <a:bodyPr>
            <a:normAutofit fontScale="55000" lnSpcReduction="20000"/>
          </a:bodyPr>
          <a:lstStyle/>
          <a:p>
            <a:pPr algn="just" rtl="0">
              <a:spcBef>
                <a:spcPts val="0"/>
              </a:spcBef>
              <a:spcAft>
                <a:spcPts val="0"/>
              </a:spcAft>
            </a:pPr>
            <a:r>
              <a:rPr lang="en-US" sz="2900" b="0" i="0" u="none" strike="noStrike" dirty="0">
                <a:solidFill>
                  <a:srgbClr val="444444"/>
                </a:solidFill>
                <a:effectLst/>
                <a:latin typeface="Century Schoolbook" panose="02040604050505020304" pitchFamily="18" charset="0"/>
              </a:rPr>
              <a:t>Narayan may also be exploring the theme of tradition. Something that is noticeable through the mother and the beggar’s conversation. This may be important as the mother’s fears are alleviated after she talks to the beggar. So thankful is the mother that she gives the beggar a coin. It is also possible that Narayan may be suggesting that it can be beneficial to an individual to follow tradition. However, though the mother might believe that the cobra is a sign of God Subramanya visiting her the reality is that the cobra still needs to be caught as it is venomous. It has the potential to kill an individual regardless of their beliefs. What is also interesting is how easily afraid the mother can get. When her son tells her that a person dies every twenty minutes from a cobra-bite the mother nearly screams with anguish.  Though as mentioned the beggar does alleviate the mother’s fears. Whether her words ring true is another thing. The introduction of the snake-charmer also plays on the theme of tradition. Though he is only briefly mentioned in the story his words also help the mother when it comes to her fears and apprehensions over the snake. Though unfortunately he is unable to do anything till the snake can be found. Something that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eventually claims to have done.</a:t>
            </a:r>
          </a:p>
          <a:p>
            <a:pPr marL="0" indent="0" algn="just" rtl="0">
              <a:spcBef>
                <a:spcPts val="0"/>
              </a:spcBef>
              <a:spcAft>
                <a:spcPts val="0"/>
              </a:spcAft>
              <a:buNone/>
            </a:pPr>
            <a:endParaRPr lang="en-US" sz="2900" b="0" dirty="0">
              <a:effectLst/>
            </a:endParaRPr>
          </a:p>
          <a:p>
            <a:pPr algn="just" rtl="0">
              <a:spcBef>
                <a:spcPts val="0"/>
              </a:spcBef>
              <a:spcAft>
                <a:spcPts val="900"/>
              </a:spcAft>
            </a:pPr>
            <a:r>
              <a:rPr lang="en-US" sz="2900" b="0" i="0" u="none" strike="noStrike" dirty="0">
                <a:solidFill>
                  <a:srgbClr val="444444"/>
                </a:solidFill>
                <a:effectLst/>
                <a:latin typeface="Century Schoolbook" panose="02040604050505020304" pitchFamily="18" charset="0"/>
              </a:rPr>
              <a:t>It may also be a case that Narayan is exploring the theme of control. The snake-charmer has control over snakes.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is supposed to have control over the garden yet it is growing wild and the family are supposed to have control over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Though this does not appear to be so in the story. It would appear that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is his own boss. The family trust him to do things like cut the grass or help find the snake but he never fully exerts himself. In reality Das is living the life a master would rather than the life of a servant. He is fully trusted by the family but the reader is already aware that this trust is misguided.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simply can’t be trusted. Something that might be understood by the college-boy who wishes that he had looked inside the pot that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was carrying.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has saved himself from being fired though how long he may remain in the family’s employment is difficult to say. Eventually they must </a:t>
            </a:r>
            <a:r>
              <a:rPr lang="en-US" sz="2900" b="0" i="0" u="none" strike="noStrike" dirty="0" err="1">
                <a:solidFill>
                  <a:srgbClr val="444444"/>
                </a:solidFill>
                <a:effectLst/>
                <a:latin typeface="Century Schoolbook" panose="02040604050505020304" pitchFamily="18" charset="0"/>
              </a:rPr>
              <a:t>realise</a:t>
            </a:r>
            <a:r>
              <a:rPr lang="en-US" sz="2900" b="0" i="0" u="none" strike="noStrike" dirty="0">
                <a:solidFill>
                  <a:srgbClr val="444444"/>
                </a:solidFill>
                <a:effectLst/>
                <a:latin typeface="Century Schoolbook" panose="02040604050505020304" pitchFamily="18" charset="0"/>
              </a:rPr>
              <a:t> just what type of character </a:t>
            </a:r>
            <a:r>
              <a:rPr lang="en-US" sz="2900" b="0" i="0" u="none" strike="noStrike" dirty="0" err="1">
                <a:solidFill>
                  <a:srgbClr val="444444"/>
                </a:solidFill>
                <a:effectLst/>
                <a:latin typeface="Century Schoolbook" panose="02040604050505020304" pitchFamily="18" charset="0"/>
              </a:rPr>
              <a:t>Dasa</a:t>
            </a:r>
            <a:r>
              <a:rPr lang="en-US" sz="2900" b="0" i="0" u="none" strike="noStrike" dirty="0">
                <a:solidFill>
                  <a:srgbClr val="444444"/>
                </a:solidFill>
                <a:effectLst/>
                <a:latin typeface="Century Schoolbook" panose="02040604050505020304" pitchFamily="18" charset="0"/>
              </a:rPr>
              <a:t> is. A lazy, dishonest and untrustworthy man who is taking advantage of his job as a servant to the family.</a:t>
            </a:r>
            <a:endParaRPr lang="en-US" sz="2900" b="0" dirty="0">
              <a:effectLst/>
            </a:endParaRPr>
          </a:p>
          <a:p>
            <a:endParaRPr lang="en-IN" dirty="0"/>
          </a:p>
        </p:txBody>
      </p:sp>
    </p:spTree>
    <p:extLst>
      <p:ext uri="{BB962C8B-B14F-4D97-AF65-F5344CB8AC3E}">
        <p14:creationId xmlns:p14="http://schemas.microsoft.com/office/powerpoint/2010/main" val="60260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7083</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Century Schoolbook</vt:lpstr>
      <vt:lpstr>Office Theme</vt:lpstr>
      <vt:lpstr>CS-III</vt:lpstr>
      <vt:lpstr>Critical reading</vt:lpstr>
      <vt:lpstr>WHAT IS THE DIFFERENCE BETWEEN READING AND CRITICAL READING?</vt:lpstr>
      <vt:lpstr>What does it take to be a Critical Reader? </vt:lpstr>
      <vt:lpstr>WHAT NEEDS TO BE DONE TO PREPARE FOR CRITICAL READING? </vt:lpstr>
      <vt:lpstr>WHAT IS THE PROCESS FOR READING CRITICALLY?</vt:lpstr>
      <vt:lpstr>A Snake in the Grass</vt:lpstr>
      <vt:lpstr>PowerPoint Presentation</vt:lpstr>
      <vt:lpstr>PowerPoint Presentation</vt:lpstr>
      <vt:lpstr>The Fly</vt:lpstr>
      <vt:lpstr>PowerPoint Presentation</vt:lpstr>
      <vt:lpstr>Lajwanti</vt:lpstr>
      <vt:lpstr>PowerPoint Presentation</vt:lpstr>
      <vt:lpstr>Notes on the English Character</vt:lpstr>
      <vt:lpstr>Notes on English Character</vt:lpstr>
      <vt:lpstr>Spoken English and Broken English</vt:lpstr>
      <vt:lpstr>Stigma, Shame and Silence</vt:lpstr>
      <vt:lpstr>PowerPoint Presentation</vt:lpstr>
      <vt:lpstr> THE DOG OF TITHWAL</vt:lpstr>
      <vt:lpstr>PowerPoint Presentation</vt:lpstr>
      <vt:lpstr>PowerPoint Presentation</vt:lpstr>
      <vt:lpstr>PowerPoint Presentation</vt:lpstr>
      <vt:lpstr>The Night Train at Deoli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Goyal</dc:creator>
  <cp:lastModifiedBy>Naman Goyal</cp:lastModifiedBy>
  <cp:revision>2</cp:revision>
  <dcterms:created xsi:type="dcterms:W3CDTF">2021-11-29T08:55:15Z</dcterms:created>
  <dcterms:modified xsi:type="dcterms:W3CDTF">2021-11-29T10:27:22Z</dcterms:modified>
</cp:coreProperties>
</file>