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362" r:id="rId2"/>
    <p:sldId id="2363" r:id="rId3"/>
    <p:sldId id="2364" r:id="rId4"/>
    <p:sldId id="2365" r:id="rId5"/>
    <p:sldId id="2366" r:id="rId6"/>
    <p:sldId id="2367" r:id="rId7"/>
    <p:sldId id="2368" r:id="rId8"/>
    <p:sldId id="2370" r:id="rId9"/>
    <p:sldId id="2369" r:id="rId10"/>
    <p:sldId id="2373" r:id="rId11"/>
    <p:sldId id="2371" r:id="rId12"/>
    <p:sldId id="2372" r:id="rId13"/>
    <p:sldId id="2374" r:id="rId14"/>
    <p:sldId id="2375" r:id="rId15"/>
    <p:sldId id="2378" r:id="rId16"/>
    <p:sldId id="2376" r:id="rId17"/>
    <p:sldId id="2377" r:id="rId18"/>
    <p:sldId id="2379" r:id="rId19"/>
    <p:sldId id="2380" r:id="rId20"/>
    <p:sldId id="2381" r:id="rId21"/>
    <p:sldId id="2386" r:id="rId22"/>
    <p:sldId id="2383" r:id="rId23"/>
    <p:sldId id="2384" r:id="rId24"/>
    <p:sldId id="2385" r:id="rId25"/>
    <p:sldId id="2361" r:id="rId26"/>
    <p:sldId id="259" r:id="rId27"/>
    <p:sldId id="2342" r:id="rId28"/>
    <p:sldId id="2343" r:id="rId29"/>
    <p:sldId id="2344" r:id="rId30"/>
    <p:sldId id="2348" r:id="rId31"/>
    <p:sldId id="2349" r:id="rId32"/>
    <p:sldId id="2345" r:id="rId33"/>
    <p:sldId id="2352" r:id="rId34"/>
    <p:sldId id="2353" r:id="rId35"/>
    <p:sldId id="2355" r:id="rId36"/>
    <p:sldId id="2359" r:id="rId37"/>
    <p:sldId id="2357" r:id="rId38"/>
    <p:sldId id="2360" r:id="rId39"/>
    <p:sldId id="235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C51D4B-5D09-46D4-8819-1FA914B86A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4985E3D-DCFA-44CF-B197-C97FC2151E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137BD3-7A5E-48E4-BAE6-1E0B8F0FC18E}" type="datetimeFigureOut">
              <a:rPr lang="en-US" smtClean="0"/>
              <a:t>10/20/2020</a:t>
            </a:fld>
            <a:endParaRPr lang="en-US"/>
          </a:p>
        </p:txBody>
      </p:sp>
      <p:sp>
        <p:nvSpPr>
          <p:cNvPr id="4" name="Footer Placeholder 3">
            <a:extLst>
              <a:ext uri="{FF2B5EF4-FFF2-40B4-BE49-F238E27FC236}">
                <a16:creationId xmlns:a16="http://schemas.microsoft.com/office/drawing/2014/main" id="{D44044AB-6F44-43E4-8942-36089568D8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A04439-8644-4568-B6F8-1A32182048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347139-AB5A-45FB-A26D-80936DC6801B}" type="slidenum">
              <a:rPr lang="en-US" smtClean="0"/>
              <a:t>‹#›</a:t>
            </a:fld>
            <a:endParaRPr lang="en-US"/>
          </a:p>
        </p:txBody>
      </p:sp>
    </p:spTree>
    <p:extLst>
      <p:ext uri="{BB962C8B-B14F-4D97-AF65-F5344CB8AC3E}">
        <p14:creationId xmlns:p14="http://schemas.microsoft.com/office/powerpoint/2010/main" val="105838129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D9B1D-E491-4060-BE7D-E030368A0E26}"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AE19-44CB-40DF-B847-5CEF61AADC26}" type="slidenum">
              <a:rPr lang="en-US" smtClean="0"/>
              <a:t>‹#›</a:t>
            </a:fld>
            <a:endParaRPr lang="en-US"/>
          </a:p>
        </p:txBody>
      </p:sp>
    </p:spTree>
    <p:extLst>
      <p:ext uri="{BB962C8B-B14F-4D97-AF65-F5344CB8AC3E}">
        <p14:creationId xmlns:p14="http://schemas.microsoft.com/office/powerpoint/2010/main" val="14360826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273A33-AB0E-4661-88D7-CE8F5B7B3173}" type="slidenum">
              <a:rPr lang="en-US" smtClean="0"/>
              <a:t>25</a:t>
            </a:fld>
            <a:endParaRPr lang="en-US" dirty="0"/>
          </a:p>
        </p:txBody>
      </p:sp>
    </p:spTree>
    <p:extLst>
      <p:ext uri="{BB962C8B-B14F-4D97-AF65-F5344CB8AC3E}">
        <p14:creationId xmlns:p14="http://schemas.microsoft.com/office/powerpoint/2010/main" val="1181165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273A33-AB0E-4661-88D7-CE8F5B7B3173}" type="slidenum">
              <a:rPr lang="en-US" smtClean="0"/>
              <a:t>34</a:t>
            </a:fld>
            <a:endParaRPr lang="en-US" dirty="0"/>
          </a:p>
        </p:txBody>
      </p:sp>
    </p:spTree>
    <p:extLst>
      <p:ext uri="{BB962C8B-B14F-4D97-AF65-F5344CB8AC3E}">
        <p14:creationId xmlns:p14="http://schemas.microsoft.com/office/powerpoint/2010/main" val="3262612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273A33-AB0E-4661-88D7-CE8F5B7B3173}" type="slidenum">
              <a:rPr lang="en-US" smtClean="0"/>
              <a:t>35</a:t>
            </a:fld>
            <a:endParaRPr lang="en-US" dirty="0"/>
          </a:p>
        </p:txBody>
      </p:sp>
    </p:spTree>
    <p:extLst>
      <p:ext uri="{BB962C8B-B14F-4D97-AF65-F5344CB8AC3E}">
        <p14:creationId xmlns:p14="http://schemas.microsoft.com/office/powerpoint/2010/main" val="3372914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273A33-AB0E-4661-88D7-CE8F5B7B3173}" type="slidenum">
              <a:rPr lang="en-US" smtClean="0"/>
              <a:t>36</a:t>
            </a:fld>
            <a:endParaRPr lang="en-US" dirty="0"/>
          </a:p>
        </p:txBody>
      </p:sp>
    </p:spTree>
    <p:extLst>
      <p:ext uri="{BB962C8B-B14F-4D97-AF65-F5344CB8AC3E}">
        <p14:creationId xmlns:p14="http://schemas.microsoft.com/office/powerpoint/2010/main" val="216430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273A33-AB0E-4661-88D7-CE8F5B7B3173}" type="slidenum">
              <a:rPr lang="en-US" smtClean="0"/>
              <a:t>37</a:t>
            </a:fld>
            <a:endParaRPr lang="en-US" dirty="0"/>
          </a:p>
        </p:txBody>
      </p:sp>
    </p:spTree>
    <p:extLst>
      <p:ext uri="{BB962C8B-B14F-4D97-AF65-F5344CB8AC3E}">
        <p14:creationId xmlns:p14="http://schemas.microsoft.com/office/powerpoint/2010/main" val="3288149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273A33-AB0E-4661-88D7-CE8F5B7B3173}" type="slidenum">
              <a:rPr lang="en-US" smtClean="0"/>
              <a:t>38</a:t>
            </a:fld>
            <a:endParaRPr lang="en-US" dirty="0"/>
          </a:p>
        </p:txBody>
      </p:sp>
    </p:spTree>
    <p:extLst>
      <p:ext uri="{BB962C8B-B14F-4D97-AF65-F5344CB8AC3E}">
        <p14:creationId xmlns:p14="http://schemas.microsoft.com/office/powerpoint/2010/main" val="2837469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273A33-AB0E-4661-88D7-CE8F5B7B3173}" type="slidenum">
              <a:rPr lang="en-US" smtClean="0"/>
              <a:t>39</a:t>
            </a:fld>
            <a:endParaRPr lang="en-US" dirty="0"/>
          </a:p>
        </p:txBody>
      </p:sp>
    </p:spTree>
    <p:extLst>
      <p:ext uri="{BB962C8B-B14F-4D97-AF65-F5344CB8AC3E}">
        <p14:creationId xmlns:p14="http://schemas.microsoft.com/office/powerpoint/2010/main" val="3036711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273A33-AB0E-4661-88D7-CE8F5B7B3173}" type="slidenum">
              <a:rPr lang="en-US" smtClean="0"/>
              <a:t>26</a:t>
            </a:fld>
            <a:endParaRPr lang="en-US" dirty="0"/>
          </a:p>
        </p:txBody>
      </p:sp>
    </p:spTree>
    <p:extLst>
      <p:ext uri="{BB962C8B-B14F-4D97-AF65-F5344CB8AC3E}">
        <p14:creationId xmlns:p14="http://schemas.microsoft.com/office/powerpoint/2010/main" val="1232287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273A33-AB0E-4661-88D7-CE8F5B7B3173}" type="slidenum">
              <a:rPr lang="en-US" smtClean="0"/>
              <a:t>27</a:t>
            </a:fld>
            <a:endParaRPr lang="en-US" dirty="0"/>
          </a:p>
        </p:txBody>
      </p:sp>
    </p:spTree>
    <p:extLst>
      <p:ext uri="{BB962C8B-B14F-4D97-AF65-F5344CB8AC3E}">
        <p14:creationId xmlns:p14="http://schemas.microsoft.com/office/powerpoint/2010/main" val="2572504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273A33-AB0E-4661-88D7-CE8F5B7B3173}" type="slidenum">
              <a:rPr lang="en-US" smtClean="0"/>
              <a:t>28</a:t>
            </a:fld>
            <a:endParaRPr lang="en-US" dirty="0"/>
          </a:p>
        </p:txBody>
      </p:sp>
    </p:spTree>
    <p:extLst>
      <p:ext uri="{BB962C8B-B14F-4D97-AF65-F5344CB8AC3E}">
        <p14:creationId xmlns:p14="http://schemas.microsoft.com/office/powerpoint/2010/main" val="3377860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273A33-AB0E-4661-88D7-CE8F5B7B3173}" type="slidenum">
              <a:rPr lang="en-US" smtClean="0"/>
              <a:t>29</a:t>
            </a:fld>
            <a:endParaRPr lang="en-US" dirty="0"/>
          </a:p>
        </p:txBody>
      </p:sp>
    </p:spTree>
    <p:extLst>
      <p:ext uri="{BB962C8B-B14F-4D97-AF65-F5344CB8AC3E}">
        <p14:creationId xmlns:p14="http://schemas.microsoft.com/office/powerpoint/2010/main" val="3621258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273A33-AB0E-4661-88D7-CE8F5B7B3173}" type="slidenum">
              <a:rPr lang="en-US" smtClean="0"/>
              <a:t>30</a:t>
            </a:fld>
            <a:endParaRPr lang="en-US" dirty="0"/>
          </a:p>
        </p:txBody>
      </p:sp>
    </p:spTree>
    <p:extLst>
      <p:ext uri="{BB962C8B-B14F-4D97-AF65-F5344CB8AC3E}">
        <p14:creationId xmlns:p14="http://schemas.microsoft.com/office/powerpoint/2010/main" val="1326750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273A33-AB0E-4661-88D7-CE8F5B7B3173}" type="slidenum">
              <a:rPr lang="en-US" smtClean="0"/>
              <a:t>31</a:t>
            </a:fld>
            <a:endParaRPr lang="en-US" dirty="0"/>
          </a:p>
        </p:txBody>
      </p:sp>
    </p:spTree>
    <p:extLst>
      <p:ext uri="{BB962C8B-B14F-4D97-AF65-F5344CB8AC3E}">
        <p14:creationId xmlns:p14="http://schemas.microsoft.com/office/powerpoint/2010/main" val="255201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273A33-AB0E-4661-88D7-CE8F5B7B3173}" type="slidenum">
              <a:rPr lang="en-US" smtClean="0"/>
              <a:t>32</a:t>
            </a:fld>
            <a:endParaRPr lang="en-US" dirty="0"/>
          </a:p>
        </p:txBody>
      </p:sp>
    </p:spTree>
    <p:extLst>
      <p:ext uri="{BB962C8B-B14F-4D97-AF65-F5344CB8AC3E}">
        <p14:creationId xmlns:p14="http://schemas.microsoft.com/office/powerpoint/2010/main" val="2209644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273A33-AB0E-4661-88D7-CE8F5B7B3173}" type="slidenum">
              <a:rPr lang="en-US" smtClean="0"/>
              <a:t>33</a:t>
            </a:fld>
            <a:endParaRPr lang="en-US" dirty="0"/>
          </a:p>
        </p:txBody>
      </p:sp>
    </p:spTree>
    <p:extLst>
      <p:ext uri="{BB962C8B-B14F-4D97-AF65-F5344CB8AC3E}">
        <p14:creationId xmlns:p14="http://schemas.microsoft.com/office/powerpoint/2010/main" val="3258462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8B715-E015-4DEB-AC99-AF605DCC34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39152C-8669-4299-B08C-B33D67CA0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D81E6B-2D6F-4CC0-BECC-D34631007552}"/>
              </a:ext>
            </a:extLst>
          </p:cNvPr>
          <p:cNvSpPr>
            <a:spLocks noGrp="1"/>
          </p:cNvSpPr>
          <p:nvPr>
            <p:ph type="dt" sz="half" idx="10"/>
          </p:nvPr>
        </p:nvSpPr>
        <p:spPr/>
        <p:txBody>
          <a:bodyPr/>
          <a:lstStyle/>
          <a:p>
            <a:fld id="{07132B6C-5AEE-4236-BABD-CE32BD41C30C}" type="datetimeFigureOut">
              <a:rPr lang="en-US" smtClean="0"/>
              <a:t>10/20/2020</a:t>
            </a:fld>
            <a:endParaRPr lang="en-US"/>
          </a:p>
        </p:txBody>
      </p:sp>
      <p:sp>
        <p:nvSpPr>
          <p:cNvPr id="5" name="Footer Placeholder 4">
            <a:extLst>
              <a:ext uri="{FF2B5EF4-FFF2-40B4-BE49-F238E27FC236}">
                <a16:creationId xmlns:a16="http://schemas.microsoft.com/office/drawing/2014/main" id="{19905CEF-7F94-4E1F-AF59-638FC32C4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2CBA6-A683-4FE1-AA6A-9A138D055AE1}"/>
              </a:ext>
            </a:extLst>
          </p:cNvPr>
          <p:cNvSpPr>
            <a:spLocks noGrp="1"/>
          </p:cNvSpPr>
          <p:nvPr>
            <p:ph type="sldNum" sz="quarter" idx="12"/>
          </p:nvPr>
        </p:nvSpPr>
        <p:spPr/>
        <p:txBody>
          <a:bodyPr/>
          <a:lstStyle/>
          <a:p>
            <a:fld id="{7D2401DB-5715-4267-AE7B-42D7709362BB}" type="slidenum">
              <a:rPr lang="en-US" smtClean="0"/>
              <a:t>‹#›</a:t>
            </a:fld>
            <a:endParaRPr lang="en-US"/>
          </a:p>
        </p:txBody>
      </p:sp>
    </p:spTree>
    <p:extLst>
      <p:ext uri="{BB962C8B-B14F-4D97-AF65-F5344CB8AC3E}">
        <p14:creationId xmlns:p14="http://schemas.microsoft.com/office/powerpoint/2010/main" val="930098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B508-6CB9-49AF-A155-76347493EA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D2BA2B-CDBA-4F5C-9EB8-C126B6749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5DAAB-CF68-43FF-8B76-E40E50E0DC7B}"/>
              </a:ext>
            </a:extLst>
          </p:cNvPr>
          <p:cNvSpPr>
            <a:spLocks noGrp="1"/>
          </p:cNvSpPr>
          <p:nvPr>
            <p:ph type="dt" sz="half" idx="10"/>
          </p:nvPr>
        </p:nvSpPr>
        <p:spPr/>
        <p:txBody>
          <a:bodyPr/>
          <a:lstStyle/>
          <a:p>
            <a:fld id="{07132B6C-5AEE-4236-BABD-CE32BD41C30C}" type="datetimeFigureOut">
              <a:rPr lang="en-US" smtClean="0"/>
              <a:t>10/20/2020</a:t>
            </a:fld>
            <a:endParaRPr lang="en-US"/>
          </a:p>
        </p:txBody>
      </p:sp>
      <p:sp>
        <p:nvSpPr>
          <p:cNvPr id="5" name="Footer Placeholder 4">
            <a:extLst>
              <a:ext uri="{FF2B5EF4-FFF2-40B4-BE49-F238E27FC236}">
                <a16:creationId xmlns:a16="http://schemas.microsoft.com/office/drawing/2014/main" id="{AA112D30-A287-40EB-9673-DE576BC32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32DBA6-48D9-4CC6-BF71-9EEABDFC7D72}"/>
              </a:ext>
            </a:extLst>
          </p:cNvPr>
          <p:cNvSpPr>
            <a:spLocks noGrp="1"/>
          </p:cNvSpPr>
          <p:nvPr>
            <p:ph type="sldNum" sz="quarter" idx="12"/>
          </p:nvPr>
        </p:nvSpPr>
        <p:spPr/>
        <p:txBody>
          <a:bodyPr/>
          <a:lstStyle/>
          <a:p>
            <a:fld id="{7D2401DB-5715-4267-AE7B-42D7709362BB}" type="slidenum">
              <a:rPr lang="en-US" smtClean="0"/>
              <a:t>‹#›</a:t>
            </a:fld>
            <a:endParaRPr lang="en-US"/>
          </a:p>
        </p:txBody>
      </p:sp>
    </p:spTree>
    <p:extLst>
      <p:ext uri="{BB962C8B-B14F-4D97-AF65-F5344CB8AC3E}">
        <p14:creationId xmlns:p14="http://schemas.microsoft.com/office/powerpoint/2010/main" val="204996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CE9BD1-D434-483D-97D2-3B0BD654BA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FE4068-F00E-46E3-B984-62D9FF7B02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CEFEBF-0B31-407C-94D5-09DC49ACFF2B}"/>
              </a:ext>
            </a:extLst>
          </p:cNvPr>
          <p:cNvSpPr>
            <a:spLocks noGrp="1"/>
          </p:cNvSpPr>
          <p:nvPr>
            <p:ph type="dt" sz="half" idx="10"/>
          </p:nvPr>
        </p:nvSpPr>
        <p:spPr/>
        <p:txBody>
          <a:bodyPr/>
          <a:lstStyle/>
          <a:p>
            <a:fld id="{07132B6C-5AEE-4236-BABD-CE32BD41C30C}" type="datetimeFigureOut">
              <a:rPr lang="en-US" smtClean="0"/>
              <a:t>10/20/2020</a:t>
            </a:fld>
            <a:endParaRPr lang="en-US"/>
          </a:p>
        </p:txBody>
      </p:sp>
      <p:sp>
        <p:nvSpPr>
          <p:cNvPr id="5" name="Footer Placeholder 4">
            <a:extLst>
              <a:ext uri="{FF2B5EF4-FFF2-40B4-BE49-F238E27FC236}">
                <a16:creationId xmlns:a16="http://schemas.microsoft.com/office/drawing/2014/main" id="{CB2FA51A-F6B2-48CA-819F-1EAD43E91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E29B7-B4DF-46B7-9704-179D586CF410}"/>
              </a:ext>
            </a:extLst>
          </p:cNvPr>
          <p:cNvSpPr>
            <a:spLocks noGrp="1"/>
          </p:cNvSpPr>
          <p:nvPr>
            <p:ph type="sldNum" sz="quarter" idx="12"/>
          </p:nvPr>
        </p:nvSpPr>
        <p:spPr/>
        <p:txBody>
          <a:bodyPr/>
          <a:lstStyle/>
          <a:p>
            <a:fld id="{7D2401DB-5715-4267-AE7B-42D7709362BB}" type="slidenum">
              <a:rPr lang="en-US" smtClean="0"/>
              <a:t>‹#›</a:t>
            </a:fld>
            <a:endParaRPr lang="en-US"/>
          </a:p>
        </p:txBody>
      </p:sp>
    </p:spTree>
    <p:extLst>
      <p:ext uri="{BB962C8B-B14F-4D97-AF65-F5344CB8AC3E}">
        <p14:creationId xmlns:p14="http://schemas.microsoft.com/office/powerpoint/2010/main" val="1091822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Light Title slide with picture border">
    <p:spTree>
      <p:nvGrpSpPr>
        <p:cNvPr id="1" name=""/>
        <p:cNvGrpSpPr/>
        <p:nvPr/>
      </p:nvGrpSpPr>
      <p:grpSpPr>
        <a:xfrm>
          <a:off x="0" y="0"/>
          <a:ext cx="0" cy="0"/>
          <a:chOff x="0" y="0"/>
          <a:chExt cx="0" cy="0"/>
        </a:xfrm>
      </p:grpSpPr>
      <p:pic>
        <p:nvPicPr>
          <p:cNvPr id="15" name="Picture 14" descr="A picture containing table, elephant, clothing&#10;&#10;Description automatically generated">
            <a:extLst>
              <a:ext uri="{FF2B5EF4-FFF2-40B4-BE49-F238E27FC236}">
                <a16:creationId xmlns:a16="http://schemas.microsoft.com/office/drawing/2014/main" id="{08427B9D-AAC0-4043-8DC3-58E7B3497D4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1" y="0"/>
            <a:ext cx="12192000" cy="6858000"/>
          </a:xfrm>
          <a:custGeom>
            <a:avLst/>
            <a:gdLst>
              <a:gd name="connsiteX0" fmla="*/ 722372 w 12192000"/>
              <a:gd name="connsiteY0" fmla="*/ 587874 h 6858000"/>
              <a:gd name="connsiteX1" fmla="*/ 722372 w 12192000"/>
              <a:gd name="connsiteY1" fmla="*/ 6270127 h 6858000"/>
              <a:gd name="connsiteX2" fmla="*/ 11469630 w 12192000"/>
              <a:gd name="connsiteY2" fmla="*/ 6270127 h 6858000"/>
              <a:gd name="connsiteX3" fmla="*/ 1146963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22372" y="587874"/>
                </a:moveTo>
                <a:lnTo>
                  <a:pt x="722372" y="6270127"/>
                </a:lnTo>
                <a:lnTo>
                  <a:pt x="11469630" y="6270127"/>
                </a:lnTo>
                <a:lnTo>
                  <a:pt x="11469630" y="587874"/>
                </a:lnTo>
                <a:close/>
                <a:moveTo>
                  <a:pt x="0" y="0"/>
                </a:moveTo>
                <a:lnTo>
                  <a:pt x="12192000" y="0"/>
                </a:lnTo>
                <a:lnTo>
                  <a:pt x="12192000" y="6858000"/>
                </a:lnTo>
                <a:lnTo>
                  <a:pt x="0" y="6858000"/>
                </a:lnTo>
                <a:close/>
              </a:path>
            </a:pathLst>
          </a:custGeom>
        </p:spPr>
      </p:pic>
      <p:pic>
        <p:nvPicPr>
          <p:cNvPr id="17" name="Graphic 16">
            <a:extLst>
              <a:ext uri="{FF2B5EF4-FFF2-40B4-BE49-F238E27FC236}">
                <a16:creationId xmlns:a16="http://schemas.microsoft.com/office/drawing/2014/main" id="{9840B289-DD9F-42D1-BB13-0675E99B75B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35316" y="834553"/>
            <a:ext cx="1325468" cy="174051"/>
          </a:xfrm>
          <a:prstGeom prst="rect">
            <a:avLst/>
          </a:prstGeom>
        </p:spPr>
      </p:pic>
      <p:sp>
        <p:nvSpPr>
          <p:cNvPr id="20" name="Rectangle 19">
            <a:extLst>
              <a:ext uri="{FF2B5EF4-FFF2-40B4-BE49-F238E27FC236}">
                <a16:creationId xmlns:a16="http://schemas.microsoft.com/office/drawing/2014/main" id="{DD9CD23F-B20E-499B-9C1E-B99F1B32803A}"/>
              </a:ext>
            </a:extLst>
          </p:cNvPr>
          <p:cNvSpPr/>
          <p:nvPr userDrawn="1"/>
        </p:nvSpPr>
        <p:spPr>
          <a:xfrm>
            <a:off x="11356270" y="5494436"/>
            <a:ext cx="101516" cy="53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9">
            <a:extLst>
              <a:ext uri="{FF2B5EF4-FFF2-40B4-BE49-F238E27FC236}">
                <a16:creationId xmlns:a16="http://schemas.microsoft.com/office/drawing/2014/main" id="{C08E0869-9921-1B40-A001-9F36EFAFD21B}"/>
              </a:ext>
            </a:extLst>
          </p:cNvPr>
          <p:cNvSpPr>
            <a:spLocks noGrp="1"/>
          </p:cNvSpPr>
          <p:nvPr>
            <p:ph type="body" sz="quarter" idx="13" hasCustomPrompt="1"/>
          </p:nvPr>
        </p:nvSpPr>
        <p:spPr>
          <a:xfrm>
            <a:off x="1053611" y="3892527"/>
            <a:ext cx="10073301" cy="1830180"/>
          </a:xfrm>
        </p:spPr>
        <p:txBody>
          <a:bodyPr lIns="0" rIns="0">
            <a:noAutofit/>
          </a:bodyPr>
          <a:lstStyle>
            <a:lvl1pPr marL="0" indent="0">
              <a:lnSpc>
                <a:spcPts val="1400"/>
              </a:lnSpc>
              <a:buFont typeface="+mj-lt"/>
              <a:buNone/>
              <a:defRPr sz="1600" b="0" i="0">
                <a:solidFill>
                  <a:schemeClr val="accent2">
                    <a:lumMod val="50000"/>
                  </a:schemeClr>
                </a:solidFill>
                <a:latin typeface="Oracle Sans" panose="020B0503020204020204" pitchFamily="34" charset="0"/>
                <a:cs typeface="Oracle Sans" panose="020B0503020204020204" pitchFamily="34" charset="0"/>
              </a:defRPr>
            </a:lvl1pPr>
            <a:lvl5pPr>
              <a:defRPr/>
            </a:lvl5pPr>
          </a:lstStyle>
          <a:p>
            <a:pPr lvl="0"/>
            <a:r>
              <a:rPr lang="en-US" dirty="0"/>
              <a:t>Click to add presenter’s name, title, division/business unit/organization and date</a:t>
            </a:r>
          </a:p>
          <a:p>
            <a:pPr lvl="0"/>
            <a:endParaRPr lang="en-US" dirty="0"/>
          </a:p>
        </p:txBody>
      </p:sp>
      <p:sp>
        <p:nvSpPr>
          <p:cNvPr id="34" name="Title 10">
            <a:extLst>
              <a:ext uri="{FF2B5EF4-FFF2-40B4-BE49-F238E27FC236}">
                <a16:creationId xmlns:a16="http://schemas.microsoft.com/office/drawing/2014/main" id="{10C122FE-A35D-4D48-9A96-B6651F81A0F0}"/>
              </a:ext>
            </a:extLst>
          </p:cNvPr>
          <p:cNvSpPr>
            <a:spLocks noGrp="1"/>
          </p:cNvSpPr>
          <p:nvPr>
            <p:ph type="title"/>
          </p:nvPr>
        </p:nvSpPr>
        <p:spPr>
          <a:xfrm>
            <a:off x="1050568" y="2268194"/>
            <a:ext cx="10076344" cy="909981"/>
          </a:xfrm>
        </p:spPr>
        <p:txBody>
          <a:bodyPr/>
          <a:lstStyle/>
          <a:p>
            <a:r>
              <a:rPr lang="en-US"/>
              <a:t>Click to edit Master title style</a:t>
            </a:r>
            <a:endParaRPr lang="en-US" dirty="0"/>
          </a:p>
        </p:txBody>
      </p:sp>
      <p:sp>
        <p:nvSpPr>
          <p:cNvPr id="35" name="Text Placeholder 10">
            <a:extLst>
              <a:ext uri="{FF2B5EF4-FFF2-40B4-BE49-F238E27FC236}">
                <a16:creationId xmlns:a16="http://schemas.microsoft.com/office/drawing/2014/main" id="{A6301C15-7797-A94F-B73F-2D2FFD904608}"/>
              </a:ext>
            </a:extLst>
          </p:cNvPr>
          <p:cNvSpPr>
            <a:spLocks noGrp="1"/>
          </p:cNvSpPr>
          <p:nvPr>
            <p:ph type="body" sz="quarter" idx="15" hasCustomPrompt="1"/>
          </p:nvPr>
        </p:nvSpPr>
        <p:spPr>
          <a:xfrm>
            <a:off x="1050568" y="3214300"/>
            <a:ext cx="10076344" cy="416073"/>
          </a:xfrm>
        </p:spPr>
        <p:txBody>
          <a:bodyPr wrap="none" lIns="0">
            <a:noAutofit/>
          </a:bodyPr>
          <a:lstStyle>
            <a:lvl1pPr marL="0" indent="0">
              <a:spcBef>
                <a:spcPts val="0"/>
              </a:spcBef>
              <a:buNone/>
              <a:defRPr sz="2400" b="1" i="0">
                <a:latin typeface="Oracle Sans" panose="020B0503020204020204" pitchFamily="34" charset="0"/>
                <a:cs typeface="Oracle Sans" panose="020B0503020204020204"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subtitle</a:t>
            </a:r>
          </a:p>
        </p:txBody>
      </p:sp>
      <p:pic>
        <p:nvPicPr>
          <p:cNvPr id="14" name="Picture 13">
            <a:extLst>
              <a:ext uri="{FF2B5EF4-FFF2-40B4-BE49-F238E27FC236}">
                <a16:creationId xmlns:a16="http://schemas.microsoft.com/office/drawing/2014/main" id="{892EBD4F-0442-764D-95B1-7BB4691D116A}"/>
              </a:ext>
            </a:extLst>
          </p:cNvPr>
          <p:cNvPicPr>
            <a:picLocks noChangeAspect="1"/>
          </p:cNvPicPr>
          <p:nvPr userDrawn="1"/>
        </p:nvPicPr>
        <p:blipFill>
          <a:blip r:embed="rId5"/>
          <a:stretch>
            <a:fillRect/>
          </a:stretch>
        </p:blipFill>
        <p:spPr>
          <a:xfrm>
            <a:off x="11437197" y="6356350"/>
            <a:ext cx="501650" cy="501650"/>
          </a:xfrm>
          <a:prstGeom prst="rect">
            <a:avLst/>
          </a:prstGeom>
        </p:spPr>
      </p:pic>
      <p:sp>
        <p:nvSpPr>
          <p:cNvPr id="6" name="Footer Placeholder 5">
            <a:extLst>
              <a:ext uri="{FF2B5EF4-FFF2-40B4-BE49-F238E27FC236}">
                <a16:creationId xmlns:a16="http://schemas.microsoft.com/office/drawing/2014/main" id="{388AB6B7-FC6F-4EEC-B0F1-9C335F966721}"/>
              </a:ext>
            </a:extLst>
          </p:cNvPr>
          <p:cNvSpPr>
            <a:spLocks noGrp="1"/>
          </p:cNvSpPr>
          <p:nvPr>
            <p:ph type="ftr" sz="quarter" idx="16"/>
          </p:nvPr>
        </p:nvSpPr>
        <p:spPr>
          <a:xfrm>
            <a:off x="4038600" y="6396542"/>
            <a:ext cx="4114800" cy="365125"/>
          </a:xfrm>
        </p:spPr>
        <p:txBody>
          <a:bodyPr/>
          <a:lstStyle>
            <a:lvl1pPr>
              <a:defRPr>
                <a:solidFill>
                  <a:schemeClr val="bg1"/>
                </a:solidFill>
              </a:defRPr>
            </a:lvl1pPr>
          </a:lstStyle>
          <a:p>
            <a:r>
              <a:rPr lang="en-US"/>
              <a:t>Confidential – © 2019 Oracle Restricted</a:t>
            </a:r>
            <a:endParaRPr lang="en-US" dirty="0"/>
          </a:p>
        </p:txBody>
      </p:sp>
      <p:sp>
        <p:nvSpPr>
          <p:cNvPr id="7" name="Slide Number Placeholder 6">
            <a:extLst>
              <a:ext uri="{FF2B5EF4-FFF2-40B4-BE49-F238E27FC236}">
                <a16:creationId xmlns:a16="http://schemas.microsoft.com/office/drawing/2014/main" id="{305F679F-0E14-4249-A487-FC23DA4493BD}"/>
              </a:ext>
            </a:extLst>
          </p:cNvPr>
          <p:cNvSpPr>
            <a:spLocks noGrp="1"/>
          </p:cNvSpPr>
          <p:nvPr>
            <p:ph type="sldNum" sz="quarter" idx="17"/>
          </p:nvPr>
        </p:nvSpPr>
        <p:spPr>
          <a:xfrm>
            <a:off x="8610600" y="6396542"/>
            <a:ext cx="2743200" cy="365125"/>
          </a:xfrm>
        </p:spPr>
        <p:txBody>
          <a:bodyPr/>
          <a:lstStyle>
            <a:lvl1pPr>
              <a:defRPr>
                <a:solidFill>
                  <a:schemeClr val="bg1"/>
                </a:solidFill>
              </a:defRPr>
            </a:lvl1pPr>
          </a:lstStyle>
          <a:p>
            <a:fld id="{7C371504-33D9-B044-8C50-620C44A06CB1}" type="slidenum">
              <a:rPr lang="en-US" smtClean="0"/>
              <a:pPr/>
              <a:t>‹#›</a:t>
            </a:fld>
            <a:endParaRPr lang="en-US" dirty="0"/>
          </a:p>
        </p:txBody>
      </p:sp>
    </p:spTree>
    <p:extLst>
      <p:ext uri="{BB962C8B-B14F-4D97-AF65-F5344CB8AC3E}">
        <p14:creationId xmlns:p14="http://schemas.microsoft.com/office/powerpoint/2010/main" val="382158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B84F7-1CC8-46F1-B95D-BE5B79FA29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1194B3-76FF-4E95-9FB7-80324FE5CB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6F762-7E40-4EDA-81C7-A15372F4616F}"/>
              </a:ext>
            </a:extLst>
          </p:cNvPr>
          <p:cNvSpPr>
            <a:spLocks noGrp="1"/>
          </p:cNvSpPr>
          <p:nvPr>
            <p:ph type="dt" sz="half" idx="10"/>
          </p:nvPr>
        </p:nvSpPr>
        <p:spPr/>
        <p:txBody>
          <a:bodyPr/>
          <a:lstStyle/>
          <a:p>
            <a:fld id="{07132B6C-5AEE-4236-BABD-CE32BD41C30C}" type="datetimeFigureOut">
              <a:rPr lang="en-US" smtClean="0"/>
              <a:t>10/20/2020</a:t>
            </a:fld>
            <a:endParaRPr lang="en-US"/>
          </a:p>
        </p:txBody>
      </p:sp>
      <p:sp>
        <p:nvSpPr>
          <p:cNvPr id="5" name="Footer Placeholder 4">
            <a:extLst>
              <a:ext uri="{FF2B5EF4-FFF2-40B4-BE49-F238E27FC236}">
                <a16:creationId xmlns:a16="http://schemas.microsoft.com/office/drawing/2014/main" id="{0B54346C-D360-470B-B3FC-D45B20A7B4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24992-F257-4F4D-8778-AD8CB38E139C}"/>
              </a:ext>
            </a:extLst>
          </p:cNvPr>
          <p:cNvSpPr>
            <a:spLocks noGrp="1"/>
          </p:cNvSpPr>
          <p:nvPr>
            <p:ph type="sldNum" sz="quarter" idx="12"/>
          </p:nvPr>
        </p:nvSpPr>
        <p:spPr/>
        <p:txBody>
          <a:bodyPr/>
          <a:lstStyle/>
          <a:p>
            <a:fld id="{7D2401DB-5715-4267-AE7B-42D7709362BB}" type="slidenum">
              <a:rPr lang="en-US" smtClean="0"/>
              <a:t>‹#›</a:t>
            </a:fld>
            <a:endParaRPr lang="en-US"/>
          </a:p>
        </p:txBody>
      </p:sp>
    </p:spTree>
    <p:extLst>
      <p:ext uri="{BB962C8B-B14F-4D97-AF65-F5344CB8AC3E}">
        <p14:creationId xmlns:p14="http://schemas.microsoft.com/office/powerpoint/2010/main" val="262838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B2FF-49CE-4582-BA59-355B929A31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DFC0C5-7D6B-4847-BA58-41450D12E2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B75785-C0B3-4A23-8715-0C6C8FAF7BCC}"/>
              </a:ext>
            </a:extLst>
          </p:cNvPr>
          <p:cNvSpPr>
            <a:spLocks noGrp="1"/>
          </p:cNvSpPr>
          <p:nvPr>
            <p:ph type="dt" sz="half" idx="10"/>
          </p:nvPr>
        </p:nvSpPr>
        <p:spPr/>
        <p:txBody>
          <a:bodyPr/>
          <a:lstStyle/>
          <a:p>
            <a:fld id="{07132B6C-5AEE-4236-BABD-CE32BD41C30C}" type="datetimeFigureOut">
              <a:rPr lang="en-US" smtClean="0"/>
              <a:t>10/20/2020</a:t>
            </a:fld>
            <a:endParaRPr lang="en-US"/>
          </a:p>
        </p:txBody>
      </p:sp>
      <p:sp>
        <p:nvSpPr>
          <p:cNvPr id="5" name="Footer Placeholder 4">
            <a:extLst>
              <a:ext uri="{FF2B5EF4-FFF2-40B4-BE49-F238E27FC236}">
                <a16:creationId xmlns:a16="http://schemas.microsoft.com/office/drawing/2014/main" id="{7C5849A5-FD70-462E-B93A-49BB164B1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2652B-1DAA-4AF4-9154-3D5B1479B3C4}"/>
              </a:ext>
            </a:extLst>
          </p:cNvPr>
          <p:cNvSpPr>
            <a:spLocks noGrp="1"/>
          </p:cNvSpPr>
          <p:nvPr>
            <p:ph type="sldNum" sz="quarter" idx="12"/>
          </p:nvPr>
        </p:nvSpPr>
        <p:spPr/>
        <p:txBody>
          <a:bodyPr/>
          <a:lstStyle/>
          <a:p>
            <a:fld id="{7D2401DB-5715-4267-AE7B-42D7709362BB}" type="slidenum">
              <a:rPr lang="en-US" smtClean="0"/>
              <a:t>‹#›</a:t>
            </a:fld>
            <a:endParaRPr lang="en-US"/>
          </a:p>
        </p:txBody>
      </p:sp>
    </p:spTree>
    <p:extLst>
      <p:ext uri="{BB962C8B-B14F-4D97-AF65-F5344CB8AC3E}">
        <p14:creationId xmlns:p14="http://schemas.microsoft.com/office/powerpoint/2010/main" val="229474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C9CA-63FE-490A-A1DE-7D1BDC7C38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483026-DCF6-4868-82CF-049845BBFB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05B1C-3D5F-41FF-87F2-76E7C6D6A0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0F68CB-9100-49A5-B430-EEB7CB6F104D}"/>
              </a:ext>
            </a:extLst>
          </p:cNvPr>
          <p:cNvSpPr>
            <a:spLocks noGrp="1"/>
          </p:cNvSpPr>
          <p:nvPr>
            <p:ph type="dt" sz="half" idx="10"/>
          </p:nvPr>
        </p:nvSpPr>
        <p:spPr/>
        <p:txBody>
          <a:bodyPr/>
          <a:lstStyle/>
          <a:p>
            <a:fld id="{07132B6C-5AEE-4236-BABD-CE32BD41C30C}" type="datetimeFigureOut">
              <a:rPr lang="en-US" smtClean="0"/>
              <a:t>10/20/2020</a:t>
            </a:fld>
            <a:endParaRPr lang="en-US"/>
          </a:p>
        </p:txBody>
      </p:sp>
      <p:sp>
        <p:nvSpPr>
          <p:cNvPr id="6" name="Footer Placeholder 5">
            <a:extLst>
              <a:ext uri="{FF2B5EF4-FFF2-40B4-BE49-F238E27FC236}">
                <a16:creationId xmlns:a16="http://schemas.microsoft.com/office/drawing/2014/main" id="{884179E4-B0CD-4F12-A96C-3CF8BAC92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3A2C7E-81CE-4160-A6E2-99A87E272588}"/>
              </a:ext>
            </a:extLst>
          </p:cNvPr>
          <p:cNvSpPr>
            <a:spLocks noGrp="1"/>
          </p:cNvSpPr>
          <p:nvPr>
            <p:ph type="sldNum" sz="quarter" idx="12"/>
          </p:nvPr>
        </p:nvSpPr>
        <p:spPr/>
        <p:txBody>
          <a:bodyPr/>
          <a:lstStyle/>
          <a:p>
            <a:fld id="{7D2401DB-5715-4267-AE7B-42D7709362BB}" type="slidenum">
              <a:rPr lang="en-US" smtClean="0"/>
              <a:t>‹#›</a:t>
            </a:fld>
            <a:endParaRPr lang="en-US"/>
          </a:p>
        </p:txBody>
      </p:sp>
    </p:spTree>
    <p:extLst>
      <p:ext uri="{BB962C8B-B14F-4D97-AF65-F5344CB8AC3E}">
        <p14:creationId xmlns:p14="http://schemas.microsoft.com/office/powerpoint/2010/main" val="41472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7E17-7DF3-41AB-9FF2-1B63BA76A4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2F819B-8637-4DED-90C7-56AD9F2C16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96C2A8-75A3-4F50-9E35-FD45F57098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38D0D5-48DE-4F8F-B080-7428B057D8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149CBB-1E3A-4A80-8F64-417B72173C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CD05A1-7CE1-4197-854E-C3F1D3E0CA98}"/>
              </a:ext>
            </a:extLst>
          </p:cNvPr>
          <p:cNvSpPr>
            <a:spLocks noGrp="1"/>
          </p:cNvSpPr>
          <p:nvPr>
            <p:ph type="dt" sz="half" idx="10"/>
          </p:nvPr>
        </p:nvSpPr>
        <p:spPr/>
        <p:txBody>
          <a:bodyPr/>
          <a:lstStyle/>
          <a:p>
            <a:fld id="{07132B6C-5AEE-4236-BABD-CE32BD41C30C}" type="datetimeFigureOut">
              <a:rPr lang="en-US" smtClean="0"/>
              <a:t>10/20/2020</a:t>
            </a:fld>
            <a:endParaRPr lang="en-US"/>
          </a:p>
        </p:txBody>
      </p:sp>
      <p:sp>
        <p:nvSpPr>
          <p:cNvPr id="8" name="Footer Placeholder 7">
            <a:extLst>
              <a:ext uri="{FF2B5EF4-FFF2-40B4-BE49-F238E27FC236}">
                <a16:creationId xmlns:a16="http://schemas.microsoft.com/office/drawing/2014/main" id="{0D284CA6-51D1-4885-8C00-EFCA13B08A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E539C6-4339-4D49-B566-D041620C098B}"/>
              </a:ext>
            </a:extLst>
          </p:cNvPr>
          <p:cNvSpPr>
            <a:spLocks noGrp="1"/>
          </p:cNvSpPr>
          <p:nvPr>
            <p:ph type="sldNum" sz="quarter" idx="12"/>
          </p:nvPr>
        </p:nvSpPr>
        <p:spPr/>
        <p:txBody>
          <a:bodyPr/>
          <a:lstStyle/>
          <a:p>
            <a:fld id="{7D2401DB-5715-4267-AE7B-42D7709362BB}" type="slidenum">
              <a:rPr lang="en-US" smtClean="0"/>
              <a:t>‹#›</a:t>
            </a:fld>
            <a:endParaRPr lang="en-US"/>
          </a:p>
        </p:txBody>
      </p:sp>
    </p:spTree>
    <p:extLst>
      <p:ext uri="{BB962C8B-B14F-4D97-AF65-F5344CB8AC3E}">
        <p14:creationId xmlns:p14="http://schemas.microsoft.com/office/powerpoint/2010/main" val="4130356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624DA-5A4A-47AB-BA08-030BCF4396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612B45-8C27-48EE-B300-AF48C003E009}"/>
              </a:ext>
            </a:extLst>
          </p:cNvPr>
          <p:cNvSpPr>
            <a:spLocks noGrp="1"/>
          </p:cNvSpPr>
          <p:nvPr>
            <p:ph type="dt" sz="half" idx="10"/>
          </p:nvPr>
        </p:nvSpPr>
        <p:spPr/>
        <p:txBody>
          <a:bodyPr/>
          <a:lstStyle/>
          <a:p>
            <a:fld id="{07132B6C-5AEE-4236-BABD-CE32BD41C30C}" type="datetimeFigureOut">
              <a:rPr lang="en-US" smtClean="0"/>
              <a:t>10/20/2020</a:t>
            </a:fld>
            <a:endParaRPr lang="en-US"/>
          </a:p>
        </p:txBody>
      </p:sp>
      <p:sp>
        <p:nvSpPr>
          <p:cNvPr id="4" name="Footer Placeholder 3">
            <a:extLst>
              <a:ext uri="{FF2B5EF4-FFF2-40B4-BE49-F238E27FC236}">
                <a16:creationId xmlns:a16="http://schemas.microsoft.com/office/drawing/2014/main" id="{0CB5AFE6-BC10-4A6D-B981-84E3F4228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DD1C6C-76EE-4479-98C0-06C29C5241A4}"/>
              </a:ext>
            </a:extLst>
          </p:cNvPr>
          <p:cNvSpPr>
            <a:spLocks noGrp="1"/>
          </p:cNvSpPr>
          <p:nvPr>
            <p:ph type="sldNum" sz="quarter" idx="12"/>
          </p:nvPr>
        </p:nvSpPr>
        <p:spPr/>
        <p:txBody>
          <a:bodyPr/>
          <a:lstStyle/>
          <a:p>
            <a:fld id="{7D2401DB-5715-4267-AE7B-42D7709362BB}" type="slidenum">
              <a:rPr lang="en-US" smtClean="0"/>
              <a:t>‹#›</a:t>
            </a:fld>
            <a:endParaRPr lang="en-US"/>
          </a:p>
        </p:txBody>
      </p:sp>
    </p:spTree>
    <p:extLst>
      <p:ext uri="{BB962C8B-B14F-4D97-AF65-F5344CB8AC3E}">
        <p14:creationId xmlns:p14="http://schemas.microsoft.com/office/powerpoint/2010/main" val="4138608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9B9932-813C-44D1-9DFE-0BB218B6E054}"/>
              </a:ext>
            </a:extLst>
          </p:cNvPr>
          <p:cNvSpPr>
            <a:spLocks noGrp="1"/>
          </p:cNvSpPr>
          <p:nvPr>
            <p:ph type="dt" sz="half" idx="10"/>
          </p:nvPr>
        </p:nvSpPr>
        <p:spPr/>
        <p:txBody>
          <a:bodyPr/>
          <a:lstStyle/>
          <a:p>
            <a:fld id="{07132B6C-5AEE-4236-BABD-CE32BD41C30C}" type="datetimeFigureOut">
              <a:rPr lang="en-US" smtClean="0"/>
              <a:t>10/20/2020</a:t>
            </a:fld>
            <a:endParaRPr lang="en-US"/>
          </a:p>
        </p:txBody>
      </p:sp>
      <p:sp>
        <p:nvSpPr>
          <p:cNvPr id="3" name="Footer Placeholder 2">
            <a:extLst>
              <a:ext uri="{FF2B5EF4-FFF2-40B4-BE49-F238E27FC236}">
                <a16:creationId xmlns:a16="http://schemas.microsoft.com/office/drawing/2014/main" id="{DEB24145-1593-4901-83B3-90E67EBACD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7A1E63-CDE6-4263-8D41-A884C028461E}"/>
              </a:ext>
            </a:extLst>
          </p:cNvPr>
          <p:cNvSpPr>
            <a:spLocks noGrp="1"/>
          </p:cNvSpPr>
          <p:nvPr>
            <p:ph type="sldNum" sz="quarter" idx="12"/>
          </p:nvPr>
        </p:nvSpPr>
        <p:spPr/>
        <p:txBody>
          <a:bodyPr/>
          <a:lstStyle/>
          <a:p>
            <a:fld id="{7D2401DB-5715-4267-AE7B-42D7709362BB}" type="slidenum">
              <a:rPr lang="en-US" smtClean="0"/>
              <a:t>‹#›</a:t>
            </a:fld>
            <a:endParaRPr lang="en-US"/>
          </a:p>
        </p:txBody>
      </p:sp>
    </p:spTree>
    <p:extLst>
      <p:ext uri="{BB962C8B-B14F-4D97-AF65-F5344CB8AC3E}">
        <p14:creationId xmlns:p14="http://schemas.microsoft.com/office/powerpoint/2010/main" val="147569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CB01-ADFE-4094-A855-B12F0154ED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C09F49-862A-4AC0-8FA3-8453766F7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0DF77E-BDED-45F9-8E6A-176B89987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2D1028-3B65-4AA3-9FF3-C4BA7853F3F6}"/>
              </a:ext>
            </a:extLst>
          </p:cNvPr>
          <p:cNvSpPr>
            <a:spLocks noGrp="1"/>
          </p:cNvSpPr>
          <p:nvPr>
            <p:ph type="dt" sz="half" idx="10"/>
          </p:nvPr>
        </p:nvSpPr>
        <p:spPr/>
        <p:txBody>
          <a:bodyPr/>
          <a:lstStyle/>
          <a:p>
            <a:fld id="{07132B6C-5AEE-4236-BABD-CE32BD41C30C}" type="datetimeFigureOut">
              <a:rPr lang="en-US" smtClean="0"/>
              <a:t>10/20/2020</a:t>
            </a:fld>
            <a:endParaRPr lang="en-US"/>
          </a:p>
        </p:txBody>
      </p:sp>
      <p:sp>
        <p:nvSpPr>
          <p:cNvPr id="6" name="Footer Placeholder 5">
            <a:extLst>
              <a:ext uri="{FF2B5EF4-FFF2-40B4-BE49-F238E27FC236}">
                <a16:creationId xmlns:a16="http://schemas.microsoft.com/office/drawing/2014/main" id="{FB24F2A2-9FFA-45E8-9AEA-2E2034C139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A47367-D5B4-4474-89FC-051A5BEC6492}"/>
              </a:ext>
            </a:extLst>
          </p:cNvPr>
          <p:cNvSpPr>
            <a:spLocks noGrp="1"/>
          </p:cNvSpPr>
          <p:nvPr>
            <p:ph type="sldNum" sz="quarter" idx="12"/>
          </p:nvPr>
        </p:nvSpPr>
        <p:spPr/>
        <p:txBody>
          <a:bodyPr/>
          <a:lstStyle/>
          <a:p>
            <a:fld id="{7D2401DB-5715-4267-AE7B-42D7709362BB}" type="slidenum">
              <a:rPr lang="en-US" smtClean="0"/>
              <a:t>‹#›</a:t>
            </a:fld>
            <a:endParaRPr lang="en-US"/>
          </a:p>
        </p:txBody>
      </p:sp>
    </p:spTree>
    <p:extLst>
      <p:ext uri="{BB962C8B-B14F-4D97-AF65-F5344CB8AC3E}">
        <p14:creationId xmlns:p14="http://schemas.microsoft.com/office/powerpoint/2010/main" val="270767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1DD81-1EB9-4FE6-89F6-94EEC1BD4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546D13-360A-4804-B129-0A38067546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50CB41-C85C-4022-8E5B-9F5D75682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3C0BC-B7EC-4FAE-83DD-17A01C078958}"/>
              </a:ext>
            </a:extLst>
          </p:cNvPr>
          <p:cNvSpPr>
            <a:spLocks noGrp="1"/>
          </p:cNvSpPr>
          <p:nvPr>
            <p:ph type="dt" sz="half" idx="10"/>
          </p:nvPr>
        </p:nvSpPr>
        <p:spPr/>
        <p:txBody>
          <a:bodyPr/>
          <a:lstStyle/>
          <a:p>
            <a:fld id="{07132B6C-5AEE-4236-BABD-CE32BD41C30C}" type="datetimeFigureOut">
              <a:rPr lang="en-US" smtClean="0"/>
              <a:t>10/20/2020</a:t>
            </a:fld>
            <a:endParaRPr lang="en-US"/>
          </a:p>
        </p:txBody>
      </p:sp>
      <p:sp>
        <p:nvSpPr>
          <p:cNvPr id="6" name="Footer Placeholder 5">
            <a:extLst>
              <a:ext uri="{FF2B5EF4-FFF2-40B4-BE49-F238E27FC236}">
                <a16:creationId xmlns:a16="http://schemas.microsoft.com/office/drawing/2014/main" id="{2DC24AA7-7588-474A-879C-6E00C436FD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84561B-F9DB-4FA6-A25F-BB870E8AC057}"/>
              </a:ext>
            </a:extLst>
          </p:cNvPr>
          <p:cNvSpPr>
            <a:spLocks noGrp="1"/>
          </p:cNvSpPr>
          <p:nvPr>
            <p:ph type="sldNum" sz="quarter" idx="12"/>
          </p:nvPr>
        </p:nvSpPr>
        <p:spPr/>
        <p:txBody>
          <a:bodyPr/>
          <a:lstStyle/>
          <a:p>
            <a:fld id="{7D2401DB-5715-4267-AE7B-42D7709362BB}" type="slidenum">
              <a:rPr lang="en-US" smtClean="0"/>
              <a:t>‹#›</a:t>
            </a:fld>
            <a:endParaRPr lang="en-US"/>
          </a:p>
        </p:txBody>
      </p:sp>
    </p:spTree>
    <p:extLst>
      <p:ext uri="{BB962C8B-B14F-4D97-AF65-F5344CB8AC3E}">
        <p14:creationId xmlns:p14="http://schemas.microsoft.com/office/powerpoint/2010/main" val="806164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3BEF87-A066-4589-8995-1A6DF962B6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FA6741-3B97-4165-8BBE-89BF543E94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22E8D-D865-4DDA-8227-48E13CCCEB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32B6C-5AEE-4236-BABD-CE32BD41C30C}" type="datetimeFigureOut">
              <a:rPr lang="en-US" smtClean="0"/>
              <a:t>10/20/2020</a:t>
            </a:fld>
            <a:endParaRPr lang="en-US"/>
          </a:p>
        </p:txBody>
      </p:sp>
      <p:sp>
        <p:nvSpPr>
          <p:cNvPr id="5" name="Footer Placeholder 4">
            <a:extLst>
              <a:ext uri="{FF2B5EF4-FFF2-40B4-BE49-F238E27FC236}">
                <a16:creationId xmlns:a16="http://schemas.microsoft.com/office/drawing/2014/main" id="{CAF0BC61-0AC8-4C2E-94F5-EB0944F1C7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8D892E-105A-483D-A113-1DD88429B6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401DB-5715-4267-AE7B-42D7709362BB}" type="slidenum">
              <a:rPr lang="en-US" smtClean="0"/>
              <a:t>‹#›</a:t>
            </a:fld>
            <a:endParaRPr lang="en-US"/>
          </a:p>
        </p:txBody>
      </p:sp>
    </p:spTree>
    <p:extLst>
      <p:ext uri="{BB962C8B-B14F-4D97-AF65-F5344CB8AC3E}">
        <p14:creationId xmlns:p14="http://schemas.microsoft.com/office/powerpoint/2010/main" val="1256549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gi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6A85E64-0C08-4577-95FF-B6795FDDA340}"/>
              </a:ext>
            </a:extLst>
          </p:cNvPr>
          <p:cNvSpPr>
            <a:spLocks noGrp="1"/>
          </p:cNvSpPr>
          <p:nvPr>
            <p:ph type="ftr" sz="quarter" idx="16"/>
          </p:nvPr>
        </p:nvSpPr>
        <p:spPr/>
        <p:txBody>
          <a:bodyPr/>
          <a:lstStyle/>
          <a:p>
            <a:r>
              <a:rPr lang="en-US"/>
              <a:t>Confidential – © 2019 Oracle Restricted</a:t>
            </a:r>
            <a:endParaRPr lang="en-US" dirty="0"/>
          </a:p>
        </p:txBody>
      </p:sp>
      <p:sp>
        <p:nvSpPr>
          <p:cNvPr id="6" name="Slide Number Placeholder 5">
            <a:extLst>
              <a:ext uri="{FF2B5EF4-FFF2-40B4-BE49-F238E27FC236}">
                <a16:creationId xmlns:a16="http://schemas.microsoft.com/office/drawing/2014/main" id="{2E85C9D4-9C9B-4ED0-A827-5451779FF08B}"/>
              </a:ext>
            </a:extLst>
          </p:cNvPr>
          <p:cNvSpPr>
            <a:spLocks noGrp="1"/>
          </p:cNvSpPr>
          <p:nvPr>
            <p:ph type="sldNum" sz="quarter" idx="17"/>
          </p:nvPr>
        </p:nvSpPr>
        <p:spPr/>
        <p:txBody>
          <a:bodyPr/>
          <a:lstStyle/>
          <a:p>
            <a:pPr algn="ctr"/>
            <a:fld id="{7C371504-33D9-B044-8C50-620C44A06CB1}" type="slidenum">
              <a:rPr lang="en-US" smtClean="0"/>
              <a:pPr algn="ctr"/>
              <a:t>1</a:t>
            </a:fld>
            <a:endParaRPr lang="en-US" dirty="0"/>
          </a:p>
        </p:txBody>
      </p:sp>
      <p:sp>
        <p:nvSpPr>
          <p:cNvPr id="4" name="TextBox 3">
            <a:extLst>
              <a:ext uri="{FF2B5EF4-FFF2-40B4-BE49-F238E27FC236}">
                <a16:creationId xmlns:a16="http://schemas.microsoft.com/office/drawing/2014/main" id="{AAC207BA-502C-4DF3-83B2-794EFE038953}"/>
              </a:ext>
            </a:extLst>
          </p:cNvPr>
          <p:cNvSpPr txBox="1"/>
          <p:nvPr/>
        </p:nvSpPr>
        <p:spPr>
          <a:xfrm>
            <a:off x="2703441" y="2026278"/>
            <a:ext cx="5446644" cy="461665"/>
          </a:xfrm>
          <a:prstGeom prst="rect">
            <a:avLst/>
          </a:prstGeom>
          <a:noFill/>
        </p:spPr>
        <p:txBody>
          <a:bodyPr wrap="square" rtlCol="0">
            <a:spAutoFit/>
          </a:bodyPr>
          <a:lstStyle/>
          <a:p>
            <a:pPr algn="ctr"/>
            <a:r>
              <a:rPr lang="en-US" sz="2400" b="1" dirty="0">
                <a:latin typeface="Batang" panose="02030600000101010101" pitchFamily="18" charset="-127"/>
                <a:ea typeface="Batang" panose="02030600000101010101" pitchFamily="18" charset="-127"/>
              </a:rPr>
              <a:t>Core Azure Management Services </a:t>
            </a:r>
          </a:p>
        </p:txBody>
      </p:sp>
      <p:sp>
        <p:nvSpPr>
          <p:cNvPr id="2" name="TextBox 1">
            <a:extLst>
              <a:ext uri="{FF2B5EF4-FFF2-40B4-BE49-F238E27FC236}">
                <a16:creationId xmlns:a16="http://schemas.microsoft.com/office/drawing/2014/main" id="{CAF87EFB-5B1C-4A42-9ED5-D65DAC2D4420}"/>
              </a:ext>
            </a:extLst>
          </p:cNvPr>
          <p:cNvSpPr txBox="1"/>
          <p:nvPr/>
        </p:nvSpPr>
        <p:spPr>
          <a:xfrm>
            <a:off x="4465980" y="2739447"/>
            <a:ext cx="1921565" cy="646331"/>
          </a:xfrm>
          <a:prstGeom prst="rect">
            <a:avLst/>
          </a:prstGeom>
          <a:noFill/>
        </p:spPr>
        <p:txBody>
          <a:bodyPr wrap="square" rtlCol="0">
            <a:spAutoFit/>
          </a:bodyPr>
          <a:lstStyle/>
          <a:p>
            <a:pPr algn="ctr"/>
            <a:r>
              <a:rPr lang="en-US" b="1" dirty="0">
                <a:latin typeface="Batang" panose="02030600000101010101" pitchFamily="18" charset="-127"/>
                <a:ea typeface="Batang" panose="02030600000101010101" pitchFamily="18" charset="-127"/>
              </a:rPr>
              <a:t>By</a:t>
            </a:r>
            <a:endParaRPr lang="en-US" sz="1600" b="1" dirty="0">
              <a:latin typeface="Batang" panose="02030600000101010101" pitchFamily="18" charset="-127"/>
              <a:ea typeface="Batang" panose="02030600000101010101" pitchFamily="18" charset="-127"/>
            </a:endParaRPr>
          </a:p>
          <a:p>
            <a:pPr algn="ctr"/>
            <a:r>
              <a:rPr lang="en-US" b="1" dirty="0">
                <a:latin typeface="Batang" panose="02030600000101010101" pitchFamily="18" charset="-127"/>
                <a:ea typeface="Batang" panose="02030600000101010101" pitchFamily="18" charset="-127"/>
              </a:rPr>
              <a:t>Ragini Kulkarni </a:t>
            </a:r>
          </a:p>
        </p:txBody>
      </p:sp>
    </p:spTree>
    <p:extLst>
      <p:ext uri="{BB962C8B-B14F-4D97-AF65-F5344CB8AC3E}">
        <p14:creationId xmlns:p14="http://schemas.microsoft.com/office/powerpoint/2010/main" val="282204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EAE460C-5435-4A04-B305-2E62E6FF5D21}"/>
              </a:ext>
            </a:extLst>
          </p:cNvPr>
          <p:cNvPicPr>
            <a:picLocks noChangeAspect="1"/>
          </p:cNvPicPr>
          <p:nvPr/>
        </p:nvPicPr>
        <p:blipFill>
          <a:blip r:embed="rId2"/>
          <a:stretch>
            <a:fillRect/>
          </a:stretch>
        </p:blipFill>
        <p:spPr>
          <a:xfrm>
            <a:off x="5896411" y="1917380"/>
            <a:ext cx="2457450" cy="1885950"/>
          </a:xfrm>
          <a:prstGeom prst="rect">
            <a:avLst/>
          </a:prstGeom>
        </p:spPr>
      </p:pic>
      <p:pic>
        <p:nvPicPr>
          <p:cNvPr id="8" name="Picture 7">
            <a:extLst>
              <a:ext uri="{FF2B5EF4-FFF2-40B4-BE49-F238E27FC236}">
                <a16:creationId xmlns:a16="http://schemas.microsoft.com/office/drawing/2014/main" id="{92FAC862-51D1-4676-8ED3-F60B485CF90E}"/>
              </a:ext>
            </a:extLst>
          </p:cNvPr>
          <p:cNvPicPr>
            <a:picLocks noChangeAspect="1"/>
          </p:cNvPicPr>
          <p:nvPr/>
        </p:nvPicPr>
        <p:blipFill>
          <a:blip r:embed="rId3"/>
          <a:stretch>
            <a:fillRect/>
          </a:stretch>
        </p:blipFill>
        <p:spPr>
          <a:xfrm>
            <a:off x="9181995" y="1936430"/>
            <a:ext cx="1905000" cy="1762125"/>
          </a:xfrm>
          <a:prstGeom prst="rect">
            <a:avLst/>
          </a:prstGeom>
        </p:spPr>
      </p:pic>
      <p:sp>
        <p:nvSpPr>
          <p:cNvPr id="9" name="TextBox 8">
            <a:extLst>
              <a:ext uri="{FF2B5EF4-FFF2-40B4-BE49-F238E27FC236}">
                <a16:creationId xmlns:a16="http://schemas.microsoft.com/office/drawing/2014/main" id="{924EC2A4-E4D9-4060-B963-C8BF72F63B71}"/>
              </a:ext>
            </a:extLst>
          </p:cNvPr>
          <p:cNvSpPr txBox="1"/>
          <p:nvPr/>
        </p:nvSpPr>
        <p:spPr>
          <a:xfrm>
            <a:off x="820991" y="4035503"/>
            <a:ext cx="1842052" cy="400110"/>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Log Analytics</a:t>
            </a:r>
          </a:p>
        </p:txBody>
      </p:sp>
      <p:sp>
        <p:nvSpPr>
          <p:cNvPr id="10" name="TextBox 9">
            <a:extLst>
              <a:ext uri="{FF2B5EF4-FFF2-40B4-BE49-F238E27FC236}">
                <a16:creationId xmlns:a16="http://schemas.microsoft.com/office/drawing/2014/main" id="{9708381C-860D-474B-A833-B185333F218E}"/>
              </a:ext>
            </a:extLst>
          </p:cNvPr>
          <p:cNvSpPr txBox="1"/>
          <p:nvPr/>
        </p:nvSpPr>
        <p:spPr>
          <a:xfrm>
            <a:off x="3671081" y="3890307"/>
            <a:ext cx="2040834" cy="1015663"/>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Cost Management+ Billing</a:t>
            </a:r>
          </a:p>
        </p:txBody>
      </p:sp>
      <p:sp>
        <p:nvSpPr>
          <p:cNvPr id="11" name="TextBox 10">
            <a:extLst>
              <a:ext uri="{FF2B5EF4-FFF2-40B4-BE49-F238E27FC236}">
                <a16:creationId xmlns:a16="http://schemas.microsoft.com/office/drawing/2014/main" id="{621F1D98-75AC-4A9B-B910-7772DD04D521}"/>
              </a:ext>
            </a:extLst>
          </p:cNvPr>
          <p:cNvSpPr txBox="1"/>
          <p:nvPr/>
        </p:nvSpPr>
        <p:spPr>
          <a:xfrm>
            <a:off x="6454453" y="4035503"/>
            <a:ext cx="1899408" cy="707886"/>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Automation Account</a:t>
            </a:r>
          </a:p>
        </p:txBody>
      </p:sp>
      <p:sp>
        <p:nvSpPr>
          <p:cNvPr id="12" name="TextBox 11">
            <a:extLst>
              <a:ext uri="{FF2B5EF4-FFF2-40B4-BE49-F238E27FC236}">
                <a16:creationId xmlns:a16="http://schemas.microsoft.com/office/drawing/2014/main" id="{85AC7BAE-D12F-43AC-B213-1A3F616B5FB7}"/>
              </a:ext>
            </a:extLst>
          </p:cNvPr>
          <p:cNvSpPr txBox="1"/>
          <p:nvPr/>
        </p:nvSpPr>
        <p:spPr>
          <a:xfrm>
            <a:off x="9342783" y="4062006"/>
            <a:ext cx="1744212" cy="400110"/>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Metrics</a:t>
            </a:r>
          </a:p>
        </p:txBody>
      </p:sp>
      <p:sp>
        <p:nvSpPr>
          <p:cNvPr id="13" name="Title 20">
            <a:extLst>
              <a:ext uri="{FF2B5EF4-FFF2-40B4-BE49-F238E27FC236}">
                <a16:creationId xmlns:a16="http://schemas.microsoft.com/office/drawing/2014/main" id="{71D284C1-16F3-4A98-9A6A-AD4C739C3D83}"/>
              </a:ext>
            </a:extLst>
          </p:cNvPr>
          <p:cNvSpPr>
            <a:spLocks noGrp="1"/>
          </p:cNvSpPr>
          <p:nvPr>
            <p:ph type="title"/>
          </p:nvPr>
        </p:nvSpPr>
        <p:spPr>
          <a:xfrm>
            <a:off x="3155052" y="463523"/>
            <a:ext cx="10204174" cy="1105866"/>
          </a:xfrm>
        </p:spPr>
        <p:txBody>
          <a:bodyPr>
            <a:normAutofit/>
          </a:bodyPr>
          <a:lstStyle/>
          <a:p>
            <a:r>
              <a:rPr lang="en-US" sz="3600" b="1" dirty="0">
                <a:latin typeface="Batang" panose="02030600000101010101" pitchFamily="18" charset="-127"/>
                <a:ea typeface="Batang" panose="02030600000101010101" pitchFamily="18" charset="-127"/>
              </a:rPr>
              <a:t>Management Tools</a:t>
            </a:r>
            <a:endParaRPr lang="en-US" sz="3600" dirty="0"/>
          </a:p>
        </p:txBody>
      </p:sp>
      <p:cxnSp>
        <p:nvCxnSpPr>
          <p:cNvPr id="14" name="Straight Connector 13">
            <a:extLst>
              <a:ext uri="{FF2B5EF4-FFF2-40B4-BE49-F238E27FC236}">
                <a16:creationId xmlns:a16="http://schemas.microsoft.com/office/drawing/2014/main" id="{E90FB4EC-3F78-47FF-83B4-568C0297C583}"/>
              </a:ext>
            </a:extLst>
          </p:cNvPr>
          <p:cNvCxnSpPr>
            <a:cxnSpLocks/>
          </p:cNvCxnSpPr>
          <p:nvPr/>
        </p:nvCxnSpPr>
        <p:spPr>
          <a:xfrm>
            <a:off x="755374" y="1325217"/>
            <a:ext cx="10681252"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9151F0D-ED25-491B-AFCE-710B467BF60E}"/>
              </a:ext>
            </a:extLst>
          </p:cNvPr>
          <p:cNvSpPr txBox="1"/>
          <p:nvPr/>
        </p:nvSpPr>
        <p:spPr>
          <a:xfrm>
            <a:off x="788182" y="4969948"/>
            <a:ext cx="10615635" cy="1274195"/>
          </a:xfrm>
          <a:prstGeom prst="rect">
            <a:avLst/>
          </a:prstGeom>
          <a:ln w="28575">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50000"/>
              </a:lnSpc>
            </a:pPr>
            <a:r>
              <a:rPr lang="en-US" b="1" dirty="0">
                <a:latin typeface="Batang" panose="02030600000101010101" pitchFamily="18" charset="-127"/>
                <a:ea typeface="Batang" panose="02030600000101010101" pitchFamily="18" charset="-127"/>
              </a:rPr>
              <a:t>Azure Billing features are used to review your invoiced costs and manage access to billing information. Cost management is the process of effectively planning and controlling costs involved in your business.</a:t>
            </a:r>
          </a:p>
        </p:txBody>
      </p:sp>
      <p:pic>
        <p:nvPicPr>
          <p:cNvPr id="16" name="Picture 15">
            <a:extLst>
              <a:ext uri="{FF2B5EF4-FFF2-40B4-BE49-F238E27FC236}">
                <a16:creationId xmlns:a16="http://schemas.microsoft.com/office/drawing/2014/main" id="{0C528244-3130-4BEF-A438-C08C47AF775D}"/>
              </a:ext>
            </a:extLst>
          </p:cNvPr>
          <p:cNvPicPr>
            <a:picLocks noChangeAspect="1"/>
          </p:cNvPicPr>
          <p:nvPr/>
        </p:nvPicPr>
        <p:blipFill>
          <a:blip r:embed="rId4"/>
          <a:stretch>
            <a:fillRect/>
          </a:stretch>
        </p:blipFill>
        <p:spPr>
          <a:xfrm>
            <a:off x="3486586" y="1999325"/>
            <a:ext cx="2409825" cy="1781175"/>
          </a:xfrm>
          <a:prstGeom prst="rect">
            <a:avLst/>
          </a:prstGeom>
        </p:spPr>
        <p:style>
          <a:lnRef idx="2">
            <a:schemeClr val="accent2"/>
          </a:lnRef>
          <a:fillRef idx="1">
            <a:schemeClr val="lt1"/>
          </a:fillRef>
          <a:effectRef idx="0">
            <a:schemeClr val="accent2"/>
          </a:effectRef>
          <a:fontRef idx="minor">
            <a:schemeClr val="dk1"/>
          </a:fontRef>
        </p:style>
      </p:pic>
      <p:pic>
        <p:nvPicPr>
          <p:cNvPr id="17" name="Picture 16">
            <a:extLst>
              <a:ext uri="{FF2B5EF4-FFF2-40B4-BE49-F238E27FC236}">
                <a16:creationId xmlns:a16="http://schemas.microsoft.com/office/drawing/2014/main" id="{D946B834-4126-4FE5-AE64-7043350983B3}"/>
              </a:ext>
            </a:extLst>
          </p:cNvPr>
          <p:cNvPicPr>
            <a:picLocks noChangeAspect="1"/>
          </p:cNvPicPr>
          <p:nvPr/>
        </p:nvPicPr>
        <p:blipFill>
          <a:blip r:embed="rId5"/>
          <a:stretch>
            <a:fillRect/>
          </a:stretch>
        </p:blipFill>
        <p:spPr>
          <a:xfrm>
            <a:off x="820991" y="1936430"/>
            <a:ext cx="1990725" cy="1847850"/>
          </a:xfrm>
          <a:prstGeom prst="rect">
            <a:avLst/>
          </a:prstGeom>
        </p:spPr>
      </p:pic>
    </p:spTree>
    <p:extLst>
      <p:ext uri="{BB962C8B-B14F-4D97-AF65-F5344CB8AC3E}">
        <p14:creationId xmlns:p14="http://schemas.microsoft.com/office/powerpoint/2010/main" val="132800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CB17CD-8E40-4923-AD14-941D741E2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782" y="790019"/>
            <a:ext cx="5793709" cy="3091535"/>
          </a:xfrm>
          <a:prstGeom prst="rect">
            <a:avLst/>
          </a:prstGeom>
        </p:spPr>
      </p:pic>
      <p:pic>
        <p:nvPicPr>
          <p:cNvPr id="3" name="Picture 2">
            <a:extLst>
              <a:ext uri="{FF2B5EF4-FFF2-40B4-BE49-F238E27FC236}">
                <a16:creationId xmlns:a16="http://schemas.microsoft.com/office/drawing/2014/main" id="{DC189AD9-B586-4920-8B95-3771E79EB5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070" y="4372121"/>
            <a:ext cx="5453481" cy="1739876"/>
          </a:xfrm>
          <a:prstGeom prst="rect">
            <a:avLst/>
          </a:prstGeom>
        </p:spPr>
      </p:pic>
    </p:spTree>
    <p:extLst>
      <p:ext uri="{BB962C8B-B14F-4D97-AF65-F5344CB8AC3E}">
        <p14:creationId xmlns:p14="http://schemas.microsoft.com/office/powerpoint/2010/main" val="183740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24CC47-B543-4D7B-8AD6-875C930206EC}"/>
              </a:ext>
            </a:extLst>
          </p:cNvPr>
          <p:cNvPicPr>
            <a:picLocks noChangeAspect="1"/>
          </p:cNvPicPr>
          <p:nvPr/>
        </p:nvPicPr>
        <p:blipFill>
          <a:blip r:embed="rId2"/>
          <a:stretch>
            <a:fillRect/>
          </a:stretch>
        </p:blipFill>
        <p:spPr>
          <a:xfrm>
            <a:off x="2001077" y="1139159"/>
            <a:ext cx="8866108" cy="4942853"/>
          </a:xfrm>
          <a:prstGeom prst="rect">
            <a:avLst/>
          </a:prstGeom>
        </p:spPr>
      </p:pic>
    </p:spTree>
    <p:extLst>
      <p:ext uri="{BB962C8B-B14F-4D97-AF65-F5344CB8AC3E}">
        <p14:creationId xmlns:p14="http://schemas.microsoft.com/office/powerpoint/2010/main" val="32402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025D15-701D-40D3-A157-C961FC8AF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494" y="1190607"/>
            <a:ext cx="9706481" cy="4926041"/>
          </a:xfrm>
          <a:prstGeom prst="rect">
            <a:avLst/>
          </a:prstGeom>
        </p:spPr>
      </p:pic>
    </p:spTree>
    <p:extLst>
      <p:ext uri="{BB962C8B-B14F-4D97-AF65-F5344CB8AC3E}">
        <p14:creationId xmlns:p14="http://schemas.microsoft.com/office/powerpoint/2010/main" val="93509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CAEC1C-E4AA-4797-AA2D-3C4CB046EAB2}"/>
              </a:ext>
            </a:extLst>
          </p:cNvPr>
          <p:cNvPicPr>
            <a:picLocks noChangeAspect="1"/>
          </p:cNvPicPr>
          <p:nvPr/>
        </p:nvPicPr>
        <p:blipFill>
          <a:blip r:embed="rId2"/>
          <a:stretch>
            <a:fillRect/>
          </a:stretch>
        </p:blipFill>
        <p:spPr>
          <a:xfrm>
            <a:off x="1643269" y="1175466"/>
            <a:ext cx="9640784" cy="4507067"/>
          </a:xfrm>
          <a:prstGeom prst="rect">
            <a:avLst/>
          </a:prstGeom>
        </p:spPr>
      </p:pic>
    </p:spTree>
    <p:extLst>
      <p:ext uri="{BB962C8B-B14F-4D97-AF65-F5344CB8AC3E}">
        <p14:creationId xmlns:p14="http://schemas.microsoft.com/office/powerpoint/2010/main" val="94147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2FAC862-51D1-4676-8ED3-F60B485CF90E}"/>
              </a:ext>
            </a:extLst>
          </p:cNvPr>
          <p:cNvPicPr>
            <a:picLocks noChangeAspect="1"/>
          </p:cNvPicPr>
          <p:nvPr/>
        </p:nvPicPr>
        <p:blipFill>
          <a:blip r:embed="rId2"/>
          <a:stretch>
            <a:fillRect/>
          </a:stretch>
        </p:blipFill>
        <p:spPr>
          <a:xfrm>
            <a:off x="9181995" y="1936430"/>
            <a:ext cx="1905000" cy="1762125"/>
          </a:xfrm>
          <a:prstGeom prst="rect">
            <a:avLst/>
          </a:prstGeom>
        </p:spPr>
      </p:pic>
      <p:sp>
        <p:nvSpPr>
          <p:cNvPr id="9" name="TextBox 8">
            <a:extLst>
              <a:ext uri="{FF2B5EF4-FFF2-40B4-BE49-F238E27FC236}">
                <a16:creationId xmlns:a16="http://schemas.microsoft.com/office/drawing/2014/main" id="{924EC2A4-E4D9-4060-B963-C8BF72F63B71}"/>
              </a:ext>
            </a:extLst>
          </p:cNvPr>
          <p:cNvSpPr txBox="1"/>
          <p:nvPr/>
        </p:nvSpPr>
        <p:spPr>
          <a:xfrm>
            <a:off x="820991" y="4035503"/>
            <a:ext cx="1842052" cy="400110"/>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Log Analytics</a:t>
            </a:r>
          </a:p>
        </p:txBody>
      </p:sp>
      <p:sp>
        <p:nvSpPr>
          <p:cNvPr id="10" name="TextBox 9">
            <a:extLst>
              <a:ext uri="{FF2B5EF4-FFF2-40B4-BE49-F238E27FC236}">
                <a16:creationId xmlns:a16="http://schemas.microsoft.com/office/drawing/2014/main" id="{9708381C-860D-474B-A833-B185333F218E}"/>
              </a:ext>
            </a:extLst>
          </p:cNvPr>
          <p:cNvSpPr txBox="1"/>
          <p:nvPr/>
        </p:nvSpPr>
        <p:spPr>
          <a:xfrm>
            <a:off x="3671081" y="3890307"/>
            <a:ext cx="2040834" cy="1015663"/>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Cost Management+ Billing</a:t>
            </a:r>
          </a:p>
        </p:txBody>
      </p:sp>
      <p:sp>
        <p:nvSpPr>
          <p:cNvPr id="11" name="TextBox 10">
            <a:extLst>
              <a:ext uri="{FF2B5EF4-FFF2-40B4-BE49-F238E27FC236}">
                <a16:creationId xmlns:a16="http://schemas.microsoft.com/office/drawing/2014/main" id="{621F1D98-75AC-4A9B-B910-7772DD04D521}"/>
              </a:ext>
            </a:extLst>
          </p:cNvPr>
          <p:cNvSpPr txBox="1"/>
          <p:nvPr/>
        </p:nvSpPr>
        <p:spPr>
          <a:xfrm>
            <a:off x="6454453" y="4035503"/>
            <a:ext cx="1899408" cy="707886"/>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Automation Account</a:t>
            </a:r>
          </a:p>
        </p:txBody>
      </p:sp>
      <p:sp>
        <p:nvSpPr>
          <p:cNvPr id="12" name="TextBox 11">
            <a:extLst>
              <a:ext uri="{FF2B5EF4-FFF2-40B4-BE49-F238E27FC236}">
                <a16:creationId xmlns:a16="http://schemas.microsoft.com/office/drawing/2014/main" id="{85AC7BAE-D12F-43AC-B213-1A3F616B5FB7}"/>
              </a:ext>
            </a:extLst>
          </p:cNvPr>
          <p:cNvSpPr txBox="1"/>
          <p:nvPr/>
        </p:nvSpPr>
        <p:spPr>
          <a:xfrm>
            <a:off x="9342783" y="4062006"/>
            <a:ext cx="1744212" cy="400110"/>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Metrics</a:t>
            </a:r>
          </a:p>
        </p:txBody>
      </p:sp>
      <p:sp>
        <p:nvSpPr>
          <p:cNvPr id="13" name="Title 20">
            <a:extLst>
              <a:ext uri="{FF2B5EF4-FFF2-40B4-BE49-F238E27FC236}">
                <a16:creationId xmlns:a16="http://schemas.microsoft.com/office/drawing/2014/main" id="{71D284C1-16F3-4A98-9A6A-AD4C739C3D83}"/>
              </a:ext>
            </a:extLst>
          </p:cNvPr>
          <p:cNvSpPr>
            <a:spLocks noGrp="1"/>
          </p:cNvSpPr>
          <p:nvPr>
            <p:ph type="title"/>
          </p:nvPr>
        </p:nvSpPr>
        <p:spPr>
          <a:xfrm>
            <a:off x="3155052" y="463523"/>
            <a:ext cx="10204174" cy="1105866"/>
          </a:xfrm>
        </p:spPr>
        <p:txBody>
          <a:bodyPr>
            <a:normAutofit/>
          </a:bodyPr>
          <a:lstStyle/>
          <a:p>
            <a:r>
              <a:rPr lang="en-US" sz="3600" b="1" dirty="0">
                <a:latin typeface="Batang" panose="02030600000101010101" pitchFamily="18" charset="-127"/>
                <a:ea typeface="Batang" panose="02030600000101010101" pitchFamily="18" charset="-127"/>
              </a:rPr>
              <a:t>Management Tools</a:t>
            </a:r>
            <a:endParaRPr lang="en-US" sz="3600" dirty="0"/>
          </a:p>
        </p:txBody>
      </p:sp>
      <p:cxnSp>
        <p:nvCxnSpPr>
          <p:cNvPr id="14" name="Straight Connector 13">
            <a:extLst>
              <a:ext uri="{FF2B5EF4-FFF2-40B4-BE49-F238E27FC236}">
                <a16:creationId xmlns:a16="http://schemas.microsoft.com/office/drawing/2014/main" id="{E90FB4EC-3F78-47FF-83B4-568C0297C583}"/>
              </a:ext>
            </a:extLst>
          </p:cNvPr>
          <p:cNvCxnSpPr>
            <a:cxnSpLocks/>
          </p:cNvCxnSpPr>
          <p:nvPr/>
        </p:nvCxnSpPr>
        <p:spPr>
          <a:xfrm>
            <a:off x="755374" y="1325217"/>
            <a:ext cx="10681252"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9151F0D-ED25-491B-AFCE-710B467BF60E}"/>
              </a:ext>
            </a:extLst>
          </p:cNvPr>
          <p:cNvSpPr txBox="1"/>
          <p:nvPr/>
        </p:nvSpPr>
        <p:spPr>
          <a:xfrm>
            <a:off x="882821" y="5144325"/>
            <a:ext cx="10204174" cy="858697"/>
          </a:xfrm>
          <a:prstGeom prst="rect">
            <a:avLst/>
          </a:prstGeom>
          <a:ln w="28575">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50000"/>
              </a:lnSpc>
            </a:pPr>
            <a:r>
              <a:rPr lang="en-US" b="1" dirty="0">
                <a:latin typeface="Batang" panose="02030600000101010101" pitchFamily="18" charset="-127"/>
                <a:ea typeface="Batang" panose="02030600000101010101" pitchFamily="18" charset="-127"/>
              </a:rPr>
              <a:t>Azure Automation delivers a cloud-based automation and configuration service that supports consistent management across your Azure and non-Azure environments.</a:t>
            </a:r>
          </a:p>
        </p:txBody>
      </p:sp>
      <p:pic>
        <p:nvPicPr>
          <p:cNvPr id="17" name="Picture 16">
            <a:extLst>
              <a:ext uri="{FF2B5EF4-FFF2-40B4-BE49-F238E27FC236}">
                <a16:creationId xmlns:a16="http://schemas.microsoft.com/office/drawing/2014/main" id="{D946B834-4126-4FE5-AE64-7043350983B3}"/>
              </a:ext>
            </a:extLst>
          </p:cNvPr>
          <p:cNvPicPr>
            <a:picLocks noChangeAspect="1"/>
          </p:cNvPicPr>
          <p:nvPr/>
        </p:nvPicPr>
        <p:blipFill>
          <a:blip r:embed="rId3"/>
          <a:stretch>
            <a:fillRect/>
          </a:stretch>
        </p:blipFill>
        <p:spPr>
          <a:xfrm>
            <a:off x="820991" y="1936430"/>
            <a:ext cx="1990725" cy="1847850"/>
          </a:xfrm>
          <a:prstGeom prst="rect">
            <a:avLst/>
          </a:prstGeom>
        </p:spPr>
      </p:pic>
      <p:pic>
        <p:nvPicPr>
          <p:cNvPr id="18" name="Picture 17">
            <a:extLst>
              <a:ext uri="{FF2B5EF4-FFF2-40B4-BE49-F238E27FC236}">
                <a16:creationId xmlns:a16="http://schemas.microsoft.com/office/drawing/2014/main" id="{2E5A431B-699D-425D-B90E-6C259D6D185D}"/>
              </a:ext>
            </a:extLst>
          </p:cNvPr>
          <p:cNvPicPr>
            <a:picLocks noChangeAspect="1"/>
          </p:cNvPicPr>
          <p:nvPr/>
        </p:nvPicPr>
        <p:blipFill>
          <a:blip r:embed="rId4"/>
          <a:stretch>
            <a:fillRect/>
          </a:stretch>
        </p:blipFill>
        <p:spPr>
          <a:xfrm>
            <a:off x="3353835" y="2055492"/>
            <a:ext cx="2409825" cy="1781175"/>
          </a:xfrm>
          <a:prstGeom prst="rect">
            <a:avLst/>
          </a:prstGeom>
        </p:spPr>
      </p:pic>
      <p:pic>
        <p:nvPicPr>
          <p:cNvPr id="19" name="Picture 18">
            <a:extLst>
              <a:ext uri="{FF2B5EF4-FFF2-40B4-BE49-F238E27FC236}">
                <a16:creationId xmlns:a16="http://schemas.microsoft.com/office/drawing/2014/main" id="{5A266879-C941-4026-B5C6-79956DE6340F}"/>
              </a:ext>
            </a:extLst>
          </p:cNvPr>
          <p:cNvPicPr>
            <a:picLocks noChangeAspect="1"/>
          </p:cNvPicPr>
          <p:nvPr/>
        </p:nvPicPr>
        <p:blipFill>
          <a:blip r:embed="rId5"/>
          <a:stretch>
            <a:fillRect/>
          </a:stretch>
        </p:blipFill>
        <p:spPr>
          <a:xfrm>
            <a:off x="6175432" y="1950717"/>
            <a:ext cx="2457450" cy="1885950"/>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65085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A8CE9A-4955-4A06-A246-391C769E19DF}"/>
              </a:ext>
            </a:extLst>
          </p:cNvPr>
          <p:cNvPicPr>
            <a:picLocks noChangeAspect="1"/>
          </p:cNvPicPr>
          <p:nvPr/>
        </p:nvPicPr>
        <p:blipFill>
          <a:blip r:embed="rId2"/>
          <a:stretch>
            <a:fillRect/>
          </a:stretch>
        </p:blipFill>
        <p:spPr>
          <a:xfrm>
            <a:off x="3114261" y="745741"/>
            <a:ext cx="6387548" cy="5237789"/>
          </a:xfrm>
          <a:prstGeom prst="rect">
            <a:avLst/>
          </a:prstGeom>
        </p:spPr>
      </p:pic>
      <p:cxnSp>
        <p:nvCxnSpPr>
          <p:cNvPr id="3" name="Straight Arrow Connector 2">
            <a:extLst>
              <a:ext uri="{FF2B5EF4-FFF2-40B4-BE49-F238E27FC236}">
                <a16:creationId xmlns:a16="http://schemas.microsoft.com/office/drawing/2014/main" id="{336FA83F-8E5F-477E-9079-102B5ABB73B7}"/>
              </a:ext>
            </a:extLst>
          </p:cNvPr>
          <p:cNvCxnSpPr>
            <a:cxnSpLocks/>
          </p:cNvCxnSpPr>
          <p:nvPr/>
        </p:nvCxnSpPr>
        <p:spPr>
          <a:xfrm flipH="1" flipV="1">
            <a:off x="5897218" y="3264336"/>
            <a:ext cx="397564" cy="3293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62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21C87B-FBCE-48D1-8311-876A58057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620" y="1331847"/>
            <a:ext cx="10106760" cy="4194306"/>
          </a:xfrm>
          <a:prstGeom prst="rect">
            <a:avLst/>
          </a:prstGeom>
        </p:spPr>
      </p:pic>
      <p:cxnSp>
        <p:nvCxnSpPr>
          <p:cNvPr id="3" name="Straight Arrow Connector 2">
            <a:extLst>
              <a:ext uri="{FF2B5EF4-FFF2-40B4-BE49-F238E27FC236}">
                <a16:creationId xmlns:a16="http://schemas.microsoft.com/office/drawing/2014/main" id="{001DC179-C597-4C62-8028-767E9C1EA0FE}"/>
              </a:ext>
            </a:extLst>
          </p:cNvPr>
          <p:cNvCxnSpPr>
            <a:cxnSpLocks/>
          </p:cNvCxnSpPr>
          <p:nvPr/>
        </p:nvCxnSpPr>
        <p:spPr>
          <a:xfrm flipV="1">
            <a:off x="1166190" y="4625009"/>
            <a:ext cx="410819" cy="3578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887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988B0B-7F30-494A-93F5-E58004863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133" y="1407078"/>
            <a:ext cx="9534203" cy="4361898"/>
          </a:xfrm>
          <a:prstGeom prst="rect">
            <a:avLst/>
          </a:prstGeom>
        </p:spPr>
      </p:pic>
      <p:cxnSp>
        <p:nvCxnSpPr>
          <p:cNvPr id="3" name="Straight Arrow Connector 2">
            <a:extLst>
              <a:ext uri="{FF2B5EF4-FFF2-40B4-BE49-F238E27FC236}">
                <a16:creationId xmlns:a16="http://schemas.microsoft.com/office/drawing/2014/main" id="{D012300B-CD6C-4A8B-A806-D1BF2B707F70}"/>
              </a:ext>
            </a:extLst>
          </p:cNvPr>
          <p:cNvCxnSpPr>
            <a:cxnSpLocks/>
          </p:cNvCxnSpPr>
          <p:nvPr/>
        </p:nvCxnSpPr>
        <p:spPr>
          <a:xfrm flipV="1">
            <a:off x="4165342" y="2133600"/>
            <a:ext cx="406658" cy="3897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2B2E2C71-DB9C-4421-B90E-4F95647B86F1}"/>
              </a:ext>
            </a:extLst>
          </p:cNvPr>
          <p:cNvCxnSpPr>
            <a:cxnSpLocks/>
          </p:cNvCxnSpPr>
          <p:nvPr/>
        </p:nvCxnSpPr>
        <p:spPr>
          <a:xfrm flipH="1" flipV="1">
            <a:off x="5892432" y="2169205"/>
            <a:ext cx="221604" cy="3541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17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864E55-C1A4-4C0C-9CE0-230A6EB6EFE3}"/>
              </a:ext>
            </a:extLst>
          </p:cNvPr>
          <p:cNvPicPr>
            <a:picLocks noChangeAspect="1"/>
          </p:cNvPicPr>
          <p:nvPr/>
        </p:nvPicPr>
        <p:blipFill>
          <a:blip r:embed="rId2"/>
          <a:stretch>
            <a:fillRect/>
          </a:stretch>
        </p:blipFill>
        <p:spPr>
          <a:xfrm>
            <a:off x="1363988" y="1470992"/>
            <a:ext cx="4732012" cy="4388939"/>
          </a:xfrm>
          <a:prstGeom prst="rect">
            <a:avLst/>
          </a:prstGeom>
        </p:spPr>
      </p:pic>
      <p:pic>
        <p:nvPicPr>
          <p:cNvPr id="3" name="Picture 2">
            <a:extLst>
              <a:ext uri="{FF2B5EF4-FFF2-40B4-BE49-F238E27FC236}">
                <a16:creationId xmlns:a16="http://schemas.microsoft.com/office/drawing/2014/main" id="{E743B15D-60E9-4263-9D87-EEA8DE438113}"/>
              </a:ext>
            </a:extLst>
          </p:cNvPr>
          <p:cNvPicPr>
            <a:picLocks noChangeAspect="1"/>
          </p:cNvPicPr>
          <p:nvPr/>
        </p:nvPicPr>
        <p:blipFill>
          <a:blip r:embed="rId3"/>
          <a:stretch>
            <a:fillRect/>
          </a:stretch>
        </p:blipFill>
        <p:spPr>
          <a:xfrm>
            <a:off x="6288269" y="2345886"/>
            <a:ext cx="4882575" cy="2477906"/>
          </a:xfrm>
          <a:prstGeom prst="rect">
            <a:avLst/>
          </a:prstGeom>
        </p:spPr>
      </p:pic>
      <p:sp>
        <p:nvSpPr>
          <p:cNvPr id="4" name="Rectangle 3">
            <a:extLst>
              <a:ext uri="{FF2B5EF4-FFF2-40B4-BE49-F238E27FC236}">
                <a16:creationId xmlns:a16="http://schemas.microsoft.com/office/drawing/2014/main" id="{8111FA27-395A-432D-A0B7-2DB245B2F76D}"/>
              </a:ext>
            </a:extLst>
          </p:cNvPr>
          <p:cNvSpPr/>
          <p:nvPr/>
        </p:nvSpPr>
        <p:spPr>
          <a:xfrm>
            <a:off x="1363988" y="3343868"/>
            <a:ext cx="4732012" cy="2182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0B8C957-82B5-4028-9AEB-FE164B5BB695}"/>
              </a:ext>
            </a:extLst>
          </p:cNvPr>
          <p:cNvSpPr/>
          <p:nvPr/>
        </p:nvSpPr>
        <p:spPr>
          <a:xfrm>
            <a:off x="1496511" y="2057638"/>
            <a:ext cx="2068324" cy="2882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7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BCDB9D-32C0-4596-9A2D-A6C2F8AEBD22}"/>
              </a:ext>
            </a:extLst>
          </p:cNvPr>
          <p:cNvPicPr>
            <a:picLocks noChangeAspect="1"/>
          </p:cNvPicPr>
          <p:nvPr/>
        </p:nvPicPr>
        <p:blipFill>
          <a:blip r:embed="rId2"/>
          <a:stretch>
            <a:fillRect/>
          </a:stretch>
        </p:blipFill>
        <p:spPr>
          <a:xfrm>
            <a:off x="906486" y="2155919"/>
            <a:ext cx="1990725" cy="1847850"/>
          </a:xfrm>
          <a:prstGeom prst="rect">
            <a:avLst/>
          </a:prstGeom>
        </p:spPr>
      </p:pic>
      <p:pic>
        <p:nvPicPr>
          <p:cNvPr id="6" name="Picture 5">
            <a:extLst>
              <a:ext uri="{FF2B5EF4-FFF2-40B4-BE49-F238E27FC236}">
                <a16:creationId xmlns:a16="http://schemas.microsoft.com/office/drawing/2014/main" id="{1F139127-3894-4EF3-AA3A-67A8150D8E26}"/>
              </a:ext>
            </a:extLst>
          </p:cNvPr>
          <p:cNvPicPr>
            <a:picLocks noChangeAspect="1"/>
          </p:cNvPicPr>
          <p:nvPr/>
        </p:nvPicPr>
        <p:blipFill>
          <a:blip r:embed="rId3"/>
          <a:stretch>
            <a:fillRect/>
          </a:stretch>
        </p:blipFill>
        <p:spPr>
          <a:xfrm>
            <a:off x="3353835" y="2294031"/>
            <a:ext cx="2409825" cy="1781175"/>
          </a:xfrm>
          <a:prstGeom prst="rect">
            <a:avLst/>
          </a:prstGeom>
        </p:spPr>
      </p:pic>
      <p:pic>
        <p:nvPicPr>
          <p:cNvPr id="7" name="Picture 6">
            <a:extLst>
              <a:ext uri="{FF2B5EF4-FFF2-40B4-BE49-F238E27FC236}">
                <a16:creationId xmlns:a16="http://schemas.microsoft.com/office/drawing/2014/main" id="{B5DE8529-E395-4765-84D7-0531A5FA0FF9}"/>
              </a:ext>
            </a:extLst>
          </p:cNvPr>
          <p:cNvPicPr>
            <a:picLocks noChangeAspect="1"/>
          </p:cNvPicPr>
          <p:nvPr/>
        </p:nvPicPr>
        <p:blipFill>
          <a:blip r:embed="rId4"/>
          <a:stretch>
            <a:fillRect/>
          </a:stretch>
        </p:blipFill>
        <p:spPr>
          <a:xfrm>
            <a:off x="5896411" y="2155919"/>
            <a:ext cx="2457450" cy="1885950"/>
          </a:xfrm>
          <a:prstGeom prst="rect">
            <a:avLst/>
          </a:prstGeom>
        </p:spPr>
      </p:pic>
      <p:pic>
        <p:nvPicPr>
          <p:cNvPr id="8" name="Picture 7">
            <a:extLst>
              <a:ext uri="{FF2B5EF4-FFF2-40B4-BE49-F238E27FC236}">
                <a16:creationId xmlns:a16="http://schemas.microsoft.com/office/drawing/2014/main" id="{A7C0844A-E18C-4653-A487-0E2A1446105D}"/>
              </a:ext>
            </a:extLst>
          </p:cNvPr>
          <p:cNvPicPr>
            <a:picLocks noChangeAspect="1"/>
          </p:cNvPicPr>
          <p:nvPr/>
        </p:nvPicPr>
        <p:blipFill>
          <a:blip r:embed="rId5"/>
          <a:stretch>
            <a:fillRect/>
          </a:stretch>
        </p:blipFill>
        <p:spPr>
          <a:xfrm>
            <a:off x="9181995" y="2174969"/>
            <a:ext cx="1905000" cy="1762125"/>
          </a:xfrm>
          <a:prstGeom prst="rect">
            <a:avLst/>
          </a:prstGeom>
        </p:spPr>
      </p:pic>
      <p:sp>
        <p:nvSpPr>
          <p:cNvPr id="9" name="TextBox 8">
            <a:extLst>
              <a:ext uri="{FF2B5EF4-FFF2-40B4-BE49-F238E27FC236}">
                <a16:creationId xmlns:a16="http://schemas.microsoft.com/office/drawing/2014/main" id="{F9789BBE-5C26-4336-B74B-60750AD29261}"/>
              </a:ext>
            </a:extLst>
          </p:cNvPr>
          <p:cNvSpPr txBox="1"/>
          <p:nvPr/>
        </p:nvSpPr>
        <p:spPr>
          <a:xfrm>
            <a:off x="980822" y="4274042"/>
            <a:ext cx="1842052" cy="400110"/>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Log Analytics</a:t>
            </a:r>
          </a:p>
        </p:txBody>
      </p:sp>
      <p:sp>
        <p:nvSpPr>
          <p:cNvPr id="10" name="TextBox 9">
            <a:extLst>
              <a:ext uri="{FF2B5EF4-FFF2-40B4-BE49-F238E27FC236}">
                <a16:creationId xmlns:a16="http://schemas.microsoft.com/office/drawing/2014/main" id="{1E07C803-EC35-42B5-9742-C103C5F184FA}"/>
              </a:ext>
            </a:extLst>
          </p:cNvPr>
          <p:cNvSpPr txBox="1"/>
          <p:nvPr/>
        </p:nvSpPr>
        <p:spPr>
          <a:xfrm>
            <a:off x="3538331" y="4192824"/>
            <a:ext cx="2040834" cy="1015663"/>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Cost Management+ Billing</a:t>
            </a:r>
          </a:p>
        </p:txBody>
      </p:sp>
      <p:sp>
        <p:nvSpPr>
          <p:cNvPr id="11" name="TextBox 10">
            <a:extLst>
              <a:ext uri="{FF2B5EF4-FFF2-40B4-BE49-F238E27FC236}">
                <a16:creationId xmlns:a16="http://schemas.microsoft.com/office/drawing/2014/main" id="{75C90976-2E7B-4652-91C2-9F0C74DFF910}"/>
              </a:ext>
            </a:extLst>
          </p:cNvPr>
          <p:cNvSpPr txBox="1"/>
          <p:nvPr/>
        </p:nvSpPr>
        <p:spPr>
          <a:xfrm>
            <a:off x="6454453" y="4274042"/>
            <a:ext cx="1899408" cy="707886"/>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Automation Account</a:t>
            </a:r>
          </a:p>
        </p:txBody>
      </p:sp>
      <p:sp>
        <p:nvSpPr>
          <p:cNvPr id="12" name="TextBox 11">
            <a:extLst>
              <a:ext uri="{FF2B5EF4-FFF2-40B4-BE49-F238E27FC236}">
                <a16:creationId xmlns:a16="http://schemas.microsoft.com/office/drawing/2014/main" id="{9B64C666-396E-4429-B1CA-2B0B8196C27A}"/>
              </a:ext>
            </a:extLst>
          </p:cNvPr>
          <p:cNvSpPr txBox="1"/>
          <p:nvPr/>
        </p:nvSpPr>
        <p:spPr>
          <a:xfrm>
            <a:off x="9342783" y="4300545"/>
            <a:ext cx="1744212" cy="400110"/>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Metrics</a:t>
            </a:r>
          </a:p>
        </p:txBody>
      </p:sp>
      <p:sp>
        <p:nvSpPr>
          <p:cNvPr id="13" name="Title 20">
            <a:extLst>
              <a:ext uri="{FF2B5EF4-FFF2-40B4-BE49-F238E27FC236}">
                <a16:creationId xmlns:a16="http://schemas.microsoft.com/office/drawing/2014/main" id="{60964FAB-96A8-40DA-A0EA-C477F7A82116}"/>
              </a:ext>
            </a:extLst>
          </p:cNvPr>
          <p:cNvSpPr>
            <a:spLocks noGrp="1"/>
          </p:cNvSpPr>
          <p:nvPr>
            <p:ph type="title"/>
          </p:nvPr>
        </p:nvSpPr>
        <p:spPr>
          <a:xfrm>
            <a:off x="3353835" y="519146"/>
            <a:ext cx="10204174" cy="1105866"/>
          </a:xfrm>
        </p:spPr>
        <p:txBody>
          <a:bodyPr>
            <a:normAutofit/>
          </a:bodyPr>
          <a:lstStyle/>
          <a:p>
            <a:r>
              <a:rPr lang="en-US" sz="3600" b="1" dirty="0">
                <a:latin typeface="Batang" panose="02030600000101010101" pitchFamily="18" charset="-127"/>
                <a:ea typeface="Batang" panose="02030600000101010101" pitchFamily="18" charset="-127"/>
              </a:rPr>
              <a:t>Management Tools</a:t>
            </a:r>
            <a:endParaRPr lang="en-US" sz="3600" dirty="0"/>
          </a:p>
        </p:txBody>
      </p:sp>
      <p:cxnSp>
        <p:nvCxnSpPr>
          <p:cNvPr id="14" name="Straight Connector 13">
            <a:extLst>
              <a:ext uri="{FF2B5EF4-FFF2-40B4-BE49-F238E27FC236}">
                <a16:creationId xmlns:a16="http://schemas.microsoft.com/office/drawing/2014/main" id="{6D05F656-2C14-447E-8686-2E8042EA03E1}"/>
              </a:ext>
            </a:extLst>
          </p:cNvPr>
          <p:cNvCxnSpPr>
            <a:cxnSpLocks/>
          </p:cNvCxnSpPr>
          <p:nvPr/>
        </p:nvCxnSpPr>
        <p:spPr>
          <a:xfrm>
            <a:off x="821635" y="1470991"/>
            <a:ext cx="10601739"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05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7F895E-A0C1-4C7E-88B3-FD3AF0D23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468" y="3362739"/>
            <a:ext cx="5491293" cy="2690916"/>
          </a:xfrm>
          <a:prstGeom prst="rect">
            <a:avLst/>
          </a:prstGeom>
        </p:spPr>
      </p:pic>
      <p:pic>
        <p:nvPicPr>
          <p:cNvPr id="3" name="Picture 2">
            <a:extLst>
              <a:ext uri="{FF2B5EF4-FFF2-40B4-BE49-F238E27FC236}">
                <a16:creationId xmlns:a16="http://schemas.microsoft.com/office/drawing/2014/main" id="{511CEC88-954B-4E19-B7BC-3700B2BCB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2468" y="922489"/>
            <a:ext cx="5491293" cy="2265156"/>
          </a:xfrm>
          <a:prstGeom prst="rect">
            <a:avLst/>
          </a:prstGeom>
        </p:spPr>
      </p:pic>
    </p:spTree>
    <p:extLst>
      <p:ext uri="{BB962C8B-B14F-4D97-AF65-F5344CB8AC3E}">
        <p14:creationId xmlns:p14="http://schemas.microsoft.com/office/powerpoint/2010/main" val="155456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EAE460C-5435-4A04-B305-2E62E6FF5D21}"/>
              </a:ext>
            </a:extLst>
          </p:cNvPr>
          <p:cNvPicPr>
            <a:picLocks noChangeAspect="1"/>
          </p:cNvPicPr>
          <p:nvPr/>
        </p:nvPicPr>
        <p:blipFill>
          <a:blip r:embed="rId2"/>
          <a:stretch>
            <a:fillRect/>
          </a:stretch>
        </p:blipFill>
        <p:spPr>
          <a:xfrm>
            <a:off x="5896411" y="1917380"/>
            <a:ext cx="2457450" cy="1885950"/>
          </a:xfrm>
          <a:prstGeom prst="rect">
            <a:avLst/>
          </a:prstGeom>
        </p:spPr>
      </p:pic>
      <p:sp>
        <p:nvSpPr>
          <p:cNvPr id="9" name="TextBox 8">
            <a:extLst>
              <a:ext uri="{FF2B5EF4-FFF2-40B4-BE49-F238E27FC236}">
                <a16:creationId xmlns:a16="http://schemas.microsoft.com/office/drawing/2014/main" id="{924EC2A4-E4D9-4060-B963-C8BF72F63B71}"/>
              </a:ext>
            </a:extLst>
          </p:cNvPr>
          <p:cNvSpPr txBox="1"/>
          <p:nvPr/>
        </p:nvSpPr>
        <p:spPr>
          <a:xfrm>
            <a:off x="820991" y="4035503"/>
            <a:ext cx="1842052" cy="400110"/>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Log Analytics</a:t>
            </a:r>
          </a:p>
        </p:txBody>
      </p:sp>
      <p:sp>
        <p:nvSpPr>
          <p:cNvPr id="10" name="TextBox 9">
            <a:extLst>
              <a:ext uri="{FF2B5EF4-FFF2-40B4-BE49-F238E27FC236}">
                <a16:creationId xmlns:a16="http://schemas.microsoft.com/office/drawing/2014/main" id="{9708381C-860D-474B-A833-B185333F218E}"/>
              </a:ext>
            </a:extLst>
          </p:cNvPr>
          <p:cNvSpPr txBox="1"/>
          <p:nvPr/>
        </p:nvSpPr>
        <p:spPr>
          <a:xfrm>
            <a:off x="3651965" y="3784280"/>
            <a:ext cx="2040834" cy="1015663"/>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Cost Management+ Billing</a:t>
            </a:r>
          </a:p>
        </p:txBody>
      </p:sp>
      <p:sp>
        <p:nvSpPr>
          <p:cNvPr id="11" name="TextBox 10">
            <a:extLst>
              <a:ext uri="{FF2B5EF4-FFF2-40B4-BE49-F238E27FC236}">
                <a16:creationId xmlns:a16="http://schemas.microsoft.com/office/drawing/2014/main" id="{621F1D98-75AC-4A9B-B910-7772DD04D521}"/>
              </a:ext>
            </a:extLst>
          </p:cNvPr>
          <p:cNvSpPr txBox="1"/>
          <p:nvPr/>
        </p:nvSpPr>
        <p:spPr>
          <a:xfrm>
            <a:off x="6454453" y="4035503"/>
            <a:ext cx="1899408" cy="707886"/>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Automation Account</a:t>
            </a:r>
          </a:p>
        </p:txBody>
      </p:sp>
      <p:sp>
        <p:nvSpPr>
          <p:cNvPr id="12" name="TextBox 11">
            <a:extLst>
              <a:ext uri="{FF2B5EF4-FFF2-40B4-BE49-F238E27FC236}">
                <a16:creationId xmlns:a16="http://schemas.microsoft.com/office/drawing/2014/main" id="{85AC7BAE-D12F-43AC-B213-1A3F616B5FB7}"/>
              </a:ext>
            </a:extLst>
          </p:cNvPr>
          <p:cNvSpPr txBox="1"/>
          <p:nvPr/>
        </p:nvSpPr>
        <p:spPr>
          <a:xfrm>
            <a:off x="9342783" y="4062006"/>
            <a:ext cx="1744212" cy="400110"/>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Metrics</a:t>
            </a:r>
          </a:p>
        </p:txBody>
      </p:sp>
      <p:sp>
        <p:nvSpPr>
          <p:cNvPr id="13" name="Title 20">
            <a:extLst>
              <a:ext uri="{FF2B5EF4-FFF2-40B4-BE49-F238E27FC236}">
                <a16:creationId xmlns:a16="http://schemas.microsoft.com/office/drawing/2014/main" id="{71D284C1-16F3-4A98-9A6A-AD4C739C3D83}"/>
              </a:ext>
            </a:extLst>
          </p:cNvPr>
          <p:cNvSpPr>
            <a:spLocks noGrp="1"/>
          </p:cNvSpPr>
          <p:nvPr>
            <p:ph type="title"/>
          </p:nvPr>
        </p:nvSpPr>
        <p:spPr>
          <a:xfrm>
            <a:off x="3155052" y="463523"/>
            <a:ext cx="10204174" cy="1105866"/>
          </a:xfrm>
        </p:spPr>
        <p:txBody>
          <a:bodyPr>
            <a:normAutofit/>
          </a:bodyPr>
          <a:lstStyle/>
          <a:p>
            <a:r>
              <a:rPr lang="en-US" sz="3600" b="1" dirty="0">
                <a:latin typeface="Batang" panose="02030600000101010101" pitchFamily="18" charset="-127"/>
                <a:ea typeface="Batang" panose="02030600000101010101" pitchFamily="18" charset="-127"/>
              </a:rPr>
              <a:t>Management Tools</a:t>
            </a:r>
            <a:endParaRPr lang="en-US" sz="3600" dirty="0"/>
          </a:p>
        </p:txBody>
      </p:sp>
      <p:cxnSp>
        <p:nvCxnSpPr>
          <p:cNvPr id="14" name="Straight Connector 13">
            <a:extLst>
              <a:ext uri="{FF2B5EF4-FFF2-40B4-BE49-F238E27FC236}">
                <a16:creationId xmlns:a16="http://schemas.microsoft.com/office/drawing/2014/main" id="{E90FB4EC-3F78-47FF-83B4-568C0297C583}"/>
              </a:ext>
            </a:extLst>
          </p:cNvPr>
          <p:cNvCxnSpPr>
            <a:cxnSpLocks/>
          </p:cNvCxnSpPr>
          <p:nvPr/>
        </p:nvCxnSpPr>
        <p:spPr>
          <a:xfrm>
            <a:off x="755374" y="1325217"/>
            <a:ext cx="10681252"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9151F0D-ED25-491B-AFCE-710B467BF60E}"/>
              </a:ext>
            </a:extLst>
          </p:cNvPr>
          <p:cNvSpPr txBox="1"/>
          <p:nvPr/>
        </p:nvSpPr>
        <p:spPr>
          <a:xfrm>
            <a:off x="820991" y="4975562"/>
            <a:ext cx="10469861" cy="1268581"/>
          </a:xfrm>
          <a:prstGeom prst="rect">
            <a:avLst/>
          </a:prstGeom>
          <a:ln w="28575">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50000"/>
              </a:lnSpc>
            </a:pPr>
            <a:r>
              <a:rPr lang="en-US" b="1" dirty="0">
                <a:latin typeface="Batang" panose="02030600000101010101" pitchFamily="18" charset="-127"/>
                <a:ea typeface="Batang" panose="02030600000101010101" pitchFamily="18" charset="-127"/>
              </a:rPr>
              <a:t>Metrics are available for interactive analysis in the Azure portal with Metrics Explorer. They can be added to an Azure dashboard for visualization in combination with other data &amp; used for real time alerting. </a:t>
            </a:r>
          </a:p>
        </p:txBody>
      </p:sp>
      <p:pic>
        <p:nvPicPr>
          <p:cNvPr id="17" name="Picture 16">
            <a:extLst>
              <a:ext uri="{FF2B5EF4-FFF2-40B4-BE49-F238E27FC236}">
                <a16:creationId xmlns:a16="http://schemas.microsoft.com/office/drawing/2014/main" id="{D946B834-4126-4FE5-AE64-7043350983B3}"/>
              </a:ext>
            </a:extLst>
          </p:cNvPr>
          <p:cNvPicPr>
            <a:picLocks noChangeAspect="1"/>
          </p:cNvPicPr>
          <p:nvPr/>
        </p:nvPicPr>
        <p:blipFill>
          <a:blip r:embed="rId3"/>
          <a:stretch>
            <a:fillRect/>
          </a:stretch>
        </p:blipFill>
        <p:spPr>
          <a:xfrm>
            <a:off x="820991" y="1936430"/>
            <a:ext cx="1990725" cy="1847850"/>
          </a:xfrm>
          <a:prstGeom prst="rect">
            <a:avLst/>
          </a:prstGeom>
        </p:spPr>
      </p:pic>
      <p:pic>
        <p:nvPicPr>
          <p:cNvPr id="18" name="Picture 17">
            <a:extLst>
              <a:ext uri="{FF2B5EF4-FFF2-40B4-BE49-F238E27FC236}">
                <a16:creationId xmlns:a16="http://schemas.microsoft.com/office/drawing/2014/main" id="{46D6EAA1-3FC5-4581-9842-17A5EC76E627}"/>
              </a:ext>
            </a:extLst>
          </p:cNvPr>
          <p:cNvPicPr>
            <a:picLocks noChangeAspect="1"/>
          </p:cNvPicPr>
          <p:nvPr/>
        </p:nvPicPr>
        <p:blipFill>
          <a:blip r:embed="rId4"/>
          <a:stretch>
            <a:fillRect/>
          </a:stretch>
        </p:blipFill>
        <p:spPr>
          <a:xfrm>
            <a:off x="3486586" y="1995852"/>
            <a:ext cx="2409825" cy="1781175"/>
          </a:xfrm>
          <a:prstGeom prst="rect">
            <a:avLst/>
          </a:prstGeom>
        </p:spPr>
      </p:pic>
      <p:pic>
        <p:nvPicPr>
          <p:cNvPr id="19" name="Picture 18">
            <a:extLst>
              <a:ext uri="{FF2B5EF4-FFF2-40B4-BE49-F238E27FC236}">
                <a16:creationId xmlns:a16="http://schemas.microsoft.com/office/drawing/2014/main" id="{750D07F3-D197-42D8-BB72-F6B40AB9FBAA}"/>
              </a:ext>
            </a:extLst>
          </p:cNvPr>
          <p:cNvPicPr>
            <a:picLocks noChangeAspect="1"/>
          </p:cNvPicPr>
          <p:nvPr/>
        </p:nvPicPr>
        <p:blipFill>
          <a:blip r:embed="rId5"/>
          <a:stretch>
            <a:fillRect/>
          </a:stretch>
        </p:blipFill>
        <p:spPr>
          <a:xfrm>
            <a:off x="9181995" y="1936430"/>
            <a:ext cx="1905000" cy="1762125"/>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0378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36ED97-BA73-4C66-9006-BD08A4FEB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991" y="1344623"/>
            <a:ext cx="5787958" cy="3710228"/>
          </a:xfrm>
          <a:prstGeom prst="rect">
            <a:avLst/>
          </a:prstGeom>
        </p:spPr>
      </p:pic>
      <p:pic>
        <p:nvPicPr>
          <p:cNvPr id="3" name="Picture 2">
            <a:extLst>
              <a:ext uri="{FF2B5EF4-FFF2-40B4-BE49-F238E27FC236}">
                <a16:creationId xmlns:a16="http://schemas.microsoft.com/office/drawing/2014/main" id="{CE061A57-66A9-4865-9946-7D13D45A24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8091" y="662609"/>
            <a:ext cx="2019634" cy="5433391"/>
          </a:xfrm>
          <a:prstGeom prst="rect">
            <a:avLst/>
          </a:prstGeom>
        </p:spPr>
      </p:pic>
    </p:spTree>
    <p:extLst>
      <p:ext uri="{BB962C8B-B14F-4D97-AF65-F5344CB8AC3E}">
        <p14:creationId xmlns:p14="http://schemas.microsoft.com/office/powerpoint/2010/main" val="3897691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5AC240-EFCD-4E06-9906-6AEECF70D37D}"/>
              </a:ext>
            </a:extLst>
          </p:cNvPr>
          <p:cNvPicPr>
            <a:picLocks noChangeAspect="1"/>
          </p:cNvPicPr>
          <p:nvPr/>
        </p:nvPicPr>
        <p:blipFill>
          <a:blip r:embed="rId2"/>
          <a:stretch>
            <a:fillRect/>
          </a:stretch>
        </p:blipFill>
        <p:spPr>
          <a:xfrm>
            <a:off x="3909356" y="820747"/>
            <a:ext cx="4094957" cy="5216506"/>
          </a:xfrm>
          <a:prstGeom prst="rect">
            <a:avLst/>
          </a:prstGeom>
        </p:spPr>
      </p:pic>
    </p:spTree>
    <p:extLst>
      <p:ext uri="{BB962C8B-B14F-4D97-AF65-F5344CB8AC3E}">
        <p14:creationId xmlns:p14="http://schemas.microsoft.com/office/powerpoint/2010/main" val="148661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418A47-046D-4501-B00F-F601CD4EC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420" y="1294274"/>
            <a:ext cx="4487873" cy="4602944"/>
          </a:xfrm>
          <a:prstGeom prst="rect">
            <a:avLst/>
          </a:prstGeom>
        </p:spPr>
      </p:pic>
      <p:pic>
        <p:nvPicPr>
          <p:cNvPr id="3" name="Picture 2">
            <a:extLst>
              <a:ext uri="{FF2B5EF4-FFF2-40B4-BE49-F238E27FC236}">
                <a16:creationId xmlns:a16="http://schemas.microsoft.com/office/drawing/2014/main" id="{D2101E00-313B-407C-989B-ABD75F582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2709" y="1831600"/>
            <a:ext cx="4836108" cy="3324824"/>
          </a:xfrm>
          <a:prstGeom prst="rect">
            <a:avLst/>
          </a:prstGeom>
        </p:spPr>
      </p:pic>
      <p:cxnSp>
        <p:nvCxnSpPr>
          <p:cNvPr id="4" name="Straight Arrow Connector 3">
            <a:extLst>
              <a:ext uri="{FF2B5EF4-FFF2-40B4-BE49-F238E27FC236}">
                <a16:creationId xmlns:a16="http://schemas.microsoft.com/office/drawing/2014/main" id="{339A3BE1-4590-49AB-88F1-5A14E8BCEA80}"/>
              </a:ext>
            </a:extLst>
          </p:cNvPr>
          <p:cNvCxnSpPr>
            <a:cxnSpLocks/>
          </p:cNvCxnSpPr>
          <p:nvPr/>
        </p:nvCxnSpPr>
        <p:spPr>
          <a:xfrm flipV="1">
            <a:off x="1113183" y="2014330"/>
            <a:ext cx="556591" cy="3578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671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7A5303-B043-47EE-9EE8-9A03857F19CC}"/>
              </a:ext>
            </a:extLst>
          </p:cNvPr>
          <p:cNvSpPr>
            <a:spLocks noGrp="1"/>
          </p:cNvSpPr>
          <p:nvPr>
            <p:ph type="body" sz="quarter" idx="13"/>
          </p:nvPr>
        </p:nvSpPr>
        <p:spPr>
          <a:xfrm>
            <a:off x="1160261" y="5105400"/>
            <a:ext cx="10073301" cy="551046"/>
          </a:xfrm>
        </p:spPr>
        <p:txBody>
          <a:bodyPr/>
          <a:lstStyle/>
          <a:p>
            <a:endParaRPr lang="en-US" dirty="0"/>
          </a:p>
          <a:p>
            <a:r>
              <a:rPr lang="en-US" dirty="0"/>
              <a:t>Oracle Consulting Services, FSGBU</a:t>
            </a:r>
          </a:p>
        </p:txBody>
      </p:sp>
      <p:sp>
        <p:nvSpPr>
          <p:cNvPr id="3" name="Title 2">
            <a:extLst>
              <a:ext uri="{FF2B5EF4-FFF2-40B4-BE49-F238E27FC236}">
                <a16:creationId xmlns:a16="http://schemas.microsoft.com/office/drawing/2014/main" id="{1F427A4C-5715-4C87-9EF4-90A3BB243E8F}"/>
              </a:ext>
            </a:extLst>
          </p:cNvPr>
          <p:cNvSpPr>
            <a:spLocks noGrp="1"/>
          </p:cNvSpPr>
          <p:nvPr>
            <p:ph type="title"/>
          </p:nvPr>
        </p:nvSpPr>
        <p:spPr>
          <a:xfrm>
            <a:off x="1057828" y="914401"/>
            <a:ext cx="10076344" cy="762000"/>
          </a:xfrm>
        </p:spPr>
        <p:txBody>
          <a:bodyPr>
            <a:normAutofit fontScale="90000"/>
          </a:bodyPr>
          <a:lstStyle/>
          <a:p>
            <a:br>
              <a:rPr lang="en-US" sz="3600" b="1" i="1" dirty="0"/>
            </a:br>
            <a:r>
              <a:rPr lang="en-US" sz="3600" b="1" i="1" dirty="0"/>
              <a:t>Azure Compute service </a:t>
            </a:r>
            <a:r>
              <a:rPr lang="en-US" sz="1300" b="1" i="1" dirty="0"/>
              <a:t>by Sudheesh </a:t>
            </a:r>
          </a:p>
        </p:txBody>
      </p:sp>
      <p:sp>
        <p:nvSpPr>
          <p:cNvPr id="2" name="Slide Number Placeholder 1">
            <a:extLst>
              <a:ext uri="{FF2B5EF4-FFF2-40B4-BE49-F238E27FC236}">
                <a16:creationId xmlns:a16="http://schemas.microsoft.com/office/drawing/2014/main" id="{66900F4D-F0D3-41F8-854D-9C95233E1033}"/>
              </a:ext>
            </a:extLst>
          </p:cNvPr>
          <p:cNvSpPr>
            <a:spLocks noGrp="1"/>
          </p:cNvSpPr>
          <p:nvPr>
            <p:ph type="sldNum" sz="quarter" idx="17"/>
          </p:nvPr>
        </p:nvSpPr>
        <p:spPr/>
        <p:txBody>
          <a:bodyPr/>
          <a:lstStyle/>
          <a:p>
            <a:fld id="{7C371504-33D9-B044-8C50-620C44A06CB1}" type="slidenum">
              <a:rPr lang="en-US" smtClean="0"/>
              <a:pPr/>
              <a:t>25</a:t>
            </a:fld>
            <a:endParaRPr lang="en-US" dirty="0"/>
          </a:p>
        </p:txBody>
      </p:sp>
      <p:sp>
        <p:nvSpPr>
          <p:cNvPr id="8" name="Footer Placeholder 7">
            <a:extLst>
              <a:ext uri="{FF2B5EF4-FFF2-40B4-BE49-F238E27FC236}">
                <a16:creationId xmlns:a16="http://schemas.microsoft.com/office/drawing/2014/main" id="{2CFF4DB0-4138-4BFF-85CF-9C9088B7ACD6}"/>
              </a:ext>
            </a:extLst>
          </p:cNvPr>
          <p:cNvSpPr>
            <a:spLocks noGrp="1"/>
          </p:cNvSpPr>
          <p:nvPr>
            <p:ph type="ftr" sz="quarter" idx="16"/>
          </p:nvPr>
        </p:nvSpPr>
        <p:spPr/>
        <p:txBody>
          <a:bodyPr/>
          <a:lstStyle/>
          <a:p>
            <a:r>
              <a:rPr lang="en-US"/>
              <a:t>Confidential – © 2019 Oracle Restricted</a:t>
            </a:r>
            <a:endParaRPr lang="en-US" dirty="0"/>
          </a:p>
        </p:txBody>
      </p:sp>
      <p:sp>
        <p:nvSpPr>
          <p:cNvPr id="9" name="Text Placeholder 2">
            <a:extLst>
              <a:ext uri="{FF2B5EF4-FFF2-40B4-BE49-F238E27FC236}">
                <a16:creationId xmlns:a16="http://schemas.microsoft.com/office/drawing/2014/main" id="{C76A7736-511D-4F0E-8A24-7C669C7DE11F}"/>
              </a:ext>
            </a:extLst>
          </p:cNvPr>
          <p:cNvSpPr txBox="1">
            <a:spLocks/>
          </p:cNvSpPr>
          <p:nvPr/>
        </p:nvSpPr>
        <p:spPr>
          <a:xfrm>
            <a:off x="1228725" y="1838960"/>
            <a:ext cx="9427205" cy="34474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dirty="0"/>
          </a:p>
        </p:txBody>
      </p:sp>
    </p:spTree>
    <p:extLst>
      <p:ext uri="{BB962C8B-B14F-4D97-AF65-F5344CB8AC3E}">
        <p14:creationId xmlns:p14="http://schemas.microsoft.com/office/powerpoint/2010/main" val="288393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7A5303-B043-47EE-9EE8-9A03857F19CC}"/>
              </a:ext>
            </a:extLst>
          </p:cNvPr>
          <p:cNvSpPr>
            <a:spLocks noGrp="1"/>
          </p:cNvSpPr>
          <p:nvPr>
            <p:ph type="body" sz="quarter" idx="13"/>
          </p:nvPr>
        </p:nvSpPr>
        <p:spPr>
          <a:xfrm>
            <a:off x="1160261" y="5105400"/>
            <a:ext cx="10073301" cy="551046"/>
          </a:xfrm>
        </p:spPr>
        <p:txBody>
          <a:bodyPr/>
          <a:lstStyle/>
          <a:p>
            <a:endParaRPr lang="en-US" dirty="0"/>
          </a:p>
          <a:p>
            <a:r>
              <a:rPr lang="en-US" dirty="0"/>
              <a:t>Oracle Consulting Services, FSGBU</a:t>
            </a:r>
          </a:p>
        </p:txBody>
      </p:sp>
      <p:sp>
        <p:nvSpPr>
          <p:cNvPr id="3" name="Title 2">
            <a:extLst>
              <a:ext uri="{FF2B5EF4-FFF2-40B4-BE49-F238E27FC236}">
                <a16:creationId xmlns:a16="http://schemas.microsoft.com/office/drawing/2014/main" id="{1F427A4C-5715-4C87-9EF4-90A3BB243E8F}"/>
              </a:ext>
            </a:extLst>
          </p:cNvPr>
          <p:cNvSpPr>
            <a:spLocks noGrp="1"/>
          </p:cNvSpPr>
          <p:nvPr>
            <p:ph type="title"/>
          </p:nvPr>
        </p:nvSpPr>
        <p:spPr>
          <a:xfrm>
            <a:off x="1057828" y="914401"/>
            <a:ext cx="10076344" cy="762000"/>
          </a:xfrm>
        </p:spPr>
        <p:txBody>
          <a:bodyPr>
            <a:normAutofit fontScale="90000"/>
          </a:bodyPr>
          <a:lstStyle/>
          <a:p>
            <a:br>
              <a:rPr lang="en-US" sz="3600" b="1" i="1" dirty="0"/>
            </a:br>
            <a:r>
              <a:rPr lang="en-US" sz="3600" b="1" i="1" dirty="0"/>
              <a:t>Azure Compute service</a:t>
            </a:r>
          </a:p>
        </p:txBody>
      </p:sp>
      <p:sp>
        <p:nvSpPr>
          <p:cNvPr id="2" name="Slide Number Placeholder 1">
            <a:extLst>
              <a:ext uri="{FF2B5EF4-FFF2-40B4-BE49-F238E27FC236}">
                <a16:creationId xmlns:a16="http://schemas.microsoft.com/office/drawing/2014/main" id="{66900F4D-F0D3-41F8-854D-9C95233E1033}"/>
              </a:ext>
            </a:extLst>
          </p:cNvPr>
          <p:cNvSpPr>
            <a:spLocks noGrp="1"/>
          </p:cNvSpPr>
          <p:nvPr>
            <p:ph type="sldNum" sz="quarter" idx="17"/>
          </p:nvPr>
        </p:nvSpPr>
        <p:spPr/>
        <p:txBody>
          <a:bodyPr/>
          <a:lstStyle/>
          <a:p>
            <a:fld id="{7C371504-33D9-B044-8C50-620C44A06CB1}" type="slidenum">
              <a:rPr lang="en-US" smtClean="0"/>
              <a:pPr/>
              <a:t>26</a:t>
            </a:fld>
            <a:endParaRPr lang="en-US" dirty="0"/>
          </a:p>
        </p:txBody>
      </p:sp>
      <p:sp>
        <p:nvSpPr>
          <p:cNvPr id="8" name="Footer Placeholder 7">
            <a:extLst>
              <a:ext uri="{FF2B5EF4-FFF2-40B4-BE49-F238E27FC236}">
                <a16:creationId xmlns:a16="http://schemas.microsoft.com/office/drawing/2014/main" id="{2CFF4DB0-4138-4BFF-85CF-9C9088B7ACD6}"/>
              </a:ext>
            </a:extLst>
          </p:cNvPr>
          <p:cNvSpPr>
            <a:spLocks noGrp="1"/>
          </p:cNvSpPr>
          <p:nvPr>
            <p:ph type="ftr" sz="quarter" idx="16"/>
          </p:nvPr>
        </p:nvSpPr>
        <p:spPr/>
        <p:txBody>
          <a:bodyPr/>
          <a:lstStyle/>
          <a:p>
            <a:r>
              <a:rPr lang="en-US"/>
              <a:t>Confidential – © 2019 Oracle Restricted</a:t>
            </a:r>
            <a:endParaRPr lang="en-US" dirty="0"/>
          </a:p>
        </p:txBody>
      </p:sp>
      <p:sp>
        <p:nvSpPr>
          <p:cNvPr id="9" name="Text Placeholder 2">
            <a:extLst>
              <a:ext uri="{FF2B5EF4-FFF2-40B4-BE49-F238E27FC236}">
                <a16:creationId xmlns:a16="http://schemas.microsoft.com/office/drawing/2014/main" id="{C76A7736-511D-4F0E-8A24-7C669C7DE11F}"/>
              </a:ext>
            </a:extLst>
          </p:cNvPr>
          <p:cNvSpPr txBox="1">
            <a:spLocks/>
          </p:cNvSpPr>
          <p:nvPr/>
        </p:nvSpPr>
        <p:spPr>
          <a:xfrm>
            <a:off x="1228725" y="1838960"/>
            <a:ext cx="9427205" cy="34474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The word compute here refers to the hosting model for the computing resources on which our application runs.</a:t>
            </a:r>
          </a:p>
          <a:p>
            <a:pPr marL="0" indent="0">
              <a:buNone/>
            </a:pPr>
            <a:endParaRPr lang="en-IN" dirty="0"/>
          </a:p>
          <a:p>
            <a:pPr marL="0" indent="0">
              <a:buNone/>
            </a:pPr>
            <a:r>
              <a:rPr lang="en-IN" sz="1600" dirty="0"/>
              <a:t>   Following are the main </a:t>
            </a:r>
            <a:r>
              <a:rPr lang="en-IN" sz="1600" b="1" dirty="0"/>
              <a:t>compute</a:t>
            </a:r>
            <a:r>
              <a:rPr lang="en-IN" sz="1600" dirty="0"/>
              <a:t> options available in </a:t>
            </a:r>
            <a:r>
              <a:rPr lang="en-IN" sz="1600" b="1" dirty="0"/>
              <a:t>Azure</a:t>
            </a:r>
            <a:r>
              <a:rPr lang="en-IN" sz="1600" dirty="0"/>
              <a:t>:</a:t>
            </a:r>
          </a:p>
          <a:p>
            <a:r>
              <a:rPr lang="en-IN" sz="1600" b="1" dirty="0"/>
              <a:t>Virtual Machine</a:t>
            </a:r>
            <a:r>
              <a:rPr lang="en-IN" sz="1600" dirty="0"/>
              <a:t>: It is an IaaS </a:t>
            </a:r>
            <a:r>
              <a:rPr lang="en-IN" sz="1600" b="1" dirty="0"/>
              <a:t>service</a:t>
            </a:r>
            <a:r>
              <a:rPr lang="en-IN" sz="1600" dirty="0"/>
              <a:t>, allowing us to deploy and manage VMs inside a virtual network (</a:t>
            </a:r>
            <a:r>
              <a:rPr lang="en-IN" sz="1600" dirty="0" err="1"/>
              <a:t>VNet</a:t>
            </a:r>
            <a:r>
              <a:rPr lang="en-IN" sz="1600" dirty="0"/>
              <a:t>). </a:t>
            </a:r>
          </a:p>
          <a:p>
            <a:r>
              <a:rPr lang="en-IN" sz="1600" b="1" dirty="0"/>
              <a:t>App</a:t>
            </a:r>
            <a:r>
              <a:rPr lang="en-IN" sz="1600" dirty="0"/>
              <a:t> </a:t>
            </a:r>
            <a:r>
              <a:rPr lang="en-IN" sz="1600" b="1" dirty="0"/>
              <a:t>Service</a:t>
            </a:r>
            <a:r>
              <a:rPr lang="en-IN" sz="1600" dirty="0"/>
              <a:t>: It is a managed PaaS offering for hosting web apps, mobile app back ends,</a:t>
            </a:r>
          </a:p>
          <a:p>
            <a:r>
              <a:rPr lang="en-IN" sz="1600" b="1" dirty="0"/>
              <a:t>Azure Kubernetes Services:</a:t>
            </a:r>
            <a:r>
              <a:rPr lang="en-IN" sz="1600" dirty="0"/>
              <a:t> It manages a hosted Kubernetes service for running containerized applications.</a:t>
            </a:r>
          </a:p>
          <a:p>
            <a:r>
              <a:rPr lang="en-IN" sz="1600" b="1" dirty="0"/>
              <a:t>Azure Functions:</a:t>
            </a:r>
            <a:r>
              <a:rPr lang="en-IN" sz="1600" dirty="0"/>
              <a:t> It is a managed </a:t>
            </a:r>
            <a:r>
              <a:rPr lang="en-IN" sz="1600" dirty="0" err="1"/>
              <a:t>FaaS</a:t>
            </a:r>
            <a:r>
              <a:rPr lang="en-IN" sz="1600" dirty="0"/>
              <a:t> service.</a:t>
            </a:r>
          </a:p>
          <a:p>
            <a:pPr marL="0" indent="0">
              <a:buNone/>
            </a:pPr>
            <a:endParaRPr lang="en-US" sz="1400" dirty="0"/>
          </a:p>
        </p:txBody>
      </p:sp>
    </p:spTree>
    <p:extLst>
      <p:ext uri="{BB962C8B-B14F-4D97-AF65-F5344CB8AC3E}">
        <p14:creationId xmlns:p14="http://schemas.microsoft.com/office/powerpoint/2010/main" val="400980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7A5303-B043-47EE-9EE8-9A03857F19CC}"/>
              </a:ext>
            </a:extLst>
          </p:cNvPr>
          <p:cNvSpPr>
            <a:spLocks noGrp="1"/>
          </p:cNvSpPr>
          <p:nvPr>
            <p:ph type="body" sz="quarter" idx="13"/>
          </p:nvPr>
        </p:nvSpPr>
        <p:spPr>
          <a:xfrm>
            <a:off x="1160261" y="5105400"/>
            <a:ext cx="10073301" cy="551046"/>
          </a:xfrm>
        </p:spPr>
        <p:txBody>
          <a:bodyPr/>
          <a:lstStyle/>
          <a:p>
            <a:endParaRPr lang="en-US" dirty="0"/>
          </a:p>
          <a:p>
            <a:r>
              <a:rPr lang="en-US" dirty="0"/>
              <a:t>Oracle Consulting Services, FSGBU</a:t>
            </a:r>
          </a:p>
        </p:txBody>
      </p:sp>
      <p:sp>
        <p:nvSpPr>
          <p:cNvPr id="3" name="Title 2">
            <a:extLst>
              <a:ext uri="{FF2B5EF4-FFF2-40B4-BE49-F238E27FC236}">
                <a16:creationId xmlns:a16="http://schemas.microsoft.com/office/drawing/2014/main" id="{1F427A4C-5715-4C87-9EF4-90A3BB243E8F}"/>
              </a:ext>
            </a:extLst>
          </p:cNvPr>
          <p:cNvSpPr>
            <a:spLocks noGrp="1"/>
          </p:cNvSpPr>
          <p:nvPr>
            <p:ph type="title"/>
          </p:nvPr>
        </p:nvSpPr>
        <p:spPr>
          <a:xfrm>
            <a:off x="1057828" y="1201554"/>
            <a:ext cx="10076344" cy="865371"/>
          </a:xfrm>
        </p:spPr>
        <p:txBody>
          <a:bodyPr>
            <a:normAutofit/>
          </a:bodyPr>
          <a:lstStyle/>
          <a:p>
            <a:r>
              <a:rPr lang="en-IN" b="1" dirty="0"/>
              <a:t>Virtual Machine</a:t>
            </a:r>
            <a:endParaRPr lang="en-US" sz="3600" dirty="0"/>
          </a:p>
        </p:txBody>
      </p:sp>
      <p:sp>
        <p:nvSpPr>
          <p:cNvPr id="2" name="Slide Number Placeholder 1">
            <a:extLst>
              <a:ext uri="{FF2B5EF4-FFF2-40B4-BE49-F238E27FC236}">
                <a16:creationId xmlns:a16="http://schemas.microsoft.com/office/drawing/2014/main" id="{66900F4D-F0D3-41F8-854D-9C95233E1033}"/>
              </a:ext>
            </a:extLst>
          </p:cNvPr>
          <p:cNvSpPr>
            <a:spLocks noGrp="1"/>
          </p:cNvSpPr>
          <p:nvPr>
            <p:ph type="sldNum" sz="quarter" idx="17"/>
          </p:nvPr>
        </p:nvSpPr>
        <p:spPr/>
        <p:txBody>
          <a:bodyPr/>
          <a:lstStyle/>
          <a:p>
            <a:fld id="{7C371504-33D9-B044-8C50-620C44A06CB1}" type="slidenum">
              <a:rPr lang="en-US" smtClean="0"/>
              <a:pPr/>
              <a:t>27</a:t>
            </a:fld>
            <a:endParaRPr lang="en-US" dirty="0"/>
          </a:p>
        </p:txBody>
      </p:sp>
      <p:sp>
        <p:nvSpPr>
          <p:cNvPr id="8" name="Footer Placeholder 7">
            <a:extLst>
              <a:ext uri="{FF2B5EF4-FFF2-40B4-BE49-F238E27FC236}">
                <a16:creationId xmlns:a16="http://schemas.microsoft.com/office/drawing/2014/main" id="{2CFF4DB0-4138-4BFF-85CF-9C9088B7ACD6}"/>
              </a:ext>
            </a:extLst>
          </p:cNvPr>
          <p:cNvSpPr>
            <a:spLocks noGrp="1"/>
          </p:cNvSpPr>
          <p:nvPr>
            <p:ph type="ftr" sz="quarter" idx="16"/>
          </p:nvPr>
        </p:nvSpPr>
        <p:spPr/>
        <p:txBody>
          <a:bodyPr/>
          <a:lstStyle/>
          <a:p>
            <a:r>
              <a:rPr lang="en-US"/>
              <a:t>Confidential – © 2019 Oracle Restricted</a:t>
            </a:r>
            <a:endParaRPr lang="en-US" dirty="0"/>
          </a:p>
        </p:txBody>
      </p:sp>
      <p:sp>
        <p:nvSpPr>
          <p:cNvPr id="9" name="Text Placeholder 2">
            <a:extLst>
              <a:ext uri="{FF2B5EF4-FFF2-40B4-BE49-F238E27FC236}">
                <a16:creationId xmlns:a16="http://schemas.microsoft.com/office/drawing/2014/main" id="{C76A7736-511D-4F0E-8A24-7C669C7DE11F}"/>
              </a:ext>
            </a:extLst>
          </p:cNvPr>
          <p:cNvSpPr txBox="1">
            <a:spLocks/>
          </p:cNvSpPr>
          <p:nvPr/>
        </p:nvSpPr>
        <p:spPr>
          <a:xfrm>
            <a:off x="1382397" y="1990726"/>
            <a:ext cx="9427205" cy="30943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a:t>In computing, a virtual machine is an emulation of a computer system. Virtual machines are based on computer architectures and provide functionality of a physical computer. Their implementations may involve specialized hardware, software, or a combination.</a:t>
            </a:r>
          </a:p>
          <a:p>
            <a:endParaRPr lang="en-IN" sz="1800" dirty="0"/>
          </a:p>
          <a:p>
            <a:pPr marL="0" indent="0">
              <a:buNone/>
            </a:pPr>
            <a:r>
              <a:rPr lang="en-IN" sz="1800" dirty="0"/>
              <a:t> Microsoft </a:t>
            </a:r>
            <a:r>
              <a:rPr lang="en-IN" sz="1800" b="1" dirty="0"/>
              <a:t>Azure</a:t>
            </a:r>
            <a:r>
              <a:rPr lang="en-IN" sz="1800" dirty="0"/>
              <a:t> provides various types of </a:t>
            </a:r>
            <a:r>
              <a:rPr lang="en-IN" sz="1800" b="1" dirty="0"/>
              <a:t>Virtual Machine</a:t>
            </a:r>
            <a:r>
              <a:rPr lang="en-IN" sz="1800" dirty="0"/>
              <a:t>(</a:t>
            </a:r>
            <a:r>
              <a:rPr lang="en-IN" sz="1800" b="1" dirty="0"/>
              <a:t>VM</a:t>
            </a:r>
            <a:r>
              <a:rPr lang="en-IN" sz="1800" dirty="0"/>
              <a:t>) and have classified them based on the Memory, Storage and Compute types. If you want to create a </a:t>
            </a:r>
            <a:r>
              <a:rPr lang="en-IN" sz="1800" b="1" dirty="0"/>
              <a:t>Virtual machine</a:t>
            </a:r>
            <a:r>
              <a:rPr lang="en-IN" sz="1800" dirty="0"/>
              <a:t> in </a:t>
            </a:r>
            <a:r>
              <a:rPr lang="en-IN" sz="1800" b="1" dirty="0"/>
              <a:t>Azure</a:t>
            </a:r>
            <a:r>
              <a:rPr lang="en-IN" sz="1800" dirty="0"/>
              <a:t> Cloud, you first need to check your application and workloads and can select the </a:t>
            </a:r>
            <a:r>
              <a:rPr lang="en-IN" sz="1800" b="1" dirty="0"/>
              <a:t>VM machine</a:t>
            </a:r>
            <a:r>
              <a:rPr lang="en-IN" sz="1800" dirty="0"/>
              <a:t> based on the available types.</a:t>
            </a:r>
            <a:endParaRPr lang="en-US" sz="1800" dirty="0"/>
          </a:p>
        </p:txBody>
      </p:sp>
    </p:spTree>
    <p:extLst>
      <p:ext uri="{BB962C8B-B14F-4D97-AF65-F5344CB8AC3E}">
        <p14:creationId xmlns:p14="http://schemas.microsoft.com/office/powerpoint/2010/main" val="143236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7A5303-B043-47EE-9EE8-9A03857F19CC}"/>
              </a:ext>
            </a:extLst>
          </p:cNvPr>
          <p:cNvSpPr>
            <a:spLocks noGrp="1"/>
          </p:cNvSpPr>
          <p:nvPr>
            <p:ph type="body" sz="quarter" idx="13"/>
          </p:nvPr>
        </p:nvSpPr>
        <p:spPr>
          <a:xfrm>
            <a:off x="1160261" y="5105400"/>
            <a:ext cx="10073301" cy="551046"/>
          </a:xfrm>
        </p:spPr>
        <p:txBody>
          <a:bodyPr/>
          <a:lstStyle/>
          <a:p>
            <a:endParaRPr lang="en-US" dirty="0"/>
          </a:p>
          <a:p>
            <a:r>
              <a:rPr lang="en-US" dirty="0"/>
              <a:t>Oracle Consulting Services, FSGBU</a:t>
            </a:r>
          </a:p>
        </p:txBody>
      </p:sp>
      <p:sp>
        <p:nvSpPr>
          <p:cNvPr id="3" name="Title 2">
            <a:extLst>
              <a:ext uri="{FF2B5EF4-FFF2-40B4-BE49-F238E27FC236}">
                <a16:creationId xmlns:a16="http://schemas.microsoft.com/office/drawing/2014/main" id="{1F427A4C-5715-4C87-9EF4-90A3BB243E8F}"/>
              </a:ext>
            </a:extLst>
          </p:cNvPr>
          <p:cNvSpPr>
            <a:spLocks noGrp="1"/>
          </p:cNvSpPr>
          <p:nvPr>
            <p:ph type="title"/>
          </p:nvPr>
        </p:nvSpPr>
        <p:spPr>
          <a:xfrm>
            <a:off x="1057828" y="1201554"/>
            <a:ext cx="10076344" cy="865371"/>
          </a:xfrm>
        </p:spPr>
        <p:txBody>
          <a:bodyPr>
            <a:normAutofit fontScale="90000"/>
          </a:bodyPr>
          <a:lstStyle/>
          <a:p>
            <a:r>
              <a:rPr lang="en-IN" sz="2700" b="1" dirty="0"/>
              <a:t>Following are the configuration choices that Azure offers while creating a Virtual Machine.</a:t>
            </a:r>
            <a:br>
              <a:rPr lang="en-IN" dirty="0"/>
            </a:br>
            <a:endParaRPr lang="en-US" sz="2800" dirty="0"/>
          </a:p>
        </p:txBody>
      </p:sp>
      <p:sp>
        <p:nvSpPr>
          <p:cNvPr id="2" name="Slide Number Placeholder 1">
            <a:extLst>
              <a:ext uri="{FF2B5EF4-FFF2-40B4-BE49-F238E27FC236}">
                <a16:creationId xmlns:a16="http://schemas.microsoft.com/office/drawing/2014/main" id="{66900F4D-F0D3-41F8-854D-9C95233E1033}"/>
              </a:ext>
            </a:extLst>
          </p:cNvPr>
          <p:cNvSpPr>
            <a:spLocks noGrp="1"/>
          </p:cNvSpPr>
          <p:nvPr>
            <p:ph type="sldNum" sz="quarter" idx="17"/>
          </p:nvPr>
        </p:nvSpPr>
        <p:spPr/>
        <p:txBody>
          <a:bodyPr/>
          <a:lstStyle/>
          <a:p>
            <a:fld id="{7C371504-33D9-B044-8C50-620C44A06CB1}" type="slidenum">
              <a:rPr lang="en-US" smtClean="0"/>
              <a:pPr/>
              <a:t>28</a:t>
            </a:fld>
            <a:endParaRPr lang="en-US" dirty="0"/>
          </a:p>
        </p:txBody>
      </p:sp>
      <p:sp>
        <p:nvSpPr>
          <p:cNvPr id="8" name="Footer Placeholder 7">
            <a:extLst>
              <a:ext uri="{FF2B5EF4-FFF2-40B4-BE49-F238E27FC236}">
                <a16:creationId xmlns:a16="http://schemas.microsoft.com/office/drawing/2014/main" id="{2CFF4DB0-4138-4BFF-85CF-9C9088B7ACD6}"/>
              </a:ext>
            </a:extLst>
          </p:cNvPr>
          <p:cNvSpPr>
            <a:spLocks noGrp="1"/>
          </p:cNvSpPr>
          <p:nvPr>
            <p:ph type="ftr" sz="quarter" idx="16"/>
          </p:nvPr>
        </p:nvSpPr>
        <p:spPr/>
        <p:txBody>
          <a:bodyPr/>
          <a:lstStyle/>
          <a:p>
            <a:r>
              <a:rPr lang="en-US"/>
              <a:t>Confidential – © 2019 Oracle Restricted</a:t>
            </a:r>
            <a:endParaRPr lang="en-US" dirty="0"/>
          </a:p>
        </p:txBody>
      </p:sp>
      <p:sp>
        <p:nvSpPr>
          <p:cNvPr id="9" name="Text Placeholder 2">
            <a:extLst>
              <a:ext uri="{FF2B5EF4-FFF2-40B4-BE49-F238E27FC236}">
                <a16:creationId xmlns:a16="http://schemas.microsoft.com/office/drawing/2014/main" id="{C76A7736-511D-4F0E-8A24-7C669C7DE11F}"/>
              </a:ext>
            </a:extLst>
          </p:cNvPr>
          <p:cNvSpPr txBox="1">
            <a:spLocks/>
          </p:cNvSpPr>
          <p:nvPr/>
        </p:nvSpPr>
        <p:spPr>
          <a:xfrm>
            <a:off x="1972737" y="1914525"/>
            <a:ext cx="8655890" cy="35032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IN" sz="2400" dirty="0"/>
              <a:t>Operating system (Windows and Linux)</a:t>
            </a:r>
          </a:p>
          <a:p>
            <a:pPr lvl="0"/>
            <a:r>
              <a:rPr lang="en-IN" sz="2400" dirty="0"/>
              <a:t>VM size, which determines factors such as processing power, how many disks we attach etc.</a:t>
            </a:r>
          </a:p>
          <a:p>
            <a:pPr lvl="0"/>
            <a:r>
              <a:rPr lang="en-IN" sz="2400" dirty="0"/>
              <a:t>The region where VM will be hosted</a:t>
            </a:r>
          </a:p>
          <a:p>
            <a:pPr lvl="0"/>
            <a:r>
              <a:rPr lang="en-IN" sz="2400" dirty="0"/>
              <a:t>VM extension, which gives additional capabilities such as running anti-virus etc.</a:t>
            </a:r>
          </a:p>
          <a:p>
            <a:pPr lvl="0"/>
            <a:r>
              <a:rPr lang="en-IN" sz="2400" dirty="0"/>
              <a:t>Compute, Networking, and Storage elements will be created during the provisioning of the virtual machine.</a:t>
            </a:r>
          </a:p>
          <a:p>
            <a:pPr marL="0" indent="0">
              <a:buNone/>
            </a:pPr>
            <a:endParaRPr lang="en-US" dirty="0"/>
          </a:p>
        </p:txBody>
      </p:sp>
    </p:spTree>
    <p:extLst>
      <p:ext uri="{BB962C8B-B14F-4D97-AF65-F5344CB8AC3E}">
        <p14:creationId xmlns:p14="http://schemas.microsoft.com/office/powerpoint/2010/main" val="1632032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7A5303-B043-47EE-9EE8-9A03857F19CC}"/>
              </a:ext>
            </a:extLst>
          </p:cNvPr>
          <p:cNvSpPr>
            <a:spLocks noGrp="1"/>
          </p:cNvSpPr>
          <p:nvPr>
            <p:ph type="body" sz="quarter" idx="13"/>
          </p:nvPr>
        </p:nvSpPr>
        <p:spPr>
          <a:xfrm>
            <a:off x="1160261" y="5105400"/>
            <a:ext cx="10073301" cy="551046"/>
          </a:xfrm>
        </p:spPr>
        <p:txBody>
          <a:bodyPr/>
          <a:lstStyle/>
          <a:p>
            <a:endParaRPr lang="en-US" dirty="0"/>
          </a:p>
          <a:p>
            <a:r>
              <a:rPr lang="en-US" dirty="0"/>
              <a:t>Oracle Consulting Services, FSGBU</a:t>
            </a:r>
          </a:p>
        </p:txBody>
      </p:sp>
      <p:sp>
        <p:nvSpPr>
          <p:cNvPr id="3" name="Title 2">
            <a:extLst>
              <a:ext uri="{FF2B5EF4-FFF2-40B4-BE49-F238E27FC236}">
                <a16:creationId xmlns:a16="http://schemas.microsoft.com/office/drawing/2014/main" id="{1F427A4C-5715-4C87-9EF4-90A3BB243E8F}"/>
              </a:ext>
            </a:extLst>
          </p:cNvPr>
          <p:cNvSpPr>
            <a:spLocks noGrp="1"/>
          </p:cNvSpPr>
          <p:nvPr>
            <p:ph type="title"/>
          </p:nvPr>
        </p:nvSpPr>
        <p:spPr>
          <a:xfrm>
            <a:off x="1057828" y="1201554"/>
            <a:ext cx="10076344" cy="865371"/>
          </a:xfrm>
        </p:spPr>
        <p:txBody>
          <a:bodyPr>
            <a:normAutofit fontScale="90000"/>
          </a:bodyPr>
          <a:lstStyle/>
          <a:p>
            <a:br>
              <a:rPr lang="en-IN" sz="2700" b="1" dirty="0"/>
            </a:br>
            <a:r>
              <a:rPr lang="en-IN" sz="2700" b="1" dirty="0"/>
              <a:t>Below provided is a list of VM types with a short description.</a:t>
            </a:r>
            <a:br>
              <a:rPr lang="en-IN" sz="2700" b="1" dirty="0"/>
            </a:br>
            <a:br>
              <a:rPr lang="en-IN" dirty="0"/>
            </a:br>
            <a:endParaRPr lang="en-US" sz="2800" dirty="0"/>
          </a:p>
        </p:txBody>
      </p:sp>
      <p:sp>
        <p:nvSpPr>
          <p:cNvPr id="2" name="Slide Number Placeholder 1">
            <a:extLst>
              <a:ext uri="{FF2B5EF4-FFF2-40B4-BE49-F238E27FC236}">
                <a16:creationId xmlns:a16="http://schemas.microsoft.com/office/drawing/2014/main" id="{66900F4D-F0D3-41F8-854D-9C95233E1033}"/>
              </a:ext>
            </a:extLst>
          </p:cNvPr>
          <p:cNvSpPr>
            <a:spLocks noGrp="1"/>
          </p:cNvSpPr>
          <p:nvPr>
            <p:ph type="sldNum" sz="quarter" idx="17"/>
          </p:nvPr>
        </p:nvSpPr>
        <p:spPr/>
        <p:txBody>
          <a:bodyPr/>
          <a:lstStyle/>
          <a:p>
            <a:fld id="{7C371504-33D9-B044-8C50-620C44A06CB1}" type="slidenum">
              <a:rPr lang="en-US" smtClean="0"/>
              <a:pPr/>
              <a:t>29</a:t>
            </a:fld>
            <a:endParaRPr lang="en-US" dirty="0"/>
          </a:p>
        </p:txBody>
      </p:sp>
      <p:sp>
        <p:nvSpPr>
          <p:cNvPr id="8" name="Footer Placeholder 7">
            <a:extLst>
              <a:ext uri="{FF2B5EF4-FFF2-40B4-BE49-F238E27FC236}">
                <a16:creationId xmlns:a16="http://schemas.microsoft.com/office/drawing/2014/main" id="{2CFF4DB0-4138-4BFF-85CF-9C9088B7ACD6}"/>
              </a:ext>
            </a:extLst>
          </p:cNvPr>
          <p:cNvSpPr>
            <a:spLocks noGrp="1"/>
          </p:cNvSpPr>
          <p:nvPr>
            <p:ph type="ftr" sz="quarter" idx="16"/>
          </p:nvPr>
        </p:nvSpPr>
        <p:spPr/>
        <p:txBody>
          <a:bodyPr/>
          <a:lstStyle/>
          <a:p>
            <a:r>
              <a:rPr lang="en-US"/>
              <a:t>Confidential – © 2019 Oracle Restricted</a:t>
            </a:r>
            <a:endParaRPr lang="en-US" dirty="0"/>
          </a:p>
        </p:txBody>
      </p:sp>
      <p:graphicFrame>
        <p:nvGraphicFramePr>
          <p:cNvPr id="5" name="Table 4">
            <a:extLst>
              <a:ext uri="{FF2B5EF4-FFF2-40B4-BE49-F238E27FC236}">
                <a16:creationId xmlns:a16="http://schemas.microsoft.com/office/drawing/2014/main" id="{CC03CF90-F6E9-459B-ABA1-233AEE85FA5B}"/>
              </a:ext>
            </a:extLst>
          </p:cNvPr>
          <p:cNvGraphicFramePr>
            <a:graphicFrameLocks noGrp="1"/>
          </p:cNvGraphicFramePr>
          <p:nvPr>
            <p:extLst/>
          </p:nvPr>
        </p:nvGraphicFramePr>
        <p:xfrm>
          <a:off x="2131619" y="1885950"/>
          <a:ext cx="7928762" cy="3152775"/>
        </p:xfrm>
        <a:graphic>
          <a:graphicData uri="http://schemas.openxmlformats.org/drawingml/2006/table">
            <a:tbl>
              <a:tblPr firstRow="1" firstCol="1" bandRow="1">
                <a:tableStyleId>{5C22544A-7EE6-4342-B048-85BDC9FD1C3A}</a:tableStyleId>
              </a:tblPr>
              <a:tblGrid>
                <a:gridCol w="3964381">
                  <a:extLst>
                    <a:ext uri="{9D8B030D-6E8A-4147-A177-3AD203B41FA5}">
                      <a16:colId xmlns:a16="http://schemas.microsoft.com/office/drawing/2014/main" val="2986254825"/>
                    </a:ext>
                  </a:extLst>
                </a:gridCol>
                <a:gridCol w="3964381">
                  <a:extLst>
                    <a:ext uri="{9D8B030D-6E8A-4147-A177-3AD203B41FA5}">
                      <a16:colId xmlns:a16="http://schemas.microsoft.com/office/drawing/2014/main" val="2401361700"/>
                    </a:ext>
                  </a:extLst>
                </a:gridCol>
              </a:tblGrid>
              <a:tr h="642333">
                <a:tc>
                  <a:txBody>
                    <a:bodyPr/>
                    <a:lstStyle/>
                    <a:p>
                      <a:pPr>
                        <a:lnSpc>
                          <a:spcPts val="1725"/>
                        </a:lnSpc>
                        <a:spcAft>
                          <a:spcPts val="0"/>
                        </a:spcAft>
                      </a:pPr>
                      <a:r>
                        <a:rPr lang="en-IN" sz="1200">
                          <a:effectLst/>
                        </a:rPr>
                        <a:t>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90500" marR="190500" marT="190500" marB="190500" anchor="ctr"/>
                </a:tc>
                <a:tc>
                  <a:txBody>
                    <a:bodyPr/>
                    <a:lstStyle/>
                    <a:p>
                      <a:pPr>
                        <a:lnSpc>
                          <a:spcPts val="1725"/>
                        </a:lnSpc>
                        <a:spcAft>
                          <a:spcPts val="0"/>
                        </a:spcAft>
                      </a:pPr>
                      <a:r>
                        <a:rPr lang="en-IN" sz="1200"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0" marR="190500" marT="190500" marB="190500" anchor="ctr"/>
                </a:tc>
                <a:extLst>
                  <a:ext uri="{0D108BD9-81ED-4DB2-BD59-A6C34878D82A}">
                    <a16:rowId xmlns:a16="http://schemas.microsoft.com/office/drawing/2014/main" val="21020409"/>
                  </a:ext>
                </a:extLst>
              </a:tr>
              <a:tr h="415866">
                <a:tc>
                  <a:txBody>
                    <a:bodyPr/>
                    <a:lstStyle/>
                    <a:p>
                      <a:pPr>
                        <a:lnSpc>
                          <a:spcPct val="107000"/>
                        </a:lnSpc>
                        <a:spcAft>
                          <a:spcPts val="0"/>
                        </a:spcAft>
                      </a:pPr>
                      <a:r>
                        <a:rPr lang="en-IN" sz="1200">
                          <a:effectLst/>
                        </a:rPr>
                        <a:t>Compute optimized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90500" marR="190500" marT="95250" marB="95250" anchor="ctr"/>
                </a:tc>
                <a:tc>
                  <a:txBody>
                    <a:bodyPr/>
                    <a:lstStyle/>
                    <a:p>
                      <a:pPr>
                        <a:lnSpc>
                          <a:spcPct val="107000"/>
                        </a:lnSpc>
                        <a:spcAft>
                          <a:spcPts val="0"/>
                        </a:spcAft>
                      </a:pPr>
                      <a:r>
                        <a:rPr lang="en-IN" sz="1200" dirty="0">
                          <a:effectLst/>
                        </a:rPr>
                        <a:t>High CPU-to-memory ratio.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0" marR="190500" marT="95250" marB="95250" anchor="ctr"/>
                </a:tc>
                <a:extLst>
                  <a:ext uri="{0D108BD9-81ED-4DB2-BD59-A6C34878D82A}">
                    <a16:rowId xmlns:a16="http://schemas.microsoft.com/office/drawing/2014/main" val="2804778852"/>
                  </a:ext>
                </a:extLst>
              </a:tr>
              <a:tr h="415866">
                <a:tc>
                  <a:txBody>
                    <a:bodyPr/>
                    <a:lstStyle/>
                    <a:p>
                      <a:pPr>
                        <a:lnSpc>
                          <a:spcPct val="107000"/>
                        </a:lnSpc>
                        <a:spcAft>
                          <a:spcPts val="0"/>
                        </a:spcAft>
                      </a:pPr>
                      <a:r>
                        <a:rPr lang="en-IN" sz="1200">
                          <a:effectLst/>
                        </a:rPr>
                        <a:t>Memory optimized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90500" marR="190500" marT="95250" marB="95250" anchor="ctr"/>
                </a:tc>
                <a:tc>
                  <a:txBody>
                    <a:bodyPr/>
                    <a:lstStyle/>
                    <a:p>
                      <a:pPr>
                        <a:lnSpc>
                          <a:spcPct val="107000"/>
                        </a:lnSpc>
                        <a:spcAft>
                          <a:spcPts val="0"/>
                        </a:spcAft>
                      </a:pPr>
                      <a:r>
                        <a:rPr lang="en-IN" sz="1200">
                          <a:effectLst/>
                        </a:rPr>
                        <a:t>High memory-to-CPU ratio.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90500" marR="190500" marT="95250" marB="95250" anchor="ctr"/>
                </a:tc>
                <a:extLst>
                  <a:ext uri="{0D108BD9-81ED-4DB2-BD59-A6C34878D82A}">
                    <a16:rowId xmlns:a16="http://schemas.microsoft.com/office/drawing/2014/main" val="1600321895"/>
                  </a:ext>
                </a:extLst>
              </a:tr>
              <a:tr h="415866">
                <a:tc>
                  <a:txBody>
                    <a:bodyPr/>
                    <a:lstStyle/>
                    <a:p>
                      <a:pPr>
                        <a:lnSpc>
                          <a:spcPct val="107000"/>
                        </a:lnSpc>
                        <a:spcAft>
                          <a:spcPts val="0"/>
                        </a:spcAft>
                      </a:pPr>
                      <a:r>
                        <a:rPr lang="en-IN" sz="1200">
                          <a:effectLst/>
                        </a:rPr>
                        <a:t>Storage optimized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90500" marR="190500" marT="95250" marB="95250" anchor="ctr"/>
                </a:tc>
                <a:tc>
                  <a:txBody>
                    <a:bodyPr/>
                    <a:lstStyle/>
                    <a:p>
                      <a:pPr>
                        <a:lnSpc>
                          <a:spcPct val="107000"/>
                        </a:lnSpc>
                        <a:spcAft>
                          <a:spcPts val="0"/>
                        </a:spcAft>
                      </a:pPr>
                      <a:r>
                        <a:rPr lang="en-IN" sz="1200">
                          <a:effectLst/>
                        </a:rPr>
                        <a:t>High disk throughput and IO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90500" marR="190500" marT="95250" marB="95250" anchor="ctr"/>
                </a:tc>
                <a:extLst>
                  <a:ext uri="{0D108BD9-81ED-4DB2-BD59-A6C34878D82A}">
                    <a16:rowId xmlns:a16="http://schemas.microsoft.com/office/drawing/2014/main" val="2705497304"/>
                  </a:ext>
                </a:extLst>
              </a:tr>
              <a:tr h="631422">
                <a:tc>
                  <a:txBody>
                    <a:bodyPr/>
                    <a:lstStyle/>
                    <a:p>
                      <a:pPr>
                        <a:lnSpc>
                          <a:spcPct val="107000"/>
                        </a:lnSpc>
                        <a:spcAft>
                          <a:spcPts val="0"/>
                        </a:spcAft>
                      </a:pPr>
                      <a:r>
                        <a:rPr lang="en-IN" sz="1200">
                          <a:effectLst/>
                        </a:rPr>
                        <a:t>GPU</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90500" marR="190500" marT="95250" marB="95250" anchor="ctr"/>
                </a:tc>
                <a:tc>
                  <a:txBody>
                    <a:bodyPr/>
                    <a:lstStyle/>
                    <a:p>
                      <a:pPr>
                        <a:lnSpc>
                          <a:spcPct val="107000"/>
                        </a:lnSpc>
                        <a:spcAft>
                          <a:spcPts val="0"/>
                        </a:spcAft>
                      </a:pPr>
                      <a:r>
                        <a:rPr lang="en-IN" sz="1200">
                          <a:effectLst/>
                        </a:rPr>
                        <a:t>Specialized virtual machines targeted for heavy graphic rendering and video editing.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90500" marR="190500" marT="95250" marB="95250" anchor="ctr"/>
                </a:tc>
                <a:extLst>
                  <a:ext uri="{0D108BD9-81ED-4DB2-BD59-A6C34878D82A}">
                    <a16:rowId xmlns:a16="http://schemas.microsoft.com/office/drawing/2014/main" val="3420998524"/>
                  </a:ext>
                </a:extLst>
              </a:tr>
              <a:tr h="631422">
                <a:tc>
                  <a:txBody>
                    <a:bodyPr/>
                    <a:lstStyle/>
                    <a:p>
                      <a:pPr>
                        <a:lnSpc>
                          <a:spcPct val="107000"/>
                        </a:lnSpc>
                        <a:spcAft>
                          <a:spcPts val="0"/>
                        </a:spcAft>
                      </a:pPr>
                      <a:r>
                        <a:rPr lang="en-IN" sz="1200">
                          <a:effectLst/>
                        </a:rPr>
                        <a:t>High performance Compute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90500" marR="190500" marT="95250" marB="95250" anchor="ctr"/>
                </a:tc>
                <a:tc>
                  <a:txBody>
                    <a:bodyPr/>
                    <a:lstStyle/>
                    <a:p>
                      <a:pPr>
                        <a:lnSpc>
                          <a:spcPct val="107000"/>
                        </a:lnSpc>
                        <a:spcAft>
                          <a:spcPts val="0"/>
                        </a:spcAft>
                      </a:pPr>
                      <a:r>
                        <a:rPr lang="en-IN" sz="1200" dirty="0">
                          <a:effectLst/>
                        </a:rPr>
                        <a:t>Fastest and most powerful CPU virtual machines with optional high-throughput network interfaces (RDMA).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0" marR="190500" marT="95250" marB="95250" anchor="ctr"/>
                </a:tc>
                <a:extLst>
                  <a:ext uri="{0D108BD9-81ED-4DB2-BD59-A6C34878D82A}">
                    <a16:rowId xmlns:a16="http://schemas.microsoft.com/office/drawing/2014/main" val="4264480181"/>
                  </a:ext>
                </a:extLst>
              </a:tr>
            </a:tbl>
          </a:graphicData>
        </a:graphic>
      </p:graphicFrame>
      <p:sp>
        <p:nvSpPr>
          <p:cNvPr id="6" name="Rectangle 1">
            <a:extLst>
              <a:ext uri="{FF2B5EF4-FFF2-40B4-BE49-F238E27FC236}">
                <a16:creationId xmlns:a16="http://schemas.microsoft.com/office/drawing/2014/main" id="{455F6CBE-8B03-492D-9D65-3A054606B4A0}"/>
              </a:ext>
            </a:extLst>
          </p:cNvPr>
          <p:cNvSpPr>
            <a:spLocks noChangeArrowheads="1"/>
          </p:cNvSpPr>
          <p:nvPr/>
        </p:nvSpPr>
        <p:spPr bwMode="auto">
          <a:xfrm>
            <a:off x="2132013" y="2663438"/>
            <a:ext cx="2279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499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A445E9-0671-4A2B-84F8-64A5B37EEB93}"/>
              </a:ext>
            </a:extLst>
          </p:cNvPr>
          <p:cNvPicPr>
            <a:picLocks noChangeAspect="1"/>
          </p:cNvPicPr>
          <p:nvPr/>
        </p:nvPicPr>
        <p:blipFill>
          <a:blip r:embed="rId2"/>
          <a:stretch>
            <a:fillRect/>
          </a:stretch>
        </p:blipFill>
        <p:spPr>
          <a:xfrm>
            <a:off x="820991" y="1936430"/>
            <a:ext cx="1990725" cy="1847850"/>
          </a:xfrm>
          <a:prstGeom prst="rect">
            <a:avLst/>
          </a:prstGeom>
        </p:spPr>
        <p:style>
          <a:lnRef idx="2">
            <a:schemeClr val="accent2"/>
          </a:lnRef>
          <a:fillRef idx="1">
            <a:schemeClr val="lt1"/>
          </a:fillRef>
          <a:effectRef idx="0">
            <a:schemeClr val="accent2"/>
          </a:effectRef>
          <a:fontRef idx="minor">
            <a:schemeClr val="dk1"/>
          </a:fontRef>
        </p:style>
      </p:pic>
      <p:pic>
        <p:nvPicPr>
          <p:cNvPr id="6" name="Picture 5">
            <a:extLst>
              <a:ext uri="{FF2B5EF4-FFF2-40B4-BE49-F238E27FC236}">
                <a16:creationId xmlns:a16="http://schemas.microsoft.com/office/drawing/2014/main" id="{25973805-0C14-4707-8D69-A40E09438A3C}"/>
              </a:ext>
            </a:extLst>
          </p:cNvPr>
          <p:cNvPicPr>
            <a:picLocks noChangeAspect="1"/>
          </p:cNvPicPr>
          <p:nvPr/>
        </p:nvPicPr>
        <p:blipFill>
          <a:blip r:embed="rId3"/>
          <a:stretch>
            <a:fillRect/>
          </a:stretch>
        </p:blipFill>
        <p:spPr>
          <a:xfrm>
            <a:off x="3353835" y="2055492"/>
            <a:ext cx="2409825" cy="1781175"/>
          </a:xfrm>
          <a:prstGeom prst="rect">
            <a:avLst/>
          </a:prstGeom>
        </p:spPr>
      </p:pic>
      <p:pic>
        <p:nvPicPr>
          <p:cNvPr id="7" name="Picture 6">
            <a:extLst>
              <a:ext uri="{FF2B5EF4-FFF2-40B4-BE49-F238E27FC236}">
                <a16:creationId xmlns:a16="http://schemas.microsoft.com/office/drawing/2014/main" id="{3EAE460C-5435-4A04-B305-2E62E6FF5D21}"/>
              </a:ext>
            </a:extLst>
          </p:cNvPr>
          <p:cNvPicPr>
            <a:picLocks noChangeAspect="1"/>
          </p:cNvPicPr>
          <p:nvPr/>
        </p:nvPicPr>
        <p:blipFill>
          <a:blip r:embed="rId4"/>
          <a:stretch>
            <a:fillRect/>
          </a:stretch>
        </p:blipFill>
        <p:spPr>
          <a:xfrm>
            <a:off x="5896411" y="1917380"/>
            <a:ext cx="2457450" cy="1885950"/>
          </a:xfrm>
          <a:prstGeom prst="rect">
            <a:avLst/>
          </a:prstGeom>
        </p:spPr>
      </p:pic>
      <p:pic>
        <p:nvPicPr>
          <p:cNvPr id="8" name="Picture 7">
            <a:extLst>
              <a:ext uri="{FF2B5EF4-FFF2-40B4-BE49-F238E27FC236}">
                <a16:creationId xmlns:a16="http://schemas.microsoft.com/office/drawing/2014/main" id="{92FAC862-51D1-4676-8ED3-F60B485CF90E}"/>
              </a:ext>
            </a:extLst>
          </p:cNvPr>
          <p:cNvPicPr>
            <a:picLocks noChangeAspect="1"/>
          </p:cNvPicPr>
          <p:nvPr/>
        </p:nvPicPr>
        <p:blipFill>
          <a:blip r:embed="rId5"/>
          <a:stretch>
            <a:fillRect/>
          </a:stretch>
        </p:blipFill>
        <p:spPr>
          <a:xfrm>
            <a:off x="9181995" y="1936430"/>
            <a:ext cx="1905000" cy="1762125"/>
          </a:xfrm>
          <a:prstGeom prst="rect">
            <a:avLst/>
          </a:prstGeom>
        </p:spPr>
      </p:pic>
      <p:sp>
        <p:nvSpPr>
          <p:cNvPr id="9" name="TextBox 8">
            <a:extLst>
              <a:ext uri="{FF2B5EF4-FFF2-40B4-BE49-F238E27FC236}">
                <a16:creationId xmlns:a16="http://schemas.microsoft.com/office/drawing/2014/main" id="{924EC2A4-E4D9-4060-B963-C8BF72F63B71}"/>
              </a:ext>
            </a:extLst>
          </p:cNvPr>
          <p:cNvSpPr txBox="1"/>
          <p:nvPr/>
        </p:nvSpPr>
        <p:spPr>
          <a:xfrm>
            <a:off x="820991" y="4035503"/>
            <a:ext cx="1842052" cy="400110"/>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Log Analytics</a:t>
            </a:r>
          </a:p>
        </p:txBody>
      </p:sp>
      <p:sp>
        <p:nvSpPr>
          <p:cNvPr id="10" name="TextBox 9">
            <a:extLst>
              <a:ext uri="{FF2B5EF4-FFF2-40B4-BE49-F238E27FC236}">
                <a16:creationId xmlns:a16="http://schemas.microsoft.com/office/drawing/2014/main" id="{9708381C-860D-474B-A833-B185333F218E}"/>
              </a:ext>
            </a:extLst>
          </p:cNvPr>
          <p:cNvSpPr txBox="1"/>
          <p:nvPr/>
        </p:nvSpPr>
        <p:spPr>
          <a:xfrm>
            <a:off x="3538331" y="3954285"/>
            <a:ext cx="2040834" cy="1015663"/>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Cost Management+ Billing</a:t>
            </a:r>
          </a:p>
        </p:txBody>
      </p:sp>
      <p:sp>
        <p:nvSpPr>
          <p:cNvPr id="11" name="TextBox 10">
            <a:extLst>
              <a:ext uri="{FF2B5EF4-FFF2-40B4-BE49-F238E27FC236}">
                <a16:creationId xmlns:a16="http://schemas.microsoft.com/office/drawing/2014/main" id="{621F1D98-75AC-4A9B-B910-7772DD04D521}"/>
              </a:ext>
            </a:extLst>
          </p:cNvPr>
          <p:cNvSpPr txBox="1"/>
          <p:nvPr/>
        </p:nvSpPr>
        <p:spPr>
          <a:xfrm>
            <a:off x="6454453" y="4035503"/>
            <a:ext cx="1899408" cy="707886"/>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Automation Account</a:t>
            </a:r>
          </a:p>
        </p:txBody>
      </p:sp>
      <p:sp>
        <p:nvSpPr>
          <p:cNvPr id="12" name="TextBox 11">
            <a:extLst>
              <a:ext uri="{FF2B5EF4-FFF2-40B4-BE49-F238E27FC236}">
                <a16:creationId xmlns:a16="http://schemas.microsoft.com/office/drawing/2014/main" id="{85AC7BAE-D12F-43AC-B213-1A3F616B5FB7}"/>
              </a:ext>
            </a:extLst>
          </p:cNvPr>
          <p:cNvSpPr txBox="1"/>
          <p:nvPr/>
        </p:nvSpPr>
        <p:spPr>
          <a:xfrm>
            <a:off x="9342783" y="4062006"/>
            <a:ext cx="1744212" cy="400110"/>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Metrics</a:t>
            </a:r>
          </a:p>
        </p:txBody>
      </p:sp>
      <p:sp>
        <p:nvSpPr>
          <p:cNvPr id="13" name="Title 20">
            <a:extLst>
              <a:ext uri="{FF2B5EF4-FFF2-40B4-BE49-F238E27FC236}">
                <a16:creationId xmlns:a16="http://schemas.microsoft.com/office/drawing/2014/main" id="{71D284C1-16F3-4A98-9A6A-AD4C739C3D83}"/>
              </a:ext>
            </a:extLst>
          </p:cNvPr>
          <p:cNvSpPr>
            <a:spLocks noGrp="1"/>
          </p:cNvSpPr>
          <p:nvPr>
            <p:ph type="title"/>
          </p:nvPr>
        </p:nvSpPr>
        <p:spPr>
          <a:xfrm>
            <a:off x="3155052" y="463523"/>
            <a:ext cx="10204174" cy="1105866"/>
          </a:xfrm>
        </p:spPr>
        <p:txBody>
          <a:bodyPr>
            <a:normAutofit/>
          </a:bodyPr>
          <a:lstStyle/>
          <a:p>
            <a:r>
              <a:rPr lang="en-US" sz="3600" b="1" dirty="0">
                <a:latin typeface="Batang" panose="02030600000101010101" pitchFamily="18" charset="-127"/>
                <a:ea typeface="Batang" panose="02030600000101010101" pitchFamily="18" charset="-127"/>
              </a:rPr>
              <a:t>Management Tools</a:t>
            </a:r>
            <a:endParaRPr lang="en-US" sz="3600" dirty="0"/>
          </a:p>
        </p:txBody>
      </p:sp>
      <p:cxnSp>
        <p:nvCxnSpPr>
          <p:cNvPr id="14" name="Straight Connector 13">
            <a:extLst>
              <a:ext uri="{FF2B5EF4-FFF2-40B4-BE49-F238E27FC236}">
                <a16:creationId xmlns:a16="http://schemas.microsoft.com/office/drawing/2014/main" id="{E90FB4EC-3F78-47FF-83B4-568C0297C583}"/>
              </a:ext>
            </a:extLst>
          </p:cNvPr>
          <p:cNvCxnSpPr>
            <a:cxnSpLocks/>
          </p:cNvCxnSpPr>
          <p:nvPr/>
        </p:nvCxnSpPr>
        <p:spPr>
          <a:xfrm>
            <a:off x="755374" y="1325217"/>
            <a:ext cx="10681252"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9151F0D-ED25-491B-AFCE-710B467BF60E}"/>
              </a:ext>
            </a:extLst>
          </p:cNvPr>
          <p:cNvSpPr txBox="1"/>
          <p:nvPr/>
        </p:nvSpPr>
        <p:spPr>
          <a:xfrm>
            <a:off x="934277" y="5196199"/>
            <a:ext cx="10349949" cy="858697"/>
          </a:xfrm>
          <a:prstGeom prst="rect">
            <a:avLst/>
          </a:prstGeom>
          <a:ln w="28575">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50000"/>
              </a:lnSpc>
            </a:pPr>
            <a:r>
              <a:rPr lang="en-US" b="1" dirty="0">
                <a:latin typeface="Batang" panose="02030600000101010101" pitchFamily="18" charset="-127"/>
                <a:ea typeface="Batang" panose="02030600000101010101" pitchFamily="18" charset="-127"/>
              </a:rPr>
              <a:t>Log Analytics is the primary tool in the Azure portal for writing log queries and interactively analyzing their results</a:t>
            </a:r>
          </a:p>
        </p:txBody>
      </p:sp>
    </p:spTree>
    <p:extLst>
      <p:ext uri="{BB962C8B-B14F-4D97-AF65-F5344CB8AC3E}">
        <p14:creationId xmlns:p14="http://schemas.microsoft.com/office/powerpoint/2010/main" val="3059385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7A5303-B043-47EE-9EE8-9A03857F19CC}"/>
              </a:ext>
            </a:extLst>
          </p:cNvPr>
          <p:cNvSpPr>
            <a:spLocks noGrp="1"/>
          </p:cNvSpPr>
          <p:nvPr>
            <p:ph type="body" sz="quarter" idx="13"/>
          </p:nvPr>
        </p:nvSpPr>
        <p:spPr>
          <a:xfrm>
            <a:off x="1160261" y="5105400"/>
            <a:ext cx="10073301" cy="551046"/>
          </a:xfrm>
        </p:spPr>
        <p:txBody>
          <a:bodyPr/>
          <a:lstStyle/>
          <a:p>
            <a:endParaRPr lang="en-US" dirty="0"/>
          </a:p>
          <a:p>
            <a:r>
              <a:rPr lang="en-US" dirty="0"/>
              <a:t>Oracle Consulting Services, FSGBU</a:t>
            </a:r>
          </a:p>
        </p:txBody>
      </p:sp>
      <p:sp>
        <p:nvSpPr>
          <p:cNvPr id="2" name="Slide Number Placeholder 1">
            <a:extLst>
              <a:ext uri="{FF2B5EF4-FFF2-40B4-BE49-F238E27FC236}">
                <a16:creationId xmlns:a16="http://schemas.microsoft.com/office/drawing/2014/main" id="{66900F4D-F0D3-41F8-854D-9C95233E1033}"/>
              </a:ext>
            </a:extLst>
          </p:cNvPr>
          <p:cNvSpPr>
            <a:spLocks noGrp="1"/>
          </p:cNvSpPr>
          <p:nvPr>
            <p:ph type="sldNum" sz="quarter" idx="17"/>
          </p:nvPr>
        </p:nvSpPr>
        <p:spPr/>
        <p:txBody>
          <a:bodyPr/>
          <a:lstStyle/>
          <a:p>
            <a:fld id="{7C371504-33D9-B044-8C50-620C44A06CB1}" type="slidenum">
              <a:rPr lang="en-US" smtClean="0"/>
              <a:pPr/>
              <a:t>30</a:t>
            </a:fld>
            <a:endParaRPr lang="en-US" dirty="0"/>
          </a:p>
        </p:txBody>
      </p:sp>
      <p:sp>
        <p:nvSpPr>
          <p:cNvPr id="8" name="Footer Placeholder 7">
            <a:extLst>
              <a:ext uri="{FF2B5EF4-FFF2-40B4-BE49-F238E27FC236}">
                <a16:creationId xmlns:a16="http://schemas.microsoft.com/office/drawing/2014/main" id="{2CFF4DB0-4138-4BFF-85CF-9C9088B7ACD6}"/>
              </a:ext>
            </a:extLst>
          </p:cNvPr>
          <p:cNvSpPr>
            <a:spLocks noGrp="1"/>
          </p:cNvSpPr>
          <p:nvPr>
            <p:ph type="ftr" sz="quarter" idx="16"/>
          </p:nvPr>
        </p:nvSpPr>
        <p:spPr/>
        <p:txBody>
          <a:bodyPr/>
          <a:lstStyle/>
          <a:p>
            <a:r>
              <a:rPr lang="en-US"/>
              <a:t>Confidential – © 2019 Oracle Restricted</a:t>
            </a:r>
            <a:endParaRPr lang="en-US" dirty="0"/>
          </a:p>
        </p:txBody>
      </p:sp>
      <p:sp>
        <p:nvSpPr>
          <p:cNvPr id="9" name="Text Placeholder 2">
            <a:extLst>
              <a:ext uri="{FF2B5EF4-FFF2-40B4-BE49-F238E27FC236}">
                <a16:creationId xmlns:a16="http://schemas.microsoft.com/office/drawing/2014/main" id="{C76A7736-511D-4F0E-8A24-7C669C7DE11F}"/>
              </a:ext>
            </a:extLst>
          </p:cNvPr>
          <p:cNvSpPr txBox="1">
            <a:spLocks/>
          </p:cNvSpPr>
          <p:nvPr/>
        </p:nvSpPr>
        <p:spPr>
          <a:xfrm>
            <a:off x="1228725" y="1627121"/>
            <a:ext cx="9427205" cy="37164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lvl="0"/>
            <a:r>
              <a:rPr lang="en-IN" sz="1600" dirty="0"/>
              <a:t>Azure Portal</a:t>
            </a:r>
          </a:p>
          <a:p>
            <a:pPr lvl="0"/>
            <a:r>
              <a:rPr lang="en-IN" sz="1600" dirty="0"/>
              <a:t>Azure PowerShell and ARM templates</a:t>
            </a:r>
          </a:p>
          <a:p>
            <a:pPr lvl="0"/>
            <a:r>
              <a:rPr lang="en-IN" sz="1600" dirty="0"/>
              <a:t>Azure CLI</a:t>
            </a:r>
          </a:p>
          <a:p>
            <a:pPr lvl="0"/>
            <a:r>
              <a:rPr lang="en-IN" sz="1600" dirty="0"/>
              <a:t>Client SDK's</a:t>
            </a:r>
          </a:p>
          <a:p>
            <a:pPr lvl="0"/>
            <a:r>
              <a:rPr lang="en-IN" sz="1600" dirty="0"/>
              <a:t>REST APIs</a:t>
            </a:r>
          </a:p>
          <a:p>
            <a:pPr marL="0" indent="0">
              <a:buNone/>
            </a:pPr>
            <a:endParaRPr lang="en-US" dirty="0"/>
          </a:p>
          <a:p>
            <a:pPr marL="0" indent="0">
              <a:buNone/>
            </a:pPr>
            <a:endParaRPr lang="en-US" dirty="0"/>
          </a:p>
        </p:txBody>
      </p:sp>
      <p:sp>
        <p:nvSpPr>
          <p:cNvPr id="7" name="Title 1">
            <a:extLst>
              <a:ext uri="{FF2B5EF4-FFF2-40B4-BE49-F238E27FC236}">
                <a16:creationId xmlns:a16="http://schemas.microsoft.com/office/drawing/2014/main" id="{EFEF5F4B-FFDB-4C78-A01C-8115FB2C3EAB}"/>
              </a:ext>
            </a:extLst>
          </p:cNvPr>
          <p:cNvSpPr>
            <a:spLocks noGrp="1"/>
          </p:cNvSpPr>
          <p:nvPr>
            <p:ph type="title"/>
          </p:nvPr>
        </p:nvSpPr>
        <p:spPr>
          <a:xfrm>
            <a:off x="1085850" y="1201554"/>
            <a:ext cx="9570079" cy="425567"/>
          </a:xfrm>
        </p:spPr>
        <p:txBody>
          <a:bodyPr>
            <a:normAutofit fontScale="90000"/>
          </a:bodyPr>
          <a:lstStyle/>
          <a:p>
            <a:br>
              <a:rPr lang="en-IN" sz="2700" dirty="0"/>
            </a:br>
            <a:br>
              <a:rPr lang="en-IN" sz="2700" b="1" dirty="0"/>
            </a:br>
            <a:r>
              <a:rPr lang="en-IN" sz="2700" b="1" dirty="0"/>
              <a:t>Virtual machines can be created and managed using</a:t>
            </a:r>
            <a:br>
              <a:rPr lang="en-IN" dirty="0"/>
            </a:br>
            <a:endParaRPr lang="en-US" dirty="0"/>
          </a:p>
        </p:txBody>
      </p:sp>
    </p:spTree>
    <p:extLst>
      <p:ext uri="{BB962C8B-B14F-4D97-AF65-F5344CB8AC3E}">
        <p14:creationId xmlns:p14="http://schemas.microsoft.com/office/powerpoint/2010/main" val="37971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7A5303-B043-47EE-9EE8-9A03857F19CC}"/>
              </a:ext>
            </a:extLst>
          </p:cNvPr>
          <p:cNvSpPr>
            <a:spLocks noGrp="1"/>
          </p:cNvSpPr>
          <p:nvPr>
            <p:ph type="body" sz="quarter" idx="13"/>
          </p:nvPr>
        </p:nvSpPr>
        <p:spPr>
          <a:xfrm>
            <a:off x="1160261" y="5105400"/>
            <a:ext cx="10073301" cy="551046"/>
          </a:xfrm>
        </p:spPr>
        <p:txBody>
          <a:bodyPr/>
          <a:lstStyle/>
          <a:p>
            <a:endParaRPr lang="en-US" dirty="0"/>
          </a:p>
          <a:p>
            <a:r>
              <a:rPr lang="en-US" dirty="0"/>
              <a:t>Oracle Consulting Services, FSGBU</a:t>
            </a:r>
          </a:p>
        </p:txBody>
      </p:sp>
      <p:sp>
        <p:nvSpPr>
          <p:cNvPr id="2" name="Slide Number Placeholder 1">
            <a:extLst>
              <a:ext uri="{FF2B5EF4-FFF2-40B4-BE49-F238E27FC236}">
                <a16:creationId xmlns:a16="http://schemas.microsoft.com/office/drawing/2014/main" id="{66900F4D-F0D3-41F8-854D-9C95233E1033}"/>
              </a:ext>
            </a:extLst>
          </p:cNvPr>
          <p:cNvSpPr>
            <a:spLocks noGrp="1"/>
          </p:cNvSpPr>
          <p:nvPr>
            <p:ph type="sldNum" sz="quarter" idx="17"/>
          </p:nvPr>
        </p:nvSpPr>
        <p:spPr/>
        <p:txBody>
          <a:bodyPr/>
          <a:lstStyle/>
          <a:p>
            <a:fld id="{7C371504-33D9-B044-8C50-620C44A06CB1}" type="slidenum">
              <a:rPr lang="en-US" smtClean="0"/>
              <a:pPr/>
              <a:t>31</a:t>
            </a:fld>
            <a:endParaRPr lang="en-US" dirty="0"/>
          </a:p>
        </p:txBody>
      </p:sp>
      <p:sp>
        <p:nvSpPr>
          <p:cNvPr id="8" name="Footer Placeholder 7">
            <a:extLst>
              <a:ext uri="{FF2B5EF4-FFF2-40B4-BE49-F238E27FC236}">
                <a16:creationId xmlns:a16="http://schemas.microsoft.com/office/drawing/2014/main" id="{2CFF4DB0-4138-4BFF-85CF-9C9088B7ACD6}"/>
              </a:ext>
            </a:extLst>
          </p:cNvPr>
          <p:cNvSpPr>
            <a:spLocks noGrp="1"/>
          </p:cNvSpPr>
          <p:nvPr>
            <p:ph type="ftr" sz="quarter" idx="16"/>
          </p:nvPr>
        </p:nvSpPr>
        <p:spPr/>
        <p:txBody>
          <a:bodyPr/>
          <a:lstStyle/>
          <a:p>
            <a:r>
              <a:rPr lang="en-US"/>
              <a:t>Confidential – © 2019 Oracle Restricted</a:t>
            </a:r>
            <a:endParaRPr lang="en-US" dirty="0"/>
          </a:p>
        </p:txBody>
      </p:sp>
      <p:sp>
        <p:nvSpPr>
          <p:cNvPr id="9" name="Text Placeholder 2">
            <a:extLst>
              <a:ext uri="{FF2B5EF4-FFF2-40B4-BE49-F238E27FC236}">
                <a16:creationId xmlns:a16="http://schemas.microsoft.com/office/drawing/2014/main" id="{C76A7736-511D-4F0E-8A24-7C669C7DE11F}"/>
              </a:ext>
            </a:extLst>
          </p:cNvPr>
          <p:cNvSpPr txBox="1">
            <a:spLocks/>
          </p:cNvSpPr>
          <p:nvPr/>
        </p:nvSpPr>
        <p:spPr>
          <a:xfrm>
            <a:off x="1228725" y="1627121"/>
            <a:ext cx="9427205" cy="37164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marL="0" indent="0">
              <a:buNone/>
            </a:pPr>
            <a:r>
              <a:rPr lang="en-US" b="1" dirty="0"/>
              <a:t>Azure App Service</a:t>
            </a:r>
            <a:r>
              <a:rPr lang="en-US" dirty="0"/>
              <a:t> is a fully managed web hosting </a:t>
            </a:r>
            <a:r>
              <a:rPr lang="en-US" b="1" dirty="0"/>
              <a:t>service</a:t>
            </a:r>
            <a:r>
              <a:rPr lang="en-US" dirty="0"/>
              <a:t> for building </a:t>
            </a:r>
            <a:r>
              <a:rPr lang="en-US" b="1" dirty="0"/>
              <a:t>web apps</a:t>
            </a:r>
            <a:r>
              <a:rPr lang="en-US" dirty="0"/>
              <a:t>, mobile back ends and RESTful APIs. From small websites to globally scaled web applications, we have the pricing and performance options and that fit your needs.</a:t>
            </a:r>
          </a:p>
          <a:p>
            <a:pPr marL="0" indent="0">
              <a:buNone/>
            </a:pPr>
            <a:endParaRPr lang="en-US" sz="1800" dirty="0"/>
          </a:p>
          <a:p>
            <a:pPr marL="0" indent="0">
              <a:buNone/>
            </a:pPr>
            <a:r>
              <a:rPr lang="en-US" dirty="0"/>
              <a:t>There are two types of hosting environments within App Service </a:t>
            </a:r>
            <a:r>
              <a:rPr lang="en-US" b="1" dirty="0"/>
              <a:t>App Service plan </a:t>
            </a:r>
            <a:r>
              <a:rPr lang="en-US" dirty="0"/>
              <a:t>and </a:t>
            </a:r>
            <a:r>
              <a:rPr lang="en-US" b="1" dirty="0"/>
              <a:t>App Service environment</a:t>
            </a:r>
            <a:r>
              <a:rPr lang="en-US" dirty="0"/>
              <a:t>. </a:t>
            </a:r>
            <a:endParaRPr lang="en-US" sz="1800" dirty="0"/>
          </a:p>
          <a:p>
            <a:pPr marL="0" indent="0">
              <a:buNone/>
            </a:pPr>
            <a:endParaRPr lang="en-US" sz="1800" dirty="0"/>
          </a:p>
          <a:p>
            <a:pPr marL="0" indent="0">
              <a:buNone/>
            </a:pPr>
            <a:endParaRPr lang="en-US" dirty="0"/>
          </a:p>
          <a:p>
            <a:pPr marL="0" indent="0">
              <a:buNone/>
            </a:pPr>
            <a:endParaRPr lang="en-US" dirty="0"/>
          </a:p>
        </p:txBody>
      </p:sp>
      <p:sp>
        <p:nvSpPr>
          <p:cNvPr id="7" name="Title 1">
            <a:extLst>
              <a:ext uri="{FF2B5EF4-FFF2-40B4-BE49-F238E27FC236}">
                <a16:creationId xmlns:a16="http://schemas.microsoft.com/office/drawing/2014/main" id="{EFEF5F4B-FFDB-4C78-A01C-8115FB2C3EAB}"/>
              </a:ext>
            </a:extLst>
          </p:cNvPr>
          <p:cNvSpPr>
            <a:spLocks noGrp="1"/>
          </p:cNvSpPr>
          <p:nvPr>
            <p:ph type="title"/>
          </p:nvPr>
        </p:nvSpPr>
        <p:spPr>
          <a:xfrm>
            <a:off x="1085850" y="1201554"/>
            <a:ext cx="9570079" cy="425567"/>
          </a:xfrm>
        </p:spPr>
        <p:txBody>
          <a:bodyPr>
            <a:normAutofit fontScale="90000"/>
          </a:bodyPr>
          <a:lstStyle/>
          <a:p>
            <a:r>
              <a:rPr lang="en-US" dirty="0"/>
              <a:t>Azure App Service? </a:t>
            </a:r>
          </a:p>
        </p:txBody>
      </p:sp>
    </p:spTree>
    <p:extLst>
      <p:ext uri="{BB962C8B-B14F-4D97-AF65-F5344CB8AC3E}">
        <p14:creationId xmlns:p14="http://schemas.microsoft.com/office/powerpoint/2010/main" val="76891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7A5303-B043-47EE-9EE8-9A03857F19CC}"/>
              </a:ext>
            </a:extLst>
          </p:cNvPr>
          <p:cNvSpPr>
            <a:spLocks noGrp="1"/>
          </p:cNvSpPr>
          <p:nvPr>
            <p:ph type="body" sz="quarter" idx="13"/>
          </p:nvPr>
        </p:nvSpPr>
        <p:spPr>
          <a:xfrm>
            <a:off x="1160261" y="5105400"/>
            <a:ext cx="10073301" cy="551046"/>
          </a:xfrm>
        </p:spPr>
        <p:txBody>
          <a:bodyPr/>
          <a:lstStyle/>
          <a:p>
            <a:endParaRPr lang="en-US" dirty="0"/>
          </a:p>
          <a:p>
            <a:r>
              <a:rPr lang="en-US" dirty="0"/>
              <a:t>Oracle Consulting Services, FSGBU</a:t>
            </a:r>
          </a:p>
        </p:txBody>
      </p:sp>
      <p:sp>
        <p:nvSpPr>
          <p:cNvPr id="2" name="Slide Number Placeholder 1">
            <a:extLst>
              <a:ext uri="{FF2B5EF4-FFF2-40B4-BE49-F238E27FC236}">
                <a16:creationId xmlns:a16="http://schemas.microsoft.com/office/drawing/2014/main" id="{66900F4D-F0D3-41F8-854D-9C95233E1033}"/>
              </a:ext>
            </a:extLst>
          </p:cNvPr>
          <p:cNvSpPr>
            <a:spLocks noGrp="1"/>
          </p:cNvSpPr>
          <p:nvPr>
            <p:ph type="sldNum" sz="quarter" idx="17"/>
          </p:nvPr>
        </p:nvSpPr>
        <p:spPr/>
        <p:txBody>
          <a:bodyPr/>
          <a:lstStyle/>
          <a:p>
            <a:fld id="{7C371504-33D9-B044-8C50-620C44A06CB1}" type="slidenum">
              <a:rPr lang="en-US" smtClean="0"/>
              <a:pPr/>
              <a:t>32</a:t>
            </a:fld>
            <a:endParaRPr lang="en-US" dirty="0"/>
          </a:p>
        </p:txBody>
      </p:sp>
      <p:sp>
        <p:nvSpPr>
          <p:cNvPr id="8" name="Footer Placeholder 7">
            <a:extLst>
              <a:ext uri="{FF2B5EF4-FFF2-40B4-BE49-F238E27FC236}">
                <a16:creationId xmlns:a16="http://schemas.microsoft.com/office/drawing/2014/main" id="{2CFF4DB0-4138-4BFF-85CF-9C9088B7ACD6}"/>
              </a:ext>
            </a:extLst>
          </p:cNvPr>
          <p:cNvSpPr>
            <a:spLocks noGrp="1"/>
          </p:cNvSpPr>
          <p:nvPr>
            <p:ph type="ftr" sz="quarter" idx="16"/>
          </p:nvPr>
        </p:nvSpPr>
        <p:spPr/>
        <p:txBody>
          <a:bodyPr/>
          <a:lstStyle/>
          <a:p>
            <a:r>
              <a:rPr lang="en-US"/>
              <a:t>Confidential – © 2019 Oracle Restricted</a:t>
            </a:r>
            <a:endParaRPr lang="en-US" dirty="0"/>
          </a:p>
        </p:txBody>
      </p:sp>
      <p:sp>
        <p:nvSpPr>
          <p:cNvPr id="9" name="Text Placeholder 2">
            <a:extLst>
              <a:ext uri="{FF2B5EF4-FFF2-40B4-BE49-F238E27FC236}">
                <a16:creationId xmlns:a16="http://schemas.microsoft.com/office/drawing/2014/main" id="{C76A7736-511D-4F0E-8A24-7C669C7DE11F}"/>
              </a:ext>
            </a:extLst>
          </p:cNvPr>
          <p:cNvSpPr txBox="1">
            <a:spLocks/>
          </p:cNvSpPr>
          <p:nvPr/>
        </p:nvSpPr>
        <p:spPr>
          <a:xfrm>
            <a:off x="1228725" y="1381125"/>
            <a:ext cx="9427205" cy="3895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To enable communication between apps in the App Service plan and apps installed on virtual machines within the virtual network. There are two ways we can do it.</a:t>
            </a:r>
          </a:p>
          <a:p>
            <a:pPr>
              <a:buFont typeface="Wingdings" panose="05000000000000000000" pitchFamily="2" charset="2"/>
              <a:buChar char="Ø"/>
            </a:pPr>
            <a:r>
              <a:rPr lang="en-US" dirty="0"/>
              <a:t> </a:t>
            </a:r>
            <a:r>
              <a:rPr lang="en-US" sz="2000" dirty="0"/>
              <a:t>One way is to establish Point-to-site VPN between apps in the App Service plan and virtual network via which the apps can communicate with each other. </a:t>
            </a:r>
          </a:p>
          <a:p>
            <a:pPr>
              <a:buFont typeface="Wingdings" panose="05000000000000000000" pitchFamily="2" charset="2"/>
              <a:buChar char="Ø"/>
            </a:pPr>
            <a:r>
              <a:rPr lang="en-US" sz="2000" dirty="0"/>
              <a:t>And the second way is if we have the App service environment. Because it will get deployed into a virtual machine by itself, the Apps within that App Service environment can seamlessly communicate with the apps installed on virtual machines within the virtual network.</a:t>
            </a:r>
          </a:p>
        </p:txBody>
      </p:sp>
    </p:spTree>
    <p:extLst>
      <p:ext uri="{BB962C8B-B14F-4D97-AF65-F5344CB8AC3E}">
        <p14:creationId xmlns:p14="http://schemas.microsoft.com/office/powerpoint/2010/main" val="69181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7A5303-B043-47EE-9EE8-9A03857F19CC}"/>
              </a:ext>
            </a:extLst>
          </p:cNvPr>
          <p:cNvSpPr>
            <a:spLocks noGrp="1"/>
          </p:cNvSpPr>
          <p:nvPr>
            <p:ph type="body" sz="quarter" idx="13"/>
          </p:nvPr>
        </p:nvSpPr>
        <p:spPr>
          <a:xfrm>
            <a:off x="1160261" y="5105400"/>
            <a:ext cx="10073301" cy="551046"/>
          </a:xfrm>
        </p:spPr>
        <p:txBody>
          <a:bodyPr/>
          <a:lstStyle/>
          <a:p>
            <a:endParaRPr lang="en-US" dirty="0"/>
          </a:p>
          <a:p>
            <a:r>
              <a:rPr lang="en-US" dirty="0"/>
              <a:t>Oracle Consulting Services, FSGBU</a:t>
            </a:r>
          </a:p>
        </p:txBody>
      </p:sp>
      <p:sp>
        <p:nvSpPr>
          <p:cNvPr id="3" name="Title 2">
            <a:extLst>
              <a:ext uri="{FF2B5EF4-FFF2-40B4-BE49-F238E27FC236}">
                <a16:creationId xmlns:a16="http://schemas.microsoft.com/office/drawing/2014/main" id="{1F427A4C-5715-4C87-9EF4-90A3BB243E8F}"/>
              </a:ext>
            </a:extLst>
          </p:cNvPr>
          <p:cNvSpPr>
            <a:spLocks noGrp="1"/>
          </p:cNvSpPr>
          <p:nvPr>
            <p:ph type="title"/>
          </p:nvPr>
        </p:nvSpPr>
        <p:spPr>
          <a:xfrm>
            <a:off x="1160261" y="1438276"/>
            <a:ext cx="10076344" cy="723900"/>
          </a:xfrm>
        </p:spPr>
        <p:txBody>
          <a:bodyPr>
            <a:normAutofit/>
          </a:bodyPr>
          <a:lstStyle/>
          <a:p>
            <a:r>
              <a:rPr lang="en-IN" sz="3600" dirty="0"/>
              <a:t>App Service plan</a:t>
            </a:r>
          </a:p>
        </p:txBody>
      </p:sp>
      <p:sp>
        <p:nvSpPr>
          <p:cNvPr id="2" name="Slide Number Placeholder 1">
            <a:extLst>
              <a:ext uri="{FF2B5EF4-FFF2-40B4-BE49-F238E27FC236}">
                <a16:creationId xmlns:a16="http://schemas.microsoft.com/office/drawing/2014/main" id="{66900F4D-F0D3-41F8-854D-9C95233E1033}"/>
              </a:ext>
            </a:extLst>
          </p:cNvPr>
          <p:cNvSpPr>
            <a:spLocks noGrp="1"/>
          </p:cNvSpPr>
          <p:nvPr>
            <p:ph type="sldNum" sz="quarter" idx="17"/>
          </p:nvPr>
        </p:nvSpPr>
        <p:spPr/>
        <p:txBody>
          <a:bodyPr/>
          <a:lstStyle/>
          <a:p>
            <a:fld id="{7C371504-33D9-B044-8C50-620C44A06CB1}" type="slidenum">
              <a:rPr lang="en-US" smtClean="0"/>
              <a:pPr/>
              <a:t>33</a:t>
            </a:fld>
            <a:endParaRPr lang="en-US" dirty="0"/>
          </a:p>
        </p:txBody>
      </p:sp>
      <p:sp>
        <p:nvSpPr>
          <p:cNvPr id="8" name="Footer Placeholder 7">
            <a:extLst>
              <a:ext uri="{FF2B5EF4-FFF2-40B4-BE49-F238E27FC236}">
                <a16:creationId xmlns:a16="http://schemas.microsoft.com/office/drawing/2014/main" id="{2CFF4DB0-4138-4BFF-85CF-9C9088B7ACD6}"/>
              </a:ext>
            </a:extLst>
          </p:cNvPr>
          <p:cNvSpPr>
            <a:spLocks noGrp="1"/>
          </p:cNvSpPr>
          <p:nvPr>
            <p:ph type="ftr" sz="quarter" idx="16"/>
          </p:nvPr>
        </p:nvSpPr>
        <p:spPr/>
        <p:txBody>
          <a:bodyPr/>
          <a:lstStyle/>
          <a:p>
            <a:r>
              <a:rPr lang="en-US"/>
              <a:t>Confidential – © 2019 Oracle Restricted</a:t>
            </a:r>
            <a:endParaRPr lang="en-US" dirty="0"/>
          </a:p>
        </p:txBody>
      </p:sp>
      <p:sp>
        <p:nvSpPr>
          <p:cNvPr id="9" name="Text Placeholder 2">
            <a:extLst>
              <a:ext uri="{FF2B5EF4-FFF2-40B4-BE49-F238E27FC236}">
                <a16:creationId xmlns:a16="http://schemas.microsoft.com/office/drawing/2014/main" id="{C76A7736-511D-4F0E-8A24-7C669C7DE11F}"/>
              </a:ext>
            </a:extLst>
          </p:cNvPr>
          <p:cNvSpPr txBox="1">
            <a:spLocks/>
          </p:cNvSpPr>
          <p:nvPr/>
        </p:nvSpPr>
        <p:spPr>
          <a:xfrm>
            <a:off x="1228725" y="2672079"/>
            <a:ext cx="9427205" cy="26142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5" name="TextBox 4">
            <a:extLst>
              <a:ext uri="{FF2B5EF4-FFF2-40B4-BE49-F238E27FC236}">
                <a16:creationId xmlns:a16="http://schemas.microsoft.com/office/drawing/2014/main" id="{EED0A66E-10C4-4260-BDDB-94F66A02062A}"/>
              </a:ext>
            </a:extLst>
          </p:cNvPr>
          <p:cNvSpPr txBox="1"/>
          <p:nvPr/>
        </p:nvSpPr>
        <p:spPr>
          <a:xfrm>
            <a:off x="1160261" y="1980274"/>
            <a:ext cx="9535932" cy="4247317"/>
          </a:xfrm>
          <a:prstGeom prst="rect">
            <a:avLst/>
          </a:prstGeom>
          <a:noFill/>
        </p:spPr>
        <p:txBody>
          <a:bodyPr wrap="square" rtlCol="0">
            <a:spAutoFit/>
          </a:bodyPr>
          <a:lstStyle/>
          <a:p>
            <a:r>
              <a:rPr lang="en-US" dirty="0"/>
              <a:t>An app service plan denotes a set of features and capacity that we can share across multiple apps in the same subscription and geographical region. A single or dual app can be configured to run on the same computing resources.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2060" name="Picture 12" descr="Azure App Services">
            <a:extLst>
              <a:ext uri="{FF2B5EF4-FFF2-40B4-BE49-F238E27FC236}">
                <a16:creationId xmlns:a16="http://schemas.microsoft.com/office/drawing/2014/main" id="{F87399DE-AC17-43D3-B62E-7E5004A0A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376" y="2672079"/>
            <a:ext cx="4927060" cy="183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29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7A5303-B043-47EE-9EE8-9A03857F19CC}"/>
              </a:ext>
            </a:extLst>
          </p:cNvPr>
          <p:cNvSpPr>
            <a:spLocks noGrp="1"/>
          </p:cNvSpPr>
          <p:nvPr>
            <p:ph type="body" sz="quarter" idx="13"/>
          </p:nvPr>
        </p:nvSpPr>
        <p:spPr>
          <a:xfrm>
            <a:off x="1160261" y="5105400"/>
            <a:ext cx="10073301" cy="551046"/>
          </a:xfrm>
        </p:spPr>
        <p:txBody>
          <a:bodyPr/>
          <a:lstStyle/>
          <a:p>
            <a:endParaRPr lang="en-US" dirty="0"/>
          </a:p>
          <a:p>
            <a:r>
              <a:rPr lang="en-US" dirty="0"/>
              <a:t>Oracle Consulting Services, FSGBU</a:t>
            </a:r>
          </a:p>
        </p:txBody>
      </p:sp>
      <p:sp>
        <p:nvSpPr>
          <p:cNvPr id="3" name="Title 2">
            <a:extLst>
              <a:ext uri="{FF2B5EF4-FFF2-40B4-BE49-F238E27FC236}">
                <a16:creationId xmlns:a16="http://schemas.microsoft.com/office/drawing/2014/main" id="{1F427A4C-5715-4C87-9EF4-90A3BB243E8F}"/>
              </a:ext>
            </a:extLst>
          </p:cNvPr>
          <p:cNvSpPr>
            <a:spLocks noGrp="1"/>
          </p:cNvSpPr>
          <p:nvPr>
            <p:ph type="title"/>
          </p:nvPr>
        </p:nvSpPr>
        <p:spPr>
          <a:xfrm>
            <a:off x="1057828" y="1201554"/>
            <a:ext cx="10076344" cy="865371"/>
          </a:xfrm>
        </p:spPr>
        <p:txBody>
          <a:bodyPr>
            <a:normAutofit fontScale="90000"/>
          </a:bodyPr>
          <a:lstStyle/>
          <a:p>
            <a:pPr marL="742950" indent="-742950">
              <a:buFont typeface="Wingdings" panose="05000000000000000000" pitchFamily="2" charset="2"/>
              <a:buChar char="§"/>
            </a:pPr>
            <a:br>
              <a:rPr lang="en-US" b="1" dirty="0"/>
            </a:br>
            <a:br>
              <a:rPr lang="en-US" b="1" dirty="0"/>
            </a:br>
            <a:br>
              <a:rPr lang="en-US" b="1" dirty="0"/>
            </a:br>
            <a:br>
              <a:rPr lang="en-US" b="1" dirty="0"/>
            </a:br>
            <a:br>
              <a:rPr lang="en-US" b="1" dirty="0"/>
            </a:br>
            <a:r>
              <a:rPr lang="en-US" b="1" dirty="0"/>
              <a:t>Each App Service plan defines:</a:t>
            </a:r>
            <a:br>
              <a:rPr lang="en-US" b="1" dirty="0"/>
            </a:br>
            <a:br>
              <a:rPr lang="en-US" dirty="0"/>
            </a:br>
            <a:r>
              <a:rPr lang="en-US" sz="2200" dirty="0"/>
              <a:t>Region (West US, East US, etc.)</a:t>
            </a:r>
            <a:br>
              <a:rPr lang="en-US" sz="2200" dirty="0"/>
            </a:br>
            <a:r>
              <a:rPr lang="en-US" sz="2200" dirty="0"/>
              <a:t>Number of VM instances</a:t>
            </a:r>
            <a:br>
              <a:rPr lang="en-US" sz="2200" dirty="0"/>
            </a:br>
            <a:r>
              <a:rPr lang="en-US" sz="2200" dirty="0"/>
              <a:t>Size of VM instances (Small, Medium, Large)</a:t>
            </a:r>
            <a:br>
              <a:rPr lang="en-US" sz="2200" dirty="0"/>
            </a:br>
            <a:r>
              <a:rPr lang="en-US" sz="2200" dirty="0"/>
              <a:t>Pricing tier</a:t>
            </a:r>
            <a:br>
              <a:rPr lang="en-US" dirty="0"/>
            </a:br>
            <a:endParaRPr lang="en-US" sz="3600" dirty="0"/>
          </a:p>
        </p:txBody>
      </p:sp>
      <p:sp>
        <p:nvSpPr>
          <p:cNvPr id="2" name="Slide Number Placeholder 1">
            <a:extLst>
              <a:ext uri="{FF2B5EF4-FFF2-40B4-BE49-F238E27FC236}">
                <a16:creationId xmlns:a16="http://schemas.microsoft.com/office/drawing/2014/main" id="{66900F4D-F0D3-41F8-854D-9C95233E1033}"/>
              </a:ext>
            </a:extLst>
          </p:cNvPr>
          <p:cNvSpPr>
            <a:spLocks noGrp="1"/>
          </p:cNvSpPr>
          <p:nvPr>
            <p:ph type="sldNum" sz="quarter" idx="17"/>
          </p:nvPr>
        </p:nvSpPr>
        <p:spPr/>
        <p:txBody>
          <a:bodyPr/>
          <a:lstStyle/>
          <a:p>
            <a:fld id="{7C371504-33D9-B044-8C50-620C44A06CB1}" type="slidenum">
              <a:rPr lang="en-US" smtClean="0"/>
              <a:pPr/>
              <a:t>34</a:t>
            </a:fld>
            <a:endParaRPr lang="en-US" dirty="0"/>
          </a:p>
        </p:txBody>
      </p:sp>
      <p:sp>
        <p:nvSpPr>
          <p:cNvPr id="8" name="Footer Placeholder 7">
            <a:extLst>
              <a:ext uri="{FF2B5EF4-FFF2-40B4-BE49-F238E27FC236}">
                <a16:creationId xmlns:a16="http://schemas.microsoft.com/office/drawing/2014/main" id="{2CFF4DB0-4138-4BFF-85CF-9C9088B7ACD6}"/>
              </a:ext>
            </a:extLst>
          </p:cNvPr>
          <p:cNvSpPr>
            <a:spLocks noGrp="1"/>
          </p:cNvSpPr>
          <p:nvPr>
            <p:ph type="ftr" sz="quarter" idx="16"/>
          </p:nvPr>
        </p:nvSpPr>
        <p:spPr/>
        <p:txBody>
          <a:bodyPr/>
          <a:lstStyle/>
          <a:p>
            <a:r>
              <a:rPr lang="en-US"/>
              <a:t>Confidential – © 2019 Oracle Restricted</a:t>
            </a:r>
            <a:endParaRPr lang="en-US" dirty="0"/>
          </a:p>
        </p:txBody>
      </p:sp>
      <p:sp>
        <p:nvSpPr>
          <p:cNvPr id="9" name="Text Placeholder 2">
            <a:extLst>
              <a:ext uri="{FF2B5EF4-FFF2-40B4-BE49-F238E27FC236}">
                <a16:creationId xmlns:a16="http://schemas.microsoft.com/office/drawing/2014/main" id="{C76A7736-511D-4F0E-8A24-7C669C7DE11F}"/>
              </a:ext>
            </a:extLst>
          </p:cNvPr>
          <p:cNvSpPr txBox="1">
            <a:spLocks/>
          </p:cNvSpPr>
          <p:nvPr/>
        </p:nvSpPr>
        <p:spPr>
          <a:xfrm>
            <a:off x="1228725" y="2066925"/>
            <a:ext cx="9427205" cy="32194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i="1" dirty="0"/>
          </a:p>
          <a:p>
            <a:pPr marL="0" indent="0">
              <a:buNone/>
            </a:pPr>
            <a:endParaRPr lang="en-US" dirty="0"/>
          </a:p>
        </p:txBody>
      </p:sp>
    </p:spTree>
    <p:extLst>
      <p:ext uri="{BB962C8B-B14F-4D97-AF65-F5344CB8AC3E}">
        <p14:creationId xmlns:p14="http://schemas.microsoft.com/office/powerpoint/2010/main" val="223194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7A5303-B043-47EE-9EE8-9A03857F19CC}"/>
              </a:ext>
            </a:extLst>
          </p:cNvPr>
          <p:cNvSpPr>
            <a:spLocks noGrp="1"/>
          </p:cNvSpPr>
          <p:nvPr>
            <p:ph type="body" sz="quarter" idx="13"/>
          </p:nvPr>
        </p:nvSpPr>
        <p:spPr>
          <a:xfrm>
            <a:off x="1160261" y="5105400"/>
            <a:ext cx="10073301" cy="551046"/>
          </a:xfrm>
        </p:spPr>
        <p:txBody>
          <a:bodyPr/>
          <a:lstStyle/>
          <a:p>
            <a:endParaRPr lang="en-US" dirty="0"/>
          </a:p>
          <a:p>
            <a:r>
              <a:rPr lang="en-US" dirty="0"/>
              <a:t>Oracle Consulting Services, FSGBU</a:t>
            </a:r>
          </a:p>
        </p:txBody>
      </p:sp>
      <p:sp>
        <p:nvSpPr>
          <p:cNvPr id="3" name="Title 2">
            <a:extLst>
              <a:ext uri="{FF2B5EF4-FFF2-40B4-BE49-F238E27FC236}">
                <a16:creationId xmlns:a16="http://schemas.microsoft.com/office/drawing/2014/main" id="{1F427A4C-5715-4C87-9EF4-90A3BB243E8F}"/>
              </a:ext>
            </a:extLst>
          </p:cNvPr>
          <p:cNvSpPr>
            <a:spLocks noGrp="1"/>
          </p:cNvSpPr>
          <p:nvPr>
            <p:ph type="title"/>
          </p:nvPr>
        </p:nvSpPr>
        <p:spPr>
          <a:xfrm>
            <a:off x="1057828" y="1310640"/>
            <a:ext cx="10076344" cy="650240"/>
          </a:xfrm>
        </p:spPr>
        <p:txBody>
          <a:bodyPr>
            <a:normAutofit fontScale="90000"/>
          </a:bodyPr>
          <a:lstStyle/>
          <a:p>
            <a:br>
              <a:rPr lang="en-US" sz="3600" dirty="0"/>
            </a:br>
            <a:r>
              <a:rPr lang="en-IN" sz="3600" b="1" dirty="0"/>
              <a:t>Azure Functions</a:t>
            </a:r>
            <a:br>
              <a:rPr lang="en-US" sz="3600" dirty="0"/>
            </a:br>
            <a:endParaRPr lang="en-US" sz="3600" dirty="0"/>
          </a:p>
        </p:txBody>
      </p:sp>
      <p:sp>
        <p:nvSpPr>
          <p:cNvPr id="2" name="Slide Number Placeholder 1">
            <a:extLst>
              <a:ext uri="{FF2B5EF4-FFF2-40B4-BE49-F238E27FC236}">
                <a16:creationId xmlns:a16="http://schemas.microsoft.com/office/drawing/2014/main" id="{66900F4D-F0D3-41F8-854D-9C95233E1033}"/>
              </a:ext>
            </a:extLst>
          </p:cNvPr>
          <p:cNvSpPr>
            <a:spLocks noGrp="1"/>
          </p:cNvSpPr>
          <p:nvPr>
            <p:ph type="sldNum" sz="quarter" idx="17"/>
          </p:nvPr>
        </p:nvSpPr>
        <p:spPr/>
        <p:txBody>
          <a:bodyPr/>
          <a:lstStyle/>
          <a:p>
            <a:fld id="{7C371504-33D9-B044-8C50-620C44A06CB1}" type="slidenum">
              <a:rPr lang="en-US" smtClean="0"/>
              <a:pPr/>
              <a:t>35</a:t>
            </a:fld>
            <a:endParaRPr lang="en-US" dirty="0"/>
          </a:p>
        </p:txBody>
      </p:sp>
      <p:sp>
        <p:nvSpPr>
          <p:cNvPr id="8" name="Footer Placeholder 7">
            <a:extLst>
              <a:ext uri="{FF2B5EF4-FFF2-40B4-BE49-F238E27FC236}">
                <a16:creationId xmlns:a16="http://schemas.microsoft.com/office/drawing/2014/main" id="{2CFF4DB0-4138-4BFF-85CF-9C9088B7ACD6}"/>
              </a:ext>
            </a:extLst>
          </p:cNvPr>
          <p:cNvSpPr>
            <a:spLocks noGrp="1"/>
          </p:cNvSpPr>
          <p:nvPr>
            <p:ph type="ftr" sz="quarter" idx="16"/>
          </p:nvPr>
        </p:nvSpPr>
        <p:spPr/>
        <p:txBody>
          <a:bodyPr/>
          <a:lstStyle/>
          <a:p>
            <a:r>
              <a:rPr lang="en-US"/>
              <a:t>Confidential – © 2019 Oracle Restricted</a:t>
            </a:r>
            <a:endParaRPr lang="en-US" dirty="0"/>
          </a:p>
        </p:txBody>
      </p:sp>
      <p:sp>
        <p:nvSpPr>
          <p:cNvPr id="9" name="Text Placeholder 2">
            <a:extLst>
              <a:ext uri="{FF2B5EF4-FFF2-40B4-BE49-F238E27FC236}">
                <a16:creationId xmlns:a16="http://schemas.microsoft.com/office/drawing/2014/main" id="{C76A7736-511D-4F0E-8A24-7C669C7DE11F}"/>
              </a:ext>
            </a:extLst>
          </p:cNvPr>
          <p:cNvSpPr txBox="1">
            <a:spLocks/>
          </p:cNvSpPr>
          <p:nvPr/>
        </p:nvSpPr>
        <p:spPr>
          <a:xfrm>
            <a:off x="1228725" y="2066925"/>
            <a:ext cx="9427205" cy="32194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Azure Function is a serverless compute service that enables user to run event-triggered code without having to provision or manage infrastructure. Being as a trigger-based service, it runs a script or piece of code in response to a variety of events.</a:t>
            </a:r>
          </a:p>
          <a:p>
            <a:pPr marL="0" indent="0">
              <a:buNone/>
            </a:pPr>
            <a:endParaRPr lang="en-US" sz="1800" i="1" dirty="0"/>
          </a:p>
          <a:p>
            <a:r>
              <a:rPr lang="en-US" sz="1800" i="1" dirty="0"/>
              <a:t>The events can be in azure or can be occurring in third-party services ,and premises systems.</a:t>
            </a:r>
          </a:p>
          <a:p>
            <a:r>
              <a:rPr lang="en-US" sz="1800" i="1" dirty="0"/>
              <a:t>Azure functions allows developers to take action by connecting to data source or messaging solutions thus makes it easy to process and react to events</a:t>
            </a:r>
          </a:p>
          <a:p>
            <a:r>
              <a:rPr lang="en-US" sz="1800" i="1" dirty="0"/>
              <a:t>Azure functions are scale based and on demand ,so we pay for the  resources we consume   </a:t>
            </a:r>
          </a:p>
          <a:p>
            <a:r>
              <a:rPr lang="en-US" sz="1800" dirty="0"/>
              <a:t>Azure Functions support various languages like C#, F#, JavaScript, node.js and more</a:t>
            </a:r>
            <a:endParaRPr lang="en-US" sz="1800" i="1" dirty="0"/>
          </a:p>
          <a:p>
            <a:pPr marL="0" indent="0">
              <a:buNone/>
            </a:pPr>
            <a:endParaRPr lang="en-US" dirty="0"/>
          </a:p>
        </p:txBody>
      </p:sp>
    </p:spTree>
    <p:extLst>
      <p:ext uri="{BB962C8B-B14F-4D97-AF65-F5344CB8AC3E}">
        <p14:creationId xmlns:p14="http://schemas.microsoft.com/office/powerpoint/2010/main" val="1530160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7A5303-B043-47EE-9EE8-9A03857F19CC}"/>
              </a:ext>
            </a:extLst>
          </p:cNvPr>
          <p:cNvSpPr>
            <a:spLocks noGrp="1"/>
          </p:cNvSpPr>
          <p:nvPr>
            <p:ph type="body" sz="quarter" idx="13"/>
          </p:nvPr>
        </p:nvSpPr>
        <p:spPr>
          <a:xfrm>
            <a:off x="1160261" y="5105400"/>
            <a:ext cx="10073301" cy="551046"/>
          </a:xfrm>
        </p:spPr>
        <p:txBody>
          <a:bodyPr/>
          <a:lstStyle/>
          <a:p>
            <a:endParaRPr lang="en-US" dirty="0"/>
          </a:p>
          <a:p>
            <a:r>
              <a:rPr lang="en-US" dirty="0"/>
              <a:t>Oracle Consulting Services, FSGBU</a:t>
            </a:r>
          </a:p>
        </p:txBody>
      </p:sp>
      <p:sp>
        <p:nvSpPr>
          <p:cNvPr id="2" name="Slide Number Placeholder 1">
            <a:extLst>
              <a:ext uri="{FF2B5EF4-FFF2-40B4-BE49-F238E27FC236}">
                <a16:creationId xmlns:a16="http://schemas.microsoft.com/office/drawing/2014/main" id="{66900F4D-F0D3-41F8-854D-9C95233E1033}"/>
              </a:ext>
            </a:extLst>
          </p:cNvPr>
          <p:cNvSpPr>
            <a:spLocks noGrp="1"/>
          </p:cNvSpPr>
          <p:nvPr>
            <p:ph type="sldNum" sz="quarter" idx="17"/>
          </p:nvPr>
        </p:nvSpPr>
        <p:spPr/>
        <p:txBody>
          <a:bodyPr/>
          <a:lstStyle/>
          <a:p>
            <a:fld id="{7C371504-33D9-B044-8C50-620C44A06CB1}" type="slidenum">
              <a:rPr lang="en-US" smtClean="0"/>
              <a:pPr/>
              <a:t>36</a:t>
            </a:fld>
            <a:endParaRPr lang="en-US" dirty="0"/>
          </a:p>
        </p:txBody>
      </p:sp>
      <p:sp>
        <p:nvSpPr>
          <p:cNvPr id="8" name="Footer Placeholder 7">
            <a:extLst>
              <a:ext uri="{FF2B5EF4-FFF2-40B4-BE49-F238E27FC236}">
                <a16:creationId xmlns:a16="http://schemas.microsoft.com/office/drawing/2014/main" id="{2CFF4DB0-4138-4BFF-85CF-9C9088B7ACD6}"/>
              </a:ext>
            </a:extLst>
          </p:cNvPr>
          <p:cNvSpPr>
            <a:spLocks noGrp="1"/>
          </p:cNvSpPr>
          <p:nvPr>
            <p:ph type="ftr" sz="quarter" idx="16"/>
          </p:nvPr>
        </p:nvSpPr>
        <p:spPr/>
        <p:txBody>
          <a:bodyPr/>
          <a:lstStyle/>
          <a:p>
            <a:r>
              <a:rPr lang="en-US"/>
              <a:t>Confidential – © 2019 Oracle Restricted</a:t>
            </a:r>
            <a:endParaRPr lang="en-US" dirty="0"/>
          </a:p>
        </p:txBody>
      </p:sp>
      <p:sp>
        <p:nvSpPr>
          <p:cNvPr id="9" name="Text Placeholder 2">
            <a:extLst>
              <a:ext uri="{FF2B5EF4-FFF2-40B4-BE49-F238E27FC236}">
                <a16:creationId xmlns:a16="http://schemas.microsoft.com/office/drawing/2014/main" id="{C76A7736-511D-4F0E-8A24-7C669C7DE11F}"/>
              </a:ext>
            </a:extLst>
          </p:cNvPr>
          <p:cNvSpPr txBox="1">
            <a:spLocks/>
          </p:cNvSpPr>
          <p:nvPr/>
        </p:nvSpPr>
        <p:spPr>
          <a:xfrm>
            <a:off x="1228725" y="1201554"/>
            <a:ext cx="9427205" cy="40848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i="1" dirty="0"/>
          </a:p>
          <a:p>
            <a:pPr marL="0" indent="0">
              <a:buNone/>
            </a:pPr>
            <a:endParaRPr lang="en-US" dirty="0"/>
          </a:p>
        </p:txBody>
      </p:sp>
      <p:sp>
        <p:nvSpPr>
          <p:cNvPr id="6" name="Title 5">
            <a:extLst>
              <a:ext uri="{FF2B5EF4-FFF2-40B4-BE49-F238E27FC236}">
                <a16:creationId xmlns:a16="http://schemas.microsoft.com/office/drawing/2014/main" id="{CA88EFEB-177F-4B50-82CF-C2EB98514BE3}"/>
              </a:ext>
            </a:extLst>
          </p:cNvPr>
          <p:cNvSpPr>
            <a:spLocks noGrp="1"/>
          </p:cNvSpPr>
          <p:nvPr>
            <p:ph type="title"/>
          </p:nvPr>
        </p:nvSpPr>
        <p:spPr>
          <a:xfrm>
            <a:off x="1050568" y="1571626"/>
            <a:ext cx="10076344" cy="3803014"/>
          </a:xfrm>
        </p:spPr>
        <p:txBody>
          <a:bodyPr>
            <a:normAutofit/>
          </a:bodyPr>
          <a:lstStyle/>
          <a:p>
            <a:br>
              <a:rPr lang="en-US" dirty="0"/>
            </a:br>
            <a:endParaRPr lang="en-IN" dirty="0"/>
          </a:p>
        </p:txBody>
      </p:sp>
      <p:sp>
        <p:nvSpPr>
          <p:cNvPr id="7" name="Rectangle 6">
            <a:extLst>
              <a:ext uri="{FF2B5EF4-FFF2-40B4-BE49-F238E27FC236}">
                <a16:creationId xmlns:a16="http://schemas.microsoft.com/office/drawing/2014/main" id="{4D48CD3A-5B65-465C-80F2-D48B8FB0A16A}"/>
              </a:ext>
            </a:extLst>
          </p:cNvPr>
          <p:cNvSpPr/>
          <p:nvPr/>
        </p:nvSpPr>
        <p:spPr>
          <a:xfrm>
            <a:off x="1351280" y="1028343"/>
            <a:ext cx="8392160" cy="3877985"/>
          </a:xfrm>
          <a:prstGeom prst="rect">
            <a:avLst/>
          </a:prstGeom>
        </p:spPr>
        <p:txBody>
          <a:bodyPr wrap="square">
            <a:spAutoFit/>
          </a:bodyPr>
          <a:lstStyle/>
          <a:p>
            <a:r>
              <a:rPr lang="en-US" sz="2000" dirty="0"/>
              <a:t>Azure Functions can be triggered by the events from other services. Being event driven, the application platform has capabilities to implement code triggered by events occurring in any third-party service or on-premise system.</a:t>
            </a:r>
          </a:p>
          <a:p>
            <a:endParaRPr lang="en-US" sz="2000" dirty="0"/>
          </a:p>
          <a:p>
            <a:r>
              <a:rPr lang="en-US" dirty="0"/>
              <a:t>Azure Functions provides templates to get you started with key scenarios, including the following:</a:t>
            </a:r>
          </a:p>
          <a:p>
            <a:endParaRPr lang="en-US" dirty="0"/>
          </a:p>
          <a:p>
            <a:r>
              <a:rPr lang="en-US" sz="1600" b="1" dirty="0" err="1"/>
              <a:t>HTTPTrigger</a:t>
            </a:r>
            <a:r>
              <a:rPr lang="en-US" sz="1600" dirty="0"/>
              <a:t>-Trigger the execution of your code by using an HTTP request. </a:t>
            </a:r>
          </a:p>
          <a:p>
            <a:r>
              <a:rPr lang="en-US" sz="1600" b="1" dirty="0" err="1"/>
              <a:t>TimerTrigger</a:t>
            </a:r>
            <a:r>
              <a:rPr lang="en-US" sz="1600" dirty="0"/>
              <a:t>– Execute clean up or other batch tasks on a predefined schedule. </a:t>
            </a:r>
          </a:p>
          <a:p>
            <a:r>
              <a:rPr lang="en-US" sz="1600" b="1" dirty="0" err="1"/>
              <a:t>CosmosDBTrigger</a:t>
            </a:r>
            <a:r>
              <a:rPr lang="en-US" sz="1600" dirty="0"/>
              <a:t>-Process Azure Cosmos DB documents when they are added or updated in collections in a NoSQL database. </a:t>
            </a:r>
          </a:p>
          <a:p>
            <a:r>
              <a:rPr lang="en-US" sz="1600" b="1" dirty="0" err="1"/>
              <a:t>BlobTrigger</a:t>
            </a:r>
            <a:r>
              <a:rPr lang="en-US" sz="1600" dirty="0"/>
              <a:t>-Process Azure Storage blobs when they are added to containers. You might use this function for image resizing.</a:t>
            </a:r>
          </a:p>
          <a:p>
            <a:r>
              <a:rPr lang="en-US" sz="1600" b="1" dirty="0" err="1"/>
              <a:t>QueueTrigger</a:t>
            </a:r>
            <a:r>
              <a:rPr lang="en-US" sz="1600" dirty="0"/>
              <a:t>-Respond to messages as they arrive in an Azure Storage queue. </a:t>
            </a:r>
            <a:endParaRPr lang="en-IN" dirty="0"/>
          </a:p>
        </p:txBody>
      </p:sp>
    </p:spTree>
    <p:extLst>
      <p:ext uri="{BB962C8B-B14F-4D97-AF65-F5344CB8AC3E}">
        <p14:creationId xmlns:p14="http://schemas.microsoft.com/office/powerpoint/2010/main" val="211940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7A5303-B043-47EE-9EE8-9A03857F19CC}"/>
              </a:ext>
            </a:extLst>
          </p:cNvPr>
          <p:cNvSpPr>
            <a:spLocks noGrp="1"/>
          </p:cNvSpPr>
          <p:nvPr>
            <p:ph type="body" sz="quarter" idx="13"/>
          </p:nvPr>
        </p:nvSpPr>
        <p:spPr>
          <a:xfrm>
            <a:off x="1160261" y="5105400"/>
            <a:ext cx="10073301" cy="551046"/>
          </a:xfrm>
        </p:spPr>
        <p:txBody>
          <a:bodyPr/>
          <a:lstStyle/>
          <a:p>
            <a:endParaRPr lang="en-US" dirty="0"/>
          </a:p>
          <a:p>
            <a:r>
              <a:rPr lang="en-US" dirty="0"/>
              <a:t>Oracle Consulting Services, FSGBU</a:t>
            </a:r>
          </a:p>
        </p:txBody>
      </p:sp>
      <p:sp>
        <p:nvSpPr>
          <p:cNvPr id="2" name="Slide Number Placeholder 1">
            <a:extLst>
              <a:ext uri="{FF2B5EF4-FFF2-40B4-BE49-F238E27FC236}">
                <a16:creationId xmlns:a16="http://schemas.microsoft.com/office/drawing/2014/main" id="{66900F4D-F0D3-41F8-854D-9C95233E1033}"/>
              </a:ext>
            </a:extLst>
          </p:cNvPr>
          <p:cNvSpPr>
            <a:spLocks noGrp="1"/>
          </p:cNvSpPr>
          <p:nvPr>
            <p:ph type="sldNum" sz="quarter" idx="17"/>
          </p:nvPr>
        </p:nvSpPr>
        <p:spPr/>
        <p:txBody>
          <a:bodyPr/>
          <a:lstStyle/>
          <a:p>
            <a:fld id="{7C371504-33D9-B044-8C50-620C44A06CB1}" type="slidenum">
              <a:rPr lang="en-US" smtClean="0"/>
              <a:pPr/>
              <a:t>37</a:t>
            </a:fld>
            <a:endParaRPr lang="en-US" dirty="0"/>
          </a:p>
        </p:txBody>
      </p:sp>
      <p:sp>
        <p:nvSpPr>
          <p:cNvPr id="8" name="Footer Placeholder 7">
            <a:extLst>
              <a:ext uri="{FF2B5EF4-FFF2-40B4-BE49-F238E27FC236}">
                <a16:creationId xmlns:a16="http://schemas.microsoft.com/office/drawing/2014/main" id="{2CFF4DB0-4138-4BFF-85CF-9C9088B7ACD6}"/>
              </a:ext>
            </a:extLst>
          </p:cNvPr>
          <p:cNvSpPr>
            <a:spLocks noGrp="1"/>
          </p:cNvSpPr>
          <p:nvPr>
            <p:ph type="ftr" sz="quarter" idx="16"/>
          </p:nvPr>
        </p:nvSpPr>
        <p:spPr/>
        <p:txBody>
          <a:bodyPr/>
          <a:lstStyle/>
          <a:p>
            <a:r>
              <a:rPr lang="en-US"/>
              <a:t>Confidential – © 2019 Oracle Restricted</a:t>
            </a:r>
            <a:endParaRPr lang="en-US" dirty="0"/>
          </a:p>
        </p:txBody>
      </p:sp>
      <p:sp>
        <p:nvSpPr>
          <p:cNvPr id="9" name="Text Placeholder 2">
            <a:extLst>
              <a:ext uri="{FF2B5EF4-FFF2-40B4-BE49-F238E27FC236}">
                <a16:creationId xmlns:a16="http://schemas.microsoft.com/office/drawing/2014/main" id="{C76A7736-511D-4F0E-8A24-7C669C7DE11F}"/>
              </a:ext>
            </a:extLst>
          </p:cNvPr>
          <p:cNvSpPr txBox="1">
            <a:spLocks/>
          </p:cNvSpPr>
          <p:nvPr/>
        </p:nvSpPr>
        <p:spPr>
          <a:xfrm>
            <a:off x="1228725" y="1466850"/>
            <a:ext cx="9427205" cy="38195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err="1"/>
              <a:t>EventGridTrigger</a:t>
            </a:r>
            <a:r>
              <a:rPr lang="en-US" sz="1600" dirty="0"/>
              <a:t>-Respond to events delivered to a subscription in Azure Event Grid. Supports a subscription-based model for receiving events, which includes filtering. A good solution for building event-based architectures. </a:t>
            </a:r>
          </a:p>
          <a:p>
            <a:r>
              <a:rPr lang="en-US" sz="1600" b="1" dirty="0" err="1"/>
              <a:t>EventHubTrigger</a:t>
            </a:r>
            <a:r>
              <a:rPr lang="en-US" sz="1600" dirty="0"/>
              <a:t>-Respond to events delivered to an Azure Event Hub. Particularly useful in application instrumentation, user experience or workflow processing, and internet-of-things (IoT) scenarios</a:t>
            </a:r>
          </a:p>
          <a:p>
            <a:r>
              <a:rPr lang="en-US" sz="1600" b="1" dirty="0" err="1"/>
              <a:t>ServiceBusQueueTrigger</a:t>
            </a:r>
            <a:r>
              <a:rPr lang="en-US" sz="1600" dirty="0"/>
              <a:t>-Connect your code to other Azure services or on-premises services by listening to message queues. </a:t>
            </a:r>
          </a:p>
          <a:p>
            <a:r>
              <a:rPr lang="en-US" sz="1600" b="1" dirty="0" err="1"/>
              <a:t>ServiceBusTopicTrigger</a:t>
            </a:r>
            <a:r>
              <a:rPr lang="en-US" sz="1600" dirty="0"/>
              <a:t>-Connect your code to other Azure services or on-premises services by subscribing to topics. </a:t>
            </a:r>
            <a:endParaRPr lang="en-US" sz="2000" dirty="0"/>
          </a:p>
          <a:p>
            <a:pPr marL="0" indent="0">
              <a:buNone/>
            </a:pPr>
            <a:endParaRPr lang="en-US" i="1" dirty="0"/>
          </a:p>
          <a:p>
            <a:pPr marL="0" indent="0">
              <a:buNone/>
            </a:pPr>
            <a:endParaRPr lang="en-US" dirty="0"/>
          </a:p>
        </p:txBody>
      </p:sp>
    </p:spTree>
    <p:extLst>
      <p:ext uri="{BB962C8B-B14F-4D97-AF65-F5344CB8AC3E}">
        <p14:creationId xmlns:p14="http://schemas.microsoft.com/office/powerpoint/2010/main" val="32255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7A5303-B043-47EE-9EE8-9A03857F19CC}"/>
              </a:ext>
            </a:extLst>
          </p:cNvPr>
          <p:cNvSpPr>
            <a:spLocks noGrp="1"/>
          </p:cNvSpPr>
          <p:nvPr>
            <p:ph type="body" sz="quarter" idx="13"/>
          </p:nvPr>
        </p:nvSpPr>
        <p:spPr>
          <a:xfrm>
            <a:off x="1160261" y="5105400"/>
            <a:ext cx="10073301" cy="551046"/>
          </a:xfrm>
        </p:spPr>
        <p:txBody>
          <a:bodyPr/>
          <a:lstStyle/>
          <a:p>
            <a:endParaRPr lang="en-US" dirty="0"/>
          </a:p>
          <a:p>
            <a:r>
              <a:rPr lang="en-US" dirty="0"/>
              <a:t>Oracle Consulting Services, FSGBU</a:t>
            </a:r>
          </a:p>
        </p:txBody>
      </p:sp>
      <p:sp>
        <p:nvSpPr>
          <p:cNvPr id="3" name="Title 2">
            <a:extLst>
              <a:ext uri="{FF2B5EF4-FFF2-40B4-BE49-F238E27FC236}">
                <a16:creationId xmlns:a16="http://schemas.microsoft.com/office/drawing/2014/main" id="{1F427A4C-5715-4C87-9EF4-90A3BB243E8F}"/>
              </a:ext>
            </a:extLst>
          </p:cNvPr>
          <p:cNvSpPr>
            <a:spLocks noGrp="1"/>
          </p:cNvSpPr>
          <p:nvPr>
            <p:ph type="title"/>
          </p:nvPr>
        </p:nvSpPr>
        <p:spPr>
          <a:xfrm>
            <a:off x="1057828" y="1310640"/>
            <a:ext cx="10076344" cy="650240"/>
          </a:xfrm>
        </p:spPr>
        <p:txBody>
          <a:bodyPr>
            <a:normAutofit fontScale="90000"/>
          </a:bodyPr>
          <a:lstStyle/>
          <a:p>
            <a:br>
              <a:rPr lang="en-US" sz="3600" dirty="0"/>
            </a:br>
            <a:r>
              <a:rPr lang="en-IN" b="1" dirty="0"/>
              <a:t>Azure Kubernetes Service (AKS)</a:t>
            </a:r>
            <a:br>
              <a:rPr lang="en-IN" b="1" dirty="0"/>
            </a:br>
            <a:br>
              <a:rPr lang="en-US" sz="3600" dirty="0"/>
            </a:br>
            <a:endParaRPr lang="en-US" sz="3600" dirty="0"/>
          </a:p>
        </p:txBody>
      </p:sp>
      <p:sp>
        <p:nvSpPr>
          <p:cNvPr id="2" name="Slide Number Placeholder 1">
            <a:extLst>
              <a:ext uri="{FF2B5EF4-FFF2-40B4-BE49-F238E27FC236}">
                <a16:creationId xmlns:a16="http://schemas.microsoft.com/office/drawing/2014/main" id="{66900F4D-F0D3-41F8-854D-9C95233E1033}"/>
              </a:ext>
            </a:extLst>
          </p:cNvPr>
          <p:cNvSpPr>
            <a:spLocks noGrp="1"/>
          </p:cNvSpPr>
          <p:nvPr>
            <p:ph type="sldNum" sz="quarter" idx="17"/>
          </p:nvPr>
        </p:nvSpPr>
        <p:spPr/>
        <p:txBody>
          <a:bodyPr/>
          <a:lstStyle/>
          <a:p>
            <a:fld id="{7C371504-33D9-B044-8C50-620C44A06CB1}" type="slidenum">
              <a:rPr lang="en-US" smtClean="0"/>
              <a:pPr/>
              <a:t>38</a:t>
            </a:fld>
            <a:endParaRPr lang="en-US" dirty="0"/>
          </a:p>
        </p:txBody>
      </p:sp>
      <p:sp>
        <p:nvSpPr>
          <p:cNvPr id="8" name="Footer Placeholder 7">
            <a:extLst>
              <a:ext uri="{FF2B5EF4-FFF2-40B4-BE49-F238E27FC236}">
                <a16:creationId xmlns:a16="http://schemas.microsoft.com/office/drawing/2014/main" id="{2CFF4DB0-4138-4BFF-85CF-9C9088B7ACD6}"/>
              </a:ext>
            </a:extLst>
          </p:cNvPr>
          <p:cNvSpPr>
            <a:spLocks noGrp="1"/>
          </p:cNvSpPr>
          <p:nvPr>
            <p:ph type="ftr" sz="quarter" idx="16"/>
          </p:nvPr>
        </p:nvSpPr>
        <p:spPr/>
        <p:txBody>
          <a:bodyPr/>
          <a:lstStyle/>
          <a:p>
            <a:r>
              <a:rPr lang="en-US"/>
              <a:t>Confidential – © 2019 Oracle Restricted</a:t>
            </a:r>
            <a:endParaRPr lang="en-US" dirty="0"/>
          </a:p>
        </p:txBody>
      </p:sp>
      <p:sp>
        <p:nvSpPr>
          <p:cNvPr id="9" name="Text Placeholder 2">
            <a:extLst>
              <a:ext uri="{FF2B5EF4-FFF2-40B4-BE49-F238E27FC236}">
                <a16:creationId xmlns:a16="http://schemas.microsoft.com/office/drawing/2014/main" id="{C76A7736-511D-4F0E-8A24-7C669C7DE11F}"/>
              </a:ext>
            </a:extLst>
          </p:cNvPr>
          <p:cNvSpPr txBox="1">
            <a:spLocks/>
          </p:cNvSpPr>
          <p:nvPr/>
        </p:nvSpPr>
        <p:spPr>
          <a:xfrm>
            <a:off x="1228725" y="2066925"/>
            <a:ext cx="9427205" cy="32194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i="1" dirty="0"/>
          </a:p>
          <a:p>
            <a:pPr marL="0" indent="0">
              <a:buNone/>
            </a:pPr>
            <a:endParaRPr lang="en-US" dirty="0"/>
          </a:p>
        </p:txBody>
      </p:sp>
      <p:sp>
        <p:nvSpPr>
          <p:cNvPr id="5" name="Rectangle 4">
            <a:extLst>
              <a:ext uri="{FF2B5EF4-FFF2-40B4-BE49-F238E27FC236}">
                <a16:creationId xmlns:a16="http://schemas.microsoft.com/office/drawing/2014/main" id="{C9B847EA-AF7E-4287-A373-B2E5825EA487}"/>
              </a:ext>
            </a:extLst>
          </p:cNvPr>
          <p:cNvSpPr/>
          <p:nvPr/>
        </p:nvSpPr>
        <p:spPr>
          <a:xfrm>
            <a:off x="1536070" y="1960880"/>
            <a:ext cx="9119860" cy="3016210"/>
          </a:xfrm>
          <a:prstGeom prst="rect">
            <a:avLst/>
          </a:prstGeom>
        </p:spPr>
        <p:txBody>
          <a:bodyPr wrap="square">
            <a:spAutoFit/>
          </a:bodyPr>
          <a:lstStyle/>
          <a:p>
            <a:endParaRPr lang="en-US" dirty="0"/>
          </a:p>
          <a:p>
            <a:r>
              <a:rPr lang="en-US" dirty="0"/>
              <a:t>Deploy and manage </a:t>
            </a:r>
            <a:r>
              <a:rPr lang="en-US" dirty="0" err="1"/>
              <a:t>containerised</a:t>
            </a:r>
            <a:r>
              <a:rPr lang="en-US" dirty="0"/>
              <a:t> applications more easily with a fully managed Kubernetes service. Azure Kubernetes Service (AKS) offers serverless Kubernetes, an integrated continuous integration and continuous delivery (CI/CD) experience and enterprise-grade security and governance. Unite your development and operations teams on a single platform to rapidly build, deliver and scale applications with confidence.</a:t>
            </a:r>
          </a:p>
          <a:p>
            <a:endParaRPr lang="en-US" dirty="0"/>
          </a:p>
          <a:p>
            <a:r>
              <a:rPr lang="en-US" sz="1600" dirty="0"/>
              <a:t>Azure Kubernetes Service offers provisioning, scaling, and upgrades of resources as per requirement or demand without any downtime in the Kubernetes cluster and the best thing about AKS is that you don’t require deep knowledge and expertise in container orchestration to manage AKS.</a:t>
            </a:r>
          </a:p>
          <a:p>
            <a:endParaRPr lang="en-IN" sz="1600" dirty="0"/>
          </a:p>
        </p:txBody>
      </p:sp>
    </p:spTree>
    <p:extLst>
      <p:ext uri="{BB962C8B-B14F-4D97-AF65-F5344CB8AC3E}">
        <p14:creationId xmlns:p14="http://schemas.microsoft.com/office/powerpoint/2010/main" val="77504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7A5303-B043-47EE-9EE8-9A03857F19CC}"/>
              </a:ext>
            </a:extLst>
          </p:cNvPr>
          <p:cNvSpPr>
            <a:spLocks noGrp="1"/>
          </p:cNvSpPr>
          <p:nvPr>
            <p:ph type="body" sz="quarter" idx="13"/>
          </p:nvPr>
        </p:nvSpPr>
        <p:spPr>
          <a:xfrm>
            <a:off x="1160261" y="5105400"/>
            <a:ext cx="10073301" cy="551046"/>
          </a:xfrm>
        </p:spPr>
        <p:txBody>
          <a:bodyPr/>
          <a:lstStyle/>
          <a:p>
            <a:endParaRPr lang="en-US" dirty="0"/>
          </a:p>
          <a:p>
            <a:r>
              <a:rPr lang="en-US" dirty="0"/>
              <a:t>Oracle Consulting Services, FSGBU</a:t>
            </a:r>
          </a:p>
        </p:txBody>
      </p:sp>
      <p:sp>
        <p:nvSpPr>
          <p:cNvPr id="3" name="Title 2">
            <a:extLst>
              <a:ext uri="{FF2B5EF4-FFF2-40B4-BE49-F238E27FC236}">
                <a16:creationId xmlns:a16="http://schemas.microsoft.com/office/drawing/2014/main" id="{1F427A4C-5715-4C87-9EF4-90A3BB243E8F}"/>
              </a:ext>
            </a:extLst>
          </p:cNvPr>
          <p:cNvSpPr>
            <a:spLocks noGrp="1"/>
          </p:cNvSpPr>
          <p:nvPr>
            <p:ph type="title"/>
          </p:nvPr>
        </p:nvSpPr>
        <p:spPr>
          <a:xfrm>
            <a:off x="1057828" y="1409834"/>
            <a:ext cx="10076344" cy="551046"/>
          </a:xfrm>
        </p:spPr>
        <p:txBody>
          <a:bodyPr>
            <a:normAutofit fontScale="90000"/>
          </a:bodyPr>
          <a:lstStyle/>
          <a:p>
            <a:r>
              <a:rPr lang="en-US" sz="3100" b="1" dirty="0"/>
              <a:t>Common uses for Azure Kubernetes Service (AKS):</a:t>
            </a:r>
            <a:br>
              <a:rPr lang="en-US" sz="3100" b="1" dirty="0"/>
            </a:br>
            <a:r>
              <a:rPr lang="en-US" sz="3100" dirty="0"/>
              <a:t>Migrating existing application</a:t>
            </a:r>
            <a:br>
              <a:rPr lang="en-US" sz="3600" dirty="0"/>
            </a:br>
            <a:endParaRPr lang="en-US" sz="3600" dirty="0"/>
          </a:p>
        </p:txBody>
      </p:sp>
      <p:sp>
        <p:nvSpPr>
          <p:cNvPr id="2" name="Slide Number Placeholder 1">
            <a:extLst>
              <a:ext uri="{FF2B5EF4-FFF2-40B4-BE49-F238E27FC236}">
                <a16:creationId xmlns:a16="http://schemas.microsoft.com/office/drawing/2014/main" id="{66900F4D-F0D3-41F8-854D-9C95233E1033}"/>
              </a:ext>
            </a:extLst>
          </p:cNvPr>
          <p:cNvSpPr>
            <a:spLocks noGrp="1"/>
          </p:cNvSpPr>
          <p:nvPr>
            <p:ph type="sldNum" sz="quarter" idx="17"/>
          </p:nvPr>
        </p:nvSpPr>
        <p:spPr/>
        <p:txBody>
          <a:bodyPr/>
          <a:lstStyle/>
          <a:p>
            <a:fld id="{7C371504-33D9-B044-8C50-620C44A06CB1}" type="slidenum">
              <a:rPr lang="en-US" smtClean="0"/>
              <a:pPr/>
              <a:t>39</a:t>
            </a:fld>
            <a:endParaRPr lang="en-US" dirty="0"/>
          </a:p>
        </p:txBody>
      </p:sp>
      <p:sp>
        <p:nvSpPr>
          <p:cNvPr id="8" name="Footer Placeholder 7">
            <a:extLst>
              <a:ext uri="{FF2B5EF4-FFF2-40B4-BE49-F238E27FC236}">
                <a16:creationId xmlns:a16="http://schemas.microsoft.com/office/drawing/2014/main" id="{2CFF4DB0-4138-4BFF-85CF-9C9088B7ACD6}"/>
              </a:ext>
            </a:extLst>
          </p:cNvPr>
          <p:cNvSpPr>
            <a:spLocks noGrp="1"/>
          </p:cNvSpPr>
          <p:nvPr>
            <p:ph type="ftr" sz="quarter" idx="16"/>
          </p:nvPr>
        </p:nvSpPr>
        <p:spPr/>
        <p:txBody>
          <a:bodyPr/>
          <a:lstStyle/>
          <a:p>
            <a:r>
              <a:rPr lang="en-US"/>
              <a:t>Confidential – © 2019 Oracle Restricted</a:t>
            </a:r>
            <a:endParaRPr lang="en-US" dirty="0"/>
          </a:p>
        </p:txBody>
      </p:sp>
      <p:sp>
        <p:nvSpPr>
          <p:cNvPr id="9" name="Text Placeholder 2">
            <a:extLst>
              <a:ext uri="{FF2B5EF4-FFF2-40B4-BE49-F238E27FC236}">
                <a16:creationId xmlns:a16="http://schemas.microsoft.com/office/drawing/2014/main" id="{C76A7736-511D-4F0E-8A24-7C669C7DE11F}"/>
              </a:ext>
            </a:extLst>
          </p:cNvPr>
          <p:cNvSpPr txBox="1">
            <a:spLocks/>
          </p:cNvSpPr>
          <p:nvPr/>
        </p:nvSpPr>
        <p:spPr>
          <a:xfrm>
            <a:off x="1228725" y="2066925"/>
            <a:ext cx="9427205" cy="32194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i="1" dirty="0"/>
          </a:p>
          <a:p>
            <a:pPr marL="0" indent="0">
              <a:buNone/>
            </a:pPr>
            <a:endParaRPr lang="en-US" dirty="0"/>
          </a:p>
        </p:txBody>
      </p:sp>
      <p:pic>
        <p:nvPicPr>
          <p:cNvPr id="5" name="Picture 4">
            <a:extLst>
              <a:ext uri="{FF2B5EF4-FFF2-40B4-BE49-F238E27FC236}">
                <a16:creationId xmlns:a16="http://schemas.microsoft.com/office/drawing/2014/main" id="{A722EEF1-DA73-456F-8E34-6E11EFFB1E69}"/>
              </a:ext>
            </a:extLst>
          </p:cNvPr>
          <p:cNvPicPr>
            <a:picLocks noChangeAspect="1"/>
          </p:cNvPicPr>
          <p:nvPr/>
        </p:nvPicPr>
        <p:blipFill>
          <a:blip r:embed="rId3"/>
          <a:stretch>
            <a:fillRect/>
          </a:stretch>
        </p:blipFill>
        <p:spPr>
          <a:xfrm>
            <a:off x="998852" y="2390775"/>
            <a:ext cx="9886950" cy="2571750"/>
          </a:xfrm>
          <a:prstGeom prst="rect">
            <a:avLst/>
          </a:prstGeom>
        </p:spPr>
      </p:pic>
    </p:spTree>
    <p:extLst>
      <p:ext uri="{BB962C8B-B14F-4D97-AF65-F5344CB8AC3E}">
        <p14:creationId xmlns:p14="http://schemas.microsoft.com/office/powerpoint/2010/main" val="217884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6B5E77-2C4F-499F-B2E6-BEAD40A103A9}"/>
              </a:ext>
            </a:extLst>
          </p:cNvPr>
          <p:cNvPicPr>
            <a:picLocks noChangeAspect="1"/>
          </p:cNvPicPr>
          <p:nvPr/>
        </p:nvPicPr>
        <p:blipFill>
          <a:blip r:embed="rId2"/>
          <a:stretch>
            <a:fillRect/>
          </a:stretch>
        </p:blipFill>
        <p:spPr>
          <a:xfrm>
            <a:off x="2736311" y="799059"/>
            <a:ext cx="6116142" cy="5259882"/>
          </a:xfrm>
          <a:prstGeom prst="rect">
            <a:avLst/>
          </a:prstGeom>
        </p:spPr>
      </p:pic>
    </p:spTree>
    <p:extLst>
      <p:ext uri="{BB962C8B-B14F-4D97-AF65-F5344CB8AC3E}">
        <p14:creationId xmlns:p14="http://schemas.microsoft.com/office/powerpoint/2010/main" val="284797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23BC1C-464B-4564-8CB4-778CEC5D4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106" y="824454"/>
            <a:ext cx="7234849" cy="5209091"/>
          </a:xfrm>
          <a:prstGeom prst="rect">
            <a:avLst/>
          </a:prstGeom>
        </p:spPr>
      </p:pic>
      <p:cxnSp>
        <p:nvCxnSpPr>
          <p:cNvPr id="6" name="Straight Arrow Connector 5">
            <a:extLst>
              <a:ext uri="{FF2B5EF4-FFF2-40B4-BE49-F238E27FC236}">
                <a16:creationId xmlns:a16="http://schemas.microsoft.com/office/drawing/2014/main" id="{A69FC818-0E3E-48AF-BDA2-2875C2168076}"/>
              </a:ext>
            </a:extLst>
          </p:cNvPr>
          <p:cNvCxnSpPr>
            <a:cxnSpLocks/>
          </p:cNvCxnSpPr>
          <p:nvPr/>
        </p:nvCxnSpPr>
        <p:spPr>
          <a:xfrm flipV="1">
            <a:off x="4810539" y="4691271"/>
            <a:ext cx="397566" cy="437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5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9BA16B-561C-4F20-8C16-F5C4AE89D2EB}"/>
              </a:ext>
            </a:extLst>
          </p:cNvPr>
          <p:cNvPicPr>
            <a:picLocks noChangeAspect="1"/>
          </p:cNvPicPr>
          <p:nvPr/>
        </p:nvPicPr>
        <p:blipFill>
          <a:blip r:embed="rId2"/>
          <a:stretch>
            <a:fillRect/>
          </a:stretch>
        </p:blipFill>
        <p:spPr>
          <a:xfrm>
            <a:off x="1729409" y="1162879"/>
            <a:ext cx="8415130" cy="4207565"/>
          </a:xfrm>
          <a:prstGeom prst="rect">
            <a:avLst/>
          </a:prstGeom>
        </p:spPr>
      </p:pic>
      <p:cxnSp>
        <p:nvCxnSpPr>
          <p:cNvPr id="6" name="Straight Arrow Connector 5">
            <a:extLst>
              <a:ext uri="{FF2B5EF4-FFF2-40B4-BE49-F238E27FC236}">
                <a16:creationId xmlns:a16="http://schemas.microsoft.com/office/drawing/2014/main" id="{3BD3A422-380B-42E5-9ABF-F130FDA0D286}"/>
              </a:ext>
            </a:extLst>
          </p:cNvPr>
          <p:cNvCxnSpPr>
            <a:cxnSpLocks/>
          </p:cNvCxnSpPr>
          <p:nvPr/>
        </p:nvCxnSpPr>
        <p:spPr>
          <a:xfrm flipV="1">
            <a:off x="1868557" y="4293705"/>
            <a:ext cx="318052" cy="4770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5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57DCA5-F005-484B-8DAC-98B6CBF3D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864" y="1462240"/>
            <a:ext cx="9958272" cy="3933519"/>
          </a:xfrm>
          <a:prstGeom prst="rect">
            <a:avLst/>
          </a:prstGeom>
        </p:spPr>
      </p:pic>
      <p:cxnSp>
        <p:nvCxnSpPr>
          <p:cNvPr id="6" name="Straight Arrow Connector 5">
            <a:extLst>
              <a:ext uri="{FF2B5EF4-FFF2-40B4-BE49-F238E27FC236}">
                <a16:creationId xmlns:a16="http://schemas.microsoft.com/office/drawing/2014/main" id="{E460EF96-0A80-40EE-81F1-575E81F7B477}"/>
              </a:ext>
            </a:extLst>
          </p:cNvPr>
          <p:cNvCxnSpPr>
            <a:cxnSpLocks/>
          </p:cNvCxnSpPr>
          <p:nvPr/>
        </p:nvCxnSpPr>
        <p:spPr>
          <a:xfrm flipH="1" flipV="1">
            <a:off x="10624564" y="2411896"/>
            <a:ext cx="348236" cy="4373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470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E595E-D2F2-4FC2-A910-250879A975D0}"/>
              </a:ext>
            </a:extLst>
          </p:cNvPr>
          <p:cNvPicPr>
            <a:picLocks noChangeAspect="1"/>
          </p:cNvPicPr>
          <p:nvPr/>
        </p:nvPicPr>
        <p:blipFill>
          <a:blip r:embed="rId2"/>
          <a:stretch>
            <a:fillRect/>
          </a:stretch>
        </p:blipFill>
        <p:spPr>
          <a:xfrm>
            <a:off x="1166897" y="1106894"/>
            <a:ext cx="9593161" cy="4796581"/>
          </a:xfrm>
          <a:prstGeom prst="rect">
            <a:avLst/>
          </a:prstGeom>
        </p:spPr>
      </p:pic>
      <p:cxnSp>
        <p:nvCxnSpPr>
          <p:cNvPr id="6" name="Straight Arrow Connector 5">
            <a:extLst>
              <a:ext uri="{FF2B5EF4-FFF2-40B4-BE49-F238E27FC236}">
                <a16:creationId xmlns:a16="http://schemas.microsoft.com/office/drawing/2014/main" id="{F012BB02-C8EA-40E2-8B15-EEA1D1A3EEBA}"/>
              </a:ext>
            </a:extLst>
          </p:cNvPr>
          <p:cNvCxnSpPr>
            <a:cxnSpLocks/>
          </p:cNvCxnSpPr>
          <p:nvPr/>
        </p:nvCxnSpPr>
        <p:spPr>
          <a:xfrm flipH="1" flipV="1">
            <a:off x="2120348" y="3233530"/>
            <a:ext cx="344556" cy="2716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835E87D-FC51-4C0C-9792-88DBA4F19A3B}"/>
              </a:ext>
            </a:extLst>
          </p:cNvPr>
          <p:cNvCxnSpPr>
            <a:cxnSpLocks/>
          </p:cNvCxnSpPr>
          <p:nvPr/>
        </p:nvCxnSpPr>
        <p:spPr>
          <a:xfrm flipH="1" flipV="1">
            <a:off x="7414625" y="2517916"/>
            <a:ext cx="351148" cy="3047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8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A8C91B-973F-4BF3-BA81-85415382F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020" y="1169505"/>
            <a:ext cx="9679976" cy="4839988"/>
          </a:xfrm>
          <a:prstGeom prst="rect">
            <a:avLst/>
          </a:prstGeom>
        </p:spPr>
      </p:pic>
      <p:cxnSp>
        <p:nvCxnSpPr>
          <p:cNvPr id="6" name="Straight Arrow Connector 5">
            <a:extLst>
              <a:ext uri="{FF2B5EF4-FFF2-40B4-BE49-F238E27FC236}">
                <a16:creationId xmlns:a16="http://schemas.microsoft.com/office/drawing/2014/main" id="{8955EF7C-EA2F-40C5-A8C8-BA03DCC5D7A2}"/>
              </a:ext>
            </a:extLst>
          </p:cNvPr>
          <p:cNvCxnSpPr>
            <a:cxnSpLocks/>
          </p:cNvCxnSpPr>
          <p:nvPr/>
        </p:nvCxnSpPr>
        <p:spPr>
          <a:xfrm flipV="1">
            <a:off x="3464343" y="2372139"/>
            <a:ext cx="736596" cy="4256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21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1069</TotalTime>
  <Words>1201</Words>
  <Application>Microsoft Office PowerPoint</Application>
  <PresentationFormat>Widescreen</PresentationFormat>
  <Paragraphs>198</Paragraphs>
  <Slides>39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Batang</vt:lpstr>
      <vt:lpstr>Arial</vt:lpstr>
      <vt:lpstr>Calibri</vt:lpstr>
      <vt:lpstr>Calibri Light</vt:lpstr>
      <vt:lpstr>Oracle Sans</vt:lpstr>
      <vt:lpstr>Wingdings</vt:lpstr>
      <vt:lpstr>Office Theme</vt:lpstr>
      <vt:lpstr>PowerPoint Presentation</vt:lpstr>
      <vt:lpstr>Management Tools</vt:lpstr>
      <vt:lpstr>Management Tools</vt:lpstr>
      <vt:lpstr>PowerPoint Presentation</vt:lpstr>
      <vt:lpstr>PowerPoint Presentation</vt:lpstr>
      <vt:lpstr>PowerPoint Presentation</vt:lpstr>
      <vt:lpstr>PowerPoint Presentation</vt:lpstr>
      <vt:lpstr>PowerPoint Presentation</vt:lpstr>
      <vt:lpstr>PowerPoint Presentation</vt:lpstr>
      <vt:lpstr>Management Tools</vt:lpstr>
      <vt:lpstr>PowerPoint Presentation</vt:lpstr>
      <vt:lpstr>PowerPoint Presentation</vt:lpstr>
      <vt:lpstr>PowerPoint Presentation</vt:lpstr>
      <vt:lpstr>PowerPoint Presentation</vt:lpstr>
      <vt:lpstr>Management Tools</vt:lpstr>
      <vt:lpstr>PowerPoint Presentation</vt:lpstr>
      <vt:lpstr>PowerPoint Presentation</vt:lpstr>
      <vt:lpstr>PowerPoint Presentation</vt:lpstr>
      <vt:lpstr>PowerPoint Presentation</vt:lpstr>
      <vt:lpstr>PowerPoint Presentation</vt:lpstr>
      <vt:lpstr>Management Tools</vt:lpstr>
      <vt:lpstr>PowerPoint Presentation</vt:lpstr>
      <vt:lpstr>PowerPoint Presentation</vt:lpstr>
      <vt:lpstr>PowerPoint Presentation</vt:lpstr>
      <vt:lpstr> Azure Compute service by Sudheesh </vt:lpstr>
      <vt:lpstr> Azure Compute service</vt:lpstr>
      <vt:lpstr>Virtual Machine</vt:lpstr>
      <vt:lpstr>Following are the configuration choices that Azure offers while creating a Virtual Machine. </vt:lpstr>
      <vt:lpstr> Below provided is a list of VM types with a short description.  </vt:lpstr>
      <vt:lpstr>  Virtual machines can be created and managed using </vt:lpstr>
      <vt:lpstr>Azure App Service? </vt:lpstr>
      <vt:lpstr>PowerPoint Presentation</vt:lpstr>
      <vt:lpstr>App Service plan</vt:lpstr>
      <vt:lpstr>     Each App Service plan defines:  Region (West US, East US, etc.) Number of VM instances Size of VM instances (Small, Medium, Large) Pricing tier </vt:lpstr>
      <vt:lpstr> Azure Functions </vt:lpstr>
      <vt:lpstr> </vt:lpstr>
      <vt:lpstr>PowerPoint Presentation</vt:lpstr>
      <vt:lpstr> Azure Kubernetes Service (AKS)  </vt:lpstr>
      <vt:lpstr>Common uses for Azure Kubernetes Service (AKS): Migrating existing application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Ragini Kulkarni</dc:creator>
  <cp:lastModifiedBy>Ragini Kulkarni</cp:lastModifiedBy>
  <cp:revision>37</cp:revision>
  <dcterms:created xsi:type="dcterms:W3CDTF">2020-07-02T11:50:17Z</dcterms:created>
  <dcterms:modified xsi:type="dcterms:W3CDTF">2020-10-20T08:44:51Z</dcterms:modified>
</cp:coreProperties>
</file>