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362" r:id="rId2"/>
    <p:sldId id="2363" r:id="rId3"/>
    <p:sldId id="2364" r:id="rId4"/>
    <p:sldId id="2365" r:id="rId5"/>
    <p:sldId id="2366" r:id="rId6"/>
    <p:sldId id="2367" r:id="rId7"/>
    <p:sldId id="2368" r:id="rId8"/>
    <p:sldId id="2370" r:id="rId9"/>
    <p:sldId id="2369" r:id="rId10"/>
    <p:sldId id="2373" r:id="rId11"/>
    <p:sldId id="2371" r:id="rId12"/>
    <p:sldId id="2372" r:id="rId13"/>
    <p:sldId id="2374" r:id="rId14"/>
    <p:sldId id="2375" r:id="rId15"/>
    <p:sldId id="2378" r:id="rId16"/>
    <p:sldId id="2376" r:id="rId17"/>
    <p:sldId id="2377" r:id="rId18"/>
    <p:sldId id="2379" r:id="rId19"/>
    <p:sldId id="2380" r:id="rId20"/>
    <p:sldId id="2381" r:id="rId21"/>
    <p:sldId id="2386" r:id="rId22"/>
    <p:sldId id="2383" r:id="rId23"/>
    <p:sldId id="2384" r:id="rId24"/>
    <p:sldId id="23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C51D4B-5D09-46D4-8819-1FA914B86A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985E3D-DCFA-44CF-B197-C97FC2151E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137BD3-7A5E-48E4-BAE6-1E0B8F0FC18E}" type="datetimeFigureOut">
              <a:rPr lang="en-US" smtClean="0"/>
              <a:t>10/20/2020</a:t>
            </a:fld>
            <a:endParaRPr lang="en-US"/>
          </a:p>
        </p:txBody>
      </p:sp>
      <p:sp>
        <p:nvSpPr>
          <p:cNvPr id="4" name="Footer Placeholder 3">
            <a:extLst>
              <a:ext uri="{FF2B5EF4-FFF2-40B4-BE49-F238E27FC236}">
                <a16:creationId xmlns:a16="http://schemas.microsoft.com/office/drawing/2014/main" id="{D44044AB-6F44-43E4-8942-36089568D8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A04439-8644-4568-B6F8-1A3218204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47139-AB5A-45FB-A26D-80936DC6801B}" type="slidenum">
              <a:rPr lang="en-US" smtClean="0"/>
              <a:t>‹#›</a:t>
            </a:fld>
            <a:endParaRPr lang="en-US"/>
          </a:p>
        </p:txBody>
      </p:sp>
    </p:spTree>
    <p:extLst>
      <p:ext uri="{BB962C8B-B14F-4D97-AF65-F5344CB8AC3E}">
        <p14:creationId xmlns:p14="http://schemas.microsoft.com/office/powerpoint/2010/main" val="105838129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D9B1D-E491-4060-BE7D-E030368A0E26}"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AE19-44CB-40DF-B847-5CEF61AADC26}" type="slidenum">
              <a:rPr lang="en-US" smtClean="0"/>
              <a:t>‹#›</a:t>
            </a:fld>
            <a:endParaRPr lang="en-US"/>
          </a:p>
        </p:txBody>
      </p:sp>
    </p:spTree>
    <p:extLst>
      <p:ext uri="{BB962C8B-B14F-4D97-AF65-F5344CB8AC3E}">
        <p14:creationId xmlns:p14="http://schemas.microsoft.com/office/powerpoint/2010/main" val="1436082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B715-E015-4DEB-AC99-AF605DCC3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9152C-8669-4299-B08C-B33D67CA0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81E6B-2D6F-4CC0-BECC-D34631007552}"/>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19905CEF-7F94-4E1F-AF59-638FC32C4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CBA6-A683-4FE1-AA6A-9A138D055AE1}"/>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93009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B508-6CB9-49AF-A155-76347493E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2BA2B-CDBA-4F5C-9EB8-C126B6749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5DAAB-CF68-43FF-8B76-E40E50E0DC7B}"/>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AA112D30-A287-40EB-9673-DE576BC32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2DBA6-48D9-4CC6-BF71-9EEABDFC7D72}"/>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04996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E9BD1-D434-483D-97D2-3B0BD654B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FE4068-F00E-46E3-B984-62D9FF7B0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EFEBF-0B31-407C-94D5-09DC49ACFF2B}"/>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CB2FA51A-F6B2-48CA-819F-1EAD43E91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E29B7-B4DF-46B7-9704-179D586CF410}"/>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1091822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ight Title slide with picture border">
    <p:spTree>
      <p:nvGrpSpPr>
        <p:cNvPr id="1" name=""/>
        <p:cNvGrpSpPr/>
        <p:nvPr/>
      </p:nvGrpSpPr>
      <p:grpSpPr>
        <a:xfrm>
          <a:off x="0" y="0"/>
          <a:ext cx="0" cy="0"/>
          <a:chOff x="0" y="0"/>
          <a:chExt cx="0" cy="0"/>
        </a:xfrm>
      </p:grpSpPr>
      <p:pic>
        <p:nvPicPr>
          <p:cNvPr id="15" name="Picture 14" descr="A picture containing table, elephant, clothing&#10;&#10;Description automatically generated">
            <a:extLst>
              <a:ext uri="{FF2B5EF4-FFF2-40B4-BE49-F238E27FC236}">
                <a16:creationId xmlns:a16="http://schemas.microsoft.com/office/drawing/2014/main" id="{08427B9D-AAC0-4043-8DC3-58E7B3497D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 y="0"/>
            <a:ext cx="12192000" cy="6858000"/>
          </a:xfrm>
          <a:custGeom>
            <a:avLst/>
            <a:gdLst>
              <a:gd name="connsiteX0" fmla="*/ 722372 w 12192000"/>
              <a:gd name="connsiteY0" fmla="*/ 587874 h 6858000"/>
              <a:gd name="connsiteX1" fmla="*/ 722372 w 12192000"/>
              <a:gd name="connsiteY1" fmla="*/ 6270127 h 6858000"/>
              <a:gd name="connsiteX2" fmla="*/ 11469630 w 12192000"/>
              <a:gd name="connsiteY2" fmla="*/ 6270127 h 6858000"/>
              <a:gd name="connsiteX3" fmla="*/ 1146963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22372" y="587874"/>
                </a:moveTo>
                <a:lnTo>
                  <a:pt x="722372" y="6270127"/>
                </a:lnTo>
                <a:lnTo>
                  <a:pt x="11469630" y="6270127"/>
                </a:lnTo>
                <a:lnTo>
                  <a:pt x="11469630" y="587874"/>
                </a:lnTo>
                <a:close/>
                <a:moveTo>
                  <a:pt x="0" y="0"/>
                </a:moveTo>
                <a:lnTo>
                  <a:pt x="12192000" y="0"/>
                </a:lnTo>
                <a:lnTo>
                  <a:pt x="12192000" y="6858000"/>
                </a:lnTo>
                <a:lnTo>
                  <a:pt x="0" y="6858000"/>
                </a:lnTo>
                <a:close/>
              </a:path>
            </a:pathLst>
          </a:custGeom>
        </p:spPr>
      </p:pic>
      <p:pic>
        <p:nvPicPr>
          <p:cNvPr id="17" name="Graphic 16">
            <a:extLst>
              <a:ext uri="{FF2B5EF4-FFF2-40B4-BE49-F238E27FC236}">
                <a16:creationId xmlns:a16="http://schemas.microsoft.com/office/drawing/2014/main" id="{9840B289-DD9F-42D1-BB13-0675E99B75B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5316" y="834553"/>
            <a:ext cx="1325468" cy="174051"/>
          </a:xfrm>
          <a:prstGeom prst="rect">
            <a:avLst/>
          </a:prstGeom>
        </p:spPr>
      </p:pic>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hasCustomPrompt="1"/>
          </p:nvPr>
        </p:nvSpPr>
        <p:spPr>
          <a:xfrm>
            <a:off x="1053611" y="3892527"/>
            <a:ext cx="10073301" cy="1830180"/>
          </a:xfrm>
        </p:spPr>
        <p:txBody>
          <a:bodyPr lIns="0" rIns="0">
            <a:noAutofit/>
          </a:bodyPr>
          <a:lstStyle>
            <a:lvl1pPr marL="0" indent="0">
              <a:lnSpc>
                <a:spcPts val="1400"/>
              </a:lnSpc>
              <a:buFont typeface="+mj-lt"/>
              <a:buNone/>
              <a:defRPr sz="1600" b="0" i="0">
                <a:solidFill>
                  <a:schemeClr val="accent2">
                    <a:lumMod val="50000"/>
                  </a:schemeClr>
                </a:solidFill>
                <a:latin typeface="Oracle Sans" panose="020B0503020204020204" pitchFamily="34" charset="0"/>
                <a:cs typeface="Oracle Sans" panose="020B0503020204020204" pitchFamily="34" charset="0"/>
              </a:defRPr>
            </a:lvl1pPr>
            <a:lvl5pPr>
              <a:defRPr/>
            </a:lvl5pPr>
          </a:lstStyle>
          <a:p>
            <a:pPr lvl="0"/>
            <a:r>
              <a:rPr lang="en-US" dirty="0"/>
              <a:t>Click to add presenter’s name, title, division/business unit/organization and date</a:t>
            </a:r>
          </a:p>
          <a:p>
            <a:pPr lvl="0"/>
            <a:endParaRPr lang="en-US" dirty="0"/>
          </a:p>
        </p:txBody>
      </p:sp>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268194"/>
            <a:ext cx="10076344" cy="909981"/>
          </a:xfrm>
        </p:spPr>
        <p:txBody>
          <a:body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hasCustomPrompt="1"/>
          </p:nvPr>
        </p:nvSpPr>
        <p:spPr>
          <a:xfrm>
            <a:off x="1050568" y="3214300"/>
            <a:ext cx="10076344" cy="416073"/>
          </a:xfrm>
        </p:spPr>
        <p:txBody>
          <a:bodyPr wrap="none"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subtitle</a:t>
            </a:r>
          </a:p>
        </p:txBody>
      </p:sp>
      <p:pic>
        <p:nvPicPr>
          <p:cNvPr id="14" name="Picture 13">
            <a:extLst>
              <a:ext uri="{FF2B5EF4-FFF2-40B4-BE49-F238E27FC236}">
                <a16:creationId xmlns:a16="http://schemas.microsoft.com/office/drawing/2014/main" id="{892EBD4F-0442-764D-95B1-7BB4691D116A}"/>
              </a:ext>
            </a:extLst>
          </p:cNvPr>
          <p:cNvPicPr>
            <a:picLocks noChangeAspect="1"/>
          </p:cNvPicPr>
          <p:nvPr userDrawn="1"/>
        </p:nvPicPr>
        <p:blipFill>
          <a:blip r:embed="rId5"/>
          <a:stretch>
            <a:fillRect/>
          </a:stretch>
        </p:blipFill>
        <p:spPr>
          <a:xfrm>
            <a:off x="11437197" y="6356350"/>
            <a:ext cx="501650" cy="501650"/>
          </a:xfrm>
          <a:prstGeom prst="rect">
            <a:avLst/>
          </a:prstGeom>
        </p:spPr>
      </p:pic>
      <p:sp>
        <p:nvSpPr>
          <p:cNvPr id="6" name="Footer Placeholder 5">
            <a:extLst>
              <a:ext uri="{FF2B5EF4-FFF2-40B4-BE49-F238E27FC236}">
                <a16:creationId xmlns:a16="http://schemas.microsoft.com/office/drawing/2014/main" id="{388AB6B7-FC6F-4EEC-B0F1-9C335F966721}"/>
              </a:ext>
            </a:extLst>
          </p:cNvPr>
          <p:cNvSpPr>
            <a:spLocks noGrp="1"/>
          </p:cNvSpPr>
          <p:nvPr>
            <p:ph type="ftr" sz="quarter" idx="16"/>
          </p:nvPr>
        </p:nvSpPr>
        <p:spPr>
          <a:xfrm>
            <a:off x="4038600" y="6396542"/>
            <a:ext cx="4114800" cy="365125"/>
          </a:xfrm>
        </p:spPr>
        <p:txBody>
          <a:bodyPr/>
          <a:lstStyle>
            <a:lvl1pPr>
              <a:defRPr>
                <a:solidFill>
                  <a:schemeClr val="bg1"/>
                </a:solidFill>
              </a:defRPr>
            </a:lvl1pPr>
          </a:lstStyle>
          <a:p>
            <a:r>
              <a:rPr lang="en-US"/>
              <a:t>Confidential – © 2019 Oracle Restricted</a:t>
            </a:r>
            <a:endParaRPr lang="en-US" dirty="0"/>
          </a:p>
        </p:txBody>
      </p:sp>
      <p:sp>
        <p:nvSpPr>
          <p:cNvPr id="7" name="Slide Number Placeholder 6">
            <a:extLst>
              <a:ext uri="{FF2B5EF4-FFF2-40B4-BE49-F238E27FC236}">
                <a16:creationId xmlns:a16="http://schemas.microsoft.com/office/drawing/2014/main" id="{305F679F-0E14-4249-A487-FC23DA4493BD}"/>
              </a:ext>
            </a:extLst>
          </p:cNvPr>
          <p:cNvSpPr>
            <a:spLocks noGrp="1"/>
          </p:cNvSpPr>
          <p:nvPr>
            <p:ph type="sldNum" sz="quarter" idx="17"/>
          </p:nvPr>
        </p:nvSpPr>
        <p:spPr>
          <a:xfrm>
            <a:off x="8610600" y="6396542"/>
            <a:ext cx="2743200" cy="365125"/>
          </a:xfrm>
        </p:spPr>
        <p:txBody>
          <a:bodyPr/>
          <a:lstStyle>
            <a:lvl1pPr>
              <a:defRPr>
                <a:solidFill>
                  <a:schemeClr val="bg1"/>
                </a:solidFill>
              </a:defRPr>
            </a:lvl1pPr>
          </a:lstStyle>
          <a:p>
            <a:fld id="{7C371504-33D9-B044-8C50-620C44A06CB1}" type="slidenum">
              <a:rPr lang="en-US" smtClean="0"/>
              <a:pPr/>
              <a:t>‹#›</a:t>
            </a:fld>
            <a:endParaRPr lang="en-US" dirty="0"/>
          </a:p>
        </p:txBody>
      </p:sp>
    </p:spTree>
    <p:extLst>
      <p:ext uri="{BB962C8B-B14F-4D97-AF65-F5344CB8AC3E}">
        <p14:creationId xmlns:p14="http://schemas.microsoft.com/office/powerpoint/2010/main" val="382158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84F7-1CC8-46F1-B95D-BE5B79FA2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194B3-76FF-4E95-9FB7-80324FE5C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6F762-7E40-4EDA-81C7-A15372F4616F}"/>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0B54346C-D360-470B-B3FC-D45B20A7B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24992-F257-4F4D-8778-AD8CB38E139C}"/>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628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B2FF-49CE-4582-BA59-355B929A3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FC0C5-7D6B-4847-BA58-41450D12E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75785-C0B3-4A23-8715-0C6C8FAF7BCC}"/>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7C5849A5-FD70-462E-B93A-49BB164B1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652B-1DAA-4AF4-9154-3D5B1479B3C4}"/>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2947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C9CA-63FE-490A-A1DE-7D1BDC7C3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83026-DCF6-4868-82CF-049845BBF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05B1C-3D5F-41FF-87F2-76E7C6D6A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F68CB-9100-49A5-B430-EEB7CB6F104D}"/>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884179E4-B0CD-4F12-A96C-3CF8BAC9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A2C7E-81CE-4160-A6E2-99A87E272588}"/>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47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E17-7DF3-41AB-9FF2-1B63BA76A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F819B-8637-4DED-90C7-56AD9F2C1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6C2A8-75A3-4F50-9E35-FD45F5709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38D0D5-48DE-4F8F-B080-7428B057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49CBB-1E3A-4A80-8F64-417B72173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D05A1-7CE1-4197-854E-C3F1D3E0CA98}"/>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8" name="Footer Placeholder 7">
            <a:extLst>
              <a:ext uri="{FF2B5EF4-FFF2-40B4-BE49-F238E27FC236}">
                <a16:creationId xmlns:a16="http://schemas.microsoft.com/office/drawing/2014/main" id="{0D284CA6-51D1-4885-8C00-EFCA13B08A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E539C6-4339-4D49-B566-D041620C098B}"/>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3035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24DA-5A4A-47AB-BA08-030BCF439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612B45-8C27-48EE-B300-AF48C003E009}"/>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4" name="Footer Placeholder 3">
            <a:extLst>
              <a:ext uri="{FF2B5EF4-FFF2-40B4-BE49-F238E27FC236}">
                <a16:creationId xmlns:a16="http://schemas.microsoft.com/office/drawing/2014/main" id="{0CB5AFE6-BC10-4A6D-B981-84E3F4228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D1C6C-76EE-4479-98C0-06C29C5241A4}"/>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413860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B9932-813C-44D1-9DFE-0BB218B6E054}"/>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3" name="Footer Placeholder 2">
            <a:extLst>
              <a:ext uri="{FF2B5EF4-FFF2-40B4-BE49-F238E27FC236}">
                <a16:creationId xmlns:a16="http://schemas.microsoft.com/office/drawing/2014/main" id="{DEB24145-1593-4901-83B3-90E67EBAC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A1E63-CDE6-4263-8D41-A884C028461E}"/>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147569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CB01-ADFE-4094-A855-B12F0154E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09F49-862A-4AC0-8FA3-8453766F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DF77E-BDED-45F9-8E6A-176B89987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D1028-3B65-4AA3-9FF3-C4BA7853F3F6}"/>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FB24F2A2-9FFA-45E8-9AEA-2E2034C13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47367-D5B4-4474-89FC-051A5BEC6492}"/>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27076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DD81-1EB9-4FE6-89F6-94EEC1BD4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46D13-360A-4804-B129-0A3806754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0CB41-C85C-4022-8E5B-9F5D75682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3C0BC-B7EC-4FAE-83DD-17A01C078958}"/>
              </a:ext>
            </a:extLst>
          </p:cNvPr>
          <p:cNvSpPr>
            <a:spLocks noGrp="1"/>
          </p:cNvSpPr>
          <p:nvPr>
            <p:ph type="dt" sz="half" idx="10"/>
          </p:nvPr>
        </p:nvSpPr>
        <p:spPr/>
        <p:txBody>
          <a:bodyPr/>
          <a:lstStyle/>
          <a:p>
            <a:fld id="{07132B6C-5AEE-4236-BABD-CE32BD41C30C}" type="datetimeFigureOut">
              <a:rPr lang="en-US" smtClean="0"/>
              <a:t>10/20/2020</a:t>
            </a:fld>
            <a:endParaRPr lang="en-US"/>
          </a:p>
        </p:txBody>
      </p:sp>
      <p:sp>
        <p:nvSpPr>
          <p:cNvPr id="6" name="Footer Placeholder 5">
            <a:extLst>
              <a:ext uri="{FF2B5EF4-FFF2-40B4-BE49-F238E27FC236}">
                <a16:creationId xmlns:a16="http://schemas.microsoft.com/office/drawing/2014/main" id="{2DC24AA7-7588-474A-879C-6E00C436F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4561B-F9DB-4FA6-A25F-BB870E8AC057}"/>
              </a:ext>
            </a:extLst>
          </p:cNvPr>
          <p:cNvSpPr>
            <a:spLocks noGrp="1"/>
          </p:cNvSpPr>
          <p:nvPr>
            <p:ph type="sldNum" sz="quarter" idx="12"/>
          </p:nvPr>
        </p:nvSpPr>
        <p:spPr/>
        <p:txBody>
          <a:bodyPr/>
          <a:lstStyle/>
          <a:p>
            <a:fld id="{7D2401DB-5715-4267-AE7B-42D7709362BB}" type="slidenum">
              <a:rPr lang="en-US" smtClean="0"/>
              <a:t>‹#›</a:t>
            </a:fld>
            <a:endParaRPr lang="en-US"/>
          </a:p>
        </p:txBody>
      </p:sp>
    </p:spTree>
    <p:extLst>
      <p:ext uri="{BB962C8B-B14F-4D97-AF65-F5344CB8AC3E}">
        <p14:creationId xmlns:p14="http://schemas.microsoft.com/office/powerpoint/2010/main" val="80616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BEF87-A066-4589-8995-1A6DF962B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A6741-3B97-4165-8BBE-89BF543E9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2E8D-D865-4DDA-8227-48E13CCCE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32B6C-5AEE-4236-BABD-CE32BD41C30C}" type="datetimeFigureOut">
              <a:rPr lang="en-US" smtClean="0"/>
              <a:t>10/20/2020</a:t>
            </a:fld>
            <a:endParaRPr lang="en-US"/>
          </a:p>
        </p:txBody>
      </p:sp>
      <p:sp>
        <p:nvSpPr>
          <p:cNvPr id="5" name="Footer Placeholder 4">
            <a:extLst>
              <a:ext uri="{FF2B5EF4-FFF2-40B4-BE49-F238E27FC236}">
                <a16:creationId xmlns:a16="http://schemas.microsoft.com/office/drawing/2014/main" id="{CAF0BC61-0AC8-4C2E-94F5-EB0944F1C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D892E-105A-483D-A113-1DD88429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401DB-5715-4267-AE7B-42D7709362BB}" type="slidenum">
              <a:rPr lang="en-US" smtClean="0"/>
              <a:t>‹#›</a:t>
            </a:fld>
            <a:endParaRPr lang="en-US"/>
          </a:p>
        </p:txBody>
      </p:sp>
    </p:spTree>
    <p:extLst>
      <p:ext uri="{BB962C8B-B14F-4D97-AF65-F5344CB8AC3E}">
        <p14:creationId xmlns:p14="http://schemas.microsoft.com/office/powerpoint/2010/main" val="125654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6A85E64-0C08-4577-95FF-B6795FDDA340}"/>
              </a:ext>
            </a:extLst>
          </p:cNvPr>
          <p:cNvSpPr>
            <a:spLocks noGrp="1"/>
          </p:cNvSpPr>
          <p:nvPr>
            <p:ph type="ftr" sz="quarter" idx="16"/>
          </p:nvPr>
        </p:nvSpPr>
        <p:spPr/>
        <p:txBody>
          <a:bodyPr/>
          <a:lstStyle/>
          <a:p>
            <a:r>
              <a:rPr lang="en-US"/>
              <a:t>Confidential – © 2019 Oracle Restricted</a:t>
            </a:r>
            <a:endParaRPr lang="en-US" dirty="0"/>
          </a:p>
        </p:txBody>
      </p:sp>
      <p:sp>
        <p:nvSpPr>
          <p:cNvPr id="6" name="Slide Number Placeholder 5">
            <a:extLst>
              <a:ext uri="{FF2B5EF4-FFF2-40B4-BE49-F238E27FC236}">
                <a16:creationId xmlns:a16="http://schemas.microsoft.com/office/drawing/2014/main" id="{2E85C9D4-9C9B-4ED0-A827-5451779FF08B}"/>
              </a:ext>
            </a:extLst>
          </p:cNvPr>
          <p:cNvSpPr>
            <a:spLocks noGrp="1"/>
          </p:cNvSpPr>
          <p:nvPr>
            <p:ph type="sldNum" sz="quarter" idx="17"/>
          </p:nvPr>
        </p:nvSpPr>
        <p:spPr/>
        <p:txBody>
          <a:bodyPr/>
          <a:lstStyle/>
          <a:p>
            <a:pPr algn="ctr"/>
            <a:fld id="{7C371504-33D9-B044-8C50-620C44A06CB1}" type="slidenum">
              <a:rPr lang="en-US" smtClean="0"/>
              <a:pPr algn="ctr"/>
              <a:t>1</a:t>
            </a:fld>
            <a:endParaRPr lang="en-US" dirty="0"/>
          </a:p>
        </p:txBody>
      </p:sp>
      <p:sp>
        <p:nvSpPr>
          <p:cNvPr id="4" name="TextBox 3">
            <a:extLst>
              <a:ext uri="{FF2B5EF4-FFF2-40B4-BE49-F238E27FC236}">
                <a16:creationId xmlns:a16="http://schemas.microsoft.com/office/drawing/2014/main" id="{AAC207BA-502C-4DF3-83B2-794EFE038953}"/>
              </a:ext>
            </a:extLst>
          </p:cNvPr>
          <p:cNvSpPr txBox="1"/>
          <p:nvPr/>
        </p:nvSpPr>
        <p:spPr>
          <a:xfrm>
            <a:off x="2703441" y="2026278"/>
            <a:ext cx="5446644" cy="461665"/>
          </a:xfrm>
          <a:prstGeom prst="rect">
            <a:avLst/>
          </a:prstGeom>
          <a:noFill/>
        </p:spPr>
        <p:txBody>
          <a:bodyPr wrap="square" rtlCol="0">
            <a:spAutoFit/>
          </a:bodyPr>
          <a:lstStyle/>
          <a:p>
            <a:pPr algn="ctr"/>
            <a:r>
              <a:rPr lang="en-US" sz="2400" b="1" dirty="0">
                <a:latin typeface="Batang" panose="02030600000101010101" pitchFamily="18" charset="-127"/>
                <a:ea typeface="Batang" panose="02030600000101010101" pitchFamily="18" charset="-127"/>
              </a:rPr>
              <a:t>Core Azure Management Services </a:t>
            </a:r>
          </a:p>
        </p:txBody>
      </p:sp>
      <p:sp>
        <p:nvSpPr>
          <p:cNvPr id="2" name="TextBox 1">
            <a:extLst>
              <a:ext uri="{FF2B5EF4-FFF2-40B4-BE49-F238E27FC236}">
                <a16:creationId xmlns:a16="http://schemas.microsoft.com/office/drawing/2014/main" id="{CAF87EFB-5B1C-4A42-9ED5-D65DAC2D4420}"/>
              </a:ext>
            </a:extLst>
          </p:cNvPr>
          <p:cNvSpPr txBox="1"/>
          <p:nvPr/>
        </p:nvSpPr>
        <p:spPr>
          <a:xfrm>
            <a:off x="4465980" y="2739447"/>
            <a:ext cx="1921565" cy="646331"/>
          </a:xfrm>
          <a:prstGeom prst="rect">
            <a:avLst/>
          </a:prstGeom>
          <a:noFill/>
        </p:spPr>
        <p:txBody>
          <a:bodyPr wrap="square" rtlCol="0">
            <a:spAutoFit/>
          </a:bodyPr>
          <a:lstStyle/>
          <a:p>
            <a:pPr algn="ctr"/>
            <a:r>
              <a:rPr lang="en-US" b="1" dirty="0">
                <a:latin typeface="Batang" panose="02030600000101010101" pitchFamily="18" charset="-127"/>
                <a:ea typeface="Batang" panose="02030600000101010101" pitchFamily="18" charset="-127"/>
              </a:rPr>
              <a:t>By</a:t>
            </a:r>
            <a:endParaRPr lang="en-US" sz="1600" b="1" dirty="0">
              <a:latin typeface="Batang" panose="02030600000101010101" pitchFamily="18" charset="-127"/>
              <a:ea typeface="Batang" panose="02030600000101010101" pitchFamily="18" charset="-127"/>
            </a:endParaRPr>
          </a:p>
          <a:p>
            <a:pPr algn="ctr"/>
            <a:r>
              <a:rPr lang="en-US" b="1" dirty="0">
                <a:latin typeface="Batang" panose="02030600000101010101" pitchFamily="18" charset="-127"/>
                <a:ea typeface="Batang" panose="02030600000101010101" pitchFamily="18" charset="-127"/>
              </a:rPr>
              <a:t>Ragini Kulkarni </a:t>
            </a:r>
          </a:p>
        </p:txBody>
      </p:sp>
    </p:spTree>
    <p:extLst>
      <p:ext uri="{BB962C8B-B14F-4D97-AF65-F5344CB8AC3E}">
        <p14:creationId xmlns:p14="http://schemas.microsoft.com/office/powerpoint/2010/main" val="282204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2"/>
          <a:stretch>
            <a:fillRect/>
          </a:stretch>
        </p:blipFill>
        <p:spPr>
          <a:xfrm>
            <a:off x="5896411" y="1917380"/>
            <a:ext cx="2457450" cy="1885950"/>
          </a:xfrm>
          <a:prstGeom prst="rect">
            <a:avLst/>
          </a:prstGeom>
        </p:spPr>
      </p:pic>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3"/>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71081" y="3890307"/>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788182" y="4969948"/>
            <a:ext cx="10615635" cy="1274195"/>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Azure Billing features are used to review your invoiced costs and manage access to billing information. Cost management is the process of effectively planning and controlling costs involved in your business.</a:t>
            </a:r>
          </a:p>
        </p:txBody>
      </p:sp>
      <p:pic>
        <p:nvPicPr>
          <p:cNvPr id="16" name="Picture 15">
            <a:extLst>
              <a:ext uri="{FF2B5EF4-FFF2-40B4-BE49-F238E27FC236}">
                <a16:creationId xmlns:a16="http://schemas.microsoft.com/office/drawing/2014/main" id="{0C528244-3130-4BEF-A438-C08C47AF775D}"/>
              </a:ext>
            </a:extLst>
          </p:cNvPr>
          <p:cNvPicPr>
            <a:picLocks noChangeAspect="1"/>
          </p:cNvPicPr>
          <p:nvPr/>
        </p:nvPicPr>
        <p:blipFill>
          <a:blip r:embed="rId4"/>
          <a:stretch>
            <a:fillRect/>
          </a:stretch>
        </p:blipFill>
        <p:spPr>
          <a:xfrm>
            <a:off x="3486586" y="1999325"/>
            <a:ext cx="2409825" cy="1781175"/>
          </a:xfrm>
          <a:prstGeom prst="rect">
            <a:avLst/>
          </a:prstGeom>
        </p:spPr>
        <p:style>
          <a:lnRef idx="2">
            <a:schemeClr val="accent2"/>
          </a:lnRef>
          <a:fillRef idx="1">
            <a:schemeClr val="lt1"/>
          </a:fillRef>
          <a:effectRef idx="0">
            <a:schemeClr val="accent2"/>
          </a:effectRef>
          <a:fontRef idx="minor">
            <a:schemeClr val="dk1"/>
          </a:fontRef>
        </p:style>
      </p:pic>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5"/>
          <a:stretch>
            <a:fillRect/>
          </a:stretch>
        </p:blipFill>
        <p:spPr>
          <a:xfrm>
            <a:off x="820991" y="1936430"/>
            <a:ext cx="1990725" cy="1847850"/>
          </a:xfrm>
          <a:prstGeom prst="rect">
            <a:avLst/>
          </a:prstGeom>
        </p:spPr>
      </p:pic>
    </p:spTree>
    <p:extLst>
      <p:ext uri="{BB962C8B-B14F-4D97-AF65-F5344CB8AC3E}">
        <p14:creationId xmlns:p14="http://schemas.microsoft.com/office/powerpoint/2010/main" val="13280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B17CD-8E40-4923-AD14-941D741E2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82" y="790019"/>
            <a:ext cx="5793709" cy="3091535"/>
          </a:xfrm>
          <a:prstGeom prst="rect">
            <a:avLst/>
          </a:prstGeom>
        </p:spPr>
      </p:pic>
      <p:pic>
        <p:nvPicPr>
          <p:cNvPr id="3" name="Picture 2">
            <a:extLst>
              <a:ext uri="{FF2B5EF4-FFF2-40B4-BE49-F238E27FC236}">
                <a16:creationId xmlns:a16="http://schemas.microsoft.com/office/drawing/2014/main" id="{DC189AD9-B586-4920-8B95-3771E79EB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070" y="4372121"/>
            <a:ext cx="5453481" cy="1739876"/>
          </a:xfrm>
          <a:prstGeom prst="rect">
            <a:avLst/>
          </a:prstGeom>
        </p:spPr>
      </p:pic>
    </p:spTree>
    <p:extLst>
      <p:ext uri="{BB962C8B-B14F-4D97-AF65-F5344CB8AC3E}">
        <p14:creationId xmlns:p14="http://schemas.microsoft.com/office/powerpoint/2010/main" val="18374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24CC47-B543-4D7B-8AD6-875C930206EC}"/>
              </a:ext>
            </a:extLst>
          </p:cNvPr>
          <p:cNvPicPr>
            <a:picLocks noChangeAspect="1"/>
          </p:cNvPicPr>
          <p:nvPr/>
        </p:nvPicPr>
        <p:blipFill>
          <a:blip r:embed="rId2"/>
          <a:stretch>
            <a:fillRect/>
          </a:stretch>
        </p:blipFill>
        <p:spPr>
          <a:xfrm>
            <a:off x="2001077" y="1139159"/>
            <a:ext cx="8866108" cy="4942853"/>
          </a:xfrm>
          <a:prstGeom prst="rect">
            <a:avLst/>
          </a:prstGeom>
        </p:spPr>
      </p:pic>
    </p:spTree>
    <p:extLst>
      <p:ext uri="{BB962C8B-B14F-4D97-AF65-F5344CB8AC3E}">
        <p14:creationId xmlns:p14="http://schemas.microsoft.com/office/powerpoint/2010/main" val="32402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25D15-701D-40D3-A157-C961FC8AF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94" y="1190607"/>
            <a:ext cx="9706481" cy="4926041"/>
          </a:xfrm>
          <a:prstGeom prst="rect">
            <a:avLst/>
          </a:prstGeom>
        </p:spPr>
      </p:pic>
    </p:spTree>
    <p:extLst>
      <p:ext uri="{BB962C8B-B14F-4D97-AF65-F5344CB8AC3E}">
        <p14:creationId xmlns:p14="http://schemas.microsoft.com/office/powerpoint/2010/main" val="93509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AEC1C-E4AA-4797-AA2D-3C4CB046EAB2}"/>
              </a:ext>
            </a:extLst>
          </p:cNvPr>
          <p:cNvPicPr>
            <a:picLocks noChangeAspect="1"/>
          </p:cNvPicPr>
          <p:nvPr/>
        </p:nvPicPr>
        <p:blipFill>
          <a:blip r:embed="rId2"/>
          <a:stretch>
            <a:fillRect/>
          </a:stretch>
        </p:blipFill>
        <p:spPr>
          <a:xfrm>
            <a:off x="1643269" y="1175466"/>
            <a:ext cx="9640784" cy="4507067"/>
          </a:xfrm>
          <a:prstGeom prst="rect">
            <a:avLst/>
          </a:prstGeom>
        </p:spPr>
      </p:pic>
    </p:spTree>
    <p:extLst>
      <p:ext uri="{BB962C8B-B14F-4D97-AF65-F5344CB8AC3E}">
        <p14:creationId xmlns:p14="http://schemas.microsoft.com/office/powerpoint/2010/main" val="94147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2"/>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71081" y="3890307"/>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882821" y="5144325"/>
            <a:ext cx="10204174" cy="858697"/>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Azure Automation delivers a cloud-based automation and configuration service that supports consistent management across your Azure and non-Azure environments.</a:t>
            </a:r>
          </a:p>
        </p:txBody>
      </p:sp>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3"/>
          <a:stretch>
            <a:fillRect/>
          </a:stretch>
        </p:blipFill>
        <p:spPr>
          <a:xfrm>
            <a:off x="820991" y="1936430"/>
            <a:ext cx="1990725" cy="1847850"/>
          </a:xfrm>
          <a:prstGeom prst="rect">
            <a:avLst/>
          </a:prstGeom>
        </p:spPr>
      </p:pic>
      <p:pic>
        <p:nvPicPr>
          <p:cNvPr id="18" name="Picture 17">
            <a:extLst>
              <a:ext uri="{FF2B5EF4-FFF2-40B4-BE49-F238E27FC236}">
                <a16:creationId xmlns:a16="http://schemas.microsoft.com/office/drawing/2014/main" id="{2E5A431B-699D-425D-B90E-6C259D6D185D}"/>
              </a:ext>
            </a:extLst>
          </p:cNvPr>
          <p:cNvPicPr>
            <a:picLocks noChangeAspect="1"/>
          </p:cNvPicPr>
          <p:nvPr/>
        </p:nvPicPr>
        <p:blipFill>
          <a:blip r:embed="rId4"/>
          <a:stretch>
            <a:fillRect/>
          </a:stretch>
        </p:blipFill>
        <p:spPr>
          <a:xfrm>
            <a:off x="3353835" y="2055492"/>
            <a:ext cx="2409825" cy="1781175"/>
          </a:xfrm>
          <a:prstGeom prst="rect">
            <a:avLst/>
          </a:prstGeom>
        </p:spPr>
      </p:pic>
      <p:pic>
        <p:nvPicPr>
          <p:cNvPr id="19" name="Picture 18">
            <a:extLst>
              <a:ext uri="{FF2B5EF4-FFF2-40B4-BE49-F238E27FC236}">
                <a16:creationId xmlns:a16="http://schemas.microsoft.com/office/drawing/2014/main" id="{5A266879-C941-4026-B5C6-79956DE6340F}"/>
              </a:ext>
            </a:extLst>
          </p:cNvPr>
          <p:cNvPicPr>
            <a:picLocks noChangeAspect="1"/>
          </p:cNvPicPr>
          <p:nvPr/>
        </p:nvPicPr>
        <p:blipFill>
          <a:blip r:embed="rId5"/>
          <a:stretch>
            <a:fillRect/>
          </a:stretch>
        </p:blipFill>
        <p:spPr>
          <a:xfrm>
            <a:off x="6175432" y="1950717"/>
            <a:ext cx="2457450" cy="188595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5085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A8CE9A-4955-4A06-A246-391C769E19DF}"/>
              </a:ext>
            </a:extLst>
          </p:cNvPr>
          <p:cNvPicPr>
            <a:picLocks noChangeAspect="1"/>
          </p:cNvPicPr>
          <p:nvPr/>
        </p:nvPicPr>
        <p:blipFill>
          <a:blip r:embed="rId2"/>
          <a:stretch>
            <a:fillRect/>
          </a:stretch>
        </p:blipFill>
        <p:spPr>
          <a:xfrm>
            <a:off x="3114261" y="745741"/>
            <a:ext cx="6387548" cy="5237789"/>
          </a:xfrm>
          <a:prstGeom prst="rect">
            <a:avLst/>
          </a:prstGeom>
        </p:spPr>
      </p:pic>
      <p:cxnSp>
        <p:nvCxnSpPr>
          <p:cNvPr id="3" name="Straight Arrow Connector 2">
            <a:extLst>
              <a:ext uri="{FF2B5EF4-FFF2-40B4-BE49-F238E27FC236}">
                <a16:creationId xmlns:a16="http://schemas.microsoft.com/office/drawing/2014/main" id="{336FA83F-8E5F-477E-9079-102B5ABB73B7}"/>
              </a:ext>
            </a:extLst>
          </p:cNvPr>
          <p:cNvCxnSpPr>
            <a:cxnSpLocks/>
          </p:cNvCxnSpPr>
          <p:nvPr/>
        </p:nvCxnSpPr>
        <p:spPr>
          <a:xfrm flipH="1" flipV="1">
            <a:off x="5897218" y="3264336"/>
            <a:ext cx="397564" cy="329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2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1C87B-FBCE-48D1-8311-876A58057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20" y="1331847"/>
            <a:ext cx="10106760" cy="4194306"/>
          </a:xfrm>
          <a:prstGeom prst="rect">
            <a:avLst/>
          </a:prstGeom>
        </p:spPr>
      </p:pic>
      <p:cxnSp>
        <p:nvCxnSpPr>
          <p:cNvPr id="3" name="Straight Arrow Connector 2">
            <a:extLst>
              <a:ext uri="{FF2B5EF4-FFF2-40B4-BE49-F238E27FC236}">
                <a16:creationId xmlns:a16="http://schemas.microsoft.com/office/drawing/2014/main" id="{001DC179-C597-4C62-8028-767E9C1EA0FE}"/>
              </a:ext>
            </a:extLst>
          </p:cNvPr>
          <p:cNvCxnSpPr>
            <a:cxnSpLocks/>
          </p:cNvCxnSpPr>
          <p:nvPr/>
        </p:nvCxnSpPr>
        <p:spPr>
          <a:xfrm flipV="1">
            <a:off x="1166190" y="4625009"/>
            <a:ext cx="410819" cy="357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8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988B0B-7F30-494A-93F5-E5800486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33" y="1407078"/>
            <a:ext cx="9534203" cy="4361898"/>
          </a:xfrm>
          <a:prstGeom prst="rect">
            <a:avLst/>
          </a:prstGeom>
        </p:spPr>
      </p:pic>
      <p:cxnSp>
        <p:nvCxnSpPr>
          <p:cNvPr id="3" name="Straight Arrow Connector 2">
            <a:extLst>
              <a:ext uri="{FF2B5EF4-FFF2-40B4-BE49-F238E27FC236}">
                <a16:creationId xmlns:a16="http://schemas.microsoft.com/office/drawing/2014/main" id="{D012300B-CD6C-4A8B-A806-D1BF2B707F70}"/>
              </a:ext>
            </a:extLst>
          </p:cNvPr>
          <p:cNvCxnSpPr>
            <a:cxnSpLocks/>
          </p:cNvCxnSpPr>
          <p:nvPr/>
        </p:nvCxnSpPr>
        <p:spPr>
          <a:xfrm flipV="1">
            <a:off x="4165342" y="2133600"/>
            <a:ext cx="406658" cy="3897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B2E2C71-DB9C-4421-B90E-4F95647B86F1}"/>
              </a:ext>
            </a:extLst>
          </p:cNvPr>
          <p:cNvCxnSpPr>
            <a:cxnSpLocks/>
          </p:cNvCxnSpPr>
          <p:nvPr/>
        </p:nvCxnSpPr>
        <p:spPr>
          <a:xfrm flipH="1" flipV="1">
            <a:off x="5892432" y="2169205"/>
            <a:ext cx="221604" cy="354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64E55-C1A4-4C0C-9CE0-230A6EB6EFE3}"/>
              </a:ext>
            </a:extLst>
          </p:cNvPr>
          <p:cNvPicPr>
            <a:picLocks noChangeAspect="1"/>
          </p:cNvPicPr>
          <p:nvPr/>
        </p:nvPicPr>
        <p:blipFill>
          <a:blip r:embed="rId2"/>
          <a:stretch>
            <a:fillRect/>
          </a:stretch>
        </p:blipFill>
        <p:spPr>
          <a:xfrm>
            <a:off x="1363988" y="1470992"/>
            <a:ext cx="4732012" cy="4388939"/>
          </a:xfrm>
          <a:prstGeom prst="rect">
            <a:avLst/>
          </a:prstGeom>
        </p:spPr>
      </p:pic>
      <p:pic>
        <p:nvPicPr>
          <p:cNvPr id="3" name="Picture 2">
            <a:extLst>
              <a:ext uri="{FF2B5EF4-FFF2-40B4-BE49-F238E27FC236}">
                <a16:creationId xmlns:a16="http://schemas.microsoft.com/office/drawing/2014/main" id="{E743B15D-60E9-4263-9D87-EEA8DE438113}"/>
              </a:ext>
            </a:extLst>
          </p:cNvPr>
          <p:cNvPicPr>
            <a:picLocks noChangeAspect="1"/>
          </p:cNvPicPr>
          <p:nvPr/>
        </p:nvPicPr>
        <p:blipFill>
          <a:blip r:embed="rId3"/>
          <a:stretch>
            <a:fillRect/>
          </a:stretch>
        </p:blipFill>
        <p:spPr>
          <a:xfrm>
            <a:off x="6288269" y="2345886"/>
            <a:ext cx="4882575" cy="2477906"/>
          </a:xfrm>
          <a:prstGeom prst="rect">
            <a:avLst/>
          </a:prstGeom>
        </p:spPr>
      </p:pic>
      <p:sp>
        <p:nvSpPr>
          <p:cNvPr id="4" name="Rectangle 3">
            <a:extLst>
              <a:ext uri="{FF2B5EF4-FFF2-40B4-BE49-F238E27FC236}">
                <a16:creationId xmlns:a16="http://schemas.microsoft.com/office/drawing/2014/main" id="{8111FA27-395A-432D-A0B7-2DB245B2F76D}"/>
              </a:ext>
            </a:extLst>
          </p:cNvPr>
          <p:cNvSpPr/>
          <p:nvPr/>
        </p:nvSpPr>
        <p:spPr>
          <a:xfrm>
            <a:off x="1363988" y="3343868"/>
            <a:ext cx="4732012" cy="2182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B8C957-82B5-4028-9AEB-FE164B5BB695}"/>
              </a:ext>
            </a:extLst>
          </p:cNvPr>
          <p:cNvSpPr/>
          <p:nvPr/>
        </p:nvSpPr>
        <p:spPr>
          <a:xfrm>
            <a:off x="1496511" y="2057638"/>
            <a:ext cx="2068324" cy="288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7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BCDB9D-32C0-4596-9A2D-A6C2F8AEBD22}"/>
              </a:ext>
            </a:extLst>
          </p:cNvPr>
          <p:cNvPicPr>
            <a:picLocks noChangeAspect="1"/>
          </p:cNvPicPr>
          <p:nvPr/>
        </p:nvPicPr>
        <p:blipFill>
          <a:blip r:embed="rId2"/>
          <a:stretch>
            <a:fillRect/>
          </a:stretch>
        </p:blipFill>
        <p:spPr>
          <a:xfrm>
            <a:off x="906486" y="2155919"/>
            <a:ext cx="1990725" cy="1847850"/>
          </a:xfrm>
          <a:prstGeom prst="rect">
            <a:avLst/>
          </a:prstGeom>
        </p:spPr>
      </p:pic>
      <p:pic>
        <p:nvPicPr>
          <p:cNvPr id="6" name="Picture 5">
            <a:extLst>
              <a:ext uri="{FF2B5EF4-FFF2-40B4-BE49-F238E27FC236}">
                <a16:creationId xmlns:a16="http://schemas.microsoft.com/office/drawing/2014/main" id="{1F139127-3894-4EF3-AA3A-67A8150D8E26}"/>
              </a:ext>
            </a:extLst>
          </p:cNvPr>
          <p:cNvPicPr>
            <a:picLocks noChangeAspect="1"/>
          </p:cNvPicPr>
          <p:nvPr/>
        </p:nvPicPr>
        <p:blipFill>
          <a:blip r:embed="rId3"/>
          <a:stretch>
            <a:fillRect/>
          </a:stretch>
        </p:blipFill>
        <p:spPr>
          <a:xfrm>
            <a:off x="3353835" y="2294031"/>
            <a:ext cx="2409825" cy="1781175"/>
          </a:xfrm>
          <a:prstGeom prst="rect">
            <a:avLst/>
          </a:prstGeom>
        </p:spPr>
      </p:pic>
      <p:pic>
        <p:nvPicPr>
          <p:cNvPr id="7" name="Picture 6">
            <a:extLst>
              <a:ext uri="{FF2B5EF4-FFF2-40B4-BE49-F238E27FC236}">
                <a16:creationId xmlns:a16="http://schemas.microsoft.com/office/drawing/2014/main" id="{B5DE8529-E395-4765-84D7-0531A5FA0FF9}"/>
              </a:ext>
            </a:extLst>
          </p:cNvPr>
          <p:cNvPicPr>
            <a:picLocks noChangeAspect="1"/>
          </p:cNvPicPr>
          <p:nvPr/>
        </p:nvPicPr>
        <p:blipFill>
          <a:blip r:embed="rId4"/>
          <a:stretch>
            <a:fillRect/>
          </a:stretch>
        </p:blipFill>
        <p:spPr>
          <a:xfrm>
            <a:off x="5896411" y="2155919"/>
            <a:ext cx="2457450" cy="1885950"/>
          </a:xfrm>
          <a:prstGeom prst="rect">
            <a:avLst/>
          </a:prstGeom>
        </p:spPr>
      </p:pic>
      <p:pic>
        <p:nvPicPr>
          <p:cNvPr id="8" name="Picture 7">
            <a:extLst>
              <a:ext uri="{FF2B5EF4-FFF2-40B4-BE49-F238E27FC236}">
                <a16:creationId xmlns:a16="http://schemas.microsoft.com/office/drawing/2014/main" id="{A7C0844A-E18C-4653-A487-0E2A1446105D}"/>
              </a:ext>
            </a:extLst>
          </p:cNvPr>
          <p:cNvPicPr>
            <a:picLocks noChangeAspect="1"/>
          </p:cNvPicPr>
          <p:nvPr/>
        </p:nvPicPr>
        <p:blipFill>
          <a:blip r:embed="rId5"/>
          <a:stretch>
            <a:fillRect/>
          </a:stretch>
        </p:blipFill>
        <p:spPr>
          <a:xfrm>
            <a:off x="9181995" y="2174969"/>
            <a:ext cx="1905000" cy="1762125"/>
          </a:xfrm>
          <a:prstGeom prst="rect">
            <a:avLst/>
          </a:prstGeom>
        </p:spPr>
      </p:pic>
      <p:sp>
        <p:nvSpPr>
          <p:cNvPr id="9" name="TextBox 8">
            <a:extLst>
              <a:ext uri="{FF2B5EF4-FFF2-40B4-BE49-F238E27FC236}">
                <a16:creationId xmlns:a16="http://schemas.microsoft.com/office/drawing/2014/main" id="{F9789BBE-5C26-4336-B74B-60750AD29261}"/>
              </a:ext>
            </a:extLst>
          </p:cNvPr>
          <p:cNvSpPr txBox="1"/>
          <p:nvPr/>
        </p:nvSpPr>
        <p:spPr>
          <a:xfrm>
            <a:off x="980822" y="4274042"/>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1E07C803-EC35-42B5-9742-C103C5F184FA}"/>
              </a:ext>
            </a:extLst>
          </p:cNvPr>
          <p:cNvSpPr txBox="1"/>
          <p:nvPr/>
        </p:nvSpPr>
        <p:spPr>
          <a:xfrm>
            <a:off x="3538331" y="4192824"/>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75C90976-2E7B-4652-91C2-9F0C74DFF910}"/>
              </a:ext>
            </a:extLst>
          </p:cNvPr>
          <p:cNvSpPr txBox="1"/>
          <p:nvPr/>
        </p:nvSpPr>
        <p:spPr>
          <a:xfrm>
            <a:off x="6454453" y="4274042"/>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9B64C666-396E-4429-B1CA-2B0B8196C27A}"/>
              </a:ext>
            </a:extLst>
          </p:cNvPr>
          <p:cNvSpPr txBox="1"/>
          <p:nvPr/>
        </p:nvSpPr>
        <p:spPr>
          <a:xfrm>
            <a:off x="9342783" y="4300545"/>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60964FAB-96A8-40DA-A0EA-C477F7A82116}"/>
              </a:ext>
            </a:extLst>
          </p:cNvPr>
          <p:cNvSpPr>
            <a:spLocks noGrp="1"/>
          </p:cNvSpPr>
          <p:nvPr>
            <p:ph type="title"/>
          </p:nvPr>
        </p:nvSpPr>
        <p:spPr>
          <a:xfrm>
            <a:off x="3353835" y="519146"/>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6D05F656-2C14-447E-8686-2E8042EA03E1}"/>
              </a:ext>
            </a:extLst>
          </p:cNvPr>
          <p:cNvCxnSpPr>
            <a:cxnSpLocks/>
          </p:cNvCxnSpPr>
          <p:nvPr/>
        </p:nvCxnSpPr>
        <p:spPr>
          <a:xfrm>
            <a:off x="821635" y="1470991"/>
            <a:ext cx="10601739"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5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7F895E-A0C1-4C7E-88B3-FD3AF0D23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68" y="3362739"/>
            <a:ext cx="5491293" cy="2690916"/>
          </a:xfrm>
          <a:prstGeom prst="rect">
            <a:avLst/>
          </a:prstGeom>
        </p:spPr>
      </p:pic>
      <p:pic>
        <p:nvPicPr>
          <p:cNvPr id="3" name="Picture 2">
            <a:extLst>
              <a:ext uri="{FF2B5EF4-FFF2-40B4-BE49-F238E27FC236}">
                <a16:creationId xmlns:a16="http://schemas.microsoft.com/office/drawing/2014/main" id="{511CEC88-954B-4E19-B7BC-3700B2BCB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468" y="922489"/>
            <a:ext cx="5491293" cy="2265156"/>
          </a:xfrm>
          <a:prstGeom prst="rect">
            <a:avLst/>
          </a:prstGeom>
        </p:spPr>
      </p:pic>
    </p:spTree>
    <p:extLst>
      <p:ext uri="{BB962C8B-B14F-4D97-AF65-F5344CB8AC3E}">
        <p14:creationId xmlns:p14="http://schemas.microsoft.com/office/powerpoint/2010/main" val="155456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2"/>
          <a:stretch>
            <a:fillRect/>
          </a:stretch>
        </p:blipFill>
        <p:spPr>
          <a:xfrm>
            <a:off x="5896411" y="1917380"/>
            <a:ext cx="2457450" cy="1885950"/>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651965" y="3784280"/>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820991" y="4975562"/>
            <a:ext cx="10469861" cy="1268581"/>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Metrics are available for interactive analysis in the Azure portal with Metrics Explorer. They can be added to an Azure dashboard for visualization in combination with other data &amp; used for real time alerting. </a:t>
            </a:r>
          </a:p>
        </p:txBody>
      </p:sp>
      <p:pic>
        <p:nvPicPr>
          <p:cNvPr id="17" name="Picture 16">
            <a:extLst>
              <a:ext uri="{FF2B5EF4-FFF2-40B4-BE49-F238E27FC236}">
                <a16:creationId xmlns:a16="http://schemas.microsoft.com/office/drawing/2014/main" id="{D946B834-4126-4FE5-AE64-7043350983B3}"/>
              </a:ext>
            </a:extLst>
          </p:cNvPr>
          <p:cNvPicPr>
            <a:picLocks noChangeAspect="1"/>
          </p:cNvPicPr>
          <p:nvPr/>
        </p:nvPicPr>
        <p:blipFill>
          <a:blip r:embed="rId3"/>
          <a:stretch>
            <a:fillRect/>
          </a:stretch>
        </p:blipFill>
        <p:spPr>
          <a:xfrm>
            <a:off x="820991" y="1936430"/>
            <a:ext cx="1990725" cy="1847850"/>
          </a:xfrm>
          <a:prstGeom prst="rect">
            <a:avLst/>
          </a:prstGeom>
        </p:spPr>
      </p:pic>
      <p:pic>
        <p:nvPicPr>
          <p:cNvPr id="18" name="Picture 17">
            <a:extLst>
              <a:ext uri="{FF2B5EF4-FFF2-40B4-BE49-F238E27FC236}">
                <a16:creationId xmlns:a16="http://schemas.microsoft.com/office/drawing/2014/main" id="{46D6EAA1-3FC5-4581-9842-17A5EC76E627}"/>
              </a:ext>
            </a:extLst>
          </p:cNvPr>
          <p:cNvPicPr>
            <a:picLocks noChangeAspect="1"/>
          </p:cNvPicPr>
          <p:nvPr/>
        </p:nvPicPr>
        <p:blipFill>
          <a:blip r:embed="rId4"/>
          <a:stretch>
            <a:fillRect/>
          </a:stretch>
        </p:blipFill>
        <p:spPr>
          <a:xfrm>
            <a:off x="3486586" y="1995852"/>
            <a:ext cx="2409825" cy="1781175"/>
          </a:xfrm>
          <a:prstGeom prst="rect">
            <a:avLst/>
          </a:prstGeom>
        </p:spPr>
      </p:pic>
      <p:pic>
        <p:nvPicPr>
          <p:cNvPr id="19" name="Picture 18">
            <a:extLst>
              <a:ext uri="{FF2B5EF4-FFF2-40B4-BE49-F238E27FC236}">
                <a16:creationId xmlns:a16="http://schemas.microsoft.com/office/drawing/2014/main" id="{750D07F3-D197-42D8-BB72-F6B40AB9FBAA}"/>
              </a:ext>
            </a:extLst>
          </p:cNvPr>
          <p:cNvPicPr>
            <a:picLocks noChangeAspect="1"/>
          </p:cNvPicPr>
          <p:nvPr/>
        </p:nvPicPr>
        <p:blipFill>
          <a:blip r:embed="rId5"/>
          <a:stretch>
            <a:fillRect/>
          </a:stretch>
        </p:blipFill>
        <p:spPr>
          <a:xfrm>
            <a:off x="9181995" y="1936430"/>
            <a:ext cx="1905000" cy="176212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037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36ED97-BA73-4C66-9006-BD08A4FEB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91" y="1344623"/>
            <a:ext cx="5787958" cy="3710228"/>
          </a:xfrm>
          <a:prstGeom prst="rect">
            <a:avLst/>
          </a:prstGeom>
        </p:spPr>
      </p:pic>
      <p:pic>
        <p:nvPicPr>
          <p:cNvPr id="3" name="Picture 2">
            <a:extLst>
              <a:ext uri="{FF2B5EF4-FFF2-40B4-BE49-F238E27FC236}">
                <a16:creationId xmlns:a16="http://schemas.microsoft.com/office/drawing/2014/main" id="{CE061A57-66A9-4865-9946-7D13D45A2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091" y="662609"/>
            <a:ext cx="2019634" cy="5433391"/>
          </a:xfrm>
          <a:prstGeom prst="rect">
            <a:avLst/>
          </a:prstGeom>
        </p:spPr>
      </p:pic>
    </p:spTree>
    <p:extLst>
      <p:ext uri="{BB962C8B-B14F-4D97-AF65-F5344CB8AC3E}">
        <p14:creationId xmlns:p14="http://schemas.microsoft.com/office/powerpoint/2010/main" val="38976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AC240-EFCD-4E06-9906-6AEECF70D37D}"/>
              </a:ext>
            </a:extLst>
          </p:cNvPr>
          <p:cNvPicPr>
            <a:picLocks noChangeAspect="1"/>
          </p:cNvPicPr>
          <p:nvPr/>
        </p:nvPicPr>
        <p:blipFill>
          <a:blip r:embed="rId2"/>
          <a:stretch>
            <a:fillRect/>
          </a:stretch>
        </p:blipFill>
        <p:spPr>
          <a:xfrm>
            <a:off x="3909356" y="820747"/>
            <a:ext cx="4094957" cy="5216506"/>
          </a:xfrm>
          <a:prstGeom prst="rect">
            <a:avLst/>
          </a:prstGeom>
        </p:spPr>
      </p:pic>
    </p:spTree>
    <p:extLst>
      <p:ext uri="{BB962C8B-B14F-4D97-AF65-F5344CB8AC3E}">
        <p14:creationId xmlns:p14="http://schemas.microsoft.com/office/powerpoint/2010/main" val="14866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418A47-046D-4501-B00F-F601CD4EC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20" y="1294274"/>
            <a:ext cx="4487873" cy="4602944"/>
          </a:xfrm>
          <a:prstGeom prst="rect">
            <a:avLst/>
          </a:prstGeom>
        </p:spPr>
      </p:pic>
      <p:pic>
        <p:nvPicPr>
          <p:cNvPr id="3" name="Picture 2">
            <a:extLst>
              <a:ext uri="{FF2B5EF4-FFF2-40B4-BE49-F238E27FC236}">
                <a16:creationId xmlns:a16="http://schemas.microsoft.com/office/drawing/2014/main" id="{D2101E00-313B-407C-989B-ABD75F582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709" y="1831600"/>
            <a:ext cx="4836108" cy="3324824"/>
          </a:xfrm>
          <a:prstGeom prst="rect">
            <a:avLst/>
          </a:prstGeom>
        </p:spPr>
      </p:pic>
      <p:cxnSp>
        <p:nvCxnSpPr>
          <p:cNvPr id="4" name="Straight Arrow Connector 3">
            <a:extLst>
              <a:ext uri="{FF2B5EF4-FFF2-40B4-BE49-F238E27FC236}">
                <a16:creationId xmlns:a16="http://schemas.microsoft.com/office/drawing/2014/main" id="{339A3BE1-4590-49AB-88F1-5A14E8BCEA80}"/>
              </a:ext>
            </a:extLst>
          </p:cNvPr>
          <p:cNvCxnSpPr>
            <a:cxnSpLocks/>
          </p:cNvCxnSpPr>
          <p:nvPr/>
        </p:nvCxnSpPr>
        <p:spPr>
          <a:xfrm flipV="1">
            <a:off x="1113183" y="2014330"/>
            <a:ext cx="556591" cy="357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7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445E9-0671-4A2B-84F8-64A5B37EEB93}"/>
              </a:ext>
            </a:extLst>
          </p:cNvPr>
          <p:cNvPicPr>
            <a:picLocks noChangeAspect="1"/>
          </p:cNvPicPr>
          <p:nvPr/>
        </p:nvPicPr>
        <p:blipFill>
          <a:blip r:embed="rId2"/>
          <a:stretch>
            <a:fillRect/>
          </a:stretch>
        </p:blipFill>
        <p:spPr>
          <a:xfrm>
            <a:off x="820991" y="1936430"/>
            <a:ext cx="1990725" cy="1847850"/>
          </a:xfrm>
          <a:prstGeom prst="rect">
            <a:avLst/>
          </a:prstGeom>
        </p:spPr>
        <p:style>
          <a:lnRef idx="2">
            <a:schemeClr val="accent2"/>
          </a:lnRef>
          <a:fillRef idx="1">
            <a:schemeClr val="lt1"/>
          </a:fillRef>
          <a:effectRef idx="0">
            <a:schemeClr val="accent2"/>
          </a:effectRef>
          <a:fontRef idx="minor">
            <a:schemeClr val="dk1"/>
          </a:fontRef>
        </p:style>
      </p:pic>
      <p:pic>
        <p:nvPicPr>
          <p:cNvPr id="6" name="Picture 5">
            <a:extLst>
              <a:ext uri="{FF2B5EF4-FFF2-40B4-BE49-F238E27FC236}">
                <a16:creationId xmlns:a16="http://schemas.microsoft.com/office/drawing/2014/main" id="{25973805-0C14-4707-8D69-A40E09438A3C}"/>
              </a:ext>
            </a:extLst>
          </p:cNvPr>
          <p:cNvPicPr>
            <a:picLocks noChangeAspect="1"/>
          </p:cNvPicPr>
          <p:nvPr/>
        </p:nvPicPr>
        <p:blipFill>
          <a:blip r:embed="rId3"/>
          <a:stretch>
            <a:fillRect/>
          </a:stretch>
        </p:blipFill>
        <p:spPr>
          <a:xfrm>
            <a:off x="3353835" y="2055492"/>
            <a:ext cx="2409825" cy="1781175"/>
          </a:xfrm>
          <a:prstGeom prst="rect">
            <a:avLst/>
          </a:prstGeom>
        </p:spPr>
      </p:pic>
      <p:pic>
        <p:nvPicPr>
          <p:cNvPr id="7" name="Picture 6">
            <a:extLst>
              <a:ext uri="{FF2B5EF4-FFF2-40B4-BE49-F238E27FC236}">
                <a16:creationId xmlns:a16="http://schemas.microsoft.com/office/drawing/2014/main" id="{3EAE460C-5435-4A04-B305-2E62E6FF5D21}"/>
              </a:ext>
            </a:extLst>
          </p:cNvPr>
          <p:cNvPicPr>
            <a:picLocks noChangeAspect="1"/>
          </p:cNvPicPr>
          <p:nvPr/>
        </p:nvPicPr>
        <p:blipFill>
          <a:blip r:embed="rId4"/>
          <a:stretch>
            <a:fillRect/>
          </a:stretch>
        </p:blipFill>
        <p:spPr>
          <a:xfrm>
            <a:off x="5896411" y="1917380"/>
            <a:ext cx="2457450" cy="1885950"/>
          </a:xfrm>
          <a:prstGeom prst="rect">
            <a:avLst/>
          </a:prstGeom>
        </p:spPr>
      </p:pic>
      <p:pic>
        <p:nvPicPr>
          <p:cNvPr id="8" name="Picture 7">
            <a:extLst>
              <a:ext uri="{FF2B5EF4-FFF2-40B4-BE49-F238E27FC236}">
                <a16:creationId xmlns:a16="http://schemas.microsoft.com/office/drawing/2014/main" id="{92FAC862-51D1-4676-8ED3-F60B485CF90E}"/>
              </a:ext>
            </a:extLst>
          </p:cNvPr>
          <p:cNvPicPr>
            <a:picLocks noChangeAspect="1"/>
          </p:cNvPicPr>
          <p:nvPr/>
        </p:nvPicPr>
        <p:blipFill>
          <a:blip r:embed="rId5"/>
          <a:stretch>
            <a:fillRect/>
          </a:stretch>
        </p:blipFill>
        <p:spPr>
          <a:xfrm>
            <a:off x="9181995" y="1936430"/>
            <a:ext cx="1905000" cy="1762125"/>
          </a:xfrm>
          <a:prstGeom prst="rect">
            <a:avLst/>
          </a:prstGeom>
        </p:spPr>
      </p:pic>
      <p:sp>
        <p:nvSpPr>
          <p:cNvPr id="9" name="TextBox 8">
            <a:extLst>
              <a:ext uri="{FF2B5EF4-FFF2-40B4-BE49-F238E27FC236}">
                <a16:creationId xmlns:a16="http://schemas.microsoft.com/office/drawing/2014/main" id="{924EC2A4-E4D9-4060-B963-C8BF72F63B71}"/>
              </a:ext>
            </a:extLst>
          </p:cNvPr>
          <p:cNvSpPr txBox="1"/>
          <p:nvPr/>
        </p:nvSpPr>
        <p:spPr>
          <a:xfrm>
            <a:off x="820991" y="4035503"/>
            <a:ext cx="184205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Log Analytics</a:t>
            </a:r>
          </a:p>
        </p:txBody>
      </p:sp>
      <p:sp>
        <p:nvSpPr>
          <p:cNvPr id="10" name="TextBox 9">
            <a:extLst>
              <a:ext uri="{FF2B5EF4-FFF2-40B4-BE49-F238E27FC236}">
                <a16:creationId xmlns:a16="http://schemas.microsoft.com/office/drawing/2014/main" id="{9708381C-860D-474B-A833-B185333F218E}"/>
              </a:ext>
            </a:extLst>
          </p:cNvPr>
          <p:cNvSpPr txBox="1"/>
          <p:nvPr/>
        </p:nvSpPr>
        <p:spPr>
          <a:xfrm>
            <a:off x="3538331" y="3954285"/>
            <a:ext cx="2040834" cy="1015663"/>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Cost Management+ Billing</a:t>
            </a:r>
          </a:p>
        </p:txBody>
      </p:sp>
      <p:sp>
        <p:nvSpPr>
          <p:cNvPr id="11" name="TextBox 10">
            <a:extLst>
              <a:ext uri="{FF2B5EF4-FFF2-40B4-BE49-F238E27FC236}">
                <a16:creationId xmlns:a16="http://schemas.microsoft.com/office/drawing/2014/main" id="{621F1D98-75AC-4A9B-B910-7772DD04D521}"/>
              </a:ext>
            </a:extLst>
          </p:cNvPr>
          <p:cNvSpPr txBox="1"/>
          <p:nvPr/>
        </p:nvSpPr>
        <p:spPr>
          <a:xfrm>
            <a:off x="6454453" y="4035503"/>
            <a:ext cx="1899408" cy="707886"/>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Automation Account</a:t>
            </a:r>
          </a:p>
        </p:txBody>
      </p:sp>
      <p:sp>
        <p:nvSpPr>
          <p:cNvPr id="12" name="TextBox 11">
            <a:extLst>
              <a:ext uri="{FF2B5EF4-FFF2-40B4-BE49-F238E27FC236}">
                <a16:creationId xmlns:a16="http://schemas.microsoft.com/office/drawing/2014/main" id="{85AC7BAE-D12F-43AC-B213-1A3F616B5FB7}"/>
              </a:ext>
            </a:extLst>
          </p:cNvPr>
          <p:cNvSpPr txBox="1"/>
          <p:nvPr/>
        </p:nvSpPr>
        <p:spPr>
          <a:xfrm>
            <a:off x="9342783" y="4062006"/>
            <a:ext cx="1744212" cy="400110"/>
          </a:xfrm>
          <a:prstGeom prst="rect">
            <a:avLst/>
          </a:prstGeom>
          <a:noFill/>
        </p:spPr>
        <p:txBody>
          <a:bodyPr wrap="square" rtlCol="0">
            <a:spAutoFit/>
          </a:bodyPr>
          <a:lstStyle/>
          <a:p>
            <a:pPr algn="ctr"/>
            <a:r>
              <a:rPr lang="en-US" sz="2000" b="1" dirty="0">
                <a:latin typeface="Batang" panose="02030600000101010101" pitchFamily="18" charset="-127"/>
                <a:ea typeface="Batang" panose="02030600000101010101" pitchFamily="18" charset="-127"/>
              </a:rPr>
              <a:t>Metrics</a:t>
            </a:r>
          </a:p>
        </p:txBody>
      </p:sp>
      <p:sp>
        <p:nvSpPr>
          <p:cNvPr id="13" name="Title 20">
            <a:extLst>
              <a:ext uri="{FF2B5EF4-FFF2-40B4-BE49-F238E27FC236}">
                <a16:creationId xmlns:a16="http://schemas.microsoft.com/office/drawing/2014/main" id="{71D284C1-16F3-4A98-9A6A-AD4C739C3D83}"/>
              </a:ext>
            </a:extLst>
          </p:cNvPr>
          <p:cNvSpPr>
            <a:spLocks noGrp="1"/>
          </p:cNvSpPr>
          <p:nvPr>
            <p:ph type="title"/>
          </p:nvPr>
        </p:nvSpPr>
        <p:spPr>
          <a:xfrm>
            <a:off x="3155052" y="463523"/>
            <a:ext cx="10204174" cy="1105866"/>
          </a:xfrm>
        </p:spPr>
        <p:txBody>
          <a:bodyPr>
            <a:normAutofit/>
          </a:bodyPr>
          <a:lstStyle/>
          <a:p>
            <a:r>
              <a:rPr lang="en-US" sz="3600" b="1" dirty="0">
                <a:latin typeface="Batang" panose="02030600000101010101" pitchFamily="18" charset="-127"/>
                <a:ea typeface="Batang" panose="02030600000101010101" pitchFamily="18" charset="-127"/>
              </a:rPr>
              <a:t>Management Tools</a:t>
            </a:r>
            <a:endParaRPr lang="en-US" sz="3600" dirty="0"/>
          </a:p>
        </p:txBody>
      </p:sp>
      <p:cxnSp>
        <p:nvCxnSpPr>
          <p:cNvPr id="14" name="Straight Connector 13">
            <a:extLst>
              <a:ext uri="{FF2B5EF4-FFF2-40B4-BE49-F238E27FC236}">
                <a16:creationId xmlns:a16="http://schemas.microsoft.com/office/drawing/2014/main" id="{E90FB4EC-3F78-47FF-83B4-568C0297C583}"/>
              </a:ext>
            </a:extLst>
          </p:cNvPr>
          <p:cNvCxnSpPr>
            <a:cxnSpLocks/>
          </p:cNvCxnSpPr>
          <p:nvPr/>
        </p:nvCxnSpPr>
        <p:spPr>
          <a:xfrm>
            <a:off x="755374" y="1325217"/>
            <a:ext cx="10681252"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151F0D-ED25-491B-AFCE-710B467BF60E}"/>
              </a:ext>
            </a:extLst>
          </p:cNvPr>
          <p:cNvSpPr txBox="1"/>
          <p:nvPr/>
        </p:nvSpPr>
        <p:spPr>
          <a:xfrm>
            <a:off x="934277" y="5196199"/>
            <a:ext cx="10349949" cy="858697"/>
          </a:xfrm>
          <a:prstGeom prst="rect">
            <a:avLst/>
          </a:prstGeom>
          <a:ln w="28575">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dirty="0">
                <a:latin typeface="Batang" panose="02030600000101010101" pitchFamily="18" charset="-127"/>
                <a:ea typeface="Batang" panose="02030600000101010101" pitchFamily="18" charset="-127"/>
              </a:rPr>
              <a:t>Log Analytics is the primary tool in the Azure portal for writing log queries and interactively analyzing their results</a:t>
            </a:r>
          </a:p>
        </p:txBody>
      </p:sp>
    </p:spTree>
    <p:extLst>
      <p:ext uri="{BB962C8B-B14F-4D97-AF65-F5344CB8AC3E}">
        <p14:creationId xmlns:p14="http://schemas.microsoft.com/office/powerpoint/2010/main" val="305938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6B5E77-2C4F-499F-B2E6-BEAD40A103A9}"/>
              </a:ext>
            </a:extLst>
          </p:cNvPr>
          <p:cNvPicPr>
            <a:picLocks noChangeAspect="1"/>
          </p:cNvPicPr>
          <p:nvPr/>
        </p:nvPicPr>
        <p:blipFill>
          <a:blip r:embed="rId2"/>
          <a:stretch>
            <a:fillRect/>
          </a:stretch>
        </p:blipFill>
        <p:spPr>
          <a:xfrm>
            <a:off x="2736311" y="799059"/>
            <a:ext cx="6116142" cy="5259882"/>
          </a:xfrm>
          <a:prstGeom prst="rect">
            <a:avLst/>
          </a:prstGeom>
        </p:spPr>
      </p:pic>
    </p:spTree>
    <p:extLst>
      <p:ext uri="{BB962C8B-B14F-4D97-AF65-F5344CB8AC3E}">
        <p14:creationId xmlns:p14="http://schemas.microsoft.com/office/powerpoint/2010/main" val="28479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3BC1C-464B-4564-8CB4-778CEC5D4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06" y="824454"/>
            <a:ext cx="7234849" cy="5209091"/>
          </a:xfrm>
          <a:prstGeom prst="rect">
            <a:avLst/>
          </a:prstGeom>
        </p:spPr>
      </p:pic>
      <p:cxnSp>
        <p:nvCxnSpPr>
          <p:cNvPr id="6" name="Straight Arrow Connector 5">
            <a:extLst>
              <a:ext uri="{FF2B5EF4-FFF2-40B4-BE49-F238E27FC236}">
                <a16:creationId xmlns:a16="http://schemas.microsoft.com/office/drawing/2014/main" id="{A69FC818-0E3E-48AF-BDA2-2875C2168076}"/>
              </a:ext>
            </a:extLst>
          </p:cNvPr>
          <p:cNvCxnSpPr>
            <a:cxnSpLocks/>
          </p:cNvCxnSpPr>
          <p:nvPr/>
        </p:nvCxnSpPr>
        <p:spPr>
          <a:xfrm flipV="1">
            <a:off x="4810539" y="4691271"/>
            <a:ext cx="397566" cy="437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5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9BA16B-561C-4F20-8C16-F5C4AE89D2EB}"/>
              </a:ext>
            </a:extLst>
          </p:cNvPr>
          <p:cNvPicPr>
            <a:picLocks noChangeAspect="1"/>
          </p:cNvPicPr>
          <p:nvPr/>
        </p:nvPicPr>
        <p:blipFill>
          <a:blip r:embed="rId2"/>
          <a:stretch>
            <a:fillRect/>
          </a:stretch>
        </p:blipFill>
        <p:spPr>
          <a:xfrm>
            <a:off x="1729409" y="1162879"/>
            <a:ext cx="8415130" cy="4207565"/>
          </a:xfrm>
          <a:prstGeom prst="rect">
            <a:avLst/>
          </a:prstGeom>
        </p:spPr>
      </p:pic>
      <p:cxnSp>
        <p:nvCxnSpPr>
          <p:cNvPr id="6" name="Straight Arrow Connector 5">
            <a:extLst>
              <a:ext uri="{FF2B5EF4-FFF2-40B4-BE49-F238E27FC236}">
                <a16:creationId xmlns:a16="http://schemas.microsoft.com/office/drawing/2014/main" id="{3BD3A422-380B-42E5-9ABF-F130FDA0D286}"/>
              </a:ext>
            </a:extLst>
          </p:cNvPr>
          <p:cNvCxnSpPr>
            <a:cxnSpLocks/>
          </p:cNvCxnSpPr>
          <p:nvPr/>
        </p:nvCxnSpPr>
        <p:spPr>
          <a:xfrm flipV="1">
            <a:off x="1868557" y="4293705"/>
            <a:ext cx="318052" cy="477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7DCA5-F005-484B-8DAC-98B6CBF3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64" y="1462240"/>
            <a:ext cx="9958272" cy="3933519"/>
          </a:xfrm>
          <a:prstGeom prst="rect">
            <a:avLst/>
          </a:prstGeom>
        </p:spPr>
      </p:pic>
      <p:cxnSp>
        <p:nvCxnSpPr>
          <p:cNvPr id="6" name="Straight Arrow Connector 5">
            <a:extLst>
              <a:ext uri="{FF2B5EF4-FFF2-40B4-BE49-F238E27FC236}">
                <a16:creationId xmlns:a16="http://schemas.microsoft.com/office/drawing/2014/main" id="{E460EF96-0A80-40EE-81F1-575E81F7B477}"/>
              </a:ext>
            </a:extLst>
          </p:cNvPr>
          <p:cNvCxnSpPr>
            <a:cxnSpLocks/>
          </p:cNvCxnSpPr>
          <p:nvPr/>
        </p:nvCxnSpPr>
        <p:spPr>
          <a:xfrm flipH="1" flipV="1">
            <a:off x="10624564" y="2411896"/>
            <a:ext cx="348236" cy="4373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7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E595E-D2F2-4FC2-A910-250879A975D0}"/>
              </a:ext>
            </a:extLst>
          </p:cNvPr>
          <p:cNvPicPr>
            <a:picLocks noChangeAspect="1"/>
          </p:cNvPicPr>
          <p:nvPr/>
        </p:nvPicPr>
        <p:blipFill>
          <a:blip r:embed="rId2"/>
          <a:stretch>
            <a:fillRect/>
          </a:stretch>
        </p:blipFill>
        <p:spPr>
          <a:xfrm>
            <a:off x="1166897" y="1106894"/>
            <a:ext cx="9593161" cy="4796581"/>
          </a:xfrm>
          <a:prstGeom prst="rect">
            <a:avLst/>
          </a:prstGeom>
        </p:spPr>
      </p:pic>
      <p:cxnSp>
        <p:nvCxnSpPr>
          <p:cNvPr id="6" name="Straight Arrow Connector 5">
            <a:extLst>
              <a:ext uri="{FF2B5EF4-FFF2-40B4-BE49-F238E27FC236}">
                <a16:creationId xmlns:a16="http://schemas.microsoft.com/office/drawing/2014/main" id="{F012BB02-C8EA-40E2-8B15-EEA1D1A3EEBA}"/>
              </a:ext>
            </a:extLst>
          </p:cNvPr>
          <p:cNvCxnSpPr>
            <a:cxnSpLocks/>
          </p:cNvCxnSpPr>
          <p:nvPr/>
        </p:nvCxnSpPr>
        <p:spPr>
          <a:xfrm flipH="1" flipV="1">
            <a:off x="2120348" y="3233530"/>
            <a:ext cx="344556" cy="2716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835E87D-FC51-4C0C-9792-88DBA4F19A3B}"/>
              </a:ext>
            </a:extLst>
          </p:cNvPr>
          <p:cNvCxnSpPr>
            <a:cxnSpLocks/>
          </p:cNvCxnSpPr>
          <p:nvPr/>
        </p:nvCxnSpPr>
        <p:spPr>
          <a:xfrm flipH="1" flipV="1">
            <a:off x="7414625" y="2517916"/>
            <a:ext cx="351148" cy="304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8C91B-973F-4BF3-BA81-85415382F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20" y="1169505"/>
            <a:ext cx="9679976" cy="4839988"/>
          </a:xfrm>
          <a:prstGeom prst="rect">
            <a:avLst/>
          </a:prstGeom>
        </p:spPr>
      </p:pic>
      <p:cxnSp>
        <p:nvCxnSpPr>
          <p:cNvPr id="6" name="Straight Arrow Connector 5">
            <a:extLst>
              <a:ext uri="{FF2B5EF4-FFF2-40B4-BE49-F238E27FC236}">
                <a16:creationId xmlns:a16="http://schemas.microsoft.com/office/drawing/2014/main" id="{8955EF7C-EA2F-40C5-A8C8-BA03DCC5D7A2}"/>
              </a:ext>
            </a:extLst>
          </p:cNvPr>
          <p:cNvCxnSpPr>
            <a:cxnSpLocks/>
          </p:cNvCxnSpPr>
          <p:nvPr/>
        </p:nvCxnSpPr>
        <p:spPr>
          <a:xfrm flipV="1">
            <a:off x="3464343" y="2372139"/>
            <a:ext cx="736596" cy="4256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21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177</Words>
  <Application>Microsoft Office PowerPoint</Application>
  <PresentationFormat>Widescreen</PresentationFormat>
  <Paragraphs>34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Batang</vt:lpstr>
      <vt:lpstr>Arial</vt:lpstr>
      <vt:lpstr>Calibri</vt:lpstr>
      <vt:lpstr>Calibri Light</vt:lpstr>
      <vt:lpstr>Oracle Sans</vt:lpstr>
      <vt:lpstr>Office Theme</vt:lpstr>
      <vt:lpstr>PowerPoint Presentation</vt:lpstr>
      <vt:lpstr>Management Tools</vt:lpstr>
      <vt:lpstr>Management Tools</vt:lpstr>
      <vt:lpstr>PowerPoint Presentation</vt:lpstr>
      <vt:lpstr>PowerPoint Presentation</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lpstr>PowerPoint Presentation</vt:lpstr>
      <vt:lpstr>PowerPoint Presentation</vt:lpstr>
      <vt:lpstr>Management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Kulkarni</dc:creator>
  <cp:lastModifiedBy>Ragini Kulkarni</cp:lastModifiedBy>
  <cp:revision>35</cp:revision>
  <dcterms:created xsi:type="dcterms:W3CDTF">2020-07-02T11:50:17Z</dcterms:created>
  <dcterms:modified xsi:type="dcterms:W3CDTF">2020-10-20T08:43:38Z</dcterms:modified>
</cp:coreProperties>
</file>