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64" r:id="rId3"/>
    <p:sldId id="265" r:id="rId4"/>
    <p:sldId id="267" r:id="rId5"/>
    <p:sldId id="281" r:id="rId6"/>
    <p:sldId id="277" r:id="rId7"/>
    <p:sldId id="260" r:id="rId8"/>
    <p:sldId id="266" r:id="rId9"/>
    <p:sldId id="261" r:id="rId10"/>
    <p:sldId id="262" r:id="rId11"/>
    <p:sldId id="275" r:id="rId12"/>
    <p:sldId id="268" r:id="rId13"/>
    <p:sldId id="270" r:id="rId14"/>
    <p:sldId id="263" r:id="rId15"/>
    <p:sldId id="269" r:id="rId16"/>
    <p:sldId id="280" r:id="rId17"/>
    <p:sldId id="276" r:id="rId18"/>
    <p:sldId id="273"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C49B-E7EF-4464-B853-50B7D5B78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A107CA-014A-4C50-9247-DF06F43D9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9CE5E3-924C-4804-BC18-B44A09F8B6D9}"/>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5" name="Footer Placeholder 4">
            <a:extLst>
              <a:ext uri="{FF2B5EF4-FFF2-40B4-BE49-F238E27FC236}">
                <a16:creationId xmlns:a16="http://schemas.microsoft.com/office/drawing/2014/main" id="{646DF878-3EF3-4722-B71C-BCFEAB028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98CAD-8087-407B-9E54-B9C60F6F614D}"/>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174627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0ED2-8BCE-4DB8-8439-3B620815C2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C40FBF-E061-4805-9531-2719F1A29E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14004-1258-438C-A0A5-352B0A1B893E}"/>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5" name="Footer Placeholder 4">
            <a:extLst>
              <a:ext uri="{FF2B5EF4-FFF2-40B4-BE49-F238E27FC236}">
                <a16:creationId xmlns:a16="http://schemas.microsoft.com/office/drawing/2014/main" id="{194D84CC-6D0F-4AF9-A45A-9A1FB6992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0525D-3B26-41B7-BBEC-C93EEFBC7F11}"/>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241070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D5205-0807-4DE3-8610-72C8B3FD7B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AF5C22-6B09-493F-A65C-0F96805135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3C836-EDF2-4A77-82EE-3FB52CE1E9B8}"/>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5" name="Footer Placeholder 4">
            <a:extLst>
              <a:ext uri="{FF2B5EF4-FFF2-40B4-BE49-F238E27FC236}">
                <a16:creationId xmlns:a16="http://schemas.microsoft.com/office/drawing/2014/main" id="{2C170F42-C61A-41D6-914A-FD8BAF2AF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FA263-5684-4FD8-B3CC-C0FAC399A428}"/>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4259238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86073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Tab"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27093834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ight - Title/Subtitle 4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245"/>
          <a:stretch/>
        </p:blipFill>
        <p:spPr>
          <a:xfrm>
            <a:off x="6694964" y="508001"/>
            <a:ext cx="5101904" cy="124991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Tab" panose="020B0503020204020204" pitchFamily="34" charset="0"/>
                <a:ea typeface="+mn-ea"/>
                <a:cs typeface="Oracle Sans Tab"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8667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D4A3-342E-4852-9B12-168B2766BC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E5D2A-13CA-4486-AE25-74E25CD13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C2F38-DDBC-493F-9627-C61E5B107BC6}"/>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5" name="Footer Placeholder 4">
            <a:extLst>
              <a:ext uri="{FF2B5EF4-FFF2-40B4-BE49-F238E27FC236}">
                <a16:creationId xmlns:a16="http://schemas.microsoft.com/office/drawing/2014/main" id="{01473143-2471-4F8F-AB59-3C7EF7F65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CAE42-8F9E-47A4-8DB5-6BFDEE6FC6F4}"/>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177183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B6E9-FB5C-4BED-AE36-BCC151B600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8A477-D4EE-409F-BF85-81F6B4122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CF2B8C-2769-4F4D-A2F2-71671B14EB9D}"/>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5" name="Footer Placeholder 4">
            <a:extLst>
              <a:ext uri="{FF2B5EF4-FFF2-40B4-BE49-F238E27FC236}">
                <a16:creationId xmlns:a16="http://schemas.microsoft.com/office/drawing/2014/main" id="{344B123B-0924-43A4-96DB-33565732B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2A786-5ADF-4074-8E57-C7ABB00DD6F3}"/>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295682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CD1F-89C3-453B-973B-8DC37ADE2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982405-8597-4A07-99D3-F572D2570E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7223F0-3FDD-436E-AB30-3C62F4C616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87033C-5B4F-4149-8F0A-C35CDA775A6D}"/>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6" name="Footer Placeholder 5">
            <a:extLst>
              <a:ext uri="{FF2B5EF4-FFF2-40B4-BE49-F238E27FC236}">
                <a16:creationId xmlns:a16="http://schemas.microsoft.com/office/drawing/2014/main" id="{3F531470-2FBB-479F-AECD-ED9DF0F82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4887E-65A1-4733-A29B-CDC476499BE9}"/>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426130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4177-3BA3-418F-84CB-E985C743FF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C15735-A375-430D-A5A5-DD8787875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02C8B4-52AF-4BE9-8821-F1C77105B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20A424-C4EB-4AAC-A55C-CB0EA3AF41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C5C30-A579-4F0B-B364-B1AD3086B3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C4327-1230-42C3-94E1-4BB526C7115B}"/>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8" name="Footer Placeholder 7">
            <a:extLst>
              <a:ext uri="{FF2B5EF4-FFF2-40B4-BE49-F238E27FC236}">
                <a16:creationId xmlns:a16="http://schemas.microsoft.com/office/drawing/2014/main" id="{8EEF9AB0-5239-46F4-B5EE-F645E5C299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D318E5-59A0-47D7-8831-4772599FCC15}"/>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199187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DCE3-F607-4058-8EDE-E3495D7F5D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0CC849-84BE-45EC-8BAB-287DA12E23E8}"/>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4" name="Footer Placeholder 3">
            <a:extLst>
              <a:ext uri="{FF2B5EF4-FFF2-40B4-BE49-F238E27FC236}">
                <a16:creationId xmlns:a16="http://schemas.microsoft.com/office/drawing/2014/main" id="{50D01AC7-CD65-48F0-8D40-72D87FE05D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5FDC1F-8044-4086-9BBC-40278BFB7EAE}"/>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173890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EE76E9-8AEA-4419-A44D-23EC10B2CC50}"/>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3" name="Footer Placeholder 2">
            <a:extLst>
              <a:ext uri="{FF2B5EF4-FFF2-40B4-BE49-F238E27FC236}">
                <a16:creationId xmlns:a16="http://schemas.microsoft.com/office/drawing/2014/main" id="{826E6658-C483-4D20-B7E7-3A5F891EA6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F4194B-94DF-4B84-8F7F-CB9746FCCE1D}"/>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113342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9592-54A1-45FD-BDA8-9B6C3A9BB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36EB85-3EBF-4698-B437-6CAA3C285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B0B8E1-FE24-4502-94F8-19D1E53BF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40704-9B22-46A4-93D2-A28695A9EFEF}"/>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6" name="Footer Placeholder 5">
            <a:extLst>
              <a:ext uri="{FF2B5EF4-FFF2-40B4-BE49-F238E27FC236}">
                <a16:creationId xmlns:a16="http://schemas.microsoft.com/office/drawing/2014/main" id="{4C52E835-2C70-4EDD-9F22-3C4B38F9E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93F39-4EA8-4C07-A058-3F5495E65B40}"/>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9349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2BC6-688F-4091-96D3-0177577D4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73567B-FAB4-44A5-9A25-318DF61DE8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407963-70F7-4C1F-9AC4-FD3B76527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0BFE6-E36E-4C5A-8FEC-72B840119A19}"/>
              </a:ext>
            </a:extLst>
          </p:cNvPr>
          <p:cNvSpPr>
            <a:spLocks noGrp="1"/>
          </p:cNvSpPr>
          <p:nvPr>
            <p:ph type="dt" sz="half" idx="10"/>
          </p:nvPr>
        </p:nvSpPr>
        <p:spPr/>
        <p:txBody>
          <a:bodyPr/>
          <a:lstStyle/>
          <a:p>
            <a:fld id="{E602494B-3311-4F8A-AF44-CED7918DB1DD}" type="datetimeFigureOut">
              <a:rPr lang="en-US" smtClean="0"/>
              <a:t>12/4/2020</a:t>
            </a:fld>
            <a:endParaRPr lang="en-US"/>
          </a:p>
        </p:txBody>
      </p:sp>
      <p:sp>
        <p:nvSpPr>
          <p:cNvPr id="6" name="Footer Placeholder 5">
            <a:extLst>
              <a:ext uri="{FF2B5EF4-FFF2-40B4-BE49-F238E27FC236}">
                <a16:creationId xmlns:a16="http://schemas.microsoft.com/office/drawing/2014/main" id="{6AE5974A-DC05-4B3E-A5F8-9EA53BF4C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8B4CF-EDB9-4D45-9468-D8A69C759A8C}"/>
              </a:ext>
            </a:extLst>
          </p:cNvPr>
          <p:cNvSpPr>
            <a:spLocks noGrp="1"/>
          </p:cNvSpPr>
          <p:nvPr>
            <p:ph type="sldNum" sz="quarter" idx="12"/>
          </p:nvPr>
        </p:nvSpPr>
        <p:spPr/>
        <p:txBody>
          <a:bodyPr/>
          <a:lstStyle/>
          <a:p>
            <a:fld id="{94028471-113A-4E60-99BA-0DF393328770}" type="slidenum">
              <a:rPr lang="en-US" smtClean="0"/>
              <a:t>‹#›</a:t>
            </a:fld>
            <a:endParaRPr lang="en-US"/>
          </a:p>
        </p:txBody>
      </p:sp>
    </p:spTree>
    <p:extLst>
      <p:ext uri="{BB962C8B-B14F-4D97-AF65-F5344CB8AC3E}">
        <p14:creationId xmlns:p14="http://schemas.microsoft.com/office/powerpoint/2010/main" val="414742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48007B-D707-4519-907F-3C56A859B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5F9196-86A9-4C5B-926F-62D11DF845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4EADB-F66C-41EA-ADF3-1ADCDF54DB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2494B-3311-4F8A-AF44-CED7918DB1DD}" type="datetimeFigureOut">
              <a:rPr lang="en-US" smtClean="0"/>
              <a:t>12/4/2020</a:t>
            </a:fld>
            <a:endParaRPr lang="en-US"/>
          </a:p>
        </p:txBody>
      </p:sp>
      <p:sp>
        <p:nvSpPr>
          <p:cNvPr id="5" name="Footer Placeholder 4">
            <a:extLst>
              <a:ext uri="{FF2B5EF4-FFF2-40B4-BE49-F238E27FC236}">
                <a16:creationId xmlns:a16="http://schemas.microsoft.com/office/drawing/2014/main" id="{10233243-AC63-423E-8DC4-257712646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3A4D90-EA41-4C12-8095-38C06F486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28471-113A-4E60-99BA-0DF393328770}" type="slidenum">
              <a:rPr lang="en-US" smtClean="0"/>
              <a:t>‹#›</a:t>
            </a:fld>
            <a:endParaRPr lang="en-US"/>
          </a:p>
        </p:txBody>
      </p:sp>
    </p:spTree>
    <p:extLst>
      <p:ext uri="{BB962C8B-B14F-4D97-AF65-F5344CB8AC3E}">
        <p14:creationId xmlns:p14="http://schemas.microsoft.com/office/powerpoint/2010/main" val="1648409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currie32/predicting-fraud-with-tensorflow"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rojects.spring.io/spring-boot/" TargetMode="External"/><Relationship Id="rId7" Type="http://schemas.openxmlformats.org/officeDocument/2006/relationships/hyperlink" Target="https://www.enterpriseintegrationpatterns.com/patterns/messaging/" TargetMode="External"/><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s://spring.io/projects/spring-integration" TargetMode="External"/><Relationship Id="rId5" Type="http://schemas.openxmlformats.org/officeDocument/2006/relationships/hyperlink" Target="https://cloud.spring.io/spring-cloud-task/" TargetMode="External"/><Relationship Id="rId4" Type="http://schemas.openxmlformats.org/officeDocument/2006/relationships/hyperlink" Target="https://cloud.spring.io/spring-cloud-strea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DA29-2769-4967-AB84-5BE02430D03C}"/>
              </a:ext>
            </a:extLst>
          </p:cNvPr>
          <p:cNvSpPr>
            <a:spLocks noGrp="1"/>
          </p:cNvSpPr>
          <p:nvPr>
            <p:ph type="ctrTitle"/>
          </p:nvPr>
        </p:nvSpPr>
        <p:spPr/>
        <p:txBody>
          <a:bodyPr/>
          <a:lstStyle/>
          <a:p>
            <a:r>
              <a:rPr lang="en-US" dirty="0">
                <a:solidFill>
                  <a:schemeClr val="accent2">
                    <a:lumMod val="75000"/>
                  </a:schemeClr>
                </a:solidFill>
              </a:rPr>
              <a:t>CDC Fraud Detection Demo </a:t>
            </a:r>
          </a:p>
        </p:txBody>
      </p:sp>
      <p:sp>
        <p:nvSpPr>
          <p:cNvPr id="3" name="Text Placeholder 2">
            <a:extLst>
              <a:ext uri="{FF2B5EF4-FFF2-40B4-BE49-F238E27FC236}">
                <a16:creationId xmlns:a16="http://schemas.microsoft.com/office/drawing/2014/main" id="{154AAF53-9C69-4552-A159-E78AA65F72FB}"/>
              </a:ext>
            </a:extLst>
          </p:cNvPr>
          <p:cNvSpPr>
            <a:spLocks noGrp="1"/>
          </p:cNvSpPr>
          <p:nvPr>
            <p:ph type="body" sz="quarter" idx="33"/>
          </p:nvPr>
        </p:nvSpPr>
        <p:spPr/>
        <p:txBody>
          <a:bodyPr/>
          <a:lstStyle/>
          <a:p>
            <a:r>
              <a:rPr lang="en-US" dirty="0"/>
              <a:t>Spring Data Flow Platform</a:t>
            </a:r>
          </a:p>
        </p:txBody>
      </p:sp>
    </p:spTree>
    <p:extLst>
      <p:ext uri="{BB962C8B-B14F-4D97-AF65-F5344CB8AC3E}">
        <p14:creationId xmlns:p14="http://schemas.microsoft.com/office/powerpoint/2010/main" val="189514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pic>
        <p:nvPicPr>
          <p:cNvPr id="3" name="Picture 2">
            <a:extLst>
              <a:ext uri="{FF2B5EF4-FFF2-40B4-BE49-F238E27FC236}">
                <a16:creationId xmlns:a16="http://schemas.microsoft.com/office/drawing/2014/main" id="{C2A52193-AACD-4F27-B486-3637E01B8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2" y="1376362"/>
            <a:ext cx="10620375" cy="4105275"/>
          </a:xfrm>
          <a:prstGeom prst="rect">
            <a:avLst/>
          </a:prstGeom>
        </p:spPr>
      </p:pic>
      <p:sp>
        <p:nvSpPr>
          <p:cNvPr id="4" name="Rectangle 3">
            <a:extLst>
              <a:ext uri="{FF2B5EF4-FFF2-40B4-BE49-F238E27FC236}">
                <a16:creationId xmlns:a16="http://schemas.microsoft.com/office/drawing/2014/main" id="{DD030D1B-84E5-45EE-B569-BDC6BDE4012C}"/>
              </a:ext>
            </a:extLst>
          </p:cNvPr>
          <p:cNvSpPr/>
          <p:nvPr/>
        </p:nvSpPr>
        <p:spPr>
          <a:xfrm>
            <a:off x="3101008" y="1510748"/>
            <a:ext cx="5155096" cy="38563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1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927" y="653647"/>
            <a:ext cx="10515600" cy="5875942"/>
          </a:xfrm>
        </p:spPr>
        <p:txBody>
          <a:bodyPr>
            <a:normAutofit fontScale="77500" lnSpcReduction="20000"/>
          </a:bodyPr>
          <a:lstStyle/>
          <a:p>
            <a:pPr marL="0">
              <a:lnSpc>
                <a:spcPct val="170000"/>
              </a:lnSpc>
            </a:pPr>
            <a:r>
              <a:rPr lang="en-US" sz="2600" b="1" dirty="0">
                <a:solidFill>
                  <a:schemeClr val="accent2">
                    <a:lumMod val="75000"/>
                  </a:schemeClr>
                </a:solidFill>
                <a:latin typeface="Calibri" panose="020F0502020204030204" pitchFamily="34" charset="0"/>
                <a:cs typeface="Calibri" panose="020F0502020204030204" pitchFamily="34" charset="0"/>
              </a:rPr>
              <a:t>Skipper Server</a:t>
            </a:r>
          </a:p>
          <a:p>
            <a:pPr lvl="1" algn="just">
              <a:lnSpc>
                <a:spcPct val="150000"/>
              </a:lnSpc>
            </a:pPr>
            <a:r>
              <a:rPr lang="en-US" dirty="0"/>
              <a:t>Skipper is a tool that allows you to discover Spring Boot applications and manage their lifecycle on multiple Cloud Platforms. You can use Skipper standalone or integrate it with Continuous Integration pipelines to help achieve Continuous Deployment of applications.</a:t>
            </a:r>
            <a:endParaRPr lang="en-US" sz="2500" dirty="0">
              <a:latin typeface="Californian FB" panose="0207040306080B030204" pitchFamily="18" charset="0"/>
            </a:endParaRPr>
          </a:p>
          <a:p>
            <a:pPr lvl="1" algn="just">
              <a:lnSpc>
                <a:spcPct val="150000"/>
              </a:lnSpc>
            </a:pPr>
            <a:r>
              <a:rPr lang="en-US" sz="2500" dirty="0"/>
              <a:t>Skipper Server does the app import and Stream Creation and then same will be deployed on Spring Cloud Data Flow platform.</a:t>
            </a:r>
          </a:p>
          <a:p>
            <a:pPr marL="0">
              <a:lnSpc>
                <a:spcPct val="170000"/>
              </a:lnSpc>
            </a:pPr>
            <a:r>
              <a:rPr lang="en-US" sz="2600" b="1" dirty="0">
                <a:solidFill>
                  <a:schemeClr val="accent2">
                    <a:lumMod val="75000"/>
                  </a:schemeClr>
                </a:solidFill>
                <a:latin typeface="Calibri" panose="020F0502020204030204" pitchFamily="34" charset="0"/>
                <a:cs typeface="Calibri" panose="020F0502020204030204" pitchFamily="34" charset="0"/>
              </a:rPr>
              <a:t>CDC Source/CDC </a:t>
            </a:r>
            <a:r>
              <a:rPr lang="en-US" sz="2600" b="1" dirty="0" err="1">
                <a:solidFill>
                  <a:schemeClr val="accent2">
                    <a:lumMod val="75000"/>
                  </a:schemeClr>
                </a:solidFill>
                <a:latin typeface="Calibri" panose="020F0502020204030204" pitchFamily="34" charset="0"/>
                <a:cs typeface="Calibri" panose="020F0502020204030204" pitchFamily="34" charset="0"/>
              </a:rPr>
              <a:t>Debezium</a:t>
            </a:r>
            <a:endParaRPr lang="en-US" sz="2600" b="1" dirty="0">
              <a:solidFill>
                <a:schemeClr val="accent2">
                  <a:lumMod val="75000"/>
                </a:schemeClr>
              </a:solidFill>
              <a:latin typeface="Calibri" panose="020F0502020204030204" pitchFamily="34" charset="0"/>
              <a:cs typeface="Calibri" panose="020F0502020204030204" pitchFamily="34" charset="0"/>
            </a:endParaRPr>
          </a:p>
          <a:p>
            <a:pPr lvl="1">
              <a:lnSpc>
                <a:spcPct val="150000"/>
              </a:lnSpc>
            </a:pPr>
            <a:r>
              <a:rPr lang="en-US" sz="2500" dirty="0" err="1"/>
              <a:t>Debezium</a:t>
            </a:r>
            <a:r>
              <a:rPr lang="en-US" sz="2500" dirty="0"/>
              <a:t> is an open source distributed platform for change data capture. Start it up, point it at your databases, and your apps can start responding to all of the inserts, updates, and deletes that other apps commit to your databases.</a:t>
            </a:r>
          </a:p>
          <a:p>
            <a:pPr marL="0">
              <a:lnSpc>
                <a:spcPct val="170000"/>
              </a:lnSpc>
            </a:pPr>
            <a:r>
              <a:rPr lang="en-US" sz="2600" b="1" dirty="0">
                <a:solidFill>
                  <a:schemeClr val="accent2">
                    <a:lumMod val="75000"/>
                  </a:schemeClr>
                </a:solidFill>
                <a:latin typeface="Calibri" panose="020F0502020204030204" pitchFamily="34" charset="0"/>
                <a:cs typeface="Calibri" panose="020F0502020204030204" pitchFamily="34" charset="0"/>
              </a:rPr>
              <a:t>Data pipeline implementation </a:t>
            </a:r>
          </a:p>
          <a:p>
            <a:pPr lvl="1">
              <a:lnSpc>
                <a:spcPct val="150000"/>
              </a:lnSpc>
            </a:pPr>
            <a:r>
              <a:rPr lang="en-US" sz="2500" dirty="0"/>
              <a:t>The data captured from the source will then be posted to the Kafka topic. Kafka will inject log to transaction processor . Then the processor will consume the data from Kafka for the further task.</a:t>
            </a:r>
          </a:p>
          <a:p>
            <a:endParaRPr lang="en-US" dirty="0"/>
          </a:p>
        </p:txBody>
      </p:sp>
    </p:spTree>
    <p:extLst>
      <p:ext uri="{BB962C8B-B14F-4D97-AF65-F5344CB8AC3E}">
        <p14:creationId xmlns:p14="http://schemas.microsoft.com/office/powerpoint/2010/main" val="47651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4011752D-1921-410D-8126-11574CD0E49C}"/>
              </a:ext>
            </a:extLst>
          </p:cNvPr>
          <p:cNvSpPr/>
          <p:nvPr/>
        </p:nvSpPr>
        <p:spPr>
          <a:xfrm>
            <a:off x="583095" y="1023296"/>
            <a:ext cx="10535479" cy="2723823"/>
          </a:xfrm>
          <a:prstGeom prst="rect">
            <a:avLst/>
          </a:prstGeom>
        </p:spPr>
        <p:txBody>
          <a:bodyPr wrap="square">
            <a:spAutoFit/>
          </a:bodyPr>
          <a:lstStyle/>
          <a:p>
            <a:pPr>
              <a:lnSpc>
                <a:spcPct val="150000"/>
              </a:lnSpc>
            </a:pPr>
            <a:r>
              <a:rPr lang="en-US" sz="2400" b="1" dirty="0">
                <a:solidFill>
                  <a:schemeClr val="accent2">
                    <a:lumMod val="75000"/>
                  </a:schemeClr>
                </a:solidFill>
                <a:latin typeface="Californian FB" panose="0207040306080B030204" pitchFamily="18" charset="0"/>
              </a:rPr>
              <a:t>Fraud Detection Processor</a:t>
            </a:r>
            <a:endParaRPr lang="en-US" sz="2400" dirty="0">
              <a:solidFill>
                <a:schemeClr val="accent2">
                  <a:lumMod val="75000"/>
                </a:schemeClr>
              </a:solidFill>
              <a:latin typeface="Californian FB" panose="0207040306080B030204" pitchFamily="18" charset="0"/>
            </a:endParaRPr>
          </a:p>
          <a:p>
            <a:pPr marL="285750" indent="-285750">
              <a:lnSpc>
                <a:spcPct val="150000"/>
              </a:lnSpc>
              <a:buFont typeface="Wingdings" panose="05000000000000000000" pitchFamily="2" charset="2"/>
              <a:buChar char="v"/>
            </a:pPr>
            <a:r>
              <a:rPr lang="en-US" dirty="0">
                <a:latin typeface="Californian FB" panose="0207040306080B030204" pitchFamily="18" charset="0"/>
              </a:rPr>
              <a:t>Custom Spring Cloud App Starter that extends the </a:t>
            </a:r>
            <a:r>
              <a:rPr lang="en-US" b="1" dirty="0">
                <a:latin typeface="Californian FB" panose="0207040306080B030204" pitchFamily="18" charset="0"/>
              </a:rPr>
              <a:t>TensorFlow Processor </a:t>
            </a:r>
            <a:r>
              <a:rPr lang="en-US" dirty="0">
                <a:latin typeface="Californian FB" panose="0207040306080B030204" pitchFamily="18" charset="0"/>
              </a:rPr>
              <a:t>to support a specific </a:t>
            </a:r>
            <a:r>
              <a:rPr lang="en-US" b="1" dirty="0">
                <a:latin typeface="Californian FB" panose="0207040306080B030204" pitchFamily="18" charset="0"/>
              </a:rPr>
              <a:t>TensorFlow</a:t>
            </a:r>
            <a:r>
              <a:rPr lang="en-US" dirty="0">
                <a:latin typeface="Californian FB" panose="0207040306080B030204" pitchFamily="18" charset="0"/>
              </a:rPr>
              <a:t> model build for the Credit Card Detection solution.</a:t>
            </a:r>
          </a:p>
          <a:p>
            <a:pPr marL="285750" indent="-285750">
              <a:lnSpc>
                <a:spcPct val="150000"/>
              </a:lnSpc>
              <a:buFont typeface="Wingdings" panose="05000000000000000000" pitchFamily="2" charset="2"/>
              <a:buChar char="v"/>
            </a:pPr>
            <a:r>
              <a:rPr lang="en-US" dirty="0">
                <a:latin typeface="Californian FB" panose="0207040306080B030204" pitchFamily="18" charset="0"/>
              </a:rPr>
              <a:t> </a:t>
            </a:r>
            <a:r>
              <a:rPr lang="en-US" dirty="0">
                <a:latin typeface="Californian FB" panose="0207040306080B030204" pitchFamily="18" charset="0"/>
                <a:hlinkClick r:id="rId3"/>
              </a:rPr>
              <a:t>https://www.kaggle.com/currie32/predicting-fraud-with-tensorflow</a:t>
            </a:r>
            <a:r>
              <a:rPr lang="en-US" dirty="0">
                <a:latin typeface="Californian FB" panose="0207040306080B030204" pitchFamily="18" charset="0"/>
              </a:rPr>
              <a:t>  </a:t>
            </a:r>
          </a:p>
          <a:p>
            <a:pPr marL="285750" indent="-285750">
              <a:lnSpc>
                <a:spcPct val="150000"/>
              </a:lnSpc>
              <a:buFont typeface="Wingdings" panose="05000000000000000000" pitchFamily="2" charset="2"/>
              <a:buChar char="v"/>
            </a:pPr>
            <a:r>
              <a:rPr lang="en-US" dirty="0">
                <a:latin typeface="Californian FB" panose="0207040306080B030204" pitchFamily="18" charset="0"/>
              </a:rPr>
              <a:t> fraud_detection_graph.pb loaded as resource and it has been used as template to analysis the transaction received from transaction generation. </a:t>
            </a:r>
          </a:p>
        </p:txBody>
      </p:sp>
    </p:spTree>
    <p:extLst>
      <p:ext uri="{BB962C8B-B14F-4D97-AF65-F5344CB8AC3E}">
        <p14:creationId xmlns:p14="http://schemas.microsoft.com/office/powerpoint/2010/main" val="1982447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0" y="1282"/>
            <a:ext cx="12191980" cy="6856718"/>
          </a:xfrm>
          <a:prstGeom prst="rect">
            <a:avLst/>
          </a:prstGeom>
        </p:spPr>
      </p:pic>
      <p:sp>
        <p:nvSpPr>
          <p:cNvPr id="3" name="Rectangle 2">
            <a:extLst>
              <a:ext uri="{FF2B5EF4-FFF2-40B4-BE49-F238E27FC236}">
                <a16:creationId xmlns:a16="http://schemas.microsoft.com/office/drawing/2014/main" id="{B595C69E-C824-436D-9051-9215A9C614C5}"/>
              </a:ext>
            </a:extLst>
          </p:cNvPr>
          <p:cNvSpPr/>
          <p:nvPr/>
        </p:nvSpPr>
        <p:spPr>
          <a:xfrm>
            <a:off x="543338" y="1147407"/>
            <a:ext cx="10668002" cy="5180905"/>
          </a:xfrm>
          <a:prstGeom prst="rect">
            <a:avLst/>
          </a:prstGeom>
        </p:spPr>
        <p:txBody>
          <a:bodyPr wrap="square">
            <a:spAutoFit/>
          </a:bodyPr>
          <a:lstStyle/>
          <a:p>
            <a:pPr>
              <a:lnSpc>
                <a:spcPct val="150000"/>
              </a:lnSpc>
            </a:pPr>
            <a:r>
              <a:rPr lang="en-US" b="1" dirty="0">
                <a:solidFill>
                  <a:schemeClr val="accent2">
                    <a:lumMod val="75000"/>
                  </a:schemeClr>
                </a:solidFill>
                <a:latin typeface="Californian FB" panose="0207040306080B030204" pitchFamily="18" charset="0"/>
              </a:rPr>
              <a:t>Data analysis with </a:t>
            </a:r>
            <a:r>
              <a:rPr lang="en-US" b="1" dirty="0" err="1">
                <a:solidFill>
                  <a:schemeClr val="accent2">
                    <a:lumMod val="75000"/>
                  </a:schemeClr>
                </a:solidFill>
                <a:latin typeface="Californian FB" panose="0207040306080B030204" pitchFamily="18" charset="0"/>
              </a:rPr>
              <a:t>TensorFlow</a:t>
            </a:r>
            <a:r>
              <a:rPr lang="en-US" b="1" dirty="0">
                <a:solidFill>
                  <a:schemeClr val="accent2">
                    <a:lumMod val="75000"/>
                  </a:schemeClr>
                </a:solidFill>
                <a:latin typeface="Californian FB" panose="0207040306080B030204" pitchFamily="18" charset="0"/>
              </a:rPr>
              <a:t> </a:t>
            </a:r>
            <a:r>
              <a:rPr lang="en-US" b="1" dirty="0">
                <a:latin typeface="Californian FB" panose="0207040306080B030204" pitchFamily="18" charset="0"/>
              </a:rPr>
              <a:t>: </a:t>
            </a:r>
            <a:r>
              <a:rPr lang="en-US" dirty="0" err="1">
                <a:latin typeface="Californian FB" panose="0207040306080B030204" pitchFamily="18" charset="0"/>
              </a:rPr>
              <a:t>TensorFlow</a:t>
            </a:r>
            <a:r>
              <a:rPr lang="en-US" dirty="0">
                <a:latin typeface="Californian FB" panose="0207040306080B030204" pitchFamily="18" charset="0"/>
              </a:rPr>
              <a:t> Data Validation identifies anomalies in training and serving data, and can automatically create a schema by examining the data. The component can be configured to detect different classes of anomalies in the data. It can</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Californian FB" panose="0207040306080B030204" pitchFamily="18" charset="0"/>
              </a:rPr>
              <a:t>Compares multiple datasets. Helps in identifying data and distribution skew between train, </a:t>
            </a:r>
            <a:r>
              <a:rPr lang="en-US" altLang="en-US" dirty="0" err="1">
                <a:latin typeface="Californian FB" panose="0207040306080B030204" pitchFamily="18" charset="0"/>
              </a:rPr>
              <a:t>eval</a:t>
            </a:r>
            <a:r>
              <a:rPr lang="en-US" altLang="en-US" dirty="0">
                <a:latin typeface="Californian FB" panose="0207040306080B030204" pitchFamily="18" charset="0"/>
              </a:rPr>
              <a:t> and serving datasets</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Californian FB" panose="0207040306080B030204" pitchFamily="18" charset="0"/>
              </a:rPr>
              <a:t>Automatically enervates a schema based on underlying data as well as use the schema to inspect out of time datasets</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Californian FB" panose="0207040306080B030204" pitchFamily="18" charset="0"/>
              </a:rPr>
              <a:t>Identify anomalies, such as missing features, out-of-range values among others</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Californian FB" panose="0207040306080B030204" pitchFamily="18" charset="0"/>
              </a:rPr>
              <a:t>Detect data drift by looking at a series of data </a:t>
            </a:r>
            <a:endParaRPr lang="en-US" b="1" dirty="0">
              <a:solidFill>
                <a:srgbClr val="000000"/>
              </a:solidFill>
              <a:latin typeface="Californian FB" panose="0207040306080B0302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b="1" dirty="0">
                <a:solidFill>
                  <a:schemeClr val="accent2">
                    <a:lumMod val="75000"/>
                  </a:schemeClr>
                </a:solidFill>
                <a:latin typeface="Californian FB" panose="0207040306080B030204" pitchFamily="18" charset="0"/>
                <a:ea typeface="Calibri" panose="020F0502020204030204" pitchFamily="34" charset="0"/>
                <a:cs typeface="Times New Roman" panose="02020603050405020304" pitchFamily="18" charset="0"/>
              </a:rPr>
              <a:t>Micrometer</a:t>
            </a:r>
            <a:r>
              <a:rPr lang="en-US" dirty="0">
                <a:solidFill>
                  <a:schemeClr val="accent2">
                    <a:lumMod val="75000"/>
                  </a:schemeClr>
                </a:solidFill>
                <a:latin typeface="Californian FB" panose="0207040306080B030204" pitchFamily="18" charset="0"/>
                <a:ea typeface="Calibri" panose="020F0502020204030204" pitchFamily="34" charset="0"/>
                <a:cs typeface="Times New Roman" panose="02020603050405020304" pitchFamily="18" charset="0"/>
              </a:rPr>
              <a:t> </a:t>
            </a:r>
            <a:r>
              <a:rPr lang="en-US" dirty="0">
                <a:latin typeface="Californian FB" panose="0207040306080B030204" pitchFamily="18" charset="0"/>
                <a:ea typeface="Calibri" panose="020F0502020204030204" pitchFamily="34" charset="0"/>
                <a:cs typeface="Times New Roman" panose="02020603050405020304" pitchFamily="18" charset="0"/>
              </a:rPr>
              <a:t>is an open-source project and provides a metric facade that exposes metric data in a vendor-neutral format that a monitoring system can understand</a:t>
            </a:r>
          </a:p>
          <a:p>
            <a:pPr>
              <a:lnSpc>
                <a:spcPct val="150000"/>
              </a:lnSpc>
              <a:spcAft>
                <a:spcPts val="800"/>
              </a:spcAft>
            </a:pPr>
            <a:r>
              <a:rPr lang="en-US" b="1" dirty="0">
                <a:solidFill>
                  <a:schemeClr val="accent2">
                    <a:lumMod val="75000"/>
                  </a:schemeClr>
                </a:solidFill>
                <a:latin typeface="Californian FB" panose="0207040306080B030204" pitchFamily="18" charset="0"/>
              </a:rPr>
              <a:t>Counter</a:t>
            </a:r>
            <a:r>
              <a:rPr lang="en-US" dirty="0">
                <a:latin typeface="Californian FB" panose="0207040306080B030204" pitchFamily="18" charset="0"/>
              </a:rPr>
              <a:t> is a single, monotonically increasing, cumulative metric.</a:t>
            </a:r>
          </a:p>
        </p:txBody>
      </p:sp>
    </p:spTree>
    <p:extLst>
      <p:ext uri="{BB962C8B-B14F-4D97-AF65-F5344CB8AC3E}">
        <p14:creationId xmlns:p14="http://schemas.microsoft.com/office/powerpoint/2010/main" val="3981798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pic>
        <p:nvPicPr>
          <p:cNvPr id="3" name="Picture 2">
            <a:extLst>
              <a:ext uri="{FF2B5EF4-FFF2-40B4-BE49-F238E27FC236}">
                <a16:creationId xmlns:a16="http://schemas.microsoft.com/office/drawing/2014/main" id="{F0CC78C4-0DB7-4690-BD8A-B71332D2F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2" y="1376362"/>
            <a:ext cx="10620375" cy="4105275"/>
          </a:xfrm>
          <a:prstGeom prst="rect">
            <a:avLst/>
          </a:prstGeom>
        </p:spPr>
      </p:pic>
      <p:sp>
        <p:nvSpPr>
          <p:cNvPr id="4" name="Rectangle 3">
            <a:extLst>
              <a:ext uri="{FF2B5EF4-FFF2-40B4-BE49-F238E27FC236}">
                <a16:creationId xmlns:a16="http://schemas.microsoft.com/office/drawing/2014/main" id="{1E1EB6DB-E821-4D9D-8713-D3730AFB5F5C}"/>
              </a:ext>
            </a:extLst>
          </p:cNvPr>
          <p:cNvSpPr/>
          <p:nvPr/>
        </p:nvSpPr>
        <p:spPr>
          <a:xfrm>
            <a:off x="8680172" y="1510748"/>
            <a:ext cx="2597427" cy="38563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05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2" name="Rectangle 1">
            <a:extLst>
              <a:ext uri="{FF2B5EF4-FFF2-40B4-BE49-F238E27FC236}">
                <a16:creationId xmlns:a16="http://schemas.microsoft.com/office/drawing/2014/main" id="{6F99F12E-E4F8-4D74-AD7D-476920C1BE22}"/>
              </a:ext>
            </a:extLst>
          </p:cNvPr>
          <p:cNvSpPr/>
          <p:nvPr/>
        </p:nvSpPr>
        <p:spPr>
          <a:xfrm>
            <a:off x="344557" y="1270652"/>
            <a:ext cx="11516139" cy="4242187"/>
          </a:xfrm>
          <a:prstGeom prst="rect">
            <a:avLst/>
          </a:prstGeom>
        </p:spPr>
        <p:txBody>
          <a:bodyPr wrap="square">
            <a:spAutoFit/>
          </a:bodyPr>
          <a:lstStyle/>
          <a:p>
            <a:pPr>
              <a:lnSpc>
                <a:spcPct val="150000"/>
              </a:lnSpc>
              <a:spcAft>
                <a:spcPts val="800"/>
              </a:spcAft>
            </a:pPr>
            <a:r>
              <a:rPr lang="en-US" sz="2400" b="1" dirty="0">
                <a:solidFill>
                  <a:schemeClr val="accent2">
                    <a:lumMod val="75000"/>
                  </a:schemeClr>
                </a:solidFill>
                <a:latin typeface="Californian FB" panose="0207040306080B030204" pitchFamily="18" charset="0"/>
                <a:ea typeface="Calibri" panose="020F0502020204030204" pitchFamily="34" charset="0"/>
                <a:cs typeface="Times New Roman" panose="02020603050405020304" pitchFamily="18" charset="0"/>
              </a:rPr>
              <a:t>Prometheus</a:t>
            </a:r>
            <a:endParaRPr lang="en-US" sz="2400" dirty="0">
              <a:solidFill>
                <a:schemeClr val="accent2">
                  <a:lumMod val="75000"/>
                </a:schemeClr>
              </a:solidFill>
              <a:latin typeface="Californian FB" panose="0207040306080B0302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900" dirty="0"/>
              <a:t>Prometheus stores our metric data in time series in memory by periodically pulling it via HTTP. The data can be visualized by a console template language, a built-in expression browser, or by integrating Grafana (which we will do after setting up Prometheus).</a:t>
            </a:r>
          </a:p>
          <a:p>
            <a:pPr>
              <a:lnSpc>
                <a:spcPct val="150000"/>
              </a:lnSpc>
              <a:spcAft>
                <a:spcPts val="800"/>
              </a:spcAft>
            </a:pPr>
            <a:r>
              <a:rPr lang="en-US" sz="2400" b="1" dirty="0">
                <a:solidFill>
                  <a:schemeClr val="accent2">
                    <a:lumMod val="75000"/>
                  </a:schemeClr>
                </a:solidFill>
                <a:latin typeface="Californian FB" panose="0207040306080B030204" pitchFamily="18" charset="0"/>
                <a:ea typeface="Calibri" panose="020F0502020204030204" pitchFamily="34" charset="0"/>
                <a:cs typeface="Times New Roman" panose="02020603050405020304" pitchFamily="18" charset="0"/>
              </a:rPr>
              <a:t>Grafana</a:t>
            </a:r>
            <a:endParaRPr lang="en-US" sz="2400" dirty="0">
              <a:solidFill>
                <a:schemeClr val="accent2">
                  <a:lumMod val="75000"/>
                </a:schemeClr>
              </a:solidFill>
              <a:latin typeface="Californian FB" panose="0207040306080B0302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900" dirty="0"/>
              <a:t>The included Prometheus browser graph is nice for basic visualization of our metrics but we will use Grafana instead. Grafana provides a rich UI where you create, explore and share dashboards that contain multiple graphs. </a:t>
            </a:r>
          </a:p>
          <a:p>
            <a:pPr algn="just">
              <a:lnSpc>
                <a:spcPct val="150000"/>
              </a:lnSpc>
              <a:spcAft>
                <a:spcPts val="800"/>
              </a:spcAft>
            </a:pPr>
            <a:r>
              <a:rPr lang="en-US" sz="1900" dirty="0"/>
              <a:t>Grafana can pull data from various data sources like Prometheus, Elasticsearch, </a:t>
            </a:r>
            <a:r>
              <a:rPr lang="en-US" sz="1900" dirty="0" err="1"/>
              <a:t>InfluxDB</a:t>
            </a:r>
            <a:r>
              <a:rPr lang="en-US" sz="1900" dirty="0"/>
              <a:t>, etc.</a:t>
            </a:r>
          </a:p>
        </p:txBody>
      </p:sp>
    </p:spTree>
    <p:extLst>
      <p:ext uri="{BB962C8B-B14F-4D97-AF65-F5344CB8AC3E}">
        <p14:creationId xmlns:p14="http://schemas.microsoft.com/office/powerpoint/2010/main" val="2316381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9D49-E25C-4A67-874E-1318488F9419}"/>
              </a:ext>
            </a:extLst>
          </p:cNvPr>
          <p:cNvSpPr>
            <a:spLocks noGrp="1"/>
          </p:cNvSpPr>
          <p:nvPr>
            <p:ph type="title"/>
          </p:nvPr>
        </p:nvSpPr>
        <p:spPr/>
        <p:txBody>
          <a:bodyPr/>
          <a:lstStyle/>
          <a:p>
            <a:r>
              <a:rPr lang="en-US" dirty="0"/>
              <a:t>Technology Stack</a:t>
            </a:r>
          </a:p>
        </p:txBody>
      </p:sp>
      <p:sp>
        <p:nvSpPr>
          <p:cNvPr id="3" name="Text Placeholder 2">
            <a:extLst>
              <a:ext uri="{FF2B5EF4-FFF2-40B4-BE49-F238E27FC236}">
                <a16:creationId xmlns:a16="http://schemas.microsoft.com/office/drawing/2014/main" id="{B90FF406-0C64-415F-8375-DF5A36B3D22B}"/>
              </a:ext>
            </a:extLst>
          </p:cNvPr>
          <p:cNvSpPr>
            <a:spLocks noGrp="1"/>
          </p:cNvSpPr>
          <p:nvPr>
            <p:ph type="body" sz="quarter" idx="11"/>
          </p:nvPr>
        </p:nvSpPr>
        <p:spPr/>
        <p:txBody>
          <a:bodyPr/>
          <a:lstStyle/>
          <a:p>
            <a:r>
              <a:rPr lang="en-US" dirty="0"/>
              <a:t>Subtitle</a:t>
            </a:r>
          </a:p>
        </p:txBody>
      </p:sp>
      <p:sp>
        <p:nvSpPr>
          <p:cNvPr id="4" name="Content Placeholder 3">
            <a:extLst>
              <a:ext uri="{FF2B5EF4-FFF2-40B4-BE49-F238E27FC236}">
                <a16:creationId xmlns:a16="http://schemas.microsoft.com/office/drawing/2014/main" id="{0894337E-D1BF-469C-9545-91E43310A2E7}"/>
              </a:ext>
            </a:extLst>
          </p:cNvPr>
          <p:cNvSpPr>
            <a:spLocks noGrp="1"/>
          </p:cNvSpPr>
          <p:nvPr>
            <p:ph sz="quarter" idx="14"/>
          </p:nvPr>
        </p:nvSpPr>
        <p:spPr/>
        <p:txBody>
          <a:bodyPr>
            <a:normAutofit fontScale="92500" lnSpcReduction="10000"/>
          </a:bodyPr>
          <a:lstStyle/>
          <a:p>
            <a:r>
              <a:rPr lang="en-US" dirty="0">
                <a:solidFill>
                  <a:schemeClr val="accent2">
                    <a:lumMod val="75000"/>
                  </a:schemeClr>
                </a:solidFill>
              </a:rPr>
              <a:t>Framework/Platform</a:t>
            </a:r>
          </a:p>
          <a:p>
            <a:pPr lvl="1"/>
            <a:r>
              <a:rPr lang="en-US" sz="1800" dirty="0"/>
              <a:t>Spring boot</a:t>
            </a:r>
          </a:p>
          <a:p>
            <a:pPr lvl="2"/>
            <a:r>
              <a:rPr lang="en-US" sz="1800" dirty="0"/>
              <a:t>Spring data flow</a:t>
            </a:r>
          </a:p>
          <a:p>
            <a:pPr lvl="2"/>
            <a:r>
              <a:rPr lang="en-US" sz="1800" dirty="0"/>
              <a:t>Spring Cloud stream reactive</a:t>
            </a:r>
          </a:p>
          <a:p>
            <a:pPr lvl="2"/>
            <a:r>
              <a:rPr lang="en-US" sz="1800" dirty="0"/>
              <a:t>Spring Cloud Tasks </a:t>
            </a:r>
          </a:p>
          <a:p>
            <a:pPr lvl="1"/>
            <a:r>
              <a:rPr lang="en-US" sz="1800" dirty="0"/>
              <a:t>Tensor flow</a:t>
            </a:r>
          </a:p>
          <a:p>
            <a:pPr lvl="1"/>
            <a:r>
              <a:rPr lang="en-US" sz="1800" dirty="0"/>
              <a:t>Micrometer</a:t>
            </a:r>
          </a:p>
          <a:p>
            <a:pPr lvl="1"/>
            <a:r>
              <a:rPr lang="en-US" sz="1800" dirty="0"/>
              <a:t>Prometheus</a:t>
            </a:r>
          </a:p>
          <a:p>
            <a:pPr lvl="1"/>
            <a:r>
              <a:rPr lang="en-US" sz="1800" dirty="0" err="1"/>
              <a:t>Grafana</a:t>
            </a:r>
            <a:endParaRPr lang="en-US" sz="1800" dirty="0"/>
          </a:p>
          <a:p>
            <a:pPr lvl="1"/>
            <a:r>
              <a:rPr lang="en-US" sz="1800" dirty="0" err="1"/>
              <a:t>Debezium</a:t>
            </a:r>
            <a:endParaRPr lang="en-US" sz="1800" dirty="0"/>
          </a:p>
          <a:p>
            <a:pPr lvl="1"/>
            <a:endParaRPr lang="en-US" dirty="0">
              <a:solidFill>
                <a:srgbClr val="AE562C"/>
              </a:solidFill>
            </a:endParaRPr>
          </a:p>
        </p:txBody>
      </p:sp>
      <p:sp>
        <p:nvSpPr>
          <p:cNvPr id="5" name="Content Placeholder 4">
            <a:extLst>
              <a:ext uri="{FF2B5EF4-FFF2-40B4-BE49-F238E27FC236}">
                <a16:creationId xmlns:a16="http://schemas.microsoft.com/office/drawing/2014/main" id="{3D45B1ED-2F76-454D-AE53-B499182EF8D0}"/>
              </a:ext>
            </a:extLst>
          </p:cNvPr>
          <p:cNvSpPr>
            <a:spLocks noGrp="1"/>
          </p:cNvSpPr>
          <p:nvPr>
            <p:ph sz="quarter" idx="15"/>
          </p:nvPr>
        </p:nvSpPr>
        <p:spPr/>
        <p:txBody>
          <a:bodyPr>
            <a:normAutofit/>
          </a:bodyPr>
          <a:lstStyle/>
          <a:p>
            <a:r>
              <a:rPr lang="en-US" dirty="0">
                <a:solidFill>
                  <a:schemeClr val="accent2">
                    <a:lumMod val="75000"/>
                  </a:schemeClr>
                </a:solidFill>
              </a:rPr>
              <a:t>Language</a:t>
            </a:r>
          </a:p>
          <a:p>
            <a:pPr lvl="1"/>
            <a:r>
              <a:rPr lang="en-US" dirty="0"/>
              <a:t>Java</a:t>
            </a:r>
          </a:p>
          <a:p>
            <a:pPr lvl="1"/>
            <a:r>
              <a:rPr lang="en-US" dirty="0"/>
              <a:t>Python</a:t>
            </a:r>
          </a:p>
          <a:p>
            <a:pPr lvl="2"/>
            <a:r>
              <a:rPr lang="en-US" dirty="0"/>
              <a:t>Pandas</a:t>
            </a:r>
          </a:p>
          <a:p>
            <a:pPr lvl="2"/>
            <a:r>
              <a:rPr lang="en-US" dirty="0" err="1"/>
              <a:t>Numpy</a:t>
            </a:r>
            <a:endParaRPr lang="en-US" dirty="0"/>
          </a:p>
          <a:p>
            <a:pPr lvl="2"/>
            <a:endParaRPr lang="en-US" dirty="0">
              <a:solidFill>
                <a:srgbClr val="AE562C"/>
              </a:solidFill>
            </a:endParaRPr>
          </a:p>
        </p:txBody>
      </p:sp>
      <p:sp>
        <p:nvSpPr>
          <p:cNvPr id="6" name="Content Placeholder 5">
            <a:extLst>
              <a:ext uri="{FF2B5EF4-FFF2-40B4-BE49-F238E27FC236}">
                <a16:creationId xmlns:a16="http://schemas.microsoft.com/office/drawing/2014/main" id="{467885E4-790A-4AEA-AF42-D0AE78F98905}"/>
              </a:ext>
            </a:extLst>
          </p:cNvPr>
          <p:cNvSpPr>
            <a:spLocks noGrp="1"/>
          </p:cNvSpPr>
          <p:nvPr>
            <p:ph sz="quarter" idx="16"/>
          </p:nvPr>
        </p:nvSpPr>
        <p:spPr/>
        <p:txBody>
          <a:bodyPr>
            <a:normAutofit/>
          </a:bodyPr>
          <a:lstStyle/>
          <a:p>
            <a:r>
              <a:rPr lang="en-US" dirty="0">
                <a:solidFill>
                  <a:schemeClr val="accent2">
                    <a:lumMod val="75000"/>
                  </a:schemeClr>
                </a:solidFill>
              </a:rPr>
              <a:t>Database</a:t>
            </a:r>
          </a:p>
          <a:p>
            <a:pPr lvl="1"/>
            <a:r>
              <a:rPr lang="en-US" dirty="0"/>
              <a:t>Postgres</a:t>
            </a:r>
          </a:p>
          <a:p>
            <a:pPr lvl="1"/>
            <a:r>
              <a:rPr lang="en-US" dirty="0"/>
              <a:t>MySQL</a:t>
            </a:r>
          </a:p>
          <a:p>
            <a:pPr lvl="1"/>
            <a:r>
              <a:rPr lang="en-US" dirty="0"/>
              <a:t>Influx DB</a:t>
            </a:r>
          </a:p>
        </p:txBody>
      </p:sp>
      <p:sp>
        <p:nvSpPr>
          <p:cNvPr id="7" name="Content Placeholder 6">
            <a:extLst>
              <a:ext uri="{FF2B5EF4-FFF2-40B4-BE49-F238E27FC236}">
                <a16:creationId xmlns:a16="http://schemas.microsoft.com/office/drawing/2014/main" id="{19EAAB65-2FAA-4A1D-9C78-CCE8CD70D977}"/>
              </a:ext>
            </a:extLst>
          </p:cNvPr>
          <p:cNvSpPr>
            <a:spLocks noGrp="1"/>
          </p:cNvSpPr>
          <p:nvPr>
            <p:ph sz="quarter" idx="17"/>
          </p:nvPr>
        </p:nvSpPr>
        <p:spPr/>
        <p:txBody>
          <a:bodyPr>
            <a:normAutofit/>
          </a:bodyPr>
          <a:lstStyle/>
          <a:p>
            <a:r>
              <a:rPr lang="en-US" dirty="0">
                <a:solidFill>
                  <a:schemeClr val="accent2">
                    <a:lumMod val="75000"/>
                  </a:schemeClr>
                </a:solidFill>
              </a:rPr>
              <a:t>Messaging</a:t>
            </a:r>
          </a:p>
          <a:p>
            <a:pPr lvl="1"/>
            <a:r>
              <a:rPr lang="en-US" dirty="0"/>
              <a:t>Kafka</a:t>
            </a:r>
          </a:p>
          <a:p>
            <a:pPr marL="457200" lvl="1" indent="0">
              <a:buNone/>
            </a:pPr>
            <a:endParaRPr lang="en-US" dirty="0"/>
          </a:p>
          <a:p>
            <a:endParaRPr lang="en-US" dirty="0"/>
          </a:p>
        </p:txBody>
      </p:sp>
      <p:sp>
        <p:nvSpPr>
          <p:cNvPr id="8" name="Slide Number Placeholder 7">
            <a:extLst>
              <a:ext uri="{FF2B5EF4-FFF2-40B4-BE49-F238E27FC236}">
                <a16:creationId xmlns:a16="http://schemas.microsoft.com/office/drawing/2014/main" id="{F8839161-F22F-462B-AB01-8C4DEB4F8AA4}"/>
              </a:ext>
            </a:extLst>
          </p:cNvPr>
          <p:cNvSpPr>
            <a:spLocks noGrp="1"/>
          </p:cNvSpPr>
          <p:nvPr>
            <p:ph type="sldNum" sz="quarter" idx="4"/>
          </p:nvPr>
        </p:nvSpPr>
        <p:spPr/>
        <p:txBody>
          <a:bodyPr/>
          <a:lstStyle/>
          <a:p>
            <a:fld id="{345D60D9-5372-5F40-9443-0F9AE5BDC3C8}" type="slidenum">
              <a:rPr lang="en-US" smtClean="0"/>
              <a:pPr/>
              <a:t>16</a:t>
            </a:fld>
            <a:endParaRPr lang="en-US" dirty="0"/>
          </a:p>
        </p:txBody>
      </p:sp>
      <p:sp>
        <p:nvSpPr>
          <p:cNvPr id="9" name="Footer Placeholder 8">
            <a:extLst>
              <a:ext uri="{FF2B5EF4-FFF2-40B4-BE49-F238E27FC236}">
                <a16:creationId xmlns:a16="http://schemas.microsoft.com/office/drawing/2014/main" id="{0AEBCDC1-9F89-435C-B9A7-DB13E70EFF8F}"/>
              </a:ext>
            </a:extLst>
          </p:cNvPr>
          <p:cNvSpPr>
            <a:spLocks noGrp="1"/>
          </p:cNvSpPr>
          <p:nvPr>
            <p:ph type="ftr" sz="quarter" idx="3"/>
          </p:nvPr>
        </p:nvSpPr>
        <p:spPr/>
        <p:txBody>
          <a:bodyPr/>
          <a:lstStyle/>
          <a:p>
            <a:r>
              <a:rPr lang="en-US"/>
              <a:t>Copyright © 2020, Oracle and/or its affiliates  |  Confidential: Internal/Restricted/Highly Restricted</a:t>
            </a:r>
            <a:endParaRPr lang="en-US" dirty="0"/>
          </a:p>
        </p:txBody>
      </p:sp>
      <p:sp>
        <p:nvSpPr>
          <p:cNvPr id="10" name="Date Placeholder 9">
            <a:extLst>
              <a:ext uri="{FF2B5EF4-FFF2-40B4-BE49-F238E27FC236}">
                <a16:creationId xmlns:a16="http://schemas.microsoft.com/office/drawing/2014/main" id="{3FC94638-CF6A-4E55-8874-BA00E5683643}"/>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56287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Use Case Support</a:t>
            </a:r>
          </a:p>
        </p:txBody>
      </p:sp>
      <p:sp>
        <p:nvSpPr>
          <p:cNvPr id="3" name="Content Placeholder 2"/>
          <p:cNvSpPr>
            <a:spLocks noGrp="1"/>
          </p:cNvSpPr>
          <p:nvPr>
            <p:ph idx="1"/>
          </p:nvPr>
        </p:nvSpPr>
        <p:spPr/>
        <p:txBody>
          <a:bodyPr/>
          <a:lstStyle/>
          <a:p>
            <a:pPr>
              <a:lnSpc>
                <a:spcPct val="150000"/>
              </a:lnSpc>
            </a:pPr>
            <a:r>
              <a:rPr lang="en-US" dirty="0"/>
              <a:t>Spring Cloud Data Flow supports a range of data processing use cases, from ETL to import/export, event streaming, and predictive analytics.</a:t>
            </a:r>
          </a:p>
          <a:p>
            <a:pPr marL="285750" indent="-285750">
              <a:lnSpc>
                <a:spcPct val="150000"/>
              </a:lnSpc>
              <a:buFont typeface="Wingdings" panose="05000000000000000000" pitchFamily="2" charset="2"/>
              <a:buChar char="v"/>
            </a:pPr>
            <a:r>
              <a:rPr lang="en-US" dirty="0"/>
              <a:t> Event Driven Micro service for transaction support.</a:t>
            </a:r>
          </a:p>
          <a:p>
            <a:pPr marL="285750" indent="-285750">
              <a:lnSpc>
                <a:spcPct val="150000"/>
              </a:lnSpc>
              <a:buFont typeface="Wingdings" panose="05000000000000000000" pitchFamily="2" charset="2"/>
              <a:buChar char="v"/>
            </a:pPr>
            <a:r>
              <a:rPr lang="en-US" dirty="0"/>
              <a:t> Data pipeline between service.</a:t>
            </a:r>
          </a:p>
          <a:p>
            <a:endParaRPr lang="en-US" dirty="0"/>
          </a:p>
        </p:txBody>
      </p:sp>
    </p:spTree>
    <p:extLst>
      <p:ext uri="{BB962C8B-B14F-4D97-AF65-F5344CB8AC3E}">
        <p14:creationId xmlns:p14="http://schemas.microsoft.com/office/powerpoint/2010/main" val="299192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2" name="TextBox 1">
            <a:extLst>
              <a:ext uri="{FF2B5EF4-FFF2-40B4-BE49-F238E27FC236}">
                <a16:creationId xmlns:a16="http://schemas.microsoft.com/office/drawing/2014/main" id="{3062D954-C78B-4495-A8BE-4A8D08576354}"/>
              </a:ext>
            </a:extLst>
          </p:cNvPr>
          <p:cNvSpPr txBox="1"/>
          <p:nvPr/>
        </p:nvSpPr>
        <p:spPr>
          <a:xfrm>
            <a:off x="5088835" y="2928729"/>
            <a:ext cx="1431236" cy="584775"/>
          </a:xfrm>
          <a:prstGeom prst="rect">
            <a:avLst/>
          </a:prstGeom>
          <a:noFill/>
        </p:spPr>
        <p:txBody>
          <a:bodyPr wrap="square" rtlCol="0">
            <a:spAutoFit/>
          </a:bodyPr>
          <a:lstStyle/>
          <a:p>
            <a:pPr algn="ctr"/>
            <a:r>
              <a:rPr lang="en-US" sz="3200" b="1" u="sng" dirty="0">
                <a:latin typeface="Californian FB" panose="0207040306080B030204" pitchFamily="18" charset="0"/>
              </a:rPr>
              <a:t>Demo</a:t>
            </a:r>
          </a:p>
        </p:txBody>
      </p:sp>
    </p:spTree>
    <p:extLst>
      <p:ext uri="{BB962C8B-B14F-4D97-AF65-F5344CB8AC3E}">
        <p14:creationId xmlns:p14="http://schemas.microsoft.com/office/powerpoint/2010/main" val="3981670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5CD7-8BB6-43D7-937A-AE9B10A04E10}"/>
              </a:ext>
            </a:extLst>
          </p:cNvPr>
          <p:cNvSpPr>
            <a:spLocks noGrp="1"/>
          </p:cNvSpPr>
          <p:nvPr>
            <p:ph type="title"/>
          </p:nvPr>
        </p:nvSpPr>
        <p:spPr/>
        <p:txBody>
          <a:bodyPr/>
          <a:lstStyle/>
          <a:p>
            <a:r>
              <a:rPr lang="en-US" dirty="0"/>
              <a:t>Thank You</a:t>
            </a:r>
          </a:p>
        </p:txBody>
      </p:sp>
      <p:sp>
        <p:nvSpPr>
          <p:cNvPr id="5" name="Slide Number Placeholder 4">
            <a:extLst>
              <a:ext uri="{FF2B5EF4-FFF2-40B4-BE49-F238E27FC236}">
                <a16:creationId xmlns:a16="http://schemas.microsoft.com/office/drawing/2014/main" id="{68ECAD4E-4BC9-4FC4-961F-229C92CA27E4}"/>
              </a:ext>
            </a:extLst>
          </p:cNvPr>
          <p:cNvSpPr>
            <a:spLocks noGrp="1"/>
          </p:cNvSpPr>
          <p:nvPr>
            <p:ph type="sldNum" sz="quarter" idx="4"/>
          </p:nvPr>
        </p:nvSpPr>
        <p:spPr/>
        <p:txBody>
          <a:bodyPr/>
          <a:lstStyle/>
          <a:p>
            <a:fld id="{345D60D9-5372-5F40-9443-0F9AE5BDC3C8}" type="slidenum">
              <a:rPr lang="en-US" smtClean="0"/>
              <a:pPr/>
              <a:t>19</a:t>
            </a:fld>
            <a:endParaRPr lang="en-US" dirty="0"/>
          </a:p>
        </p:txBody>
      </p:sp>
      <p:sp>
        <p:nvSpPr>
          <p:cNvPr id="6" name="Footer Placeholder 5">
            <a:extLst>
              <a:ext uri="{FF2B5EF4-FFF2-40B4-BE49-F238E27FC236}">
                <a16:creationId xmlns:a16="http://schemas.microsoft.com/office/drawing/2014/main" id="{0B840111-57F7-4C20-901D-9B6AAC441015}"/>
              </a:ext>
            </a:extLst>
          </p:cNvPr>
          <p:cNvSpPr>
            <a:spLocks noGrp="1"/>
          </p:cNvSpPr>
          <p:nvPr>
            <p:ph type="ftr" sz="quarter" idx="3"/>
          </p:nvPr>
        </p:nvSpPr>
        <p:spPr/>
        <p:txBody>
          <a:bodyPr/>
          <a:lstStyle/>
          <a:p>
            <a:r>
              <a:rPr lang="en-US"/>
              <a:t>Copyright © 2020, Oracle and/or its affiliates  |  Confidential: Internal/Restricted/Highly Restricted</a:t>
            </a:r>
            <a:endParaRPr lang="en-US" dirty="0"/>
          </a:p>
        </p:txBody>
      </p:sp>
      <p:sp>
        <p:nvSpPr>
          <p:cNvPr id="7" name="Date Placeholder 6">
            <a:extLst>
              <a:ext uri="{FF2B5EF4-FFF2-40B4-BE49-F238E27FC236}">
                <a16:creationId xmlns:a16="http://schemas.microsoft.com/office/drawing/2014/main" id="{E5F103FD-2405-470D-902C-4A61D035A222}"/>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175571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pic>
        <p:nvPicPr>
          <p:cNvPr id="3" name="Picture 2">
            <a:extLst>
              <a:ext uri="{FF2B5EF4-FFF2-40B4-BE49-F238E27FC236}">
                <a16:creationId xmlns:a16="http://schemas.microsoft.com/office/drawing/2014/main" id="{68FD9991-BF2B-4C7B-80CD-1820E15C9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2" y="1376362"/>
            <a:ext cx="10620375" cy="4105275"/>
          </a:xfrm>
          <a:prstGeom prst="rect">
            <a:avLst/>
          </a:prstGeom>
        </p:spPr>
      </p:pic>
      <p:sp>
        <p:nvSpPr>
          <p:cNvPr id="4" name="Rectangle 3">
            <a:extLst>
              <a:ext uri="{FF2B5EF4-FFF2-40B4-BE49-F238E27FC236}">
                <a16:creationId xmlns:a16="http://schemas.microsoft.com/office/drawing/2014/main" id="{0A394CCE-FEA0-494F-81D0-064C2B1B9B96}"/>
              </a:ext>
            </a:extLst>
          </p:cNvPr>
          <p:cNvSpPr/>
          <p:nvPr/>
        </p:nvSpPr>
        <p:spPr>
          <a:xfrm>
            <a:off x="808383" y="5657527"/>
            <a:ext cx="10548730" cy="646331"/>
          </a:xfrm>
          <a:prstGeom prst="rect">
            <a:avLst/>
          </a:prstGeom>
        </p:spPr>
        <p:txBody>
          <a:bodyPr wrap="square">
            <a:spAutoFit/>
          </a:bodyPr>
          <a:lstStyle/>
          <a:p>
            <a:pPr algn="ctr"/>
            <a:r>
              <a:rPr lang="en-US" b="1" dirty="0">
                <a:latin typeface="Californian FB" panose="0207040306080B030204" pitchFamily="18" charset="0"/>
                <a:cs typeface="Times New Roman" panose="02020603050405020304" pitchFamily="18" charset="0"/>
              </a:rPr>
              <a:t>Realtime Credit Card fraud detection, using CDC (Change Data Capture) data source and TensorFlow model from a Kaggle competition.</a:t>
            </a:r>
          </a:p>
        </p:txBody>
      </p:sp>
    </p:spTree>
    <p:extLst>
      <p:ext uri="{BB962C8B-B14F-4D97-AF65-F5344CB8AC3E}">
        <p14:creationId xmlns:p14="http://schemas.microsoft.com/office/powerpoint/2010/main" val="427665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3" name="Rectangle 2">
            <a:extLst>
              <a:ext uri="{FF2B5EF4-FFF2-40B4-BE49-F238E27FC236}">
                <a16:creationId xmlns:a16="http://schemas.microsoft.com/office/drawing/2014/main" id="{D4B62A5E-CA84-4B95-B11E-28DB57CA006E}"/>
              </a:ext>
            </a:extLst>
          </p:cNvPr>
          <p:cNvSpPr/>
          <p:nvPr/>
        </p:nvSpPr>
        <p:spPr>
          <a:xfrm>
            <a:off x="782147" y="1203499"/>
            <a:ext cx="10071384" cy="5955476"/>
          </a:xfrm>
          <a:prstGeom prst="rect">
            <a:avLst/>
          </a:prstGeom>
        </p:spPr>
        <p:txBody>
          <a:bodyPr wrap="square">
            <a:spAutoFit/>
          </a:bodyPr>
          <a:lstStyle/>
          <a:p>
            <a:pPr>
              <a:lnSpc>
                <a:spcPct val="150000"/>
              </a:lnSpc>
            </a:pPr>
            <a:r>
              <a:rPr lang="en-US" sz="2000" b="1" u="sng" dirty="0">
                <a:latin typeface="Calibri" panose="020F0502020204030204" pitchFamily="34" charset="0"/>
                <a:cs typeface="Calibri" panose="020F0502020204030204" pitchFamily="34" charset="0"/>
              </a:rPr>
              <a:t>Credit Card Fraud Detection Using </a:t>
            </a:r>
            <a:endParaRPr lang="en-US" b="1"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CDC (Change Data Capture) </a:t>
            </a:r>
            <a:r>
              <a:rPr lang="en-US" dirty="0" err="1">
                <a:latin typeface="Calibri" panose="020F0502020204030204" pitchFamily="34" charset="0"/>
                <a:cs typeface="Calibri" panose="020F0502020204030204" pitchFamily="34" charset="0"/>
              </a:rPr>
              <a:t>Debezium</a:t>
            </a:r>
            <a:endParaRPr lang="en-US"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US" i="1" dirty="0" err="1"/>
              <a:t>Debezium</a:t>
            </a:r>
            <a:r>
              <a:rPr lang="en-US" dirty="0"/>
              <a:t> is an open source distributed platform for change data capture.</a:t>
            </a:r>
            <a:endParaRPr lang="en-US"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https://debezium.io/</a:t>
            </a: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TensorFlow</a:t>
            </a:r>
            <a:r>
              <a:rPr lang="en-US" dirty="0">
                <a:latin typeface="Calibri" panose="020F0502020204030204" pitchFamily="34" charset="0"/>
                <a:cs typeface="Calibri" panose="020F0502020204030204" pitchFamily="34" charset="0"/>
              </a:rPr>
              <a:t> Model </a:t>
            </a:r>
          </a:p>
          <a:p>
            <a:pPr marL="1200150" lvl="2"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https://www.kaggle.com/currie32/predicting-fraud-with-tensorflow</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Micrometer</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Prometheus</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Grafana</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Postgres (Database)</a:t>
            </a:r>
          </a:p>
          <a:p>
            <a:pPr>
              <a:lnSpc>
                <a:spcPct val="150000"/>
              </a:lnSpc>
            </a:pPr>
            <a:r>
              <a:rPr lang="en-US" b="1" u="sng" dirty="0">
                <a:latin typeface="Calibri" panose="020F0502020204030204" pitchFamily="34" charset="0"/>
                <a:cs typeface="Calibri" panose="020F0502020204030204" pitchFamily="34" charset="0"/>
              </a:rPr>
              <a:t>Platform</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Spring Cloud Data Flow Server on top of</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Skipper Server</a:t>
            </a:r>
          </a:p>
          <a:p>
            <a:pPr marL="285750" indent="-285750">
              <a:lnSpc>
                <a:spcPct val="150000"/>
              </a:lnSpc>
              <a:buFont typeface="Arial" panose="020B0604020202020204" pitchFamily="34" charset="0"/>
              <a:buChar char="•"/>
            </a:pPr>
            <a:endParaRPr lang="en-US" dirty="0">
              <a:latin typeface="Californian FB" panose="0207040306080B030204" pitchFamily="18" charset="0"/>
            </a:endParaRPr>
          </a:p>
        </p:txBody>
      </p:sp>
    </p:spTree>
    <p:extLst>
      <p:ext uri="{BB962C8B-B14F-4D97-AF65-F5344CB8AC3E}">
        <p14:creationId xmlns:p14="http://schemas.microsoft.com/office/powerpoint/2010/main" val="92843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2" name="TextBox 1">
            <a:extLst>
              <a:ext uri="{FF2B5EF4-FFF2-40B4-BE49-F238E27FC236}">
                <a16:creationId xmlns:a16="http://schemas.microsoft.com/office/drawing/2014/main" id="{75313226-A780-48E6-A8CE-E3FCBFC6941A}"/>
              </a:ext>
            </a:extLst>
          </p:cNvPr>
          <p:cNvSpPr txBox="1"/>
          <p:nvPr/>
        </p:nvSpPr>
        <p:spPr>
          <a:xfrm>
            <a:off x="596348" y="1139686"/>
            <a:ext cx="11118573" cy="5355312"/>
          </a:xfrm>
          <a:prstGeom prst="rect">
            <a:avLst/>
          </a:prstGeom>
          <a:noFill/>
        </p:spPr>
        <p:txBody>
          <a:bodyPr wrap="square" rtlCol="0">
            <a:spAutoFit/>
          </a:bodyPr>
          <a:lstStyle/>
          <a:p>
            <a:pPr>
              <a:lnSpc>
                <a:spcPct val="150000"/>
              </a:lnSpc>
            </a:pPr>
            <a:r>
              <a:rPr lang="en-US" b="1" dirty="0">
                <a:solidFill>
                  <a:schemeClr val="accent2">
                    <a:lumMod val="75000"/>
                  </a:schemeClr>
                </a:solidFill>
                <a:latin typeface="Calibri" panose="020F0502020204030204" pitchFamily="34" charset="0"/>
                <a:cs typeface="Calibri" panose="020F0502020204030204" pitchFamily="34" charset="0"/>
              </a:rPr>
              <a:t>Spring Cloud Data Flow </a:t>
            </a:r>
          </a:p>
          <a:p>
            <a:pPr marL="285750" indent="-285750">
              <a:lnSpc>
                <a:spcPct val="150000"/>
              </a:lnSpc>
              <a:buFont typeface="Wingdings" panose="05000000000000000000" pitchFamily="2" charset="2"/>
              <a:buChar char="v"/>
            </a:pPr>
            <a:r>
              <a:rPr lang="en-US" dirty="0"/>
              <a:t>Spring Cloud Data Flow provides tools to create complex topologies for streaming and batch data pipelines. The data pipelines consist of </a:t>
            </a:r>
            <a:r>
              <a:rPr lang="en-US" dirty="0">
                <a:hlinkClick r:id="rId3"/>
              </a:rPr>
              <a:t>Spring Boot</a:t>
            </a:r>
            <a:r>
              <a:rPr lang="en-US" dirty="0"/>
              <a:t> apps, built using the </a:t>
            </a:r>
            <a:r>
              <a:rPr lang="en-US" dirty="0">
                <a:hlinkClick r:id="rId4"/>
              </a:rPr>
              <a:t>Spring Cloud Stream</a:t>
            </a:r>
            <a:r>
              <a:rPr lang="en-US" dirty="0"/>
              <a:t> or </a:t>
            </a:r>
            <a:r>
              <a:rPr lang="en-US" dirty="0">
                <a:hlinkClick r:id="rId5"/>
              </a:rPr>
              <a:t>Spring Cloud Task</a:t>
            </a:r>
            <a:r>
              <a:rPr lang="en-US" dirty="0"/>
              <a:t> </a:t>
            </a:r>
            <a:r>
              <a:rPr lang="en-US" dirty="0" err="1"/>
              <a:t>microservice</a:t>
            </a:r>
            <a:r>
              <a:rPr lang="en-US" dirty="0"/>
              <a:t> frameworks.</a:t>
            </a:r>
          </a:p>
          <a:p>
            <a:pPr marL="285750" indent="-285750" algn="just">
              <a:lnSpc>
                <a:spcPct val="150000"/>
              </a:lnSpc>
              <a:buFont typeface="Wingdings" panose="05000000000000000000" pitchFamily="2" charset="2"/>
              <a:buChar char="v"/>
            </a:pPr>
            <a:r>
              <a:rPr lang="en-US" dirty="0"/>
              <a:t>A flow that receives an event from an input, perform some action(s) and send the result to an output. From here, we can design more sophisticated and complex pipelines. The good thing with Spring Cloud Data Flow is that it’s fully integrated with </a:t>
            </a:r>
            <a:r>
              <a:rPr lang="en-US" dirty="0">
                <a:hlinkClick r:id="rId6"/>
              </a:rPr>
              <a:t>Spring Integration</a:t>
            </a:r>
            <a:r>
              <a:rPr lang="en-US" dirty="0"/>
              <a:t>, so we can implement any </a:t>
            </a:r>
            <a:r>
              <a:rPr lang="en-US" dirty="0">
                <a:hlinkClick r:id="rId7"/>
              </a:rPr>
              <a:t>message patterns</a:t>
            </a:r>
            <a:r>
              <a:rPr lang="en-US" dirty="0"/>
              <a:t> we can achieve with Spring Integration.</a:t>
            </a:r>
          </a:p>
          <a:p>
            <a:pPr marL="285750" indent="-285750" algn="just">
              <a:lnSpc>
                <a:spcPct val="150000"/>
              </a:lnSpc>
              <a:buFont typeface="Wingdings" panose="05000000000000000000" pitchFamily="2" charset="2"/>
              <a:buChar char="v"/>
            </a:pPr>
            <a:r>
              <a:rPr lang="en-US" dirty="0">
                <a:latin typeface="Californian FB" panose="0207040306080B030204" pitchFamily="18" charset="0"/>
                <a:cs typeface="Times New Roman" panose="02020603050405020304" pitchFamily="18" charset="0"/>
              </a:rPr>
              <a:t> </a:t>
            </a:r>
            <a:r>
              <a:rPr lang="en-US" dirty="0"/>
              <a:t>The inputs are the </a:t>
            </a:r>
            <a:r>
              <a:rPr lang="en-US" b="1" dirty="0"/>
              <a:t>Source</a:t>
            </a:r>
            <a:r>
              <a:rPr lang="en-US" dirty="0"/>
              <a:t>, the outputs are the </a:t>
            </a:r>
            <a:r>
              <a:rPr lang="en-US" b="1" dirty="0"/>
              <a:t>Sink</a:t>
            </a:r>
            <a:r>
              <a:rPr lang="en-US" dirty="0"/>
              <a:t> and then we have the </a:t>
            </a:r>
            <a:r>
              <a:rPr lang="en-US" b="1" dirty="0"/>
              <a:t>Processor</a:t>
            </a:r>
            <a:r>
              <a:rPr lang="en-US" dirty="0"/>
              <a:t> that consumes the data and returns it to the output. It can be any of these: a </a:t>
            </a:r>
            <a:r>
              <a:rPr lang="en-US" dirty="0" err="1"/>
              <a:t>RabbitMQ</a:t>
            </a:r>
            <a:r>
              <a:rPr lang="en-US" dirty="0"/>
              <a:t> queue, a Kafka, Amazon Kinesis, Google Pub/Sub, Azure Event, a database … or another component within your pipeline.</a:t>
            </a:r>
          </a:p>
          <a:p>
            <a:pPr>
              <a:lnSpc>
                <a:spcPct val="150000"/>
              </a:lnSpc>
            </a:pPr>
            <a:r>
              <a:rPr lang="en-US" dirty="0">
                <a:solidFill>
                  <a:schemeClr val="accent2">
                    <a:lumMod val="75000"/>
                  </a:schemeClr>
                </a:solidFill>
                <a:latin typeface="Californian FB" panose="0207040306080B030204" pitchFamily="18" charset="0"/>
                <a:cs typeface="Times New Roman" panose="02020603050405020304" pitchFamily="18" charset="0"/>
              </a:rPr>
              <a:t> </a:t>
            </a:r>
            <a:endParaRPr lang="en-US" dirty="0">
              <a:latin typeface="Californian FB" panose="0207040306080B030204" pitchFamily="18" charset="0"/>
            </a:endParaRPr>
          </a:p>
          <a:p>
            <a:pPr>
              <a:lnSpc>
                <a:spcPct val="150000"/>
              </a:lnSpc>
            </a:pPr>
            <a:endParaRPr lang="en-US" sz="1200" dirty="0">
              <a:latin typeface="Californian FB" panose="0207040306080B030204" pitchFamily="18" charset="0"/>
            </a:endParaRPr>
          </a:p>
        </p:txBody>
      </p:sp>
    </p:spTree>
    <p:extLst>
      <p:ext uri="{BB962C8B-B14F-4D97-AF65-F5344CB8AC3E}">
        <p14:creationId xmlns:p14="http://schemas.microsoft.com/office/powerpoint/2010/main" val="307125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BED3F5-7F55-4417-A7F7-9F2D3FE72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6945"/>
            <a:ext cx="12192000" cy="5804110"/>
          </a:xfrm>
          <a:prstGeom prst="rect">
            <a:avLst/>
          </a:prstGeom>
        </p:spPr>
      </p:pic>
    </p:spTree>
    <p:extLst>
      <p:ext uri="{BB962C8B-B14F-4D97-AF65-F5344CB8AC3E}">
        <p14:creationId xmlns:p14="http://schemas.microsoft.com/office/powerpoint/2010/main" val="19988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Spring Data flow platform</a:t>
            </a:r>
          </a:p>
        </p:txBody>
      </p:sp>
      <p:sp>
        <p:nvSpPr>
          <p:cNvPr id="5" name="Content Placeholder 4"/>
          <p:cNvSpPr>
            <a:spLocks noGrp="1"/>
          </p:cNvSpPr>
          <p:nvPr>
            <p:ph idx="1"/>
          </p:nvPr>
        </p:nvSpPr>
        <p:spPr/>
        <p:txBody>
          <a:bodyPr>
            <a:normAutofit/>
          </a:bodyPr>
          <a:lstStyle/>
          <a:p>
            <a:endParaRPr lang="en-US" dirty="0"/>
          </a:p>
          <a:p>
            <a:endParaRPr lang="en-US" dirty="0"/>
          </a:p>
          <a:p>
            <a:endParaRPr lang="en-US" dirty="0"/>
          </a:p>
          <a:p>
            <a:endParaRPr lang="en-US" dirty="0"/>
          </a:p>
          <a:p>
            <a:endParaRPr lang="en-US" sz="2000" dirty="0"/>
          </a:p>
          <a:p>
            <a:endParaRPr lang="en-US" sz="2000" dirty="0"/>
          </a:p>
          <a:p>
            <a:r>
              <a:rPr lang="en-US" sz="2000" dirty="0"/>
              <a:t>Data Flow Server: backend for Web and CLI, validate pipelines, registering .jar and </a:t>
            </a:r>
            <a:r>
              <a:rPr lang="en-US" sz="2000" dirty="0" err="1"/>
              <a:t>docker</a:t>
            </a:r>
            <a:r>
              <a:rPr lang="en-US" sz="2000" dirty="0"/>
              <a:t> images, deploying batch jobs, …</a:t>
            </a:r>
          </a:p>
          <a:p>
            <a:r>
              <a:rPr lang="en-US" sz="2000" dirty="0"/>
              <a:t>Skipper Server: stream jobs management (deploying, upgrading, history, …)</a:t>
            </a:r>
          </a:p>
          <a:p>
            <a:r>
              <a:rPr lang="en-US" sz="2000" dirty="0"/>
              <a:t>Both servers use a RDMS database. If not provided, it will use a volatile H2 instance.</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828" y="1825625"/>
            <a:ext cx="8229600" cy="2407501"/>
          </a:xfrm>
          <a:prstGeom prst="rect">
            <a:avLst/>
          </a:prstGeom>
        </p:spPr>
      </p:pic>
    </p:spTree>
    <p:extLst>
      <p:ext uri="{BB962C8B-B14F-4D97-AF65-F5344CB8AC3E}">
        <p14:creationId xmlns:p14="http://schemas.microsoft.com/office/powerpoint/2010/main" val="224486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pic>
        <p:nvPicPr>
          <p:cNvPr id="6" name="Picture 5">
            <a:extLst>
              <a:ext uri="{FF2B5EF4-FFF2-40B4-BE49-F238E27FC236}">
                <a16:creationId xmlns:a16="http://schemas.microsoft.com/office/drawing/2014/main" id="{93BBF676-0C2B-4A10-BBE3-438A7AFA0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2" y="1376362"/>
            <a:ext cx="10620375" cy="4105275"/>
          </a:xfrm>
          <a:prstGeom prst="rect">
            <a:avLst/>
          </a:prstGeom>
        </p:spPr>
      </p:pic>
      <p:sp>
        <p:nvSpPr>
          <p:cNvPr id="2" name="Rectangle 1">
            <a:extLst>
              <a:ext uri="{FF2B5EF4-FFF2-40B4-BE49-F238E27FC236}">
                <a16:creationId xmlns:a16="http://schemas.microsoft.com/office/drawing/2014/main" id="{17097655-EE5B-48A0-91C0-642541398957}"/>
              </a:ext>
            </a:extLst>
          </p:cNvPr>
          <p:cNvSpPr/>
          <p:nvPr/>
        </p:nvSpPr>
        <p:spPr>
          <a:xfrm>
            <a:off x="834887" y="1510748"/>
            <a:ext cx="1815548" cy="38563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187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2" name="Rectangle 1">
            <a:extLst>
              <a:ext uri="{FF2B5EF4-FFF2-40B4-BE49-F238E27FC236}">
                <a16:creationId xmlns:a16="http://schemas.microsoft.com/office/drawing/2014/main" id="{A5DDEC44-0067-4FCD-8B06-E9F7F197AD60}"/>
              </a:ext>
            </a:extLst>
          </p:cNvPr>
          <p:cNvSpPr/>
          <p:nvPr/>
        </p:nvSpPr>
        <p:spPr>
          <a:xfrm>
            <a:off x="742120" y="1088862"/>
            <a:ext cx="10548732" cy="4653262"/>
          </a:xfrm>
          <a:prstGeom prst="rect">
            <a:avLst/>
          </a:prstGeom>
        </p:spPr>
        <p:txBody>
          <a:bodyPr wrap="square">
            <a:spAutoFit/>
          </a:bodyPr>
          <a:lstStyle/>
          <a:p>
            <a:pPr>
              <a:lnSpc>
                <a:spcPct val="150000"/>
              </a:lnSpc>
              <a:spcAft>
                <a:spcPts val="800"/>
              </a:spcAft>
            </a:pPr>
            <a:r>
              <a:rPr lang="en-US" b="1" dirty="0">
                <a:solidFill>
                  <a:schemeClr val="accent2">
                    <a:lumMod val="75000"/>
                  </a:schemeClr>
                </a:solidFill>
                <a:latin typeface="Californian FB" panose="0207040306080B030204" pitchFamily="18" charset="0"/>
                <a:ea typeface="Calibri" panose="020F0502020204030204" pitchFamily="34" charset="0"/>
                <a:cs typeface="Times New Roman" panose="02020603050405020304" pitchFamily="18" charset="0"/>
              </a:rPr>
              <a:t>Transaction Generator: </a:t>
            </a:r>
            <a:endParaRPr lang="en-US" dirty="0">
              <a:solidFill>
                <a:schemeClr val="accent2">
                  <a:lumMod val="75000"/>
                </a:schemeClr>
              </a:solidFill>
              <a:latin typeface="Californian FB" panose="0207040306080B0302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Californian FB" panose="0207040306080B030204" pitchFamily="18" charset="0"/>
                <a:ea typeface="Calibri" panose="020F0502020204030204" pitchFamily="34" charset="0"/>
                <a:cs typeface="Times New Roman" panose="02020603050405020304" pitchFamily="18" charset="0"/>
              </a:rPr>
              <a:t>Standalone application that can continuously generate data records compliant with the data format specified in [Credit Card Fraud Detection]</a:t>
            </a:r>
          </a:p>
          <a:p>
            <a:pPr>
              <a:lnSpc>
                <a:spcPct val="150000"/>
              </a:lnSpc>
            </a:pPr>
            <a:r>
              <a:rPr lang="en-US" b="1" dirty="0">
                <a:solidFill>
                  <a:schemeClr val="accent2">
                    <a:lumMod val="75000"/>
                  </a:schemeClr>
                </a:solidFill>
                <a:latin typeface="Californian FB" panose="0207040306080B030204" pitchFamily="18" charset="0"/>
                <a:cs typeface="Times New Roman" panose="02020603050405020304" pitchFamily="18" charset="0"/>
              </a:rPr>
              <a:t>Postgres DB: </a:t>
            </a:r>
            <a:endParaRPr lang="en-US" dirty="0">
              <a:solidFill>
                <a:schemeClr val="accent2">
                  <a:lumMod val="75000"/>
                </a:schemeClr>
              </a:solidFill>
              <a:latin typeface="Californian FB" panose="0207040306080B030204" pitchFamily="18" charset="0"/>
              <a:cs typeface="Times New Roman" panose="02020603050405020304" pitchFamily="18" charset="0"/>
            </a:endParaRPr>
          </a:p>
          <a:p>
            <a:pPr>
              <a:lnSpc>
                <a:spcPct val="150000"/>
              </a:lnSpc>
            </a:pPr>
            <a:r>
              <a:rPr lang="en-US" dirty="0">
                <a:latin typeface="Californian FB" panose="0207040306080B030204" pitchFamily="18" charset="0"/>
                <a:cs typeface="Times New Roman" panose="02020603050405020304" pitchFamily="18" charset="0"/>
              </a:rPr>
              <a:t>The data records are generated in random intervals and pushed into a pre-configured Database. </a:t>
            </a:r>
          </a:p>
          <a:p>
            <a:pPr>
              <a:lnSpc>
                <a:spcPct val="150000"/>
              </a:lnSpc>
            </a:pPr>
            <a:r>
              <a:rPr lang="en-US" dirty="0">
                <a:latin typeface="Californian FB" panose="0207040306080B030204" pitchFamily="18" charset="0"/>
                <a:cs typeface="Times New Roman" panose="02020603050405020304" pitchFamily="18" charset="0"/>
              </a:rPr>
              <a:t>For confidentiality reasons the values of most of the original features, such as `V1`, `V2`, ... `V28` have been anonymized using a principal components obtained with PCA.</a:t>
            </a:r>
          </a:p>
          <a:p>
            <a:pPr>
              <a:lnSpc>
                <a:spcPct val="150000"/>
              </a:lnSpc>
            </a:pPr>
            <a:endParaRPr lang="en-US" sz="1050" dirty="0">
              <a:latin typeface="Californian FB" panose="0207040306080B030204" pitchFamily="18" charset="0"/>
              <a:cs typeface="Times New Roman" panose="02020603050405020304" pitchFamily="18" charset="0"/>
            </a:endParaRPr>
          </a:p>
          <a:p>
            <a:pPr>
              <a:lnSpc>
                <a:spcPct val="150000"/>
              </a:lnSpc>
            </a:pPr>
            <a:r>
              <a:rPr lang="en-US" b="1" dirty="0">
                <a:solidFill>
                  <a:schemeClr val="accent2">
                    <a:lumMod val="75000"/>
                  </a:schemeClr>
                </a:solidFill>
                <a:latin typeface="Californian FB" panose="0207040306080B030204" pitchFamily="18" charset="0"/>
                <a:cs typeface="Times New Roman" panose="02020603050405020304" pitchFamily="18" charset="0"/>
              </a:rPr>
              <a:t>Transaction Handling with Event Source </a:t>
            </a:r>
            <a:r>
              <a:rPr lang="en-US" dirty="0">
                <a:solidFill>
                  <a:schemeClr val="accent2">
                    <a:lumMod val="75000"/>
                  </a:schemeClr>
                </a:solidFill>
                <a:latin typeface="Californian FB" panose="0207040306080B030204" pitchFamily="18" charset="0"/>
                <a:cs typeface="Times New Roman" panose="02020603050405020304" pitchFamily="18" charset="0"/>
              </a:rPr>
              <a:t>: </a:t>
            </a:r>
            <a:r>
              <a:rPr lang="en-US" dirty="0">
                <a:latin typeface="Californian FB" panose="0207040306080B030204" pitchFamily="18" charset="0"/>
              </a:rPr>
              <a:t>Event sourcing persists the state of a business entity such an Order or a Customer as a sequence of state-changing events. </a:t>
            </a:r>
            <a:r>
              <a:rPr lang="en-US" dirty="0">
                <a:latin typeface="Californian FB" panose="0207040306080B030204" pitchFamily="18" charset="0"/>
                <a:cs typeface="Times New Roman" panose="02020603050405020304" pitchFamily="18" charset="0"/>
              </a:rPr>
              <a:t>In this use case on Credit Card Transaction w</a:t>
            </a:r>
            <a:r>
              <a:rPr lang="en-US" dirty="0">
                <a:latin typeface="Californian FB" panose="0207040306080B030204" pitchFamily="18" charset="0"/>
              </a:rPr>
              <a:t>henever the state of a business entity changes, a new event is appended to the list of events.</a:t>
            </a:r>
            <a:endParaRPr lang="en-US" dirty="0">
              <a:latin typeface="Californian FB" panose="0207040306080B030204" pitchFamily="18" charset="0"/>
              <a:cs typeface="Times New Roman" panose="02020603050405020304" pitchFamily="18" charset="0"/>
            </a:endParaRPr>
          </a:p>
        </p:txBody>
      </p:sp>
    </p:spTree>
    <p:extLst>
      <p:ext uri="{BB962C8B-B14F-4D97-AF65-F5344CB8AC3E}">
        <p14:creationId xmlns:p14="http://schemas.microsoft.com/office/powerpoint/2010/main" val="122559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pic>
        <p:nvPicPr>
          <p:cNvPr id="2" name="Picture 1">
            <a:extLst>
              <a:ext uri="{FF2B5EF4-FFF2-40B4-BE49-F238E27FC236}">
                <a16:creationId xmlns:a16="http://schemas.microsoft.com/office/drawing/2014/main" id="{D52A4C7A-5624-425E-BF83-F8067D3E68C2}"/>
              </a:ext>
            </a:extLst>
          </p:cNvPr>
          <p:cNvPicPr>
            <a:picLocks noChangeAspect="1"/>
          </p:cNvPicPr>
          <p:nvPr/>
        </p:nvPicPr>
        <p:blipFill>
          <a:blip r:embed="rId3"/>
          <a:stretch>
            <a:fillRect/>
          </a:stretch>
        </p:blipFill>
        <p:spPr>
          <a:xfrm>
            <a:off x="4931063" y="1112561"/>
            <a:ext cx="6648450" cy="4314825"/>
          </a:xfrm>
          <a:prstGeom prst="rect">
            <a:avLst/>
          </a:prstGeom>
          <a:ln w="19050">
            <a:solidFill>
              <a:srgbClr val="FF0000"/>
            </a:solidFill>
          </a:ln>
        </p:spPr>
      </p:pic>
      <p:pic>
        <p:nvPicPr>
          <p:cNvPr id="6" name="Picture 5">
            <a:extLst>
              <a:ext uri="{FF2B5EF4-FFF2-40B4-BE49-F238E27FC236}">
                <a16:creationId xmlns:a16="http://schemas.microsoft.com/office/drawing/2014/main" id="{091A3609-E19E-434D-9BC6-67004B6EF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963" y="1134886"/>
            <a:ext cx="2090827" cy="4346717"/>
          </a:xfrm>
          <a:prstGeom prst="rect">
            <a:avLst/>
          </a:prstGeom>
          <a:ln w="28575">
            <a:solidFill>
              <a:srgbClr val="FF0000"/>
            </a:solidFill>
          </a:ln>
        </p:spPr>
      </p:pic>
      <p:sp>
        <p:nvSpPr>
          <p:cNvPr id="7" name="TextBox 6">
            <a:extLst>
              <a:ext uri="{FF2B5EF4-FFF2-40B4-BE49-F238E27FC236}">
                <a16:creationId xmlns:a16="http://schemas.microsoft.com/office/drawing/2014/main" id="{3FE5A15C-3F81-4D97-B6DB-E9C0EB05CAC0}"/>
              </a:ext>
            </a:extLst>
          </p:cNvPr>
          <p:cNvSpPr txBox="1"/>
          <p:nvPr/>
        </p:nvSpPr>
        <p:spPr>
          <a:xfrm>
            <a:off x="675861" y="5857461"/>
            <a:ext cx="2941982" cy="369332"/>
          </a:xfrm>
          <a:prstGeom prst="rect">
            <a:avLst/>
          </a:prstGeom>
          <a:noFill/>
        </p:spPr>
        <p:txBody>
          <a:bodyPr wrap="square" rtlCol="0">
            <a:spAutoFit/>
          </a:bodyPr>
          <a:lstStyle/>
          <a:p>
            <a:pPr algn="ctr"/>
            <a:r>
              <a:rPr lang="en-US" b="1" dirty="0">
                <a:latin typeface="Californian FB" panose="0207040306080B030204" pitchFamily="18" charset="0"/>
                <a:cs typeface="Times New Roman" panose="02020603050405020304" pitchFamily="18" charset="0"/>
              </a:rPr>
              <a:t>Transaction Generator</a:t>
            </a:r>
          </a:p>
        </p:txBody>
      </p:sp>
      <p:sp>
        <p:nvSpPr>
          <p:cNvPr id="8" name="Rectangle 7">
            <a:extLst>
              <a:ext uri="{FF2B5EF4-FFF2-40B4-BE49-F238E27FC236}">
                <a16:creationId xmlns:a16="http://schemas.microsoft.com/office/drawing/2014/main" id="{E1032803-B723-45EE-8474-2DA1D7932D8F}"/>
              </a:ext>
            </a:extLst>
          </p:cNvPr>
          <p:cNvSpPr/>
          <p:nvPr/>
        </p:nvSpPr>
        <p:spPr>
          <a:xfrm>
            <a:off x="5670320" y="5841761"/>
            <a:ext cx="5496056" cy="369332"/>
          </a:xfrm>
          <a:prstGeom prst="rect">
            <a:avLst/>
          </a:prstGeom>
        </p:spPr>
        <p:txBody>
          <a:bodyPr wrap="none">
            <a:spAutoFit/>
          </a:bodyPr>
          <a:lstStyle/>
          <a:p>
            <a:pPr algn="ctr"/>
            <a:r>
              <a:rPr lang="en-US" b="1" dirty="0">
                <a:latin typeface="Californian FB" panose="0207040306080B030204" pitchFamily="18" charset="0"/>
                <a:cs typeface="Times New Roman" panose="02020603050405020304" pitchFamily="18" charset="0"/>
              </a:rPr>
              <a:t>Data format specified in Credit Card Fraud Detection</a:t>
            </a:r>
          </a:p>
        </p:txBody>
      </p:sp>
    </p:spTree>
    <p:extLst>
      <p:ext uri="{BB962C8B-B14F-4D97-AF65-F5344CB8AC3E}">
        <p14:creationId xmlns:p14="http://schemas.microsoft.com/office/powerpoint/2010/main" val="1103894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1067</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Californian FB</vt:lpstr>
      <vt:lpstr>Oracle Sans Tab</vt:lpstr>
      <vt:lpstr>System Font Regular</vt:lpstr>
      <vt:lpstr>Wingdings</vt:lpstr>
      <vt:lpstr>Office Theme</vt:lpstr>
      <vt:lpstr>CDC Fraud Detection Demo </vt:lpstr>
      <vt:lpstr>PowerPoint Presentation</vt:lpstr>
      <vt:lpstr>PowerPoint Presentation</vt:lpstr>
      <vt:lpstr>PowerPoint Presentation</vt:lpstr>
      <vt:lpstr>PowerPoint Presentation</vt:lpstr>
      <vt:lpstr>Spring Data flow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Stack</vt:lpstr>
      <vt:lpstr>Use Case Support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Ragini Kulkarni</dc:creator>
  <cp:lastModifiedBy>Ragini Kulkarni</cp:lastModifiedBy>
  <cp:revision>119</cp:revision>
  <dcterms:created xsi:type="dcterms:W3CDTF">2020-12-01T05:59:16Z</dcterms:created>
  <dcterms:modified xsi:type="dcterms:W3CDTF">2020-12-04T08:19:58Z</dcterms:modified>
</cp:coreProperties>
</file>