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4" r:id="rId5"/>
    <p:sldId id="277" r:id="rId6"/>
    <p:sldId id="258" r:id="rId7"/>
    <p:sldId id="261" r:id="rId8"/>
    <p:sldId id="262" r:id="rId9"/>
    <p:sldId id="279" r:id="rId10"/>
    <p:sldId id="263" r:id="rId11"/>
    <p:sldId id="264" r:id="rId12"/>
    <p:sldId id="266" r:id="rId13"/>
    <p:sldId id="275" r:id="rId14"/>
    <p:sldId id="278" r:id="rId15"/>
    <p:sldId id="267" r:id="rId16"/>
    <p:sldId id="280" r:id="rId17"/>
    <p:sldId id="281" r:id="rId18"/>
    <p:sldId id="269" r:id="rId19"/>
    <p:sldId id="268" r:id="rId20"/>
    <p:sldId id="271" r:id="rId21"/>
    <p:sldId id="272" r:id="rId22"/>
    <p:sldId id="270"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525A-029D-464C-B3B2-E34A87CBF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34FF4-2FE0-4CE0-ACB4-C934AA287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8B90DE-2CC5-402A-AEC9-FE030867EFFF}"/>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3B3FD2CD-86F2-4B66-B1A2-D26D3A016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2487B-B09E-4031-9414-08489B5D3D63}"/>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176754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8059-4B11-4E0C-9559-C03ACEEE3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20B6C-14B7-41F8-85BF-9A9ECE522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CD539-AA8D-4981-9CA7-55F014A53D46}"/>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B2B5E869-0D59-4444-9D6E-595A2E8F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8A17B-534F-45B6-92EC-3FDEE4B8A5DF}"/>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406489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F401E-6656-4229-96D5-B6B36D09A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525A11-BC4C-4B5A-9BFC-231B8A630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8FA1A-C4A4-445D-A0CB-2345F87E6D7C}"/>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B4B3169F-710F-41C3-A227-4196B97A9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32589-3C75-4EDB-9E17-A2DC74DA8448}"/>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3911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4867-B088-4411-B656-54A385FD6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3EB64-C189-44ED-8E05-CCBABEB71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6CA1F-0964-47CE-A83A-9343A1F82F17}"/>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9577D9B7-DE33-4E57-9A8D-EED590B41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33119-117C-480E-9DF8-C3A9D6D28928}"/>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11883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387-8166-4764-A6F4-06916691F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85D4D-915A-4332-8588-A92F9465D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A3F98-824A-498A-BC34-EDD1B934D0E3}"/>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242EE2FE-EA9E-4B1B-BA9A-10B8C4689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A5B3-8245-4F5F-8518-71C3BC64272E}"/>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3922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C8C4-2D95-4877-B2CE-D7178DEC7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D018E-7739-4B0F-8DA9-FCD23AA90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9291E-B780-48F3-B056-47DFB0333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700CEA-8F59-4928-87B9-9B94E5C53E0E}"/>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6" name="Footer Placeholder 5">
            <a:extLst>
              <a:ext uri="{FF2B5EF4-FFF2-40B4-BE49-F238E27FC236}">
                <a16:creationId xmlns:a16="http://schemas.microsoft.com/office/drawing/2014/main" id="{A858F565-4939-447E-A0EE-B3F94FAD7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E3B41-4046-477A-B4FD-9C924FBAF78D}"/>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6354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A94D-7E92-45CE-ABD6-B18B158A5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356C8-A938-495F-A5E4-E648027B1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D119E-75E5-43A7-977A-E4AF7127F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9CED6-11E2-45AB-A007-6DD4781A4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217A1-C524-47A2-B04B-4941253BF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7A692F-43D7-4AF2-9602-F90A76D89615}"/>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8" name="Footer Placeholder 7">
            <a:extLst>
              <a:ext uri="{FF2B5EF4-FFF2-40B4-BE49-F238E27FC236}">
                <a16:creationId xmlns:a16="http://schemas.microsoft.com/office/drawing/2014/main" id="{D9B2834C-9EE5-4354-8C6C-B3AD54545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CCE77C-9988-408F-B187-55BFB7D4148C}"/>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84590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3DFE-777B-4F4F-85D2-A2BF24620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EFD7E-07B5-4C2D-BF2A-F0B19210801E}"/>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4" name="Footer Placeholder 3">
            <a:extLst>
              <a:ext uri="{FF2B5EF4-FFF2-40B4-BE49-F238E27FC236}">
                <a16:creationId xmlns:a16="http://schemas.microsoft.com/office/drawing/2014/main" id="{126CDC20-B808-48DD-89E0-F04A6AEC66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588539-3235-42AD-8C9F-14F7B9E2F7CE}"/>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299622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12211-BA3C-4E7A-8FE9-5ABB97689542}"/>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3" name="Footer Placeholder 2">
            <a:extLst>
              <a:ext uri="{FF2B5EF4-FFF2-40B4-BE49-F238E27FC236}">
                <a16:creationId xmlns:a16="http://schemas.microsoft.com/office/drawing/2014/main" id="{9DF62700-1AA0-4E9B-9E8C-B512A4D747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3FB46-2FEB-44F6-B678-2A7837F617C3}"/>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101411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B465-30B1-4EC0-8C46-496412B7F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40E27-14EC-4E3C-AB68-58D064742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527025-99E5-4783-AE7B-AFF3D41CC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6385B-7C1E-42F5-90B2-A3289B4EFBAB}"/>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6" name="Footer Placeholder 5">
            <a:extLst>
              <a:ext uri="{FF2B5EF4-FFF2-40B4-BE49-F238E27FC236}">
                <a16:creationId xmlns:a16="http://schemas.microsoft.com/office/drawing/2014/main" id="{B57075A1-2E58-4B9A-A36C-5DB13801E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78126-2C12-4538-AEBA-0D5FE570F196}"/>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427157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79DE-62E2-49C5-8435-2F6EBA2AB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7AFC3-5799-49AA-8D42-4E1F9A35F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C439DCD-0C7F-486B-968D-AF06F68E3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A2572-96E3-4B24-8638-972F6D95224E}"/>
              </a:ext>
            </a:extLst>
          </p:cNvPr>
          <p:cNvSpPr>
            <a:spLocks noGrp="1"/>
          </p:cNvSpPr>
          <p:nvPr>
            <p:ph type="dt" sz="half" idx="10"/>
          </p:nvPr>
        </p:nvSpPr>
        <p:spPr/>
        <p:txBody>
          <a:bodyPr/>
          <a:lstStyle/>
          <a:p>
            <a:fld id="{9B43D08D-6904-469E-B6D8-2CCB4FF1EF80}" type="datetimeFigureOut">
              <a:rPr lang="en-US" smtClean="0"/>
              <a:t>9/17/2020</a:t>
            </a:fld>
            <a:endParaRPr lang="en-US"/>
          </a:p>
        </p:txBody>
      </p:sp>
      <p:sp>
        <p:nvSpPr>
          <p:cNvPr id="6" name="Footer Placeholder 5">
            <a:extLst>
              <a:ext uri="{FF2B5EF4-FFF2-40B4-BE49-F238E27FC236}">
                <a16:creationId xmlns:a16="http://schemas.microsoft.com/office/drawing/2014/main" id="{8FB3D0C6-5145-4565-AEFC-1DBF670C6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1CC35-03A4-4342-9942-DED910BFA474}"/>
              </a:ext>
            </a:extLst>
          </p:cNvPr>
          <p:cNvSpPr>
            <a:spLocks noGrp="1"/>
          </p:cNvSpPr>
          <p:nvPr>
            <p:ph type="sldNum" sz="quarter" idx="12"/>
          </p:nvPr>
        </p:nvSpPr>
        <p:spPr/>
        <p:txBody>
          <a:bodyPr/>
          <a:lstStyle/>
          <a:p>
            <a:fld id="{D75FB3D9-61B4-4759-8E5D-4ED98FDE4519}" type="slidenum">
              <a:rPr lang="en-US" smtClean="0"/>
              <a:t>‹#›</a:t>
            </a:fld>
            <a:endParaRPr lang="en-US"/>
          </a:p>
        </p:txBody>
      </p:sp>
    </p:spTree>
    <p:extLst>
      <p:ext uri="{BB962C8B-B14F-4D97-AF65-F5344CB8AC3E}">
        <p14:creationId xmlns:p14="http://schemas.microsoft.com/office/powerpoint/2010/main" val="293380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168C1-CF40-4B0F-AB97-3501AE44F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740E52-4B5B-4437-896B-83FE9C9C0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C8AF9-76CE-406E-8EB4-A33F48AC8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3D08D-6904-469E-B6D8-2CCB4FF1EF80}" type="datetimeFigureOut">
              <a:rPr lang="en-US" smtClean="0"/>
              <a:t>9/17/2020</a:t>
            </a:fld>
            <a:endParaRPr lang="en-US"/>
          </a:p>
        </p:txBody>
      </p:sp>
      <p:sp>
        <p:nvSpPr>
          <p:cNvPr id="5" name="Footer Placeholder 4">
            <a:extLst>
              <a:ext uri="{FF2B5EF4-FFF2-40B4-BE49-F238E27FC236}">
                <a16:creationId xmlns:a16="http://schemas.microsoft.com/office/drawing/2014/main" id="{CB356492-0A94-4095-8453-4B2046500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498C01-1C70-477F-A5C5-0D8241F61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FB3D9-61B4-4759-8E5D-4ED98FDE4519}" type="slidenum">
              <a:rPr lang="en-US" smtClean="0"/>
              <a:t>‹#›</a:t>
            </a:fld>
            <a:endParaRPr lang="en-US"/>
          </a:p>
        </p:txBody>
      </p:sp>
    </p:spTree>
    <p:extLst>
      <p:ext uri="{BB962C8B-B14F-4D97-AF65-F5344CB8AC3E}">
        <p14:creationId xmlns:p14="http://schemas.microsoft.com/office/powerpoint/2010/main" val="255832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ervice-bus-messaging/service-bus-dead-letter-queues#exceeding-timetoliv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cs.microsoft.com/en-us/azure/service-bus-messaging/service-bus-dead-letter-queues#exceeding-maxdeliverycoun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eveloper/java/sdk/java-sdk-azure-get-starte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java/api/com.microsoft.azure.servicebus.message?view=azure-java-stabl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7" name="TextBox 6">
            <a:extLst>
              <a:ext uri="{FF2B5EF4-FFF2-40B4-BE49-F238E27FC236}">
                <a16:creationId xmlns:a16="http://schemas.microsoft.com/office/drawing/2014/main" id="{010B2996-C800-4546-AAFE-E4247C0A3691}"/>
              </a:ext>
            </a:extLst>
          </p:cNvPr>
          <p:cNvSpPr txBox="1"/>
          <p:nvPr/>
        </p:nvSpPr>
        <p:spPr>
          <a:xfrm>
            <a:off x="4757528" y="3229777"/>
            <a:ext cx="2385394"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By</a:t>
            </a:r>
            <a:endParaRPr lang="en-US" b="1" dirty="0">
              <a:latin typeface="Batang" panose="02030600000101010101" pitchFamily="18" charset="-127"/>
              <a:ea typeface="Batang" panose="02030600000101010101" pitchFamily="18" charset="-127"/>
            </a:endParaRPr>
          </a:p>
          <a:p>
            <a:pPr algn="ctr"/>
            <a:r>
              <a:rPr lang="en-US" sz="2000" b="1" dirty="0">
                <a:latin typeface="Batang" panose="02030600000101010101" pitchFamily="18" charset="-127"/>
                <a:ea typeface="Batang" panose="02030600000101010101" pitchFamily="18" charset="-127"/>
              </a:rPr>
              <a:t>Ragini Kulkarni </a:t>
            </a:r>
          </a:p>
        </p:txBody>
      </p:sp>
      <p:sp>
        <p:nvSpPr>
          <p:cNvPr id="9" name="Rectangle 8">
            <a:extLst>
              <a:ext uri="{FF2B5EF4-FFF2-40B4-BE49-F238E27FC236}">
                <a16:creationId xmlns:a16="http://schemas.microsoft.com/office/drawing/2014/main" id="{A1726324-84CB-4F84-A1D3-AB8FA5A6BB15}"/>
              </a:ext>
            </a:extLst>
          </p:cNvPr>
          <p:cNvSpPr/>
          <p:nvPr/>
        </p:nvSpPr>
        <p:spPr>
          <a:xfrm>
            <a:off x="3180523" y="2450822"/>
            <a:ext cx="5764693" cy="584775"/>
          </a:xfrm>
          <a:prstGeom prst="rect">
            <a:avLst/>
          </a:prstGeom>
        </p:spPr>
        <p:txBody>
          <a:bodyPr wrap="square">
            <a:spAutoFit/>
          </a:bodyPr>
          <a:lstStyle/>
          <a:p>
            <a:pPr algn="ctr"/>
            <a:r>
              <a:rPr lang="en-US" sz="3200" b="1" dirty="0">
                <a:latin typeface="Californian FB" panose="0207040306080B030204" pitchFamily="18" charset="0"/>
              </a:rPr>
              <a:t>Azure Service Bus Queues</a:t>
            </a:r>
          </a:p>
        </p:txBody>
      </p:sp>
    </p:spTree>
    <p:extLst>
      <p:ext uri="{BB962C8B-B14F-4D97-AF65-F5344CB8AC3E}">
        <p14:creationId xmlns:p14="http://schemas.microsoft.com/office/powerpoint/2010/main" val="150919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99791" y="450576"/>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Sending Messages to a Queue</a:t>
            </a:r>
          </a:p>
        </p:txBody>
      </p:sp>
      <p:pic>
        <p:nvPicPr>
          <p:cNvPr id="3" name="Picture 2">
            <a:extLst>
              <a:ext uri="{FF2B5EF4-FFF2-40B4-BE49-F238E27FC236}">
                <a16:creationId xmlns:a16="http://schemas.microsoft.com/office/drawing/2014/main" id="{F0FF500B-3797-41FD-99D9-E29D560D5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57" y="1986701"/>
            <a:ext cx="10774016" cy="4422845"/>
          </a:xfrm>
          <a:prstGeom prst="rect">
            <a:avLst/>
          </a:prstGeom>
        </p:spPr>
      </p:pic>
      <p:sp>
        <p:nvSpPr>
          <p:cNvPr id="7" name="TextBox 6">
            <a:extLst>
              <a:ext uri="{FF2B5EF4-FFF2-40B4-BE49-F238E27FC236}">
                <a16:creationId xmlns:a16="http://schemas.microsoft.com/office/drawing/2014/main" id="{1092371B-46E6-446D-A3EC-B3DDE7AA2B57}"/>
              </a:ext>
            </a:extLst>
          </p:cNvPr>
          <p:cNvSpPr txBox="1"/>
          <p:nvPr/>
        </p:nvSpPr>
        <p:spPr>
          <a:xfrm>
            <a:off x="887896" y="1364974"/>
            <a:ext cx="5473148" cy="369332"/>
          </a:xfrm>
          <a:prstGeom prst="rect">
            <a:avLst/>
          </a:prstGeom>
          <a:noFill/>
        </p:spPr>
        <p:txBody>
          <a:bodyPr wrap="square" rtlCol="0">
            <a:spAutoFit/>
          </a:bodyPr>
          <a:lstStyle/>
          <a:p>
            <a:r>
              <a:rPr lang="en-US" dirty="0">
                <a:latin typeface="Californian FB" panose="0207040306080B030204" pitchFamily="18" charset="0"/>
              </a:rPr>
              <a:t>Active Message count is zero before sending the message</a:t>
            </a:r>
          </a:p>
        </p:txBody>
      </p:sp>
    </p:spTree>
    <p:extLst>
      <p:ext uri="{BB962C8B-B14F-4D97-AF65-F5344CB8AC3E}">
        <p14:creationId xmlns:p14="http://schemas.microsoft.com/office/powerpoint/2010/main" val="299253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63829"/>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Sending Messages to a Queue</a:t>
            </a:r>
          </a:p>
        </p:txBody>
      </p:sp>
      <p:pic>
        <p:nvPicPr>
          <p:cNvPr id="3" name="Picture 2">
            <a:extLst>
              <a:ext uri="{FF2B5EF4-FFF2-40B4-BE49-F238E27FC236}">
                <a16:creationId xmlns:a16="http://schemas.microsoft.com/office/drawing/2014/main" id="{DECC68A5-8ABC-4A31-89C4-57A023FCB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715" y="1796144"/>
            <a:ext cx="10282380" cy="4773320"/>
          </a:xfrm>
          <a:prstGeom prst="rect">
            <a:avLst/>
          </a:prstGeom>
        </p:spPr>
      </p:pic>
      <p:sp>
        <p:nvSpPr>
          <p:cNvPr id="7" name="TextBox 6">
            <a:extLst>
              <a:ext uri="{FF2B5EF4-FFF2-40B4-BE49-F238E27FC236}">
                <a16:creationId xmlns:a16="http://schemas.microsoft.com/office/drawing/2014/main" id="{F8C8420C-831F-494E-9262-169404176EE2}"/>
              </a:ext>
            </a:extLst>
          </p:cNvPr>
          <p:cNvSpPr txBox="1"/>
          <p:nvPr/>
        </p:nvSpPr>
        <p:spPr>
          <a:xfrm>
            <a:off x="1126435" y="1338471"/>
            <a:ext cx="5473148" cy="369332"/>
          </a:xfrm>
          <a:prstGeom prst="rect">
            <a:avLst/>
          </a:prstGeom>
          <a:noFill/>
        </p:spPr>
        <p:txBody>
          <a:bodyPr wrap="square" rtlCol="0">
            <a:spAutoFit/>
          </a:bodyPr>
          <a:lstStyle/>
          <a:p>
            <a:r>
              <a:rPr lang="en-US" dirty="0">
                <a:latin typeface="Californian FB" panose="0207040306080B030204" pitchFamily="18" charset="0"/>
              </a:rPr>
              <a:t>Sending Messages to the service bus</a:t>
            </a:r>
          </a:p>
        </p:txBody>
      </p:sp>
    </p:spTree>
    <p:extLst>
      <p:ext uri="{BB962C8B-B14F-4D97-AF65-F5344CB8AC3E}">
        <p14:creationId xmlns:p14="http://schemas.microsoft.com/office/powerpoint/2010/main" val="87019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Sending Messages to a Queue</a:t>
            </a:r>
          </a:p>
        </p:txBody>
      </p:sp>
      <p:sp>
        <p:nvSpPr>
          <p:cNvPr id="7" name="TextBox 6">
            <a:extLst>
              <a:ext uri="{FF2B5EF4-FFF2-40B4-BE49-F238E27FC236}">
                <a16:creationId xmlns:a16="http://schemas.microsoft.com/office/drawing/2014/main" id="{142E6861-4BCB-498A-93FF-ABF0326A325D}"/>
              </a:ext>
            </a:extLst>
          </p:cNvPr>
          <p:cNvSpPr txBox="1"/>
          <p:nvPr/>
        </p:nvSpPr>
        <p:spPr>
          <a:xfrm>
            <a:off x="1219198" y="1391478"/>
            <a:ext cx="9766853" cy="369332"/>
          </a:xfrm>
          <a:prstGeom prst="rect">
            <a:avLst/>
          </a:prstGeom>
          <a:noFill/>
        </p:spPr>
        <p:txBody>
          <a:bodyPr wrap="square" rtlCol="0">
            <a:spAutoFit/>
          </a:bodyPr>
          <a:lstStyle/>
          <a:p>
            <a:r>
              <a:rPr lang="en-US" dirty="0">
                <a:latin typeface="Californian FB" panose="0207040306080B030204" pitchFamily="18" charset="0"/>
              </a:rPr>
              <a:t>Message count is increased to 10 and can be viewed by peeking the particular message we want to see </a:t>
            </a:r>
          </a:p>
        </p:txBody>
      </p:sp>
      <p:pic>
        <p:nvPicPr>
          <p:cNvPr id="3" name="Picture 2">
            <a:extLst>
              <a:ext uri="{FF2B5EF4-FFF2-40B4-BE49-F238E27FC236}">
                <a16:creationId xmlns:a16="http://schemas.microsoft.com/office/drawing/2014/main" id="{BE513E6F-844E-449F-A267-F0F70CA98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29" y="1986035"/>
            <a:ext cx="10336697" cy="4536576"/>
          </a:xfrm>
          <a:prstGeom prst="rect">
            <a:avLst/>
          </a:prstGeom>
        </p:spPr>
      </p:pic>
    </p:spTree>
    <p:extLst>
      <p:ext uri="{BB962C8B-B14F-4D97-AF65-F5344CB8AC3E}">
        <p14:creationId xmlns:p14="http://schemas.microsoft.com/office/powerpoint/2010/main" val="265052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0"/>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74643" y="1656523"/>
            <a:ext cx="10495721" cy="4021037"/>
          </a:xfrm>
          <a:prstGeom prst="rect">
            <a:avLst/>
          </a:prstGeom>
          <a:noFill/>
        </p:spPr>
        <p:txBody>
          <a:bodyPr wrap="square" rtlCol="0">
            <a:spAutoFit/>
          </a:bodyPr>
          <a:lstStyle/>
          <a:p>
            <a:pPr algn="just">
              <a:lnSpc>
                <a:spcPct val="150000"/>
              </a:lnSpc>
            </a:pPr>
            <a:r>
              <a:rPr lang="en-US" dirty="0">
                <a:latin typeface="Californian FB" panose="0207040306080B030204" pitchFamily="18" charset="0"/>
              </a:rPr>
              <a:t>The primary way to receive messages from a queue is to use a </a:t>
            </a:r>
            <a:r>
              <a:rPr lang="en-US" b="1" dirty="0" err="1">
                <a:latin typeface="Californian FB" panose="0207040306080B030204" pitchFamily="18" charset="0"/>
              </a:rPr>
              <a:t>ServiceBusContract</a:t>
            </a:r>
            <a:r>
              <a:rPr lang="en-US" dirty="0">
                <a:latin typeface="Californian FB" panose="0207040306080B030204" pitchFamily="18" charset="0"/>
              </a:rPr>
              <a:t> object. Received messages can work in two different modes: </a:t>
            </a:r>
            <a:r>
              <a:rPr lang="en-US" b="1" dirty="0" err="1">
                <a:latin typeface="Californian FB" panose="0207040306080B030204" pitchFamily="18" charset="0"/>
              </a:rPr>
              <a:t>ReceiveAndDelete</a:t>
            </a:r>
            <a:r>
              <a:rPr lang="en-US" dirty="0">
                <a:latin typeface="Californian FB" panose="0207040306080B030204" pitchFamily="18" charset="0"/>
              </a:rPr>
              <a:t> and </a:t>
            </a:r>
            <a:r>
              <a:rPr lang="en-US" b="1" dirty="0" err="1">
                <a:latin typeface="Californian FB" panose="0207040306080B030204" pitchFamily="18" charset="0"/>
              </a:rPr>
              <a:t>PeekLock</a:t>
            </a:r>
            <a:r>
              <a:rPr lang="en-US" dirty="0">
                <a:latin typeface="Californian FB" panose="0207040306080B030204" pitchFamily="18" charset="0"/>
              </a:rPr>
              <a:t>.</a:t>
            </a:r>
          </a:p>
          <a:p>
            <a:pPr algn="just">
              <a:lnSpc>
                <a:spcPct val="150000"/>
              </a:lnSpc>
            </a:pPr>
            <a:endParaRPr lang="en-US" sz="1200" dirty="0">
              <a:latin typeface="Californian FB" panose="0207040306080B030204" pitchFamily="18" charset="0"/>
            </a:endParaRPr>
          </a:p>
          <a:p>
            <a:pPr algn="just">
              <a:lnSpc>
                <a:spcPct val="150000"/>
              </a:lnSpc>
            </a:pPr>
            <a:r>
              <a:rPr lang="en-US" dirty="0">
                <a:latin typeface="Californian FB" panose="0207040306080B030204" pitchFamily="18" charset="0"/>
              </a:rPr>
              <a:t>When using the </a:t>
            </a:r>
            <a:r>
              <a:rPr lang="en-US" b="1" dirty="0" err="1">
                <a:latin typeface="Californian FB" panose="0207040306080B030204" pitchFamily="18" charset="0"/>
              </a:rPr>
              <a:t>ReceiveAndDelete</a:t>
            </a:r>
            <a:r>
              <a:rPr lang="en-US" dirty="0">
                <a:latin typeface="Californian FB" panose="0207040306080B030204" pitchFamily="18" charset="0"/>
              </a:rPr>
              <a:t> mode, receive is a single-shot operation - that is, when Service Bus receives a read request for a message in a queue, it marks the message as being consumed and returns it to the application</a:t>
            </a:r>
          </a:p>
          <a:p>
            <a:pPr algn="just">
              <a:lnSpc>
                <a:spcPct val="150000"/>
              </a:lnSpc>
            </a:pPr>
            <a:endParaRPr lang="en-US" sz="1400" dirty="0">
              <a:latin typeface="Californian FB" panose="0207040306080B030204" pitchFamily="18" charset="0"/>
            </a:endParaRPr>
          </a:p>
          <a:p>
            <a:pPr algn="just">
              <a:lnSpc>
                <a:spcPct val="150000"/>
              </a:lnSpc>
            </a:pPr>
            <a:r>
              <a:rPr lang="en-US" dirty="0">
                <a:latin typeface="Californian FB" panose="0207040306080B030204" pitchFamily="18" charset="0"/>
              </a:rPr>
              <a:t> In </a:t>
            </a:r>
            <a:r>
              <a:rPr lang="en-US" b="1" dirty="0" err="1">
                <a:latin typeface="Californian FB" panose="0207040306080B030204" pitchFamily="18" charset="0"/>
              </a:rPr>
              <a:t>PeekLock</a:t>
            </a:r>
            <a:r>
              <a:rPr lang="en-US" dirty="0">
                <a:latin typeface="Californian FB" panose="0207040306080B030204" pitchFamily="18" charset="0"/>
              </a:rPr>
              <a:t> mode, receive becomes a two stage operation, which makes it possible to support applications that cannot tolerate missing messages. When Service Bus receives a request, it finds the next message to be consumed, locks it to prevent other consumers receiving it, and then returns it to the application.</a:t>
            </a:r>
          </a:p>
        </p:txBody>
      </p:sp>
      <p:sp>
        <p:nvSpPr>
          <p:cNvPr id="6" name="TextBox 5">
            <a:extLst>
              <a:ext uri="{FF2B5EF4-FFF2-40B4-BE49-F238E27FC236}">
                <a16:creationId xmlns:a16="http://schemas.microsoft.com/office/drawing/2014/main" id="{254C114C-99D2-40BA-BEE9-EF501478ED82}"/>
              </a:ext>
            </a:extLst>
          </p:cNvPr>
          <p:cNvSpPr txBox="1"/>
          <p:nvPr/>
        </p:nvSpPr>
        <p:spPr>
          <a:xfrm>
            <a:off x="3273286" y="728871"/>
            <a:ext cx="4731026" cy="590226"/>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Receiving Messages from a Queue</a:t>
            </a:r>
          </a:p>
        </p:txBody>
      </p:sp>
    </p:spTree>
    <p:extLst>
      <p:ext uri="{BB962C8B-B14F-4D97-AF65-F5344CB8AC3E}">
        <p14:creationId xmlns:p14="http://schemas.microsoft.com/office/powerpoint/2010/main" val="282614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8" y="477080"/>
            <a:ext cx="5406887" cy="590226"/>
          </a:xfrm>
          <a:prstGeom prst="rect">
            <a:avLst/>
          </a:prstGeom>
          <a:noFill/>
        </p:spPr>
        <p:txBody>
          <a:bodyPr wrap="square" rtlCol="0">
            <a:spAutoFit/>
          </a:bodyPr>
          <a:lstStyle/>
          <a:p>
            <a:pPr algn="ctr">
              <a:lnSpc>
                <a:spcPct val="150000"/>
              </a:lnSpc>
            </a:pPr>
            <a:r>
              <a:rPr lang="en-US" sz="2400" b="1" u="sng">
                <a:latin typeface="Californian FB" panose="0207040306080B030204" pitchFamily="18" charset="0"/>
                <a:ea typeface="Batang" panose="02030600000101010101" pitchFamily="18" charset="-127"/>
              </a:rPr>
              <a:t>Receiving Messages from the Queue</a:t>
            </a:r>
            <a:endParaRPr lang="en-US" sz="2400" b="1" u="sng" dirty="0">
              <a:latin typeface="Californian FB" panose="0207040306080B030204" pitchFamily="18" charset="0"/>
              <a:ea typeface="Batang" panose="02030600000101010101" pitchFamily="18" charset="-127"/>
            </a:endParaRPr>
          </a:p>
        </p:txBody>
      </p:sp>
      <p:sp>
        <p:nvSpPr>
          <p:cNvPr id="7" name="TextBox 6">
            <a:extLst>
              <a:ext uri="{FF2B5EF4-FFF2-40B4-BE49-F238E27FC236}">
                <a16:creationId xmlns:a16="http://schemas.microsoft.com/office/drawing/2014/main" id="{142E6861-4BCB-498A-93FF-ABF0326A325D}"/>
              </a:ext>
            </a:extLst>
          </p:cNvPr>
          <p:cNvSpPr txBox="1"/>
          <p:nvPr/>
        </p:nvSpPr>
        <p:spPr>
          <a:xfrm>
            <a:off x="834888" y="1391478"/>
            <a:ext cx="10628242" cy="369332"/>
          </a:xfrm>
          <a:prstGeom prst="rect">
            <a:avLst/>
          </a:prstGeom>
          <a:noFill/>
        </p:spPr>
        <p:txBody>
          <a:bodyPr wrap="square" rtlCol="0">
            <a:spAutoFit/>
          </a:bodyPr>
          <a:lstStyle/>
          <a:p>
            <a:r>
              <a:rPr lang="en-US" dirty="0">
                <a:latin typeface="Californian FB" panose="0207040306080B030204" pitchFamily="18" charset="0"/>
              </a:rPr>
              <a:t>Receiving the message from the Queue which was earlier sent. The Active count is increases as it being received.</a:t>
            </a:r>
          </a:p>
        </p:txBody>
      </p:sp>
      <p:pic>
        <p:nvPicPr>
          <p:cNvPr id="3" name="Picture 2">
            <a:extLst>
              <a:ext uri="{FF2B5EF4-FFF2-40B4-BE49-F238E27FC236}">
                <a16:creationId xmlns:a16="http://schemas.microsoft.com/office/drawing/2014/main" id="{0772C5E2-A128-4EE8-BC0E-8C36A6434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1" y="1945644"/>
            <a:ext cx="10517467" cy="4489470"/>
          </a:xfrm>
          <a:prstGeom prst="rect">
            <a:avLst/>
          </a:prstGeom>
        </p:spPr>
      </p:pic>
    </p:spTree>
    <p:extLst>
      <p:ext uri="{BB962C8B-B14F-4D97-AF65-F5344CB8AC3E}">
        <p14:creationId xmlns:p14="http://schemas.microsoft.com/office/powerpoint/2010/main" val="295106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8" y="477080"/>
            <a:ext cx="5406887" cy="590226"/>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Receiving Messages from the Queue</a:t>
            </a:r>
          </a:p>
        </p:txBody>
      </p:sp>
      <p:pic>
        <p:nvPicPr>
          <p:cNvPr id="4" name="Picture 3">
            <a:extLst>
              <a:ext uri="{FF2B5EF4-FFF2-40B4-BE49-F238E27FC236}">
                <a16:creationId xmlns:a16="http://schemas.microsoft.com/office/drawing/2014/main" id="{C525F6EF-2213-43A1-A45E-72921E74E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252" y="1110333"/>
            <a:ext cx="10032667" cy="5475998"/>
          </a:xfrm>
          <a:prstGeom prst="rect">
            <a:avLst/>
          </a:prstGeom>
        </p:spPr>
      </p:pic>
    </p:spTree>
    <p:extLst>
      <p:ext uri="{BB962C8B-B14F-4D97-AF65-F5344CB8AC3E}">
        <p14:creationId xmlns:p14="http://schemas.microsoft.com/office/powerpoint/2010/main" val="205639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1282"/>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08382" y="1404731"/>
            <a:ext cx="10495721" cy="5036700"/>
          </a:xfrm>
          <a:prstGeom prst="rect">
            <a:avLst/>
          </a:prstGeom>
          <a:noFill/>
        </p:spPr>
        <p:txBody>
          <a:bodyPr wrap="square" rtlCol="0">
            <a:spAutoFit/>
          </a:bodyPr>
          <a:lstStyle/>
          <a:p>
            <a:pPr algn="just">
              <a:lnSpc>
                <a:spcPct val="150000"/>
              </a:lnSpc>
            </a:pPr>
            <a:r>
              <a:rPr lang="en-US" dirty="0">
                <a:latin typeface="Californian FB" panose="0207040306080B030204" pitchFamily="18" charset="0"/>
              </a:rPr>
              <a:t>The purpose of the dead-letter queue is to hold messages that can't be delivered to any receiver, or messages that couldn't be processed. Messages can then be removed from the DLQ and inspected. An application might, with help of an operator, correct issues and resubmit the message, log the fact that there was an error, and take corrective action.</a:t>
            </a:r>
          </a:p>
          <a:p>
            <a:pPr algn="just">
              <a:lnSpc>
                <a:spcPct val="150000"/>
              </a:lnSpc>
            </a:pPr>
            <a:endParaRPr lang="en-US" dirty="0">
              <a:latin typeface="Californian FB" panose="0207040306080B030204" pitchFamily="18" charset="0"/>
            </a:endParaRPr>
          </a:p>
          <a:p>
            <a:pPr algn="just">
              <a:lnSpc>
                <a:spcPct val="150000"/>
              </a:lnSpc>
            </a:pPr>
            <a:r>
              <a:rPr lang="en-US" b="1" u="sng" dirty="0">
                <a:latin typeface="Californian FB" panose="0207040306080B030204" pitchFamily="18" charset="0"/>
              </a:rPr>
              <a:t>Moving messages to the DLQ</a:t>
            </a:r>
          </a:p>
          <a:p>
            <a:pPr algn="just">
              <a:lnSpc>
                <a:spcPct val="150000"/>
              </a:lnSpc>
            </a:pPr>
            <a:r>
              <a:rPr lang="en-US" dirty="0">
                <a:latin typeface="Californian FB" panose="0207040306080B030204" pitchFamily="18" charset="0"/>
              </a:rPr>
              <a:t>There are several activities in Service Bus that cause messages to get pushed to the DLQ from within the messaging engine itself. An application can also explicitly move messages to the DLQ.</a:t>
            </a:r>
          </a:p>
          <a:p>
            <a:pPr algn="just">
              <a:lnSpc>
                <a:spcPct val="150000"/>
              </a:lnSpc>
            </a:pPr>
            <a:r>
              <a:rPr lang="en-US" dirty="0">
                <a:latin typeface="Californian FB" panose="0207040306080B030204" pitchFamily="18" charset="0"/>
              </a:rPr>
              <a:t>As the message gets moved by the broker, two properties are added to the message as the broker calls its internal version of the </a:t>
            </a:r>
            <a:r>
              <a:rPr lang="en-US" dirty="0" err="1">
                <a:latin typeface="Californian FB" panose="0207040306080B030204" pitchFamily="18" charset="0"/>
              </a:rPr>
              <a:t>DeadLetter</a:t>
            </a:r>
            <a:r>
              <a:rPr lang="en-US" dirty="0">
                <a:latin typeface="Californian FB" panose="0207040306080B030204" pitchFamily="18" charset="0"/>
              </a:rPr>
              <a:t> method on the message: </a:t>
            </a:r>
            <a:r>
              <a:rPr lang="en-US" dirty="0" err="1">
                <a:latin typeface="Californian FB" panose="0207040306080B030204" pitchFamily="18" charset="0"/>
              </a:rPr>
              <a:t>DeadLetterReason</a:t>
            </a:r>
            <a:r>
              <a:rPr lang="en-US" dirty="0">
                <a:latin typeface="Californian FB" panose="0207040306080B030204" pitchFamily="18" charset="0"/>
              </a:rPr>
              <a:t> and </a:t>
            </a:r>
            <a:r>
              <a:rPr lang="en-US" dirty="0" err="1">
                <a:latin typeface="Californian FB" panose="0207040306080B030204" pitchFamily="18" charset="0"/>
              </a:rPr>
              <a:t>DeadLetterErrorDescription</a:t>
            </a:r>
            <a:r>
              <a:rPr lang="en-US" dirty="0">
                <a:latin typeface="Californian FB" panose="0207040306080B030204" pitchFamily="18" charset="0"/>
              </a:rPr>
              <a:t>.</a:t>
            </a:r>
          </a:p>
          <a:p>
            <a:pPr algn="just">
              <a:lnSpc>
                <a:spcPct val="150000"/>
              </a:lnSpc>
            </a:pPr>
            <a:endParaRPr lang="en-US" dirty="0">
              <a:latin typeface="Californian FB" panose="0207040306080B030204" pitchFamily="18" charset="0"/>
            </a:endParaRPr>
          </a:p>
          <a:p>
            <a:pPr algn="just">
              <a:lnSpc>
                <a:spcPct val="150000"/>
              </a:lnSpc>
            </a:pPr>
            <a:endParaRPr lang="en-US" dirty="0">
              <a:latin typeface="Californian FB" panose="0207040306080B030204" pitchFamily="18" charset="0"/>
            </a:endParaRPr>
          </a:p>
        </p:txBody>
      </p:sp>
      <p:sp>
        <p:nvSpPr>
          <p:cNvPr id="7" name="TextBox 6">
            <a:extLst>
              <a:ext uri="{FF2B5EF4-FFF2-40B4-BE49-F238E27FC236}">
                <a16:creationId xmlns:a16="http://schemas.microsoft.com/office/drawing/2014/main" id="{1DFD5834-E5B7-483A-B4DC-73414224B4A5}"/>
              </a:ext>
            </a:extLst>
          </p:cNvPr>
          <p:cNvSpPr txBox="1"/>
          <p:nvPr/>
        </p:nvSpPr>
        <p:spPr>
          <a:xfrm>
            <a:off x="3246782" y="59635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spTree>
    <p:extLst>
      <p:ext uri="{BB962C8B-B14F-4D97-AF65-F5344CB8AC3E}">
        <p14:creationId xmlns:p14="http://schemas.microsoft.com/office/powerpoint/2010/main" val="235032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1282"/>
            <a:ext cx="12191980" cy="6856718"/>
          </a:xfrm>
          <a:prstGeom prst="rect">
            <a:avLst/>
          </a:prstGeom>
        </p:spPr>
      </p:pic>
      <p:sp>
        <p:nvSpPr>
          <p:cNvPr id="7" name="TextBox 6">
            <a:extLst>
              <a:ext uri="{FF2B5EF4-FFF2-40B4-BE49-F238E27FC236}">
                <a16:creationId xmlns:a16="http://schemas.microsoft.com/office/drawing/2014/main" id="{1DFD5834-E5B7-483A-B4DC-73414224B4A5}"/>
              </a:ext>
            </a:extLst>
          </p:cNvPr>
          <p:cNvSpPr txBox="1"/>
          <p:nvPr/>
        </p:nvSpPr>
        <p:spPr>
          <a:xfrm>
            <a:off x="3286538" y="437324"/>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graphicFrame>
        <p:nvGraphicFramePr>
          <p:cNvPr id="8" name="Table 7">
            <a:extLst>
              <a:ext uri="{FF2B5EF4-FFF2-40B4-BE49-F238E27FC236}">
                <a16:creationId xmlns:a16="http://schemas.microsoft.com/office/drawing/2014/main" id="{7F1ED030-F65A-4C0A-B467-57D0237B3F27}"/>
              </a:ext>
            </a:extLst>
          </p:cNvPr>
          <p:cNvGraphicFramePr>
            <a:graphicFrameLocks noGrp="1"/>
          </p:cNvGraphicFramePr>
          <p:nvPr>
            <p:extLst>
              <p:ext uri="{D42A27DB-BD31-4B8C-83A1-F6EECF244321}">
                <p14:modId xmlns:p14="http://schemas.microsoft.com/office/powerpoint/2010/main" val="2287268541"/>
              </p:ext>
            </p:extLst>
          </p:nvPr>
        </p:nvGraphicFramePr>
        <p:xfrm>
          <a:off x="798443" y="1240203"/>
          <a:ext cx="10515600" cy="5288918"/>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810342818"/>
                    </a:ext>
                  </a:extLst>
                </a:gridCol>
                <a:gridCol w="5257800">
                  <a:extLst>
                    <a:ext uri="{9D8B030D-6E8A-4147-A177-3AD203B41FA5}">
                      <a16:colId xmlns:a16="http://schemas.microsoft.com/office/drawing/2014/main" val="2337443512"/>
                    </a:ext>
                  </a:extLst>
                </a:gridCol>
              </a:tblGrid>
              <a:tr h="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b="1" u="sng" dirty="0">
                          <a:latin typeface="Californian FB" panose="0207040306080B030204" pitchFamily="18" charset="0"/>
                        </a:rPr>
                        <a:t>Moving messages to the DLQ</a:t>
                      </a:r>
                    </a:p>
                  </a:txBody>
                  <a:tcPr anchor="ctr"/>
                </a:tc>
                <a:tc hMerge="1">
                  <a:txBody>
                    <a:bodyPr/>
                    <a:lstStyle/>
                    <a:p>
                      <a:endParaRPr lang="en-US"/>
                    </a:p>
                  </a:txBody>
                  <a:tcPr/>
                </a:tc>
                <a:extLst>
                  <a:ext uri="{0D108BD9-81ED-4DB2-BD59-A6C34878D82A}">
                    <a16:rowId xmlns:a16="http://schemas.microsoft.com/office/drawing/2014/main" val="1422865009"/>
                  </a:ext>
                </a:extLst>
              </a:tr>
              <a:tr h="0">
                <a:tc>
                  <a:txBody>
                    <a:bodyPr/>
                    <a:lstStyle/>
                    <a:p>
                      <a:pPr algn="ctr">
                        <a:lnSpc>
                          <a:spcPct val="150000"/>
                        </a:lnSpc>
                      </a:pPr>
                      <a:r>
                        <a:rPr lang="en-US" dirty="0" err="1">
                          <a:latin typeface="Californian FB" panose="0207040306080B030204" pitchFamily="18" charset="0"/>
                        </a:rPr>
                        <a:t>DeadLetterReason</a:t>
                      </a:r>
                      <a:endParaRPr lang="en-US" dirty="0">
                        <a:latin typeface="Californian FB" panose="0207040306080B030204" pitchFamily="18" charset="0"/>
                      </a:endParaRPr>
                    </a:p>
                  </a:txBody>
                  <a:tcPr anchor="ctr"/>
                </a:tc>
                <a:tc>
                  <a:txBody>
                    <a:bodyPr/>
                    <a:lstStyle/>
                    <a:p>
                      <a:pPr algn="ctr">
                        <a:lnSpc>
                          <a:spcPct val="150000"/>
                        </a:lnSpc>
                      </a:pPr>
                      <a:r>
                        <a:rPr lang="en-US" dirty="0" err="1">
                          <a:latin typeface="Californian FB" panose="0207040306080B030204" pitchFamily="18" charset="0"/>
                        </a:rPr>
                        <a:t>DeadLetterErrorDescription</a:t>
                      </a:r>
                      <a:endParaRPr lang="en-US" dirty="0">
                        <a:latin typeface="Californian FB" panose="0207040306080B030204" pitchFamily="18" charset="0"/>
                      </a:endParaRPr>
                    </a:p>
                  </a:txBody>
                  <a:tcPr anchor="ctr"/>
                </a:tc>
                <a:extLst>
                  <a:ext uri="{0D108BD9-81ED-4DB2-BD59-A6C34878D82A}">
                    <a16:rowId xmlns:a16="http://schemas.microsoft.com/office/drawing/2014/main" val="830245014"/>
                  </a:ext>
                </a:extLst>
              </a:tr>
              <a:tr h="0">
                <a:tc>
                  <a:txBody>
                    <a:bodyPr/>
                    <a:lstStyle/>
                    <a:p>
                      <a:pPr algn="ctr">
                        <a:lnSpc>
                          <a:spcPct val="150000"/>
                        </a:lnSpc>
                      </a:pPr>
                      <a:r>
                        <a:rPr lang="en-US" dirty="0" err="1">
                          <a:latin typeface="Californian FB" panose="0207040306080B030204" pitchFamily="18" charset="0"/>
                        </a:rPr>
                        <a:t>HeaderSizeExceeded</a:t>
                      </a:r>
                      <a:endParaRPr lang="en-US" dirty="0">
                        <a:latin typeface="Californian FB" panose="0207040306080B030204" pitchFamily="18" charset="0"/>
                      </a:endParaRPr>
                    </a:p>
                  </a:txBody>
                  <a:tcPr anchor="ctr"/>
                </a:tc>
                <a:tc>
                  <a:txBody>
                    <a:bodyPr/>
                    <a:lstStyle/>
                    <a:p>
                      <a:pPr algn="ctr">
                        <a:lnSpc>
                          <a:spcPct val="150000"/>
                        </a:lnSpc>
                      </a:pPr>
                      <a:r>
                        <a:rPr lang="en-US" dirty="0">
                          <a:latin typeface="Californian FB" panose="0207040306080B030204" pitchFamily="18" charset="0"/>
                        </a:rPr>
                        <a:t>The size quota for this stream has been exceeded.</a:t>
                      </a:r>
                    </a:p>
                  </a:txBody>
                  <a:tcPr anchor="ctr"/>
                </a:tc>
                <a:extLst>
                  <a:ext uri="{0D108BD9-81ED-4DB2-BD59-A6C34878D82A}">
                    <a16:rowId xmlns:a16="http://schemas.microsoft.com/office/drawing/2014/main" val="630056981"/>
                  </a:ext>
                </a:extLst>
              </a:tr>
              <a:tr h="0">
                <a:tc>
                  <a:txBody>
                    <a:bodyPr/>
                    <a:lstStyle/>
                    <a:p>
                      <a:pPr algn="ctr">
                        <a:lnSpc>
                          <a:spcPct val="150000"/>
                        </a:lnSpc>
                      </a:pPr>
                      <a:r>
                        <a:rPr lang="en-US" dirty="0" err="1">
                          <a:latin typeface="Californian FB" panose="0207040306080B030204" pitchFamily="18" charset="0"/>
                        </a:rPr>
                        <a:t>TTLExpiredException</a:t>
                      </a:r>
                      <a:endParaRPr lang="en-US" dirty="0">
                        <a:latin typeface="Californian FB" panose="0207040306080B030204" pitchFamily="18" charset="0"/>
                      </a:endParaRPr>
                    </a:p>
                  </a:txBody>
                  <a:tcPr anchor="ctr"/>
                </a:tc>
                <a:tc>
                  <a:txBody>
                    <a:bodyPr/>
                    <a:lstStyle/>
                    <a:p>
                      <a:pPr algn="ctr">
                        <a:lnSpc>
                          <a:spcPct val="150000"/>
                        </a:lnSpc>
                      </a:pPr>
                      <a:r>
                        <a:rPr lang="en-US" dirty="0">
                          <a:latin typeface="Californian FB" panose="0207040306080B030204" pitchFamily="18" charset="0"/>
                        </a:rPr>
                        <a:t>The message expired and was dead lettered. See the </a:t>
                      </a:r>
                      <a:r>
                        <a:rPr lang="en-US" dirty="0">
                          <a:latin typeface="Californian FB" panose="0207040306080B030204" pitchFamily="18" charset="0"/>
                          <a:hlinkClick r:id="rId3">
                            <a:extLst>
                              <a:ext uri="{A12FA001-AC4F-418D-AE19-62706E023703}">
                                <ahyp:hlinkClr xmlns:ahyp="http://schemas.microsoft.com/office/drawing/2018/hyperlinkcolor" val="tx"/>
                              </a:ext>
                            </a:extLst>
                          </a:hlinkClick>
                        </a:rPr>
                        <a:t>Exceeding </a:t>
                      </a:r>
                      <a:r>
                        <a:rPr lang="en-US" dirty="0" err="1">
                          <a:latin typeface="Californian FB" panose="0207040306080B030204" pitchFamily="18" charset="0"/>
                          <a:hlinkClick r:id="rId3">
                            <a:extLst>
                              <a:ext uri="{A12FA001-AC4F-418D-AE19-62706E023703}">
                                <ahyp:hlinkClr xmlns:ahyp="http://schemas.microsoft.com/office/drawing/2018/hyperlinkcolor" val="tx"/>
                              </a:ext>
                            </a:extLst>
                          </a:hlinkClick>
                        </a:rPr>
                        <a:t>TimeToLive</a:t>
                      </a:r>
                      <a:r>
                        <a:rPr lang="en-US" dirty="0">
                          <a:latin typeface="Californian FB" panose="0207040306080B030204" pitchFamily="18" charset="0"/>
                        </a:rPr>
                        <a:t> section for details.</a:t>
                      </a:r>
                    </a:p>
                  </a:txBody>
                  <a:tcPr anchor="ctr"/>
                </a:tc>
                <a:extLst>
                  <a:ext uri="{0D108BD9-81ED-4DB2-BD59-A6C34878D82A}">
                    <a16:rowId xmlns:a16="http://schemas.microsoft.com/office/drawing/2014/main" val="3726512258"/>
                  </a:ext>
                </a:extLst>
              </a:tr>
              <a:tr h="0">
                <a:tc>
                  <a:txBody>
                    <a:bodyPr/>
                    <a:lstStyle/>
                    <a:p>
                      <a:pPr algn="ctr">
                        <a:lnSpc>
                          <a:spcPct val="150000"/>
                        </a:lnSpc>
                      </a:pPr>
                      <a:r>
                        <a:rPr lang="en-US" dirty="0">
                          <a:latin typeface="Californian FB" panose="0207040306080B030204" pitchFamily="18" charset="0"/>
                        </a:rPr>
                        <a:t>Session ID is null.</a:t>
                      </a:r>
                    </a:p>
                  </a:txBody>
                  <a:tcPr anchor="ctr"/>
                </a:tc>
                <a:tc>
                  <a:txBody>
                    <a:bodyPr/>
                    <a:lstStyle/>
                    <a:p>
                      <a:pPr algn="ctr">
                        <a:lnSpc>
                          <a:spcPct val="150000"/>
                        </a:lnSpc>
                      </a:pPr>
                      <a:r>
                        <a:rPr lang="en-US">
                          <a:latin typeface="Californian FB" panose="0207040306080B030204" pitchFamily="18" charset="0"/>
                        </a:rPr>
                        <a:t>Session enabled entity doesn't allow a message whose session identifier is null.</a:t>
                      </a:r>
                    </a:p>
                  </a:txBody>
                  <a:tcPr anchor="ctr"/>
                </a:tc>
                <a:extLst>
                  <a:ext uri="{0D108BD9-81ED-4DB2-BD59-A6C34878D82A}">
                    <a16:rowId xmlns:a16="http://schemas.microsoft.com/office/drawing/2014/main" val="1826741316"/>
                  </a:ext>
                </a:extLst>
              </a:tr>
              <a:tr h="0">
                <a:tc>
                  <a:txBody>
                    <a:bodyPr/>
                    <a:lstStyle/>
                    <a:p>
                      <a:pPr algn="ctr">
                        <a:lnSpc>
                          <a:spcPct val="150000"/>
                        </a:lnSpc>
                      </a:pPr>
                      <a:r>
                        <a:rPr lang="en-US">
                          <a:latin typeface="Californian FB" panose="0207040306080B030204" pitchFamily="18" charset="0"/>
                        </a:rPr>
                        <a:t>MaxTransferHopCountExceeded</a:t>
                      </a:r>
                    </a:p>
                  </a:txBody>
                  <a:tcPr anchor="ctr"/>
                </a:tc>
                <a:tc>
                  <a:txBody>
                    <a:bodyPr/>
                    <a:lstStyle/>
                    <a:p>
                      <a:pPr algn="ctr">
                        <a:lnSpc>
                          <a:spcPct val="150000"/>
                        </a:lnSpc>
                      </a:pPr>
                      <a:r>
                        <a:rPr lang="en-US">
                          <a:latin typeface="Californian FB" panose="0207040306080B030204" pitchFamily="18" charset="0"/>
                        </a:rPr>
                        <a:t>The maximum number of allowed hops when forwarding between queues. Value is set to 4.</a:t>
                      </a:r>
                    </a:p>
                  </a:txBody>
                  <a:tcPr anchor="ctr"/>
                </a:tc>
                <a:extLst>
                  <a:ext uri="{0D108BD9-81ED-4DB2-BD59-A6C34878D82A}">
                    <a16:rowId xmlns:a16="http://schemas.microsoft.com/office/drawing/2014/main" val="1294377668"/>
                  </a:ext>
                </a:extLst>
              </a:tr>
              <a:tr h="0">
                <a:tc>
                  <a:txBody>
                    <a:bodyPr/>
                    <a:lstStyle/>
                    <a:p>
                      <a:pPr algn="ctr">
                        <a:lnSpc>
                          <a:spcPct val="150000"/>
                        </a:lnSpc>
                      </a:pPr>
                      <a:r>
                        <a:rPr lang="en-US" dirty="0" err="1">
                          <a:latin typeface="Californian FB" panose="0207040306080B030204" pitchFamily="18" charset="0"/>
                        </a:rPr>
                        <a:t>MaxDeliveryCountExceededExceptionMessage</a:t>
                      </a:r>
                      <a:endParaRPr lang="en-US" dirty="0">
                        <a:latin typeface="Californian FB" panose="0207040306080B030204" pitchFamily="18" charset="0"/>
                      </a:endParaRPr>
                    </a:p>
                  </a:txBody>
                  <a:tcPr anchor="ctr"/>
                </a:tc>
                <a:tc>
                  <a:txBody>
                    <a:bodyPr/>
                    <a:lstStyle/>
                    <a:p>
                      <a:pPr algn="ctr">
                        <a:lnSpc>
                          <a:spcPct val="150000"/>
                        </a:lnSpc>
                      </a:pPr>
                      <a:r>
                        <a:rPr lang="en-US" dirty="0">
                          <a:latin typeface="Californian FB" panose="0207040306080B030204" pitchFamily="18" charset="0"/>
                        </a:rPr>
                        <a:t>Message could not be consumed after maximum delivery attempts. See the </a:t>
                      </a:r>
                      <a:r>
                        <a:rPr lang="en-US" dirty="0">
                          <a:latin typeface="Californian FB" panose="0207040306080B030204" pitchFamily="18" charset="0"/>
                          <a:hlinkClick r:id="rId4">
                            <a:extLst>
                              <a:ext uri="{A12FA001-AC4F-418D-AE19-62706E023703}">
                                <ahyp:hlinkClr xmlns:ahyp="http://schemas.microsoft.com/office/drawing/2018/hyperlinkcolor" val="tx"/>
                              </a:ext>
                            </a:extLst>
                          </a:hlinkClick>
                        </a:rPr>
                        <a:t>Exceeding </a:t>
                      </a:r>
                      <a:r>
                        <a:rPr lang="en-US" dirty="0" err="1">
                          <a:latin typeface="Californian FB" panose="0207040306080B030204" pitchFamily="18" charset="0"/>
                          <a:hlinkClick r:id="rId4">
                            <a:extLst>
                              <a:ext uri="{A12FA001-AC4F-418D-AE19-62706E023703}">
                                <ahyp:hlinkClr xmlns:ahyp="http://schemas.microsoft.com/office/drawing/2018/hyperlinkcolor" val="tx"/>
                              </a:ext>
                            </a:extLst>
                          </a:hlinkClick>
                        </a:rPr>
                        <a:t>MaxDeliveryCount</a:t>
                      </a:r>
                      <a:r>
                        <a:rPr lang="en-US" dirty="0">
                          <a:latin typeface="Californian FB" panose="0207040306080B030204" pitchFamily="18" charset="0"/>
                        </a:rPr>
                        <a:t> section for details.</a:t>
                      </a:r>
                    </a:p>
                  </a:txBody>
                  <a:tcPr anchor="ctr"/>
                </a:tc>
                <a:extLst>
                  <a:ext uri="{0D108BD9-81ED-4DB2-BD59-A6C34878D82A}">
                    <a16:rowId xmlns:a16="http://schemas.microsoft.com/office/drawing/2014/main" val="134963095"/>
                  </a:ext>
                </a:extLst>
              </a:tr>
            </a:tbl>
          </a:graphicData>
        </a:graphic>
      </p:graphicFrame>
    </p:spTree>
    <p:extLst>
      <p:ext uri="{BB962C8B-B14F-4D97-AF65-F5344CB8AC3E}">
        <p14:creationId xmlns:p14="http://schemas.microsoft.com/office/powerpoint/2010/main" val="168891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sp>
        <p:nvSpPr>
          <p:cNvPr id="7" name="TextBox 6">
            <a:extLst>
              <a:ext uri="{FF2B5EF4-FFF2-40B4-BE49-F238E27FC236}">
                <a16:creationId xmlns:a16="http://schemas.microsoft.com/office/drawing/2014/main" id="{142E6861-4BCB-498A-93FF-ABF0326A325D}"/>
              </a:ext>
            </a:extLst>
          </p:cNvPr>
          <p:cNvSpPr txBox="1"/>
          <p:nvPr/>
        </p:nvSpPr>
        <p:spPr>
          <a:xfrm>
            <a:off x="662606" y="1444487"/>
            <a:ext cx="10257185" cy="369332"/>
          </a:xfrm>
          <a:prstGeom prst="rect">
            <a:avLst/>
          </a:prstGeom>
          <a:noFill/>
        </p:spPr>
        <p:txBody>
          <a:bodyPr wrap="square" rtlCol="0">
            <a:spAutoFit/>
          </a:bodyPr>
          <a:lstStyle/>
          <a:p>
            <a:r>
              <a:rPr lang="en-US" dirty="0">
                <a:latin typeface="Californian FB" panose="0207040306080B030204" pitchFamily="18" charset="0"/>
              </a:rPr>
              <a:t>Max Delivery count is set to 5, after reaching the mx count the message will be fed to Dead Lettered Queue</a:t>
            </a:r>
          </a:p>
        </p:txBody>
      </p:sp>
      <p:pic>
        <p:nvPicPr>
          <p:cNvPr id="4" name="Picture 3">
            <a:extLst>
              <a:ext uri="{FF2B5EF4-FFF2-40B4-BE49-F238E27FC236}">
                <a16:creationId xmlns:a16="http://schemas.microsoft.com/office/drawing/2014/main" id="{780706CB-2CA8-4152-A9AD-C0D30CF07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65" y="2075397"/>
            <a:ext cx="11342026" cy="4324471"/>
          </a:xfrm>
          <a:prstGeom prst="rect">
            <a:avLst/>
          </a:prstGeom>
        </p:spPr>
      </p:pic>
    </p:spTree>
    <p:extLst>
      <p:ext uri="{BB962C8B-B14F-4D97-AF65-F5344CB8AC3E}">
        <p14:creationId xmlns:p14="http://schemas.microsoft.com/office/powerpoint/2010/main" val="364186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sp>
        <p:nvSpPr>
          <p:cNvPr id="7" name="TextBox 6">
            <a:extLst>
              <a:ext uri="{FF2B5EF4-FFF2-40B4-BE49-F238E27FC236}">
                <a16:creationId xmlns:a16="http://schemas.microsoft.com/office/drawing/2014/main" id="{142E6861-4BCB-498A-93FF-ABF0326A325D}"/>
              </a:ext>
            </a:extLst>
          </p:cNvPr>
          <p:cNvSpPr txBox="1"/>
          <p:nvPr/>
        </p:nvSpPr>
        <p:spPr>
          <a:xfrm>
            <a:off x="742119" y="1298713"/>
            <a:ext cx="10707759" cy="369332"/>
          </a:xfrm>
          <a:prstGeom prst="rect">
            <a:avLst/>
          </a:prstGeom>
          <a:noFill/>
        </p:spPr>
        <p:txBody>
          <a:bodyPr wrap="square" rtlCol="0">
            <a:spAutoFit/>
          </a:bodyPr>
          <a:lstStyle/>
          <a:p>
            <a:r>
              <a:rPr lang="en-US" dirty="0">
                <a:latin typeface="Californian FB" panose="0207040306080B030204" pitchFamily="18" charset="0"/>
              </a:rPr>
              <a:t>The active message will now be empty and Dead Lettered Queue will be 1 after exceeding the max delivery count </a:t>
            </a:r>
          </a:p>
        </p:txBody>
      </p:sp>
      <p:pic>
        <p:nvPicPr>
          <p:cNvPr id="9" name="Picture 8">
            <a:extLst>
              <a:ext uri="{FF2B5EF4-FFF2-40B4-BE49-F238E27FC236}">
                <a16:creationId xmlns:a16="http://schemas.microsoft.com/office/drawing/2014/main" id="{912AFAE3-A616-40A9-BA21-D500220E1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77" y="1885776"/>
            <a:ext cx="10013428" cy="4629769"/>
          </a:xfrm>
          <a:prstGeom prst="rect">
            <a:avLst/>
          </a:prstGeom>
        </p:spPr>
      </p:pic>
    </p:spTree>
    <p:extLst>
      <p:ext uri="{BB962C8B-B14F-4D97-AF65-F5344CB8AC3E}">
        <p14:creationId xmlns:p14="http://schemas.microsoft.com/office/powerpoint/2010/main" val="188650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657600" y="861392"/>
            <a:ext cx="3657600" cy="461665"/>
          </a:xfrm>
          <a:prstGeom prst="rect">
            <a:avLst/>
          </a:prstGeom>
          <a:noFill/>
        </p:spPr>
        <p:txBody>
          <a:bodyPr wrap="square" rtlCol="0">
            <a:spAutoFit/>
          </a:bodyPr>
          <a:lstStyle/>
          <a:p>
            <a:pPr algn="ctr"/>
            <a:r>
              <a:rPr lang="en-US" sz="2400" b="1" u="sng" dirty="0">
                <a:latin typeface="Californian FB" panose="0207040306080B030204" pitchFamily="18" charset="0"/>
                <a:ea typeface="Batang" panose="02030600000101010101" pitchFamily="18" charset="-127"/>
              </a:rPr>
              <a:t>Service Bus Features</a:t>
            </a:r>
            <a:endParaRPr lang="en-US" sz="2400" b="1" dirty="0">
              <a:latin typeface="Californian FB" panose="0207040306080B030204" pitchFamily="18" charset="0"/>
            </a:endParaRPr>
          </a:p>
        </p:txBody>
      </p:sp>
      <p:sp>
        <p:nvSpPr>
          <p:cNvPr id="8" name="TextBox 7">
            <a:extLst>
              <a:ext uri="{FF2B5EF4-FFF2-40B4-BE49-F238E27FC236}">
                <a16:creationId xmlns:a16="http://schemas.microsoft.com/office/drawing/2014/main" id="{DC5F1948-44FA-4DB6-A9E9-A72F92DEF9D6}"/>
              </a:ext>
            </a:extLst>
          </p:cNvPr>
          <p:cNvSpPr txBox="1"/>
          <p:nvPr/>
        </p:nvSpPr>
        <p:spPr>
          <a:xfrm>
            <a:off x="1298711" y="1804024"/>
            <a:ext cx="4505739" cy="2979214"/>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Sending Message to the Queue</a:t>
            </a:r>
          </a:p>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Receiving Messages from the Queue</a:t>
            </a:r>
          </a:p>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Dead Lettered Queue</a:t>
            </a:r>
          </a:p>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Duplicate Deduction of Messages</a:t>
            </a:r>
          </a:p>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Managing Entities in Queue</a:t>
            </a:r>
          </a:p>
          <a:p>
            <a:pPr marL="285750" indent="-285750">
              <a:lnSpc>
                <a:spcPct val="200000"/>
              </a:lnSpc>
              <a:buFont typeface="Wingdings" panose="05000000000000000000" pitchFamily="2" charset="2"/>
              <a:buChar char="§"/>
            </a:pPr>
            <a:r>
              <a:rPr lang="en-US" sz="1600" dirty="0">
                <a:latin typeface="Californian FB" panose="0207040306080B030204" pitchFamily="18" charset="0"/>
                <a:ea typeface="Batang" panose="02030600000101010101" pitchFamily="18" charset="-127"/>
              </a:rPr>
              <a:t>Prefetch the Messages in Queue</a:t>
            </a:r>
          </a:p>
        </p:txBody>
      </p:sp>
    </p:spTree>
    <p:extLst>
      <p:ext uri="{BB962C8B-B14F-4D97-AF65-F5344CB8AC3E}">
        <p14:creationId xmlns:p14="http://schemas.microsoft.com/office/powerpoint/2010/main" val="1380815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pic>
        <p:nvPicPr>
          <p:cNvPr id="3" name="Picture 2">
            <a:extLst>
              <a:ext uri="{FF2B5EF4-FFF2-40B4-BE49-F238E27FC236}">
                <a16:creationId xmlns:a16="http://schemas.microsoft.com/office/drawing/2014/main" id="{945C79F8-38A2-49FC-A3DA-3AB9CC16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32" y="1429232"/>
            <a:ext cx="11021963" cy="4953691"/>
          </a:xfrm>
          <a:prstGeom prst="rect">
            <a:avLst/>
          </a:prstGeom>
        </p:spPr>
      </p:pic>
    </p:spTree>
    <p:extLst>
      <p:ext uri="{BB962C8B-B14F-4D97-AF65-F5344CB8AC3E}">
        <p14:creationId xmlns:p14="http://schemas.microsoft.com/office/powerpoint/2010/main" val="328085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sp>
        <p:nvSpPr>
          <p:cNvPr id="7" name="TextBox 6">
            <a:extLst>
              <a:ext uri="{FF2B5EF4-FFF2-40B4-BE49-F238E27FC236}">
                <a16:creationId xmlns:a16="http://schemas.microsoft.com/office/drawing/2014/main" id="{142E6861-4BCB-498A-93FF-ABF0326A325D}"/>
              </a:ext>
            </a:extLst>
          </p:cNvPr>
          <p:cNvSpPr txBox="1"/>
          <p:nvPr/>
        </p:nvSpPr>
        <p:spPr>
          <a:xfrm>
            <a:off x="742119" y="1470991"/>
            <a:ext cx="10707759" cy="369332"/>
          </a:xfrm>
          <a:prstGeom prst="rect">
            <a:avLst/>
          </a:prstGeom>
          <a:noFill/>
        </p:spPr>
        <p:txBody>
          <a:bodyPr wrap="square" rtlCol="0">
            <a:spAutoFit/>
          </a:bodyPr>
          <a:lstStyle/>
          <a:p>
            <a:r>
              <a:rPr lang="en-US" dirty="0">
                <a:latin typeface="Californian FB" panose="0207040306080B030204" pitchFamily="18" charset="0"/>
              </a:rPr>
              <a:t>Receiving the Messages from dead lettered queue</a:t>
            </a:r>
          </a:p>
        </p:txBody>
      </p:sp>
      <p:pic>
        <p:nvPicPr>
          <p:cNvPr id="3" name="Picture 2">
            <a:extLst>
              <a:ext uri="{FF2B5EF4-FFF2-40B4-BE49-F238E27FC236}">
                <a16:creationId xmlns:a16="http://schemas.microsoft.com/office/drawing/2014/main" id="{08C54EC0-E81F-465E-B660-4C58038D6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658" y="2299283"/>
            <a:ext cx="10032729" cy="3637035"/>
          </a:xfrm>
          <a:prstGeom prst="rect">
            <a:avLst/>
          </a:prstGeom>
        </p:spPr>
      </p:pic>
    </p:spTree>
    <p:extLst>
      <p:ext uri="{BB962C8B-B14F-4D97-AF65-F5344CB8AC3E}">
        <p14:creationId xmlns:p14="http://schemas.microsoft.com/office/powerpoint/2010/main" val="3775296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47708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Dead Lettered Queue</a:t>
            </a:r>
          </a:p>
        </p:txBody>
      </p:sp>
      <p:pic>
        <p:nvPicPr>
          <p:cNvPr id="2" name="Picture 1">
            <a:extLst>
              <a:ext uri="{FF2B5EF4-FFF2-40B4-BE49-F238E27FC236}">
                <a16:creationId xmlns:a16="http://schemas.microsoft.com/office/drawing/2014/main" id="{739C4CFF-8739-4C44-930C-678D463D7D7E}"/>
              </a:ext>
            </a:extLst>
          </p:cNvPr>
          <p:cNvPicPr>
            <a:picLocks noChangeAspect="1"/>
          </p:cNvPicPr>
          <p:nvPr/>
        </p:nvPicPr>
        <p:blipFill>
          <a:blip r:embed="rId3"/>
          <a:stretch>
            <a:fillRect/>
          </a:stretch>
        </p:blipFill>
        <p:spPr>
          <a:xfrm>
            <a:off x="662609" y="1677020"/>
            <a:ext cx="10747513" cy="4481077"/>
          </a:xfrm>
          <a:prstGeom prst="rect">
            <a:avLst/>
          </a:prstGeom>
        </p:spPr>
      </p:pic>
    </p:spTree>
    <p:extLst>
      <p:ext uri="{BB962C8B-B14F-4D97-AF65-F5344CB8AC3E}">
        <p14:creationId xmlns:p14="http://schemas.microsoft.com/office/powerpoint/2010/main" val="420603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1282"/>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768626" y="1709531"/>
            <a:ext cx="10495721" cy="3789884"/>
          </a:xfrm>
          <a:prstGeom prst="rect">
            <a:avLst/>
          </a:prstGeom>
          <a:noFill/>
        </p:spPr>
        <p:txBody>
          <a:bodyPr wrap="square" rtlCol="0">
            <a:spAutoFit/>
          </a:bodyPr>
          <a:lstStyle/>
          <a:p>
            <a:pPr algn="just">
              <a:lnSpc>
                <a:spcPct val="150000"/>
              </a:lnSpc>
            </a:pPr>
            <a:r>
              <a:rPr lang="en-US" dirty="0">
                <a:latin typeface="Californian FB" panose="0207040306080B030204" pitchFamily="18" charset="0"/>
              </a:rPr>
              <a:t>An error could cause the client to have a doubt about the outcome of a send operation. Duplicate detection enables the sender to resend the same message. Another option is for the queue or topic to discard any duplicate copies.</a:t>
            </a:r>
          </a:p>
          <a:p>
            <a:pPr algn="just">
              <a:lnSpc>
                <a:spcPct val="150000"/>
              </a:lnSpc>
            </a:pPr>
            <a:endParaRPr lang="en-US" dirty="0">
              <a:latin typeface="Californian FB" panose="0207040306080B030204" pitchFamily="18" charset="0"/>
            </a:endParaRPr>
          </a:p>
          <a:p>
            <a:pPr algn="just">
              <a:lnSpc>
                <a:spcPct val="150000"/>
              </a:lnSpc>
            </a:pPr>
            <a:r>
              <a:rPr lang="en-US" dirty="0">
                <a:latin typeface="Californian FB" panose="0207040306080B030204" pitchFamily="18" charset="0"/>
              </a:rPr>
              <a:t>Enabling duplicate detection helps keep track of the application-controlled </a:t>
            </a:r>
            <a:r>
              <a:rPr lang="en-US" i="1" dirty="0" err="1">
                <a:latin typeface="Californian FB" panose="0207040306080B030204" pitchFamily="18" charset="0"/>
              </a:rPr>
              <a:t>MessageId</a:t>
            </a:r>
            <a:r>
              <a:rPr lang="en-US" dirty="0">
                <a:latin typeface="Californian FB" panose="0207040306080B030204" pitchFamily="18" charset="0"/>
              </a:rPr>
              <a:t> of all messages sent into a queue or topic during a specified time window. If any new message is sent with </a:t>
            </a:r>
            <a:r>
              <a:rPr lang="en-US" i="1" dirty="0" err="1">
                <a:latin typeface="Californian FB" panose="0207040306080B030204" pitchFamily="18" charset="0"/>
              </a:rPr>
              <a:t>MessageId</a:t>
            </a:r>
            <a:r>
              <a:rPr lang="en-US" dirty="0">
                <a:latin typeface="Californian FB" panose="0207040306080B030204" pitchFamily="18" charset="0"/>
              </a:rPr>
              <a:t> that was logged during the time window, the message is reported as accepted (the send operation succeeds), but the newly sent message is instantly ignored and dropped. No other parts of the message other than the </a:t>
            </a:r>
            <a:r>
              <a:rPr lang="en-US" i="1" dirty="0" err="1">
                <a:latin typeface="Californian FB" panose="0207040306080B030204" pitchFamily="18" charset="0"/>
              </a:rPr>
              <a:t>MessageId</a:t>
            </a:r>
            <a:r>
              <a:rPr lang="en-US" dirty="0">
                <a:latin typeface="Californian FB" panose="0207040306080B030204" pitchFamily="18" charset="0"/>
              </a:rPr>
              <a:t> are considered.</a:t>
            </a:r>
          </a:p>
        </p:txBody>
      </p:sp>
      <p:sp>
        <p:nvSpPr>
          <p:cNvPr id="7" name="TextBox 6">
            <a:extLst>
              <a:ext uri="{FF2B5EF4-FFF2-40B4-BE49-F238E27FC236}">
                <a16:creationId xmlns:a16="http://schemas.microsoft.com/office/drawing/2014/main" id="{1DFD5834-E5B7-483A-B4DC-73414224B4A5}"/>
              </a:ext>
            </a:extLst>
          </p:cNvPr>
          <p:cNvSpPr txBox="1"/>
          <p:nvPr/>
        </p:nvSpPr>
        <p:spPr>
          <a:xfrm>
            <a:off x="3246782" y="59635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Duplicate Detection in Queue</a:t>
            </a:r>
          </a:p>
        </p:txBody>
      </p:sp>
    </p:spTree>
    <p:extLst>
      <p:ext uri="{BB962C8B-B14F-4D97-AF65-F5344CB8AC3E}">
        <p14:creationId xmlns:p14="http://schemas.microsoft.com/office/powerpoint/2010/main" val="2502672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7" name="TextBox 6">
            <a:extLst>
              <a:ext uri="{FF2B5EF4-FFF2-40B4-BE49-F238E27FC236}">
                <a16:creationId xmlns:a16="http://schemas.microsoft.com/office/drawing/2014/main" id="{B8BF0ABA-D3F4-4FD5-A87B-C4D22544FBB3}"/>
              </a:ext>
            </a:extLst>
          </p:cNvPr>
          <p:cNvSpPr txBox="1"/>
          <p:nvPr/>
        </p:nvSpPr>
        <p:spPr>
          <a:xfrm>
            <a:off x="3246782" y="59635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Duplicate Detection in Queue</a:t>
            </a:r>
          </a:p>
        </p:txBody>
      </p:sp>
      <p:pic>
        <p:nvPicPr>
          <p:cNvPr id="4" name="Picture 3">
            <a:extLst>
              <a:ext uri="{FF2B5EF4-FFF2-40B4-BE49-F238E27FC236}">
                <a16:creationId xmlns:a16="http://schemas.microsoft.com/office/drawing/2014/main" id="{93DA9BDD-C853-4E78-B2FE-CDE6BBBDD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83" y="1749287"/>
            <a:ext cx="9994876" cy="4543796"/>
          </a:xfrm>
          <a:prstGeom prst="rect">
            <a:avLst/>
          </a:prstGeom>
        </p:spPr>
      </p:pic>
    </p:spTree>
    <p:extLst>
      <p:ext uri="{BB962C8B-B14F-4D97-AF65-F5344CB8AC3E}">
        <p14:creationId xmlns:p14="http://schemas.microsoft.com/office/powerpoint/2010/main" val="4187701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7" name="TextBox 6">
            <a:extLst>
              <a:ext uri="{FF2B5EF4-FFF2-40B4-BE49-F238E27FC236}">
                <a16:creationId xmlns:a16="http://schemas.microsoft.com/office/drawing/2014/main" id="{B8BF0ABA-D3F4-4FD5-A87B-C4D22544FBB3}"/>
              </a:ext>
            </a:extLst>
          </p:cNvPr>
          <p:cNvSpPr txBox="1"/>
          <p:nvPr/>
        </p:nvSpPr>
        <p:spPr>
          <a:xfrm>
            <a:off x="3246782" y="59635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Duplicate Detection in Queue</a:t>
            </a:r>
          </a:p>
        </p:txBody>
      </p:sp>
      <p:pic>
        <p:nvPicPr>
          <p:cNvPr id="2" name="Picture 1">
            <a:extLst>
              <a:ext uri="{FF2B5EF4-FFF2-40B4-BE49-F238E27FC236}">
                <a16:creationId xmlns:a16="http://schemas.microsoft.com/office/drawing/2014/main" id="{CC32DA44-D223-4B13-B77A-0488E13E36A5}"/>
              </a:ext>
            </a:extLst>
          </p:cNvPr>
          <p:cNvPicPr>
            <a:picLocks noChangeAspect="1"/>
          </p:cNvPicPr>
          <p:nvPr/>
        </p:nvPicPr>
        <p:blipFill>
          <a:blip r:embed="rId3"/>
          <a:stretch>
            <a:fillRect/>
          </a:stretch>
        </p:blipFill>
        <p:spPr>
          <a:xfrm>
            <a:off x="538370" y="1416948"/>
            <a:ext cx="6477000" cy="790575"/>
          </a:xfrm>
          <a:prstGeom prst="rect">
            <a:avLst/>
          </a:prstGeom>
        </p:spPr>
      </p:pic>
      <p:pic>
        <p:nvPicPr>
          <p:cNvPr id="6" name="Picture 5">
            <a:extLst>
              <a:ext uri="{FF2B5EF4-FFF2-40B4-BE49-F238E27FC236}">
                <a16:creationId xmlns:a16="http://schemas.microsoft.com/office/drawing/2014/main" id="{4B59215F-C3BC-466B-8EA8-538F1BE08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19" y="2492095"/>
            <a:ext cx="9819251" cy="4081636"/>
          </a:xfrm>
          <a:prstGeom prst="rect">
            <a:avLst/>
          </a:prstGeom>
        </p:spPr>
      </p:pic>
    </p:spTree>
    <p:extLst>
      <p:ext uri="{BB962C8B-B14F-4D97-AF65-F5344CB8AC3E}">
        <p14:creationId xmlns:p14="http://schemas.microsoft.com/office/powerpoint/2010/main" val="16107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7" name="TextBox 6">
            <a:extLst>
              <a:ext uri="{FF2B5EF4-FFF2-40B4-BE49-F238E27FC236}">
                <a16:creationId xmlns:a16="http://schemas.microsoft.com/office/drawing/2014/main" id="{B8BF0ABA-D3F4-4FD5-A87B-C4D22544FBB3}"/>
              </a:ext>
            </a:extLst>
          </p:cNvPr>
          <p:cNvSpPr txBox="1"/>
          <p:nvPr/>
        </p:nvSpPr>
        <p:spPr>
          <a:xfrm>
            <a:off x="3246782" y="596350"/>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Duplicate Detection in Queue</a:t>
            </a:r>
          </a:p>
        </p:txBody>
      </p:sp>
      <p:pic>
        <p:nvPicPr>
          <p:cNvPr id="2" name="Picture 1">
            <a:extLst>
              <a:ext uri="{FF2B5EF4-FFF2-40B4-BE49-F238E27FC236}">
                <a16:creationId xmlns:a16="http://schemas.microsoft.com/office/drawing/2014/main" id="{1A081BEF-8BA4-402F-A16C-E93D66151AB2}"/>
              </a:ext>
            </a:extLst>
          </p:cNvPr>
          <p:cNvPicPr>
            <a:picLocks noChangeAspect="1"/>
          </p:cNvPicPr>
          <p:nvPr/>
        </p:nvPicPr>
        <p:blipFill>
          <a:blip r:embed="rId3"/>
          <a:stretch>
            <a:fillRect/>
          </a:stretch>
        </p:blipFill>
        <p:spPr>
          <a:xfrm>
            <a:off x="516835" y="2566367"/>
            <a:ext cx="10048009" cy="3344103"/>
          </a:xfrm>
          <a:prstGeom prst="rect">
            <a:avLst/>
          </a:prstGeom>
        </p:spPr>
      </p:pic>
      <p:sp>
        <p:nvSpPr>
          <p:cNvPr id="6" name="TextBox 5">
            <a:extLst>
              <a:ext uri="{FF2B5EF4-FFF2-40B4-BE49-F238E27FC236}">
                <a16:creationId xmlns:a16="http://schemas.microsoft.com/office/drawing/2014/main" id="{4B6C5C07-F221-4634-95F0-7D8996276794}"/>
              </a:ext>
            </a:extLst>
          </p:cNvPr>
          <p:cNvSpPr txBox="1"/>
          <p:nvPr/>
        </p:nvSpPr>
        <p:spPr>
          <a:xfrm>
            <a:off x="795128" y="1683026"/>
            <a:ext cx="10707759" cy="369332"/>
          </a:xfrm>
          <a:prstGeom prst="rect">
            <a:avLst/>
          </a:prstGeom>
          <a:noFill/>
        </p:spPr>
        <p:txBody>
          <a:bodyPr wrap="square" rtlCol="0">
            <a:spAutoFit/>
          </a:bodyPr>
          <a:lstStyle/>
          <a:p>
            <a:r>
              <a:rPr lang="en-US" dirty="0">
                <a:latin typeface="Californian FB" panose="0207040306080B030204" pitchFamily="18" charset="0"/>
              </a:rPr>
              <a:t>Duplicate message will be discarded and only original message will </a:t>
            </a:r>
            <a:r>
              <a:rPr lang="en-US">
                <a:latin typeface="Californian FB" panose="0207040306080B030204" pitchFamily="18" charset="0"/>
              </a:rPr>
              <a:t>be received</a:t>
            </a:r>
            <a:endParaRPr lang="en-US" dirty="0">
              <a:latin typeface="Californian FB" panose="0207040306080B030204" pitchFamily="18" charset="0"/>
            </a:endParaRPr>
          </a:p>
        </p:txBody>
      </p:sp>
    </p:spTree>
    <p:extLst>
      <p:ext uri="{BB962C8B-B14F-4D97-AF65-F5344CB8AC3E}">
        <p14:creationId xmlns:p14="http://schemas.microsoft.com/office/powerpoint/2010/main" val="138639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0"/>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74644" y="1590261"/>
            <a:ext cx="9634330" cy="2128211"/>
          </a:xfrm>
          <a:prstGeom prst="rect">
            <a:avLst/>
          </a:prstGeom>
          <a:noFill/>
        </p:spPr>
        <p:txBody>
          <a:bodyPr wrap="square" rtlCol="0">
            <a:spAutoFit/>
          </a:bodyPr>
          <a:lstStyle/>
          <a:p>
            <a:pPr>
              <a:lnSpc>
                <a:spcPct val="150000"/>
              </a:lnSpc>
            </a:pPr>
            <a:r>
              <a:rPr lang="en-US" dirty="0">
                <a:latin typeface="Californian FB" panose="0207040306080B030204" pitchFamily="18" charset="0"/>
              </a:rPr>
              <a:t>Microsoft Azure Service Bus is a fully managed enterprise integration message broker. Service Bus can decouple applications and services. Service Bus offers a reliable and secure platform for asynchronous transfer of data and state.</a:t>
            </a:r>
          </a:p>
          <a:p>
            <a:pPr>
              <a:lnSpc>
                <a:spcPct val="150000"/>
              </a:lnSpc>
            </a:pPr>
            <a:r>
              <a:rPr lang="en-US" dirty="0">
                <a:latin typeface="Californian FB" panose="0207040306080B030204" pitchFamily="18" charset="0"/>
              </a:rPr>
              <a:t>Data is transferred between different applications and services using messages. A message is in binary format and can contain JSON, XML, or just text. For more information, see Integration Services.</a:t>
            </a:r>
          </a:p>
        </p:txBody>
      </p:sp>
      <p:sp>
        <p:nvSpPr>
          <p:cNvPr id="12" name="TextBox 11">
            <a:extLst>
              <a:ext uri="{FF2B5EF4-FFF2-40B4-BE49-F238E27FC236}">
                <a16:creationId xmlns:a16="http://schemas.microsoft.com/office/drawing/2014/main" id="{9FEAC00C-6B63-4C6D-8714-F75A44286533}"/>
              </a:ext>
            </a:extLst>
          </p:cNvPr>
          <p:cNvSpPr txBox="1"/>
          <p:nvPr/>
        </p:nvSpPr>
        <p:spPr>
          <a:xfrm>
            <a:off x="3829878" y="596350"/>
            <a:ext cx="3657600" cy="461665"/>
          </a:xfrm>
          <a:prstGeom prst="rect">
            <a:avLst/>
          </a:prstGeom>
          <a:noFill/>
        </p:spPr>
        <p:txBody>
          <a:bodyPr wrap="square" rtlCol="0">
            <a:spAutoFit/>
          </a:bodyPr>
          <a:lstStyle/>
          <a:p>
            <a:pPr algn="ctr"/>
            <a:r>
              <a:rPr lang="en-US" sz="2400" b="1" u="sng" dirty="0">
                <a:latin typeface="Californian FB" panose="0207040306080B030204" pitchFamily="18" charset="0"/>
                <a:ea typeface="Batang" panose="02030600000101010101" pitchFamily="18" charset="-127"/>
              </a:rPr>
              <a:t>What is Service Bus</a:t>
            </a:r>
            <a:endParaRPr lang="en-US" sz="2400" b="1" dirty="0">
              <a:latin typeface="Californian FB" panose="0207040306080B030204" pitchFamily="18" charset="0"/>
            </a:endParaRPr>
          </a:p>
        </p:txBody>
      </p:sp>
      <p:sp>
        <p:nvSpPr>
          <p:cNvPr id="4" name="TextBox 3">
            <a:extLst>
              <a:ext uri="{FF2B5EF4-FFF2-40B4-BE49-F238E27FC236}">
                <a16:creationId xmlns:a16="http://schemas.microsoft.com/office/drawing/2014/main" id="{EA9ECF89-1403-4577-AFD2-78EF9E0D57FA}"/>
              </a:ext>
            </a:extLst>
          </p:cNvPr>
          <p:cNvSpPr txBox="1"/>
          <p:nvPr/>
        </p:nvSpPr>
        <p:spPr>
          <a:xfrm>
            <a:off x="914399" y="4147931"/>
            <a:ext cx="9210261" cy="1711366"/>
          </a:xfrm>
          <a:prstGeom prst="rect">
            <a:avLst/>
          </a:prstGeom>
        </p:spPr>
        <p:txBody>
          <a:bodyPr wrap="square" rtlCol="0">
            <a:spAutoFit/>
          </a:bodyPr>
          <a:lstStyle/>
          <a:p>
            <a:pPr>
              <a:lnSpc>
                <a:spcPct val="150000"/>
              </a:lnSpc>
            </a:pPr>
            <a:r>
              <a:rPr lang="en-US" b="1" u="sng" dirty="0">
                <a:latin typeface="Californian FB" panose="0207040306080B030204" pitchFamily="18" charset="0"/>
              </a:rPr>
              <a:t>Namespaces</a:t>
            </a:r>
            <a:endParaRPr lang="en-US" sz="1050" b="1" u="sng" dirty="0">
              <a:latin typeface="Californian FB" panose="0207040306080B030204" pitchFamily="18" charset="0"/>
            </a:endParaRPr>
          </a:p>
          <a:p>
            <a:pPr>
              <a:lnSpc>
                <a:spcPct val="150000"/>
              </a:lnSpc>
            </a:pPr>
            <a:r>
              <a:rPr lang="en-US" dirty="0">
                <a:latin typeface="Californian FB" panose="0207040306080B030204" pitchFamily="18" charset="0"/>
              </a:rPr>
              <a:t>A namespace is a container for all messaging components. Multiple queues and topics can be in a single namespace, and namespaces often serve as application containers.</a:t>
            </a:r>
          </a:p>
          <a:p>
            <a:pPr>
              <a:lnSpc>
                <a:spcPct val="150000"/>
              </a:lnSpc>
            </a:pPr>
            <a:endParaRPr lang="en-US" dirty="0"/>
          </a:p>
        </p:txBody>
      </p:sp>
    </p:spTree>
    <p:extLst>
      <p:ext uri="{BB962C8B-B14F-4D97-AF65-F5344CB8AC3E}">
        <p14:creationId xmlns:p14="http://schemas.microsoft.com/office/powerpoint/2010/main" val="230839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0"/>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74644" y="1590261"/>
            <a:ext cx="9634330" cy="646331"/>
          </a:xfrm>
          <a:prstGeom prst="rect">
            <a:avLst/>
          </a:prstGeom>
          <a:noFill/>
        </p:spPr>
        <p:txBody>
          <a:bodyPr wrap="square" rtlCol="0">
            <a:spAutoFit/>
          </a:bodyPr>
          <a:lstStyle/>
          <a:p>
            <a:endParaRPr lang="en-US" dirty="0">
              <a:latin typeface="Californian FB" panose="0207040306080B030204" pitchFamily="18" charset="0"/>
            </a:endParaRPr>
          </a:p>
          <a:p>
            <a:endParaRPr lang="en-US" dirty="0">
              <a:latin typeface="Californian FB" panose="0207040306080B030204" pitchFamily="18" charset="0"/>
            </a:endParaRPr>
          </a:p>
        </p:txBody>
      </p:sp>
      <p:sp>
        <p:nvSpPr>
          <p:cNvPr id="12" name="TextBox 11">
            <a:extLst>
              <a:ext uri="{FF2B5EF4-FFF2-40B4-BE49-F238E27FC236}">
                <a16:creationId xmlns:a16="http://schemas.microsoft.com/office/drawing/2014/main" id="{9FEAC00C-6B63-4C6D-8714-F75A44286533}"/>
              </a:ext>
            </a:extLst>
          </p:cNvPr>
          <p:cNvSpPr txBox="1"/>
          <p:nvPr/>
        </p:nvSpPr>
        <p:spPr>
          <a:xfrm>
            <a:off x="3829878" y="596350"/>
            <a:ext cx="3657600" cy="523220"/>
          </a:xfrm>
          <a:prstGeom prst="rect">
            <a:avLst/>
          </a:prstGeom>
          <a:noFill/>
        </p:spPr>
        <p:txBody>
          <a:bodyPr wrap="square" rtlCol="0">
            <a:spAutoFit/>
          </a:bodyPr>
          <a:lstStyle/>
          <a:p>
            <a:pPr algn="ctr"/>
            <a:r>
              <a:rPr lang="en-US" sz="2800" b="1" u="sng" dirty="0">
                <a:latin typeface="Californian FB" panose="0207040306080B030204" pitchFamily="18" charset="0"/>
                <a:ea typeface="Batang" panose="02030600000101010101" pitchFamily="18" charset="-127"/>
              </a:rPr>
              <a:t>Queues</a:t>
            </a:r>
            <a:endParaRPr lang="en-US" sz="2400" b="1" dirty="0">
              <a:latin typeface="Californian FB" panose="0207040306080B030204" pitchFamily="18" charset="0"/>
            </a:endParaRPr>
          </a:p>
        </p:txBody>
      </p:sp>
      <p:sp>
        <p:nvSpPr>
          <p:cNvPr id="6" name="TextBox 5">
            <a:extLst>
              <a:ext uri="{FF2B5EF4-FFF2-40B4-BE49-F238E27FC236}">
                <a16:creationId xmlns:a16="http://schemas.microsoft.com/office/drawing/2014/main" id="{3A1EC4F8-BA2D-4616-893F-68F220B67A57}"/>
              </a:ext>
            </a:extLst>
          </p:cNvPr>
          <p:cNvSpPr txBox="1"/>
          <p:nvPr/>
        </p:nvSpPr>
        <p:spPr>
          <a:xfrm>
            <a:off x="954157" y="1524000"/>
            <a:ext cx="10522226" cy="4621201"/>
          </a:xfrm>
          <a:prstGeom prst="rect">
            <a:avLst/>
          </a:prstGeom>
          <a:noFill/>
        </p:spPr>
        <p:txBody>
          <a:bodyPr wrap="square" rtlCol="0">
            <a:spAutoFit/>
          </a:bodyPr>
          <a:lstStyle/>
          <a:p>
            <a:pPr>
              <a:lnSpc>
                <a:spcPct val="150000"/>
              </a:lnSpc>
            </a:pPr>
            <a:r>
              <a:rPr lang="en-US" dirty="0">
                <a:latin typeface="Californian FB" panose="0207040306080B030204" pitchFamily="18" charset="0"/>
              </a:rPr>
              <a:t>Messages are sent to and received from queues. Queues store messages until the receiving application is available to receive and process them.</a:t>
            </a: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endParaRPr lang="en-US" dirty="0">
              <a:latin typeface="Californian FB" panose="0207040306080B030204" pitchFamily="18" charset="0"/>
            </a:endParaRPr>
          </a:p>
          <a:p>
            <a:pPr>
              <a:lnSpc>
                <a:spcPct val="150000"/>
              </a:lnSpc>
            </a:pPr>
            <a:r>
              <a:rPr lang="en-US" dirty="0">
                <a:latin typeface="Californian FB" panose="0207040306080B030204" pitchFamily="18" charset="0"/>
              </a:rPr>
              <a:t>Messages in queues are ordered and timestamped on arrival. Once accepted, the message is held safely in redundant storage. Messages are delivered in pull mode, only delivering messages when requested.</a:t>
            </a:r>
          </a:p>
        </p:txBody>
      </p:sp>
      <p:pic>
        <p:nvPicPr>
          <p:cNvPr id="2052" name="Picture 4" descr="Queue">
            <a:extLst>
              <a:ext uri="{FF2B5EF4-FFF2-40B4-BE49-F238E27FC236}">
                <a16:creationId xmlns:a16="http://schemas.microsoft.com/office/drawing/2014/main" id="{8DEC683B-8FC4-45AD-BFCF-4D0BE84EE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505" y="3170237"/>
            <a:ext cx="74295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9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0"/>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74644" y="1590261"/>
            <a:ext cx="9634330" cy="334008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Californian FB" panose="0207040306080B030204" pitchFamily="18" charset="0"/>
              </a:rPr>
              <a:t>An Azure subscription to create a queue. .</a:t>
            </a:r>
          </a:p>
          <a:p>
            <a:pPr marL="285750" indent="-285750">
              <a:lnSpc>
                <a:spcPct val="200000"/>
              </a:lnSpc>
              <a:buFont typeface="Arial" panose="020B0604020202020204" pitchFamily="34" charset="0"/>
              <a:buChar char="•"/>
            </a:pPr>
            <a:r>
              <a:rPr lang="en-US" dirty="0">
                <a:latin typeface="Californian FB" panose="0207040306080B030204" pitchFamily="18" charset="0"/>
              </a:rPr>
              <a:t>Create a Service Bus </a:t>
            </a:r>
            <a:r>
              <a:rPr lang="en-US" b="1" dirty="0">
                <a:latin typeface="Californian FB" panose="0207040306080B030204" pitchFamily="18" charset="0"/>
              </a:rPr>
              <a:t>namespace</a:t>
            </a:r>
            <a:r>
              <a:rPr lang="en-US" dirty="0">
                <a:latin typeface="Californian FB" panose="0207040306080B030204" pitchFamily="18" charset="0"/>
              </a:rPr>
              <a:t>.</a:t>
            </a:r>
          </a:p>
          <a:p>
            <a:pPr marL="285750" indent="-285750">
              <a:lnSpc>
                <a:spcPct val="200000"/>
              </a:lnSpc>
              <a:buFont typeface="Arial" panose="020B0604020202020204" pitchFamily="34" charset="0"/>
              <a:buChar char="•"/>
            </a:pPr>
            <a:r>
              <a:rPr lang="en-US" dirty="0">
                <a:latin typeface="Californian FB" panose="0207040306080B030204" pitchFamily="18" charset="0"/>
              </a:rPr>
              <a:t>Get the </a:t>
            </a:r>
            <a:r>
              <a:rPr lang="en-US" b="1" dirty="0">
                <a:latin typeface="Californian FB" panose="0207040306080B030204" pitchFamily="18" charset="0"/>
              </a:rPr>
              <a:t>connection string</a:t>
            </a:r>
            <a:r>
              <a:rPr lang="en-US" dirty="0">
                <a:latin typeface="Californian FB" panose="0207040306080B030204" pitchFamily="18" charset="0"/>
              </a:rPr>
              <a:t>.</a:t>
            </a:r>
          </a:p>
          <a:p>
            <a:pPr marL="285750" indent="-285750">
              <a:lnSpc>
                <a:spcPct val="200000"/>
              </a:lnSpc>
              <a:buFont typeface="Arial" panose="020B0604020202020204" pitchFamily="34" charset="0"/>
              <a:buChar char="•"/>
            </a:pPr>
            <a:r>
              <a:rPr lang="en-US" dirty="0">
                <a:latin typeface="Californian FB" panose="0207040306080B030204" pitchFamily="18" charset="0"/>
              </a:rPr>
              <a:t>Create a Service Bus </a:t>
            </a:r>
            <a:r>
              <a:rPr lang="en-US" b="1" dirty="0">
                <a:latin typeface="Californian FB" panose="0207040306080B030204" pitchFamily="18" charset="0"/>
              </a:rPr>
              <a:t>queue</a:t>
            </a:r>
            <a:r>
              <a:rPr lang="en-US" dirty="0">
                <a:latin typeface="Californian FB" panose="0207040306080B030204" pitchFamily="18" charset="0"/>
              </a:rPr>
              <a:t>.</a:t>
            </a:r>
          </a:p>
          <a:p>
            <a:pPr marL="285750" indent="-285750">
              <a:lnSpc>
                <a:spcPct val="200000"/>
              </a:lnSpc>
              <a:buFont typeface="Arial" panose="020B0604020202020204" pitchFamily="34" charset="0"/>
              <a:buChar char="•"/>
            </a:pPr>
            <a:r>
              <a:rPr lang="en-US" dirty="0">
                <a:latin typeface="Californian FB" panose="0207040306080B030204" pitchFamily="18" charset="0"/>
              </a:rPr>
              <a:t>Install </a:t>
            </a:r>
            <a:r>
              <a:rPr lang="en-US" dirty="0">
                <a:latin typeface="Californian FB" panose="0207040306080B030204" pitchFamily="18" charset="0"/>
                <a:hlinkClick r:id="rId3">
                  <a:extLst>
                    <a:ext uri="{A12FA001-AC4F-418D-AE19-62706E023703}">
                      <ahyp:hlinkClr xmlns:ahyp="http://schemas.microsoft.com/office/drawing/2018/hyperlinkcolor" val="tx"/>
                    </a:ext>
                  </a:extLst>
                </a:hlinkClick>
              </a:rPr>
              <a:t>Azure SDK for Java</a:t>
            </a:r>
            <a:r>
              <a:rPr lang="en-US" dirty="0">
                <a:latin typeface="Californian FB" panose="0207040306080B030204" pitchFamily="18" charset="0"/>
              </a:rPr>
              <a:t>.</a:t>
            </a:r>
          </a:p>
          <a:p>
            <a:pPr>
              <a:lnSpc>
                <a:spcPct val="200000"/>
              </a:lnSpc>
            </a:pPr>
            <a:endParaRPr lang="en-US" u="sng" dirty="0">
              <a:latin typeface="Californian FB" panose="0207040306080B030204" pitchFamily="18" charset="0"/>
            </a:endParaRPr>
          </a:p>
        </p:txBody>
      </p:sp>
      <p:sp>
        <p:nvSpPr>
          <p:cNvPr id="12" name="TextBox 11">
            <a:extLst>
              <a:ext uri="{FF2B5EF4-FFF2-40B4-BE49-F238E27FC236}">
                <a16:creationId xmlns:a16="http://schemas.microsoft.com/office/drawing/2014/main" id="{9FEAC00C-6B63-4C6D-8714-F75A44286533}"/>
              </a:ext>
            </a:extLst>
          </p:cNvPr>
          <p:cNvSpPr txBox="1"/>
          <p:nvPr/>
        </p:nvSpPr>
        <p:spPr>
          <a:xfrm>
            <a:off x="3829878" y="596350"/>
            <a:ext cx="3657600" cy="461665"/>
          </a:xfrm>
          <a:prstGeom prst="rect">
            <a:avLst/>
          </a:prstGeom>
          <a:noFill/>
        </p:spPr>
        <p:txBody>
          <a:bodyPr wrap="square" rtlCol="0">
            <a:spAutoFit/>
          </a:bodyPr>
          <a:lstStyle/>
          <a:p>
            <a:pPr algn="ctr"/>
            <a:r>
              <a:rPr lang="en-US" sz="2400" b="1" u="sng" dirty="0">
                <a:latin typeface="Californian FB" panose="0207040306080B030204" pitchFamily="18" charset="0"/>
              </a:rPr>
              <a:t>Prerequisites</a:t>
            </a:r>
            <a:endParaRPr lang="en-US" sz="2400" b="1" dirty="0">
              <a:latin typeface="Californian FB" panose="0207040306080B030204" pitchFamily="18" charset="0"/>
            </a:endParaRPr>
          </a:p>
        </p:txBody>
      </p:sp>
    </p:spTree>
    <p:extLst>
      <p:ext uri="{BB962C8B-B14F-4D97-AF65-F5344CB8AC3E}">
        <p14:creationId xmlns:p14="http://schemas.microsoft.com/office/powerpoint/2010/main" val="101776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742124"/>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Creating </a:t>
            </a:r>
            <a:r>
              <a:rPr lang="en-US" sz="2400" b="1" u="sng" dirty="0" err="1">
                <a:latin typeface="Californian FB" panose="0207040306080B030204" pitchFamily="18" charset="0"/>
                <a:ea typeface="Batang" panose="02030600000101010101" pitchFamily="18" charset="-127"/>
              </a:rPr>
              <a:t>NameSpace</a:t>
            </a:r>
            <a:endParaRPr lang="en-US" sz="2400" b="1" u="sng" dirty="0">
              <a:latin typeface="Californian FB" panose="0207040306080B030204" pitchFamily="18" charset="0"/>
              <a:ea typeface="Batang" panose="02030600000101010101" pitchFamily="18" charset="-127"/>
            </a:endParaRPr>
          </a:p>
        </p:txBody>
      </p:sp>
      <p:pic>
        <p:nvPicPr>
          <p:cNvPr id="4" name="Picture 3">
            <a:extLst>
              <a:ext uri="{FF2B5EF4-FFF2-40B4-BE49-F238E27FC236}">
                <a16:creationId xmlns:a16="http://schemas.microsoft.com/office/drawing/2014/main" id="{29AED107-A570-4310-A5E9-CE97947D6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870" y="1648677"/>
            <a:ext cx="6369377" cy="4699114"/>
          </a:xfrm>
          <a:prstGeom prst="rect">
            <a:avLst/>
          </a:prstGeom>
        </p:spPr>
      </p:pic>
    </p:spTree>
    <p:extLst>
      <p:ext uri="{BB962C8B-B14F-4D97-AF65-F5344CB8AC3E}">
        <p14:creationId xmlns:p14="http://schemas.microsoft.com/office/powerpoint/2010/main" val="418044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286539" y="742124"/>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Creating a Queue</a:t>
            </a:r>
          </a:p>
        </p:txBody>
      </p:sp>
      <p:pic>
        <p:nvPicPr>
          <p:cNvPr id="3" name="Picture 2">
            <a:extLst>
              <a:ext uri="{FF2B5EF4-FFF2-40B4-BE49-F238E27FC236}">
                <a16:creationId xmlns:a16="http://schemas.microsoft.com/office/drawing/2014/main" id="{0EF41317-74F0-4464-A6B0-0F4306D01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0" y="1590480"/>
            <a:ext cx="10112952" cy="4479016"/>
          </a:xfrm>
          <a:prstGeom prst="rect">
            <a:avLst/>
          </a:prstGeom>
        </p:spPr>
      </p:pic>
    </p:spTree>
    <p:extLst>
      <p:ext uri="{BB962C8B-B14F-4D97-AF65-F5344CB8AC3E}">
        <p14:creationId xmlns:p14="http://schemas.microsoft.com/office/powerpoint/2010/main" val="62756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20" y="0"/>
            <a:ext cx="12191980" cy="6856718"/>
          </a:xfrm>
          <a:prstGeom prst="rect">
            <a:avLst/>
          </a:prstGeom>
        </p:spPr>
      </p:pic>
      <p:sp>
        <p:nvSpPr>
          <p:cNvPr id="6" name="TextBox 5">
            <a:extLst>
              <a:ext uri="{FF2B5EF4-FFF2-40B4-BE49-F238E27FC236}">
                <a16:creationId xmlns:a16="http://schemas.microsoft.com/office/drawing/2014/main" id="{DE4A11DC-57EC-4E6D-9873-447C8D674E5E}"/>
              </a:ext>
            </a:extLst>
          </p:cNvPr>
          <p:cNvSpPr txBox="1"/>
          <p:nvPr/>
        </p:nvSpPr>
        <p:spPr>
          <a:xfrm>
            <a:off x="3034748" y="503584"/>
            <a:ext cx="4731026" cy="590226"/>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Getting the Connection String </a:t>
            </a:r>
          </a:p>
        </p:txBody>
      </p:sp>
      <p:pic>
        <p:nvPicPr>
          <p:cNvPr id="3" name="Picture 2">
            <a:extLst>
              <a:ext uri="{FF2B5EF4-FFF2-40B4-BE49-F238E27FC236}">
                <a16:creationId xmlns:a16="http://schemas.microsoft.com/office/drawing/2014/main" id="{09A5029A-187E-458B-8990-65857244A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7" y="1566651"/>
            <a:ext cx="10951993" cy="4012514"/>
          </a:xfrm>
          <a:prstGeom prst="rect">
            <a:avLst/>
          </a:prstGeom>
        </p:spPr>
      </p:pic>
    </p:spTree>
    <p:extLst>
      <p:ext uri="{BB962C8B-B14F-4D97-AF65-F5344CB8AC3E}">
        <p14:creationId xmlns:p14="http://schemas.microsoft.com/office/powerpoint/2010/main" val="213568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7347E-AE31-44F4-88FC-B04167143CA6}"/>
              </a:ext>
            </a:extLst>
          </p:cNvPr>
          <p:cNvPicPr>
            <a:picLocks noChangeAspect="1"/>
          </p:cNvPicPr>
          <p:nvPr/>
        </p:nvPicPr>
        <p:blipFill rotWithShape="1">
          <a:blip r:embed="rId2">
            <a:extLst>
              <a:ext uri="{28A0092B-C50C-407E-A947-70E740481C1C}">
                <a14:useLocalDpi xmlns:a14="http://schemas.microsoft.com/office/drawing/2010/main" val="0"/>
              </a:ext>
            </a:extLst>
          </a:blip>
          <a:srcRect b="461"/>
          <a:stretch/>
        </p:blipFill>
        <p:spPr>
          <a:xfrm>
            <a:off x="0" y="0"/>
            <a:ext cx="12191980" cy="6856718"/>
          </a:xfrm>
          <a:prstGeom prst="rect">
            <a:avLst/>
          </a:prstGeom>
        </p:spPr>
      </p:pic>
      <p:sp>
        <p:nvSpPr>
          <p:cNvPr id="3" name="TextBox 2">
            <a:extLst>
              <a:ext uri="{FF2B5EF4-FFF2-40B4-BE49-F238E27FC236}">
                <a16:creationId xmlns:a16="http://schemas.microsoft.com/office/drawing/2014/main" id="{E909A7E3-A1A8-4386-BDCA-647D73A8521B}"/>
              </a:ext>
            </a:extLst>
          </p:cNvPr>
          <p:cNvSpPr txBox="1"/>
          <p:nvPr/>
        </p:nvSpPr>
        <p:spPr>
          <a:xfrm>
            <a:off x="874644" y="1656522"/>
            <a:ext cx="9634330" cy="4205575"/>
          </a:xfrm>
          <a:prstGeom prst="rect">
            <a:avLst/>
          </a:prstGeom>
          <a:noFill/>
        </p:spPr>
        <p:txBody>
          <a:bodyPr wrap="square" rtlCol="0">
            <a:spAutoFit/>
          </a:bodyPr>
          <a:lstStyle/>
          <a:p>
            <a:pPr algn="just">
              <a:lnSpc>
                <a:spcPct val="150000"/>
              </a:lnSpc>
            </a:pPr>
            <a:r>
              <a:rPr lang="en-US" dirty="0">
                <a:latin typeface="Californian FB" panose="0207040306080B030204" pitchFamily="18" charset="0"/>
              </a:rPr>
              <a:t>To send messages to a Service Bus Queue, your application instantiates a </a:t>
            </a:r>
            <a:r>
              <a:rPr lang="en-US" b="1" dirty="0" err="1">
                <a:latin typeface="Californian FB" panose="0207040306080B030204" pitchFamily="18" charset="0"/>
              </a:rPr>
              <a:t>QueueClient</a:t>
            </a:r>
            <a:r>
              <a:rPr lang="en-US" dirty="0">
                <a:latin typeface="Californian FB" panose="0207040306080B030204" pitchFamily="18" charset="0"/>
              </a:rPr>
              <a:t> object and sends messages asynchronously.</a:t>
            </a:r>
          </a:p>
          <a:p>
            <a:pPr algn="just">
              <a:lnSpc>
                <a:spcPct val="150000"/>
              </a:lnSpc>
            </a:pPr>
            <a:endParaRPr lang="en-US" dirty="0">
              <a:latin typeface="Californian FB" panose="0207040306080B030204" pitchFamily="18" charset="0"/>
            </a:endParaRPr>
          </a:p>
          <a:p>
            <a:pPr algn="just">
              <a:lnSpc>
                <a:spcPct val="150000"/>
              </a:lnSpc>
            </a:pPr>
            <a:r>
              <a:rPr lang="en-US" dirty="0">
                <a:latin typeface="Californian FB" panose="0207040306080B030204" pitchFamily="18" charset="0"/>
              </a:rPr>
              <a:t>Messages sent to, and received from Service Bus queues are instances of the </a:t>
            </a:r>
            <a:r>
              <a:rPr lang="en-US" dirty="0">
                <a:latin typeface="Californian FB" panose="0207040306080B030204" pitchFamily="18" charset="0"/>
                <a:hlinkClick r:id="rId3">
                  <a:extLst>
                    <a:ext uri="{A12FA001-AC4F-418D-AE19-62706E023703}">
                      <ahyp:hlinkClr xmlns:ahyp="http://schemas.microsoft.com/office/drawing/2018/hyperlinkcolor" val="tx"/>
                    </a:ext>
                  </a:extLst>
                </a:hlinkClick>
              </a:rPr>
              <a:t>Message</a:t>
            </a:r>
            <a:r>
              <a:rPr lang="en-US" dirty="0">
                <a:latin typeface="Californian FB" panose="0207040306080B030204" pitchFamily="18" charset="0"/>
              </a:rPr>
              <a:t> class. Message objects have a set of standard properties (such as Label and </a:t>
            </a:r>
            <a:r>
              <a:rPr lang="en-US" dirty="0" err="1">
                <a:latin typeface="Californian FB" panose="0207040306080B030204" pitchFamily="18" charset="0"/>
              </a:rPr>
              <a:t>TimeToLive</a:t>
            </a:r>
            <a:r>
              <a:rPr lang="en-US" dirty="0">
                <a:latin typeface="Californian FB" panose="0207040306080B030204" pitchFamily="18" charset="0"/>
              </a:rPr>
              <a:t>), a dictionary that is used to hold custom application-specific properties, and a body of arbitrary application data.</a:t>
            </a:r>
          </a:p>
          <a:p>
            <a:pPr algn="just">
              <a:lnSpc>
                <a:spcPct val="150000"/>
              </a:lnSpc>
            </a:pPr>
            <a:endParaRPr lang="en-US" dirty="0">
              <a:latin typeface="Californian FB" panose="0207040306080B030204" pitchFamily="18" charset="0"/>
            </a:endParaRPr>
          </a:p>
          <a:p>
            <a:pPr algn="just">
              <a:lnSpc>
                <a:spcPct val="150000"/>
              </a:lnSpc>
            </a:pPr>
            <a:r>
              <a:rPr lang="en-US" dirty="0">
                <a:latin typeface="Californian FB" panose="0207040306080B030204" pitchFamily="18" charset="0"/>
              </a:rPr>
              <a:t> An application can set the body of the message by passing any serializable object into the constructor of the Message, and the appropriate serializer will then be used to serialize the object. Alternatively, you can provide a </a:t>
            </a:r>
            <a:r>
              <a:rPr lang="en-US" b="1" dirty="0" err="1">
                <a:latin typeface="Californian FB" panose="0207040306080B030204" pitchFamily="18" charset="0"/>
              </a:rPr>
              <a:t>java.IO.InputStream</a:t>
            </a:r>
            <a:r>
              <a:rPr lang="en-US" dirty="0">
                <a:latin typeface="Californian FB" panose="0207040306080B030204" pitchFamily="18" charset="0"/>
              </a:rPr>
              <a:t> object.</a:t>
            </a:r>
          </a:p>
        </p:txBody>
      </p:sp>
      <p:sp>
        <p:nvSpPr>
          <p:cNvPr id="6" name="TextBox 5">
            <a:extLst>
              <a:ext uri="{FF2B5EF4-FFF2-40B4-BE49-F238E27FC236}">
                <a16:creationId xmlns:a16="http://schemas.microsoft.com/office/drawing/2014/main" id="{254C114C-99D2-40BA-BEE9-EF501478ED82}"/>
              </a:ext>
            </a:extLst>
          </p:cNvPr>
          <p:cNvSpPr txBox="1"/>
          <p:nvPr/>
        </p:nvSpPr>
        <p:spPr>
          <a:xfrm>
            <a:off x="3273286" y="728871"/>
            <a:ext cx="4731026" cy="590867"/>
          </a:xfrm>
          <a:prstGeom prst="rect">
            <a:avLst/>
          </a:prstGeom>
          <a:noFill/>
        </p:spPr>
        <p:txBody>
          <a:bodyPr wrap="square" rtlCol="0">
            <a:spAutoFit/>
          </a:bodyPr>
          <a:lstStyle/>
          <a:p>
            <a:pPr algn="ctr">
              <a:lnSpc>
                <a:spcPct val="150000"/>
              </a:lnSpc>
            </a:pPr>
            <a:r>
              <a:rPr lang="en-US" sz="2400" b="1" u="sng" dirty="0">
                <a:latin typeface="Californian FB" panose="0207040306080B030204" pitchFamily="18" charset="0"/>
                <a:ea typeface="Batang" panose="02030600000101010101" pitchFamily="18" charset="-127"/>
              </a:rPr>
              <a:t>Sending Messages to a Queue</a:t>
            </a:r>
          </a:p>
        </p:txBody>
      </p:sp>
    </p:spTree>
    <p:extLst>
      <p:ext uri="{BB962C8B-B14F-4D97-AF65-F5344CB8AC3E}">
        <p14:creationId xmlns:p14="http://schemas.microsoft.com/office/powerpoint/2010/main" val="3605418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6C74A4B-B44A-4069-BC08-F53CDA2B00BE}" vid="{959BA7AA-A594-4F38-9029-95124EFC19AA}"/>
    </a:ext>
  </a:extLst>
</a:theme>
</file>

<file path=docProps/app.xml><?xml version="1.0" encoding="utf-8"?>
<Properties xmlns="http://schemas.openxmlformats.org/officeDocument/2006/extended-properties" xmlns:vt="http://schemas.openxmlformats.org/officeDocument/2006/docPropsVTypes">
  <Template>oracle-temp</Template>
  <TotalTime>10148</TotalTime>
  <Words>1032</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Batang</vt:lpstr>
      <vt:lpstr>Arial</vt:lpstr>
      <vt:lpstr>Calibri</vt:lpstr>
      <vt:lpstr>Calibri Light</vt:lpstr>
      <vt:lpstr>Californian FB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Kulkarni</dc:creator>
  <cp:lastModifiedBy>Ragini Kulkarni</cp:lastModifiedBy>
  <cp:revision>47</cp:revision>
  <dcterms:created xsi:type="dcterms:W3CDTF">2020-09-10T09:44:15Z</dcterms:created>
  <dcterms:modified xsi:type="dcterms:W3CDTF">2020-09-24T09:36:30Z</dcterms:modified>
</cp:coreProperties>
</file>