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0" r:id="rId4"/>
    <p:sldId id="261" r:id="rId5"/>
    <p:sldId id="262" r:id="rId6"/>
    <p:sldId id="263" r:id="rId7"/>
    <p:sldId id="258" r:id="rId8"/>
    <p:sldId id="259"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varScale="1">
        <p:scale>
          <a:sx n="70" d="100"/>
          <a:sy n="70" d="100"/>
        </p:scale>
        <p:origin x="53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9C63AE-A5E6-4DD1-A2A2-312603EAC25D}" type="datetimeFigureOut">
              <a:rPr lang="en-IN" smtClean="0"/>
              <a:t>10-03-2025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59ED66-E01E-4718-BD4B-6779F0B42767}" type="slidenum">
              <a:rPr lang="en-IN" smtClean="0"/>
              <a:t>‹#›</a:t>
            </a:fld>
            <a:endParaRPr lang="en-IN"/>
          </a:p>
        </p:txBody>
      </p:sp>
    </p:spTree>
    <p:extLst>
      <p:ext uri="{BB962C8B-B14F-4D97-AF65-F5344CB8AC3E}">
        <p14:creationId xmlns:p14="http://schemas.microsoft.com/office/powerpoint/2010/main" val="381455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9C63AE-A5E6-4DD1-A2A2-312603EAC25D}" type="datetimeFigureOut">
              <a:rPr lang="en-IN" smtClean="0"/>
              <a:t>10-03-2025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59ED66-E01E-4718-BD4B-6779F0B42767}" type="slidenum">
              <a:rPr lang="en-IN" smtClean="0"/>
              <a:t>‹#›</a:t>
            </a:fld>
            <a:endParaRPr lang="en-IN"/>
          </a:p>
        </p:txBody>
      </p:sp>
    </p:spTree>
    <p:extLst>
      <p:ext uri="{BB962C8B-B14F-4D97-AF65-F5344CB8AC3E}">
        <p14:creationId xmlns:p14="http://schemas.microsoft.com/office/powerpoint/2010/main" val="169351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9C63AE-A5E6-4DD1-A2A2-312603EAC25D}" type="datetimeFigureOut">
              <a:rPr lang="en-IN" smtClean="0"/>
              <a:t>10-03-2025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59ED66-E01E-4718-BD4B-6779F0B42767}" type="slidenum">
              <a:rPr lang="en-IN" smtClean="0"/>
              <a:t>‹#›</a:t>
            </a:fld>
            <a:endParaRPr lang="en-IN"/>
          </a:p>
        </p:txBody>
      </p:sp>
    </p:spTree>
    <p:extLst>
      <p:ext uri="{BB962C8B-B14F-4D97-AF65-F5344CB8AC3E}">
        <p14:creationId xmlns:p14="http://schemas.microsoft.com/office/powerpoint/2010/main" val="597438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9C63AE-A5E6-4DD1-A2A2-312603EAC25D}" type="datetimeFigureOut">
              <a:rPr lang="en-IN" smtClean="0"/>
              <a:t>10-03-2025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59ED66-E01E-4718-BD4B-6779F0B42767}" type="slidenum">
              <a:rPr lang="en-IN" smtClean="0"/>
              <a:t>‹#›</a:t>
            </a:fld>
            <a:endParaRPr lang="en-IN"/>
          </a:p>
        </p:txBody>
      </p:sp>
    </p:spTree>
    <p:extLst>
      <p:ext uri="{BB962C8B-B14F-4D97-AF65-F5344CB8AC3E}">
        <p14:creationId xmlns:p14="http://schemas.microsoft.com/office/powerpoint/2010/main" val="2301934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9C63AE-A5E6-4DD1-A2A2-312603EAC25D}" type="datetimeFigureOut">
              <a:rPr lang="en-IN" smtClean="0"/>
              <a:t>10-03-2025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59ED66-E01E-4718-BD4B-6779F0B42767}" type="slidenum">
              <a:rPr lang="en-IN" smtClean="0"/>
              <a:t>‹#›</a:t>
            </a:fld>
            <a:endParaRPr lang="en-IN"/>
          </a:p>
        </p:txBody>
      </p:sp>
    </p:spTree>
    <p:extLst>
      <p:ext uri="{BB962C8B-B14F-4D97-AF65-F5344CB8AC3E}">
        <p14:creationId xmlns:p14="http://schemas.microsoft.com/office/powerpoint/2010/main" val="2972407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9C63AE-A5E6-4DD1-A2A2-312603EAC25D}" type="datetimeFigureOut">
              <a:rPr lang="en-IN" smtClean="0"/>
              <a:t>10-03-2025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59ED66-E01E-4718-BD4B-6779F0B42767}" type="slidenum">
              <a:rPr lang="en-IN" smtClean="0"/>
              <a:t>‹#›</a:t>
            </a:fld>
            <a:endParaRPr lang="en-IN"/>
          </a:p>
        </p:txBody>
      </p:sp>
    </p:spTree>
    <p:extLst>
      <p:ext uri="{BB962C8B-B14F-4D97-AF65-F5344CB8AC3E}">
        <p14:creationId xmlns:p14="http://schemas.microsoft.com/office/powerpoint/2010/main" val="359834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9C63AE-A5E6-4DD1-A2A2-312603EAC25D}" type="datetimeFigureOut">
              <a:rPr lang="en-IN" smtClean="0"/>
              <a:t>10-03-2025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359ED66-E01E-4718-BD4B-6779F0B42767}" type="slidenum">
              <a:rPr lang="en-IN" smtClean="0"/>
              <a:t>‹#›</a:t>
            </a:fld>
            <a:endParaRPr lang="en-IN"/>
          </a:p>
        </p:txBody>
      </p:sp>
    </p:spTree>
    <p:extLst>
      <p:ext uri="{BB962C8B-B14F-4D97-AF65-F5344CB8AC3E}">
        <p14:creationId xmlns:p14="http://schemas.microsoft.com/office/powerpoint/2010/main" val="3345408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9C63AE-A5E6-4DD1-A2A2-312603EAC25D}" type="datetimeFigureOut">
              <a:rPr lang="en-IN" smtClean="0"/>
              <a:t>10-03-2025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359ED66-E01E-4718-BD4B-6779F0B42767}" type="slidenum">
              <a:rPr lang="en-IN" smtClean="0"/>
              <a:t>‹#›</a:t>
            </a:fld>
            <a:endParaRPr lang="en-IN"/>
          </a:p>
        </p:txBody>
      </p:sp>
    </p:spTree>
    <p:extLst>
      <p:ext uri="{BB962C8B-B14F-4D97-AF65-F5344CB8AC3E}">
        <p14:creationId xmlns:p14="http://schemas.microsoft.com/office/powerpoint/2010/main" val="1159423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9C63AE-A5E6-4DD1-A2A2-312603EAC25D}" type="datetimeFigureOut">
              <a:rPr lang="en-IN" smtClean="0"/>
              <a:t>10-03-2025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359ED66-E01E-4718-BD4B-6779F0B42767}" type="slidenum">
              <a:rPr lang="en-IN" smtClean="0"/>
              <a:t>‹#›</a:t>
            </a:fld>
            <a:endParaRPr lang="en-IN"/>
          </a:p>
        </p:txBody>
      </p:sp>
    </p:spTree>
    <p:extLst>
      <p:ext uri="{BB962C8B-B14F-4D97-AF65-F5344CB8AC3E}">
        <p14:creationId xmlns:p14="http://schemas.microsoft.com/office/powerpoint/2010/main" val="520894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C9C63AE-A5E6-4DD1-A2A2-312603EAC25D}" type="datetimeFigureOut">
              <a:rPr lang="en-IN" smtClean="0"/>
              <a:t>10-03-2025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59ED66-E01E-4718-BD4B-6779F0B42767}" type="slidenum">
              <a:rPr lang="en-IN" smtClean="0"/>
              <a:t>‹#›</a:t>
            </a:fld>
            <a:endParaRPr lang="en-IN"/>
          </a:p>
        </p:txBody>
      </p:sp>
    </p:spTree>
    <p:extLst>
      <p:ext uri="{BB962C8B-B14F-4D97-AF65-F5344CB8AC3E}">
        <p14:creationId xmlns:p14="http://schemas.microsoft.com/office/powerpoint/2010/main" val="3719590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C9C63AE-A5E6-4DD1-A2A2-312603EAC25D}" type="datetimeFigureOut">
              <a:rPr lang="en-IN" smtClean="0"/>
              <a:t>10-03-2025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59ED66-E01E-4718-BD4B-6779F0B42767}" type="slidenum">
              <a:rPr lang="en-IN" smtClean="0"/>
              <a:t>‹#›</a:t>
            </a:fld>
            <a:endParaRPr lang="en-IN"/>
          </a:p>
        </p:txBody>
      </p:sp>
    </p:spTree>
    <p:extLst>
      <p:ext uri="{BB962C8B-B14F-4D97-AF65-F5344CB8AC3E}">
        <p14:creationId xmlns:p14="http://schemas.microsoft.com/office/powerpoint/2010/main" val="2891982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9C63AE-A5E6-4DD1-A2A2-312603EAC25D}" type="datetimeFigureOut">
              <a:rPr lang="en-IN" smtClean="0"/>
              <a:t>10-03-2025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59ED66-E01E-4718-BD4B-6779F0B42767}" type="slidenum">
              <a:rPr lang="en-IN" smtClean="0"/>
              <a:t>‹#›</a:t>
            </a:fld>
            <a:endParaRPr lang="en-IN"/>
          </a:p>
        </p:txBody>
      </p:sp>
    </p:spTree>
    <p:extLst>
      <p:ext uri="{BB962C8B-B14F-4D97-AF65-F5344CB8AC3E}">
        <p14:creationId xmlns:p14="http://schemas.microsoft.com/office/powerpoint/2010/main" val="150803777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2ABBF-62B3-9D2F-3503-6D8232DED0A8}"/>
              </a:ext>
            </a:extLst>
          </p:cNvPr>
          <p:cNvSpPr>
            <a:spLocks noGrp="1"/>
          </p:cNvSpPr>
          <p:nvPr>
            <p:ph type="ctrTitle"/>
          </p:nvPr>
        </p:nvSpPr>
        <p:spPr>
          <a:xfrm>
            <a:off x="1524000" y="418275"/>
            <a:ext cx="9144000" cy="2387600"/>
          </a:xfrm>
        </p:spPr>
        <p:txBody>
          <a:bodyPr>
            <a:normAutofit/>
          </a:bodyPr>
          <a:lstStyle/>
          <a:p>
            <a:r>
              <a:rPr lang="en-US" dirty="0"/>
              <a:t>Telecom Churn – Domain Oriented Case Study</a:t>
            </a:r>
            <a:endParaRPr lang="en-IN" dirty="0"/>
          </a:p>
        </p:txBody>
      </p:sp>
      <p:sp>
        <p:nvSpPr>
          <p:cNvPr id="3" name="Subtitle 2">
            <a:extLst>
              <a:ext uri="{FF2B5EF4-FFF2-40B4-BE49-F238E27FC236}">
                <a16:creationId xmlns:a16="http://schemas.microsoft.com/office/drawing/2014/main" id="{D62AACAF-5DCC-8CFB-5B78-3F52DEA2D426}"/>
              </a:ext>
            </a:extLst>
          </p:cNvPr>
          <p:cNvSpPr>
            <a:spLocks noGrp="1"/>
          </p:cNvSpPr>
          <p:nvPr>
            <p:ph type="subTitle" idx="1"/>
          </p:nvPr>
        </p:nvSpPr>
        <p:spPr>
          <a:xfrm>
            <a:off x="7598664" y="4907756"/>
            <a:ext cx="4361688" cy="1655762"/>
          </a:xfrm>
        </p:spPr>
        <p:txBody>
          <a:bodyPr>
            <a:normAutofit lnSpcReduction="10000"/>
          </a:bodyPr>
          <a:lstStyle/>
          <a:p>
            <a:r>
              <a:rPr lang="en-US" dirty="0"/>
              <a:t>Members: </a:t>
            </a:r>
          </a:p>
          <a:p>
            <a:r>
              <a:rPr lang="en-US" dirty="0"/>
              <a:t>Adith Anish R.M.</a:t>
            </a:r>
          </a:p>
          <a:p>
            <a:r>
              <a:rPr lang="en-US" dirty="0"/>
              <a:t>Ragini </a:t>
            </a:r>
            <a:r>
              <a:rPr lang="en-US" dirty="0" err="1"/>
              <a:t>Shriwatri</a:t>
            </a:r>
            <a:endParaRPr lang="en-US" dirty="0"/>
          </a:p>
          <a:p>
            <a:r>
              <a:rPr lang="en-US" dirty="0"/>
              <a:t>Subhadip Banerjee</a:t>
            </a:r>
          </a:p>
        </p:txBody>
      </p:sp>
    </p:spTree>
    <p:extLst>
      <p:ext uri="{BB962C8B-B14F-4D97-AF65-F5344CB8AC3E}">
        <p14:creationId xmlns:p14="http://schemas.microsoft.com/office/powerpoint/2010/main" val="1196093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ED451-76DC-0F84-680A-1654C74D71C1}"/>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12B2FA0E-B77B-6B8B-8518-9BDE165DC694}"/>
              </a:ext>
            </a:extLst>
          </p:cNvPr>
          <p:cNvSpPr>
            <a:spLocks noGrp="1"/>
          </p:cNvSpPr>
          <p:nvPr>
            <p:ph idx="1"/>
          </p:nvPr>
        </p:nvSpPr>
        <p:spPr/>
        <p:txBody>
          <a:bodyPr/>
          <a:lstStyle/>
          <a:p>
            <a:pPr marL="0" indent="0">
              <a:buNone/>
            </a:pPr>
            <a:r>
              <a:rPr lang="en-US" dirty="0"/>
              <a:t>Analyze customer-level data of a leading telecom firm, create/build predictive models to identify customers at high risk of churn, and find out the main indicators of churn.</a:t>
            </a:r>
            <a:endParaRPr lang="en-IN" dirty="0"/>
          </a:p>
        </p:txBody>
      </p:sp>
    </p:spTree>
    <p:extLst>
      <p:ext uri="{BB962C8B-B14F-4D97-AF65-F5344CB8AC3E}">
        <p14:creationId xmlns:p14="http://schemas.microsoft.com/office/powerpoint/2010/main" val="1226811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DF55E-8817-87AC-3B72-47CA467BED8F}"/>
              </a:ext>
            </a:extLst>
          </p:cNvPr>
          <p:cNvSpPr>
            <a:spLocks noGrp="1"/>
          </p:cNvSpPr>
          <p:nvPr>
            <p:ph type="title"/>
          </p:nvPr>
        </p:nvSpPr>
        <p:spPr/>
        <p:txBody>
          <a:bodyPr>
            <a:normAutofit/>
          </a:bodyPr>
          <a:lstStyle/>
          <a:p>
            <a:r>
              <a:rPr lang="en-US" dirty="0"/>
              <a:t>Important features analysis-</a:t>
            </a:r>
            <a:br>
              <a:rPr lang="en-US" dirty="0"/>
            </a:br>
            <a:r>
              <a:rPr lang="en-US" sz="2200" dirty="0"/>
              <a:t>Churn rate based on whether the Customers whose MoU decreased in the action phase have a higher churn rate than those whose minutes of usage increased in the good phase</a:t>
            </a:r>
            <a:endParaRPr lang="en-IN" sz="2200" dirty="0"/>
          </a:p>
        </p:txBody>
      </p:sp>
      <p:sp>
        <p:nvSpPr>
          <p:cNvPr id="7" name="Content Placeholder 6">
            <a:extLst>
              <a:ext uri="{FF2B5EF4-FFF2-40B4-BE49-F238E27FC236}">
                <a16:creationId xmlns:a16="http://schemas.microsoft.com/office/drawing/2014/main" id="{3170E5B7-1634-9F1D-55AA-4EEFFFCCBFCA}"/>
              </a:ext>
            </a:extLst>
          </p:cNvPr>
          <p:cNvSpPr>
            <a:spLocks noGrp="1"/>
          </p:cNvSpPr>
          <p:nvPr>
            <p:ph idx="1"/>
          </p:nvPr>
        </p:nvSpPr>
        <p:spPr/>
        <p:txBody>
          <a:bodyPr/>
          <a:lstStyle/>
          <a:p>
            <a:pPr marL="0" indent="0">
              <a:buNone/>
            </a:pPr>
            <a:endParaRPr lang="en-IN" dirty="0"/>
          </a:p>
        </p:txBody>
      </p:sp>
      <p:pic>
        <p:nvPicPr>
          <p:cNvPr id="9" name="Picture 8">
            <a:extLst>
              <a:ext uri="{FF2B5EF4-FFF2-40B4-BE49-F238E27FC236}">
                <a16:creationId xmlns:a16="http://schemas.microsoft.com/office/drawing/2014/main" id="{DD40B3B1-F734-DD18-F56A-001ABF268DA9}"/>
              </a:ext>
            </a:extLst>
          </p:cNvPr>
          <p:cNvPicPr>
            <a:picLocks noChangeAspect="1"/>
          </p:cNvPicPr>
          <p:nvPr/>
        </p:nvPicPr>
        <p:blipFill>
          <a:blip r:embed="rId2"/>
          <a:stretch>
            <a:fillRect/>
          </a:stretch>
        </p:blipFill>
        <p:spPr>
          <a:xfrm>
            <a:off x="905257" y="1935639"/>
            <a:ext cx="6477618" cy="3861657"/>
          </a:xfrm>
          <a:prstGeom prst="rect">
            <a:avLst/>
          </a:prstGeom>
        </p:spPr>
      </p:pic>
    </p:spTree>
    <p:extLst>
      <p:ext uri="{BB962C8B-B14F-4D97-AF65-F5344CB8AC3E}">
        <p14:creationId xmlns:p14="http://schemas.microsoft.com/office/powerpoint/2010/main" val="2791075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F2F9F-34F9-DEC3-4A61-CB21F484D83E}"/>
              </a:ext>
            </a:extLst>
          </p:cNvPr>
          <p:cNvSpPr>
            <a:spLocks noGrp="1"/>
          </p:cNvSpPr>
          <p:nvPr>
            <p:ph type="title"/>
          </p:nvPr>
        </p:nvSpPr>
        <p:spPr/>
        <p:txBody>
          <a:bodyPr>
            <a:normAutofit/>
          </a:bodyPr>
          <a:lstStyle/>
          <a:p>
            <a:r>
              <a:rPr lang="en-US" sz="2000" dirty="0"/>
              <a:t>Churn rate on the basis of whether the customer decreased the amount of recharge in the action month</a:t>
            </a:r>
            <a:endParaRPr lang="en-IN" sz="2000" dirty="0"/>
          </a:p>
        </p:txBody>
      </p:sp>
      <p:pic>
        <p:nvPicPr>
          <p:cNvPr id="5" name="Content Placeholder 4">
            <a:extLst>
              <a:ext uri="{FF2B5EF4-FFF2-40B4-BE49-F238E27FC236}">
                <a16:creationId xmlns:a16="http://schemas.microsoft.com/office/drawing/2014/main" id="{FD401ACF-68DB-13A0-EF4D-A380438D523F}"/>
              </a:ext>
            </a:extLst>
          </p:cNvPr>
          <p:cNvPicPr>
            <a:picLocks noGrp="1" noChangeAspect="1"/>
          </p:cNvPicPr>
          <p:nvPr>
            <p:ph idx="1"/>
          </p:nvPr>
        </p:nvPicPr>
        <p:blipFill>
          <a:blip r:embed="rId2"/>
          <a:stretch>
            <a:fillRect/>
          </a:stretch>
        </p:blipFill>
        <p:spPr>
          <a:xfrm>
            <a:off x="987438" y="1891124"/>
            <a:ext cx="5960299" cy="3348387"/>
          </a:xfrm>
        </p:spPr>
      </p:pic>
    </p:spTree>
    <p:extLst>
      <p:ext uri="{BB962C8B-B14F-4D97-AF65-F5344CB8AC3E}">
        <p14:creationId xmlns:p14="http://schemas.microsoft.com/office/powerpoint/2010/main" val="1518192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721D4-40D1-6EAB-69A7-E3DBC0E2D29C}"/>
              </a:ext>
            </a:extLst>
          </p:cNvPr>
          <p:cNvSpPr>
            <a:spLocks noGrp="1"/>
          </p:cNvSpPr>
          <p:nvPr>
            <p:ph type="title"/>
          </p:nvPr>
        </p:nvSpPr>
        <p:spPr/>
        <p:txBody>
          <a:bodyPr>
            <a:normAutofit/>
          </a:bodyPr>
          <a:lstStyle/>
          <a:p>
            <a:r>
              <a:rPr lang="en-US" dirty="0"/>
              <a:t>Recharge in action month –</a:t>
            </a:r>
            <a:r>
              <a:rPr lang="en-US" sz="2200" dirty="0"/>
              <a:t> here we can see in the pattern, the recharge number and the recharge amount are almost proportional. The higher the number of recharges, the Higher the amount of the recharge</a:t>
            </a:r>
            <a:endParaRPr lang="en-IN" sz="2200" dirty="0"/>
          </a:p>
        </p:txBody>
      </p:sp>
      <p:pic>
        <p:nvPicPr>
          <p:cNvPr id="5" name="Content Placeholder 4">
            <a:extLst>
              <a:ext uri="{FF2B5EF4-FFF2-40B4-BE49-F238E27FC236}">
                <a16:creationId xmlns:a16="http://schemas.microsoft.com/office/drawing/2014/main" id="{E60CAF2E-4DAD-DF5D-8D10-448D774643B2}"/>
              </a:ext>
            </a:extLst>
          </p:cNvPr>
          <p:cNvPicPr>
            <a:picLocks noGrp="1" noChangeAspect="1"/>
          </p:cNvPicPr>
          <p:nvPr>
            <p:ph idx="1"/>
          </p:nvPr>
        </p:nvPicPr>
        <p:blipFill>
          <a:blip r:embed="rId2"/>
          <a:stretch>
            <a:fillRect/>
          </a:stretch>
        </p:blipFill>
        <p:spPr>
          <a:xfrm>
            <a:off x="838200" y="1964377"/>
            <a:ext cx="6197919" cy="3543482"/>
          </a:xfrm>
        </p:spPr>
      </p:pic>
    </p:spTree>
    <p:extLst>
      <p:ext uri="{BB962C8B-B14F-4D97-AF65-F5344CB8AC3E}">
        <p14:creationId xmlns:p14="http://schemas.microsoft.com/office/powerpoint/2010/main" val="1780602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EEA9D-338D-7F6F-DB54-1B452573F7E8}"/>
              </a:ext>
            </a:extLst>
          </p:cNvPr>
          <p:cNvSpPr>
            <a:spLocks noGrp="1"/>
          </p:cNvSpPr>
          <p:nvPr>
            <p:ph type="title"/>
          </p:nvPr>
        </p:nvSpPr>
        <p:spPr/>
        <p:txBody>
          <a:bodyPr>
            <a:normAutofit fontScale="90000"/>
          </a:bodyPr>
          <a:lstStyle/>
          <a:p>
            <a:r>
              <a:rPr lang="en-US" dirty="0"/>
              <a:t>Analyzing amount and recharge in the action month – </a:t>
            </a:r>
            <a:r>
              <a:rPr lang="en-US" sz="2200" dirty="0"/>
              <a:t>here we can see in the below plot, that the churn rate is higher for the customers, whose recharge amount as well as the number of recharges have decreased in the action phase when compared to the good phase</a:t>
            </a:r>
            <a:r>
              <a:rPr lang="en-US" dirty="0"/>
              <a:t>.</a:t>
            </a:r>
            <a:endParaRPr lang="en-IN" dirty="0"/>
          </a:p>
        </p:txBody>
      </p:sp>
      <p:pic>
        <p:nvPicPr>
          <p:cNvPr id="5" name="Content Placeholder 4">
            <a:extLst>
              <a:ext uri="{FF2B5EF4-FFF2-40B4-BE49-F238E27FC236}">
                <a16:creationId xmlns:a16="http://schemas.microsoft.com/office/drawing/2014/main" id="{41A74CD6-6CE3-E71C-3E5C-86BB0B303446}"/>
              </a:ext>
            </a:extLst>
          </p:cNvPr>
          <p:cNvPicPr>
            <a:picLocks noGrp="1" noChangeAspect="1"/>
          </p:cNvPicPr>
          <p:nvPr>
            <p:ph idx="1"/>
          </p:nvPr>
        </p:nvPicPr>
        <p:blipFill>
          <a:blip r:embed="rId2"/>
          <a:stretch>
            <a:fillRect/>
          </a:stretch>
        </p:blipFill>
        <p:spPr>
          <a:xfrm>
            <a:off x="838200" y="2451164"/>
            <a:ext cx="6129528" cy="3805212"/>
          </a:xfrm>
        </p:spPr>
      </p:pic>
    </p:spTree>
    <p:extLst>
      <p:ext uri="{BB962C8B-B14F-4D97-AF65-F5344CB8AC3E}">
        <p14:creationId xmlns:p14="http://schemas.microsoft.com/office/powerpoint/2010/main" val="2326215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869E0-EAA0-1976-1A0E-59E1E703E879}"/>
              </a:ext>
            </a:extLst>
          </p:cNvPr>
          <p:cNvSpPr>
            <a:spLocks noGrp="1"/>
          </p:cNvSpPr>
          <p:nvPr>
            <p:ph type="title"/>
          </p:nvPr>
        </p:nvSpPr>
        <p:spPr/>
        <p:txBody>
          <a:bodyPr/>
          <a:lstStyle/>
          <a:p>
            <a:r>
              <a:rPr lang="en-US" dirty="0"/>
              <a:t>Outcome</a:t>
            </a:r>
            <a:endParaRPr lang="en-IN" dirty="0"/>
          </a:p>
        </p:txBody>
      </p:sp>
      <p:sp>
        <p:nvSpPr>
          <p:cNvPr id="3" name="Content Placeholder 2">
            <a:extLst>
              <a:ext uri="{FF2B5EF4-FFF2-40B4-BE49-F238E27FC236}">
                <a16:creationId xmlns:a16="http://schemas.microsoft.com/office/drawing/2014/main" id="{071F660D-BF89-ECBF-3836-64A66272BEB8}"/>
              </a:ext>
            </a:extLst>
          </p:cNvPr>
          <p:cNvSpPr>
            <a:spLocks noGrp="1"/>
          </p:cNvSpPr>
          <p:nvPr>
            <p:ph idx="1"/>
          </p:nvPr>
        </p:nvSpPr>
        <p:spPr/>
        <p:txBody>
          <a:bodyPr>
            <a:normAutofit fontScale="92500" lnSpcReduction="10000"/>
          </a:bodyPr>
          <a:lstStyle/>
          <a:p>
            <a:pPr marL="514350" indent="-514350">
              <a:buAutoNum type="arabicPeriod"/>
            </a:pPr>
            <a:r>
              <a:rPr lang="en-US" dirty="0"/>
              <a:t>From EDA, we observed that there is a considerable drop in recharge, call usage and data usage in the 8th month which is the `Action Phase`. </a:t>
            </a:r>
          </a:p>
          <a:p>
            <a:pPr marL="514350" indent="-514350">
              <a:buAutoNum type="arabicPeriod"/>
            </a:pPr>
            <a:r>
              <a:rPr lang="en-US" dirty="0"/>
              <a:t>Average revenue per user in the `7th month` plays a vital role in deciding churn. A sudden drop in it might indicate that the customer might be thinking about churning and appropriate actions should be taken. </a:t>
            </a:r>
          </a:p>
          <a:p>
            <a:pPr marL="514350" indent="-514350">
              <a:buAutoNum type="arabicPeriod"/>
            </a:pPr>
            <a:r>
              <a:rPr lang="en-US" dirty="0"/>
              <a:t>Total minutes of usage for outgoing is also an important factor affecting the churn.</a:t>
            </a:r>
          </a:p>
          <a:p>
            <a:pPr marL="514350" indent="-514350">
              <a:buAutoNum type="arabicPeriod"/>
            </a:pPr>
            <a:r>
              <a:rPr lang="en-US" dirty="0"/>
              <a:t>Local Minutes of usage (outgoing) are the most affecting features on the customer churn.</a:t>
            </a:r>
          </a:p>
          <a:p>
            <a:pPr marL="514350" indent="-514350">
              <a:buFont typeface="Arial" panose="020B0604020202020204" pitchFamily="34" charset="0"/>
              <a:buAutoNum type="arabicPeriod"/>
            </a:pPr>
            <a:r>
              <a:rPr lang="en-US" dirty="0"/>
              <a:t>Roaming Minutes of usage (incoming &amp; outgoing) are also affecting features on the customer churn. </a:t>
            </a:r>
          </a:p>
        </p:txBody>
      </p:sp>
    </p:spTree>
    <p:extLst>
      <p:ext uri="{BB962C8B-B14F-4D97-AF65-F5344CB8AC3E}">
        <p14:creationId xmlns:p14="http://schemas.microsoft.com/office/powerpoint/2010/main" val="201129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5F484-2FE5-DC73-885C-5D9BB88DFF4D}"/>
              </a:ext>
            </a:extLst>
          </p:cNvPr>
          <p:cNvSpPr>
            <a:spLocks noGrp="1"/>
          </p:cNvSpPr>
          <p:nvPr>
            <p:ph type="title"/>
          </p:nvPr>
        </p:nvSpPr>
        <p:spPr/>
        <p:txBody>
          <a:bodyPr/>
          <a:lstStyle/>
          <a:p>
            <a:r>
              <a:rPr lang="en-US" dirty="0"/>
              <a:t>Strategies to stop customers from churn:</a:t>
            </a:r>
            <a:endParaRPr lang="en-IN" dirty="0"/>
          </a:p>
        </p:txBody>
      </p:sp>
      <p:sp>
        <p:nvSpPr>
          <p:cNvPr id="3" name="Content Placeholder 2">
            <a:extLst>
              <a:ext uri="{FF2B5EF4-FFF2-40B4-BE49-F238E27FC236}">
                <a16:creationId xmlns:a16="http://schemas.microsoft.com/office/drawing/2014/main" id="{5C570366-CF53-68F8-A1C2-F1023E7EF369}"/>
              </a:ext>
            </a:extLst>
          </p:cNvPr>
          <p:cNvSpPr>
            <a:spLocks noGrp="1"/>
          </p:cNvSpPr>
          <p:nvPr>
            <p:ph idx="1"/>
          </p:nvPr>
        </p:nvSpPr>
        <p:spPr/>
        <p:txBody>
          <a:bodyPr>
            <a:normAutofit fontScale="62500" lnSpcReduction="20000"/>
          </a:bodyPr>
          <a:lstStyle/>
          <a:p>
            <a:pPr marL="514350" indent="-514350">
              <a:buFont typeface="+mj-lt"/>
              <a:buAutoNum type="arabicPeriod"/>
            </a:pPr>
            <a:r>
              <a:rPr lang="en-US" dirty="0"/>
              <a:t>Local Minutes usage drop – this is because of unsatisfactory customer service, poor network or unsuitable customer plans. Efforts shall be made to provide a better network and focus on customer satisfaction. </a:t>
            </a:r>
          </a:p>
          <a:p>
            <a:pPr marL="514350" indent="-514350">
              <a:buFont typeface="+mj-lt"/>
              <a:buAutoNum type="arabicPeriod"/>
            </a:pPr>
            <a:r>
              <a:rPr lang="en-US" dirty="0"/>
              <a:t>Based on the network and data usage, last recharge, feedback calls should be made to customer to check where we are lacking and customers expectation and area of improvement  so that Appropriate action should be taken to avoid them from churning. </a:t>
            </a:r>
          </a:p>
          <a:p>
            <a:pPr marL="514350" indent="-514350">
              <a:buFont typeface="+mj-lt"/>
              <a:buAutoNum type="arabicPeriod"/>
            </a:pPr>
            <a:r>
              <a:rPr lang="en-US" dirty="0"/>
              <a:t>Various attractive offers can be introduced to customers showing a sudden drop in the total amount spent on calls &amp; data recharge in the action phase to lure them.  </a:t>
            </a:r>
          </a:p>
          <a:p>
            <a:pPr marL="514350" indent="-514350">
              <a:buFont typeface="+mj-lt"/>
              <a:buAutoNum type="arabicPeriod"/>
            </a:pPr>
            <a:r>
              <a:rPr lang="en-US" dirty="0"/>
              <a:t>Customized plans for un satisfied customers to stop them from churning. </a:t>
            </a:r>
          </a:p>
          <a:p>
            <a:pPr marL="514350" indent="-514350">
              <a:buFont typeface="+mj-lt"/>
              <a:buAutoNum type="arabicPeriod"/>
            </a:pPr>
            <a:r>
              <a:rPr lang="en-US" dirty="0"/>
              <a:t>Promotional offers/plans can also be very helpful.</a:t>
            </a:r>
          </a:p>
          <a:p>
            <a:pPr marL="514350" indent="-514350">
              <a:buFont typeface="+mj-lt"/>
              <a:buAutoNum type="arabicPeriod"/>
            </a:pPr>
            <a:r>
              <a:rPr lang="en-US" b="0" i="0" dirty="0">
                <a:effectLst/>
                <a:latin typeface="system-ui"/>
              </a:rPr>
              <a:t>Telecom company needs to pay attention to the roaming rates. They need to provide good offers to the customers who are using services from a roaming zone.</a:t>
            </a:r>
          </a:p>
          <a:p>
            <a:pPr marL="514350" indent="-514350">
              <a:buFont typeface="+mj-lt"/>
              <a:buAutoNum type="arabicPeriod"/>
            </a:pPr>
            <a:r>
              <a:rPr lang="en-US" b="0" i="0" dirty="0">
                <a:effectLst/>
                <a:latin typeface="system-ui"/>
              </a:rPr>
              <a:t>The company needs to focus on the STD and ISD rates. Perhaps, the rates are too high. Provide them with some kind of STD and ISD packages.</a:t>
            </a:r>
          </a:p>
          <a:p>
            <a:pPr marL="514350" indent="-514350">
              <a:buFont typeface="+mj-lt"/>
              <a:buAutoNum type="arabicPeriod"/>
            </a:pPr>
            <a:r>
              <a:rPr lang="en-US" b="0" i="0" dirty="0">
                <a:effectLst/>
                <a:latin typeface="system-ui"/>
              </a:rPr>
              <a:t>To look into both of the issues stated above, it is desired that the telecom company collects customer query and complaint data and work on their services according to the needs of customers.</a:t>
            </a:r>
          </a:p>
          <a:p>
            <a:pPr marL="514350" indent="-514350">
              <a:buFont typeface="+mj-lt"/>
              <a:buAutoNum type="arabicPeriod"/>
            </a:pPr>
            <a:endParaRPr lang="en-US" b="0" i="0" dirty="0">
              <a:effectLst/>
              <a:latin typeface="system-ui"/>
            </a:endParaRPr>
          </a:p>
          <a:p>
            <a:pPr marL="514350" indent="-514350">
              <a:buFont typeface="+mj-lt"/>
              <a:buAutoNum type="arabicPeriod"/>
            </a:pPr>
            <a:endParaRPr lang="en-US" b="0" i="0" dirty="0">
              <a:effectLst/>
              <a:latin typeface="system-ui"/>
            </a:endParaRPr>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IN" dirty="0"/>
          </a:p>
        </p:txBody>
      </p:sp>
    </p:spTree>
    <p:extLst>
      <p:ext uri="{BB962C8B-B14F-4D97-AF65-F5344CB8AC3E}">
        <p14:creationId xmlns:p14="http://schemas.microsoft.com/office/powerpoint/2010/main" val="358965546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2013 - 2022 Theme</Template>
  <TotalTime>64</TotalTime>
  <Words>549</Words>
  <Application>Microsoft Office PowerPoint</Application>
  <PresentationFormat>Widescreen</PresentationFormat>
  <Paragraphs>29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system-ui</vt:lpstr>
      <vt:lpstr>Office Theme</vt:lpstr>
      <vt:lpstr>Telecom Churn – Domain Oriented Case Study</vt:lpstr>
      <vt:lpstr>Problem Statement:</vt:lpstr>
      <vt:lpstr>Important features analysis- Churn rate based on whether the Customers whose MoU decreased in the action phase have a higher churn rate than those whose minutes of usage increased in the good phase</vt:lpstr>
      <vt:lpstr>Churn rate on the basis of whether the customer decreased the amount of recharge in the action month</vt:lpstr>
      <vt:lpstr>Recharge in action month – here we can see in the pattern, the recharge number and the recharge amount are almost proportional. The higher the number of recharges, the Higher the amount of the recharge</vt:lpstr>
      <vt:lpstr>Analyzing amount and recharge in the action month – here we can see in the below plot, that the churn rate is higher for the customers, whose recharge amount as well as the number of recharges have decreased in the action phase when compared to the good phase.</vt:lpstr>
      <vt:lpstr>Outcome</vt:lpstr>
      <vt:lpstr>Strategies to stop customers from churn: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RAGINI SHRIWATRI</dc:creator>
  <cp:lastModifiedBy>RAGINI SHRIWATRI</cp:lastModifiedBy>
  <cp:revision>6</cp:revision>
  <dcterms:created xsi:type="dcterms:W3CDTF">2025-03-10T14:32:01Z</dcterms:created>
  <dcterms:modified xsi:type="dcterms:W3CDTF">2025-03-10T15:36:42Z</dcterms:modified>
</cp:coreProperties>
</file>