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Lst>
  <p:sldSz cy="5143500" cx="9144000"/>
  <p:notesSz cx="6858000" cy="9144000"/>
  <p:embeddedFontLst>
    <p:embeddedFont>
      <p:font typeface="Raleway"/>
      <p:regular r:id="rId258"/>
      <p:bold r:id="rId259"/>
      <p:italic r:id="rId260"/>
      <p:boldItalic r:id="rId261"/>
    </p:embeddedFont>
    <p:embeddedFont>
      <p:font typeface="Roboto Mono"/>
      <p:regular r:id="rId262"/>
      <p:bold r:id="rId263"/>
      <p:italic r:id="rId264"/>
      <p:boldItalic r:id="rId2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font" Target="fonts/RobotoMono-italic.fntdata"/><Relationship Id="rId142" Type="http://schemas.openxmlformats.org/officeDocument/2006/relationships/slide" Target="slides/slide137.xml"/><Relationship Id="rId263" Type="http://schemas.openxmlformats.org/officeDocument/2006/relationships/font" Target="fonts/RobotoMono-bold.fntdata"/><Relationship Id="rId141" Type="http://schemas.openxmlformats.org/officeDocument/2006/relationships/slide" Target="slides/slide136.xml"/><Relationship Id="rId262" Type="http://schemas.openxmlformats.org/officeDocument/2006/relationships/font" Target="fonts/RobotoMono-regular.fntdata"/><Relationship Id="rId140" Type="http://schemas.openxmlformats.org/officeDocument/2006/relationships/slide" Target="slides/slide135.xml"/><Relationship Id="rId261" Type="http://schemas.openxmlformats.org/officeDocument/2006/relationships/font" Target="fonts/Raleway-boldItalic.fntdata"/><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265" Type="http://schemas.openxmlformats.org/officeDocument/2006/relationships/font" Target="fonts/RobotoMono-boldItalic.fnt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font" Target="fonts/Raleway-italic.fntdata"/><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font" Target="fonts/Raleway-bold.fntdata"/><Relationship Id="rId137" Type="http://schemas.openxmlformats.org/officeDocument/2006/relationships/slide" Target="slides/slide132.xml"/><Relationship Id="rId258" Type="http://schemas.openxmlformats.org/officeDocument/2006/relationships/font" Target="fonts/Raleway-regular.fntdata"/><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a56e4e3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a56e4e3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1a56e4e3cf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1a56e4e3c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1a56e4e3cf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1a56e4e3cf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31a56e4e3cf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31a56e4e3cf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1a56e4e3cf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1a56e4e3cf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1a56e4e3cf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1a56e4e3cf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31a56e4e3cf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31a56e4e3cf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1a56e4e3cf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1a56e4e3cf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1a56e4e3cf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1a56e4e3cf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1a56e4e3cf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1a56e4e3cf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1a56e4e3cf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1a56e4e3cf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a56e4e3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a56e4e3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1a56e4e3cf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1a56e4e3cf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1a56e4e3cf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1a56e4e3cf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1a56e4e3cf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1a56e4e3cf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1a56e4e3cf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31a56e4e3cf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1a56e4e3cf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1a56e4e3cf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1a56e4e3cf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31a56e4e3cf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1a56e4e3cf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1a56e4e3cf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1a56e4e3cf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1a56e4e3cf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1a56e4e3cf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1a56e4e3cf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1a56e4e3cf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31a56e4e3cf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a56e4e3c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a56e4e3c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1a56e4e3cf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1a56e4e3cf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31a56e4e3cf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31a56e4e3cf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31a56e4e3cf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31a56e4e3c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31a56e4e3cf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31a56e4e3cf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31a56e4e3c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31a56e4e3c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1a56e4e3c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1a56e4e3c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1a56e4e3cf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1a56e4e3cf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1a56e4e3cf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1a56e4e3cf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31a56e4e3cf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31a56e4e3cf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1a56e4e3cf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1a56e4e3cf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a56e4e3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a56e4e3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31a56e4e3cf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31a56e4e3cf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31a56e4e3cf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31a56e4e3cf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31a56e4e3cf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31a56e4e3cf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1a56e4e3cf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1a56e4e3cf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1a56e4e3cf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31a56e4e3cf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31a56e4e3cf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31a56e4e3cf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31a56e4e3cf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31a56e4e3cf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31a56e4e3cf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31a56e4e3cf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31a56e4e3cf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31a56e4e3cf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1a56e4e3cf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31a56e4e3cf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a56e4e3c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a56e4e3c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1a56e4e3cf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1a56e4e3cf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31a56e4e3cf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31a56e4e3cf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31a56e4e3cf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1a56e4e3cf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31a56e4e3cf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31a56e4e3cf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31a56e4e3cf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31a56e4e3cf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31a56e4e3cf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31a56e4e3cf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31a56e4e3cf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31a56e4e3cf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31a56e4e3cf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31a56e4e3cf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31a56e4e3cf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31a56e4e3cf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31a56e4e3cf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31a56e4e3cf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a56e4e3c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a56e4e3c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1a56e4e3cf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1a56e4e3cf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1a56e4e3cf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31a56e4e3cf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31a56e4e3cf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31a56e4e3cf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31a56e4e3cf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31a56e4e3cf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1a56e4e3cf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1a56e4e3cf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31a56e4e3cf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31a56e4e3cf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31a56e4e3cf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31a56e4e3cf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31a56e4e3cf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31a56e4e3cf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1a56e4e3cf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31a56e4e3cf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1a56e4e3cf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1a56e4e3cf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a56e4e3c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a56e4e3c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31a56e4e3cf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31a56e4e3cf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31a56e4e3cf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31a56e4e3cf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31a56e4e3cf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31a56e4e3cf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31a56e4e3cf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31a56e4e3cf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31a56e4e3cf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31a56e4e3cf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31a56e4e3cf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31a56e4e3cf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31a56e4e3cf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31a56e4e3cf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31a56e4e3cf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1a56e4e3cf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31a56e4e3cf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31a56e4e3cf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31a56e4e3cf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1a56e4e3cf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a56e4e3c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a56e4e3c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31a56e4e3cf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31a56e4e3cf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31a56e4e3cf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31a56e4e3cf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1a56e4e3cf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1a56e4e3cf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31a56e4e3cf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31a56e4e3cf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31a56e4e3cf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31a56e4e3cf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31a56e4e3cf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31a56e4e3cf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31a56e4e3cf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31a56e4e3cf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31a56e4e3cf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31a56e4e3cf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31a56e4e3cf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31a56e4e3cf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31a56e4e3cf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31a56e4e3cf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a56e4e3c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a56e4e3c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31a56e4e3cf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31a56e4e3cf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31a56e4e3cf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31a56e4e3cf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31a56e4e3cf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31a56e4e3cf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31a56e4e3cf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31a56e4e3cf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31a56e4e3cf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31a56e4e3cf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31a56e4e3cf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31a56e4e3cf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31a56e4e3cf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31a56e4e3cf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31a56e4e3cf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31a56e4e3cf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31a56e4e3cf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31a56e4e3cf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31a56e4e3cf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31a56e4e3cf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a56e4e3c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a56e4e3c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31a56e4e3cf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31a56e4e3cf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31a56e4e3cf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31a56e4e3cf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31a56e4e3cf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31a56e4e3cf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31a56e4e3cf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31a56e4e3cf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31a56e4e3cf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31a56e4e3cf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31a56e4e3cf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31a56e4e3cf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31a56e4e3cf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31a56e4e3cf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31a56e4e3cf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31a56e4e3cf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31a56e4e3cf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31a56e4e3cf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31a56e4e3cf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31a56e4e3cf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1a56e4e3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1a56e4e3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a56e4e3c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a56e4e3c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31a56e4e3cf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31a56e4e3cf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31a56e4e3cf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31a56e4e3cf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31a56e4e3cf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31a56e4e3cf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31a56e4e3cf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31a56e4e3cf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31a56e4e3cf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31a56e4e3cf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31a56e4e3cf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31a56e4e3cf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31a56e4e3cf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31a56e4e3cf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31a56e4e3cf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31a56e4e3cf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31a56e4e3cf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31a56e4e3cf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31a56e4e3cf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31a56e4e3cf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a56e4e3c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a56e4e3c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31a56e4e3cf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31a56e4e3cf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31a56e4e3cf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31a56e4e3cf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31a56e4e3cf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31a56e4e3cf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31a56e4e3cf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31a56e4e3cf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31a56e4e3cf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31a56e4e3cf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31a56e4e3cf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31a56e4e3cf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31a56e4e3cf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31a56e4e3cf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31a56e4e3cf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31a56e4e3cf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31a56e4e3cf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31a56e4e3cf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31a56e4e3cf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31a56e4e3cf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a56e4e3c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a56e4e3c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31a56e4e3cf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31a56e4e3cf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31a56e4e3cf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31a56e4e3cf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31a56e4e3cf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31a56e4e3cf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31a56e4e3cf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31a56e4e3cf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31a56e4e3cf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31a56e4e3cf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31a56e4e3cf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31a56e4e3cf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31a56e4e3cf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31a56e4e3cf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31a56e4e3cf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31a56e4e3cf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31a56e4e3cf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31a56e4e3cf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31a56e4e3cf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31a56e4e3cf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a56e4e3c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a56e4e3c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31a56e4e3cf_0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31a56e4e3cf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31a56e4e3cf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31a56e4e3cf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31a56e4e3cf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31a56e4e3cf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31a56e4e3cf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31a56e4e3cf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31a56e4e3cf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31a56e4e3cf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31a56e4e3cf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31a56e4e3cf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31a56e4e3cf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31a56e4e3cf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31a56e4e3cf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31a56e4e3cf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31a56e4e3cf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31a56e4e3cf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31a56e4e3cf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31a56e4e3cf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a56e4e3c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a56e4e3c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31a56e4e3cf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31a56e4e3cf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31a56e4e3cf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31a56e4e3cf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31a56e4e3cf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31a56e4e3cf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31a56e4e3cf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31a56e4e3cf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31a56e4e3cf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31a56e4e3cf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31a56e4e3cf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31a56e4e3cf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31a56e4e3cf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31a56e4e3cf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31a56e4e3cf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31a56e4e3cf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31a56e4e3cf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31a56e4e3cf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31a56e4e3cf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31a56e4e3cf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a56e4e3c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a56e4e3c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31a56e4e3cf_0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31a56e4e3cf_0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31a56e4e3cf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31a56e4e3cf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31a56e4e3cf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31a56e4e3cf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a56e4e3c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a56e4e3c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a56e4e3c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a56e4e3c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a56e4e3c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a56e4e3c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a56e4e3c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a56e4e3c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a56e4e3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a56e4e3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a56e4e3c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a56e4e3c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a56e4e3c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a56e4e3c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a56e4e3c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a56e4e3c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a56e4e3c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a56e4e3c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a56e4e3c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a56e4e3c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a56e4e3c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a56e4e3c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a56e4e3c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a56e4e3c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a56e4e3c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a56e4e3c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a56e4e3c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a56e4e3c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a56e4e3c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a56e4e3c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a56e4e3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a56e4e3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a56e4e3c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a56e4e3c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a56e4e3c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a56e4e3c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a56e4e3c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a56e4e3c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a56e4e3c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a56e4e3c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a56e4e3c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1a56e4e3c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a56e4e3c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1a56e4e3c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a56e4e3c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a56e4e3c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a56e4e3c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a56e4e3c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a56e4e3c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a56e4e3c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a56e4e3cf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a56e4e3cf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a56e4e3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a56e4e3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a56e4e3cf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a56e4e3c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a56e4e3c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1a56e4e3c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a56e4e3c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a56e4e3c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a56e4e3c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a56e4e3c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1a56e4e3cf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1a56e4e3c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a56e4e3cf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a56e4e3c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a56e4e3c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a56e4e3c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a56e4e3c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1a56e4e3c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a56e4e3cf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1a56e4e3cf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a56e4e3c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a56e4e3c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a56e4e3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a56e4e3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1a56e4e3c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1a56e4e3c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a56e4e3c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1a56e4e3c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a56e4e3c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a56e4e3c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a56e4e3c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a56e4e3c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a56e4e3c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a56e4e3c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1a56e4e3c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1a56e4e3cf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a56e4e3c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1a56e4e3c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a56e4e3cf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1a56e4e3c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a56e4e3cf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1a56e4e3c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1a56e4e3cf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1a56e4e3cf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a56e4e3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a56e4e3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a56e4e3c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a56e4e3c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a56e4e3cf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a56e4e3cf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a56e4e3c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1a56e4e3c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1a56e4e3c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1a56e4e3c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a56e4e3c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1a56e4e3c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a56e4e3cf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1a56e4e3c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1a56e4e3c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1a56e4e3c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1a56e4e3c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1a56e4e3c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a56e4e3cf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1a56e4e3cf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1a56e4e3cf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1a56e4e3cf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a56e4e3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a56e4e3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1a56e4e3cf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1a56e4e3cf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a56e4e3c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1a56e4e3c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1a56e4e3c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1a56e4e3c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1a56e4e3cf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1a56e4e3cf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a56e4e3cf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a56e4e3cf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1a56e4e3cf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1a56e4e3cf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1a56e4e3cf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1a56e4e3cf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1a56e4e3cf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1a56e4e3cf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1a56e4e3cf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1a56e4e3cf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1a56e4e3c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1a56e4e3c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a56e4e3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a56e4e3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1a56e4e3cf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1a56e4e3cf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1a56e4e3cf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1a56e4e3c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1a56e4e3cf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1a56e4e3cf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1a56e4e3cf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1a56e4e3cf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1a56e4e3cf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1a56e4e3cf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1a56e4e3cf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1a56e4e3cf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1a56e4e3cf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1a56e4e3c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1a56e4e3cf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1a56e4e3cf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1a56e4e3cf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1a56e4e3cf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1a56e4e3cf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1a56e4e3cf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2380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Name : Ragini Singh.</a:t>
            </a:r>
            <a:endParaRPr/>
          </a:p>
          <a:p>
            <a:pPr indent="0" lvl="0" marL="0" rtl="0" algn="l">
              <a:spcBef>
                <a:spcPts val="0"/>
              </a:spcBef>
              <a:spcAft>
                <a:spcPts val="0"/>
              </a:spcAft>
              <a:buNone/>
            </a:pPr>
            <a:r>
              <a:rPr lang="en"/>
              <a:t>Cohort: Jensen Huang.</a:t>
            </a:r>
            <a:endParaRPr/>
          </a:p>
          <a:p>
            <a:pPr indent="0" lvl="0" marL="0" rtl="0" algn="l">
              <a:spcBef>
                <a:spcPts val="0"/>
              </a:spcBef>
              <a:spcAft>
                <a:spcPts val="0"/>
              </a:spcAft>
              <a:buNone/>
            </a:pPr>
            <a:r>
              <a:rPr lang="en"/>
              <a:t>Roll</a:t>
            </a:r>
            <a:r>
              <a:rPr lang="en"/>
              <a:t> Number : 150096724023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ctrTitle"/>
          </p:nvPr>
        </p:nvSpPr>
        <p:spPr>
          <a:xfrm>
            <a:off x="485875" y="921350"/>
            <a:ext cx="8183700" cy="3846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Clr>
                <a:schemeClr val="dk2"/>
              </a:buClr>
              <a:buSzPct val="65999"/>
              <a:buFont typeface="Arial"/>
              <a:buNone/>
            </a:pPr>
            <a:r>
              <a:rPr lang="en" sz="1666">
                <a:latin typeface="Arial"/>
                <a:ea typeface="Arial"/>
                <a:cs typeface="Arial"/>
                <a:sym typeface="Arial"/>
              </a:rPr>
              <a:t>Challenges of big data:</a:t>
            </a:r>
            <a:endParaRPr sz="1666">
              <a:latin typeface="Arial"/>
              <a:ea typeface="Arial"/>
              <a:cs typeface="Arial"/>
              <a:sym typeface="Arial"/>
            </a:endParaRPr>
          </a:p>
          <a:p>
            <a:pPr indent="-323850" lvl="0" marL="457200" rtl="0" algn="l">
              <a:lnSpc>
                <a:spcPct val="115000"/>
              </a:lnSpc>
              <a:spcBef>
                <a:spcPts val="1200"/>
              </a:spcBef>
              <a:spcAft>
                <a:spcPts val="0"/>
              </a:spcAft>
              <a:buSzPct val="100000"/>
              <a:buFont typeface="Arial"/>
              <a:buChar char="●"/>
            </a:pPr>
            <a:r>
              <a:rPr lang="en" sz="1666">
                <a:latin typeface="Arial"/>
                <a:ea typeface="Arial"/>
                <a:cs typeface="Arial"/>
                <a:sym typeface="Arial"/>
              </a:rPr>
              <a:t>Storage:</a:t>
            </a:r>
            <a:r>
              <a:rPr b="0" lang="en" sz="1666">
                <a:latin typeface="Arial"/>
                <a:ea typeface="Arial"/>
                <a:cs typeface="Arial"/>
                <a:sym typeface="Arial"/>
              </a:rPr>
              <a:t> Storing massive amounts of data requires specialized infrastructure and storage solutions.  </a:t>
            </a:r>
            <a:endParaRPr b="0" sz="1666">
              <a:latin typeface="Arial"/>
              <a:ea typeface="Arial"/>
              <a:cs typeface="Arial"/>
              <a:sym typeface="Arial"/>
            </a:endParaRPr>
          </a:p>
          <a:p>
            <a:pPr indent="-323850" lvl="0" marL="457200" rtl="0" algn="l">
              <a:lnSpc>
                <a:spcPct val="115000"/>
              </a:lnSpc>
              <a:spcBef>
                <a:spcPts val="0"/>
              </a:spcBef>
              <a:spcAft>
                <a:spcPts val="0"/>
              </a:spcAft>
              <a:buSzPct val="100000"/>
              <a:buFont typeface="Arial"/>
              <a:buChar char="●"/>
            </a:pPr>
            <a:r>
              <a:t/>
            </a:r>
            <a:endParaRPr b="0" sz="1666">
              <a:latin typeface="Arial"/>
              <a:ea typeface="Arial"/>
              <a:cs typeface="Arial"/>
              <a:sym typeface="Arial"/>
            </a:endParaRPr>
          </a:p>
          <a:p>
            <a:pPr indent="-323850" lvl="0" marL="457200" rtl="0" algn="l">
              <a:lnSpc>
                <a:spcPct val="115000"/>
              </a:lnSpc>
              <a:spcBef>
                <a:spcPts val="0"/>
              </a:spcBef>
              <a:spcAft>
                <a:spcPts val="0"/>
              </a:spcAft>
              <a:buSzPct val="100000"/>
              <a:buFont typeface="Arial"/>
              <a:buChar char="●"/>
            </a:pPr>
            <a:r>
              <a:rPr lang="en" sz="1666">
                <a:latin typeface="Arial"/>
                <a:ea typeface="Arial"/>
                <a:cs typeface="Arial"/>
                <a:sym typeface="Arial"/>
              </a:rPr>
              <a:t>Processing:</a:t>
            </a:r>
            <a:r>
              <a:rPr b="0" lang="en" sz="1666">
                <a:latin typeface="Arial"/>
                <a:ea typeface="Arial"/>
                <a:cs typeface="Arial"/>
                <a:sym typeface="Arial"/>
              </a:rPr>
              <a:t> Processing big data requires powerful computing resources and efficient algorithms.  </a:t>
            </a:r>
            <a:endParaRPr b="0" sz="1666">
              <a:latin typeface="Arial"/>
              <a:ea typeface="Arial"/>
              <a:cs typeface="Arial"/>
              <a:sym typeface="Arial"/>
            </a:endParaRPr>
          </a:p>
          <a:p>
            <a:pPr indent="-323850" lvl="0" marL="457200" rtl="0" algn="l">
              <a:lnSpc>
                <a:spcPct val="115000"/>
              </a:lnSpc>
              <a:spcBef>
                <a:spcPts val="0"/>
              </a:spcBef>
              <a:spcAft>
                <a:spcPts val="0"/>
              </a:spcAft>
              <a:buSzPct val="100000"/>
              <a:buFont typeface="Arial"/>
              <a:buChar char="●"/>
            </a:pPr>
            <a:r>
              <a:t/>
            </a:r>
            <a:endParaRPr b="0" sz="1666">
              <a:latin typeface="Arial"/>
              <a:ea typeface="Arial"/>
              <a:cs typeface="Arial"/>
              <a:sym typeface="Arial"/>
            </a:endParaRPr>
          </a:p>
          <a:p>
            <a:pPr indent="-323850" lvl="0" marL="457200" rtl="0" algn="l">
              <a:lnSpc>
                <a:spcPct val="115000"/>
              </a:lnSpc>
              <a:spcBef>
                <a:spcPts val="0"/>
              </a:spcBef>
              <a:spcAft>
                <a:spcPts val="0"/>
              </a:spcAft>
              <a:buSzPct val="100000"/>
              <a:buFont typeface="Arial"/>
              <a:buChar char="●"/>
            </a:pPr>
            <a:r>
              <a:rPr lang="en" sz="1666">
                <a:latin typeface="Arial"/>
                <a:ea typeface="Arial"/>
                <a:cs typeface="Arial"/>
                <a:sym typeface="Arial"/>
              </a:rPr>
              <a:t>Analysis:</a:t>
            </a:r>
            <a:r>
              <a:rPr b="0" lang="en" sz="1666">
                <a:latin typeface="Arial"/>
                <a:ea typeface="Arial"/>
                <a:cs typeface="Arial"/>
                <a:sym typeface="Arial"/>
              </a:rPr>
              <a:t> Analyzing big data to extract meaningful insights requires advanced analytical techniques.  </a:t>
            </a:r>
            <a:endParaRPr b="0" sz="1666">
              <a:latin typeface="Arial"/>
              <a:ea typeface="Arial"/>
              <a:cs typeface="Arial"/>
              <a:sym typeface="Arial"/>
            </a:endParaRPr>
          </a:p>
          <a:p>
            <a:pPr indent="-323850" lvl="0" marL="457200" rtl="0" algn="l">
              <a:lnSpc>
                <a:spcPct val="115000"/>
              </a:lnSpc>
              <a:spcBef>
                <a:spcPts val="0"/>
              </a:spcBef>
              <a:spcAft>
                <a:spcPts val="0"/>
              </a:spcAft>
              <a:buSzPct val="100000"/>
              <a:buFont typeface="Arial"/>
              <a:buChar char="●"/>
            </a:pPr>
            <a:r>
              <a:t/>
            </a:r>
            <a:endParaRPr b="0" sz="1666">
              <a:latin typeface="Arial"/>
              <a:ea typeface="Arial"/>
              <a:cs typeface="Arial"/>
              <a:sym typeface="Arial"/>
            </a:endParaRPr>
          </a:p>
          <a:p>
            <a:pPr indent="-323850" lvl="0" marL="457200" rtl="0" algn="l">
              <a:lnSpc>
                <a:spcPct val="115000"/>
              </a:lnSpc>
              <a:spcBef>
                <a:spcPts val="0"/>
              </a:spcBef>
              <a:spcAft>
                <a:spcPts val="0"/>
              </a:spcAft>
              <a:buSzPct val="100000"/>
              <a:buFont typeface="Arial"/>
              <a:buChar char="●"/>
            </a:pPr>
            <a:r>
              <a:rPr lang="en" sz="1666">
                <a:latin typeface="Arial"/>
                <a:ea typeface="Arial"/>
                <a:cs typeface="Arial"/>
                <a:sym typeface="Arial"/>
              </a:rPr>
              <a:t>Security:</a:t>
            </a:r>
            <a:r>
              <a:rPr b="0" lang="en" sz="1666">
                <a:latin typeface="Arial"/>
                <a:ea typeface="Arial"/>
                <a:cs typeface="Arial"/>
                <a:sym typeface="Arial"/>
              </a:rPr>
              <a:t> Protecting big data from unauthorized access and breaches is a major concern.</a:t>
            </a:r>
            <a:br>
              <a:rPr b="0" lang="en" sz="1666">
                <a:latin typeface="Arial"/>
                <a:ea typeface="Arial"/>
                <a:cs typeface="Arial"/>
                <a:sym typeface="Arial"/>
              </a:rPr>
            </a:br>
            <a:r>
              <a:rPr b="0" lang="en" sz="1666">
                <a:latin typeface="Arial"/>
                <a:ea typeface="Arial"/>
                <a:cs typeface="Arial"/>
                <a:sym typeface="Arial"/>
              </a:rPr>
              <a:t>  </a:t>
            </a:r>
            <a:endParaRPr b="0" sz="1666">
              <a:latin typeface="Arial"/>
              <a:ea typeface="Arial"/>
              <a:cs typeface="Arial"/>
              <a:sym typeface="Arial"/>
            </a:endParaRPr>
          </a:p>
          <a:p>
            <a:pPr indent="-291465" lvl="0" marL="457200" rtl="0" algn="l">
              <a:lnSpc>
                <a:spcPct val="115000"/>
              </a:lnSpc>
              <a:spcBef>
                <a:spcPts val="0"/>
              </a:spcBef>
              <a:spcAft>
                <a:spcPts val="0"/>
              </a:spcAft>
              <a:buSzPct val="100000"/>
              <a:buFont typeface="Arial"/>
              <a:buChar char="●"/>
            </a:pPr>
            <a:r>
              <a:t/>
            </a:r>
            <a:endParaRPr b="0"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12"/>
          <p:cNvSpPr txBox="1"/>
          <p:nvPr>
            <p:ph type="ctrTitle"/>
          </p:nvPr>
        </p:nvSpPr>
        <p:spPr>
          <a:xfrm>
            <a:off x="485875" y="264475"/>
            <a:ext cx="8183700" cy="37377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Clr>
                <a:schemeClr val="dk2"/>
              </a:buClr>
              <a:buSzPct val="52105"/>
              <a:buFont typeface="Arial"/>
              <a:buNone/>
            </a:pPr>
            <a:r>
              <a:rPr lang="en" sz="2111">
                <a:latin typeface="Arial"/>
                <a:ea typeface="Arial"/>
                <a:cs typeface="Arial"/>
                <a:sym typeface="Arial"/>
              </a:rPr>
              <a:t>Benefits of E-Commerce Products</a:t>
            </a:r>
            <a:endParaRPr sz="2111">
              <a:latin typeface="Arial"/>
              <a:ea typeface="Arial"/>
              <a:cs typeface="Arial"/>
              <a:sym typeface="Arial"/>
            </a:endParaRPr>
          </a:p>
          <a:p>
            <a:pPr indent="-337819" lvl="0" marL="457200" rtl="0" algn="l">
              <a:lnSpc>
                <a:spcPct val="115000"/>
              </a:lnSpc>
              <a:spcBef>
                <a:spcPts val="1200"/>
              </a:spcBef>
              <a:spcAft>
                <a:spcPts val="0"/>
              </a:spcAft>
              <a:buSzPct val="100000"/>
              <a:buFont typeface="Arial"/>
              <a:buChar char="●"/>
            </a:pPr>
            <a:r>
              <a:rPr lang="en" sz="1911">
                <a:latin typeface="Arial"/>
                <a:ea typeface="Arial"/>
                <a:cs typeface="Arial"/>
                <a:sym typeface="Arial"/>
              </a:rPr>
              <a:t>Global Reach</a:t>
            </a:r>
            <a:r>
              <a:rPr b="0" lang="en" sz="1911">
                <a:latin typeface="Arial"/>
                <a:ea typeface="Arial"/>
                <a:cs typeface="Arial"/>
                <a:sym typeface="Arial"/>
              </a:rPr>
              <a:t>: Sell products worldwide without the limitations of physical stores.</a:t>
            </a:r>
            <a:endParaRPr b="0" sz="1911">
              <a:latin typeface="Arial"/>
              <a:ea typeface="Arial"/>
              <a:cs typeface="Arial"/>
              <a:sym typeface="Arial"/>
            </a:endParaRPr>
          </a:p>
          <a:p>
            <a:pPr indent="-337819" lvl="0" marL="457200" rtl="0" algn="l">
              <a:lnSpc>
                <a:spcPct val="115000"/>
              </a:lnSpc>
              <a:spcBef>
                <a:spcPts val="0"/>
              </a:spcBef>
              <a:spcAft>
                <a:spcPts val="0"/>
              </a:spcAft>
              <a:buSzPct val="100000"/>
              <a:buFont typeface="Arial"/>
              <a:buChar char="●"/>
            </a:pPr>
            <a:r>
              <a:rPr lang="en" sz="1911">
                <a:latin typeface="Arial"/>
                <a:ea typeface="Arial"/>
                <a:cs typeface="Arial"/>
                <a:sym typeface="Arial"/>
              </a:rPr>
              <a:t>24/7 Availability</a:t>
            </a:r>
            <a:r>
              <a:rPr b="0" lang="en" sz="1911">
                <a:latin typeface="Arial"/>
                <a:ea typeface="Arial"/>
                <a:cs typeface="Arial"/>
                <a:sym typeface="Arial"/>
              </a:rPr>
              <a:t>: Customers can shop at any time, increasing sales potential.</a:t>
            </a:r>
            <a:endParaRPr b="0" sz="1911">
              <a:latin typeface="Arial"/>
              <a:ea typeface="Arial"/>
              <a:cs typeface="Arial"/>
              <a:sym typeface="Arial"/>
            </a:endParaRPr>
          </a:p>
          <a:p>
            <a:pPr indent="-337819" lvl="0" marL="457200" rtl="0" algn="l">
              <a:lnSpc>
                <a:spcPct val="115000"/>
              </a:lnSpc>
              <a:spcBef>
                <a:spcPts val="0"/>
              </a:spcBef>
              <a:spcAft>
                <a:spcPts val="0"/>
              </a:spcAft>
              <a:buSzPct val="100000"/>
              <a:buFont typeface="Arial"/>
              <a:buChar char="●"/>
            </a:pPr>
            <a:r>
              <a:rPr lang="en" sz="1911">
                <a:latin typeface="Arial"/>
                <a:ea typeface="Arial"/>
                <a:cs typeface="Arial"/>
                <a:sym typeface="Arial"/>
              </a:rPr>
              <a:t>Reduced Overhead Costs</a:t>
            </a:r>
            <a:r>
              <a:rPr b="0" lang="en" sz="1911">
                <a:latin typeface="Arial"/>
                <a:ea typeface="Arial"/>
                <a:cs typeface="Arial"/>
                <a:sym typeface="Arial"/>
              </a:rPr>
              <a:t>: No need for a physical storefront or large staffing.</a:t>
            </a:r>
            <a:endParaRPr b="0" sz="1911">
              <a:latin typeface="Arial"/>
              <a:ea typeface="Arial"/>
              <a:cs typeface="Arial"/>
              <a:sym typeface="Arial"/>
            </a:endParaRPr>
          </a:p>
          <a:p>
            <a:pPr indent="-291465" lvl="0" marL="457200" rtl="0" algn="l">
              <a:lnSpc>
                <a:spcPct val="115000"/>
              </a:lnSpc>
              <a:spcBef>
                <a:spcPts val="0"/>
              </a:spcBef>
              <a:spcAft>
                <a:spcPts val="0"/>
              </a:spcAft>
              <a:buSzPct val="57558"/>
              <a:buFont typeface="Arial"/>
              <a:buChar char="●"/>
            </a:pPr>
            <a:r>
              <a:rPr lang="en" sz="1911">
                <a:latin typeface="Arial"/>
                <a:ea typeface="Arial"/>
                <a:cs typeface="Arial"/>
                <a:sym typeface="Arial"/>
              </a:rPr>
              <a:t>Personalization</a:t>
            </a:r>
            <a:r>
              <a:rPr b="0" lang="en" sz="1911">
                <a:latin typeface="Arial"/>
                <a:ea typeface="Arial"/>
                <a:cs typeface="Arial"/>
                <a:sym typeface="Arial"/>
              </a:rPr>
              <a:t>: Use of data analytics to offer personalized product recommendations and targeted mark</a:t>
            </a:r>
            <a:r>
              <a:rPr b="0" lang="en" sz="1100">
                <a:latin typeface="Arial"/>
                <a:ea typeface="Arial"/>
                <a:cs typeface="Arial"/>
                <a:sym typeface="Arial"/>
              </a:rPr>
              <a:t>eting.</a:t>
            </a:r>
            <a:endParaRPr b="0"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13"/>
          <p:cNvSpPr txBox="1"/>
          <p:nvPr>
            <p:ph type="ctrTitle"/>
          </p:nvPr>
        </p:nvSpPr>
        <p:spPr>
          <a:xfrm>
            <a:off x="0" y="264475"/>
            <a:ext cx="8669700" cy="38658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100">
                <a:latin typeface="Arial"/>
                <a:ea typeface="Arial"/>
                <a:cs typeface="Arial"/>
                <a:sym typeface="Arial"/>
              </a:rPr>
              <a:t>Challenges and Considerations</a:t>
            </a:r>
            <a:endParaRPr sz="21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Competition</a:t>
            </a:r>
            <a:r>
              <a:rPr b="0" lang="en" sz="1900">
                <a:latin typeface="Arial"/>
                <a:ea typeface="Arial"/>
                <a:cs typeface="Arial"/>
                <a:sym typeface="Arial"/>
              </a:rPr>
              <a:t>: The e-commerce space is crowded, requiring differentiation and marketing strategies.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Logistics</a:t>
            </a:r>
            <a:r>
              <a:rPr b="0" lang="en" sz="1900">
                <a:latin typeface="Arial"/>
                <a:ea typeface="Arial"/>
                <a:cs typeface="Arial"/>
                <a:sym typeface="Arial"/>
              </a:rPr>
              <a:t>: Managing inventory, shipping, and returns can be complex.</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Security and Trust</a:t>
            </a:r>
            <a:r>
              <a:rPr b="0" lang="en" sz="1900">
                <a:latin typeface="Arial"/>
                <a:ea typeface="Arial"/>
                <a:cs typeface="Arial"/>
                <a:sym typeface="Arial"/>
              </a:rPr>
              <a:t>: Ensuring payment security and protecting customer data is crucial.</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Customer Experience</a:t>
            </a:r>
            <a:r>
              <a:rPr b="0" lang="en" sz="1900">
                <a:latin typeface="Arial"/>
                <a:ea typeface="Arial"/>
                <a:cs typeface="Arial"/>
                <a:sym typeface="Arial"/>
              </a:rPr>
              <a:t>: Providing excellent user experience (UX), fast shipping, and responsive customer service.</a:t>
            </a:r>
            <a:endParaRPr b="0" sz="19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14"/>
          <p:cNvSpPr txBox="1"/>
          <p:nvPr>
            <p:ph type="ctrTitle"/>
          </p:nvPr>
        </p:nvSpPr>
        <p:spPr>
          <a:xfrm>
            <a:off x="485875" y="56025"/>
            <a:ext cx="8183700" cy="10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80"/>
              <a:t>WHAT DO YOU UNDERSTAND BY EVENT MANAGEMENT IN EXCEL ?</a:t>
            </a:r>
            <a:endParaRPr sz="2680"/>
          </a:p>
        </p:txBody>
      </p:sp>
      <p:sp>
        <p:nvSpPr>
          <p:cNvPr id="603" name="Google Shape;603;p114"/>
          <p:cNvSpPr txBox="1"/>
          <p:nvPr>
            <p:ph idx="1" type="subTitle"/>
          </p:nvPr>
        </p:nvSpPr>
        <p:spPr>
          <a:xfrm>
            <a:off x="136075" y="1096725"/>
            <a:ext cx="8533500" cy="3177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What is Event Management in Excel?</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Definition</a:t>
            </a:r>
            <a:r>
              <a:rPr lang="en" sz="2000">
                <a:solidFill>
                  <a:schemeClr val="dk2"/>
                </a:solidFill>
                <a:latin typeface="Arial"/>
                <a:ea typeface="Arial"/>
                <a:cs typeface="Arial"/>
                <a:sym typeface="Arial"/>
              </a:rPr>
              <a:t>: Event management in Excel refers to using the software to plan, organize, track, and manage events (e.g., conferences, weddings, parties) through spreadsheets.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Purpose</a:t>
            </a:r>
            <a:r>
              <a:rPr lang="en" sz="2000">
                <a:solidFill>
                  <a:schemeClr val="dk2"/>
                </a:solidFill>
                <a:latin typeface="Arial"/>
                <a:ea typeface="Arial"/>
                <a:cs typeface="Arial"/>
                <a:sym typeface="Arial"/>
              </a:rPr>
              <a:t>: Excel helps streamline various tasks involved in event planning, such as budgeting, guest lists, schedules, vendor coordination, and more.</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15"/>
          <p:cNvSpPr txBox="1"/>
          <p:nvPr>
            <p:ph type="ctrTitle"/>
          </p:nvPr>
        </p:nvSpPr>
        <p:spPr>
          <a:xfrm>
            <a:off x="485875" y="264475"/>
            <a:ext cx="8183700" cy="37857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900">
                <a:latin typeface="Arial"/>
                <a:ea typeface="Arial"/>
                <a:cs typeface="Arial"/>
                <a:sym typeface="Arial"/>
              </a:rPr>
              <a:t>Key Components of Event Management in Excel</a:t>
            </a:r>
            <a:endParaRPr sz="19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Guest Lists</a:t>
            </a:r>
            <a:r>
              <a:rPr b="0" lang="en" sz="1700">
                <a:latin typeface="Arial"/>
                <a:ea typeface="Arial"/>
                <a:cs typeface="Arial"/>
                <a:sym typeface="Arial"/>
              </a:rPr>
              <a:t>: Track attendees, RSVPs, and special requests (e.g., dietary preferences).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Budgeting</a:t>
            </a:r>
            <a:r>
              <a:rPr b="0" lang="en" sz="1700">
                <a:latin typeface="Arial"/>
                <a:ea typeface="Arial"/>
                <a:cs typeface="Arial"/>
                <a:sym typeface="Arial"/>
              </a:rPr>
              <a:t>: Create a budget sheet to estimate and track event costs, including venue, catering, decor, and other expenses.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Timeline &amp; Scheduling</a:t>
            </a:r>
            <a:r>
              <a:rPr b="0" lang="en" sz="1700">
                <a:latin typeface="Arial"/>
                <a:ea typeface="Arial"/>
                <a:cs typeface="Arial"/>
                <a:sym typeface="Arial"/>
              </a:rPr>
              <a:t>: Develop an event timeline or schedule with tasks, deadlines, and assigned team members.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Vendor Management</a:t>
            </a:r>
            <a:r>
              <a:rPr b="0" lang="en" sz="1700">
                <a:latin typeface="Arial"/>
                <a:ea typeface="Arial"/>
                <a:cs typeface="Arial"/>
                <a:sym typeface="Arial"/>
              </a:rPr>
              <a:t>: Use Excel to manage vendor contacts, contracts, payment schedules, and deliverables.</a:t>
            </a:r>
            <a:endParaRPr b="0" sz="17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16"/>
          <p:cNvSpPr txBox="1"/>
          <p:nvPr>
            <p:ph type="ctrTitle"/>
          </p:nvPr>
        </p:nvSpPr>
        <p:spPr>
          <a:xfrm>
            <a:off x="0" y="264475"/>
            <a:ext cx="8669700" cy="39057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1900">
                <a:latin typeface="Arial"/>
                <a:ea typeface="Arial"/>
                <a:cs typeface="Arial"/>
                <a:sym typeface="Arial"/>
              </a:rPr>
              <a:t>Common Excel Features for Event Management</a:t>
            </a:r>
            <a:endParaRPr sz="19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Formulas</a:t>
            </a:r>
            <a:r>
              <a:rPr b="0" lang="en" sz="1700">
                <a:latin typeface="Arial"/>
                <a:ea typeface="Arial"/>
                <a:cs typeface="Arial"/>
                <a:sym typeface="Arial"/>
              </a:rPr>
              <a:t>: Use basic and advanced formulas (e.g., SUM, IF statements) to calculate costs, track payments, and automate tasks.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Tables and Filters</a:t>
            </a:r>
            <a:r>
              <a:rPr b="0" lang="en" sz="1700">
                <a:latin typeface="Arial"/>
                <a:ea typeface="Arial"/>
                <a:cs typeface="Arial"/>
                <a:sym typeface="Arial"/>
              </a:rPr>
              <a:t>: Organize data using tables for easy sorting, filtering, and finding information (e.g., filter guest list by RSVP status).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Conditional Formatting</a:t>
            </a:r>
            <a:r>
              <a:rPr b="0" lang="en" sz="1700">
                <a:latin typeface="Arial"/>
                <a:ea typeface="Arial"/>
                <a:cs typeface="Arial"/>
                <a:sym typeface="Arial"/>
              </a:rPr>
              <a:t>: Highlight key data (e.g., overdue tasks, budget overruns, last-minute RSVPs).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Charts and Graphs</a:t>
            </a:r>
            <a:r>
              <a:rPr b="0" lang="en" sz="1700">
                <a:latin typeface="Arial"/>
                <a:ea typeface="Arial"/>
                <a:cs typeface="Arial"/>
                <a:sym typeface="Arial"/>
              </a:rPr>
              <a:t>: Create visual representations of data (e.g., budget breakdown, guest demographics, etc.).</a:t>
            </a:r>
            <a:endParaRPr b="0" sz="17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17"/>
          <p:cNvSpPr txBox="1"/>
          <p:nvPr>
            <p:ph type="ctrTitle"/>
          </p:nvPr>
        </p:nvSpPr>
        <p:spPr>
          <a:xfrm>
            <a:off x="96050" y="264475"/>
            <a:ext cx="8573400" cy="39939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000">
                <a:latin typeface="Arial"/>
                <a:ea typeface="Arial"/>
                <a:cs typeface="Arial"/>
                <a:sym typeface="Arial"/>
              </a:rPr>
              <a:t>Benefits of Using Excel for Event Management</a:t>
            </a:r>
            <a:endParaRPr sz="20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Cost-Effective</a:t>
            </a:r>
            <a:r>
              <a:rPr b="0" lang="en" sz="1800">
                <a:latin typeface="Arial"/>
                <a:ea typeface="Arial"/>
                <a:cs typeface="Arial"/>
                <a:sym typeface="Arial"/>
              </a:rPr>
              <a:t>: Excel is widely available and does not require specialized event management software.</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Customization</a:t>
            </a:r>
            <a:r>
              <a:rPr b="0" lang="en" sz="1800">
                <a:latin typeface="Arial"/>
                <a:ea typeface="Arial"/>
                <a:cs typeface="Arial"/>
                <a:sym typeface="Arial"/>
              </a:rPr>
              <a:t>: Highly flexible, allowing planners to design spreadsheets tailored to specific event needs.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Collaboration</a:t>
            </a:r>
            <a:r>
              <a:rPr b="0" lang="en" sz="1800">
                <a:latin typeface="Arial"/>
                <a:ea typeface="Arial"/>
                <a:cs typeface="Arial"/>
                <a:sym typeface="Arial"/>
              </a:rPr>
              <a:t>: Share Excel files easily with team members for real-time updates and edits.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Data Analysis</a:t>
            </a:r>
            <a:r>
              <a:rPr b="0" lang="en" sz="1800">
                <a:latin typeface="Arial"/>
                <a:ea typeface="Arial"/>
                <a:cs typeface="Arial"/>
                <a:sym typeface="Arial"/>
              </a:rPr>
              <a:t>: Use Excel’s data tools to analyze attendee demographics, vendor performance, and budget adherence.</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18"/>
          <p:cNvSpPr txBox="1"/>
          <p:nvPr>
            <p:ph type="ctrTitle"/>
          </p:nvPr>
        </p:nvSpPr>
        <p:spPr>
          <a:xfrm>
            <a:off x="-48025" y="264475"/>
            <a:ext cx="8717700" cy="39297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000">
                <a:latin typeface="Arial"/>
                <a:ea typeface="Arial"/>
                <a:cs typeface="Arial"/>
                <a:sym typeface="Arial"/>
              </a:rPr>
              <a:t>Challenges and Limitations</a:t>
            </a:r>
            <a:endParaRPr sz="20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Scalability</a:t>
            </a:r>
            <a:r>
              <a:rPr b="0" lang="en" sz="1800">
                <a:latin typeface="Arial"/>
                <a:ea typeface="Arial"/>
                <a:cs typeface="Arial"/>
                <a:sym typeface="Arial"/>
              </a:rPr>
              <a:t>: Excel can become cumbersome with very large-scale events with complex data.</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Manual Work</a:t>
            </a:r>
            <a:r>
              <a:rPr b="0" lang="en" sz="1800">
                <a:latin typeface="Arial"/>
                <a:ea typeface="Arial"/>
                <a:cs typeface="Arial"/>
                <a:sym typeface="Arial"/>
              </a:rPr>
              <a:t>: Event management tasks may require significant manual data entry and updating.</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Error-Prone</a:t>
            </a:r>
            <a:r>
              <a:rPr b="0" lang="en" sz="1800">
                <a:latin typeface="Arial"/>
                <a:ea typeface="Arial"/>
                <a:cs typeface="Arial"/>
                <a:sym typeface="Arial"/>
              </a:rPr>
              <a:t>: Excel is vulnerable to human error, particularly in complex formulas or large datasets.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Limited Automation</a:t>
            </a:r>
            <a:r>
              <a:rPr b="0" lang="en" sz="1800">
                <a:latin typeface="Arial"/>
                <a:ea typeface="Arial"/>
                <a:cs typeface="Arial"/>
                <a:sym typeface="Arial"/>
              </a:rPr>
              <a:t>: Unlike dedicated event management software, Excel lacks built-in features like online registration or live event tracking.</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19"/>
          <p:cNvSpPr txBox="1"/>
          <p:nvPr>
            <p:ph type="ctrTitle"/>
          </p:nvPr>
        </p:nvSpPr>
        <p:spPr>
          <a:xfrm>
            <a:off x="485875" y="264475"/>
            <a:ext cx="8183700" cy="37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DATABASE </a:t>
            </a:r>
            <a:r>
              <a:rPr lang="en"/>
              <a:t>INTEGRATION</a:t>
            </a:r>
            <a:r>
              <a:rPr lang="en"/>
              <a:t>  ?</a:t>
            </a:r>
            <a:endParaRPr/>
          </a:p>
        </p:txBody>
      </p:sp>
      <p:sp>
        <p:nvSpPr>
          <p:cNvPr id="629" name="Google Shape;629;p119"/>
          <p:cNvSpPr txBox="1"/>
          <p:nvPr>
            <p:ph idx="1" type="subTitle"/>
          </p:nvPr>
        </p:nvSpPr>
        <p:spPr>
          <a:xfrm>
            <a:off x="104050" y="584300"/>
            <a:ext cx="8565600" cy="3722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1" lang="en" sz="1300">
                <a:solidFill>
                  <a:schemeClr val="dk2"/>
                </a:solidFill>
                <a:latin typeface="Arial"/>
                <a:ea typeface="Arial"/>
                <a:cs typeface="Arial"/>
                <a:sym typeface="Arial"/>
              </a:rPr>
              <a:t>Database Integration</a:t>
            </a:r>
            <a:r>
              <a:rPr lang="en" sz="1300">
                <a:solidFill>
                  <a:schemeClr val="dk2"/>
                </a:solidFill>
                <a:latin typeface="Arial"/>
                <a:ea typeface="Arial"/>
                <a:cs typeface="Arial"/>
                <a:sym typeface="Arial"/>
              </a:rPr>
              <a:t> refers to the process of connecting various databases, applications, or systems to share, synchronize, and manage data across different platforms. It allows different software or systems to work together seamlessly, ensuring that data can be accessed, updated, and used effectively across various touchpoints in real-time.</a:t>
            </a:r>
            <a:endParaRPr sz="13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1300">
                <a:solidFill>
                  <a:schemeClr val="dk2"/>
                </a:solidFill>
                <a:latin typeface="Arial"/>
                <a:ea typeface="Arial"/>
                <a:cs typeface="Arial"/>
                <a:sym typeface="Arial"/>
              </a:rPr>
              <a:t>Here’s a detailed overview of </a:t>
            </a:r>
            <a:r>
              <a:rPr b="1" lang="en" sz="1300">
                <a:solidFill>
                  <a:schemeClr val="dk2"/>
                </a:solidFill>
                <a:latin typeface="Arial"/>
                <a:ea typeface="Arial"/>
                <a:cs typeface="Arial"/>
                <a:sym typeface="Arial"/>
              </a:rPr>
              <a:t>Database Integration</a:t>
            </a:r>
            <a:r>
              <a:rPr lang="en" sz="1300">
                <a:solidFill>
                  <a:schemeClr val="dk2"/>
                </a:solidFill>
                <a:latin typeface="Arial"/>
                <a:ea typeface="Arial"/>
                <a:cs typeface="Arial"/>
                <a:sym typeface="Arial"/>
              </a:rPr>
              <a:t>, its types, benefits, methods, and use cases:</a:t>
            </a:r>
            <a:endParaRPr sz="13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300">
              <a:solidFill>
                <a:schemeClr val="dk2"/>
              </a:solidFill>
              <a:latin typeface="Arial"/>
              <a:ea typeface="Arial"/>
              <a:cs typeface="Arial"/>
              <a:sym typeface="Arial"/>
            </a:endParaRPr>
          </a:p>
          <a:p>
            <a:pPr indent="0" lvl="0" marL="0" rtl="0" algn="l">
              <a:lnSpc>
                <a:spcPct val="115000"/>
              </a:lnSpc>
              <a:spcBef>
                <a:spcPts val="1400"/>
              </a:spcBef>
              <a:spcAft>
                <a:spcPts val="0"/>
              </a:spcAft>
              <a:buClr>
                <a:schemeClr val="dk2"/>
              </a:buClr>
              <a:buSzPts val="1100"/>
              <a:buFont typeface="Arial"/>
              <a:buNone/>
            </a:pPr>
            <a:r>
              <a:rPr b="1" lang="en" sz="1500">
                <a:solidFill>
                  <a:schemeClr val="dk2"/>
                </a:solidFill>
                <a:latin typeface="Arial"/>
                <a:ea typeface="Arial"/>
                <a:cs typeface="Arial"/>
                <a:sym typeface="Arial"/>
              </a:rPr>
              <a:t>1. What is Database Integration?</a:t>
            </a:r>
            <a:endParaRPr b="1" sz="1500">
              <a:solidFill>
                <a:schemeClr val="dk2"/>
              </a:solidFill>
              <a:latin typeface="Arial"/>
              <a:ea typeface="Arial"/>
              <a:cs typeface="Arial"/>
              <a:sym typeface="Arial"/>
            </a:endParaRPr>
          </a:p>
          <a:p>
            <a:pPr indent="-311150" lvl="0" marL="457200" rtl="0" algn="l">
              <a:lnSpc>
                <a:spcPct val="115000"/>
              </a:lnSpc>
              <a:spcBef>
                <a:spcPts val="1200"/>
              </a:spcBef>
              <a:spcAft>
                <a:spcPts val="0"/>
              </a:spcAft>
              <a:buClr>
                <a:schemeClr val="dk2"/>
              </a:buClr>
              <a:buSzPts val="1300"/>
              <a:buFont typeface="Arial"/>
              <a:buChar char="●"/>
            </a:pPr>
            <a:r>
              <a:rPr b="1" lang="en" sz="1300">
                <a:solidFill>
                  <a:schemeClr val="dk2"/>
                </a:solidFill>
                <a:latin typeface="Arial"/>
                <a:ea typeface="Arial"/>
                <a:cs typeface="Arial"/>
                <a:sym typeface="Arial"/>
              </a:rPr>
              <a:t>Definition</a:t>
            </a:r>
            <a:r>
              <a:rPr lang="en" sz="1300">
                <a:solidFill>
                  <a:schemeClr val="dk2"/>
                </a:solidFill>
                <a:latin typeface="Arial"/>
                <a:ea typeface="Arial"/>
                <a:cs typeface="Arial"/>
                <a:sym typeface="Arial"/>
              </a:rPr>
              <a:t>: Database integration involves linking two or more databases or systems so they can share data and operate together without disruption. This can involve integrating data between databases, between applications and databases, or across different environments (cloud and on-premises).</a:t>
            </a:r>
            <a:endParaRPr sz="1300">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Purpose</a:t>
            </a:r>
            <a:r>
              <a:rPr lang="en" sz="1300">
                <a:solidFill>
                  <a:schemeClr val="dk2"/>
                </a:solidFill>
                <a:latin typeface="Arial"/>
                <a:ea typeface="Arial"/>
                <a:cs typeface="Arial"/>
                <a:sym typeface="Arial"/>
              </a:rPr>
              <a:t>: The goal of database integration is to ensure that the right data is available at the right time for applications, business intelligence tools, reporting systems, or decision-makers</a:t>
            </a:r>
            <a:endParaRPr sz="1300">
              <a:solidFill>
                <a:schemeClr val="dk2"/>
              </a:solidFill>
              <a:latin typeface="Arial"/>
              <a:ea typeface="Arial"/>
              <a:cs typeface="Arial"/>
              <a:sym typeface="Arial"/>
            </a:endParaRPr>
          </a:p>
          <a:p>
            <a:pPr indent="0" lvl="0" marL="0" rtl="0" algn="l">
              <a:spcBef>
                <a:spcPts val="1200"/>
              </a:spcBef>
              <a:spcAft>
                <a:spcPts val="0"/>
              </a:spcAft>
              <a:buNone/>
            </a:pPr>
            <a:r>
              <a:t/>
            </a:r>
            <a:endParaRPr sz="26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20"/>
          <p:cNvSpPr txBox="1"/>
          <p:nvPr>
            <p:ph type="ctrTitle"/>
          </p:nvPr>
        </p:nvSpPr>
        <p:spPr>
          <a:xfrm>
            <a:off x="32025" y="32025"/>
            <a:ext cx="9111900" cy="4186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990"/>
              <a:buFont typeface="Arial"/>
              <a:buNone/>
            </a:pPr>
            <a:r>
              <a:rPr lang="en" sz="1270">
                <a:latin typeface="Arial"/>
                <a:ea typeface="Arial"/>
                <a:cs typeface="Arial"/>
                <a:sym typeface="Arial"/>
              </a:rPr>
              <a:t>2. Types of Database Integration</a:t>
            </a:r>
            <a:endParaRPr sz="127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b="0" lang="en" sz="1090">
                <a:latin typeface="Arial"/>
                <a:ea typeface="Arial"/>
                <a:cs typeface="Arial"/>
                <a:sym typeface="Arial"/>
              </a:rPr>
              <a:t>There are several types of database integration, depending on the systems being integrated and the level of interaction between them:</a:t>
            </a:r>
            <a:endParaRPr b="0" sz="109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1090">
                <a:latin typeface="Arial"/>
                <a:ea typeface="Arial"/>
                <a:cs typeface="Arial"/>
                <a:sym typeface="Arial"/>
              </a:rPr>
              <a:t>a. Homogeneous Integration</a:t>
            </a:r>
            <a:endParaRPr sz="1090">
              <a:latin typeface="Arial"/>
              <a:ea typeface="Arial"/>
              <a:cs typeface="Arial"/>
              <a:sym typeface="Arial"/>
            </a:endParaRPr>
          </a:p>
          <a:p>
            <a:pPr indent="-297815" lvl="0" marL="457200" rtl="0" algn="l">
              <a:lnSpc>
                <a:spcPct val="115000"/>
              </a:lnSpc>
              <a:spcBef>
                <a:spcPts val="1200"/>
              </a:spcBef>
              <a:spcAft>
                <a:spcPts val="0"/>
              </a:spcAft>
              <a:buSzPts val="1090"/>
              <a:buFont typeface="Arial"/>
              <a:buChar char="●"/>
            </a:pPr>
            <a:r>
              <a:rPr lang="en" sz="1090">
                <a:latin typeface="Arial"/>
                <a:ea typeface="Arial"/>
                <a:cs typeface="Arial"/>
                <a:sym typeface="Arial"/>
              </a:rPr>
              <a:t>Description</a:t>
            </a:r>
            <a:r>
              <a:rPr b="0" lang="en" sz="1090">
                <a:latin typeface="Arial"/>
                <a:ea typeface="Arial"/>
                <a:cs typeface="Arial"/>
                <a:sym typeface="Arial"/>
              </a:rPr>
              <a:t>: Integration between the same types of databases or systems (e.g., connecting two MySQL databases).</a:t>
            </a:r>
            <a:endParaRPr b="0" sz="1090">
              <a:latin typeface="Arial"/>
              <a:ea typeface="Arial"/>
              <a:cs typeface="Arial"/>
              <a:sym typeface="Arial"/>
            </a:endParaRPr>
          </a:p>
          <a:p>
            <a:pPr indent="-297815" lvl="0" marL="457200" rtl="0" algn="l">
              <a:lnSpc>
                <a:spcPct val="115000"/>
              </a:lnSpc>
              <a:spcBef>
                <a:spcPts val="0"/>
              </a:spcBef>
              <a:spcAft>
                <a:spcPts val="0"/>
              </a:spcAft>
              <a:buSzPts val="1090"/>
              <a:buFont typeface="Arial"/>
              <a:buChar char="●"/>
            </a:pPr>
            <a:r>
              <a:rPr lang="en" sz="1090">
                <a:latin typeface="Arial"/>
                <a:ea typeface="Arial"/>
                <a:cs typeface="Arial"/>
                <a:sym typeface="Arial"/>
              </a:rPr>
              <a:t>Use Case</a:t>
            </a:r>
            <a:r>
              <a:rPr b="0" lang="en" sz="1090">
                <a:latin typeface="Arial"/>
                <a:ea typeface="Arial"/>
                <a:cs typeface="Arial"/>
                <a:sym typeface="Arial"/>
              </a:rPr>
              <a:t>: Synchronizing data across two identical systems or consolidating databases of the same type.</a:t>
            </a:r>
            <a:endParaRPr b="0" sz="109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1090">
                <a:latin typeface="Arial"/>
                <a:ea typeface="Arial"/>
                <a:cs typeface="Arial"/>
                <a:sym typeface="Arial"/>
              </a:rPr>
              <a:t>b. Heterogeneous Integration</a:t>
            </a:r>
            <a:endParaRPr sz="1090">
              <a:latin typeface="Arial"/>
              <a:ea typeface="Arial"/>
              <a:cs typeface="Arial"/>
              <a:sym typeface="Arial"/>
            </a:endParaRPr>
          </a:p>
          <a:p>
            <a:pPr indent="-297815" lvl="0" marL="457200" rtl="0" algn="l">
              <a:lnSpc>
                <a:spcPct val="115000"/>
              </a:lnSpc>
              <a:spcBef>
                <a:spcPts val="1200"/>
              </a:spcBef>
              <a:spcAft>
                <a:spcPts val="0"/>
              </a:spcAft>
              <a:buSzPts val="1090"/>
              <a:buFont typeface="Arial"/>
              <a:buChar char="●"/>
            </a:pPr>
            <a:r>
              <a:rPr lang="en" sz="1090">
                <a:latin typeface="Arial"/>
                <a:ea typeface="Arial"/>
                <a:cs typeface="Arial"/>
                <a:sym typeface="Arial"/>
              </a:rPr>
              <a:t>Description</a:t>
            </a:r>
            <a:r>
              <a:rPr b="0" lang="en" sz="1090">
                <a:latin typeface="Arial"/>
                <a:ea typeface="Arial"/>
                <a:cs typeface="Arial"/>
                <a:sym typeface="Arial"/>
              </a:rPr>
              <a:t>: Integration between different types of databases or systems (e.g., connecting an Oracle database with a MySQL database).</a:t>
            </a:r>
            <a:endParaRPr b="0" sz="1090">
              <a:latin typeface="Arial"/>
              <a:ea typeface="Arial"/>
              <a:cs typeface="Arial"/>
              <a:sym typeface="Arial"/>
            </a:endParaRPr>
          </a:p>
          <a:p>
            <a:pPr indent="-297815" lvl="0" marL="457200" rtl="0" algn="l">
              <a:lnSpc>
                <a:spcPct val="115000"/>
              </a:lnSpc>
              <a:spcBef>
                <a:spcPts val="0"/>
              </a:spcBef>
              <a:spcAft>
                <a:spcPts val="0"/>
              </a:spcAft>
              <a:buSzPts val="1090"/>
              <a:buFont typeface="Arial"/>
              <a:buChar char="●"/>
            </a:pPr>
            <a:r>
              <a:rPr lang="en" sz="1090">
                <a:latin typeface="Arial"/>
                <a:ea typeface="Arial"/>
                <a:cs typeface="Arial"/>
                <a:sym typeface="Arial"/>
              </a:rPr>
              <a:t>Use Case</a:t>
            </a:r>
            <a:r>
              <a:rPr b="0" lang="en" sz="1090">
                <a:latin typeface="Arial"/>
                <a:ea typeface="Arial"/>
                <a:cs typeface="Arial"/>
                <a:sym typeface="Arial"/>
              </a:rPr>
              <a:t>: When an organization uses different database technologies for different applications, and there is a need to combine the data or share it between systems.</a:t>
            </a:r>
            <a:endParaRPr b="0" sz="109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1090">
                <a:latin typeface="Arial"/>
                <a:ea typeface="Arial"/>
                <a:cs typeface="Arial"/>
                <a:sym typeface="Arial"/>
              </a:rPr>
              <a:t>c. Real-Time Integration</a:t>
            </a:r>
            <a:endParaRPr sz="1090">
              <a:latin typeface="Arial"/>
              <a:ea typeface="Arial"/>
              <a:cs typeface="Arial"/>
              <a:sym typeface="Arial"/>
            </a:endParaRPr>
          </a:p>
          <a:p>
            <a:pPr indent="-297815" lvl="0" marL="457200" rtl="0" algn="l">
              <a:lnSpc>
                <a:spcPct val="115000"/>
              </a:lnSpc>
              <a:spcBef>
                <a:spcPts val="1200"/>
              </a:spcBef>
              <a:spcAft>
                <a:spcPts val="0"/>
              </a:spcAft>
              <a:buSzPts val="1090"/>
              <a:buFont typeface="Arial"/>
              <a:buChar char="●"/>
            </a:pPr>
            <a:r>
              <a:rPr lang="en" sz="1090">
                <a:latin typeface="Arial"/>
                <a:ea typeface="Arial"/>
                <a:cs typeface="Arial"/>
                <a:sym typeface="Arial"/>
              </a:rPr>
              <a:t>Description</a:t>
            </a:r>
            <a:r>
              <a:rPr b="0" lang="en" sz="1090">
                <a:latin typeface="Arial"/>
                <a:ea typeface="Arial"/>
                <a:cs typeface="Arial"/>
                <a:sym typeface="Arial"/>
              </a:rPr>
              <a:t>: Data is synchronized or transferred between databases in real-time or near-real-time.</a:t>
            </a:r>
            <a:endParaRPr b="0" sz="1090">
              <a:latin typeface="Arial"/>
              <a:ea typeface="Arial"/>
              <a:cs typeface="Arial"/>
              <a:sym typeface="Arial"/>
            </a:endParaRPr>
          </a:p>
          <a:p>
            <a:pPr indent="-297815" lvl="0" marL="457200" rtl="0" algn="l">
              <a:lnSpc>
                <a:spcPct val="115000"/>
              </a:lnSpc>
              <a:spcBef>
                <a:spcPts val="0"/>
              </a:spcBef>
              <a:spcAft>
                <a:spcPts val="0"/>
              </a:spcAft>
              <a:buSzPts val="1090"/>
              <a:buFont typeface="Arial"/>
              <a:buChar char="●"/>
            </a:pPr>
            <a:r>
              <a:rPr lang="en" sz="1090">
                <a:latin typeface="Arial"/>
                <a:ea typeface="Arial"/>
                <a:cs typeface="Arial"/>
                <a:sym typeface="Arial"/>
              </a:rPr>
              <a:t>Use Case</a:t>
            </a:r>
            <a:r>
              <a:rPr b="0" lang="en" sz="1090">
                <a:latin typeface="Arial"/>
                <a:ea typeface="Arial"/>
                <a:cs typeface="Arial"/>
                <a:sym typeface="Arial"/>
              </a:rPr>
              <a:t>: Critical for applications where up-to-date data is essential, like financial transactions or inventory tracking.</a:t>
            </a:r>
            <a:endParaRPr b="0" sz="1090">
              <a:latin typeface="Arial"/>
              <a:ea typeface="Arial"/>
              <a:cs typeface="Arial"/>
              <a:sym typeface="Arial"/>
            </a:endParaRPr>
          </a:p>
          <a:p>
            <a:pPr indent="0" lvl="0" marL="0" rtl="0" algn="l">
              <a:spcBef>
                <a:spcPts val="1200"/>
              </a:spcBef>
              <a:spcAft>
                <a:spcPts val="0"/>
              </a:spcAft>
              <a:buSzPts val="990"/>
              <a:buNone/>
            </a:pPr>
            <a:r>
              <a:t/>
            </a:r>
            <a:endParaRPr sz="388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21"/>
          <p:cNvSpPr txBox="1"/>
          <p:nvPr>
            <p:ph idx="1" type="subTitle"/>
          </p:nvPr>
        </p:nvSpPr>
        <p:spPr>
          <a:xfrm>
            <a:off x="237750" y="56025"/>
            <a:ext cx="8183700" cy="40902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Clr>
                <a:schemeClr val="dk2"/>
              </a:buClr>
              <a:buSzPts val="1100"/>
              <a:buFont typeface="Arial"/>
              <a:buNone/>
            </a:pPr>
            <a:r>
              <a:rPr b="1" lang="en" sz="2500">
                <a:solidFill>
                  <a:schemeClr val="dk2"/>
                </a:solidFill>
                <a:latin typeface="Arial"/>
                <a:ea typeface="Arial"/>
                <a:cs typeface="Arial"/>
                <a:sym typeface="Arial"/>
              </a:rPr>
              <a:t>d. Batch Integration</a:t>
            </a:r>
            <a:endParaRPr b="1" sz="2500">
              <a:solidFill>
                <a:schemeClr val="dk2"/>
              </a:solidFill>
              <a:latin typeface="Arial"/>
              <a:ea typeface="Arial"/>
              <a:cs typeface="Arial"/>
              <a:sym typeface="Arial"/>
            </a:endParaRPr>
          </a:p>
          <a:p>
            <a:pPr indent="-387350" lvl="0" marL="457200" rtl="0" algn="l">
              <a:lnSpc>
                <a:spcPct val="115000"/>
              </a:lnSpc>
              <a:spcBef>
                <a:spcPts val="1200"/>
              </a:spcBef>
              <a:spcAft>
                <a:spcPts val="0"/>
              </a:spcAft>
              <a:buClr>
                <a:schemeClr val="dk2"/>
              </a:buClr>
              <a:buSzPts val="2500"/>
              <a:buFont typeface="Arial"/>
              <a:buChar char="●"/>
            </a:pPr>
            <a:r>
              <a:rPr b="1" lang="en" sz="2500">
                <a:solidFill>
                  <a:schemeClr val="dk2"/>
                </a:solidFill>
                <a:latin typeface="Arial"/>
                <a:ea typeface="Arial"/>
                <a:cs typeface="Arial"/>
                <a:sym typeface="Arial"/>
              </a:rPr>
              <a:t>Description</a:t>
            </a:r>
            <a:r>
              <a:rPr lang="en" sz="2500">
                <a:solidFill>
                  <a:schemeClr val="dk2"/>
                </a:solidFill>
                <a:latin typeface="Arial"/>
                <a:ea typeface="Arial"/>
                <a:cs typeface="Arial"/>
                <a:sym typeface="Arial"/>
              </a:rPr>
              <a:t>: Data is transferred or synchronized in batches at scheduled intervals rather than in real-time.</a:t>
            </a:r>
            <a:endParaRPr sz="2500">
              <a:solidFill>
                <a:schemeClr val="dk2"/>
              </a:solidFill>
              <a:latin typeface="Arial"/>
              <a:ea typeface="Arial"/>
              <a:cs typeface="Arial"/>
              <a:sym typeface="Arial"/>
            </a:endParaRPr>
          </a:p>
          <a:p>
            <a:pPr indent="-298450" lvl="0" marL="457200" rtl="0" algn="l">
              <a:lnSpc>
                <a:spcPct val="115000"/>
              </a:lnSpc>
              <a:spcBef>
                <a:spcPts val="0"/>
              </a:spcBef>
              <a:spcAft>
                <a:spcPts val="0"/>
              </a:spcAft>
              <a:buClr>
                <a:schemeClr val="dk2"/>
              </a:buClr>
              <a:buSzPts val="1100"/>
              <a:buFont typeface="Arial"/>
              <a:buChar char="●"/>
            </a:pPr>
            <a:r>
              <a:rPr b="1" lang="en" sz="2500">
                <a:solidFill>
                  <a:schemeClr val="dk2"/>
                </a:solidFill>
                <a:latin typeface="Arial"/>
                <a:ea typeface="Arial"/>
                <a:cs typeface="Arial"/>
                <a:sym typeface="Arial"/>
              </a:rPr>
              <a:t>Use Case</a:t>
            </a:r>
            <a:r>
              <a:rPr lang="en" sz="2500">
                <a:solidFill>
                  <a:schemeClr val="dk2"/>
                </a:solidFill>
                <a:latin typeface="Arial"/>
                <a:ea typeface="Arial"/>
                <a:cs typeface="Arial"/>
                <a:sym typeface="Arial"/>
              </a:rPr>
              <a:t>: Used in scenarios where real-time data isn’t critical, such as end-of-day reporting or data backup</a:t>
            </a:r>
            <a:r>
              <a:rPr lang="en" sz="1100">
                <a:solidFill>
                  <a:schemeClr val="dk2"/>
                </a:solidFill>
                <a:latin typeface="Arial"/>
                <a:ea typeface="Arial"/>
                <a:cs typeface="Arial"/>
                <a:sym typeface="Arial"/>
              </a:rPr>
              <a:t>s.</a:t>
            </a:r>
            <a:endParaRPr sz="11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ctrTitle"/>
          </p:nvPr>
        </p:nvSpPr>
        <p:spPr>
          <a:xfrm>
            <a:off x="485875" y="264475"/>
            <a:ext cx="8183700" cy="47001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600">
                <a:latin typeface="Arial"/>
                <a:ea typeface="Arial"/>
                <a:cs typeface="Arial"/>
                <a:sym typeface="Arial"/>
              </a:rPr>
              <a:t>Benefits of big data:</a:t>
            </a:r>
            <a:endParaRPr sz="16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lang="en" sz="1600">
                <a:latin typeface="Arial"/>
                <a:ea typeface="Arial"/>
                <a:cs typeface="Arial"/>
                <a:sym typeface="Arial"/>
              </a:rPr>
              <a:t>Improved decision-making:</a:t>
            </a:r>
            <a:r>
              <a:rPr b="0" lang="en" sz="1600">
                <a:latin typeface="Arial"/>
                <a:ea typeface="Arial"/>
                <a:cs typeface="Arial"/>
                <a:sym typeface="Arial"/>
              </a:rPr>
              <a:t> Big data can provide valuable insights that can help businesses make better decisions.  </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Increased efficiency:</a:t>
            </a:r>
            <a:r>
              <a:rPr b="0" lang="en" sz="1600">
                <a:latin typeface="Arial"/>
                <a:ea typeface="Arial"/>
                <a:cs typeface="Arial"/>
                <a:sym typeface="Arial"/>
              </a:rPr>
              <a:t> Big data can help automate processes and improve operational efficiency.  </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New business opportunities:</a:t>
            </a:r>
            <a:r>
              <a:rPr b="0" lang="en" sz="1600">
                <a:latin typeface="Arial"/>
                <a:ea typeface="Arial"/>
                <a:cs typeface="Arial"/>
                <a:sym typeface="Arial"/>
              </a:rPr>
              <a:t> Big data can be used to identify new market opportunities and develop innovative products and services.  </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Enhanced customer experience:</a:t>
            </a:r>
            <a:r>
              <a:rPr b="0" lang="en" sz="1600">
                <a:latin typeface="Arial"/>
                <a:ea typeface="Arial"/>
                <a:cs typeface="Arial"/>
                <a:sym typeface="Arial"/>
              </a:rPr>
              <a:t> Big data can be used to personalize customer experiences and improve customer satisfaction.</a:t>
            </a:r>
            <a:br>
              <a:rPr b="0" lang="en" sz="1600">
                <a:latin typeface="Arial"/>
                <a:ea typeface="Arial"/>
                <a:cs typeface="Arial"/>
                <a:sym typeface="Arial"/>
              </a:rPr>
            </a:br>
            <a:r>
              <a:rPr b="0" lang="en" sz="1600">
                <a:latin typeface="Arial"/>
                <a:ea typeface="Arial"/>
                <a:cs typeface="Arial"/>
                <a:sym typeface="Arial"/>
              </a:rPr>
              <a:t>  </a:t>
            </a:r>
            <a:endParaRPr b="0" sz="1600">
              <a:latin typeface="Arial"/>
              <a:ea typeface="Arial"/>
              <a:cs typeface="Arial"/>
              <a:sym typeface="Arial"/>
            </a:endParaRPr>
          </a:p>
          <a:p>
            <a:pPr indent="0" lvl="0" marL="457200" rtl="0" algn="l">
              <a:lnSpc>
                <a:spcPct val="115000"/>
              </a:lnSpc>
              <a:spcBef>
                <a:spcPts val="1200"/>
              </a:spcBef>
              <a:spcAft>
                <a:spcPts val="0"/>
              </a:spcAft>
              <a:buNone/>
            </a:pPr>
            <a:r>
              <a:t/>
            </a:r>
            <a:endParaRPr b="0" sz="1600">
              <a:latin typeface="Arial"/>
              <a:ea typeface="Arial"/>
              <a:cs typeface="Arial"/>
              <a:sym typeface="Arial"/>
            </a:endParaRPr>
          </a:p>
          <a:p>
            <a:pPr indent="0" lvl="0" marL="0" rtl="0" algn="l">
              <a:spcBef>
                <a:spcPts val="1200"/>
              </a:spcBef>
              <a:spcAft>
                <a:spcPts val="0"/>
              </a:spcAft>
              <a:buNone/>
            </a:pPr>
            <a:r>
              <a:t/>
            </a:r>
            <a:endParaRPr sz="160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22"/>
          <p:cNvSpPr txBox="1"/>
          <p:nvPr>
            <p:ph type="ctrTitle"/>
          </p:nvPr>
        </p:nvSpPr>
        <p:spPr>
          <a:xfrm>
            <a:off x="96050" y="544275"/>
            <a:ext cx="8421300" cy="37059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990"/>
              <a:buFont typeface="Arial"/>
              <a:buNone/>
            </a:pPr>
            <a:r>
              <a:rPr lang="en" sz="1170">
                <a:latin typeface="Arial"/>
                <a:ea typeface="Arial"/>
                <a:cs typeface="Arial"/>
                <a:sym typeface="Arial"/>
              </a:rPr>
              <a:t>3. Methods of Database Integration</a:t>
            </a:r>
            <a:endParaRPr sz="117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989">
                <a:latin typeface="Arial"/>
                <a:ea typeface="Arial"/>
                <a:cs typeface="Arial"/>
                <a:sym typeface="Arial"/>
              </a:rPr>
              <a:t>The approach used to integrate databases depends on the tools and technologies involved, as well as the complexity of the integration. Here are the common methods:</a:t>
            </a:r>
            <a:endParaRPr sz="989">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989">
                <a:latin typeface="Arial"/>
                <a:ea typeface="Arial"/>
                <a:cs typeface="Arial"/>
                <a:sym typeface="Arial"/>
              </a:rPr>
              <a:t>a. API Integration</a:t>
            </a:r>
            <a:endParaRPr sz="989">
              <a:latin typeface="Arial"/>
              <a:ea typeface="Arial"/>
              <a:cs typeface="Arial"/>
              <a:sym typeface="Arial"/>
            </a:endParaRPr>
          </a:p>
          <a:p>
            <a:pPr indent="-291465" lvl="0" marL="457200" rtl="0" algn="l">
              <a:lnSpc>
                <a:spcPct val="115000"/>
              </a:lnSpc>
              <a:spcBef>
                <a:spcPts val="1200"/>
              </a:spcBef>
              <a:spcAft>
                <a:spcPts val="0"/>
              </a:spcAft>
              <a:buSzPts val="990"/>
              <a:buFont typeface="Arial"/>
              <a:buChar char="●"/>
            </a:pPr>
            <a:r>
              <a:rPr lang="en" sz="989">
                <a:latin typeface="Arial"/>
                <a:ea typeface="Arial"/>
                <a:cs typeface="Arial"/>
                <a:sym typeface="Arial"/>
              </a:rPr>
              <a:t>Description: Using Application Programming Interfaces (APIs) to connect databases with external systems, allowing data to flow between them.</a:t>
            </a:r>
            <a:endParaRPr sz="989">
              <a:latin typeface="Arial"/>
              <a:ea typeface="Arial"/>
              <a:cs typeface="Arial"/>
              <a:sym typeface="Arial"/>
            </a:endParaRPr>
          </a:p>
          <a:p>
            <a:pPr indent="-291465" lvl="0" marL="457200" rtl="0" algn="l">
              <a:lnSpc>
                <a:spcPct val="115000"/>
              </a:lnSpc>
              <a:spcBef>
                <a:spcPts val="0"/>
              </a:spcBef>
              <a:spcAft>
                <a:spcPts val="0"/>
              </a:spcAft>
              <a:buSzPts val="990"/>
              <a:buFont typeface="Arial"/>
              <a:buChar char="●"/>
            </a:pPr>
            <a:r>
              <a:rPr lang="en" sz="989">
                <a:latin typeface="Arial"/>
                <a:ea typeface="Arial"/>
                <a:cs typeface="Arial"/>
                <a:sym typeface="Arial"/>
              </a:rPr>
              <a:t>Example: Connecting a CRM (e.g., Salesforce) with an ERP (e.g., SAP) via APIs to sync customer data, orders, and inventory.</a:t>
            </a:r>
            <a:endParaRPr sz="989">
              <a:latin typeface="Arial"/>
              <a:ea typeface="Arial"/>
              <a:cs typeface="Arial"/>
              <a:sym typeface="Arial"/>
            </a:endParaRPr>
          </a:p>
          <a:p>
            <a:pPr indent="-291465" lvl="0" marL="457200" rtl="0" algn="l">
              <a:lnSpc>
                <a:spcPct val="115000"/>
              </a:lnSpc>
              <a:spcBef>
                <a:spcPts val="0"/>
              </a:spcBef>
              <a:spcAft>
                <a:spcPts val="0"/>
              </a:spcAft>
              <a:buSzPts val="990"/>
              <a:buFont typeface="Arial"/>
              <a:buChar char="●"/>
            </a:pPr>
            <a:r>
              <a:rPr lang="en" sz="989">
                <a:latin typeface="Arial"/>
                <a:ea typeface="Arial"/>
                <a:cs typeface="Arial"/>
                <a:sym typeface="Arial"/>
              </a:rPr>
              <a:t>Advantages:</a:t>
            </a:r>
            <a:endParaRPr sz="989">
              <a:latin typeface="Arial"/>
              <a:ea typeface="Arial"/>
              <a:cs typeface="Arial"/>
              <a:sym typeface="Arial"/>
            </a:endParaRPr>
          </a:p>
          <a:p>
            <a:pPr indent="-291465" lvl="1" marL="914400" rtl="0" algn="l">
              <a:lnSpc>
                <a:spcPct val="115000"/>
              </a:lnSpc>
              <a:spcBef>
                <a:spcPts val="0"/>
              </a:spcBef>
              <a:spcAft>
                <a:spcPts val="0"/>
              </a:spcAft>
              <a:buSzPts val="990"/>
              <a:buFont typeface="Arial"/>
              <a:buChar char="○"/>
            </a:pPr>
            <a:r>
              <a:rPr lang="en" sz="989">
                <a:latin typeface="Arial"/>
                <a:ea typeface="Arial"/>
                <a:cs typeface="Arial"/>
                <a:sym typeface="Arial"/>
              </a:rPr>
              <a:t>Real-time data exchange.</a:t>
            </a:r>
            <a:endParaRPr sz="989">
              <a:latin typeface="Arial"/>
              <a:ea typeface="Arial"/>
              <a:cs typeface="Arial"/>
              <a:sym typeface="Arial"/>
            </a:endParaRPr>
          </a:p>
          <a:p>
            <a:pPr indent="-291465" lvl="1" marL="914400" rtl="0" algn="l">
              <a:lnSpc>
                <a:spcPct val="115000"/>
              </a:lnSpc>
              <a:spcBef>
                <a:spcPts val="0"/>
              </a:spcBef>
              <a:spcAft>
                <a:spcPts val="0"/>
              </a:spcAft>
              <a:buSzPts val="990"/>
              <a:buFont typeface="Arial"/>
              <a:buChar char="○"/>
            </a:pPr>
            <a:r>
              <a:rPr lang="en" sz="989">
                <a:latin typeface="Arial"/>
                <a:ea typeface="Arial"/>
                <a:cs typeface="Arial"/>
                <a:sym typeface="Arial"/>
              </a:rPr>
              <a:t>Scalable and flexible.</a:t>
            </a:r>
            <a:endParaRPr sz="989">
              <a:latin typeface="Arial"/>
              <a:ea typeface="Arial"/>
              <a:cs typeface="Arial"/>
              <a:sym typeface="Arial"/>
            </a:endParaRPr>
          </a:p>
          <a:p>
            <a:pPr indent="-291465" lvl="1" marL="914400" rtl="0" algn="l">
              <a:lnSpc>
                <a:spcPct val="115000"/>
              </a:lnSpc>
              <a:spcBef>
                <a:spcPts val="0"/>
              </a:spcBef>
              <a:spcAft>
                <a:spcPts val="0"/>
              </a:spcAft>
              <a:buSzPts val="990"/>
              <a:buFont typeface="Arial"/>
              <a:buChar char="○"/>
            </a:pPr>
            <a:r>
              <a:rPr lang="en" sz="989">
                <a:latin typeface="Arial"/>
                <a:ea typeface="Arial"/>
                <a:cs typeface="Arial"/>
                <a:sym typeface="Arial"/>
              </a:rPr>
              <a:t>Supports cloud-based integrations.</a:t>
            </a:r>
            <a:endParaRPr sz="989">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989">
                <a:latin typeface="Arial"/>
                <a:ea typeface="Arial"/>
                <a:cs typeface="Arial"/>
                <a:sym typeface="Arial"/>
              </a:rPr>
              <a:t>b. ETL (Extract, Transform, Load)</a:t>
            </a:r>
            <a:endParaRPr sz="989">
              <a:latin typeface="Arial"/>
              <a:ea typeface="Arial"/>
              <a:cs typeface="Arial"/>
              <a:sym typeface="Arial"/>
            </a:endParaRPr>
          </a:p>
          <a:p>
            <a:pPr indent="-291465" lvl="0" marL="457200" rtl="0" algn="l">
              <a:lnSpc>
                <a:spcPct val="115000"/>
              </a:lnSpc>
              <a:spcBef>
                <a:spcPts val="1200"/>
              </a:spcBef>
              <a:spcAft>
                <a:spcPts val="0"/>
              </a:spcAft>
              <a:buSzPts val="990"/>
              <a:buFont typeface="Arial"/>
              <a:buChar char="●"/>
            </a:pPr>
            <a:r>
              <a:rPr lang="en" sz="989">
                <a:latin typeface="Arial"/>
                <a:ea typeface="Arial"/>
                <a:cs typeface="Arial"/>
                <a:sym typeface="Arial"/>
              </a:rPr>
              <a:t>Description: A process used to extract data from one database, transform it into a suitable format, and then load it into another database or data warehouse.</a:t>
            </a:r>
            <a:endParaRPr sz="989">
              <a:latin typeface="Arial"/>
              <a:ea typeface="Arial"/>
              <a:cs typeface="Arial"/>
              <a:sym typeface="Arial"/>
            </a:endParaRPr>
          </a:p>
          <a:p>
            <a:pPr indent="-291465" lvl="1" marL="914400" rtl="0" algn="l">
              <a:lnSpc>
                <a:spcPct val="115000"/>
              </a:lnSpc>
              <a:spcBef>
                <a:spcPts val="0"/>
              </a:spcBef>
              <a:spcAft>
                <a:spcPts val="0"/>
              </a:spcAft>
              <a:buSzPts val="990"/>
              <a:buFont typeface="Arial"/>
              <a:buChar char="○"/>
            </a:pPr>
            <a:r>
              <a:rPr lang="en" sz="989">
                <a:latin typeface="Arial"/>
                <a:ea typeface="Arial"/>
                <a:cs typeface="Arial"/>
                <a:sym typeface="Arial"/>
              </a:rPr>
              <a:t>Extract: Pull data from the source database.</a:t>
            </a:r>
            <a:endParaRPr sz="989">
              <a:latin typeface="Arial"/>
              <a:ea typeface="Arial"/>
              <a:cs typeface="Arial"/>
              <a:sym typeface="Arial"/>
            </a:endParaRPr>
          </a:p>
          <a:p>
            <a:pPr indent="-291465" lvl="1" marL="914400" rtl="0" algn="l">
              <a:lnSpc>
                <a:spcPct val="115000"/>
              </a:lnSpc>
              <a:spcBef>
                <a:spcPts val="0"/>
              </a:spcBef>
              <a:spcAft>
                <a:spcPts val="0"/>
              </a:spcAft>
              <a:buSzPts val="990"/>
              <a:buFont typeface="Arial"/>
              <a:buChar char="○"/>
            </a:pPr>
            <a:r>
              <a:rPr lang="en" sz="989">
                <a:latin typeface="Arial"/>
                <a:ea typeface="Arial"/>
                <a:cs typeface="Arial"/>
                <a:sym typeface="Arial"/>
              </a:rPr>
              <a:t>Transform: Cleanse, filter, and format the data as required.</a:t>
            </a:r>
            <a:endParaRPr sz="989">
              <a:latin typeface="Arial"/>
              <a:ea typeface="Arial"/>
              <a:cs typeface="Arial"/>
              <a:sym typeface="Arial"/>
            </a:endParaRPr>
          </a:p>
          <a:p>
            <a:pPr indent="-291465" lvl="1" marL="914400" rtl="0" algn="l">
              <a:lnSpc>
                <a:spcPct val="115000"/>
              </a:lnSpc>
              <a:spcBef>
                <a:spcPts val="0"/>
              </a:spcBef>
              <a:spcAft>
                <a:spcPts val="0"/>
              </a:spcAft>
              <a:buSzPts val="990"/>
              <a:buFont typeface="Arial"/>
              <a:buChar char="○"/>
            </a:pPr>
            <a:r>
              <a:rPr lang="en" sz="989">
                <a:latin typeface="Arial"/>
                <a:ea typeface="Arial"/>
                <a:cs typeface="Arial"/>
                <a:sym typeface="Arial"/>
              </a:rPr>
              <a:t>Load: Insert the transformed data into the destination database.</a:t>
            </a:r>
            <a:endParaRPr sz="989">
              <a:latin typeface="Arial"/>
              <a:ea typeface="Arial"/>
              <a:cs typeface="Arial"/>
              <a:sym typeface="Arial"/>
            </a:endParaRPr>
          </a:p>
          <a:p>
            <a:pPr indent="-291465" lvl="0" marL="457200" rtl="0" algn="l">
              <a:lnSpc>
                <a:spcPct val="115000"/>
              </a:lnSpc>
              <a:spcBef>
                <a:spcPts val="0"/>
              </a:spcBef>
              <a:spcAft>
                <a:spcPts val="0"/>
              </a:spcAft>
              <a:buSzPts val="990"/>
              <a:buFont typeface="Arial"/>
              <a:buChar char="●"/>
            </a:pPr>
            <a:r>
              <a:rPr lang="en" sz="989">
                <a:latin typeface="Arial"/>
                <a:ea typeface="Arial"/>
                <a:cs typeface="Arial"/>
                <a:sym typeface="Arial"/>
              </a:rPr>
              <a:t>Use Case: Data warehousing or integrating data from legacy systems into modern platforms.</a:t>
            </a:r>
            <a:endParaRPr sz="989">
              <a:latin typeface="Arial"/>
              <a:ea typeface="Arial"/>
              <a:cs typeface="Arial"/>
              <a:sym typeface="Arial"/>
            </a:endParaRPr>
          </a:p>
          <a:p>
            <a:pPr indent="-291465" lvl="0" marL="457200" rtl="0" algn="l">
              <a:lnSpc>
                <a:spcPct val="115000"/>
              </a:lnSpc>
              <a:spcBef>
                <a:spcPts val="0"/>
              </a:spcBef>
              <a:spcAft>
                <a:spcPts val="0"/>
              </a:spcAft>
              <a:buSzPts val="990"/>
              <a:buFont typeface="Arial"/>
              <a:buChar char="●"/>
            </a:pPr>
            <a:r>
              <a:t/>
            </a:r>
            <a:endParaRPr sz="989">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23"/>
          <p:cNvSpPr txBox="1"/>
          <p:nvPr>
            <p:ph type="ctrTitle"/>
          </p:nvPr>
        </p:nvSpPr>
        <p:spPr>
          <a:xfrm>
            <a:off x="485875" y="144075"/>
            <a:ext cx="8183700" cy="3930000"/>
          </a:xfrm>
          <a:prstGeom prst="rect">
            <a:avLst/>
          </a:prstGeom>
        </p:spPr>
        <p:txBody>
          <a:bodyPr anchorCtr="0" anchor="b" bIns="91425" lIns="91425" spcFirstLastPara="1" rIns="91425" wrap="square" tIns="91425">
            <a:noAutofit/>
          </a:bodyPr>
          <a:lstStyle/>
          <a:p>
            <a:pPr indent="-304165" lvl="0" marL="457200" rtl="0" algn="l">
              <a:lnSpc>
                <a:spcPct val="115000"/>
              </a:lnSpc>
              <a:spcBef>
                <a:spcPts val="1200"/>
              </a:spcBef>
              <a:spcAft>
                <a:spcPts val="0"/>
              </a:spcAft>
              <a:buSzPts val="1190"/>
              <a:buFont typeface="Arial"/>
              <a:buChar char="●"/>
            </a:pPr>
            <a:r>
              <a:rPr lang="en" sz="1190">
                <a:latin typeface="Arial"/>
                <a:ea typeface="Arial"/>
                <a:cs typeface="Arial"/>
                <a:sym typeface="Arial"/>
              </a:rPr>
              <a:t>Advantages</a:t>
            </a:r>
            <a:r>
              <a:rPr b="0" lang="en" sz="1190">
                <a:latin typeface="Arial"/>
                <a:ea typeface="Arial"/>
                <a:cs typeface="Arial"/>
                <a:sym typeface="Arial"/>
              </a:rPr>
              <a:t>:</a:t>
            </a:r>
            <a:endParaRPr b="0" sz="1190">
              <a:latin typeface="Arial"/>
              <a:ea typeface="Arial"/>
              <a:cs typeface="Arial"/>
              <a:sym typeface="Arial"/>
            </a:endParaRPr>
          </a:p>
          <a:p>
            <a:pPr indent="-304165" lvl="1" marL="914400" rtl="0" algn="l">
              <a:lnSpc>
                <a:spcPct val="115000"/>
              </a:lnSpc>
              <a:spcBef>
                <a:spcPts val="0"/>
              </a:spcBef>
              <a:spcAft>
                <a:spcPts val="0"/>
              </a:spcAft>
              <a:buSzPts val="1190"/>
              <a:buFont typeface="Arial"/>
              <a:buChar char="○"/>
            </a:pPr>
            <a:r>
              <a:rPr b="0" lang="en" sz="1190">
                <a:latin typeface="Arial"/>
                <a:ea typeface="Arial"/>
                <a:cs typeface="Arial"/>
                <a:sym typeface="Arial"/>
              </a:rPr>
              <a:t>Useful for batch processing.</a:t>
            </a:r>
            <a:endParaRPr b="0" sz="1190">
              <a:latin typeface="Arial"/>
              <a:ea typeface="Arial"/>
              <a:cs typeface="Arial"/>
              <a:sym typeface="Arial"/>
            </a:endParaRPr>
          </a:p>
          <a:p>
            <a:pPr indent="-304165" lvl="1" marL="914400" rtl="0" algn="l">
              <a:lnSpc>
                <a:spcPct val="115000"/>
              </a:lnSpc>
              <a:spcBef>
                <a:spcPts val="0"/>
              </a:spcBef>
              <a:spcAft>
                <a:spcPts val="0"/>
              </a:spcAft>
              <a:buSzPts val="1190"/>
              <a:buFont typeface="Arial"/>
              <a:buChar char="○"/>
            </a:pPr>
            <a:r>
              <a:rPr b="0" lang="en" sz="1190">
                <a:latin typeface="Arial"/>
                <a:ea typeface="Arial"/>
                <a:cs typeface="Arial"/>
                <a:sym typeface="Arial"/>
              </a:rPr>
              <a:t>Handles large datasets effectively.</a:t>
            </a:r>
            <a:endParaRPr b="0" sz="119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1190">
                <a:latin typeface="Arial"/>
                <a:ea typeface="Arial"/>
                <a:cs typeface="Arial"/>
                <a:sym typeface="Arial"/>
              </a:rPr>
              <a:t>c. Database Replication</a:t>
            </a:r>
            <a:endParaRPr sz="1190">
              <a:latin typeface="Arial"/>
              <a:ea typeface="Arial"/>
              <a:cs typeface="Arial"/>
              <a:sym typeface="Arial"/>
            </a:endParaRPr>
          </a:p>
          <a:p>
            <a:pPr indent="-304165" lvl="0" marL="457200" rtl="0" algn="l">
              <a:lnSpc>
                <a:spcPct val="115000"/>
              </a:lnSpc>
              <a:spcBef>
                <a:spcPts val="1200"/>
              </a:spcBef>
              <a:spcAft>
                <a:spcPts val="0"/>
              </a:spcAft>
              <a:buSzPts val="1190"/>
              <a:buFont typeface="Arial"/>
              <a:buChar char="●"/>
            </a:pPr>
            <a:r>
              <a:rPr lang="en" sz="1190">
                <a:latin typeface="Arial"/>
                <a:ea typeface="Arial"/>
                <a:cs typeface="Arial"/>
                <a:sym typeface="Arial"/>
              </a:rPr>
              <a:t>Description</a:t>
            </a:r>
            <a:r>
              <a:rPr b="0" lang="en" sz="1190">
                <a:latin typeface="Arial"/>
                <a:ea typeface="Arial"/>
                <a:cs typeface="Arial"/>
                <a:sym typeface="Arial"/>
              </a:rPr>
              <a:t>: Copying data from one database to another (either within the same database system or across systems) to ensure both databases remain synchronized.</a:t>
            </a:r>
            <a:endParaRPr b="0" sz="1190">
              <a:latin typeface="Arial"/>
              <a:ea typeface="Arial"/>
              <a:cs typeface="Arial"/>
              <a:sym typeface="Arial"/>
            </a:endParaRPr>
          </a:p>
          <a:p>
            <a:pPr indent="-304165" lvl="0" marL="457200" rtl="0" algn="l">
              <a:lnSpc>
                <a:spcPct val="115000"/>
              </a:lnSpc>
              <a:spcBef>
                <a:spcPts val="0"/>
              </a:spcBef>
              <a:spcAft>
                <a:spcPts val="0"/>
              </a:spcAft>
              <a:buSzPts val="1190"/>
              <a:buFont typeface="Arial"/>
              <a:buChar char="●"/>
            </a:pPr>
            <a:r>
              <a:rPr lang="en" sz="1190">
                <a:latin typeface="Arial"/>
                <a:ea typeface="Arial"/>
                <a:cs typeface="Arial"/>
                <a:sym typeface="Arial"/>
              </a:rPr>
              <a:t>Use Case</a:t>
            </a:r>
            <a:r>
              <a:rPr b="0" lang="en" sz="1190">
                <a:latin typeface="Arial"/>
                <a:ea typeface="Arial"/>
                <a:cs typeface="Arial"/>
                <a:sym typeface="Arial"/>
              </a:rPr>
              <a:t>: Distributing data across multiple locations or ensuring backup databases are up to date.</a:t>
            </a:r>
            <a:endParaRPr b="0" sz="1190">
              <a:latin typeface="Arial"/>
              <a:ea typeface="Arial"/>
              <a:cs typeface="Arial"/>
              <a:sym typeface="Arial"/>
            </a:endParaRPr>
          </a:p>
          <a:p>
            <a:pPr indent="-304165" lvl="0" marL="457200" rtl="0" algn="l">
              <a:lnSpc>
                <a:spcPct val="115000"/>
              </a:lnSpc>
              <a:spcBef>
                <a:spcPts val="0"/>
              </a:spcBef>
              <a:spcAft>
                <a:spcPts val="0"/>
              </a:spcAft>
              <a:buSzPts val="1190"/>
              <a:buFont typeface="Arial"/>
              <a:buChar char="●"/>
            </a:pPr>
            <a:r>
              <a:rPr lang="en" sz="1190">
                <a:latin typeface="Arial"/>
                <a:ea typeface="Arial"/>
                <a:cs typeface="Arial"/>
                <a:sym typeface="Arial"/>
              </a:rPr>
              <a:t>Types</a:t>
            </a:r>
            <a:r>
              <a:rPr b="0" lang="en" sz="1190">
                <a:latin typeface="Arial"/>
                <a:ea typeface="Arial"/>
                <a:cs typeface="Arial"/>
                <a:sym typeface="Arial"/>
              </a:rPr>
              <a:t>:</a:t>
            </a:r>
            <a:endParaRPr b="0" sz="1190">
              <a:latin typeface="Arial"/>
              <a:ea typeface="Arial"/>
              <a:cs typeface="Arial"/>
              <a:sym typeface="Arial"/>
            </a:endParaRPr>
          </a:p>
          <a:p>
            <a:pPr indent="-304165" lvl="1" marL="914400" rtl="0" algn="l">
              <a:lnSpc>
                <a:spcPct val="115000"/>
              </a:lnSpc>
              <a:spcBef>
                <a:spcPts val="0"/>
              </a:spcBef>
              <a:spcAft>
                <a:spcPts val="0"/>
              </a:spcAft>
              <a:buSzPts val="1190"/>
              <a:buFont typeface="Arial"/>
              <a:buChar char="○"/>
            </a:pPr>
            <a:r>
              <a:rPr lang="en" sz="1190">
                <a:latin typeface="Arial"/>
                <a:ea typeface="Arial"/>
                <a:cs typeface="Arial"/>
                <a:sym typeface="Arial"/>
              </a:rPr>
              <a:t>Master-Slave Replication</a:t>
            </a:r>
            <a:r>
              <a:rPr b="0" lang="en" sz="1190">
                <a:latin typeface="Arial"/>
                <a:ea typeface="Arial"/>
                <a:cs typeface="Arial"/>
                <a:sym typeface="Arial"/>
              </a:rPr>
              <a:t>: One primary database (master) handles writes, while replicas (slaves) handle read queries.</a:t>
            </a:r>
            <a:endParaRPr b="0" sz="1190">
              <a:latin typeface="Arial"/>
              <a:ea typeface="Arial"/>
              <a:cs typeface="Arial"/>
              <a:sym typeface="Arial"/>
            </a:endParaRPr>
          </a:p>
          <a:p>
            <a:pPr indent="-304165" lvl="1" marL="914400" rtl="0" algn="l">
              <a:lnSpc>
                <a:spcPct val="115000"/>
              </a:lnSpc>
              <a:spcBef>
                <a:spcPts val="0"/>
              </a:spcBef>
              <a:spcAft>
                <a:spcPts val="0"/>
              </a:spcAft>
              <a:buSzPts val="1190"/>
              <a:buFont typeface="Arial"/>
              <a:buChar char="○"/>
            </a:pPr>
            <a:r>
              <a:rPr lang="en" sz="1190">
                <a:latin typeface="Arial"/>
                <a:ea typeface="Arial"/>
                <a:cs typeface="Arial"/>
                <a:sym typeface="Arial"/>
              </a:rPr>
              <a:t>Multi-Master Replication</a:t>
            </a:r>
            <a:r>
              <a:rPr b="0" lang="en" sz="1190">
                <a:latin typeface="Arial"/>
                <a:ea typeface="Arial"/>
                <a:cs typeface="Arial"/>
                <a:sym typeface="Arial"/>
              </a:rPr>
              <a:t>: Multiple databases can handle both read and write operations.</a:t>
            </a:r>
            <a:endParaRPr b="0" sz="1190">
              <a:latin typeface="Arial"/>
              <a:ea typeface="Arial"/>
              <a:cs typeface="Arial"/>
              <a:sym typeface="Arial"/>
            </a:endParaRPr>
          </a:p>
          <a:p>
            <a:pPr indent="-304165" lvl="0" marL="457200" rtl="0" algn="l">
              <a:lnSpc>
                <a:spcPct val="115000"/>
              </a:lnSpc>
              <a:spcBef>
                <a:spcPts val="0"/>
              </a:spcBef>
              <a:spcAft>
                <a:spcPts val="0"/>
              </a:spcAft>
              <a:buSzPts val="1190"/>
              <a:buFont typeface="Arial"/>
              <a:buChar char="●"/>
            </a:pPr>
            <a:r>
              <a:rPr lang="en" sz="1190">
                <a:latin typeface="Arial"/>
                <a:ea typeface="Arial"/>
                <a:cs typeface="Arial"/>
                <a:sym typeface="Arial"/>
              </a:rPr>
              <a:t>Advantages</a:t>
            </a:r>
            <a:r>
              <a:rPr b="0" lang="en" sz="1190">
                <a:latin typeface="Arial"/>
                <a:ea typeface="Arial"/>
                <a:cs typeface="Arial"/>
                <a:sym typeface="Arial"/>
              </a:rPr>
              <a:t>:</a:t>
            </a:r>
            <a:endParaRPr b="0" sz="1190">
              <a:latin typeface="Arial"/>
              <a:ea typeface="Arial"/>
              <a:cs typeface="Arial"/>
              <a:sym typeface="Arial"/>
            </a:endParaRPr>
          </a:p>
          <a:p>
            <a:pPr indent="-304165" lvl="1" marL="914400" rtl="0" algn="l">
              <a:lnSpc>
                <a:spcPct val="115000"/>
              </a:lnSpc>
              <a:spcBef>
                <a:spcPts val="0"/>
              </a:spcBef>
              <a:spcAft>
                <a:spcPts val="0"/>
              </a:spcAft>
              <a:buSzPts val="1190"/>
              <a:buFont typeface="Arial"/>
              <a:buChar char="○"/>
            </a:pPr>
            <a:r>
              <a:rPr b="0" lang="en" sz="1190">
                <a:latin typeface="Arial"/>
                <a:ea typeface="Arial"/>
                <a:cs typeface="Arial"/>
                <a:sym typeface="Arial"/>
              </a:rPr>
              <a:t>Improves system performance and fault tolerance.</a:t>
            </a:r>
            <a:endParaRPr b="0" sz="1190">
              <a:latin typeface="Arial"/>
              <a:ea typeface="Arial"/>
              <a:cs typeface="Arial"/>
              <a:sym typeface="Arial"/>
            </a:endParaRPr>
          </a:p>
          <a:p>
            <a:pPr indent="-304165" lvl="1" marL="914400" rtl="0" algn="l">
              <a:lnSpc>
                <a:spcPct val="115000"/>
              </a:lnSpc>
              <a:spcBef>
                <a:spcPts val="0"/>
              </a:spcBef>
              <a:spcAft>
                <a:spcPts val="0"/>
              </a:spcAft>
              <a:buSzPts val="1190"/>
              <a:buFont typeface="Arial"/>
              <a:buChar char="○"/>
            </a:pPr>
            <a:r>
              <a:rPr b="0" lang="en" sz="1190">
                <a:latin typeface="Arial"/>
                <a:ea typeface="Arial"/>
                <a:cs typeface="Arial"/>
                <a:sym typeface="Arial"/>
              </a:rPr>
              <a:t>Data consistency across distributed systems.</a:t>
            </a:r>
            <a:endParaRPr b="0" sz="1190">
              <a:latin typeface="Arial"/>
              <a:ea typeface="Arial"/>
              <a:cs typeface="Arial"/>
              <a:sym typeface="Arial"/>
            </a:endParaRPr>
          </a:p>
          <a:p>
            <a:pPr indent="0" lvl="0" marL="0" rtl="0" algn="l">
              <a:spcBef>
                <a:spcPts val="1200"/>
              </a:spcBef>
              <a:spcAft>
                <a:spcPts val="0"/>
              </a:spcAft>
              <a:buSzPts val="990"/>
              <a:buNone/>
            </a:pPr>
            <a:r>
              <a:t/>
            </a:r>
            <a:endParaRPr sz="378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24"/>
          <p:cNvSpPr txBox="1"/>
          <p:nvPr>
            <p:ph type="ctrTitle"/>
          </p:nvPr>
        </p:nvSpPr>
        <p:spPr>
          <a:xfrm>
            <a:off x="485875" y="576300"/>
            <a:ext cx="8183700" cy="36339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Clr>
                <a:schemeClr val="dk2"/>
              </a:buClr>
              <a:buSzPct val="100000"/>
              <a:buFont typeface="Arial"/>
              <a:buNone/>
            </a:pPr>
            <a:r>
              <a:rPr lang="en" sz="1100">
                <a:latin typeface="Arial"/>
                <a:ea typeface="Arial"/>
                <a:cs typeface="Arial"/>
                <a:sym typeface="Arial"/>
              </a:rPr>
              <a:t>. </a:t>
            </a:r>
            <a:r>
              <a:rPr lang="en" sz="1211">
                <a:latin typeface="Arial"/>
                <a:ea typeface="Arial"/>
                <a:cs typeface="Arial"/>
                <a:sym typeface="Arial"/>
              </a:rPr>
              <a:t>Data Federation</a:t>
            </a:r>
            <a:endParaRPr sz="1211">
              <a:latin typeface="Arial"/>
              <a:ea typeface="Arial"/>
              <a:cs typeface="Arial"/>
              <a:sym typeface="Arial"/>
            </a:endParaRPr>
          </a:p>
          <a:p>
            <a:pPr indent="-297814" lvl="0" marL="457200" rtl="0" algn="l">
              <a:lnSpc>
                <a:spcPct val="115000"/>
              </a:lnSpc>
              <a:spcBef>
                <a:spcPts val="1200"/>
              </a:spcBef>
              <a:spcAft>
                <a:spcPts val="0"/>
              </a:spcAft>
              <a:buSzPct val="100000"/>
              <a:buFont typeface="Arial"/>
              <a:buChar char="●"/>
            </a:pPr>
            <a:r>
              <a:rPr lang="en" sz="1211">
                <a:latin typeface="Arial"/>
                <a:ea typeface="Arial"/>
                <a:cs typeface="Arial"/>
                <a:sym typeface="Arial"/>
              </a:rPr>
              <a:t>Description</a:t>
            </a:r>
            <a:r>
              <a:rPr b="0" lang="en" sz="1211">
                <a:latin typeface="Arial"/>
                <a:ea typeface="Arial"/>
                <a:cs typeface="Arial"/>
                <a:sym typeface="Arial"/>
              </a:rPr>
              <a:t>: A virtual integration method where data from different sources is unified in real-time, without physically moving or replicating the data.</a:t>
            </a:r>
            <a:endParaRPr b="0" sz="1211">
              <a:latin typeface="Arial"/>
              <a:ea typeface="Arial"/>
              <a:cs typeface="Arial"/>
              <a:sym typeface="Arial"/>
            </a:endParaRPr>
          </a:p>
          <a:p>
            <a:pPr indent="-297814" lvl="0" marL="457200" rtl="0" algn="l">
              <a:lnSpc>
                <a:spcPct val="115000"/>
              </a:lnSpc>
              <a:spcBef>
                <a:spcPts val="0"/>
              </a:spcBef>
              <a:spcAft>
                <a:spcPts val="0"/>
              </a:spcAft>
              <a:buSzPct val="100000"/>
              <a:buFont typeface="Arial"/>
              <a:buChar char="●"/>
            </a:pPr>
            <a:r>
              <a:rPr lang="en" sz="1211">
                <a:latin typeface="Arial"/>
                <a:ea typeface="Arial"/>
                <a:cs typeface="Arial"/>
                <a:sym typeface="Arial"/>
              </a:rPr>
              <a:t>Use Case</a:t>
            </a:r>
            <a:r>
              <a:rPr b="0" lang="en" sz="1211">
                <a:latin typeface="Arial"/>
                <a:ea typeface="Arial"/>
                <a:cs typeface="Arial"/>
                <a:sym typeface="Arial"/>
              </a:rPr>
              <a:t>: Combining data from different databases or sources into a single, unified view for analysis or reporting.</a:t>
            </a:r>
            <a:endParaRPr b="0" sz="1211">
              <a:latin typeface="Arial"/>
              <a:ea typeface="Arial"/>
              <a:cs typeface="Arial"/>
              <a:sym typeface="Arial"/>
            </a:endParaRPr>
          </a:p>
          <a:p>
            <a:pPr indent="-297814" lvl="0" marL="457200" rtl="0" algn="l">
              <a:lnSpc>
                <a:spcPct val="115000"/>
              </a:lnSpc>
              <a:spcBef>
                <a:spcPts val="0"/>
              </a:spcBef>
              <a:spcAft>
                <a:spcPts val="0"/>
              </a:spcAft>
              <a:buSzPct val="100000"/>
              <a:buFont typeface="Arial"/>
              <a:buChar char="●"/>
            </a:pPr>
            <a:r>
              <a:rPr lang="en" sz="1211">
                <a:latin typeface="Arial"/>
                <a:ea typeface="Arial"/>
                <a:cs typeface="Arial"/>
                <a:sym typeface="Arial"/>
              </a:rPr>
              <a:t>Advantages</a:t>
            </a:r>
            <a:r>
              <a:rPr b="0" lang="en" sz="1211">
                <a:latin typeface="Arial"/>
                <a:ea typeface="Arial"/>
                <a:cs typeface="Arial"/>
                <a:sym typeface="Arial"/>
              </a:rPr>
              <a:t>:</a:t>
            </a:r>
            <a:endParaRPr b="0" sz="1211">
              <a:latin typeface="Arial"/>
              <a:ea typeface="Arial"/>
              <a:cs typeface="Arial"/>
              <a:sym typeface="Arial"/>
            </a:endParaRPr>
          </a:p>
          <a:p>
            <a:pPr indent="-297814" lvl="1" marL="914400" rtl="0" algn="l">
              <a:lnSpc>
                <a:spcPct val="115000"/>
              </a:lnSpc>
              <a:spcBef>
                <a:spcPts val="0"/>
              </a:spcBef>
              <a:spcAft>
                <a:spcPts val="0"/>
              </a:spcAft>
              <a:buSzPct val="100000"/>
              <a:buFont typeface="Arial"/>
              <a:buChar char="○"/>
            </a:pPr>
            <a:r>
              <a:rPr b="0" lang="en" sz="1211">
                <a:latin typeface="Arial"/>
                <a:ea typeface="Arial"/>
                <a:cs typeface="Arial"/>
                <a:sym typeface="Arial"/>
              </a:rPr>
              <a:t>No data duplication.</a:t>
            </a:r>
            <a:endParaRPr b="0" sz="1211">
              <a:latin typeface="Arial"/>
              <a:ea typeface="Arial"/>
              <a:cs typeface="Arial"/>
              <a:sym typeface="Arial"/>
            </a:endParaRPr>
          </a:p>
          <a:p>
            <a:pPr indent="-297814" lvl="1" marL="914400" rtl="0" algn="l">
              <a:lnSpc>
                <a:spcPct val="115000"/>
              </a:lnSpc>
              <a:spcBef>
                <a:spcPts val="0"/>
              </a:spcBef>
              <a:spcAft>
                <a:spcPts val="0"/>
              </a:spcAft>
              <a:buSzPct val="100000"/>
              <a:buFont typeface="Arial"/>
              <a:buChar char="○"/>
            </a:pPr>
            <a:r>
              <a:rPr b="0" lang="en" sz="1211">
                <a:latin typeface="Arial"/>
                <a:ea typeface="Arial"/>
                <a:cs typeface="Arial"/>
                <a:sym typeface="Arial"/>
              </a:rPr>
              <a:t>Reduces the need for data movement and storage.</a:t>
            </a:r>
            <a:endParaRPr b="0" sz="1211">
              <a:latin typeface="Arial"/>
              <a:ea typeface="Arial"/>
              <a:cs typeface="Arial"/>
              <a:sym typeface="Arial"/>
            </a:endParaRPr>
          </a:p>
          <a:p>
            <a:pPr indent="0" lvl="0" marL="0" rtl="0" algn="l">
              <a:lnSpc>
                <a:spcPct val="115000"/>
              </a:lnSpc>
              <a:spcBef>
                <a:spcPts val="1200"/>
              </a:spcBef>
              <a:spcAft>
                <a:spcPts val="0"/>
              </a:spcAft>
              <a:buClr>
                <a:schemeClr val="dk2"/>
              </a:buClr>
              <a:buSzPct val="90825"/>
              <a:buFont typeface="Arial"/>
              <a:buNone/>
            </a:pPr>
            <a:r>
              <a:rPr lang="en" sz="1211">
                <a:latin typeface="Arial"/>
                <a:ea typeface="Arial"/>
                <a:cs typeface="Arial"/>
                <a:sym typeface="Arial"/>
              </a:rPr>
              <a:t>e. Middleware Integration</a:t>
            </a:r>
            <a:endParaRPr sz="1211">
              <a:latin typeface="Arial"/>
              <a:ea typeface="Arial"/>
              <a:cs typeface="Arial"/>
              <a:sym typeface="Arial"/>
            </a:endParaRPr>
          </a:p>
          <a:p>
            <a:pPr indent="-297814" lvl="0" marL="457200" rtl="0" algn="l">
              <a:lnSpc>
                <a:spcPct val="115000"/>
              </a:lnSpc>
              <a:spcBef>
                <a:spcPts val="1200"/>
              </a:spcBef>
              <a:spcAft>
                <a:spcPts val="0"/>
              </a:spcAft>
              <a:buSzPct val="100000"/>
              <a:buFont typeface="Arial"/>
              <a:buChar char="●"/>
            </a:pPr>
            <a:r>
              <a:rPr lang="en" sz="1211">
                <a:latin typeface="Arial"/>
                <a:ea typeface="Arial"/>
                <a:cs typeface="Arial"/>
                <a:sym typeface="Arial"/>
              </a:rPr>
              <a:t>Description</a:t>
            </a:r>
            <a:r>
              <a:rPr b="0" lang="en" sz="1211">
                <a:latin typeface="Arial"/>
                <a:ea typeface="Arial"/>
                <a:cs typeface="Arial"/>
                <a:sym typeface="Arial"/>
              </a:rPr>
              <a:t>: Using middleware to facilitate communication between different databases or applications. Middleware acts as a bridge that manages data exchange between heterogeneous systems.</a:t>
            </a:r>
            <a:endParaRPr b="0" sz="1211">
              <a:latin typeface="Arial"/>
              <a:ea typeface="Arial"/>
              <a:cs typeface="Arial"/>
              <a:sym typeface="Arial"/>
            </a:endParaRPr>
          </a:p>
          <a:p>
            <a:pPr indent="-297814" lvl="0" marL="457200" rtl="0" algn="l">
              <a:lnSpc>
                <a:spcPct val="115000"/>
              </a:lnSpc>
              <a:spcBef>
                <a:spcPts val="0"/>
              </a:spcBef>
              <a:spcAft>
                <a:spcPts val="0"/>
              </a:spcAft>
              <a:buSzPct val="100000"/>
              <a:buFont typeface="Arial"/>
              <a:buChar char="●"/>
            </a:pPr>
            <a:r>
              <a:rPr lang="en" sz="1211">
                <a:latin typeface="Arial"/>
                <a:ea typeface="Arial"/>
                <a:cs typeface="Arial"/>
                <a:sym typeface="Arial"/>
              </a:rPr>
              <a:t>Use Case</a:t>
            </a:r>
            <a:r>
              <a:rPr b="0" lang="en" sz="1211">
                <a:latin typeface="Arial"/>
                <a:ea typeface="Arial"/>
                <a:cs typeface="Arial"/>
                <a:sym typeface="Arial"/>
              </a:rPr>
              <a:t>: Integrating legacy applications with modern cloud-based systems.</a:t>
            </a:r>
            <a:endParaRPr b="0" sz="1211">
              <a:latin typeface="Arial"/>
              <a:ea typeface="Arial"/>
              <a:cs typeface="Arial"/>
              <a:sym typeface="Arial"/>
            </a:endParaRPr>
          </a:p>
          <a:p>
            <a:pPr indent="-297814" lvl="0" marL="457200" rtl="0" algn="l">
              <a:lnSpc>
                <a:spcPct val="115000"/>
              </a:lnSpc>
              <a:spcBef>
                <a:spcPts val="0"/>
              </a:spcBef>
              <a:spcAft>
                <a:spcPts val="0"/>
              </a:spcAft>
              <a:buSzPct val="100000"/>
              <a:buFont typeface="Arial"/>
              <a:buChar char="●"/>
            </a:pPr>
            <a:r>
              <a:rPr lang="en" sz="1211">
                <a:latin typeface="Arial"/>
                <a:ea typeface="Arial"/>
                <a:cs typeface="Arial"/>
                <a:sym typeface="Arial"/>
              </a:rPr>
              <a:t>Examples</a:t>
            </a:r>
            <a:r>
              <a:rPr b="0" lang="en" sz="1211">
                <a:latin typeface="Arial"/>
                <a:ea typeface="Arial"/>
                <a:cs typeface="Arial"/>
                <a:sym typeface="Arial"/>
              </a:rPr>
              <a:t>:</a:t>
            </a:r>
            <a:endParaRPr b="0" sz="1211">
              <a:latin typeface="Arial"/>
              <a:ea typeface="Arial"/>
              <a:cs typeface="Arial"/>
              <a:sym typeface="Arial"/>
            </a:endParaRPr>
          </a:p>
          <a:p>
            <a:pPr indent="-297814" lvl="1" marL="914400" rtl="0" algn="l">
              <a:lnSpc>
                <a:spcPct val="115000"/>
              </a:lnSpc>
              <a:spcBef>
                <a:spcPts val="0"/>
              </a:spcBef>
              <a:spcAft>
                <a:spcPts val="0"/>
              </a:spcAft>
              <a:buSzPct val="100000"/>
              <a:buFont typeface="Arial"/>
              <a:buChar char="○"/>
            </a:pPr>
            <a:r>
              <a:rPr b="0" lang="en" sz="1211">
                <a:latin typeface="Arial"/>
                <a:ea typeface="Arial"/>
                <a:cs typeface="Arial"/>
                <a:sym typeface="Arial"/>
              </a:rPr>
              <a:t>Enterprise Service Bus (ESB)</a:t>
            </a:r>
            <a:endParaRPr b="0" sz="1211">
              <a:latin typeface="Arial"/>
              <a:ea typeface="Arial"/>
              <a:cs typeface="Arial"/>
              <a:sym typeface="Arial"/>
            </a:endParaRPr>
          </a:p>
          <a:p>
            <a:pPr indent="-297814" lvl="1" marL="914400" rtl="0" algn="l">
              <a:lnSpc>
                <a:spcPct val="115000"/>
              </a:lnSpc>
              <a:spcBef>
                <a:spcPts val="0"/>
              </a:spcBef>
              <a:spcAft>
                <a:spcPts val="0"/>
              </a:spcAft>
              <a:buSzPct val="100000"/>
              <a:buFont typeface="Arial"/>
              <a:buChar char="○"/>
            </a:pPr>
            <a:r>
              <a:rPr b="0" lang="en" sz="1211">
                <a:latin typeface="Arial"/>
                <a:ea typeface="Arial"/>
                <a:cs typeface="Arial"/>
                <a:sym typeface="Arial"/>
              </a:rPr>
              <a:t>Message Queues (e.g., RabbitMQ)</a:t>
            </a:r>
            <a:endParaRPr b="0" sz="1211">
              <a:latin typeface="Arial"/>
              <a:ea typeface="Arial"/>
              <a:cs typeface="Arial"/>
              <a:sym typeface="Arial"/>
            </a:endParaRPr>
          </a:p>
          <a:p>
            <a:pPr indent="0" lvl="0" marL="457200" rtl="0" algn="l">
              <a:lnSpc>
                <a:spcPct val="115000"/>
              </a:lnSpc>
              <a:spcBef>
                <a:spcPts val="1200"/>
              </a:spcBef>
              <a:spcAft>
                <a:spcPts val="0"/>
              </a:spcAft>
              <a:buNone/>
            </a:pPr>
            <a:r>
              <a:t/>
            </a:r>
            <a:endParaRPr b="0" sz="1211">
              <a:latin typeface="Arial"/>
              <a:ea typeface="Arial"/>
              <a:cs typeface="Arial"/>
              <a:sym typeface="Arial"/>
            </a:endParaRPr>
          </a:p>
          <a:p>
            <a:pPr indent="0" lvl="0" marL="0" rtl="0" algn="l">
              <a:spcBef>
                <a:spcPts val="1200"/>
              </a:spcBef>
              <a:spcAft>
                <a:spcPts val="0"/>
              </a:spcAft>
              <a:buNone/>
            </a:pPr>
            <a:r>
              <a:t/>
            </a:r>
            <a:endParaRPr sz="4311"/>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25"/>
          <p:cNvSpPr txBox="1"/>
          <p:nvPr>
            <p:ph type="ctrTitle"/>
          </p:nvPr>
        </p:nvSpPr>
        <p:spPr>
          <a:xfrm>
            <a:off x="485875" y="264475"/>
            <a:ext cx="8183700" cy="40098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500">
                <a:latin typeface="Arial"/>
                <a:ea typeface="Arial"/>
                <a:cs typeface="Arial"/>
                <a:sym typeface="Arial"/>
              </a:rPr>
              <a:t>4. Database Integration Tools &amp; Technologies</a:t>
            </a:r>
            <a:endParaRPr sz="15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Integration Platforms as a Service (iPaaS)</a:t>
            </a:r>
            <a:r>
              <a:rPr b="0" lang="en" sz="1300">
                <a:latin typeface="Arial"/>
                <a:ea typeface="Arial"/>
                <a:cs typeface="Arial"/>
                <a:sym typeface="Arial"/>
              </a:rPr>
              <a:t>: Cloud-based tools that manage data integration without requiring extensive coding. Examples include:</a:t>
            </a:r>
            <a:endParaRPr b="0"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Zapier</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MuleSoft</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Dell Boomi</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Integromat</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ETL Tools</a:t>
            </a:r>
            <a:r>
              <a:rPr b="0" lang="en" sz="1300">
                <a:latin typeface="Arial"/>
                <a:ea typeface="Arial"/>
                <a:cs typeface="Arial"/>
                <a:sym typeface="Arial"/>
              </a:rPr>
              <a:t>: Specialized software that helps with extracting, transforming, and loading data.</a:t>
            </a:r>
            <a:endParaRPr b="0"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Apache NiFi</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Talend</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Informatica</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Database Connectors &amp; ODBC/JDBC</a:t>
            </a:r>
            <a:r>
              <a:rPr b="0" lang="en" sz="1300">
                <a:latin typeface="Arial"/>
                <a:ea typeface="Arial"/>
                <a:cs typeface="Arial"/>
                <a:sym typeface="Arial"/>
              </a:rPr>
              <a:t>: Tools that help integrate databases by providing standardized communication protocols, enabling data access across different platforms.</a:t>
            </a:r>
            <a:endParaRPr b="0"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Cloud Data Integration Services</a:t>
            </a:r>
            <a:r>
              <a:rPr b="0" lang="en" sz="1300">
                <a:latin typeface="Arial"/>
                <a:ea typeface="Arial"/>
                <a:cs typeface="Arial"/>
                <a:sym typeface="Arial"/>
              </a:rPr>
              <a:t>: Many cloud platforms offer native tools to integrate with databases:</a:t>
            </a:r>
            <a:endParaRPr b="0" sz="1300">
              <a:latin typeface="Arial"/>
              <a:ea typeface="Arial"/>
              <a:cs typeface="Arial"/>
              <a:sym typeface="Arial"/>
            </a:endParaRPr>
          </a:p>
          <a:p>
            <a:pPr indent="0" lvl="0" marL="0" rtl="0" algn="l">
              <a:spcBef>
                <a:spcPts val="1200"/>
              </a:spcBef>
              <a:spcAft>
                <a:spcPts val="0"/>
              </a:spcAft>
              <a:buNone/>
            </a:pPr>
            <a:r>
              <a:t/>
            </a:r>
            <a:endParaRPr sz="44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26"/>
          <p:cNvSpPr txBox="1"/>
          <p:nvPr>
            <p:ph type="ctrTitle"/>
          </p:nvPr>
        </p:nvSpPr>
        <p:spPr>
          <a:xfrm>
            <a:off x="48025" y="0"/>
            <a:ext cx="8621700" cy="4162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800">
                <a:latin typeface="Arial"/>
                <a:ea typeface="Arial"/>
                <a:cs typeface="Arial"/>
                <a:sym typeface="Arial"/>
              </a:rPr>
              <a:t>5. Benefits of Database Integration</a:t>
            </a:r>
            <a:endParaRPr sz="18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lang="en" sz="1600">
                <a:latin typeface="Arial"/>
                <a:ea typeface="Arial"/>
                <a:cs typeface="Arial"/>
                <a:sym typeface="Arial"/>
              </a:rPr>
              <a:t>Data Consistency</a:t>
            </a:r>
            <a:r>
              <a:rPr b="0" lang="en" sz="1600">
                <a:latin typeface="Arial"/>
                <a:ea typeface="Arial"/>
                <a:cs typeface="Arial"/>
                <a:sym typeface="Arial"/>
              </a:rPr>
              <a:t>: Ensures that the same data is available across systems and is consistently updated.</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Improved Decision-Making</a:t>
            </a:r>
            <a:r>
              <a:rPr b="0" lang="en" sz="1600">
                <a:latin typeface="Arial"/>
                <a:ea typeface="Arial"/>
                <a:cs typeface="Arial"/>
                <a:sym typeface="Arial"/>
              </a:rPr>
              <a:t>: With integrated data, businesses can get a unified view for reporting, analytics, and strategic decisions.</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Operational Efficiency</a:t>
            </a:r>
            <a:r>
              <a:rPr b="0" lang="en" sz="1600">
                <a:latin typeface="Arial"/>
                <a:ea typeface="Arial"/>
                <a:cs typeface="Arial"/>
                <a:sym typeface="Arial"/>
              </a:rPr>
              <a:t>: Streamlines workflows and reduces manual effort in data handling.</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Scalability</a:t>
            </a:r>
            <a:r>
              <a:rPr b="0" lang="en" sz="1600">
                <a:latin typeface="Arial"/>
                <a:ea typeface="Arial"/>
                <a:cs typeface="Arial"/>
                <a:sym typeface="Arial"/>
              </a:rPr>
              <a:t>: As businesses grow, database integration ensures the system can handle increased data load and complexity.</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Cost Savings</a:t>
            </a:r>
            <a:r>
              <a:rPr b="0" lang="en" sz="1600">
                <a:latin typeface="Arial"/>
                <a:ea typeface="Arial"/>
                <a:cs typeface="Arial"/>
                <a:sym typeface="Arial"/>
              </a:rPr>
              <a:t>: Integrating systems can reduce the need for duplicated efforts, prevent errors, and automate many processes, leading to cost savings.</a:t>
            </a:r>
            <a:endParaRPr b="0" sz="1600">
              <a:latin typeface="Arial"/>
              <a:ea typeface="Arial"/>
              <a:cs typeface="Arial"/>
              <a:sym typeface="Arial"/>
            </a:endParaRPr>
          </a:p>
          <a:p>
            <a:pPr indent="0" lvl="0" marL="0" rtl="0" algn="l">
              <a:spcBef>
                <a:spcPts val="1200"/>
              </a:spcBef>
              <a:spcAft>
                <a:spcPts val="0"/>
              </a:spcAft>
              <a:buNone/>
            </a:pPr>
            <a:r>
              <a:t/>
            </a:r>
            <a:endParaRPr sz="47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27"/>
          <p:cNvSpPr txBox="1"/>
          <p:nvPr>
            <p:ph type="ctrTitle"/>
          </p:nvPr>
        </p:nvSpPr>
        <p:spPr>
          <a:xfrm>
            <a:off x="32025" y="264475"/>
            <a:ext cx="9144000" cy="38577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600">
                <a:latin typeface="Arial"/>
                <a:ea typeface="Arial"/>
                <a:cs typeface="Arial"/>
                <a:sym typeface="Arial"/>
              </a:rPr>
              <a:t>6. Challenges of Database Integration</a:t>
            </a:r>
            <a:endParaRPr sz="16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 sz="1400">
                <a:latin typeface="Arial"/>
                <a:ea typeface="Arial"/>
                <a:cs typeface="Arial"/>
                <a:sym typeface="Arial"/>
              </a:rPr>
              <a:t>Data Quality Issues</a:t>
            </a:r>
            <a:r>
              <a:rPr b="0" lang="en" sz="1400">
                <a:latin typeface="Arial"/>
                <a:ea typeface="Arial"/>
                <a:cs typeface="Arial"/>
                <a:sym typeface="Arial"/>
              </a:rPr>
              <a:t>: If the data across databases is inconsistent or poorly formatted, integration can lead to errors or incomplete data.</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Complexity</a:t>
            </a:r>
            <a:r>
              <a:rPr b="0" lang="en" sz="1400">
                <a:latin typeface="Arial"/>
                <a:ea typeface="Arial"/>
                <a:cs typeface="Arial"/>
                <a:sym typeface="Arial"/>
              </a:rPr>
              <a:t>: Integrating multiple databases, especially across different technologies, can be complex and time-consuming.</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Security Concerns</a:t>
            </a:r>
            <a:r>
              <a:rPr b="0" lang="en" sz="1400">
                <a:latin typeface="Arial"/>
                <a:ea typeface="Arial"/>
                <a:cs typeface="Arial"/>
                <a:sym typeface="Arial"/>
              </a:rPr>
              <a:t>: Ensuring data privacy and security during integration, especially with sensitive information, is critical.</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Latency</a:t>
            </a:r>
            <a:r>
              <a:rPr b="0" lang="en" sz="1400">
                <a:latin typeface="Arial"/>
                <a:ea typeface="Arial"/>
                <a:cs typeface="Arial"/>
                <a:sym typeface="Arial"/>
              </a:rPr>
              <a:t>: For real-time integrations, there might be concerns over how quickly the data is synchronized or transferred between systems.</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Maintenance</a:t>
            </a:r>
            <a:r>
              <a:rPr b="0" lang="en" sz="1400">
                <a:latin typeface="Arial"/>
                <a:ea typeface="Arial"/>
                <a:cs typeface="Arial"/>
                <a:sym typeface="Arial"/>
              </a:rPr>
              <a:t>: Integrated systems require ongoing monitoring and maintenance to ensure they continue to function properly as both source and target systems evolve.</a:t>
            </a:r>
            <a:endParaRPr b="0" sz="1400">
              <a:latin typeface="Arial"/>
              <a:ea typeface="Arial"/>
              <a:cs typeface="Arial"/>
              <a:sym typeface="Arial"/>
            </a:endParaRPr>
          </a:p>
          <a:p>
            <a:pPr indent="0" lvl="0" marL="0" rtl="0" algn="l">
              <a:spcBef>
                <a:spcPts val="1200"/>
              </a:spcBef>
              <a:spcAft>
                <a:spcPts val="0"/>
              </a:spcAft>
              <a:buNone/>
            </a:pPr>
            <a:r>
              <a:t/>
            </a:r>
            <a:endParaRPr sz="45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28"/>
          <p:cNvSpPr txBox="1"/>
          <p:nvPr>
            <p:ph idx="1" type="subTitle"/>
          </p:nvPr>
        </p:nvSpPr>
        <p:spPr>
          <a:xfrm>
            <a:off x="32025" y="288150"/>
            <a:ext cx="9144000" cy="3873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700">
                <a:solidFill>
                  <a:schemeClr val="dk2"/>
                </a:solidFill>
                <a:latin typeface="Arial"/>
                <a:ea typeface="Arial"/>
                <a:cs typeface="Arial"/>
                <a:sym typeface="Arial"/>
              </a:rPr>
              <a:t>7. Use Cases for Database Integration</a:t>
            </a:r>
            <a:endParaRPr b="1" sz="1700">
              <a:solidFill>
                <a:schemeClr val="dk2"/>
              </a:solidFill>
              <a:latin typeface="Arial"/>
              <a:ea typeface="Arial"/>
              <a:cs typeface="Arial"/>
              <a:sym typeface="Arial"/>
            </a:endParaRPr>
          </a:p>
          <a:p>
            <a:pPr indent="-323850" lvl="0" marL="457200" rtl="0" algn="l">
              <a:lnSpc>
                <a:spcPct val="115000"/>
              </a:lnSpc>
              <a:spcBef>
                <a:spcPts val="1200"/>
              </a:spcBef>
              <a:spcAft>
                <a:spcPts val="0"/>
              </a:spcAft>
              <a:buClr>
                <a:schemeClr val="dk2"/>
              </a:buClr>
              <a:buSzPts val="1500"/>
              <a:buFont typeface="Arial"/>
              <a:buChar char="●"/>
            </a:pPr>
            <a:r>
              <a:rPr b="1" lang="en" sz="1500">
                <a:solidFill>
                  <a:schemeClr val="dk2"/>
                </a:solidFill>
                <a:latin typeface="Arial"/>
                <a:ea typeface="Arial"/>
                <a:cs typeface="Arial"/>
                <a:sym typeface="Arial"/>
              </a:rPr>
              <a:t>Customer Relationship Management (CRM) Integration</a:t>
            </a:r>
            <a:r>
              <a:rPr lang="en" sz="1500">
                <a:solidFill>
                  <a:schemeClr val="dk2"/>
                </a:solidFill>
                <a:latin typeface="Arial"/>
                <a:ea typeface="Arial"/>
                <a:cs typeface="Arial"/>
                <a:sym typeface="Arial"/>
              </a:rPr>
              <a:t>: Connecting a CRM system with a marketing automation platform to sync customer data and marketing activities.</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E-Commerce Integration</a:t>
            </a:r>
            <a:r>
              <a:rPr lang="en" sz="1500">
                <a:solidFill>
                  <a:schemeClr val="dk2"/>
                </a:solidFill>
                <a:latin typeface="Arial"/>
                <a:ea typeface="Arial"/>
                <a:cs typeface="Arial"/>
                <a:sym typeface="Arial"/>
              </a:rPr>
              <a:t>: Integrating e-commerce platforms (e.g., Shopify, WooCommerce) with backend databases, inventory systems, and payment gateways.</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Financial Data Integration</a:t>
            </a:r>
            <a:r>
              <a:rPr lang="en" sz="1500">
                <a:solidFill>
                  <a:schemeClr val="dk2"/>
                </a:solidFill>
                <a:latin typeface="Arial"/>
                <a:ea typeface="Arial"/>
                <a:cs typeface="Arial"/>
                <a:sym typeface="Arial"/>
              </a:rPr>
              <a:t>: Connecting various accounting systems, banking systems, and financial software to create a unified financial reporting dashboard.</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Healthcare Integration</a:t>
            </a:r>
            <a:r>
              <a:rPr lang="en" sz="1500">
                <a:solidFill>
                  <a:schemeClr val="dk2"/>
                </a:solidFill>
                <a:latin typeface="Arial"/>
                <a:ea typeface="Arial"/>
                <a:cs typeface="Arial"/>
                <a:sym typeface="Arial"/>
              </a:rPr>
              <a:t>: Sharing patient data between different healthcare providers, systems, and electronic health records (EHR) systems for improved care coordination.</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Supply Chain Integration</a:t>
            </a:r>
            <a:r>
              <a:rPr lang="en" sz="1500">
                <a:solidFill>
                  <a:schemeClr val="dk2"/>
                </a:solidFill>
                <a:latin typeface="Arial"/>
                <a:ea typeface="Arial"/>
                <a:cs typeface="Arial"/>
                <a:sym typeface="Arial"/>
              </a:rPr>
              <a:t>: Synchronizing inventory, order management, and logistics systems to streamline supply chain operations.</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29"/>
          <p:cNvSpPr txBox="1"/>
          <p:nvPr>
            <p:ph type="ctrTitle"/>
          </p:nvPr>
        </p:nvSpPr>
        <p:spPr>
          <a:xfrm>
            <a:off x="485875" y="264475"/>
            <a:ext cx="8183700" cy="64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80"/>
              <a:t>WHAT DO YOU UNDERSTAND BY FOR CUSTOMER DATABASE WITH </a:t>
            </a:r>
            <a:r>
              <a:rPr lang="en" sz="2280"/>
              <a:t>SEARCH</a:t>
            </a:r>
            <a:r>
              <a:rPr lang="en" sz="2280"/>
              <a:t> &amp; FILTER?</a:t>
            </a:r>
            <a:endParaRPr sz="2280"/>
          </a:p>
        </p:txBody>
      </p:sp>
      <p:sp>
        <p:nvSpPr>
          <p:cNvPr id="680" name="Google Shape;680;p129"/>
          <p:cNvSpPr txBox="1"/>
          <p:nvPr>
            <p:ph idx="1" type="subTitle"/>
          </p:nvPr>
        </p:nvSpPr>
        <p:spPr>
          <a:xfrm>
            <a:off x="48025" y="1328700"/>
            <a:ext cx="9004800" cy="3353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What is a Customer Database?</a:t>
            </a:r>
            <a:endParaRPr b="1" sz="18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Char char="●"/>
            </a:pPr>
            <a:r>
              <a:rPr b="1" lang="en" sz="1600">
                <a:solidFill>
                  <a:schemeClr val="dk2"/>
                </a:solidFill>
                <a:latin typeface="Arial"/>
                <a:ea typeface="Arial"/>
                <a:cs typeface="Arial"/>
                <a:sym typeface="Arial"/>
              </a:rPr>
              <a:t>Definition</a:t>
            </a:r>
            <a:r>
              <a:rPr lang="en" sz="1600">
                <a:solidFill>
                  <a:schemeClr val="dk2"/>
                </a:solidFill>
                <a:latin typeface="Arial"/>
                <a:ea typeface="Arial"/>
                <a:cs typeface="Arial"/>
                <a:sym typeface="Arial"/>
              </a:rPr>
              <a:t>: A customer database is a structured collection of information about customers, such as names, contact details, purchase history, and preferences.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Purpose</a:t>
            </a:r>
            <a:r>
              <a:rPr lang="en" sz="1600">
                <a:solidFill>
                  <a:schemeClr val="dk2"/>
                </a:solidFill>
                <a:latin typeface="Arial"/>
                <a:ea typeface="Arial"/>
                <a:cs typeface="Arial"/>
                <a:sym typeface="Arial"/>
              </a:rPr>
              <a:t>: To store, manage, and retrieve customer information efficiently for marketing, sales, support, and service purposes.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Components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Customer profile </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Purchase history</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Interaction logs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30"/>
          <p:cNvSpPr txBox="1"/>
          <p:nvPr>
            <p:ph type="ctrTitle"/>
          </p:nvPr>
        </p:nvSpPr>
        <p:spPr>
          <a:xfrm>
            <a:off x="368200" y="208425"/>
            <a:ext cx="8605500" cy="45060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100">
                <a:latin typeface="Arial"/>
                <a:ea typeface="Arial"/>
                <a:cs typeface="Arial"/>
                <a:sym typeface="Arial"/>
              </a:rPr>
              <a:t>Importance of a Customer Database</a:t>
            </a:r>
            <a:endParaRPr sz="21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Centralized Information</a:t>
            </a:r>
            <a:r>
              <a:rPr b="0" lang="en" sz="1900">
                <a:latin typeface="Arial"/>
                <a:ea typeface="Arial"/>
                <a:cs typeface="Arial"/>
                <a:sym typeface="Arial"/>
              </a:rPr>
              <a:t>: A single source of truth for all customer-related data.</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Personalization</a:t>
            </a:r>
            <a:r>
              <a:rPr b="0" lang="en" sz="1900">
                <a:latin typeface="Arial"/>
                <a:ea typeface="Arial"/>
                <a:cs typeface="Arial"/>
                <a:sym typeface="Arial"/>
              </a:rPr>
              <a:t>: Tailor marketing and sales efforts based on customer data.</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Efficiency</a:t>
            </a:r>
            <a:r>
              <a:rPr b="0" lang="en" sz="1900">
                <a:latin typeface="Arial"/>
                <a:ea typeface="Arial"/>
                <a:cs typeface="Arial"/>
                <a:sym typeface="Arial"/>
              </a:rPr>
              <a:t>: Quickly access and update customer information, improving decision-making and workflow.</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Customer Retention</a:t>
            </a:r>
            <a:r>
              <a:rPr b="0" lang="en" sz="1900">
                <a:latin typeface="Arial"/>
                <a:ea typeface="Arial"/>
                <a:cs typeface="Arial"/>
                <a:sym typeface="Arial"/>
              </a:rPr>
              <a:t>: Track interactions, resolve issues, and build stronger customer relationships.</a:t>
            </a:r>
            <a:endParaRPr b="0" sz="1900">
              <a:latin typeface="Arial"/>
              <a:ea typeface="Arial"/>
              <a:cs typeface="Arial"/>
              <a:sym typeface="Arial"/>
            </a:endParaRPr>
          </a:p>
          <a:p>
            <a:pPr indent="0" lvl="0" marL="0" rtl="0" algn="l">
              <a:spcBef>
                <a:spcPts val="1200"/>
              </a:spcBef>
              <a:spcAft>
                <a:spcPts val="0"/>
              </a:spcAft>
              <a:buNone/>
            </a:pPr>
            <a:r>
              <a:t/>
            </a:r>
            <a:endParaRPr sz="50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31"/>
          <p:cNvSpPr txBox="1"/>
          <p:nvPr>
            <p:ph type="ctrTitle"/>
          </p:nvPr>
        </p:nvSpPr>
        <p:spPr>
          <a:xfrm>
            <a:off x="72050" y="264475"/>
            <a:ext cx="8597400" cy="43461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200">
                <a:latin typeface="Arial"/>
                <a:ea typeface="Arial"/>
                <a:cs typeface="Arial"/>
                <a:sym typeface="Arial"/>
              </a:rPr>
              <a:t>What is Search and Filter in a Customer Database?</a:t>
            </a:r>
            <a:endParaRPr sz="2200">
              <a:latin typeface="Arial"/>
              <a:ea typeface="Arial"/>
              <a:cs typeface="Arial"/>
              <a:sym typeface="Arial"/>
            </a:endParaRPr>
          </a:p>
          <a:p>
            <a:pPr indent="-355600" lvl="0" marL="457200" rtl="0" algn="l">
              <a:lnSpc>
                <a:spcPct val="115000"/>
              </a:lnSpc>
              <a:spcBef>
                <a:spcPts val="1200"/>
              </a:spcBef>
              <a:spcAft>
                <a:spcPts val="0"/>
              </a:spcAft>
              <a:buSzPts val="2000"/>
              <a:buFont typeface="Arial"/>
              <a:buChar char="●"/>
            </a:pPr>
            <a:r>
              <a:rPr lang="en" sz="2000">
                <a:latin typeface="Arial"/>
                <a:ea typeface="Arial"/>
                <a:cs typeface="Arial"/>
                <a:sym typeface="Arial"/>
              </a:rPr>
              <a:t>Search</a:t>
            </a:r>
            <a:r>
              <a:rPr b="0" lang="en" sz="2000">
                <a:latin typeface="Arial"/>
                <a:ea typeface="Arial"/>
                <a:cs typeface="Arial"/>
                <a:sym typeface="Arial"/>
              </a:rPr>
              <a:t>: Allows users to locate specific customers or pieces of information based on keywords or phrases (e.g., name, email address).</a:t>
            </a:r>
            <a:endParaRPr b="0"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a:latin typeface="Arial"/>
                <a:ea typeface="Arial"/>
                <a:cs typeface="Arial"/>
                <a:sym typeface="Arial"/>
              </a:rPr>
              <a:t>Filter</a:t>
            </a:r>
            <a:r>
              <a:rPr b="0" lang="en" sz="2000">
                <a:latin typeface="Arial"/>
                <a:ea typeface="Arial"/>
                <a:cs typeface="Arial"/>
                <a:sym typeface="Arial"/>
              </a:rPr>
              <a:t>: Helps narrow down customer records based on criteria such as purchase history, geographical location, or customer status (e.g., active vs. inactive).</a:t>
            </a:r>
            <a:endParaRPr b="0"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a:latin typeface="Arial"/>
                <a:ea typeface="Arial"/>
                <a:cs typeface="Arial"/>
                <a:sym typeface="Arial"/>
              </a:rPr>
              <a:t>Purpose</a:t>
            </a:r>
            <a:r>
              <a:rPr b="0" lang="en" sz="2000">
                <a:latin typeface="Arial"/>
                <a:ea typeface="Arial"/>
                <a:cs typeface="Arial"/>
                <a:sym typeface="Arial"/>
              </a:rPr>
              <a:t>: Make it easier to find specific data and improve the efficiency of customer management tasks.</a:t>
            </a:r>
            <a:endParaRPr b="0" sz="20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type="ctrTitle"/>
          </p:nvPr>
        </p:nvSpPr>
        <p:spPr>
          <a:xfrm>
            <a:off x="485875" y="264475"/>
            <a:ext cx="8183700" cy="48255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800">
                <a:latin typeface="Arial"/>
                <a:ea typeface="Arial"/>
                <a:cs typeface="Arial"/>
                <a:sym typeface="Arial"/>
              </a:rPr>
              <a:t>Tools and technologies for big data:</a:t>
            </a:r>
            <a:endParaRPr sz="18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Hadoop:</a:t>
            </a:r>
            <a:r>
              <a:rPr b="0" lang="en" sz="1800">
                <a:latin typeface="Arial"/>
                <a:ea typeface="Arial"/>
                <a:cs typeface="Arial"/>
                <a:sym typeface="Arial"/>
              </a:rPr>
              <a:t> A framework for storing and processing large datasets.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Spark:</a:t>
            </a:r>
            <a:r>
              <a:rPr b="0" lang="en" sz="1800">
                <a:latin typeface="Arial"/>
                <a:ea typeface="Arial"/>
                <a:cs typeface="Arial"/>
                <a:sym typeface="Arial"/>
              </a:rPr>
              <a:t> A fast and general-purpose cluster computing system.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NoSQL databases:</a:t>
            </a:r>
            <a:r>
              <a:rPr b="0" lang="en" sz="1800">
                <a:latin typeface="Arial"/>
                <a:ea typeface="Arial"/>
                <a:cs typeface="Arial"/>
                <a:sym typeface="Arial"/>
              </a:rPr>
              <a:t> Databases designed to handle large amounts of unstructured data.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Machine learning:</a:t>
            </a:r>
            <a:r>
              <a:rPr b="0" lang="en" sz="1800">
                <a:latin typeface="Arial"/>
                <a:ea typeface="Arial"/>
                <a:cs typeface="Arial"/>
                <a:sym typeface="Arial"/>
              </a:rPr>
              <a:t> Algorithms for learning patterns from data.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Data visualization tools:</a:t>
            </a:r>
            <a:r>
              <a:rPr b="0" lang="en" sz="1800">
                <a:latin typeface="Arial"/>
                <a:ea typeface="Arial"/>
                <a:cs typeface="Arial"/>
                <a:sym typeface="Arial"/>
              </a:rPr>
              <a:t> Tools for visualizing and understanding big data.</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32"/>
          <p:cNvSpPr txBox="1"/>
          <p:nvPr>
            <p:ph idx="1" type="subTitle"/>
          </p:nvPr>
        </p:nvSpPr>
        <p:spPr>
          <a:xfrm>
            <a:off x="0" y="64025"/>
            <a:ext cx="8669700" cy="45144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Key Features of Search &amp; Filter in a Customer Database</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Search Box</a:t>
            </a:r>
            <a:r>
              <a:rPr lang="en" sz="2000">
                <a:solidFill>
                  <a:schemeClr val="dk2"/>
                </a:solidFill>
                <a:latin typeface="Arial"/>
                <a:ea typeface="Arial"/>
                <a:cs typeface="Arial"/>
                <a:sym typeface="Arial"/>
              </a:rPr>
              <a:t>: A simple text input that allows users to type queries and find specific customer records.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Advanced Filters</a:t>
            </a:r>
            <a:r>
              <a:rPr lang="en" sz="2000">
                <a:solidFill>
                  <a:schemeClr val="dk2"/>
                </a:solidFill>
                <a:latin typeface="Arial"/>
                <a:ea typeface="Arial"/>
                <a:cs typeface="Arial"/>
                <a:sym typeface="Arial"/>
              </a:rPr>
              <a:t>: Drop-down menus, checkboxes, and date ranges that allow users to filter data by specific criteria.</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Sorting</a:t>
            </a:r>
            <a:r>
              <a:rPr lang="en" sz="2000">
                <a:solidFill>
                  <a:schemeClr val="dk2"/>
                </a:solidFill>
                <a:latin typeface="Arial"/>
                <a:ea typeface="Arial"/>
                <a:cs typeface="Arial"/>
                <a:sym typeface="Arial"/>
              </a:rPr>
              <a:t>: Sorting options to organize the data (e.g., by name, date, or customer value).</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Search Results Display</a:t>
            </a:r>
            <a:r>
              <a:rPr lang="en" sz="2000">
                <a:solidFill>
                  <a:schemeClr val="dk2"/>
                </a:solidFill>
                <a:latin typeface="Arial"/>
                <a:ea typeface="Arial"/>
                <a:cs typeface="Arial"/>
                <a:sym typeface="Arial"/>
              </a:rPr>
              <a:t>: After a search or filter, results should be displayed in an organized, user-friendly format (e.g., a table).</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sz="33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33"/>
          <p:cNvSpPr txBox="1"/>
          <p:nvPr>
            <p:ph idx="1" type="subTitle"/>
          </p:nvPr>
        </p:nvSpPr>
        <p:spPr>
          <a:xfrm>
            <a:off x="128075" y="152075"/>
            <a:ext cx="8541600" cy="4450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a:solidFill>
                  <a:schemeClr val="dk2"/>
                </a:solidFill>
                <a:latin typeface="Arial"/>
                <a:ea typeface="Arial"/>
                <a:cs typeface="Arial"/>
                <a:sym typeface="Arial"/>
              </a:rPr>
              <a:t>Benefits of Search &amp; Filter Functionality</a:t>
            </a:r>
            <a:endParaRPr b="1">
              <a:solidFill>
                <a:schemeClr val="dk2"/>
              </a:solidFill>
              <a:latin typeface="Arial"/>
              <a:ea typeface="Arial"/>
              <a:cs typeface="Arial"/>
              <a:sym typeface="Arial"/>
            </a:endParaRPr>
          </a:p>
          <a:p>
            <a:pPr indent="-368300" lvl="0" marL="457200" rtl="0" algn="l">
              <a:lnSpc>
                <a:spcPct val="115000"/>
              </a:lnSpc>
              <a:spcBef>
                <a:spcPts val="1200"/>
              </a:spcBef>
              <a:spcAft>
                <a:spcPts val="0"/>
              </a:spcAft>
              <a:buClr>
                <a:schemeClr val="dk2"/>
              </a:buClr>
              <a:buSzPts val="2200"/>
              <a:buFont typeface="Arial"/>
              <a:buChar char="●"/>
            </a:pPr>
            <a:r>
              <a:rPr b="1" lang="en" sz="2200">
                <a:solidFill>
                  <a:schemeClr val="dk2"/>
                </a:solidFill>
                <a:latin typeface="Arial"/>
                <a:ea typeface="Arial"/>
                <a:cs typeface="Arial"/>
                <a:sym typeface="Arial"/>
              </a:rPr>
              <a:t>Improved Efficiency</a:t>
            </a:r>
            <a:r>
              <a:rPr lang="en" sz="2200">
                <a:solidFill>
                  <a:schemeClr val="dk2"/>
                </a:solidFill>
                <a:latin typeface="Arial"/>
                <a:ea typeface="Arial"/>
                <a:cs typeface="Arial"/>
                <a:sym typeface="Arial"/>
              </a:rPr>
              <a:t>: Quickly locate customer records without manually searching through large datasets.</a:t>
            </a:r>
            <a:endParaRPr sz="2200">
              <a:solidFill>
                <a:schemeClr val="dk2"/>
              </a:solidFill>
              <a:latin typeface="Arial"/>
              <a:ea typeface="Arial"/>
              <a:cs typeface="Arial"/>
              <a:sym typeface="Arial"/>
            </a:endParaRPr>
          </a:p>
          <a:p>
            <a:pPr indent="-368300" lvl="0" marL="457200" rtl="0" algn="l">
              <a:lnSpc>
                <a:spcPct val="115000"/>
              </a:lnSpc>
              <a:spcBef>
                <a:spcPts val="0"/>
              </a:spcBef>
              <a:spcAft>
                <a:spcPts val="0"/>
              </a:spcAft>
              <a:buClr>
                <a:schemeClr val="dk2"/>
              </a:buClr>
              <a:buSzPts val="2200"/>
              <a:buFont typeface="Arial"/>
              <a:buChar char="●"/>
            </a:pPr>
            <a:r>
              <a:rPr b="1" lang="en" sz="2200">
                <a:solidFill>
                  <a:schemeClr val="dk2"/>
                </a:solidFill>
                <a:latin typeface="Arial"/>
                <a:ea typeface="Arial"/>
                <a:cs typeface="Arial"/>
                <a:sym typeface="Arial"/>
              </a:rPr>
              <a:t>Time Savings</a:t>
            </a:r>
            <a:r>
              <a:rPr lang="en" sz="2200">
                <a:solidFill>
                  <a:schemeClr val="dk2"/>
                </a:solidFill>
                <a:latin typeface="Arial"/>
                <a:ea typeface="Arial"/>
                <a:cs typeface="Arial"/>
                <a:sym typeface="Arial"/>
              </a:rPr>
              <a:t>: Reduce the time spent on routine tasks like finding customer information or tracking past interactions.</a:t>
            </a:r>
            <a:endParaRPr sz="2200">
              <a:solidFill>
                <a:schemeClr val="dk2"/>
              </a:solidFill>
              <a:latin typeface="Arial"/>
              <a:ea typeface="Arial"/>
              <a:cs typeface="Arial"/>
              <a:sym typeface="Arial"/>
            </a:endParaRPr>
          </a:p>
          <a:p>
            <a:pPr indent="-368300" lvl="0" marL="457200" rtl="0" algn="l">
              <a:lnSpc>
                <a:spcPct val="115000"/>
              </a:lnSpc>
              <a:spcBef>
                <a:spcPts val="0"/>
              </a:spcBef>
              <a:spcAft>
                <a:spcPts val="0"/>
              </a:spcAft>
              <a:buClr>
                <a:schemeClr val="dk2"/>
              </a:buClr>
              <a:buSzPts val="2200"/>
              <a:buFont typeface="Arial"/>
              <a:buChar char="●"/>
            </a:pPr>
            <a:r>
              <a:rPr b="1" lang="en" sz="2200">
                <a:solidFill>
                  <a:schemeClr val="dk2"/>
                </a:solidFill>
                <a:latin typeface="Arial"/>
                <a:ea typeface="Arial"/>
                <a:cs typeface="Arial"/>
                <a:sym typeface="Arial"/>
              </a:rPr>
              <a:t>Better Decision-Making</a:t>
            </a:r>
            <a:r>
              <a:rPr lang="en" sz="2200">
                <a:solidFill>
                  <a:schemeClr val="dk2"/>
                </a:solidFill>
                <a:latin typeface="Arial"/>
                <a:ea typeface="Arial"/>
                <a:cs typeface="Arial"/>
                <a:sym typeface="Arial"/>
              </a:rPr>
              <a:t>: Easy access to segmented customer data helps inform marketing and sales strategies.</a:t>
            </a:r>
            <a:endParaRPr sz="2200">
              <a:solidFill>
                <a:schemeClr val="dk2"/>
              </a:solidFill>
              <a:latin typeface="Arial"/>
              <a:ea typeface="Arial"/>
              <a:cs typeface="Arial"/>
              <a:sym typeface="Arial"/>
            </a:endParaRPr>
          </a:p>
          <a:p>
            <a:pPr indent="-368300" lvl="0" marL="457200" rtl="0" algn="l">
              <a:lnSpc>
                <a:spcPct val="115000"/>
              </a:lnSpc>
              <a:spcBef>
                <a:spcPts val="0"/>
              </a:spcBef>
              <a:spcAft>
                <a:spcPts val="0"/>
              </a:spcAft>
              <a:buClr>
                <a:schemeClr val="dk2"/>
              </a:buClr>
              <a:buSzPts val="2200"/>
              <a:buFont typeface="Arial"/>
              <a:buChar char="●"/>
            </a:pPr>
            <a:r>
              <a:rPr b="1" lang="en" sz="2200">
                <a:solidFill>
                  <a:schemeClr val="dk2"/>
                </a:solidFill>
                <a:latin typeface="Arial"/>
                <a:ea typeface="Arial"/>
                <a:cs typeface="Arial"/>
                <a:sym typeface="Arial"/>
              </a:rPr>
              <a:t>Data Quality</a:t>
            </a:r>
            <a:r>
              <a:rPr lang="en" sz="2200">
                <a:solidFill>
                  <a:schemeClr val="dk2"/>
                </a:solidFill>
                <a:latin typeface="Arial"/>
                <a:ea typeface="Arial"/>
                <a:cs typeface="Arial"/>
                <a:sym typeface="Arial"/>
              </a:rPr>
              <a:t>: Filters allow for better analysis, helping to identify trends or anomalies (e.g., frequent customers, high-value clients).</a:t>
            </a:r>
            <a:endParaRPr sz="22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34"/>
          <p:cNvSpPr txBox="1"/>
          <p:nvPr>
            <p:ph type="ctrTitle"/>
          </p:nvPr>
        </p:nvSpPr>
        <p:spPr>
          <a:xfrm>
            <a:off x="48025" y="56025"/>
            <a:ext cx="8517600" cy="46263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300">
                <a:latin typeface="Arial"/>
                <a:ea typeface="Arial"/>
                <a:cs typeface="Arial"/>
                <a:sym typeface="Arial"/>
              </a:rPr>
              <a:t>Common Fields in a Customer Database for Search &amp; Filter</a:t>
            </a:r>
            <a:endParaRPr sz="2300">
              <a:latin typeface="Arial"/>
              <a:ea typeface="Arial"/>
              <a:cs typeface="Arial"/>
              <a:sym typeface="Arial"/>
            </a:endParaRPr>
          </a:p>
          <a:p>
            <a:pPr indent="-361950" lvl="0" marL="457200" rtl="0" algn="l">
              <a:lnSpc>
                <a:spcPct val="115000"/>
              </a:lnSpc>
              <a:spcBef>
                <a:spcPts val="1200"/>
              </a:spcBef>
              <a:spcAft>
                <a:spcPts val="0"/>
              </a:spcAft>
              <a:buSzPts val="2100"/>
              <a:buFont typeface="Arial"/>
              <a:buChar char="●"/>
            </a:pPr>
            <a:r>
              <a:rPr lang="en" sz="2100">
                <a:latin typeface="Arial"/>
                <a:ea typeface="Arial"/>
                <a:cs typeface="Arial"/>
                <a:sym typeface="Arial"/>
              </a:rPr>
              <a:t>Customer Name</a:t>
            </a:r>
            <a:r>
              <a:rPr b="0" lang="en" sz="2100">
                <a:latin typeface="Arial"/>
                <a:ea typeface="Arial"/>
                <a:cs typeface="Arial"/>
                <a:sym typeface="Arial"/>
              </a:rPr>
              <a:t>: First name, last name, company name.</a:t>
            </a:r>
            <a:endParaRPr b="0"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 sz="2100">
                <a:latin typeface="Arial"/>
                <a:ea typeface="Arial"/>
                <a:cs typeface="Arial"/>
                <a:sym typeface="Arial"/>
              </a:rPr>
              <a:t>Contact Information</a:t>
            </a:r>
            <a:r>
              <a:rPr b="0" lang="en" sz="2100">
                <a:latin typeface="Arial"/>
                <a:ea typeface="Arial"/>
                <a:cs typeface="Arial"/>
                <a:sym typeface="Arial"/>
              </a:rPr>
              <a:t>: Email, phone number, physical address.</a:t>
            </a:r>
            <a:endParaRPr b="0"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 sz="2100">
                <a:latin typeface="Arial"/>
                <a:ea typeface="Arial"/>
                <a:cs typeface="Arial"/>
                <a:sym typeface="Arial"/>
              </a:rPr>
              <a:t>Purchase History</a:t>
            </a:r>
            <a:r>
              <a:rPr b="0" lang="en" sz="2100">
                <a:latin typeface="Arial"/>
                <a:ea typeface="Arial"/>
                <a:cs typeface="Arial"/>
                <a:sym typeface="Arial"/>
              </a:rPr>
              <a:t>: Items bought, dates of purchase, order value.</a:t>
            </a:r>
            <a:endParaRPr b="0"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 sz="2100">
                <a:latin typeface="Arial"/>
                <a:ea typeface="Arial"/>
                <a:cs typeface="Arial"/>
                <a:sym typeface="Arial"/>
              </a:rPr>
              <a:t>Customer Status</a:t>
            </a:r>
            <a:r>
              <a:rPr b="0" lang="en" sz="2100">
                <a:latin typeface="Arial"/>
                <a:ea typeface="Arial"/>
                <a:cs typeface="Arial"/>
                <a:sym typeface="Arial"/>
              </a:rPr>
              <a:t>: Active, inactive, VIP, or leads.</a:t>
            </a:r>
            <a:endParaRPr b="0"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 sz="2100">
                <a:latin typeface="Arial"/>
                <a:ea typeface="Arial"/>
                <a:cs typeface="Arial"/>
                <a:sym typeface="Arial"/>
              </a:rPr>
              <a:t>Location</a:t>
            </a:r>
            <a:r>
              <a:rPr b="0" lang="en" sz="2100">
                <a:latin typeface="Arial"/>
                <a:ea typeface="Arial"/>
                <a:cs typeface="Arial"/>
                <a:sym typeface="Arial"/>
              </a:rPr>
              <a:t>: Geographical location (e.g., city, region, country).</a:t>
            </a:r>
            <a:endParaRPr b="0"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 sz="2100">
                <a:latin typeface="Arial"/>
                <a:ea typeface="Arial"/>
                <a:cs typeface="Arial"/>
                <a:sym typeface="Arial"/>
              </a:rPr>
              <a:t>Behavioral Data</a:t>
            </a:r>
            <a:r>
              <a:rPr b="0" lang="en" sz="2100">
                <a:latin typeface="Arial"/>
                <a:ea typeface="Arial"/>
                <a:cs typeface="Arial"/>
                <a:sym typeface="Arial"/>
              </a:rPr>
              <a:t>: Last interaction date, last purchase date, customer preferences.</a:t>
            </a:r>
            <a:endParaRPr b="0" sz="2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35"/>
          <p:cNvSpPr txBox="1"/>
          <p:nvPr>
            <p:ph type="ctrTitle"/>
          </p:nvPr>
        </p:nvSpPr>
        <p:spPr>
          <a:xfrm>
            <a:off x="56025" y="264475"/>
            <a:ext cx="9087900" cy="42660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Clr>
                <a:schemeClr val="dk2"/>
              </a:buClr>
              <a:buSzPct val="84615"/>
              <a:buFont typeface="Arial"/>
              <a:buNone/>
            </a:pPr>
            <a:r>
              <a:rPr lang="en" sz="1300">
                <a:latin typeface="Arial"/>
                <a:ea typeface="Arial"/>
                <a:cs typeface="Arial"/>
                <a:sym typeface="Arial"/>
              </a:rPr>
              <a:t> </a:t>
            </a:r>
            <a:r>
              <a:rPr lang="en" sz="1911">
                <a:latin typeface="Arial"/>
                <a:ea typeface="Arial"/>
                <a:cs typeface="Arial"/>
                <a:sym typeface="Arial"/>
              </a:rPr>
              <a:t>Designing the Search &amp; Filter Interface</a:t>
            </a:r>
            <a:endParaRPr sz="1911">
              <a:latin typeface="Arial"/>
              <a:ea typeface="Arial"/>
              <a:cs typeface="Arial"/>
              <a:sym typeface="Arial"/>
            </a:endParaRPr>
          </a:p>
          <a:p>
            <a:pPr indent="-326389" lvl="0" marL="457200" rtl="0" algn="l">
              <a:lnSpc>
                <a:spcPct val="115000"/>
              </a:lnSpc>
              <a:spcBef>
                <a:spcPts val="1200"/>
              </a:spcBef>
              <a:spcAft>
                <a:spcPts val="0"/>
              </a:spcAft>
              <a:buSzPct val="100000"/>
              <a:buFont typeface="Arial"/>
              <a:buChar char="●"/>
            </a:pPr>
            <a:r>
              <a:rPr lang="en" sz="1711">
                <a:latin typeface="Arial"/>
                <a:ea typeface="Arial"/>
                <a:cs typeface="Arial"/>
                <a:sym typeface="Arial"/>
              </a:rPr>
              <a:t>Simple Search Box</a:t>
            </a:r>
            <a:r>
              <a:rPr b="0" lang="en" sz="1711">
                <a:latin typeface="Arial"/>
                <a:ea typeface="Arial"/>
                <a:cs typeface="Arial"/>
                <a:sym typeface="Arial"/>
              </a:rPr>
              <a:t>: A field for text input with instant search results or a "search" button.</a:t>
            </a:r>
            <a:endParaRPr b="0" sz="1711">
              <a:latin typeface="Arial"/>
              <a:ea typeface="Arial"/>
              <a:cs typeface="Arial"/>
              <a:sym typeface="Arial"/>
            </a:endParaRPr>
          </a:p>
          <a:p>
            <a:pPr indent="-326389" lvl="0" marL="457200" rtl="0" algn="l">
              <a:lnSpc>
                <a:spcPct val="115000"/>
              </a:lnSpc>
              <a:spcBef>
                <a:spcPts val="0"/>
              </a:spcBef>
              <a:spcAft>
                <a:spcPts val="0"/>
              </a:spcAft>
              <a:buSzPct val="100000"/>
              <a:buFont typeface="Arial"/>
              <a:buChar char="●"/>
            </a:pPr>
            <a:r>
              <a:rPr lang="en" sz="1711">
                <a:latin typeface="Arial"/>
                <a:ea typeface="Arial"/>
                <a:cs typeface="Arial"/>
                <a:sym typeface="Arial"/>
              </a:rPr>
              <a:t>Filter Options</a:t>
            </a:r>
            <a:r>
              <a:rPr b="0" lang="en" sz="1711">
                <a:latin typeface="Arial"/>
                <a:ea typeface="Arial"/>
                <a:cs typeface="Arial"/>
                <a:sym typeface="Arial"/>
              </a:rPr>
              <a:t>: Filters should be clearly labeled (e.g., “Filter by Date,” “Filter by Status”).</a:t>
            </a:r>
            <a:endParaRPr b="0" sz="1711">
              <a:latin typeface="Arial"/>
              <a:ea typeface="Arial"/>
              <a:cs typeface="Arial"/>
              <a:sym typeface="Arial"/>
            </a:endParaRPr>
          </a:p>
          <a:p>
            <a:pPr indent="-326389" lvl="0" marL="457200" rtl="0" algn="l">
              <a:lnSpc>
                <a:spcPct val="115000"/>
              </a:lnSpc>
              <a:spcBef>
                <a:spcPts val="0"/>
              </a:spcBef>
              <a:spcAft>
                <a:spcPts val="0"/>
              </a:spcAft>
              <a:buSzPct val="100000"/>
              <a:buFont typeface="Arial"/>
              <a:buChar char="●"/>
            </a:pPr>
            <a:r>
              <a:rPr lang="en" sz="1711">
                <a:latin typeface="Arial"/>
                <a:ea typeface="Arial"/>
                <a:cs typeface="Arial"/>
                <a:sym typeface="Arial"/>
              </a:rPr>
              <a:t>Clear Results</a:t>
            </a:r>
            <a:r>
              <a:rPr b="0" lang="en" sz="1711">
                <a:latin typeface="Arial"/>
                <a:ea typeface="Arial"/>
                <a:cs typeface="Arial"/>
                <a:sym typeface="Arial"/>
              </a:rPr>
              <a:t>: Display search results in an organized format, with pagination or infinite scroll for large datasets.</a:t>
            </a:r>
            <a:endParaRPr b="0" sz="1711">
              <a:latin typeface="Arial"/>
              <a:ea typeface="Arial"/>
              <a:cs typeface="Arial"/>
              <a:sym typeface="Arial"/>
            </a:endParaRPr>
          </a:p>
          <a:p>
            <a:pPr indent="-326389" lvl="0" marL="457200" rtl="0" algn="l">
              <a:lnSpc>
                <a:spcPct val="115000"/>
              </a:lnSpc>
              <a:spcBef>
                <a:spcPts val="0"/>
              </a:spcBef>
              <a:spcAft>
                <a:spcPts val="0"/>
              </a:spcAft>
              <a:buSzPct val="100000"/>
              <a:buFont typeface="Arial"/>
              <a:buChar char="●"/>
            </a:pPr>
            <a:r>
              <a:rPr lang="en" sz="1711">
                <a:latin typeface="Arial"/>
                <a:ea typeface="Arial"/>
                <a:cs typeface="Arial"/>
                <a:sym typeface="Arial"/>
              </a:rPr>
              <a:t>Multi-Filter Options</a:t>
            </a:r>
            <a:r>
              <a:rPr b="0" lang="en" sz="1711">
                <a:latin typeface="Arial"/>
                <a:ea typeface="Arial"/>
                <a:cs typeface="Arial"/>
                <a:sym typeface="Arial"/>
              </a:rPr>
              <a:t>: Allow users to apply multiple filters at once (e.g., filter by customer status AND purchase amount).</a:t>
            </a:r>
            <a:endParaRPr b="0" sz="1711">
              <a:latin typeface="Arial"/>
              <a:ea typeface="Arial"/>
              <a:cs typeface="Arial"/>
              <a:sym typeface="Arial"/>
            </a:endParaRPr>
          </a:p>
          <a:p>
            <a:pPr indent="-326389" lvl="0" marL="457200" rtl="0" algn="l">
              <a:lnSpc>
                <a:spcPct val="115000"/>
              </a:lnSpc>
              <a:spcBef>
                <a:spcPts val="0"/>
              </a:spcBef>
              <a:spcAft>
                <a:spcPts val="0"/>
              </a:spcAft>
              <a:buSzPct val="100000"/>
              <a:buFont typeface="Arial"/>
              <a:buChar char="●"/>
            </a:pPr>
            <a:r>
              <a:rPr lang="en" sz="1711">
                <a:latin typeface="Arial"/>
                <a:ea typeface="Arial"/>
                <a:cs typeface="Arial"/>
                <a:sym typeface="Arial"/>
              </a:rPr>
              <a:t>Search and Filter Reset</a:t>
            </a:r>
            <a:r>
              <a:rPr b="0" lang="en" sz="1711">
                <a:latin typeface="Arial"/>
                <a:ea typeface="Arial"/>
                <a:cs typeface="Arial"/>
                <a:sym typeface="Arial"/>
              </a:rPr>
              <a:t>: A button to reset filters and search parameters to the default view.</a:t>
            </a:r>
            <a:endParaRPr b="0" sz="1711">
              <a:latin typeface="Arial"/>
              <a:ea typeface="Arial"/>
              <a:cs typeface="Arial"/>
              <a:sym typeface="Arial"/>
            </a:endParaRPr>
          </a:p>
          <a:p>
            <a:pPr indent="0" lvl="0" marL="0" rtl="0" algn="l">
              <a:spcBef>
                <a:spcPts val="1200"/>
              </a:spcBef>
              <a:spcAft>
                <a:spcPts val="0"/>
              </a:spcAft>
              <a:buNone/>
            </a:pPr>
            <a:r>
              <a:t/>
            </a:r>
            <a:endParaRPr sz="4811"/>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36"/>
          <p:cNvSpPr txBox="1"/>
          <p:nvPr>
            <p:ph idx="1" type="subTitle"/>
          </p:nvPr>
        </p:nvSpPr>
        <p:spPr>
          <a:xfrm>
            <a:off x="136075" y="56025"/>
            <a:ext cx="8533500" cy="4506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Database Structure for Search &amp; Filter</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Tables</a:t>
            </a:r>
            <a:r>
              <a:rPr lang="en" sz="2000">
                <a:solidFill>
                  <a:schemeClr val="dk2"/>
                </a:solidFill>
                <a:latin typeface="Arial"/>
                <a:ea typeface="Arial"/>
                <a:cs typeface="Arial"/>
                <a:sym typeface="Arial"/>
              </a:rPr>
              <a:t>: Store customer data in structured tables, with each row representing a customer and each column a specific attribute (e.g., name, email, purchase history).</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Indexes</a:t>
            </a:r>
            <a:r>
              <a:rPr lang="en" sz="2000">
                <a:solidFill>
                  <a:schemeClr val="dk2"/>
                </a:solidFill>
                <a:latin typeface="Arial"/>
                <a:ea typeface="Arial"/>
                <a:cs typeface="Arial"/>
                <a:sym typeface="Arial"/>
              </a:rPr>
              <a:t>: Implement database indexes on frequently searched fields (e.g., customer names, email addresses) to improve query performance.</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Relationships</a:t>
            </a:r>
            <a:r>
              <a:rPr lang="en" sz="2000">
                <a:solidFill>
                  <a:schemeClr val="dk2"/>
                </a:solidFill>
                <a:latin typeface="Arial"/>
                <a:ea typeface="Arial"/>
                <a:cs typeface="Arial"/>
                <a:sym typeface="Arial"/>
              </a:rPr>
              <a:t>: Use relational database techniques to link customer data with related entities like orders or support tickets.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SQL Queries</a:t>
            </a:r>
            <a:r>
              <a:rPr lang="en" sz="2000">
                <a:solidFill>
                  <a:schemeClr val="dk2"/>
                </a:solidFill>
                <a:latin typeface="Arial"/>
                <a:ea typeface="Arial"/>
                <a:cs typeface="Arial"/>
                <a:sym typeface="Arial"/>
              </a:rPr>
              <a:t>: Utilize SQL (Structured Query Language) to perform complex searches and filtering based on user input.</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37"/>
          <p:cNvSpPr txBox="1"/>
          <p:nvPr>
            <p:ph type="ctrTitle"/>
          </p:nvPr>
        </p:nvSpPr>
        <p:spPr>
          <a:xfrm>
            <a:off x="0" y="264475"/>
            <a:ext cx="8669700" cy="44421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100">
                <a:latin typeface="Arial"/>
                <a:ea typeface="Arial"/>
                <a:cs typeface="Arial"/>
                <a:sym typeface="Arial"/>
              </a:rPr>
              <a:t>Example Use Cases for Search &amp; Filter in a Customer Database</a:t>
            </a:r>
            <a:endParaRPr sz="21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Marketing Campaigns</a:t>
            </a:r>
            <a:r>
              <a:rPr b="0" lang="en" sz="1900">
                <a:latin typeface="Arial"/>
                <a:ea typeface="Arial"/>
                <a:cs typeface="Arial"/>
                <a:sym typeface="Arial"/>
              </a:rPr>
              <a:t>: Filter customers by demographic criteria (e.g., location, age) to target specific groups with relevant promotions.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Customer Support</a:t>
            </a:r>
            <a:r>
              <a:rPr b="0" lang="en" sz="1900">
                <a:latin typeface="Arial"/>
                <a:ea typeface="Arial"/>
                <a:cs typeface="Arial"/>
                <a:sym typeface="Arial"/>
              </a:rPr>
              <a:t>: Search for customer issues or service tickets by customer name or issue type to resolve them quickly.</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Sales</a:t>
            </a:r>
            <a:r>
              <a:rPr b="0" lang="en" sz="1900">
                <a:latin typeface="Arial"/>
                <a:ea typeface="Arial"/>
                <a:cs typeface="Arial"/>
                <a:sym typeface="Arial"/>
              </a:rPr>
              <a:t>: Filter high-value customers based on purchase history to identify upsell or cross-sell opportunities.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Customer Segmentation</a:t>
            </a:r>
            <a:r>
              <a:rPr b="0" lang="en" sz="1900">
                <a:latin typeface="Arial"/>
                <a:ea typeface="Arial"/>
                <a:cs typeface="Arial"/>
                <a:sym typeface="Arial"/>
              </a:rPr>
              <a:t>: Use filters to segment customers based on behavior, like recent purchases, frequency of visits, or product preferences.</a:t>
            </a:r>
            <a:endParaRPr b="0" sz="19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38"/>
          <p:cNvSpPr txBox="1"/>
          <p:nvPr>
            <p:ph type="ctrTitle"/>
          </p:nvPr>
        </p:nvSpPr>
        <p:spPr>
          <a:xfrm>
            <a:off x="0" y="264475"/>
            <a:ext cx="8669700" cy="43461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Clr>
                <a:schemeClr val="dk2"/>
              </a:buClr>
              <a:buSzPct val="63871"/>
              <a:buFont typeface="Arial"/>
              <a:buNone/>
            </a:pPr>
            <a:r>
              <a:rPr lang="en" sz="1722">
                <a:latin typeface="Arial"/>
                <a:ea typeface="Arial"/>
                <a:cs typeface="Arial"/>
                <a:sym typeface="Arial"/>
              </a:rPr>
              <a:t>Challenges and Best Practices</a:t>
            </a:r>
            <a:endParaRPr sz="1722">
              <a:latin typeface="Arial"/>
              <a:ea typeface="Arial"/>
              <a:cs typeface="Arial"/>
              <a:sym typeface="Arial"/>
            </a:endParaRPr>
          </a:p>
          <a:p>
            <a:pPr indent="-315594" lvl="0" marL="457200" rtl="0" algn="l">
              <a:lnSpc>
                <a:spcPct val="115000"/>
              </a:lnSpc>
              <a:spcBef>
                <a:spcPts val="1200"/>
              </a:spcBef>
              <a:spcAft>
                <a:spcPts val="0"/>
              </a:spcAft>
              <a:buSzPct val="100000"/>
              <a:buFont typeface="Arial"/>
              <a:buChar char="●"/>
            </a:pPr>
            <a:r>
              <a:rPr lang="en" sz="1522">
                <a:latin typeface="Arial"/>
                <a:ea typeface="Arial"/>
                <a:cs typeface="Arial"/>
                <a:sym typeface="Arial"/>
              </a:rPr>
              <a:t>Challenges</a:t>
            </a:r>
            <a:r>
              <a:rPr b="0" lang="en" sz="1522">
                <a:latin typeface="Arial"/>
                <a:ea typeface="Arial"/>
                <a:cs typeface="Arial"/>
                <a:sym typeface="Arial"/>
              </a:rPr>
              <a:t>:</a:t>
            </a:r>
            <a:endParaRPr b="0" sz="1522">
              <a:latin typeface="Arial"/>
              <a:ea typeface="Arial"/>
              <a:cs typeface="Arial"/>
              <a:sym typeface="Arial"/>
            </a:endParaRPr>
          </a:p>
          <a:p>
            <a:pPr indent="-315594" lvl="1" marL="914400" rtl="0" algn="l">
              <a:lnSpc>
                <a:spcPct val="115000"/>
              </a:lnSpc>
              <a:spcBef>
                <a:spcPts val="0"/>
              </a:spcBef>
              <a:spcAft>
                <a:spcPts val="0"/>
              </a:spcAft>
              <a:buSzPct val="100000"/>
              <a:buFont typeface="Arial"/>
              <a:buChar char="○"/>
            </a:pPr>
            <a:r>
              <a:rPr lang="en" sz="1522">
                <a:latin typeface="Arial"/>
                <a:ea typeface="Arial"/>
                <a:cs typeface="Arial"/>
                <a:sym typeface="Arial"/>
              </a:rPr>
              <a:t>Data Accuracy</a:t>
            </a:r>
            <a:r>
              <a:rPr b="0" lang="en" sz="1522">
                <a:latin typeface="Arial"/>
                <a:ea typeface="Arial"/>
                <a:cs typeface="Arial"/>
                <a:sym typeface="Arial"/>
              </a:rPr>
              <a:t>: Inaccurate or outdated customer data can lead to incorrect search results or missed opportunities.</a:t>
            </a:r>
            <a:endParaRPr b="0" sz="1522">
              <a:latin typeface="Arial"/>
              <a:ea typeface="Arial"/>
              <a:cs typeface="Arial"/>
              <a:sym typeface="Arial"/>
            </a:endParaRPr>
          </a:p>
          <a:p>
            <a:pPr indent="-315594" lvl="1" marL="914400" rtl="0" algn="l">
              <a:lnSpc>
                <a:spcPct val="115000"/>
              </a:lnSpc>
              <a:spcBef>
                <a:spcPts val="0"/>
              </a:spcBef>
              <a:spcAft>
                <a:spcPts val="0"/>
              </a:spcAft>
              <a:buSzPct val="100000"/>
              <a:buFont typeface="Arial"/>
              <a:buChar char="○"/>
            </a:pPr>
            <a:r>
              <a:rPr lang="en" sz="1522">
                <a:latin typeface="Arial"/>
                <a:ea typeface="Arial"/>
                <a:cs typeface="Arial"/>
                <a:sym typeface="Arial"/>
              </a:rPr>
              <a:t>Performance Issues</a:t>
            </a:r>
            <a:r>
              <a:rPr b="0" lang="en" sz="1522">
                <a:latin typeface="Arial"/>
                <a:ea typeface="Arial"/>
                <a:cs typeface="Arial"/>
                <a:sym typeface="Arial"/>
              </a:rPr>
              <a:t>: Large datasets may slow down search or filter operations unless properly optimized.</a:t>
            </a:r>
            <a:endParaRPr b="0" sz="1522">
              <a:latin typeface="Arial"/>
              <a:ea typeface="Arial"/>
              <a:cs typeface="Arial"/>
              <a:sym typeface="Arial"/>
            </a:endParaRPr>
          </a:p>
          <a:p>
            <a:pPr indent="-315594" lvl="1" marL="914400" rtl="0" algn="l">
              <a:lnSpc>
                <a:spcPct val="115000"/>
              </a:lnSpc>
              <a:spcBef>
                <a:spcPts val="0"/>
              </a:spcBef>
              <a:spcAft>
                <a:spcPts val="0"/>
              </a:spcAft>
              <a:buSzPct val="100000"/>
              <a:buFont typeface="Arial"/>
              <a:buChar char="○"/>
            </a:pPr>
            <a:r>
              <a:rPr lang="en" sz="1522">
                <a:latin typeface="Arial"/>
                <a:ea typeface="Arial"/>
                <a:cs typeface="Arial"/>
                <a:sym typeface="Arial"/>
              </a:rPr>
              <a:t>Complexity</a:t>
            </a:r>
            <a:r>
              <a:rPr b="0" lang="en" sz="1522">
                <a:latin typeface="Arial"/>
                <a:ea typeface="Arial"/>
                <a:cs typeface="Arial"/>
                <a:sym typeface="Arial"/>
              </a:rPr>
              <a:t>: Complex filtering options may overwhelm users, especially without a user-friendly interface.</a:t>
            </a:r>
            <a:endParaRPr b="0" sz="1522">
              <a:latin typeface="Arial"/>
              <a:ea typeface="Arial"/>
              <a:cs typeface="Arial"/>
              <a:sym typeface="Arial"/>
            </a:endParaRPr>
          </a:p>
          <a:p>
            <a:pPr indent="-315594" lvl="0" marL="457200" rtl="0" algn="l">
              <a:lnSpc>
                <a:spcPct val="115000"/>
              </a:lnSpc>
              <a:spcBef>
                <a:spcPts val="0"/>
              </a:spcBef>
              <a:spcAft>
                <a:spcPts val="0"/>
              </a:spcAft>
              <a:buSzPct val="100000"/>
              <a:buFont typeface="Arial"/>
              <a:buChar char="●"/>
            </a:pPr>
            <a:r>
              <a:rPr lang="en" sz="1522">
                <a:latin typeface="Arial"/>
                <a:ea typeface="Arial"/>
                <a:cs typeface="Arial"/>
                <a:sym typeface="Arial"/>
              </a:rPr>
              <a:t>Best Practices</a:t>
            </a:r>
            <a:r>
              <a:rPr b="0" lang="en" sz="1522">
                <a:latin typeface="Arial"/>
                <a:ea typeface="Arial"/>
                <a:cs typeface="Arial"/>
                <a:sym typeface="Arial"/>
              </a:rPr>
              <a:t>:</a:t>
            </a:r>
            <a:endParaRPr b="0" sz="1522">
              <a:latin typeface="Arial"/>
              <a:ea typeface="Arial"/>
              <a:cs typeface="Arial"/>
              <a:sym typeface="Arial"/>
            </a:endParaRPr>
          </a:p>
          <a:p>
            <a:pPr indent="-315594" lvl="1" marL="914400" rtl="0" algn="l">
              <a:lnSpc>
                <a:spcPct val="115000"/>
              </a:lnSpc>
              <a:spcBef>
                <a:spcPts val="0"/>
              </a:spcBef>
              <a:spcAft>
                <a:spcPts val="0"/>
              </a:spcAft>
              <a:buSzPct val="100000"/>
              <a:buFont typeface="Arial"/>
              <a:buChar char="○"/>
            </a:pPr>
            <a:r>
              <a:rPr lang="en" sz="1522">
                <a:latin typeface="Arial"/>
                <a:ea typeface="Arial"/>
                <a:cs typeface="Arial"/>
                <a:sym typeface="Arial"/>
              </a:rPr>
              <a:t>Ensure Data Quality</a:t>
            </a:r>
            <a:r>
              <a:rPr b="0" lang="en" sz="1522">
                <a:latin typeface="Arial"/>
                <a:ea typeface="Arial"/>
                <a:cs typeface="Arial"/>
                <a:sym typeface="Arial"/>
              </a:rPr>
              <a:t>: Regularly clean and update customer data to maintain accuracy.</a:t>
            </a:r>
            <a:endParaRPr b="0" sz="1522">
              <a:latin typeface="Arial"/>
              <a:ea typeface="Arial"/>
              <a:cs typeface="Arial"/>
              <a:sym typeface="Arial"/>
            </a:endParaRPr>
          </a:p>
          <a:p>
            <a:pPr indent="-315594" lvl="1" marL="914400" rtl="0" algn="l">
              <a:lnSpc>
                <a:spcPct val="115000"/>
              </a:lnSpc>
              <a:spcBef>
                <a:spcPts val="0"/>
              </a:spcBef>
              <a:spcAft>
                <a:spcPts val="0"/>
              </a:spcAft>
              <a:buSzPct val="100000"/>
              <a:buFont typeface="Arial"/>
              <a:buChar char="○"/>
            </a:pPr>
            <a:r>
              <a:rPr lang="en" sz="1522">
                <a:latin typeface="Arial"/>
                <a:ea typeface="Arial"/>
                <a:cs typeface="Arial"/>
                <a:sym typeface="Arial"/>
              </a:rPr>
              <a:t>Optimize Database Performance</a:t>
            </a:r>
            <a:r>
              <a:rPr b="0" lang="en" sz="1522">
                <a:latin typeface="Arial"/>
                <a:ea typeface="Arial"/>
                <a:cs typeface="Arial"/>
                <a:sym typeface="Arial"/>
              </a:rPr>
              <a:t>: Use indexing, caching, and other optimization techniques for faster searches.</a:t>
            </a:r>
            <a:endParaRPr b="0" sz="1522">
              <a:latin typeface="Arial"/>
              <a:ea typeface="Arial"/>
              <a:cs typeface="Arial"/>
              <a:sym typeface="Arial"/>
            </a:endParaRPr>
          </a:p>
          <a:p>
            <a:pPr indent="-315594" lvl="1" marL="914400" rtl="0" algn="l">
              <a:lnSpc>
                <a:spcPct val="115000"/>
              </a:lnSpc>
              <a:spcBef>
                <a:spcPts val="0"/>
              </a:spcBef>
              <a:spcAft>
                <a:spcPts val="0"/>
              </a:spcAft>
              <a:buSzPct val="100000"/>
              <a:buFont typeface="Arial"/>
              <a:buChar char="○"/>
            </a:pPr>
            <a:r>
              <a:rPr lang="en" sz="1522">
                <a:latin typeface="Arial"/>
                <a:ea typeface="Arial"/>
                <a:cs typeface="Arial"/>
                <a:sym typeface="Arial"/>
              </a:rPr>
              <a:t>User-Friendly Interface</a:t>
            </a:r>
            <a:r>
              <a:rPr b="0" lang="en" sz="1522">
                <a:latin typeface="Arial"/>
                <a:ea typeface="Arial"/>
                <a:cs typeface="Arial"/>
                <a:sym typeface="Arial"/>
              </a:rPr>
              <a:t>: Keep search and filter options intuitive and easy to use with clear labeling and simple navigation.</a:t>
            </a:r>
            <a:endParaRPr b="0" sz="1522">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t/>
            </a:r>
            <a:endParaRPr b="0" sz="11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39"/>
          <p:cNvSpPr txBox="1"/>
          <p:nvPr>
            <p:ph type="ctrTitle"/>
          </p:nvPr>
        </p:nvSpPr>
        <p:spPr>
          <a:xfrm>
            <a:off x="485875" y="264475"/>
            <a:ext cx="8183700" cy="30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STOCK </a:t>
            </a:r>
            <a:r>
              <a:rPr lang="en"/>
              <a:t>BUDGETING</a:t>
            </a:r>
            <a:r>
              <a:rPr lang="en"/>
              <a:t> ?</a:t>
            </a:r>
            <a:endParaRPr/>
          </a:p>
        </p:txBody>
      </p:sp>
      <p:sp>
        <p:nvSpPr>
          <p:cNvPr id="731" name="Google Shape;731;p139"/>
          <p:cNvSpPr txBox="1"/>
          <p:nvPr>
            <p:ph idx="1" type="subTitle"/>
          </p:nvPr>
        </p:nvSpPr>
        <p:spPr>
          <a:xfrm>
            <a:off x="0" y="400225"/>
            <a:ext cx="9144000" cy="42501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What is Stock Budgeting?</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Definition</a:t>
            </a:r>
            <a:r>
              <a:rPr lang="en" sz="2000">
                <a:solidFill>
                  <a:schemeClr val="dk2"/>
                </a:solidFill>
                <a:latin typeface="Arial"/>
                <a:ea typeface="Arial"/>
                <a:cs typeface="Arial"/>
                <a:sym typeface="Arial"/>
              </a:rPr>
              <a:t>: Stock budgeting is the process of planning and managing the financial aspects of inventory, including how much stock to purchase, how much to hold, and the associated costs.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Objective</a:t>
            </a:r>
            <a:r>
              <a:rPr lang="en" sz="2000">
                <a:solidFill>
                  <a:schemeClr val="dk2"/>
                </a:solidFill>
                <a:latin typeface="Arial"/>
                <a:ea typeface="Arial"/>
                <a:cs typeface="Arial"/>
                <a:sym typeface="Arial"/>
              </a:rPr>
              <a:t>: Ensure that a business has enough inventory to meet demand without overstocking, which can lead to excess costs or stockouts, which can result in missed sales.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Components</a:t>
            </a:r>
            <a:r>
              <a:rPr lang="en" sz="2000">
                <a:solidFill>
                  <a:schemeClr val="dk2"/>
                </a:solidFill>
                <a:latin typeface="Arial"/>
                <a:ea typeface="Arial"/>
                <a:cs typeface="Arial"/>
                <a:sym typeface="Arial"/>
              </a:rPr>
              <a:t>: Includes forecasting demand, inventory levels, and financial planning for stock procurement and management.</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sz="3300"/>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40"/>
          <p:cNvSpPr txBox="1"/>
          <p:nvPr>
            <p:ph type="ctrTitle"/>
          </p:nvPr>
        </p:nvSpPr>
        <p:spPr>
          <a:xfrm>
            <a:off x="0" y="0"/>
            <a:ext cx="8637600" cy="46503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100">
                <a:latin typeface="Arial"/>
                <a:ea typeface="Arial"/>
                <a:cs typeface="Arial"/>
                <a:sym typeface="Arial"/>
              </a:rPr>
              <a:t>Importance of Stock Budgeting</a:t>
            </a:r>
            <a:endParaRPr sz="21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Cash Flow Management</a:t>
            </a:r>
            <a:r>
              <a:rPr b="0" lang="en" sz="1900">
                <a:latin typeface="Arial"/>
                <a:ea typeface="Arial"/>
                <a:cs typeface="Arial"/>
                <a:sym typeface="Arial"/>
              </a:rPr>
              <a:t>: Helps control inventory-related cash flow, preventing excess spending on stock.</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Minimizing Stockouts and Overstocking</a:t>
            </a:r>
            <a:r>
              <a:rPr b="0" lang="en" sz="1900">
                <a:latin typeface="Arial"/>
                <a:ea typeface="Arial"/>
                <a:cs typeface="Arial"/>
                <a:sym typeface="Arial"/>
              </a:rPr>
              <a:t>: A balanced budget prevents the costly consequences of running out of stock or holding excess inventory.</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Profitability</a:t>
            </a:r>
            <a:r>
              <a:rPr b="0" lang="en" sz="1900">
                <a:latin typeface="Arial"/>
                <a:ea typeface="Arial"/>
                <a:cs typeface="Arial"/>
                <a:sym typeface="Arial"/>
              </a:rPr>
              <a:t>: Effective stock management ensures inventory is purchased and sold at the right price, improving profit margins.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Operational Efficiency</a:t>
            </a:r>
            <a:r>
              <a:rPr b="0" lang="en" sz="1900">
                <a:latin typeface="Arial"/>
                <a:ea typeface="Arial"/>
                <a:cs typeface="Arial"/>
                <a:sym typeface="Arial"/>
              </a:rPr>
              <a:t>: Streamlines purchasing, warehousing, and order fulfillment processes.</a:t>
            </a:r>
            <a:endParaRPr b="0" sz="1900">
              <a:latin typeface="Arial"/>
              <a:ea typeface="Arial"/>
              <a:cs typeface="Arial"/>
              <a:sym typeface="Arial"/>
            </a:endParaRPr>
          </a:p>
          <a:p>
            <a:pPr indent="0" lvl="0" marL="0" rtl="0" algn="l">
              <a:spcBef>
                <a:spcPts val="1200"/>
              </a:spcBef>
              <a:spcAft>
                <a:spcPts val="0"/>
              </a:spcAft>
              <a:buNone/>
            </a:pPr>
            <a:r>
              <a:t/>
            </a:r>
            <a:endParaRPr sz="5000"/>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41"/>
          <p:cNvSpPr txBox="1"/>
          <p:nvPr>
            <p:ph type="ctrTitle"/>
          </p:nvPr>
        </p:nvSpPr>
        <p:spPr>
          <a:xfrm>
            <a:off x="333750" y="2905875"/>
            <a:ext cx="8183700" cy="1473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Clr>
                <a:schemeClr val="dk2"/>
              </a:buClr>
              <a:buSzPct val="84615"/>
              <a:buFont typeface="Arial"/>
              <a:buNone/>
            </a:pPr>
            <a:r>
              <a:rPr lang="en" sz="1300">
                <a:latin typeface="Arial"/>
                <a:ea typeface="Arial"/>
                <a:cs typeface="Arial"/>
                <a:sym typeface="Arial"/>
              </a:rPr>
              <a:t> </a:t>
            </a:r>
            <a:r>
              <a:rPr lang="en" sz="2188">
                <a:latin typeface="Arial"/>
                <a:ea typeface="Arial"/>
                <a:cs typeface="Arial"/>
                <a:sym typeface="Arial"/>
              </a:rPr>
              <a:t>Key Elements of Stock Budgeting</a:t>
            </a:r>
            <a:endParaRPr sz="2188">
              <a:latin typeface="Arial"/>
              <a:ea typeface="Arial"/>
              <a:cs typeface="Arial"/>
              <a:sym typeface="Arial"/>
            </a:endParaRPr>
          </a:p>
          <a:p>
            <a:pPr indent="-342265" lvl="0" marL="457200" rtl="0" algn="l">
              <a:lnSpc>
                <a:spcPct val="115000"/>
              </a:lnSpc>
              <a:spcBef>
                <a:spcPts val="1200"/>
              </a:spcBef>
              <a:spcAft>
                <a:spcPts val="0"/>
              </a:spcAft>
              <a:buSzPct val="100000"/>
              <a:buFont typeface="Arial"/>
              <a:buChar char="●"/>
            </a:pPr>
            <a:r>
              <a:rPr lang="en" sz="1988">
                <a:latin typeface="Arial"/>
                <a:ea typeface="Arial"/>
                <a:cs typeface="Arial"/>
                <a:sym typeface="Arial"/>
              </a:rPr>
              <a:t>Opening Stock</a:t>
            </a:r>
            <a:r>
              <a:rPr b="0" lang="en" sz="1988">
                <a:latin typeface="Arial"/>
                <a:ea typeface="Arial"/>
                <a:cs typeface="Arial"/>
                <a:sym typeface="Arial"/>
              </a:rPr>
              <a:t>: The inventory available at the start of the budgeting period.</a:t>
            </a:r>
            <a:endParaRPr b="0" sz="1988">
              <a:latin typeface="Arial"/>
              <a:ea typeface="Arial"/>
              <a:cs typeface="Arial"/>
              <a:sym typeface="Arial"/>
            </a:endParaRPr>
          </a:p>
          <a:p>
            <a:pPr indent="-342265" lvl="0" marL="457200" rtl="0" algn="l">
              <a:lnSpc>
                <a:spcPct val="115000"/>
              </a:lnSpc>
              <a:spcBef>
                <a:spcPts val="0"/>
              </a:spcBef>
              <a:spcAft>
                <a:spcPts val="0"/>
              </a:spcAft>
              <a:buSzPct val="100000"/>
              <a:buFont typeface="Arial"/>
              <a:buChar char="●"/>
            </a:pPr>
            <a:r>
              <a:rPr lang="en" sz="1988">
                <a:latin typeface="Arial"/>
                <a:ea typeface="Arial"/>
                <a:cs typeface="Arial"/>
                <a:sym typeface="Arial"/>
              </a:rPr>
              <a:t>Purchases</a:t>
            </a:r>
            <a:r>
              <a:rPr b="0" lang="en" sz="1988">
                <a:latin typeface="Arial"/>
                <a:ea typeface="Arial"/>
                <a:cs typeface="Arial"/>
                <a:sym typeface="Arial"/>
              </a:rPr>
              <a:t>: The quantity and cost of new inventory to be bought during the period.</a:t>
            </a:r>
            <a:endParaRPr b="0" sz="1988">
              <a:latin typeface="Arial"/>
              <a:ea typeface="Arial"/>
              <a:cs typeface="Arial"/>
              <a:sym typeface="Arial"/>
            </a:endParaRPr>
          </a:p>
          <a:p>
            <a:pPr indent="-342265" lvl="0" marL="457200" rtl="0" algn="l">
              <a:lnSpc>
                <a:spcPct val="115000"/>
              </a:lnSpc>
              <a:spcBef>
                <a:spcPts val="0"/>
              </a:spcBef>
              <a:spcAft>
                <a:spcPts val="0"/>
              </a:spcAft>
              <a:buSzPct val="100000"/>
              <a:buFont typeface="Arial"/>
              <a:buChar char="●"/>
            </a:pPr>
            <a:r>
              <a:rPr lang="en" sz="1988">
                <a:latin typeface="Arial"/>
                <a:ea typeface="Arial"/>
                <a:cs typeface="Arial"/>
                <a:sym typeface="Arial"/>
              </a:rPr>
              <a:t>Stock Usage or Sales</a:t>
            </a:r>
            <a:r>
              <a:rPr b="0" lang="en" sz="1988">
                <a:latin typeface="Arial"/>
                <a:ea typeface="Arial"/>
                <a:cs typeface="Arial"/>
                <a:sym typeface="Arial"/>
              </a:rPr>
              <a:t>: Forecasting how much inventory will be sold or used in production.</a:t>
            </a:r>
            <a:endParaRPr b="0" sz="1988">
              <a:latin typeface="Arial"/>
              <a:ea typeface="Arial"/>
              <a:cs typeface="Arial"/>
              <a:sym typeface="Arial"/>
            </a:endParaRPr>
          </a:p>
          <a:p>
            <a:pPr indent="-342265" lvl="0" marL="457200" rtl="0" algn="l">
              <a:lnSpc>
                <a:spcPct val="115000"/>
              </a:lnSpc>
              <a:spcBef>
                <a:spcPts val="0"/>
              </a:spcBef>
              <a:spcAft>
                <a:spcPts val="0"/>
              </a:spcAft>
              <a:buSzPct val="100000"/>
              <a:buFont typeface="Arial"/>
              <a:buChar char="●"/>
            </a:pPr>
            <a:r>
              <a:rPr lang="en" sz="1988">
                <a:latin typeface="Arial"/>
                <a:ea typeface="Arial"/>
                <a:cs typeface="Arial"/>
                <a:sym typeface="Arial"/>
              </a:rPr>
              <a:t>Closing Stock</a:t>
            </a:r>
            <a:r>
              <a:rPr b="0" lang="en" sz="1988">
                <a:latin typeface="Arial"/>
                <a:ea typeface="Arial"/>
                <a:cs typeface="Arial"/>
                <a:sym typeface="Arial"/>
              </a:rPr>
              <a:t>: The amount of inventory expected to be left at the end of the period.</a:t>
            </a:r>
            <a:endParaRPr b="0" sz="1988">
              <a:latin typeface="Arial"/>
              <a:ea typeface="Arial"/>
              <a:cs typeface="Arial"/>
              <a:sym typeface="Arial"/>
            </a:endParaRPr>
          </a:p>
          <a:p>
            <a:pPr indent="-342265" lvl="0" marL="457200" rtl="0" algn="l">
              <a:lnSpc>
                <a:spcPct val="115000"/>
              </a:lnSpc>
              <a:spcBef>
                <a:spcPts val="0"/>
              </a:spcBef>
              <a:spcAft>
                <a:spcPts val="0"/>
              </a:spcAft>
              <a:buSzPct val="100000"/>
              <a:buFont typeface="Arial"/>
              <a:buChar char="●"/>
            </a:pPr>
            <a:r>
              <a:rPr lang="en" sz="1988">
                <a:latin typeface="Arial"/>
                <a:ea typeface="Arial"/>
                <a:cs typeface="Arial"/>
                <a:sym typeface="Arial"/>
              </a:rPr>
              <a:t>Cost of Goods Sold (COGS)</a:t>
            </a:r>
            <a:r>
              <a:rPr b="0" lang="en" sz="1988">
                <a:latin typeface="Arial"/>
                <a:ea typeface="Arial"/>
                <a:cs typeface="Arial"/>
                <a:sym typeface="Arial"/>
              </a:rPr>
              <a:t>: The direct costs associated with producing or purchasing the goods sold.</a:t>
            </a:r>
            <a:endParaRPr b="0" sz="1988">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type="ctrTitle"/>
          </p:nvPr>
        </p:nvSpPr>
        <p:spPr>
          <a:xfrm>
            <a:off x="485875" y="264475"/>
            <a:ext cx="8183700" cy="465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Big data is a rapidly growing field with the potential to transform businesses and industries.</a:t>
            </a:r>
            <a:endParaRPr/>
          </a:p>
          <a:p>
            <a:pPr indent="0" lvl="0" marL="0" rtl="0" algn="l">
              <a:spcBef>
                <a:spcPts val="0"/>
              </a:spcBef>
              <a:spcAft>
                <a:spcPts val="0"/>
              </a:spcAft>
              <a:buClr>
                <a:schemeClr val="dk2"/>
              </a:buClr>
              <a:buSzPts val="1100"/>
              <a:buFont typeface="Arial"/>
              <a:buNone/>
            </a:pPr>
            <a:r>
              <a:rPr lang="en"/>
              <a:t>Sources and related content</a:t>
            </a:r>
            <a:endParaRPr/>
          </a:p>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42"/>
          <p:cNvSpPr txBox="1"/>
          <p:nvPr>
            <p:ph idx="1" type="subTitle"/>
          </p:nvPr>
        </p:nvSpPr>
        <p:spPr>
          <a:xfrm>
            <a:off x="56025" y="72050"/>
            <a:ext cx="8613600" cy="39381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Components of a Stock Budget</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Char char="●"/>
            </a:pPr>
            <a:r>
              <a:rPr b="1" lang="en" sz="1800">
                <a:solidFill>
                  <a:schemeClr val="dk2"/>
                </a:solidFill>
                <a:latin typeface="Arial"/>
                <a:ea typeface="Arial"/>
                <a:cs typeface="Arial"/>
                <a:sym typeface="Arial"/>
              </a:rPr>
              <a:t>Inventory Turnover Rate</a:t>
            </a:r>
            <a:r>
              <a:rPr lang="en" sz="1800">
                <a:solidFill>
                  <a:schemeClr val="dk2"/>
                </a:solidFill>
                <a:latin typeface="Arial"/>
                <a:ea typeface="Arial"/>
                <a:cs typeface="Arial"/>
                <a:sym typeface="Arial"/>
              </a:rPr>
              <a:t>: How often inventory is sold and replaced within a given period. High turnover typically means efficient inventory management.</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Reorder Levels</a:t>
            </a:r>
            <a:r>
              <a:rPr lang="en" sz="1800">
                <a:solidFill>
                  <a:schemeClr val="dk2"/>
                </a:solidFill>
                <a:latin typeface="Arial"/>
                <a:ea typeface="Arial"/>
                <a:cs typeface="Arial"/>
                <a:sym typeface="Arial"/>
              </a:rPr>
              <a:t>: The stock level at which new orders should be placed to avoid stockouts.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Lead Time</a:t>
            </a:r>
            <a:r>
              <a:rPr lang="en" sz="1800">
                <a:solidFill>
                  <a:schemeClr val="dk2"/>
                </a:solidFill>
                <a:latin typeface="Arial"/>
                <a:ea typeface="Arial"/>
                <a:cs typeface="Arial"/>
                <a:sym typeface="Arial"/>
              </a:rPr>
              <a:t>: The time taken between placing an order and receiving stock, which impacts inventory decisions.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Carrying Costs</a:t>
            </a:r>
            <a:r>
              <a:rPr lang="en" sz="1800">
                <a:solidFill>
                  <a:schemeClr val="dk2"/>
                </a:solidFill>
                <a:latin typeface="Arial"/>
                <a:ea typeface="Arial"/>
                <a:cs typeface="Arial"/>
                <a:sym typeface="Arial"/>
              </a:rPr>
              <a:t>: The costs associated with holding inventory, such as storage, insurance, and depreciation.</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sz="3100"/>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43"/>
          <p:cNvSpPr txBox="1"/>
          <p:nvPr>
            <p:ph type="ctrTitle"/>
          </p:nvPr>
        </p:nvSpPr>
        <p:spPr>
          <a:xfrm>
            <a:off x="48025" y="0"/>
            <a:ext cx="9096000" cy="41223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000">
                <a:latin typeface="Arial"/>
                <a:ea typeface="Arial"/>
                <a:cs typeface="Arial"/>
                <a:sym typeface="Arial"/>
              </a:rPr>
              <a:t>The Stock Budgeting Process</a:t>
            </a:r>
            <a:endParaRPr sz="2000">
              <a:latin typeface="Arial"/>
              <a:ea typeface="Arial"/>
              <a:cs typeface="Arial"/>
              <a:sym typeface="Arial"/>
            </a:endParaRPr>
          </a:p>
          <a:p>
            <a:pPr indent="-342900" lvl="0" marL="457200" rtl="0" algn="l">
              <a:lnSpc>
                <a:spcPct val="115000"/>
              </a:lnSpc>
              <a:spcBef>
                <a:spcPts val="1200"/>
              </a:spcBef>
              <a:spcAft>
                <a:spcPts val="0"/>
              </a:spcAft>
              <a:buSzPts val="1800"/>
              <a:buFont typeface="Arial"/>
              <a:buAutoNum type="arabicPeriod"/>
            </a:pPr>
            <a:r>
              <a:rPr lang="en" sz="1800">
                <a:latin typeface="Arial"/>
                <a:ea typeface="Arial"/>
                <a:cs typeface="Arial"/>
                <a:sym typeface="Arial"/>
              </a:rPr>
              <a:t>Forecasting Demand</a:t>
            </a:r>
            <a:r>
              <a:rPr b="0" lang="en" sz="1800">
                <a:latin typeface="Arial"/>
                <a:ea typeface="Arial"/>
                <a:cs typeface="Arial"/>
                <a:sym typeface="Arial"/>
              </a:rPr>
              <a:t>: Estimate future customer demand based on historical sales, market trends, and seasonal variations.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lang="en" sz="1800">
                <a:latin typeface="Arial"/>
                <a:ea typeface="Arial"/>
                <a:cs typeface="Arial"/>
                <a:sym typeface="Arial"/>
              </a:rPr>
              <a:t>Setting Inventory Levels</a:t>
            </a:r>
            <a:r>
              <a:rPr b="0" lang="en" sz="1800">
                <a:latin typeface="Arial"/>
                <a:ea typeface="Arial"/>
                <a:cs typeface="Arial"/>
                <a:sym typeface="Arial"/>
              </a:rPr>
              <a:t>: Determine the optimal stock levels (minimum, maximum, and reorder levels) based on sales forecasts.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lang="en" sz="1800">
                <a:latin typeface="Arial"/>
                <a:ea typeface="Arial"/>
                <a:cs typeface="Arial"/>
                <a:sym typeface="Arial"/>
              </a:rPr>
              <a:t>Allocating Funds</a:t>
            </a:r>
            <a:r>
              <a:rPr b="0" lang="en" sz="1800">
                <a:latin typeface="Arial"/>
                <a:ea typeface="Arial"/>
                <a:cs typeface="Arial"/>
                <a:sym typeface="Arial"/>
              </a:rPr>
              <a:t>: Decide how much capital to allocate for purchasing inventory, considering available cash flow.</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lang="en" sz="1800">
                <a:latin typeface="Arial"/>
                <a:ea typeface="Arial"/>
                <a:cs typeface="Arial"/>
                <a:sym typeface="Arial"/>
              </a:rPr>
              <a:t>Tracking and Monitoring</a:t>
            </a:r>
            <a:r>
              <a:rPr b="0" lang="en" sz="1800">
                <a:latin typeface="Arial"/>
                <a:ea typeface="Arial"/>
                <a:cs typeface="Arial"/>
                <a:sym typeface="Arial"/>
              </a:rPr>
              <a:t>: Regularly monitor stock levels, reorder points, and sales to adjust the budget as necessary.</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44"/>
          <p:cNvSpPr txBox="1"/>
          <p:nvPr>
            <p:ph type="ctrTitle"/>
          </p:nvPr>
        </p:nvSpPr>
        <p:spPr>
          <a:xfrm>
            <a:off x="56025" y="312175"/>
            <a:ext cx="9036900" cy="40821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100">
                <a:latin typeface="Arial"/>
                <a:ea typeface="Arial"/>
                <a:cs typeface="Arial"/>
                <a:sym typeface="Arial"/>
              </a:rPr>
              <a:t>Methods of Stock Budgeting</a:t>
            </a:r>
            <a:endParaRPr sz="21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Perpetual Inventory System</a:t>
            </a:r>
            <a:r>
              <a:rPr b="0" lang="en" sz="1900">
                <a:latin typeface="Arial"/>
                <a:ea typeface="Arial"/>
                <a:cs typeface="Arial"/>
                <a:sym typeface="Arial"/>
              </a:rPr>
              <a:t>: Continuously tracks inventory in real time, updating stock levels with every sale or purchase.</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Periodic Inventory System</a:t>
            </a:r>
            <a:r>
              <a:rPr b="0" lang="en" sz="1900">
                <a:latin typeface="Arial"/>
                <a:ea typeface="Arial"/>
                <a:cs typeface="Arial"/>
                <a:sym typeface="Arial"/>
              </a:rPr>
              <a:t>: Inventory is counted and assessed at regular intervals (e.g., monthly or quarterly) to determine stock levels and adjustments.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Just-in-Time (JIT)</a:t>
            </a:r>
            <a:r>
              <a:rPr b="0" lang="en" sz="1900">
                <a:latin typeface="Arial"/>
                <a:ea typeface="Arial"/>
                <a:cs typeface="Arial"/>
                <a:sym typeface="Arial"/>
              </a:rPr>
              <a:t>: Stock is ordered and delivered only when needed for production or sale, reducing holding costs.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Economic Order Quantity (EOQ)</a:t>
            </a:r>
            <a:r>
              <a:rPr b="0" lang="en" sz="1900">
                <a:latin typeface="Arial"/>
                <a:ea typeface="Arial"/>
                <a:cs typeface="Arial"/>
                <a:sym typeface="Arial"/>
              </a:rPr>
              <a:t>: A formula used to determine the optimal order size that minimizes total inventory costs, including ordering and holding costs.</a:t>
            </a:r>
            <a:endParaRPr b="0" sz="19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45"/>
          <p:cNvSpPr txBox="1"/>
          <p:nvPr>
            <p:ph type="ctrTitle"/>
          </p:nvPr>
        </p:nvSpPr>
        <p:spPr>
          <a:xfrm>
            <a:off x="0" y="104050"/>
            <a:ext cx="8669700" cy="42024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Clr>
                <a:schemeClr val="dk2"/>
              </a:buClr>
              <a:buSzPct val="64705"/>
              <a:buFont typeface="Arial"/>
              <a:buNone/>
            </a:pPr>
            <a:r>
              <a:rPr lang="en" sz="1700">
                <a:latin typeface="Arial"/>
                <a:ea typeface="Arial"/>
                <a:cs typeface="Arial"/>
                <a:sym typeface="Arial"/>
              </a:rPr>
              <a:t>Stock Budgeting Techniques</a:t>
            </a:r>
            <a:endParaRPr sz="1700">
              <a:latin typeface="Arial"/>
              <a:ea typeface="Arial"/>
              <a:cs typeface="Arial"/>
              <a:sym typeface="Arial"/>
            </a:endParaRPr>
          </a:p>
          <a:p>
            <a:pPr indent="-314325" lvl="0" marL="457200" rtl="0" algn="l">
              <a:lnSpc>
                <a:spcPct val="115000"/>
              </a:lnSpc>
              <a:spcBef>
                <a:spcPts val="1200"/>
              </a:spcBef>
              <a:spcAft>
                <a:spcPts val="0"/>
              </a:spcAft>
              <a:buSzPct val="100000"/>
              <a:buFont typeface="Arial"/>
              <a:buChar char="●"/>
            </a:pPr>
            <a:r>
              <a:rPr lang="en" sz="1500">
                <a:latin typeface="Arial"/>
                <a:ea typeface="Arial"/>
                <a:cs typeface="Arial"/>
                <a:sym typeface="Arial"/>
              </a:rPr>
              <a:t>ABC Analysis</a:t>
            </a:r>
            <a:r>
              <a:rPr b="0" lang="en" sz="1500">
                <a:latin typeface="Arial"/>
                <a:ea typeface="Arial"/>
                <a:cs typeface="Arial"/>
                <a:sym typeface="Arial"/>
              </a:rPr>
              <a:t>: Categorizes stock items into three categories based on their importance and value (A = high-value, B = moderate value, C = low-value) to prioritize investment in high-demand or high-value items.</a:t>
            </a:r>
            <a:endParaRPr b="0" sz="1500">
              <a:latin typeface="Arial"/>
              <a:ea typeface="Arial"/>
              <a:cs typeface="Arial"/>
              <a:sym typeface="Arial"/>
            </a:endParaRPr>
          </a:p>
          <a:p>
            <a:pPr indent="0" lvl="0" marL="457200" rtl="0" algn="l">
              <a:lnSpc>
                <a:spcPct val="115000"/>
              </a:lnSpc>
              <a:spcBef>
                <a:spcPts val="1200"/>
              </a:spcBef>
              <a:spcAft>
                <a:spcPts val="0"/>
              </a:spcAft>
              <a:buNone/>
            </a:pPr>
            <a:r>
              <a:t/>
            </a:r>
            <a:endParaRPr b="0" sz="1500">
              <a:latin typeface="Arial"/>
              <a:ea typeface="Arial"/>
              <a:cs typeface="Arial"/>
              <a:sym typeface="Arial"/>
            </a:endParaRPr>
          </a:p>
          <a:p>
            <a:pPr indent="-314325" lvl="0" marL="457200" rtl="0" algn="l">
              <a:lnSpc>
                <a:spcPct val="115000"/>
              </a:lnSpc>
              <a:spcBef>
                <a:spcPts val="1200"/>
              </a:spcBef>
              <a:spcAft>
                <a:spcPts val="0"/>
              </a:spcAft>
              <a:buSzPct val="100000"/>
              <a:buFont typeface="Arial"/>
              <a:buChar char="●"/>
            </a:pPr>
            <a:r>
              <a:rPr lang="en" sz="1500">
                <a:latin typeface="Arial"/>
                <a:ea typeface="Arial"/>
                <a:cs typeface="Arial"/>
                <a:sym typeface="Arial"/>
              </a:rPr>
              <a:t>Sales Trends Analysis</a:t>
            </a:r>
            <a:r>
              <a:rPr b="0" lang="en" sz="1500">
                <a:latin typeface="Arial"/>
                <a:ea typeface="Arial"/>
                <a:cs typeface="Arial"/>
                <a:sym typeface="Arial"/>
              </a:rPr>
              <a:t>: Using historical sales data to forecast future demand and determine how much stock to purchase.</a:t>
            </a:r>
            <a:endParaRPr b="0" sz="1500">
              <a:latin typeface="Arial"/>
              <a:ea typeface="Arial"/>
              <a:cs typeface="Arial"/>
              <a:sym typeface="Arial"/>
            </a:endParaRPr>
          </a:p>
          <a:p>
            <a:pPr indent="0" lvl="0" marL="457200" rtl="0" algn="l">
              <a:lnSpc>
                <a:spcPct val="115000"/>
              </a:lnSpc>
              <a:spcBef>
                <a:spcPts val="1200"/>
              </a:spcBef>
              <a:spcAft>
                <a:spcPts val="0"/>
              </a:spcAft>
              <a:buNone/>
            </a:pPr>
            <a:r>
              <a:t/>
            </a:r>
            <a:endParaRPr b="0" sz="1500">
              <a:latin typeface="Arial"/>
              <a:ea typeface="Arial"/>
              <a:cs typeface="Arial"/>
              <a:sym typeface="Arial"/>
            </a:endParaRPr>
          </a:p>
          <a:p>
            <a:pPr indent="-314325" lvl="0" marL="457200" rtl="0" algn="l">
              <a:lnSpc>
                <a:spcPct val="115000"/>
              </a:lnSpc>
              <a:spcBef>
                <a:spcPts val="1200"/>
              </a:spcBef>
              <a:spcAft>
                <a:spcPts val="0"/>
              </a:spcAft>
              <a:buSzPct val="100000"/>
              <a:buFont typeface="Arial"/>
              <a:buChar char="●"/>
            </a:pPr>
            <a:r>
              <a:rPr lang="en" sz="1500">
                <a:latin typeface="Arial"/>
                <a:ea typeface="Arial"/>
                <a:cs typeface="Arial"/>
                <a:sym typeface="Arial"/>
              </a:rPr>
              <a:t>Seasonality Adjustment</a:t>
            </a:r>
            <a:r>
              <a:rPr b="0" lang="en" sz="1500">
                <a:latin typeface="Arial"/>
                <a:ea typeface="Arial"/>
                <a:cs typeface="Arial"/>
                <a:sym typeface="Arial"/>
              </a:rPr>
              <a:t>: Accounting for seasonal fluctuations in demand to adjust stock purchasing.</a:t>
            </a:r>
            <a:endParaRPr b="0" sz="1500">
              <a:latin typeface="Arial"/>
              <a:ea typeface="Arial"/>
              <a:cs typeface="Arial"/>
              <a:sym typeface="Arial"/>
            </a:endParaRPr>
          </a:p>
          <a:p>
            <a:pPr indent="-314325" lvl="0" marL="457200" rtl="0" algn="l">
              <a:lnSpc>
                <a:spcPct val="115000"/>
              </a:lnSpc>
              <a:spcBef>
                <a:spcPts val="0"/>
              </a:spcBef>
              <a:spcAft>
                <a:spcPts val="0"/>
              </a:spcAft>
              <a:buSzPct val="100000"/>
              <a:buFont typeface="Arial"/>
              <a:buChar char="●"/>
            </a:pPr>
            <a:r>
              <a:rPr lang="en" sz="1500">
                <a:latin typeface="Arial"/>
                <a:ea typeface="Arial"/>
                <a:cs typeface="Arial"/>
                <a:sym typeface="Arial"/>
              </a:rPr>
              <a:t>Safety Stock</a:t>
            </a:r>
            <a:r>
              <a:rPr b="0" lang="en" sz="1500">
                <a:latin typeface="Arial"/>
                <a:ea typeface="Arial"/>
                <a:cs typeface="Arial"/>
                <a:sym typeface="Arial"/>
              </a:rPr>
              <a:t>: Maintaining a buffer stock to prevent stockouts due to unexpected demand fluctuations or supplier delays.</a:t>
            </a:r>
            <a:endParaRPr b="0" sz="1500">
              <a:latin typeface="Arial"/>
              <a:ea typeface="Arial"/>
              <a:cs typeface="Arial"/>
              <a:sym typeface="Arial"/>
            </a:endParaRPr>
          </a:p>
          <a:p>
            <a:pPr indent="0" lvl="0" marL="0" rtl="0" algn="l">
              <a:spcBef>
                <a:spcPts val="1200"/>
              </a:spcBef>
              <a:spcAft>
                <a:spcPts val="0"/>
              </a:spcAft>
              <a:buNone/>
            </a:pPr>
            <a:r>
              <a:t/>
            </a:r>
            <a:endParaRPr sz="4600"/>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46"/>
          <p:cNvSpPr txBox="1"/>
          <p:nvPr>
            <p:ph idx="1" type="subTitle"/>
          </p:nvPr>
        </p:nvSpPr>
        <p:spPr>
          <a:xfrm>
            <a:off x="253775" y="120050"/>
            <a:ext cx="8183700" cy="44823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Stock Budgeting Challenges</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Demand Variability</a:t>
            </a:r>
            <a:r>
              <a:rPr lang="en" sz="1900">
                <a:solidFill>
                  <a:schemeClr val="dk2"/>
                </a:solidFill>
                <a:latin typeface="Arial"/>
                <a:ea typeface="Arial"/>
                <a:cs typeface="Arial"/>
                <a:sym typeface="Arial"/>
              </a:rPr>
              <a:t>: Unexpected changes in customer demand or market conditions can complicate stock budgeting.</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Supply Chain Disruptions</a:t>
            </a:r>
            <a:r>
              <a:rPr lang="en" sz="1900">
                <a:solidFill>
                  <a:schemeClr val="dk2"/>
                </a:solidFill>
                <a:latin typeface="Arial"/>
                <a:ea typeface="Arial"/>
                <a:cs typeface="Arial"/>
                <a:sym typeface="Arial"/>
              </a:rPr>
              <a:t>: Delays in deliveries, supplier issues, or transportation problems can affect inventory levels.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Overstocking</a:t>
            </a:r>
            <a:r>
              <a:rPr lang="en" sz="1900">
                <a:solidFill>
                  <a:schemeClr val="dk2"/>
                </a:solidFill>
                <a:latin typeface="Arial"/>
                <a:ea typeface="Arial"/>
                <a:cs typeface="Arial"/>
                <a:sym typeface="Arial"/>
              </a:rPr>
              <a:t>: Excess inventory can tie up capital, incur high holding costs, and risk obsolescence.</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Stockouts</a:t>
            </a:r>
            <a:r>
              <a:rPr lang="en" sz="1900">
                <a:solidFill>
                  <a:schemeClr val="dk2"/>
                </a:solidFill>
                <a:latin typeface="Arial"/>
                <a:ea typeface="Arial"/>
                <a:cs typeface="Arial"/>
                <a:sym typeface="Arial"/>
              </a:rPr>
              <a:t>: Running out of stock due to poor forecasting or delayed orders can lead to lost sales and customer dissatisfaction.</a:t>
            </a:r>
            <a:endParaRPr sz="1900">
              <a:solidFill>
                <a:schemeClr val="dk2"/>
              </a:solidFill>
              <a:latin typeface="Arial"/>
              <a:ea typeface="Arial"/>
              <a:cs typeface="Arial"/>
              <a:sym typeface="Arial"/>
            </a:endParaRPr>
          </a:p>
          <a:p>
            <a:pPr indent="-298450" lvl="0" marL="457200" rtl="0" algn="l">
              <a:lnSpc>
                <a:spcPct val="115000"/>
              </a:lnSpc>
              <a:spcBef>
                <a:spcPts val="0"/>
              </a:spcBef>
              <a:spcAft>
                <a:spcPts val="0"/>
              </a:spcAft>
              <a:buClr>
                <a:schemeClr val="dk2"/>
              </a:buClr>
              <a:buSzPts val="1100"/>
              <a:buFont typeface="Arial"/>
              <a:buChar char="●"/>
            </a:pPr>
            <a:r>
              <a:rPr b="1" lang="en" sz="1900">
                <a:solidFill>
                  <a:schemeClr val="dk2"/>
                </a:solidFill>
                <a:latin typeface="Arial"/>
                <a:ea typeface="Arial"/>
                <a:cs typeface="Arial"/>
                <a:sym typeface="Arial"/>
              </a:rPr>
              <a:t>Data Accuracy</a:t>
            </a:r>
            <a:r>
              <a:rPr lang="en" sz="1900">
                <a:solidFill>
                  <a:schemeClr val="dk2"/>
                </a:solidFill>
                <a:latin typeface="Arial"/>
                <a:ea typeface="Arial"/>
                <a:cs typeface="Arial"/>
                <a:sym typeface="Arial"/>
              </a:rPr>
              <a:t>: Inaccurate stock records can lead to poor decisions, whether it’s understocking or overstocking</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47"/>
          <p:cNvSpPr txBox="1"/>
          <p:nvPr>
            <p:ph type="ctrTitle"/>
          </p:nvPr>
        </p:nvSpPr>
        <p:spPr>
          <a:xfrm>
            <a:off x="80050" y="264475"/>
            <a:ext cx="8589600" cy="44019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900">
                <a:latin typeface="Arial"/>
                <a:ea typeface="Arial"/>
                <a:cs typeface="Arial"/>
                <a:sym typeface="Arial"/>
              </a:rPr>
              <a:t>Tools and Software for Stock Budgeting</a:t>
            </a:r>
            <a:endParaRPr sz="19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Inventory Management Software</a:t>
            </a:r>
            <a:r>
              <a:rPr b="0" lang="en" sz="1700">
                <a:latin typeface="Arial"/>
                <a:ea typeface="Arial"/>
                <a:cs typeface="Arial"/>
                <a:sym typeface="Arial"/>
              </a:rPr>
              <a:t>: Automated tools that help track stock levels, sales, and forecast demand (e.g., TradeGecko, NetSuite).</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ERP Systems</a:t>
            </a:r>
            <a:r>
              <a:rPr b="0" lang="en" sz="1700">
                <a:latin typeface="Arial"/>
                <a:ea typeface="Arial"/>
                <a:cs typeface="Arial"/>
                <a:sym typeface="Arial"/>
              </a:rPr>
              <a:t>: Integrated systems like SAP, Microsoft Dynamics, or Oracle that manage all aspects of business operations, including inventory and stock budgeting.</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Spreadsheets</a:t>
            </a:r>
            <a:r>
              <a:rPr b="0" lang="en" sz="1700">
                <a:latin typeface="Arial"/>
                <a:ea typeface="Arial"/>
                <a:cs typeface="Arial"/>
                <a:sym typeface="Arial"/>
              </a:rPr>
              <a:t>: Simple, customizable tools like Microsoft Excel or Google Sheets can be used for basic stock budgeting and tracking, with formulas and templates for calculating reorder levels and stock turnover.</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Demand Forecasting Tools</a:t>
            </a:r>
            <a:r>
              <a:rPr b="0" lang="en" sz="1700">
                <a:latin typeface="Arial"/>
                <a:ea typeface="Arial"/>
                <a:cs typeface="Arial"/>
                <a:sym typeface="Arial"/>
              </a:rPr>
              <a:t>: Software tools that analyze historical sales data to predict future demand (e.g., Forecastly, Llamasoft).</a:t>
            </a:r>
            <a:endParaRPr b="0" sz="17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48"/>
          <p:cNvSpPr txBox="1"/>
          <p:nvPr>
            <p:ph type="ctrTitle"/>
          </p:nvPr>
        </p:nvSpPr>
        <p:spPr>
          <a:xfrm>
            <a:off x="96050" y="-48025"/>
            <a:ext cx="8621700" cy="46344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900">
                <a:latin typeface="Arial"/>
                <a:ea typeface="Arial"/>
                <a:cs typeface="Arial"/>
                <a:sym typeface="Arial"/>
              </a:rPr>
              <a:t>Best Practices for Effective Stock Budgeting</a:t>
            </a:r>
            <a:endParaRPr sz="1900">
              <a:latin typeface="Arial"/>
              <a:ea typeface="Arial"/>
              <a:cs typeface="Arial"/>
              <a:sym typeface="Arial"/>
            </a:endParaRPr>
          </a:p>
          <a:p>
            <a:pPr indent="-336550" lvl="0" marL="457200" rtl="0" algn="l">
              <a:lnSpc>
                <a:spcPct val="115000"/>
              </a:lnSpc>
              <a:spcBef>
                <a:spcPts val="1200"/>
              </a:spcBef>
              <a:spcAft>
                <a:spcPts val="0"/>
              </a:spcAft>
              <a:buSzPts val="1700"/>
              <a:buFont typeface="Arial"/>
              <a:buAutoNum type="arabicPeriod"/>
            </a:pPr>
            <a:r>
              <a:rPr lang="en" sz="1700">
                <a:latin typeface="Arial"/>
                <a:ea typeface="Arial"/>
                <a:cs typeface="Arial"/>
                <a:sym typeface="Arial"/>
              </a:rPr>
              <a:t>Monitor Sales Trends</a:t>
            </a:r>
            <a:r>
              <a:rPr b="0" lang="en" sz="1700">
                <a:latin typeface="Arial"/>
                <a:ea typeface="Arial"/>
                <a:cs typeface="Arial"/>
                <a:sym typeface="Arial"/>
              </a:rPr>
              <a:t>: Regularly analyze sales data to predict future demand more accurately.</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AutoNum type="arabicPeriod"/>
            </a:pPr>
            <a:r>
              <a:rPr lang="en" sz="1700">
                <a:latin typeface="Arial"/>
                <a:ea typeface="Arial"/>
                <a:cs typeface="Arial"/>
                <a:sym typeface="Arial"/>
              </a:rPr>
              <a:t>Maintain Safety Stock</a:t>
            </a:r>
            <a:r>
              <a:rPr b="0" lang="en" sz="1700">
                <a:latin typeface="Arial"/>
                <a:ea typeface="Arial"/>
                <a:cs typeface="Arial"/>
                <a:sym typeface="Arial"/>
              </a:rPr>
              <a:t>: Always have a buffer to handle unexpected demand or supply chain issues.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AutoNum type="arabicPeriod"/>
            </a:pPr>
            <a:r>
              <a:rPr lang="en" sz="1700">
                <a:latin typeface="Arial"/>
                <a:ea typeface="Arial"/>
                <a:cs typeface="Arial"/>
                <a:sym typeface="Arial"/>
              </a:rPr>
              <a:t>Optimize Order Quantities</a:t>
            </a:r>
            <a:r>
              <a:rPr b="0" lang="en" sz="1700">
                <a:latin typeface="Arial"/>
                <a:ea typeface="Arial"/>
                <a:cs typeface="Arial"/>
                <a:sym typeface="Arial"/>
              </a:rPr>
              <a:t>: Use techniques like EOQ to determine the ideal order quantity and avoid excessive inventory.</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AutoNum type="arabicPeriod"/>
            </a:pPr>
            <a:r>
              <a:rPr lang="en" sz="1700">
                <a:latin typeface="Arial"/>
                <a:ea typeface="Arial"/>
                <a:cs typeface="Arial"/>
                <a:sym typeface="Arial"/>
              </a:rPr>
              <a:t>Review and Adjust Regularly</a:t>
            </a:r>
            <a:r>
              <a:rPr b="0" lang="en" sz="1700">
                <a:latin typeface="Arial"/>
                <a:ea typeface="Arial"/>
                <a:cs typeface="Arial"/>
                <a:sym typeface="Arial"/>
              </a:rPr>
              <a:t>: Continuously monitor stock levels and adjust your budget as needed to respond to changing market conditions.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AutoNum type="arabicPeriod"/>
            </a:pPr>
            <a:r>
              <a:rPr lang="en" sz="1700">
                <a:latin typeface="Arial"/>
                <a:ea typeface="Arial"/>
                <a:cs typeface="Arial"/>
                <a:sym typeface="Arial"/>
              </a:rPr>
              <a:t>Collaborate Across Teams</a:t>
            </a:r>
            <a:r>
              <a:rPr b="0" lang="en" sz="1700">
                <a:latin typeface="Arial"/>
                <a:ea typeface="Arial"/>
                <a:cs typeface="Arial"/>
                <a:sym typeface="Arial"/>
              </a:rPr>
              <a:t>: Ensure close collaboration between procurement, sales, and finance departments to align stock levels with business goals and cash flow.</a:t>
            </a:r>
            <a:endParaRPr b="0" sz="17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49"/>
          <p:cNvSpPr txBox="1"/>
          <p:nvPr>
            <p:ph type="ctrTitle"/>
          </p:nvPr>
        </p:nvSpPr>
        <p:spPr>
          <a:xfrm>
            <a:off x="429850" y="160100"/>
            <a:ext cx="8183700" cy="544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RESPONSIVE DESIGN ?</a:t>
            </a:r>
            <a:endParaRPr/>
          </a:p>
        </p:txBody>
      </p:sp>
      <p:sp>
        <p:nvSpPr>
          <p:cNvPr id="782" name="Google Shape;782;p149"/>
          <p:cNvSpPr txBox="1"/>
          <p:nvPr>
            <p:ph idx="1" type="subTitle"/>
          </p:nvPr>
        </p:nvSpPr>
        <p:spPr>
          <a:xfrm>
            <a:off x="48025" y="704300"/>
            <a:ext cx="9096000" cy="3962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What is Responsive Design?</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Definition</a:t>
            </a:r>
            <a:r>
              <a:rPr lang="en" sz="1900">
                <a:solidFill>
                  <a:schemeClr val="dk2"/>
                </a:solidFill>
                <a:latin typeface="Arial"/>
                <a:ea typeface="Arial"/>
                <a:cs typeface="Arial"/>
                <a:sym typeface="Arial"/>
              </a:rPr>
              <a:t>: Responsive Design refers to the practice of designing and developing websites or web applications to provide an optimal viewing experience across a wide range of devices (from desktop monitors to mobile phones), ensuring content adapts to different screen sizes and orientations.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Key Goal</a:t>
            </a:r>
            <a:r>
              <a:rPr lang="en" sz="1900">
                <a:solidFill>
                  <a:schemeClr val="dk2"/>
                </a:solidFill>
                <a:latin typeface="Arial"/>
                <a:ea typeface="Arial"/>
                <a:cs typeface="Arial"/>
                <a:sym typeface="Arial"/>
              </a:rPr>
              <a:t>: Ensure users have a seamless experience, regardless of the device they use to access the website.</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Responsive Web Design (RWD)</a:t>
            </a:r>
            <a:r>
              <a:rPr lang="en" sz="1900">
                <a:solidFill>
                  <a:schemeClr val="dk2"/>
                </a:solidFill>
                <a:latin typeface="Arial"/>
                <a:ea typeface="Arial"/>
                <a:cs typeface="Arial"/>
                <a:sym typeface="Arial"/>
              </a:rPr>
              <a:t> relies on flexible grid layouts, images, and CSS media queries to adjust the content dynamically.</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50"/>
          <p:cNvSpPr txBox="1"/>
          <p:nvPr>
            <p:ph idx="1" type="subTitle"/>
          </p:nvPr>
        </p:nvSpPr>
        <p:spPr>
          <a:xfrm>
            <a:off x="0" y="0"/>
            <a:ext cx="8517600" cy="4594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Importance of Responsive Design</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Mobile Traffic</a:t>
            </a:r>
            <a:r>
              <a:rPr lang="en" sz="2000">
                <a:solidFill>
                  <a:schemeClr val="dk2"/>
                </a:solidFill>
                <a:latin typeface="Arial"/>
                <a:ea typeface="Arial"/>
                <a:cs typeface="Arial"/>
                <a:sym typeface="Arial"/>
              </a:rPr>
              <a:t>: With mobile devices accounting for a large percentage of web traffic, responsive design is crucial for reaching all users.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SEO Benefits</a:t>
            </a:r>
            <a:r>
              <a:rPr lang="en" sz="2000">
                <a:solidFill>
                  <a:schemeClr val="dk2"/>
                </a:solidFill>
                <a:latin typeface="Arial"/>
                <a:ea typeface="Arial"/>
                <a:cs typeface="Arial"/>
                <a:sym typeface="Arial"/>
              </a:rPr>
              <a:t>: Google recommends responsive design because it provides a single URL for all devices, making it easier for search engines to index.</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User Experience (UX)</a:t>
            </a:r>
            <a:r>
              <a:rPr lang="en" sz="2000">
                <a:solidFill>
                  <a:schemeClr val="dk2"/>
                </a:solidFill>
                <a:latin typeface="Arial"/>
                <a:ea typeface="Arial"/>
                <a:cs typeface="Arial"/>
                <a:sym typeface="Arial"/>
              </a:rPr>
              <a:t>: Provides a better, consistent, and intuitive experience across all devices, reducing bounce rates and increasing engagement.</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Cost Efficiency</a:t>
            </a:r>
            <a:r>
              <a:rPr lang="en" sz="2000">
                <a:solidFill>
                  <a:schemeClr val="dk2"/>
                </a:solidFill>
                <a:latin typeface="Arial"/>
                <a:ea typeface="Arial"/>
                <a:cs typeface="Arial"/>
                <a:sym typeface="Arial"/>
              </a:rPr>
              <a:t>: A single website that adapts to different devices reduces the need for separate desktop and mobile sites.</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51"/>
          <p:cNvSpPr txBox="1"/>
          <p:nvPr>
            <p:ph idx="1" type="subTitle"/>
          </p:nvPr>
        </p:nvSpPr>
        <p:spPr>
          <a:xfrm>
            <a:off x="64025" y="0"/>
            <a:ext cx="8605500" cy="4610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Core Principles of Responsive Design</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Fluid Grid Layouts</a:t>
            </a:r>
            <a:r>
              <a:rPr lang="en" sz="2000">
                <a:solidFill>
                  <a:schemeClr val="dk2"/>
                </a:solidFill>
                <a:latin typeface="Arial"/>
                <a:ea typeface="Arial"/>
                <a:cs typeface="Arial"/>
                <a:sym typeface="Arial"/>
              </a:rPr>
              <a:t>: Instead of fixed-width layouts, the design uses relative units like percentages, allowing content to adjust fluidly to different screen sizes.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Flexible Images</a:t>
            </a:r>
            <a:r>
              <a:rPr lang="en" sz="2000">
                <a:solidFill>
                  <a:schemeClr val="dk2"/>
                </a:solidFill>
                <a:latin typeface="Arial"/>
                <a:ea typeface="Arial"/>
                <a:cs typeface="Arial"/>
                <a:sym typeface="Arial"/>
              </a:rPr>
              <a:t>: Images resize automatically using CSS to fit within their container, maintaining responsiveness.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Media Queries</a:t>
            </a:r>
            <a:r>
              <a:rPr lang="en" sz="2000">
                <a:solidFill>
                  <a:schemeClr val="dk2"/>
                </a:solidFill>
                <a:latin typeface="Arial"/>
                <a:ea typeface="Arial"/>
                <a:cs typeface="Arial"/>
                <a:sym typeface="Arial"/>
              </a:rPr>
              <a:t>: CSS rules that apply different styles depending on the device characteristics, such as screen width, resolution, and orientation.</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Mobile-First Design</a:t>
            </a:r>
            <a:r>
              <a:rPr lang="en" sz="2000">
                <a:solidFill>
                  <a:schemeClr val="dk2"/>
                </a:solidFill>
                <a:latin typeface="Arial"/>
                <a:ea typeface="Arial"/>
                <a:cs typeface="Arial"/>
                <a:sym typeface="Arial"/>
              </a:rPr>
              <a:t>: Designing the mobile version of a website first, ensuring the layout is optimized for smaller screens, then scaling up for larger devices.</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ctrTitle"/>
          </p:nvPr>
        </p:nvSpPr>
        <p:spPr>
          <a:xfrm>
            <a:off x="405350" y="-66500"/>
            <a:ext cx="8183700" cy="118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“BIG IS BIG” IN BIG DATA ?</a:t>
            </a:r>
            <a:endParaRPr/>
          </a:p>
        </p:txBody>
      </p:sp>
      <p:sp>
        <p:nvSpPr>
          <p:cNvPr id="125" name="Google Shape;125;p26"/>
          <p:cNvSpPr txBox="1"/>
          <p:nvPr>
            <p:ph idx="1" type="subTitle"/>
          </p:nvPr>
        </p:nvSpPr>
        <p:spPr>
          <a:xfrm>
            <a:off x="593225" y="1314900"/>
            <a:ext cx="8183700" cy="38286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400"/>
              </a:spcBef>
              <a:spcAft>
                <a:spcPts val="0"/>
              </a:spcAft>
              <a:buClr>
                <a:schemeClr val="dk2"/>
              </a:buClr>
              <a:buSzPts val="1100"/>
              <a:buFont typeface="Arial"/>
              <a:buNone/>
            </a:pPr>
            <a:r>
              <a:rPr b="1" lang="en">
                <a:solidFill>
                  <a:schemeClr val="dk2"/>
                </a:solidFill>
                <a:latin typeface="Arial"/>
                <a:ea typeface="Arial"/>
                <a:cs typeface="Arial"/>
                <a:sym typeface="Arial"/>
              </a:rPr>
              <a:t>Defining "Big" in Big Data</a:t>
            </a:r>
            <a:endParaRPr b="1">
              <a:solidFill>
                <a:schemeClr val="dk2"/>
              </a:solidFill>
              <a:latin typeface="Arial"/>
              <a:ea typeface="Arial"/>
              <a:cs typeface="Arial"/>
              <a:sym typeface="Arial"/>
            </a:endParaRPr>
          </a:p>
          <a:p>
            <a:pPr indent="-381000" lvl="0" marL="457200" rtl="0" algn="l">
              <a:lnSpc>
                <a:spcPct val="115000"/>
              </a:lnSpc>
              <a:spcBef>
                <a:spcPts val="1200"/>
              </a:spcBef>
              <a:spcAft>
                <a:spcPts val="0"/>
              </a:spcAft>
              <a:buClr>
                <a:schemeClr val="dk2"/>
              </a:buClr>
              <a:buSzPts val="2400"/>
              <a:buFont typeface="Arial"/>
              <a:buChar char="●"/>
            </a:pPr>
            <a:r>
              <a:rPr b="1" lang="en">
                <a:solidFill>
                  <a:schemeClr val="dk2"/>
                </a:solidFill>
                <a:latin typeface="Arial"/>
                <a:ea typeface="Arial"/>
                <a:cs typeface="Arial"/>
                <a:sym typeface="Arial"/>
              </a:rPr>
              <a:t>What Makes Data "Big"?</a:t>
            </a:r>
            <a:endParaRPr b="1">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b="1">
              <a:solidFill>
                <a:schemeClr val="dk2"/>
              </a:solidFill>
              <a:latin typeface="Arial"/>
              <a:ea typeface="Arial"/>
              <a:cs typeface="Arial"/>
              <a:sym typeface="Arial"/>
            </a:endParaRPr>
          </a:p>
          <a:p>
            <a:pPr indent="-381000" lvl="1" marL="914400" rtl="0" algn="l">
              <a:lnSpc>
                <a:spcPct val="115000"/>
              </a:lnSpc>
              <a:spcBef>
                <a:spcPts val="1200"/>
              </a:spcBef>
              <a:spcAft>
                <a:spcPts val="0"/>
              </a:spcAft>
              <a:buClr>
                <a:schemeClr val="dk2"/>
              </a:buClr>
              <a:buSzPts val="2400"/>
              <a:buFont typeface="Arial"/>
              <a:buChar char="○"/>
            </a:pPr>
            <a:r>
              <a:rPr b="1" lang="en">
                <a:solidFill>
                  <a:schemeClr val="dk2"/>
                </a:solidFill>
                <a:latin typeface="Arial"/>
                <a:ea typeface="Arial"/>
                <a:cs typeface="Arial"/>
                <a:sym typeface="Arial"/>
              </a:rPr>
              <a:t>Volume</a:t>
            </a:r>
            <a:r>
              <a:rPr lang="en">
                <a:solidFill>
                  <a:schemeClr val="dk2"/>
                </a:solidFill>
                <a:latin typeface="Arial"/>
                <a:ea typeface="Arial"/>
                <a:cs typeface="Arial"/>
                <a:sym typeface="Arial"/>
              </a:rPr>
              <a:t>: Data size often measured in terabytes (TB), petabytes (PB), or even exabytes (EB).</a:t>
            </a:r>
            <a:endParaRPr>
              <a:solidFill>
                <a:schemeClr val="dk2"/>
              </a:solidFill>
              <a:latin typeface="Arial"/>
              <a:ea typeface="Arial"/>
              <a:cs typeface="Arial"/>
              <a:sym typeface="Arial"/>
            </a:endParaRPr>
          </a:p>
          <a:p>
            <a:pPr indent="-381000" lvl="1" marL="914400" rtl="0" algn="l">
              <a:lnSpc>
                <a:spcPct val="115000"/>
              </a:lnSpc>
              <a:spcBef>
                <a:spcPts val="0"/>
              </a:spcBef>
              <a:spcAft>
                <a:spcPts val="0"/>
              </a:spcAft>
              <a:buClr>
                <a:schemeClr val="dk2"/>
              </a:buClr>
              <a:buSzPts val="2400"/>
              <a:buFont typeface="Arial"/>
              <a:buChar char="○"/>
            </a:pPr>
            <a:r>
              <a:rPr b="1" lang="en">
                <a:solidFill>
                  <a:schemeClr val="dk2"/>
                </a:solidFill>
                <a:latin typeface="Arial"/>
                <a:ea typeface="Arial"/>
                <a:cs typeface="Arial"/>
                <a:sym typeface="Arial"/>
              </a:rPr>
              <a:t>Scale</a:t>
            </a:r>
            <a:r>
              <a:rPr lang="en">
                <a:solidFill>
                  <a:schemeClr val="dk2"/>
                </a:solidFill>
                <a:latin typeface="Arial"/>
                <a:ea typeface="Arial"/>
                <a:cs typeface="Arial"/>
                <a:sym typeface="Arial"/>
              </a:rPr>
              <a:t>: Data generated daily, globally from various sources like social media, IoT, and transactions.</a:t>
            </a:r>
            <a:endParaRPr>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52"/>
          <p:cNvSpPr txBox="1"/>
          <p:nvPr>
            <p:ph type="ctrTitle"/>
          </p:nvPr>
        </p:nvSpPr>
        <p:spPr>
          <a:xfrm>
            <a:off x="128075" y="264475"/>
            <a:ext cx="8956800" cy="44100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990"/>
              <a:buFont typeface="Arial"/>
              <a:buNone/>
            </a:pPr>
            <a:r>
              <a:rPr lang="en" sz="1170">
                <a:latin typeface="Arial"/>
                <a:ea typeface="Arial"/>
                <a:cs typeface="Arial"/>
                <a:sym typeface="Arial"/>
              </a:rPr>
              <a:t>How Media Queries Work</a:t>
            </a:r>
            <a:endParaRPr sz="1170">
              <a:latin typeface="Arial"/>
              <a:ea typeface="Arial"/>
              <a:cs typeface="Arial"/>
              <a:sym typeface="Arial"/>
            </a:endParaRPr>
          </a:p>
          <a:p>
            <a:pPr indent="-291465" lvl="0" marL="457200" rtl="0" algn="l">
              <a:lnSpc>
                <a:spcPct val="115000"/>
              </a:lnSpc>
              <a:spcBef>
                <a:spcPts val="1200"/>
              </a:spcBef>
              <a:spcAft>
                <a:spcPts val="0"/>
              </a:spcAft>
              <a:buSzPts val="990"/>
              <a:buFont typeface="Arial"/>
              <a:buChar char="●"/>
            </a:pPr>
            <a:r>
              <a:rPr lang="en" sz="989">
                <a:latin typeface="Arial"/>
                <a:ea typeface="Arial"/>
                <a:cs typeface="Arial"/>
                <a:sym typeface="Arial"/>
              </a:rPr>
              <a:t>Definition: Media queries allow CSS to apply different styling rules based on the characteristics of the device, such as screen size, orientation, or resolution.</a:t>
            </a:r>
            <a:endParaRPr sz="989">
              <a:latin typeface="Arial"/>
              <a:ea typeface="Arial"/>
              <a:cs typeface="Arial"/>
              <a:sym typeface="Arial"/>
            </a:endParaRPr>
          </a:p>
          <a:p>
            <a:pPr indent="0" lvl="0" marL="0" rtl="0" algn="l">
              <a:spcBef>
                <a:spcPts val="1200"/>
              </a:spcBef>
              <a:spcAft>
                <a:spcPts val="0"/>
              </a:spcAft>
              <a:buSzPts val="990"/>
              <a:buNone/>
            </a:pPr>
            <a:r>
              <a:rPr lang="en" sz="989">
                <a:latin typeface="Arial"/>
                <a:ea typeface="Arial"/>
                <a:cs typeface="Arial"/>
                <a:sym typeface="Arial"/>
              </a:rPr>
              <a:t>Syntax:</a:t>
            </a:r>
            <a:br>
              <a:rPr lang="en" sz="989">
                <a:latin typeface="Arial"/>
                <a:ea typeface="Arial"/>
                <a:cs typeface="Arial"/>
                <a:sym typeface="Arial"/>
              </a:rPr>
            </a:br>
            <a:r>
              <a:rPr lang="en" sz="989">
                <a:latin typeface="Arial"/>
                <a:ea typeface="Arial"/>
                <a:cs typeface="Arial"/>
                <a:sym typeface="Arial"/>
              </a:rPr>
              <a:t>css</a:t>
            </a:r>
            <a:br>
              <a:rPr lang="en" sz="989">
                <a:latin typeface="Arial"/>
                <a:ea typeface="Arial"/>
                <a:cs typeface="Arial"/>
                <a:sym typeface="Arial"/>
              </a:rPr>
            </a:br>
            <a:r>
              <a:rPr lang="en" sz="989">
                <a:latin typeface="Arial"/>
                <a:ea typeface="Arial"/>
                <a:cs typeface="Arial"/>
                <a:sym typeface="Arial"/>
              </a:rPr>
              <a:t>Copy code</a:t>
            </a:r>
            <a:br>
              <a:rPr lang="en" sz="989">
                <a:latin typeface="Arial"/>
                <a:ea typeface="Arial"/>
                <a:cs typeface="Arial"/>
                <a:sym typeface="Arial"/>
              </a:rPr>
            </a:br>
            <a:r>
              <a:rPr lang="en" sz="989">
                <a:solidFill>
                  <a:srgbClr val="188038"/>
                </a:solidFill>
                <a:latin typeface="Roboto Mono"/>
                <a:ea typeface="Roboto Mono"/>
                <a:cs typeface="Roboto Mono"/>
                <a:sym typeface="Roboto Mono"/>
              </a:rPr>
              <a:t>@media only screen and (max-width: 768px) {</a:t>
            </a:r>
            <a:endParaRPr sz="989">
              <a:solidFill>
                <a:srgbClr val="188038"/>
              </a:solidFill>
              <a:latin typeface="Roboto Mono"/>
              <a:ea typeface="Roboto Mono"/>
              <a:cs typeface="Roboto Mono"/>
              <a:sym typeface="Roboto Mono"/>
            </a:endParaRPr>
          </a:p>
          <a:p>
            <a:pPr indent="0" lvl="0" marL="0" rtl="0" algn="l">
              <a:spcBef>
                <a:spcPts val="0"/>
              </a:spcBef>
              <a:spcAft>
                <a:spcPts val="0"/>
              </a:spcAft>
              <a:buSzPts val="990"/>
              <a:buNone/>
            </a:pPr>
            <a:r>
              <a:rPr lang="en" sz="989">
                <a:solidFill>
                  <a:srgbClr val="188038"/>
                </a:solidFill>
                <a:latin typeface="Roboto Mono"/>
                <a:ea typeface="Roboto Mono"/>
                <a:cs typeface="Roboto Mono"/>
                <a:sym typeface="Roboto Mono"/>
              </a:rPr>
              <a:t>  /* Styles for screens 768px or smaller */</a:t>
            </a:r>
            <a:endParaRPr sz="989">
              <a:solidFill>
                <a:srgbClr val="188038"/>
              </a:solidFill>
              <a:latin typeface="Roboto Mono"/>
              <a:ea typeface="Roboto Mono"/>
              <a:cs typeface="Roboto Mono"/>
              <a:sym typeface="Roboto Mono"/>
            </a:endParaRPr>
          </a:p>
          <a:p>
            <a:pPr indent="0" lvl="0" marL="0" rtl="0" algn="l">
              <a:spcBef>
                <a:spcPts val="0"/>
              </a:spcBef>
              <a:spcAft>
                <a:spcPts val="0"/>
              </a:spcAft>
              <a:buSzPts val="990"/>
              <a:buNone/>
            </a:pPr>
            <a:r>
              <a:rPr lang="en" sz="989">
                <a:solidFill>
                  <a:srgbClr val="188038"/>
                </a:solidFill>
                <a:latin typeface="Roboto Mono"/>
                <a:ea typeface="Roboto Mono"/>
                <a:cs typeface="Roboto Mono"/>
                <a:sym typeface="Roboto Mono"/>
              </a:rPr>
              <a:t>}</a:t>
            </a:r>
            <a:endParaRPr sz="989">
              <a:solidFill>
                <a:srgbClr val="188038"/>
              </a:solidFill>
              <a:latin typeface="Roboto Mono"/>
              <a:ea typeface="Roboto Mono"/>
              <a:cs typeface="Roboto Mono"/>
              <a:sym typeface="Roboto Mono"/>
            </a:endParaRPr>
          </a:p>
          <a:p>
            <a:pPr indent="-291465" lvl="0" marL="457200" rtl="0" algn="l">
              <a:lnSpc>
                <a:spcPct val="115000"/>
              </a:lnSpc>
              <a:spcBef>
                <a:spcPts val="1200"/>
              </a:spcBef>
              <a:spcAft>
                <a:spcPts val="0"/>
              </a:spcAft>
              <a:buSzPts val="990"/>
              <a:buFont typeface="Arial"/>
              <a:buChar char="●"/>
            </a:pPr>
            <a:r>
              <a:t/>
            </a:r>
            <a:endParaRPr sz="989">
              <a:latin typeface="Arial"/>
              <a:ea typeface="Arial"/>
              <a:cs typeface="Arial"/>
              <a:sym typeface="Arial"/>
            </a:endParaRPr>
          </a:p>
          <a:p>
            <a:pPr indent="-291465" lvl="0" marL="457200" rtl="0" algn="l">
              <a:lnSpc>
                <a:spcPct val="115000"/>
              </a:lnSpc>
              <a:spcBef>
                <a:spcPts val="0"/>
              </a:spcBef>
              <a:spcAft>
                <a:spcPts val="0"/>
              </a:spcAft>
              <a:buSzPts val="990"/>
              <a:buFont typeface="Arial"/>
              <a:buChar char="●"/>
            </a:pPr>
            <a:r>
              <a:rPr lang="en" sz="989">
                <a:latin typeface="Arial"/>
                <a:ea typeface="Arial"/>
                <a:cs typeface="Arial"/>
                <a:sym typeface="Arial"/>
              </a:rPr>
              <a:t>Common Breakpoints: Typical screen sizes to target (e.g., 320px, 480px, 768px, 1024px, 1200px).</a:t>
            </a:r>
            <a:endParaRPr sz="989">
              <a:latin typeface="Arial"/>
              <a:ea typeface="Arial"/>
              <a:cs typeface="Arial"/>
              <a:sym typeface="Arial"/>
            </a:endParaRPr>
          </a:p>
          <a:p>
            <a:pPr indent="0" lvl="0" marL="0" rtl="0" algn="l">
              <a:spcBef>
                <a:spcPts val="1200"/>
              </a:spcBef>
              <a:spcAft>
                <a:spcPts val="0"/>
              </a:spcAft>
              <a:buSzPts val="990"/>
              <a:buNone/>
            </a:pPr>
            <a:r>
              <a:rPr lang="en" sz="989">
                <a:latin typeface="Arial"/>
                <a:ea typeface="Arial"/>
                <a:cs typeface="Arial"/>
                <a:sym typeface="Arial"/>
              </a:rPr>
              <a:t>Example:</a:t>
            </a:r>
            <a:br>
              <a:rPr lang="en" sz="989">
                <a:latin typeface="Arial"/>
                <a:ea typeface="Arial"/>
                <a:cs typeface="Arial"/>
                <a:sym typeface="Arial"/>
              </a:rPr>
            </a:br>
            <a:r>
              <a:rPr lang="en" sz="989">
                <a:latin typeface="Arial"/>
                <a:ea typeface="Arial"/>
                <a:cs typeface="Arial"/>
                <a:sym typeface="Arial"/>
              </a:rPr>
              <a:t>css</a:t>
            </a:r>
            <a:br>
              <a:rPr lang="en" sz="989">
                <a:latin typeface="Arial"/>
                <a:ea typeface="Arial"/>
                <a:cs typeface="Arial"/>
                <a:sym typeface="Arial"/>
              </a:rPr>
            </a:br>
            <a:r>
              <a:rPr lang="en" sz="989">
                <a:latin typeface="Arial"/>
                <a:ea typeface="Arial"/>
                <a:cs typeface="Arial"/>
                <a:sym typeface="Arial"/>
              </a:rPr>
              <a:t>Copy code</a:t>
            </a:r>
            <a:br>
              <a:rPr lang="en" sz="989">
                <a:latin typeface="Arial"/>
                <a:ea typeface="Arial"/>
                <a:cs typeface="Arial"/>
                <a:sym typeface="Arial"/>
              </a:rPr>
            </a:br>
            <a:r>
              <a:rPr lang="en" sz="989">
                <a:solidFill>
                  <a:srgbClr val="188038"/>
                </a:solidFill>
                <a:latin typeface="Roboto Mono"/>
                <a:ea typeface="Roboto Mono"/>
                <a:cs typeface="Roboto Mono"/>
                <a:sym typeface="Roboto Mono"/>
              </a:rPr>
              <a:t>@media (min-width: 768px) {</a:t>
            </a:r>
            <a:endParaRPr sz="989">
              <a:solidFill>
                <a:srgbClr val="188038"/>
              </a:solidFill>
              <a:latin typeface="Roboto Mono"/>
              <a:ea typeface="Roboto Mono"/>
              <a:cs typeface="Roboto Mono"/>
              <a:sym typeface="Roboto Mono"/>
            </a:endParaRPr>
          </a:p>
          <a:p>
            <a:pPr indent="0" lvl="0" marL="0" rtl="0" algn="l">
              <a:spcBef>
                <a:spcPts val="0"/>
              </a:spcBef>
              <a:spcAft>
                <a:spcPts val="0"/>
              </a:spcAft>
              <a:buSzPts val="990"/>
              <a:buNone/>
            </a:pPr>
            <a:r>
              <a:rPr lang="en" sz="989">
                <a:solidFill>
                  <a:srgbClr val="188038"/>
                </a:solidFill>
                <a:latin typeface="Roboto Mono"/>
                <a:ea typeface="Roboto Mono"/>
                <a:cs typeface="Roboto Mono"/>
                <a:sym typeface="Roboto Mono"/>
              </a:rPr>
              <a:t>  /* Styles for tablets and larger screens */</a:t>
            </a:r>
            <a:endParaRPr sz="989">
              <a:solidFill>
                <a:srgbClr val="188038"/>
              </a:solidFill>
              <a:latin typeface="Roboto Mono"/>
              <a:ea typeface="Roboto Mono"/>
              <a:cs typeface="Roboto Mono"/>
              <a:sym typeface="Roboto Mono"/>
            </a:endParaRPr>
          </a:p>
          <a:p>
            <a:pPr indent="0" lvl="0" marL="0" rtl="0" algn="l">
              <a:spcBef>
                <a:spcPts val="0"/>
              </a:spcBef>
              <a:spcAft>
                <a:spcPts val="0"/>
              </a:spcAft>
              <a:buSzPts val="990"/>
              <a:buNone/>
            </a:pPr>
            <a:r>
              <a:rPr lang="en" sz="989">
                <a:solidFill>
                  <a:srgbClr val="188038"/>
                </a:solidFill>
                <a:latin typeface="Roboto Mono"/>
                <a:ea typeface="Roboto Mono"/>
                <a:cs typeface="Roboto Mono"/>
                <a:sym typeface="Roboto Mono"/>
              </a:rPr>
              <a:t>}</a:t>
            </a:r>
            <a:endParaRPr sz="989">
              <a:solidFill>
                <a:srgbClr val="188038"/>
              </a:solidFill>
              <a:latin typeface="Roboto Mono"/>
              <a:ea typeface="Roboto Mono"/>
              <a:cs typeface="Roboto Mono"/>
              <a:sym typeface="Roboto Mono"/>
            </a:endParaRPr>
          </a:p>
          <a:p>
            <a:pPr indent="0" lvl="0" marL="457200" rtl="0" algn="l">
              <a:lnSpc>
                <a:spcPct val="115000"/>
              </a:lnSpc>
              <a:spcBef>
                <a:spcPts val="1200"/>
              </a:spcBef>
              <a:spcAft>
                <a:spcPts val="0"/>
              </a:spcAft>
              <a:buNone/>
            </a:pPr>
            <a:r>
              <a:t/>
            </a:r>
            <a:endParaRPr sz="989">
              <a:latin typeface="Arial"/>
              <a:ea typeface="Arial"/>
              <a:cs typeface="Arial"/>
              <a:sym typeface="Arial"/>
            </a:endParaRPr>
          </a:p>
          <a:p>
            <a:pPr indent="0" lvl="0" marL="0" rtl="0" algn="l">
              <a:spcBef>
                <a:spcPts val="1200"/>
              </a:spcBef>
              <a:spcAft>
                <a:spcPts val="0"/>
              </a:spcAft>
              <a:buSzPts val="990"/>
              <a:buNone/>
            </a:pPr>
            <a:r>
              <a:t/>
            </a:r>
            <a:endParaRPr sz="3780"/>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53"/>
          <p:cNvSpPr txBox="1"/>
          <p:nvPr>
            <p:ph type="ctrTitle"/>
          </p:nvPr>
        </p:nvSpPr>
        <p:spPr>
          <a:xfrm>
            <a:off x="236150" y="-39350"/>
            <a:ext cx="8433600" cy="45108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1800">
                <a:latin typeface="Arial"/>
                <a:ea typeface="Arial"/>
                <a:cs typeface="Arial"/>
                <a:sym typeface="Arial"/>
              </a:rPr>
              <a:t>Benefits of Responsive Design</a:t>
            </a:r>
            <a:endParaRPr sz="1800">
              <a:latin typeface="Arial"/>
              <a:ea typeface="Arial"/>
              <a:cs typeface="Arial"/>
              <a:sym typeface="Arial"/>
            </a:endParaRPr>
          </a:p>
          <a:p>
            <a:pPr indent="-330200" lvl="0" marL="457200" rtl="0" algn="l">
              <a:lnSpc>
                <a:spcPct val="115000"/>
              </a:lnSpc>
              <a:spcBef>
                <a:spcPts val="1200"/>
              </a:spcBef>
              <a:spcAft>
                <a:spcPts val="0"/>
              </a:spcAft>
              <a:buSzPts val="1600"/>
              <a:buFont typeface="Arial"/>
              <a:buAutoNum type="arabicPeriod"/>
            </a:pPr>
            <a:r>
              <a:rPr lang="en" sz="1600">
                <a:latin typeface="Arial"/>
                <a:ea typeface="Arial"/>
                <a:cs typeface="Arial"/>
                <a:sym typeface="Arial"/>
              </a:rPr>
              <a:t>Improved User Experience</a:t>
            </a:r>
            <a:r>
              <a:rPr b="0" lang="en" sz="1600">
                <a:latin typeface="Arial"/>
                <a:ea typeface="Arial"/>
                <a:cs typeface="Arial"/>
                <a:sym typeface="Arial"/>
              </a:rPr>
              <a:t>: Users have consistent, easy-to-navigate experiences across devices.</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Single URL</a:t>
            </a:r>
            <a:r>
              <a:rPr b="0" lang="en" sz="1600">
                <a:latin typeface="Arial"/>
                <a:ea typeface="Arial"/>
                <a:cs typeface="Arial"/>
                <a:sym typeface="Arial"/>
              </a:rPr>
              <a:t>: A single version of the site works on all devices, simplifying SEO and social sharing.</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Faster Load Times</a:t>
            </a:r>
            <a:r>
              <a:rPr b="0" lang="en" sz="1600">
                <a:latin typeface="Arial"/>
                <a:ea typeface="Arial"/>
                <a:cs typeface="Arial"/>
                <a:sym typeface="Arial"/>
              </a:rPr>
              <a:t>: Optimized design elements reduce the need for additional redirects, leading to faster page loading on mobile devices.</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Cost-Effective Maintenance</a:t>
            </a:r>
            <a:r>
              <a:rPr b="0" lang="en" sz="1600">
                <a:latin typeface="Arial"/>
                <a:ea typeface="Arial"/>
                <a:cs typeface="Arial"/>
                <a:sym typeface="Arial"/>
              </a:rPr>
              <a:t>: One codebase to manage and update, reducing ongoing costs for separate mobile or desktop sites.</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Better Conversion Rates</a:t>
            </a:r>
            <a:r>
              <a:rPr b="0" lang="en" sz="1600">
                <a:latin typeface="Arial"/>
                <a:ea typeface="Arial"/>
                <a:cs typeface="Arial"/>
                <a:sym typeface="Arial"/>
              </a:rPr>
              <a:t>: A consistent and seamless user experience leads to higher conversion rates (e.g., purchases, sign-ups).</a:t>
            </a:r>
            <a:endParaRPr b="0" sz="1600">
              <a:latin typeface="Arial"/>
              <a:ea typeface="Arial"/>
              <a:cs typeface="Arial"/>
              <a:sym typeface="Arial"/>
            </a:endParaRPr>
          </a:p>
          <a:p>
            <a:pPr indent="0" lvl="0" marL="0" rtl="0" algn="l">
              <a:spcBef>
                <a:spcPts val="1200"/>
              </a:spcBef>
              <a:spcAft>
                <a:spcPts val="0"/>
              </a:spcAft>
              <a:buNone/>
            </a:pPr>
            <a:r>
              <a:t/>
            </a:r>
            <a:endParaRPr sz="4700"/>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54"/>
          <p:cNvSpPr txBox="1"/>
          <p:nvPr>
            <p:ph type="ctrTitle"/>
          </p:nvPr>
        </p:nvSpPr>
        <p:spPr>
          <a:xfrm>
            <a:off x="118075" y="248725"/>
            <a:ext cx="8630100" cy="42384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900">
                <a:latin typeface="Arial"/>
                <a:ea typeface="Arial"/>
                <a:cs typeface="Arial"/>
                <a:sym typeface="Arial"/>
              </a:rPr>
              <a:t>Responsive Design vs. Adaptive Design</a:t>
            </a:r>
            <a:endParaRPr sz="19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Responsive Design</a:t>
            </a:r>
            <a:r>
              <a:rPr b="0" lang="en" sz="1700">
                <a:latin typeface="Arial"/>
                <a:ea typeface="Arial"/>
                <a:cs typeface="Arial"/>
                <a:sym typeface="Arial"/>
              </a:rPr>
              <a:t>: Uses flexible grids and media queries to adjust the layout and content dynamically based on screen size. It provides a more fluid and continuous user experience.</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Adaptive Design</a:t>
            </a:r>
            <a:r>
              <a:rPr b="0" lang="en" sz="1700">
                <a:latin typeface="Arial"/>
                <a:ea typeface="Arial"/>
                <a:cs typeface="Arial"/>
                <a:sym typeface="Arial"/>
              </a:rPr>
              <a:t>: Creates multiple fixed layouts based on common device breakpoints (e.g., mobile, tablet, desktop). The layout switches between these </a:t>
            </a:r>
            <a:r>
              <a:rPr b="0" lang="en" sz="1700">
                <a:latin typeface="Arial"/>
                <a:ea typeface="Arial"/>
                <a:cs typeface="Arial"/>
                <a:sym typeface="Arial"/>
              </a:rPr>
              <a:t>pre-defined</a:t>
            </a:r>
            <a:r>
              <a:rPr b="0" lang="en" sz="1700">
                <a:latin typeface="Arial"/>
                <a:ea typeface="Arial"/>
                <a:cs typeface="Arial"/>
                <a:sym typeface="Arial"/>
              </a:rPr>
              <a:t> layouts.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Comparison</a:t>
            </a:r>
            <a:r>
              <a:rPr b="0" lang="en" sz="1700">
                <a:latin typeface="Arial"/>
                <a:ea typeface="Arial"/>
                <a:cs typeface="Arial"/>
                <a:sym typeface="Arial"/>
              </a:rPr>
              <a:t>:</a:t>
            </a:r>
            <a:endParaRPr b="0"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latin typeface="Arial"/>
                <a:ea typeface="Arial"/>
                <a:cs typeface="Arial"/>
                <a:sym typeface="Arial"/>
              </a:rPr>
              <a:t>Responsive Design</a:t>
            </a:r>
            <a:r>
              <a:rPr b="0" lang="en" sz="1700">
                <a:latin typeface="Arial"/>
                <a:ea typeface="Arial"/>
                <a:cs typeface="Arial"/>
                <a:sym typeface="Arial"/>
              </a:rPr>
              <a:t>: More fluid, scales dynamically, one codebase.</a:t>
            </a:r>
            <a:endParaRPr b="0"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latin typeface="Arial"/>
                <a:ea typeface="Arial"/>
                <a:cs typeface="Arial"/>
                <a:sym typeface="Arial"/>
              </a:rPr>
              <a:t>Adaptive Design</a:t>
            </a:r>
            <a:r>
              <a:rPr b="0" lang="en" sz="1700">
                <a:latin typeface="Arial"/>
                <a:ea typeface="Arial"/>
                <a:cs typeface="Arial"/>
                <a:sym typeface="Arial"/>
              </a:rPr>
              <a:t>: Multiple fixed layouts, more control over each layout, but requires more maintenance.</a:t>
            </a:r>
            <a:endParaRPr b="0" sz="17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55"/>
          <p:cNvSpPr txBox="1"/>
          <p:nvPr>
            <p:ph idx="1" type="subTitle"/>
          </p:nvPr>
        </p:nvSpPr>
        <p:spPr>
          <a:xfrm>
            <a:off x="0" y="0"/>
            <a:ext cx="8669700" cy="4416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Key Challenges in Implementing Responsive Design</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Performance Optimization</a:t>
            </a:r>
            <a:r>
              <a:rPr lang="en" sz="1900">
                <a:solidFill>
                  <a:schemeClr val="dk2"/>
                </a:solidFill>
                <a:latin typeface="Arial"/>
                <a:ea typeface="Arial"/>
                <a:cs typeface="Arial"/>
                <a:sym typeface="Arial"/>
              </a:rPr>
              <a:t>: Responsive designs require images, scripts, and other elements to load dynamically, which can impact performance if not optimized.</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Testing Across Devices</a:t>
            </a:r>
            <a:r>
              <a:rPr lang="en" sz="1900">
                <a:solidFill>
                  <a:schemeClr val="dk2"/>
                </a:solidFill>
                <a:latin typeface="Arial"/>
                <a:ea typeface="Arial"/>
                <a:cs typeface="Arial"/>
                <a:sym typeface="Arial"/>
              </a:rPr>
              <a:t>: Ensuring the design works across a wide range of devices, browsers, and screen sizes requires extensive testing.</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Complexity in Layouts</a:t>
            </a:r>
            <a:r>
              <a:rPr lang="en" sz="1900">
                <a:solidFill>
                  <a:schemeClr val="dk2"/>
                </a:solidFill>
                <a:latin typeface="Arial"/>
                <a:ea typeface="Arial"/>
                <a:cs typeface="Arial"/>
                <a:sym typeface="Arial"/>
              </a:rPr>
              <a:t>: More complex layouts (e.g., grids, tables) may require careful planning to ensure they work seamlessly on both small and large screens.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Touch vs. Click</a:t>
            </a:r>
            <a:r>
              <a:rPr lang="en" sz="1900">
                <a:solidFill>
                  <a:schemeClr val="dk2"/>
                </a:solidFill>
                <a:latin typeface="Arial"/>
                <a:ea typeface="Arial"/>
                <a:cs typeface="Arial"/>
                <a:sym typeface="Arial"/>
              </a:rPr>
              <a:t>: Designing for both touchscreens (mobile/tablets) and traditional desktop (mouse/keyboard) can require additional attention to interactivity.</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56"/>
          <p:cNvSpPr txBox="1"/>
          <p:nvPr>
            <p:ph idx="1" type="subTitle"/>
          </p:nvPr>
        </p:nvSpPr>
        <p:spPr>
          <a:xfrm>
            <a:off x="0" y="39350"/>
            <a:ext cx="8669700" cy="4408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600">
                <a:solidFill>
                  <a:schemeClr val="dk2"/>
                </a:solidFill>
                <a:latin typeface="Arial"/>
                <a:ea typeface="Arial"/>
                <a:cs typeface="Arial"/>
                <a:sym typeface="Arial"/>
              </a:rPr>
              <a:t>Tools &amp; Frameworks for Responsive Design</a:t>
            </a:r>
            <a:endParaRPr b="1" sz="1600">
              <a:solidFill>
                <a:schemeClr val="dk2"/>
              </a:solidFill>
              <a:latin typeface="Arial"/>
              <a:ea typeface="Arial"/>
              <a:cs typeface="Arial"/>
              <a:sym typeface="Arial"/>
            </a:endParaRPr>
          </a:p>
          <a:p>
            <a:pPr indent="-317500" lvl="0" marL="457200" rtl="0" algn="l">
              <a:lnSpc>
                <a:spcPct val="115000"/>
              </a:lnSpc>
              <a:spcBef>
                <a:spcPts val="120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CSS Frameworks</a:t>
            </a:r>
            <a:r>
              <a:rPr lang="en"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Bootstrap</a:t>
            </a:r>
            <a:r>
              <a:rPr lang="en" sz="1400">
                <a:solidFill>
                  <a:schemeClr val="dk2"/>
                </a:solidFill>
                <a:latin typeface="Arial"/>
                <a:ea typeface="Arial"/>
                <a:cs typeface="Arial"/>
                <a:sym typeface="Arial"/>
              </a:rPr>
              <a:t>: A popular framework that provides pre-designed grid layouts, components, and responsive features.</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Foundation</a:t>
            </a:r>
            <a:r>
              <a:rPr lang="en" sz="1400">
                <a:solidFill>
                  <a:schemeClr val="dk2"/>
                </a:solidFill>
                <a:latin typeface="Arial"/>
                <a:ea typeface="Arial"/>
                <a:cs typeface="Arial"/>
                <a:sym typeface="Arial"/>
              </a:rPr>
              <a:t>: Another responsive framework, known for its flexibility and robust grid system.</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Grid Systems</a:t>
            </a:r>
            <a:r>
              <a:rPr lang="en"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CSS Grid Layout</a:t>
            </a:r>
            <a:r>
              <a:rPr lang="en" sz="1400">
                <a:solidFill>
                  <a:schemeClr val="dk2"/>
                </a:solidFill>
                <a:latin typeface="Arial"/>
                <a:ea typeface="Arial"/>
                <a:cs typeface="Arial"/>
                <a:sym typeface="Arial"/>
              </a:rPr>
              <a:t>: A powerful CSS layout system that provides more control over complex designs and responsive behavior.</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Flexbox</a:t>
            </a:r>
            <a:r>
              <a:rPr lang="en" sz="1400">
                <a:solidFill>
                  <a:schemeClr val="dk2"/>
                </a:solidFill>
                <a:latin typeface="Arial"/>
                <a:ea typeface="Arial"/>
                <a:cs typeface="Arial"/>
                <a:sym typeface="Arial"/>
              </a:rPr>
              <a:t>: A one-dimensional layout system that allows for easy alignment and distribution of items, helping to create responsive designs.</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Responsive Image Techniques</a:t>
            </a:r>
            <a:r>
              <a:rPr lang="en"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srcset Attribute</a:t>
            </a:r>
            <a:r>
              <a:rPr lang="en" sz="1400">
                <a:solidFill>
                  <a:schemeClr val="dk2"/>
                </a:solidFill>
                <a:latin typeface="Arial"/>
                <a:ea typeface="Arial"/>
                <a:cs typeface="Arial"/>
                <a:sym typeface="Arial"/>
              </a:rPr>
              <a:t>: Specifies different image sizes for different screen resolutions, improving loading time.</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Picture Element</a:t>
            </a:r>
            <a:r>
              <a:rPr lang="en" sz="1400">
                <a:solidFill>
                  <a:schemeClr val="dk2"/>
                </a:solidFill>
                <a:latin typeface="Arial"/>
                <a:ea typeface="Arial"/>
                <a:cs typeface="Arial"/>
                <a:sym typeface="Arial"/>
              </a:rPr>
              <a:t>: Used for serving images based on the device’s display characteristics, such as screen width or resolution.</a:t>
            </a:r>
            <a:endParaRPr sz="14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57"/>
          <p:cNvSpPr txBox="1"/>
          <p:nvPr>
            <p:ph idx="1" type="subTitle"/>
          </p:nvPr>
        </p:nvSpPr>
        <p:spPr>
          <a:xfrm>
            <a:off x="125950" y="114450"/>
            <a:ext cx="8480700" cy="4301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Mobile-First Approach in Responsive Design</a:t>
            </a:r>
            <a:endParaRPr b="1" sz="18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Char char="●"/>
            </a:pPr>
            <a:r>
              <a:rPr b="1" lang="en" sz="1600">
                <a:solidFill>
                  <a:schemeClr val="dk2"/>
                </a:solidFill>
                <a:latin typeface="Arial"/>
                <a:ea typeface="Arial"/>
                <a:cs typeface="Arial"/>
                <a:sym typeface="Arial"/>
              </a:rPr>
              <a:t>Definition</a:t>
            </a:r>
            <a:r>
              <a:rPr lang="en" sz="1600">
                <a:solidFill>
                  <a:schemeClr val="dk2"/>
                </a:solidFill>
                <a:latin typeface="Arial"/>
                <a:ea typeface="Arial"/>
                <a:cs typeface="Arial"/>
                <a:sym typeface="Arial"/>
              </a:rPr>
              <a:t>: Mobile-first design means designing and developing the mobile version of a website first, then progressively enhancing the design for larger screens.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Why Mobile-First?</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AutoNum type="arabicPeriod"/>
            </a:pPr>
            <a:r>
              <a:rPr lang="en" sz="1600">
                <a:solidFill>
                  <a:schemeClr val="dk2"/>
                </a:solidFill>
                <a:latin typeface="Arial"/>
                <a:ea typeface="Arial"/>
                <a:cs typeface="Arial"/>
                <a:sym typeface="Arial"/>
              </a:rPr>
              <a:t>Mobile devices are now the dominant way people access the web, and mobile traffic continues to increase.</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AutoNum type="arabicPeriod"/>
            </a:pPr>
            <a:r>
              <a:rPr lang="en" sz="1600">
                <a:solidFill>
                  <a:schemeClr val="dk2"/>
                </a:solidFill>
                <a:latin typeface="Arial"/>
                <a:ea typeface="Arial"/>
                <a:cs typeface="Arial"/>
                <a:sym typeface="Arial"/>
              </a:rPr>
              <a:t>Prioritizing mobile design forces a focus on simplicity, which often leads to better overall user experiences.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Steps for Mobile-First Design</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AutoNum type="arabicPeriod"/>
            </a:pPr>
            <a:r>
              <a:rPr lang="en" sz="1600">
                <a:solidFill>
                  <a:schemeClr val="dk2"/>
                </a:solidFill>
                <a:latin typeface="Arial"/>
                <a:ea typeface="Arial"/>
                <a:cs typeface="Arial"/>
                <a:sym typeface="Arial"/>
              </a:rPr>
              <a:t>Start with a simple, minimal layout for small screens.</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AutoNum type="arabicPeriod"/>
            </a:pPr>
            <a:r>
              <a:rPr lang="en" sz="1600">
                <a:solidFill>
                  <a:schemeClr val="dk2"/>
                </a:solidFill>
                <a:latin typeface="Arial"/>
                <a:ea typeface="Arial"/>
                <a:cs typeface="Arial"/>
                <a:sym typeface="Arial"/>
              </a:rPr>
              <a:t>Use CSS media queries to progressively enhance the design for larger screens.</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AutoNum type="arabicPeriod"/>
            </a:pPr>
            <a:r>
              <a:rPr lang="en" sz="1600">
                <a:solidFill>
                  <a:schemeClr val="dk2"/>
                </a:solidFill>
                <a:latin typeface="Arial"/>
                <a:ea typeface="Arial"/>
                <a:cs typeface="Arial"/>
                <a:sym typeface="Arial"/>
              </a:rPr>
              <a:t>Focus on performance optimization to ensure the site loads quickly on mobile devices.</a:t>
            </a:r>
            <a:endParaRPr sz="16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58"/>
          <p:cNvSpPr txBox="1"/>
          <p:nvPr>
            <p:ph idx="1" type="subTitle"/>
          </p:nvPr>
        </p:nvSpPr>
        <p:spPr>
          <a:xfrm>
            <a:off x="70850" y="125950"/>
            <a:ext cx="8598600" cy="4258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Best Practices for Responsive Design</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Use Relative Units</a:t>
            </a:r>
            <a:r>
              <a:rPr lang="en" sz="1800">
                <a:solidFill>
                  <a:schemeClr val="dk2"/>
                </a:solidFill>
                <a:latin typeface="Arial"/>
                <a:ea typeface="Arial"/>
                <a:cs typeface="Arial"/>
                <a:sym typeface="Arial"/>
              </a:rPr>
              <a:t>: Use percentages, ems, or rems instead of fixed pixel values for widths, heights, and fonts.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Optimize Images</a:t>
            </a:r>
            <a:r>
              <a:rPr lang="en" sz="1800">
                <a:solidFill>
                  <a:schemeClr val="dk2"/>
                </a:solidFill>
                <a:latin typeface="Arial"/>
                <a:ea typeface="Arial"/>
                <a:cs typeface="Arial"/>
                <a:sym typeface="Arial"/>
              </a:rPr>
              <a:t>: Use responsive image techniques (e.g., </a:t>
            </a:r>
            <a:r>
              <a:rPr lang="en" sz="1800">
                <a:solidFill>
                  <a:srgbClr val="188038"/>
                </a:solidFill>
                <a:latin typeface="Roboto Mono"/>
                <a:ea typeface="Roboto Mono"/>
                <a:cs typeface="Roboto Mono"/>
                <a:sym typeface="Roboto Mono"/>
              </a:rPr>
              <a:t>srcset</a:t>
            </a:r>
            <a:r>
              <a:rPr lang="en" sz="1800">
                <a:solidFill>
                  <a:schemeClr val="dk2"/>
                </a:solidFill>
                <a:latin typeface="Arial"/>
                <a:ea typeface="Arial"/>
                <a:cs typeface="Arial"/>
                <a:sym typeface="Arial"/>
              </a:rPr>
              <a:t>) to serve appropriately sized images based on device resolution and screen size.</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Mobile-Friendly Navigation</a:t>
            </a:r>
            <a:r>
              <a:rPr lang="en" sz="1800">
                <a:solidFill>
                  <a:schemeClr val="dk2"/>
                </a:solidFill>
                <a:latin typeface="Arial"/>
                <a:ea typeface="Arial"/>
                <a:cs typeface="Arial"/>
                <a:sym typeface="Arial"/>
              </a:rPr>
              <a:t>: Simplify navigation for mobile users (e.g., hamburger menus, collapsible menus).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Test Across Devices</a:t>
            </a:r>
            <a:r>
              <a:rPr lang="en" sz="1800">
                <a:solidFill>
                  <a:schemeClr val="dk2"/>
                </a:solidFill>
                <a:latin typeface="Arial"/>
                <a:ea typeface="Arial"/>
                <a:cs typeface="Arial"/>
                <a:sym typeface="Arial"/>
              </a:rPr>
              <a:t>: Continuously test your design on multiple devices and screen sizes to ensure consistency and usability.</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Focus on Performance</a:t>
            </a:r>
            <a:r>
              <a:rPr lang="en" sz="1800">
                <a:solidFill>
                  <a:schemeClr val="dk2"/>
                </a:solidFill>
                <a:latin typeface="Arial"/>
                <a:ea typeface="Arial"/>
                <a:cs typeface="Arial"/>
                <a:sym typeface="Arial"/>
              </a:rPr>
              <a:t>: Minimize HTTP requests, optimize images, and leverage lazy loading to improve site speed, especially on mobile.</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sz="3100"/>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59"/>
          <p:cNvSpPr txBox="1"/>
          <p:nvPr>
            <p:ph type="ctrTitle"/>
          </p:nvPr>
        </p:nvSpPr>
        <p:spPr>
          <a:xfrm>
            <a:off x="485875" y="264475"/>
            <a:ext cx="8183700" cy="499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USER-</a:t>
            </a:r>
            <a:r>
              <a:rPr lang="en"/>
              <a:t>AUTHENTICATION</a:t>
            </a:r>
            <a:r>
              <a:rPr lang="en"/>
              <a:t> ?</a:t>
            </a:r>
            <a:endParaRPr/>
          </a:p>
        </p:txBody>
      </p:sp>
      <p:sp>
        <p:nvSpPr>
          <p:cNvPr id="833" name="Google Shape;833;p159"/>
          <p:cNvSpPr txBox="1"/>
          <p:nvPr>
            <p:ph idx="1" type="subTitle"/>
          </p:nvPr>
        </p:nvSpPr>
        <p:spPr>
          <a:xfrm>
            <a:off x="0" y="763675"/>
            <a:ext cx="8630100" cy="371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What is User Authentication?</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Definition</a:t>
            </a:r>
            <a:r>
              <a:rPr lang="en" sz="1900">
                <a:solidFill>
                  <a:schemeClr val="dk2"/>
                </a:solidFill>
                <a:latin typeface="Arial"/>
                <a:ea typeface="Arial"/>
                <a:cs typeface="Arial"/>
                <a:sym typeface="Arial"/>
              </a:rPr>
              <a:t>: User authentication is the process of verifying the identity of a user attempting to access a system, application, or website.</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Purpose</a:t>
            </a:r>
            <a:r>
              <a:rPr lang="en" sz="1900">
                <a:solidFill>
                  <a:schemeClr val="dk2"/>
                </a:solidFill>
                <a:latin typeface="Arial"/>
                <a:ea typeface="Arial"/>
                <a:cs typeface="Arial"/>
                <a:sym typeface="Arial"/>
              </a:rPr>
              <a:t>: To ensure that only authorized individuals can access specific resources or perform certain actions within an application.</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Authentication vs. Authorization</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Authentication</a:t>
            </a:r>
            <a:r>
              <a:rPr lang="en" sz="1900">
                <a:solidFill>
                  <a:schemeClr val="dk2"/>
                </a:solidFill>
                <a:latin typeface="Arial"/>
                <a:ea typeface="Arial"/>
                <a:cs typeface="Arial"/>
                <a:sym typeface="Arial"/>
              </a:rPr>
              <a:t>: Verifying who the user is.</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Authorization</a:t>
            </a:r>
            <a:r>
              <a:rPr lang="en" sz="1900">
                <a:solidFill>
                  <a:schemeClr val="dk2"/>
                </a:solidFill>
                <a:latin typeface="Arial"/>
                <a:ea typeface="Arial"/>
                <a:cs typeface="Arial"/>
                <a:sym typeface="Arial"/>
              </a:rPr>
              <a:t>: Determining what the authenticated user is allowed to do.</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60"/>
          <p:cNvSpPr txBox="1"/>
          <p:nvPr>
            <p:ph idx="1" type="subTitle"/>
          </p:nvPr>
        </p:nvSpPr>
        <p:spPr>
          <a:xfrm>
            <a:off x="118075" y="-39375"/>
            <a:ext cx="8709000" cy="4337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700">
                <a:solidFill>
                  <a:schemeClr val="dk2"/>
                </a:solidFill>
                <a:latin typeface="Arial"/>
                <a:ea typeface="Arial"/>
                <a:cs typeface="Arial"/>
                <a:sym typeface="Arial"/>
              </a:rPr>
              <a:t>Types of User Authentication</a:t>
            </a:r>
            <a:endParaRPr b="1" sz="1700">
              <a:solidFill>
                <a:schemeClr val="dk2"/>
              </a:solidFill>
              <a:latin typeface="Arial"/>
              <a:ea typeface="Arial"/>
              <a:cs typeface="Arial"/>
              <a:sym typeface="Arial"/>
            </a:endParaRPr>
          </a:p>
          <a:p>
            <a:pPr indent="-323850" lvl="0" marL="457200" rtl="0" algn="l">
              <a:lnSpc>
                <a:spcPct val="115000"/>
              </a:lnSpc>
              <a:spcBef>
                <a:spcPts val="120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Single-Factor Authentication (SFA)</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The user must provide a single piece of evidence (e.g., password).</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Example: Entering a username and password.</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Two-Factor Authentication (2FA)</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Requires two forms of verification: something the user knows (e.g., password) and something they have (e.g., a mobile device or hardware token).</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Example: Password + a one-time passcode (OTP) sent to a phone or email.</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Multi-Factor Authentication (MFA)</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Involves more than two forms of authentication to enhance security.</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Example: Password + fingerprint or facial recognition + OTP.</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Biometric Authentication</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Uses unique biological traits (e.g., fingerprints, retina scans, face recognition) for verification.</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Example: Face ID, fingerprint scanners on mobile devices.</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61"/>
          <p:cNvSpPr txBox="1"/>
          <p:nvPr>
            <p:ph idx="1" type="subTitle"/>
          </p:nvPr>
        </p:nvSpPr>
        <p:spPr>
          <a:xfrm>
            <a:off x="118075" y="86600"/>
            <a:ext cx="8551500" cy="43689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1400"/>
              </a:spcBef>
              <a:spcAft>
                <a:spcPts val="0"/>
              </a:spcAft>
              <a:buClr>
                <a:schemeClr val="dk2"/>
              </a:buClr>
              <a:buSzPct val="84615"/>
              <a:buFont typeface="Arial"/>
              <a:buNone/>
            </a:pPr>
            <a:r>
              <a:rPr b="1" lang="en" sz="1300">
                <a:solidFill>
                  <a:schemeClr val="dk2"/>
                </a:solidFill>
                <a:latin typeface="Arial"/>
                <a:ea typeface="Arial"/>
                <a:cs typeface="Arial"/>
                <a:sym typeface="Arial"/>
              </a:rPr>
              <a:t> </a:t>
            </a:r>
            <a:r>
              <a:rPr b="1" lang="en" sz="1700">
                <a:solidFill>
                  <a:schemeClr val="dk2"/>
                </a:solidFill>
                <a:latin typeface="Arial"/>
                <a:ea typeface="Arial"/>
                <a:cs typeface="Arial"/>
                <a:sym typeface="Arial"/>
              </a:rPr>
              <a:t>Common Authentication Methods</a:t>
            </a:r>
            <a:endParaRPr b="1" sz="1700">
              <a:solidFill>
                <a:schemeClr val="dk2"/>
              </a:solidFill>
              <a:latin typeface="Arial"/>
              <a:ea typeface="Arial"/>
              <a:cs typeface="Arial"/>
              <a:sym typeface="Arial"/>
            </a:endParaRPr>
          </a:p>
          <a:p>
            <a:pPr indent="-316706" lvl="0" marL="457200" rtl="0" algn="l">
              <a:lnSpc>
                <a:spcPct val="115000"/>
              </a:lnSpc>
              <a:spcBef>
                <a:spcPts val="1200"/>
              </a:spcBef>
              <a:spcAft>
                <a:spcPts val="0"/>
              </a:spcAft>
              <a:buClr>
                <a:schemeClr val="dk2"/>
              </a:buClr>
              <a:buSzPct val="100000"/>
              <a:buFont typeface="Arial"/>
              <a:buAutoNum type="arabicPeriod"/>
            </a:pPr>
            <a:r>
              <a:rPr b="1" lang="en" sz="1500">
                <a:solidFill>
                  <a:schemeClr val="dk2"/>
                </a:solidFill>
                <a:latin typeface="Arial"/>
                <a:ea typeface="Arial"/>
                <a:cs typeface="Arial"/>
                <a:sym typeface="Arial"/>
              </a:rPr>
              <a:t>Password-Based Authentication</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16706" lvl="1" marL="914400" rtl="0" algn="l">
              <a:lnSpc>
                <a:spcPct val="115000"/>
              </a:lnSpc>
              <a:spcBef>
                <a:spcPts val="0"/>
              </a:spcBef>
              <a:spcAft>
                <a:spcPts val="0"/>
              </a:spcAft>
              <a:buClr>
                <a:schemeClr val="dk2"/>
              </a:buClr>
              <a:buSzPct val="100000"/>
              <a:buFont typeface="Arial"/>
              <a:buChar char="○"/>
            </a:pPr>
            <a:r>
              <a:rPr lang="en" sz="1500">
                <a:solidFill>
                  <a:schemeClr val="dk2"/>
                </a:solidFill>
                <a:latin typeface="Arial"/>
                <a:ea typeface="Arial"/>
                <a:cs typeface="Arial"/>
                <a:sym typeface="Arial"/>
              </a:rPr>
              <a:t>The most common method, where users are required to input a username and password.</a:t>
            </a:r>
            <a:endParaRPr sz="1500">
              <a:solidFill>
                <a:schemeClr val="dk2"/>
              </a:solidFill>
              <a:latin typeface="Arial"/>
              <a:ea typeface="Arial"/>
              <a:cs typeface="Arial"/>
              <a:sym typeface="Arial"/>
            </a:endParaRPr>
          </a:p>
          <a:p>
            <a:pPr indent="-316706" lvl="1" marL="914400" rtl="0" algn="l">
              <a:lnSpc>
                <a:spcPct val="115000"/>
              </a:lnSpc>
              <a:spcBef>
                <a:spcPts val="0"/>
              </a:spcBef>
              <a:spcAft>
                <a:spcPts val="0"/>
              </a:spcAft>
              <a:buClr>
                <a:schemeClr val="dk2"/>
              </a:buClr>
              <a:buSzPct val="100000"/>
              <a:buFont typeface="Arial"/>
              <a:buChar char="○"/>
            </a:pPr>
            <a:r>
              <a:rPr b="1" lang="en" sz="1500">
                <a:solidFill>
                  <a:schemeClr val="dk2"/>
                </a:solidFill>
                <a:latin typeface="Arial"/>
                <a:ea typeface="Arial"/>
                <a:cs typeface="Arial"/>
                <a:sym typeface="Arial"/>
              </a:rPr>
              <a:t>Challenges</a:t>
            </a:r>
            <a:r>
              <a:rPr lang="en" sz="1500">
                <a:solidFill>
                  <a:schemeClr val="dk2"/>
                </a:solidFill>
                <a:latin typeface="Arial"/>
                <a:ea typeface="Arial"/>
                <a:cs typeface="Arial"/>
                <a:sym typeface="Arial"/>
              </a:rPr>
              <a:t>: Passwords can be weak, reused, or easily stolen through phishing or data breaches.</a:t>
            </a:r>
            <a:endParaRPr sz="1500">
              <a:solidFill>
                <a:schemeClr val="dk2"/>
              </a:solidFill>
              <a:latin typeface="Arial"/>
              <a:ea typeface="Arial"/>
              <a:cs typeface="Arial"/>
              <a:sym typeface="Arial"/>
            </a:endParaRPr>
          </a:p>
          <a:p>
            <a:pPr indent="-316706" lvl="0" marL="457200" rtl="0" algn="l">
              <a:lnSpc>
                <a:spcPct val="115000"/>
              </a:lnSpc>
              <a:spcBef>
                <a:spcPts val="0"/>
              </a:spcBef>
              <a:spcAft>
                <a:spcPts val="0"/>
              </a:spcAft>
              <a:buClr>
                <a:schemeClr val="dk2"/>
              </a:buClr>
              <a:buSzPct val="100000"/>
              <a:buFont typeface="Arial"/>
              <a:buAutoNum type="arabicPeriod"/>
            </a:pPr>
            <a:r>
              <a:rPr b="1" lang="en" sz="1500">
                <a:solidFill>
                  <a:schemeClr val="dk2"/>
                </a:solidFill>
                <a:latin typeface="Arial"/>
                <a:ea typeface="Arial"/>
                <a:cs typeface="Arial"/>
                <a:sym typeface="Arial"/>
              </a:rPr>
              <a:t>One-Time Passwords (OTPs)</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16706" lvl="1" marL="914400" rtl="0" algn="l">
              <a:lnSpc>
                <a:spcPct val="115000"/>
              </a:lnSpc>
              <a:spcBef>
                <a:spcPts val="0"/>
              </a:spcBef>
              <a:spcAft>
                <a:spcPts val="0"/>
              </a:spcAft>
              <a:buClr>
                <a:schemeClr val="dk2"/>
              </a:buClr>
              <a:buSzPct val="100000"/>
              <a:buFont typeface="Arial"/>
              <a:buChar char="○"/>
            </a:pPr>
            <a:r>
              <a:rPr lang="en" sz="1500">
                <a:solidFill>
                  <a:schemeClr val="dk2"/>
                </a:solidFill>
                <a:latin typeface="Arial"/>
                <a:ea typeface="Arial"/>
                <a:cs typeface="Arial"/>
                <a:sym typeface="Arial"/>
              </a:rPr>
              <a:t>A dynamic, time-sensitive password that is valid only for a short period or for a single session.</a:t>
            </a:r>
            <a:endParaRPr sz="1500">
              <a:solidFill>
                <a:schemeClr val="dk2"/>
              </a:solidFill>
              <a:latin typeface="Arial"/>
              <a:ea typeface="Arial"/>
              <a:cs typeface="Arial"/>
              <a:sym typeface="Arial"/>
            </a:endParaRPr>
          </a:p>
          <a:p>
            <a:pPr indent="-316706" lvl="1" marL="914400" rtl="0" algn="l">
              <a:lnSpc>
                <a:spcPct val="115000"/>
              </a:lnSpc>
              <a:spcBef>
                <a:spcPts val="0"/>
              </a:spcBef>
              <a:spcAft>
                <a:spcPts val="0"/>
              </a:spcAft>
              <a:buClr>
                <a:schemeClr val="dk2"/>
              </a:buClr>
              <a:buSzPct val="100000"/>
              <a:buFont typeface="Arial"/>
              <a:buChar char="○"/>
            </a:pPr>
            <a:r>
              <a:rPr b="1" lang="en" sz="1500">
                <a:solidFill>
                  <a:schemeClr val="dk2"/>
                </a:solidFill>
                <a:latin typeface="Arial"/>
                <a:ea typeface="Arial"/>
                <a:cs typeface="Arial"/>
                <a:sym typeface="Arial"/>
              </a:rPr>
              <a:t>Example</a:t>
            </a:r>
            <a:r>
              <a:rPr lang="en" sz="1500">
                <a:solidFill>
                  <a:schemeClr val="dk2"/>
                </a:solidFill>
                <a:latin typeface="Arial"/>
                <a:ea typeface="Arial"/>
                <a:cs typeface="Arial"/>
                <a:sym typeface="Arial"/>
              </a:rPr>
              <a:t>: Sent via SMS, email, or an authenticator app.</a:t>
            </a:r>
            <a:endParaRPr sz="1500">
              <a:solidFill>
                <a:schemeClr val="dk2"/>
              </a:solidFill>
              <a:latin typeface="Arial"/>
              <a:ea typeface="Arial"/>
              <a:cs typeface="Arial"/>
              <a:sym typeface="Arial"/>
            </a:endParaRPr>
          </a:p>
          <a:p>
            <a:pPr indent="-316706" lvl="0" marL="457200" rtl="0" algn="l">
              <a:lnSpc>
                <a:spcPct val="115000"/>
              </a:lnSpc>
              <a:spcBef>
                <a:spcPts val="0"/>
              </a:spcBef>
              <a:spcAft>
                <a:spcPts val="0"/>
              </a:spcAft>
              <a:buClr>
                <a:schemeClr val="dk2"/>
              </a:buClr>
              <a:buSzPct val="100000"/>
              <a:buFont typeface="Arial"/>
              <a:buAutoNum type="arabicPeriod"/>
            </a:pPr>
            <a:r>
              <a:rPr b="1" lang="en" sz="1500">
                <a:solidFill>
                  <a:schemeClr val="dk2"/>
                </a:solidFill>
                <a:latin typeface="Arial"/>
                <a:ea typeface="Arial"/>
                <a:cs typeface="Arial"/>
                <a:sym typeface="Arial"/>
              </a:rPr>
              <a:t>OAuth Authentication</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16706" lvl="1" marL="914400" rtl="0" algn="l">
              <a:lnSpc>
                <a:spcPct val="115000"/>
              </a:lnSpc>
              <a:spcBef>
                <a:spcPts val="0"/>
              </a:spcBef>
              <a:spcAft>
                <a:spcPts val="0"/>
              </a:spcAft>
              <a:buClr>
                <a:schemeClr val="dk2"/>
              </a:buClr>
              <a:buSzPct val="100000"/>
              <a:buFont typeface="Arial"/>
              <a:buChar char="○"/>
            </a:pPr>
            <a:r>
              <a:rPr lang="en" sz="1500">
                <a:solidFill>
                  <a:schemeClr val="dk2"/>
                </a:solidFill>
                <a:latin typeface="Arial"/>
                <a:ea typeface="Arial"/>
                <a:cs typeface="Arial"/>
                <a:sym typeface="Arial"/>
              </a:rPr>
              <a:t>A token-based authorization system allowing users to authenticate through third-party services (e.g., Google, Facebook).</a:t>
            </a:r>
            <a:endParaRPr sz="1500">
              <a:solidFill>
                <a:schemeClr val="dk2"/>
              </a:solidFill>
              <a:latin typeface="Arial"/>
              <a:ea typeface="Arial"/>
              <a:cs typeface="Arial"/>
              <a:sym typeface="Arial"/>
            </a:endParaRPr>
          </a:p>
          <a:p>
            <a:pPr indent="-316706" lvl="1" marL="914400" rtl="0" algn="l">
              <a:lnSpc>
                <a:spcPct val="115000"/>
              </a:lnSpc>
              <a:spcBef>
                <a:spcPts val="0"/>
              </a:spcBef>
              <a:spcAft>
                <a:spcPts val="0"/>
              </a:spcAft>
              <a:buClr>
                <a:schemeClr val="dk2"/>
              </a:buClr>
              <a:buSzPct val="100000"/>
              <a:buFont typeface="Arial"/>
              <a:buChar char="○"/>
            </a:pPr>
            <a:r>
              <a:rPr b="1" lang="en" sz="1500">
                <a:solidFill>
                  <a:schemeClr val="dk2"/>
                </a:solidFill>
                <a:latin typeface="Arial"/>
                <a:ea typeface="Arial"/>
                <a:cs typeface="Arial"/>
                <a:sym typeface="Arial"/>
              </a:rPr>
              <a:t>Example</a:t>
            </a:r>
            <a:r>
              <a:rPr lang="en" sz="1500">
                <a:solidFill>
                  <a:schemeClr val="dk2"/>
                </a:solidFill>
                <a:latin typeface="Arial"/>
                <a:ea typeface="Arial"/>
                <a:cs typeface="Arial"/>
                <a:sym typeface="Arial"/>
              </a:rPr>
              <a:t>: "Login with Google" or "Login with Facebook" buttons.</a:t>
            </a:r>
            <a:endParaRPr sz="1500">
              <a:solidFill>
                <a:schemeClr val="dk2"/>
              </a:solidFill>
              <a:latin typeface="Arial"/>
              <a:ea typeface="Arial"/>
              <a:cs typeface="Arial"/>
              <a:sym typeface="Arial"/>
            </a:endParaRPr>
          </a:p>
          <a:p>
            <a:pPr indent="-316706" lvl="0" marL="457200" rtl="0" algn="l">
              <a:lnSpc>
                <a:spcPct val="115000"/>
              </a:lnSpc>
              <a:spcBef>
                <a:spcPts val="0"/>
              </a:spcBef>
              <a:spcAft>
                <a:spcPts val="0"/>
              </a:spcAft>
              <a:buClr>
                <a:schemeClr val="dk2"/>
              </a:buClr>
              <a:buSzPct val="100000"/>
              <a:buFont typeface="Arial"/>
              <a:buAutoNum type="arabicPeriod"/>
            </a:pPr>
            <a:r>
              <a:rPr b="1" lang="en" sz="1500">
                <a:solidFill>
                  <a:schemeClr val="dk2"/>
                </a:solidFill>
                <a:latin typeface="Arial"/>
                <a:ea typeface="Arial"/>
                <a:cs typeface="Arial"/>
                <a:sym typeface="Arial"/>
              </a:rPr>
              <a:t>OpenID Connect (OIDC)</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16706" lvl="1" marL="914400" rtl="0" algn="l">
              <a:lnSpc>
                <a:spcPct val="115000"/>
              </a:lnSpc>
              <a:spcBef>
                <a:spcPts val="0"/>
              </a:spcBef>
              <a:spcAft>
                <a:spcPts val="0"/>
              </a:spcAft>
              <a:buClr>
                <a:schemeClr val="dk2"/>
              </a:buClr>
              <a:buSzPct val="100000"/>
              <a:buFont typeface="Arial"/>
              <a:buChar char="○"/>
            </a:pPr>
            <a:r>
              <a:rPr lang="en" sz="1500">
                <a:solidFill>
                  <a:schemeClr val="dk2"/>
                </a:solidFill>
                <a:latin typeface="Arial"/>
                <a:ea typeface="Arial"/>
                <a:cs typeface="Arial"/>
                <a:sym typeface="Arial"/>
              </a:rPr>
              <a:t>Built on OAuth 2.0, OIDC allows single sign-on (SSO) and user profile information to be shared across applications.</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type="ctrTitle"/>
          </p:nvPr>
        </p:nvSpPr>
        <p:spPr>
          <a:xfrm>
            <a:off x="387475" y="264475"/>
            <a:ext cx="8183700" cy="47091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200">
                <a:latin typeface="Arial"/>
                <a:ea typeface="Arial"/>
                <a:cs typeface="Arial"/>
                <a:sym typeface="Arial"/>
              </a:rPr>
              <a:t>Understanding the Scale of Big Data</a:t>
            </a:r>
            <a:endParaRPr sz="2200">
              <a:latin typeface="Arial"/>
              <a:ea typeface="Arial"/>
              <a:cs typeface="Arial"/>
              <a:sym typeface="Arial"/>
            </a:endParaRPr>
          </a:p>
          <a:p>
            <a:pPr indent="-368300" lvl="0" marL="457200" rtl="0" algn="l">
              <a:lnSpc>
                <a:spcPct val="115000"/>
              </a:lnSpc>
              <a:spcBef>
                <a:spcPts val="1200"/>
              </a:spcBef>
              <a:spcAft>
                <a:spcPts val="0"/>
              </a:spcAft>
              <a:buSzPts val="2200"/>
              <a:buFont typeface="Arial"/>
              <a:buChar char="●"/>
            </a:pPr>
            <a:r>
              <a:rPr lang="en" sz="2200">
                <a:latin typeface="Arial"/>
                <a:ea typeface="Arial"/>
                <a:cs typeface="Arial"/>
                <a:sym typeface="Arial"/>
              </a:rPr>
              <a:t>What Does “Big” Mean?</a:t>
            </a:r>
            <a:endParaRPr sz="2200">
              <a:latin typeface="Arial"/>
              <a:ea typeface="Arial"/>
              <a:cs typeface="Arial"/>
              <a:sym typeface="Arial"/>
            </a:endParaRPr>
          </a:p>
          <a:p>
            <a:pPr indent="-368300" lvl="1" marL="914400" rtl="0" algn="l">
              <a:lnSpc>
                <a:spcPct val="115000"/>
              </a:lnSpc>
              <a:spcBef>
                <a:spcPts val="0"/>
              </a:spcBef>
              <a:spcAft>
                <a:spcPts val="0"/>
              </a:spcAft>
              <a:buSzPts val="2200"/>
              <a:buFont typeface="Arial"/>
              <a:buChar char="○"/>
            </a:pPr>
            <a:r>
              <a:rPr lang="en" sz="2200">
                <a:latin typeface="Arial"/>
                <a:ea typeface="Arial"/>
                <a:cs typeface="Arial"/>
                <a:sym typeface="Arial"/>
              </a:rPr>
              <a:t>Big</a:t>
            </a:r>
            <a:r>
              <a:rPr b="0" lang="en" sz="2200">
                <a:latin typeface="Arial"/>
                <a:ea typeface="Arial"/>
                <a:cs typeface="Arial"/>
                <a:sym typeface="Arial"/>
              </a:rPr>
              <a:t> refers to datasets that exceed the capabilities of traditional data storage, processing, and analysis tools.</a:t>
            </a:r>
            <a:endParaRPr b="0" sz="2200">
              <a:latin typeface="Arial"/>
              <a:ea typeface="Arial"/>
              <a:cs typeface="Arial"/>
              <a:sym typeface="Arial"/>
            </a:endParaRPr>
          </a:p>
          <a:p>
            <a:pPr indent="-368300" lvl="1" marL="914400" rtl="0" algn="l">
              <a:lnSpc>
                <a:spcPct val="115000"/>
              </a:lnSpc>
              <a:spcBef>
                <a:spcPts val="0"/>
              </a:spcBef>
              <a:spcAft>
                <a:spcPts val="0"/>
              </a:spcAft>
              <a:buSzPts val="2200"/>
              <a:buFont typeface="Arial"/>
              <a:buChar char="○"/>
            </a:pPr>
            <a:r>
              <a:rPr b="0" lang="en" sz="2200">
                <a:latin typeface="Arial"/>
                <a:ea typeface="Arial"/>
                <a:cs typeface="Arial"/>
                <a:sym typeface="Arial"/>
              </a:rPr>
              <a:t>The sheer </a:t>
            </a:r>
            <a:r>
              <a:rPr lang="en" sz="2200">
                <a:latin typeface="Arial"/>
                <a:ea typeface="Arial"/>
                <a:cs typeface="Arial"/>
                <a:sym typeface="Arial"/>
              </a:rPr>
              <a:t>size</a:t>
            </a:r>
            <a:r>
              <a:rPr b="0" lang="en" sz="2200">
                <a:latin typeface="Arial"/>
                <a:ea typeface="Arial"/>
                <a:cs typeface="Arial"/>
                <a:sym typeface="Arial"/>
              </a:rPr>
              <a:t>, </a:t>
            </a:r>
            <a:r>
              <a:rPr lang="en" sz="2200">
                <a:latin typeface="Arial"/>
                <a:ea typeface="Arial"/>
                <a:cs typeface="Arial"/>
                <a:sym typeface="Arial"/>
              </a:rPr>
              <a:t>speed</a:t>
            </a:r>
            <a:r>
              <a:rPr b="0" lang="en" sz="2200">
                <a:latin typeface="Arial"/>
                <a:ea typeface="Arial"/>
                <a:cs typeface="Arial"/>
                <a:sym typeface="Arial"/>
              </a:rPr>
              <a:t>, and </a:t>
            </a:r>
            <a:r>
              <a:rPr lang="en" sz="2200">
                <a:latin typeface="Arial"/>
                <a:ea typeface="Arial"/>
                <a:cs typeface="Arial"/>
                <a:sym typeface="Arial"/>
              </a:rPr>
              <a:t>complexity</a:t>
            </a:r>
            <a:r>
              <a:rPr b="0" lang="en" sz="2200">
                <a:latin typeface="Arial"/>
                <a:ea typeface="Arial"/>
                <a:cs typeface="Arial"/>
                <a:sym typeface="Arial"/>
              </a:rPr>
              <a:t> of the data are what make it "big."</a:t>
            </a:r>
            <a:endParaRPr b="0"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en" sz="2200">
                <a:latin typeface="Arial"/>
                <a:ea typeface="Arial"/>
                <a:cs typeface="Arial"/>
                <a:sym typeface="Arial"/>
              </a:rPr>
              <a:t>Examples of Big Data Sizes</a:t>
            </a:r>
            <a:r>
              <a:rPr b="0" lang="en" sz="2200">
                <a:latin typeface="Arial"/>
                <a:ea typeface="Arial"/>
                <a:cs typeface="Arial"/>
                <a:sym typeface="Arial"/>
              </a:rPr>
              <a:t>:</a:t>
            </a:r>
            <a:endParaRPr b="0" sz="2200">
              <a:latin typeface="Arial"/>
              <a:ea typeface="Arial"/>
              <a:cs typeface="Arial"/>
              <a:sym typeface="Arial"/>
            </a:endParaRPr>
          </a:p>
          <a:p>
            <a:pPr indent="-368300" lvl="1" marL="914400" rtl="0" algn="l">
              <a:lnSpc>
                <a:spcPct val="115000"/>
              </a:lnSpc>
              <a:spcBef>
                <a:spcPts val="0"/>
              </a:spcBef>
              <a:spcAft>
                <a:spcPts val="0"/>
              </a:spcAft>
              <a:buSzPts val="2200"/>
              <a:buFont typeface="Arial"/>
              <a:buChar char="○"/>
            </a:pPr>
            <a:r>
              <a:rPr b="0" lang="en" sz="2200">
                <a:latin typeface="Arial"/>
                <a:ea typeface="Arial"/>
                <a:cs typeface="Arial"/>
                <a:sym typeface="Arial"/>
              </a:rPr>
              <a:t>A </a:t>
            </a:r>
            <a:r>
              <a:rPr lang="en" sz="2200">
                <a:latin typeface="Arial"/>
                <a:ea typeface="Arial"/>
                <a:cs typeface="Arial"/>
                <a:sym typeface="Arial"/>
              </a:rPr>
              <a:t>terabyte</a:t>
            </a:r>
            <a:r>
              <a:rPr b="0" lang="en" sz="2200">
                <a:latin typeface="Arial"/>
                <a:ea typeface="Arial"/>
                <a:cs typeface="Arial"/>
                <a:sym typeface="Arial"/>
              </a:rPr>
              <a:t> (TB) is 1,000 gigabytes.</a:t>
            </a:r>
            <a:endParaRPr b="0" sz="2200">
              <a:latin typeface="Arial"/>
              <a:ea typeface="Arial"/>
              <a:cs typeface="Arial"/>
              <a:sym typeface="Arial"/>
            </a:endParaRPr>
          </a:p>
          <a:p>
            <a:pPr indent="-368300" lvl="1" marL="914400" rtl="0" algn="l">
              <a:lnSpc>
                <a:spcPct val="115000"/>
              </a:lnSpc>
              <a:spcBef>
                <a:spcPts val="0"/>
              </a:spcBef>
              <a:spcAft>
                <a:spcPts val="0"/>
              </a:spcAft>
              <a:buSzPts val="2200"/>
              <a:buFont typeface="Arial"/>
              <a:buChar char="○"/>
            </a:pPr>
            <a:r>
              <a:rPr b="0" lang="en" sz="2200">
                <a:latin typeface="Arial"/>
                <a:ea typeface="Arial"/>
                <a:cs typeface="Arial"/>
                <a:sym typeface="Arial"/>
              </a:rPr>
              <a:t>A </a:t>
            </a:r>
            <a:r>
              <a:rPr lang="en" sz="2200">
                <a:latin typeface="Arial"/>
                <a:ea typeface="Arial"/>
                <a:cs typeface="Arial"/>
                <a:sym typeface="Arial"/>
              </a:rPr>
              <a:t>petabyte</a:t>
            </a:r>
            <a:r>
              <a:rPr b="0" lang="en" sz="2200">
                <a:latin typeface="Arial"/>
                <a:ea typeface="Arial"/>
                <a:cs typeface="Arial"/>
                <a:sym typeface="Arial"/>
              </a:rPr>
              <a:t> (PB) is 1,000 terabytes.</a:t>
            </a:r>
            <a:endParaRPr b="0" sz="2200">
              <a:latin typeface="Arial"/>
              <a:ea typeface="Arial"/>
              <a:cs typeface="Arial"/>
              <a:sym typeface="Arial"/>
            </a:endParaRPr>
          </a:p>
          <a:p>
            <a:pPr indent="-368300" lvl="1" marL="914400" rtl="0" algn="l">
              <a:lnSpc>
                <a:spcPct val="115000"/>
              </a:lnSpc>
              <a:spcBef>
                <a:spcPts val="0"/>
              </a:spcBef>
              <a:spcAft>
                <a:spcPts val="0"/>
              </a:spcAft>
              <a:buSzPts val="2200"/>
              <a:buFont typeface="Arial"/>
              <a:buChar char="○"/>
            </a:pPr>
            <a:r>
              <a:rPr b="0" lang="en" sz="2200">
                <a:latin typeface="Arial"/>
                <a:ea typeface="Arial"/>
                <a:cs typeface="Arial"/>
                <a:sym typeface="Arial"/>
              </a:rPr>
              <a:t>A </a:t>
            </a:r>
            <a:r>
              <a:rPr lang="en" sz="2200">
                <a:latin typeface="Arial"/>
                <a:ea typeface="Arial"/>
                <a:cs typeface="Arial"/>
                <a:sym typeface="Arial"/>
              </a:rPr>
              <a:t>zettabyte</a:t>
            </a:r>
            <a:r>
              <a:rPr b="0" lang="en" sz="2200">
                <a:latin typeface="Arial"/>
                <a:ea typeface="Arial"/>
                <a:cs typeface="Arial"/>
                <a:sym typeface="Arial"/>
              </a:rPr>
              <a:t> (ZB) is 1,000 exabytes (EB).</a:t>
            </a:r>
            <a:endParaRPr b="0" sz="22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62"/>
          <p:cNvSpPr txBox="1"/>
          <p:nvPr>
            <p:ph idx="1" type="subTitle"/>
          </p:nvPr>
        </p:nvSpPr>
        <p:spPr>
          <a:xfrm>
            <a:off x="70850" y="70850"/>
            <a:ext cx="8598600" cy="4274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The Authentication Flow</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User Inputs Credentials</a:t>
            </a:r>
            <a:r>
              <a:rPr lang="en" sz="1800">
                <a:solidFill>
                  <a:schemeClr val="dk2"/>
                </a:solidFill>
                <a:latin typeface="Arial"/>
                <a:ea typeface="Arial"/>
                <a:cs typeface="Arial"/>
                <a:sym typeface="Arial"/>
              </a:rPr>
              <a:t>: The user enters a username and password (or other authentication factors).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Credential Validation</a:t>
            </a:r>
            <a:r>
              <a:rPr lang="en" sz="1800">
                <a:solidFill>
                  <a:schemeClr val="dk2"/>
                </a:solidFill>
                <a:latin typeface="Arial"/>
                <a:ea typeface="Arial"/>
                <a:cs typeface="Arial"/>
                <a:sym typeface="Arial"/>
              </a:rPr>
              <a:t>: The system verifies the provided credentials by comparing them with stored data (e.g., password hashes in a database).</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Access Granted/Denied</a:t>
            </a:r>
            <a:r>
              <a:rPr lang="en" sz="1800">
                <a:solidFill>
                  <a:schemeClr val="dk2"/>
                </a:solidFill>
                <a:latin typeface="Arial"/>
                <a:ea typeface="Arial"/>
                <a:cs typeface="Arial"/>
                <a:sym typeface="Arial"/>
              </a:rPr>
              <a:t>: If the credentials are correct, access is granted; otherwise, access is denied.</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Additional Authentication Steps</a:t>
            </a:r>
            <a:r>
              <a:rPr lang="en" sz="1800">
                <a:solidFill>
                  <a:schemeClr val="dk2"/>
                </a:solidFill>
                <a:latin typeface="Arial"/>
                <a:ea typeface="Arial"/>
                <a:cs typeface="Arial"/>
                <a:sym typeface="Arial"/>
              </a:rPr>
              <a:t> (if applicable):</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If using multi-factor authentication (MFA), an additional factor (OTP, fingerprint, etc.) is requested.</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The second factor is validated before access is granted.</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63"/>
          <p:cNvSpPr txBox="1"/>
          <p:nvPr>
            <p:ph idx="1" type="subTitle"/>
          </p:nvPr>
        </p:nvSpPr>
        <p:spPr>
          <a:xfrm>
            <a:off x="62975" y="47225"/>
            <a:ext cx="8638200" cy="4361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300">
                <a:solidFill>
                  <a:schemeClr val="dk2"/>
                </a:solidFill>
                <a:latin typeface="Arial"/>
                <a:ea typeface="Arial"/>
                <a:cs typeface="Arial"/>
                <a:sym typeface="Arial"/>
              </a:rPr>
              <a:t>Password Security Best Practices</a:t>
            </a:r>
            <a:endParaRPr b="1" sz="2300">
              <a:solidFill>
                <a:schemeClr val="dk2"/>
              </a:solidFill>
              <a:latin typeface="Arial"/>
              <a:ea typeface="Arial"/>
              <a:cs typeface="Arial"/>
              <a:sym typeface="Arial"/>
            </a:endParaRPr>
          </a:p>
          <a:p>
            <a:pPr indent="-361950" lvl="0" marL="457200" rtl="0" algn="l">
              <a:lnSpc>
                <a:spcPct val="115000"/>
              </a:lnSpc>
              <a:spcBef>
                <a:spcPts val="120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Strong Passwords</a:t>
            </a:r>
            <a:r>
              <a:rPr lang="en" sz="2100">
                <a:solidFill>
                  <a:schemeClr val="dk2"/>
                </a:solidFill>
                <a:latin typeface="Arial"/>
                <a:ea typeface="Arial"/>
                <a:cs typeface="Arial"/>
                <a:sym typeface="Arial"/>
              </a:rPr>
              <a:t>: Use long, complex passwords that combine upper/lowercase letters, numbers, and symbols.</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Password Hashing</a:t>
            </a:r>
            <a:r>
              <a:rPr lang="en" sz="2100">
                <a:solidFill>
                  <a:schemeClr val="dk2"/>
                </a:solidFill>
                <a:latin typeface="Arial"/>
                <a:ea typeface="Arial"/>
                <a:cs typeface="Arial"/>
                <a:sym typeface="Arial"/>
              </a:rPr>
              <a:t>: Store passwords in a hashed form (using algorithms like bcrypt, scrypt, or Argon2) to protect against breaches.</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Salting</a:t>
            </a:r>
            <a:r>
              <a:rPr lang="en" sz="2100">
                <a:solidFill>
                  <a:schemeClr val="dk2"/>
                </a:solidFill>
                <a:latin typeface="Arial"/>
                <a:ea typeface="Arial"/>
                <a:cs typeface="Arial"/>
                <a:sym typeface="Arial"/>
              </a:rPr>
              <a:t>: Add a unique salt to each password before hashing to prevent dictionary and rainbow table attacks.</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Password Managers</a:t>
            </a:r>
            <a:r>
              <a:rPr lang="en" sz="2100">
                <a:solidFill>
                  <a:schemeClr val="dk2"/>
                </a:solidFill>
                <a:latin typeface="Arial"/>
                <a:ea typeface="Arial"/>
                <a:cs typeface="Arial"/>
                <a:sym typeface="Arial"/>
              </a:rPr>
              <a:t>: Encourage users to use password managers to generate and store strong, unique passwords for each account.</a:t>
            </a:r>
            <a:endParaRPr sz="2100">
              <a:solidFill>
                <a:schemeClr val="dk2"/>
              </a:solidFill>
              <a:latin typeface="Arial"/>
              <a:ea typeface="Arial"/>
              <a:cs typeface="Arial"/>
              <a:sym typeface="Arial"/>
            </a:endParaRPr>
          </a:p>
          <a:p>
            <a:pPr indent="0" lvl="0" marL="0" rtl="0" algn="l">
              <a:spcBef>
                <a:spcPts val="1200"/>
              </a:spcBef>
              <a:spcAft>
                <a:spcPts val="0"/>
              </a:spcAft>
              <a:buNone/>
            </a:pPr>
            <a:r>
              <a:t/>
            </a:r>
            <a:endParaRPr sz="3400"/>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64"/>
          <p:cNvSpPr txBox="1"/>
          <p:nvPr>
            <p:ph idx="1" type="subTitle"/>
          </p:nvPr>
        </p:nvSpPr>
        <p:spPr>
          <a:xfrm>
            <a:off x="102325" y="306975"/>
            <a:ext cx="8504400" cy="4085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700">
                <a:solidFill>
                  <a:schemeClr val="dk2"/>
                </a:solidFill>
                <a:latin typeface="Arial"/>
                <a:ea typeface="Arial"/>
                <a:cs typeface="Arial"/>
                <a:sym typeface="Arial"/>
              </a:rPr>
              <a:t>Two-Factor Authentication (2FA) Explained</a:t>
            </a:r>
            <a:endParaRPr b="1" sz="1700">
              <a:solidFill>
                <a:schemeClr val="dk2"/>
              </a:solidFill>
              <a:latin typeface="Arial"/>
              <a:ea typeface="Arial"/>
              <a:cs typeface="Arial"/>
              <a:sym typeface="Arial"/>
            </a:endParaRPr>
          </a:p>
          <a:p>
            <a:pPr indent="-323850" lvl="0" marL="457200" rtl="0" algn="l">
              <a:lnSpc>
                <a:spcPct val="115000"/>
              </a:lnSpc>
              <a:spcBef>
                <a:spcPts val="120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What is 2FA?</a:t>
            </a:r>
            <a:endParaRPr b="1"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2FA adds an additional layer of security by requiring two forms of authentication: something the user knows and something they have.</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How it Works</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The user enters their password (something they know).</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The system then prompts for a second factor (something they have), such as a one-time passcode sent via SMS, email, or generated by an app like Google Authenticator.</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Types of 2FA</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SMS-based 2FA</a:t>
            </a:r>
            <a:r>
              <a:rPr lang="en" sz="1500">
                <a:solidFill>
                  <a:schemeClr val="dk2"/>
                </a:solidFill>
                <a:latin typeface="Arial"/>
                <a:ea typeface="Arial"/>
                <a:cs typeface="Arial"/>
                <a:sym typeface="Arial"/>
              </a:rPr>
              <a:t>: A one-time code is sent via SMS.</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Authenticator Apps</a:t>
            </a:r>
            <a:r>
              <a:rPr lang="en" sz="1500">
                <a:solidFill>
                  <a:schemeClr val="dk2"/>
                </a:solidFill>
                <a:latin typeface="Arial"/>
                <a:ea typeface="Arial"/>
                <a:cs typeface="Arial"/>
                <a:sym typeface="Arial"/>
              </a:rPr>
              <a:t>: Apps like Google Authenticator or Authy generate time-sensitive codes.</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Hardware Tokens</a:t>
            </a:r>
            <a:r>
              <a:rPr lang="en" sz="1500">
                <a:solidFill>
                  <a:schemeClr val="dk2"/>
                </a:solidFill>
                <a:latin typeface="Arial"/>
                <a:ea typeface="Arial"/>
                <a:cs typeface="Arial"/>
                <a:sym typeface="Arial"/>
              </a:rPr>
              <a:t>: Devices like Yubikey generate secure one-time codes.</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65"/>
          <p:cNvSpPr txBox="1"/>
          <p:nvPr>
            <p:ph idx="1" type="subTitle"/>
          </p:nvPr>
        </p:nvSpPr>
        <p:spPr>
          <a:xfrm>
            <a:off x="86600" y="165300"/>
            <a:ext cx="8583000" cy="42903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Single Sign-On (SSO) Authentication</a:t>
            </a:r>
            <a:endParaRPr b="1" sz="18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Char char="●"/>
            </a:pPr>
            <a:r>
              <a:rPr b="1" lang="en" sz="1600">
                <a:solidFill>
                  <a:schemeClr val="dk2"/>
                </a:solidFill>
                <a:latin typeface="Arial"/>
                <a:ea typeface="Arial"/>
                <a:cs typeface="Arial"/>
                <a:sym typeface="Arial"/>
              </a:rPr>
              <a:t>Definition</a:t>
            </a:r>
            <a:r>
              <a:rPr lang="en" sz="1600">
                <a:solidFill>
                  <a:schemeClr val="dk2"/>
                </a:solidFill>
                <a:latin typeface="Arial"/>
                <a:ea typeface="Arial"/>
                <a:cs typeface="Arial"/>
                <a:sym typeface="Arial"/>
              </a:rPr>
              <a:t>: SSO allows a user to log in once and gain access to multiple related systems or applications without needing to re-enter credentials.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How it Works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The user logs into a central identity provider (e.g., Google, Microsoft).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The identity provider generates a token to authenticate the user to other applications within the same ecosystem.</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Example</a:t>
            </a:r>
            <a:r>
              <a:rPr lang="en" sz="1600">
                <a:solidFill>
                  <a:schemeClr val="dk2"/>
                </a:solidFill>
                <a:latin typeface="Arial"/>
                <a:ea typeface="Arial"/>
                <a:cs typeface="Arial"/>
                <a:sym typeface="Arial"/>
              </a:rPr>
              <a:t>: Logging into Google allows access to Gmail, Google Drive, YouTube, and other Google services.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Advantages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Convenience</a:t>
            </a:r>
            <a:r>
              <a:rPr lang="en" sz="1600">
                <a:solidFill>
                  <a:schemeClr val="dk2"/>
                </a:solidFill>
                <a:latin typeface="Arial"/>
                <a:ea typeface="Arial"/>
                <a:cs typeface="Arial"/>
                <a:sym typeface="Arial"/>
              </a:rPr>
              <a:t>: Users only need to remember one set of credentials.</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Security</a:t>
            </a:r>
            <a:r>
              <a:rPr lang="en" sz="1600">
                <a:solidFill>
                  <a:schemeClr val="dk2"/>
                </a:solidFill>
                <a:latin typeface="Arial"/>
                <a:ea typeface="Arial"/>
                <a:cs typeface="Arial"/>
                <a:sym typeface="Arial"/>
              </a:rPr>
              <a:t>: Centralized user management and stronger authentication methods.</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66"/>
          <p:cNvSpPr txBox="1"/>
          <p:nvPr>
            <p:ph idx="1" type="subTitle"/>
          </p:nvPr>
        </p:nvSpPr>
        <p:spPr>
          <a:xfrm>
            <a:off x="125950" y="62975"/>
            <a:ext cx="8543700" cy="4305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600">
                <a:solidFill>
                  <a:schemeClr val="dk2"/>
                </a:solidFill>
                <a:latin typeface="Arial"/>
                <a:ea typeface="Arial"/>
                <a:cs typeface="Arial"/>
                <a:sym typeface="Arial"/>
              </a:rPr>
              <a:t>Authentication Protocols</a:t>
            </a:r>
            <a:endParaRPr b="1" sz="1600">
              <a:solidFill>
                <a:schemeClr val="dk2"/>
              </a:solidFill>
              <a:latin typeface="Arial"/>
              <a:ea typeface="Arial"/>
              <a:cs typeface="Arial"/>
              <a:sym typeface="Arial"/>
            </a:endParaRPr>
          </a:p>
          <a:p>
            <a:pPr indent="-317500" lvl="0" marL="457200" rtl="0" algn="l">
              <a:lnSpc>
                <a:spcPct val="115000"/>
              </a:lnSpc>
              <a:spcBef>
                <a:spcPts val="120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OAuth 2.0</a:t>
            </a:r>
            <a:r>
              <a:rPr lang="en"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A framework for authorization that allows third-party services to authenticate users without sharing passwords.</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Example</a:t>
            </a:r>
            <a:r>
              <a:rPr lang="en" sz="1400">
                <a:solidFill>
                  <a:schemeClr val="dk2"/>
                </a:solidFill>
                <a:latin typeface="Arial"/>
                <a:ea typeface="Arial"/>
                <a:cs typeface="Arial"/>
                <a:sym typeface="Arial"/>
              </a:rPr>
              <a:t>: "Login with Google" allows a website to authenticate users using their Google credentials without needing to store their passwords.</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OpenID Connect (OIDC)</a:t>
            </a:r>
            <a:r>
              <a:rPr lang="en"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Built on OAuth 2.0, OIDC is used for user authentication and provides identity information in the form of ID tokens.</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Example</a:t>
            </a:r>
            <a:r>
              <a:rPr lang="en" sz="1400">
                <a:solidFill>
                  <a:schemeClr val="dk2"/>
                </a:solidFill>
                <a:latin typeface="Arial"/>
                <a:ea typeface="Arial"/>
                <a:cs typeface="Arial"/>
                <a:sym typeface="Arial"/>
              </a:rPr>
              <a:t>: A user logs in using their Google account, and the service can access their profile information (name, email, etc.).</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SAML (Security Assertion Markup Language)</a:t>
            </a:r>
            <a:r>
              <a:rPr lang="en"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A standard for exchanging authentication and authorization data between parties (typically between an identity provider and a service provider).</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Common Use</a:t>
            </a:r>
            <a:r>
              <a:rPr lang="en" sz="1400">
                <a:solidFill>
                  <a:schemeClr val="dk2"/>
                </a:solidFill>
                <a:latin typeface="Arial"/>
                <a:ea typeface="Arial"/>
                <a:cs typeface="Arial"/>
                <a:sym typeface="Arial"/>
              </a:rPr>
              <a:t>: Enterprise Single Sign-On (SSO).</a:t>
            </a:r>
            <a:endParaRPr sz="1400">
              <a:solidFill>
                <a:schemeClr val="dk2"/>
              </a:solidFill>
              <a:latin typeface="Arial"/>
              <a:ea typeface="Arial"/>
              <a:cs typeface="Arial"/>
              <a:sym typeface="Arial"/>
            </a:endParaRPr>
          </a:p>
          <a:p>
            <a:pPr indent="0" lvl="0" marL="0" rtl="0" algn="l">
              <a:spcBef>
                <a:spcPts val="1200"/>
              </a:spcBef>
              <a:spcAft>
                <a:spcPts val="0"/>
              </a:spcAft>
              <a:buNone/>
            </a:pPr>
            <a:r>
              <a:t/>
            </a:r>
            <a:endParaRPr sz="2700"/>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67"/>
          <p:cNvSpPr txBox="1"/>
          <p:nvPr>
            <p:ph idx="1" type="subTitle"/>
          </p:nvPr>
        </p:nvSpPr>
        <p:spPr>
          <a:xfrm>
            <a:off x="102325" y="0"/>
            <a:ext cx="8496300" cy="4274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500">
                <a:solidFill>
                  <a:schemeClr val="dk2"/>
                </a:solidFill>
                <a:latin typeface="Arial"/>
                <a:ea typeface="Arial"/>
                <a:cs typeface="Arial"/>
                <a:sym typeface="Arial"/>
              </a:rPr>
              <a:t>Authentication and Security Challenges</a:t>
            </a:r>
            <a:endParaRPr b="1" sz="1500">
              <a:solidFill>
                <a:schemeClr val="dk2"/>
              </a:solidFill>
              <a:latin typeface="Arial"/>
              <a:ea typeface="Arial"/>
              <a:cs typeface="Arial"/>
              <a:sym typeface="Arial"/>
            </a:endParaRPr>
          </a:p>
          <a:p>
            <a:pPr indent="-311150" lvl="0" marL="457200" rtl="0" algn="l">
              <a:lnSpc>
                <a:spcPct val="115000"/>
              </a:lnSpc>
              <a:spcBef>
                <a:spcPts val="1200"/>
              </a:spcBef>
              <a:spcAft>
                <a:spcPts val="0"/>
              </a:spcAft>
              <a:buClr>
                <a:schemeClr val="dk2"/>
              </a:buClr>
              <a:buSzPts val="1300"/>
              <a:buFont typeface="Arial"/>
              <a:buAutoNum type="arabicPeriod"/>
            </a:pPr>
            <a:r>
              <a:rPr b="1" lang="en" sz="1300">
                <a:solidFill>
                  <a:schemeClr val="dk2"/>
                </a:solidFill>
                <a:latin typeface="Arial"/>
                <a:ea typeface="Arial"/>
                <a:cs typeface="Arial"/>
                <a:sym typeface="Arial"/>
              </a:rPr>
              <a:t>Phishing Attacks</a:t>
            </a:r>
            <a:r>
              <a:rPr lang="en" sz="1300">
                <a:solidFill>
                  <a:schemeClr val="dk2"/>
                </a:solidFill>
                <a:latin typeface="Arial"/>
                <a:ea typeface="Arial"/>
                <a:cs typeface="Arial"/>
                <a:sym typeface="Arial"/>
              </a:rPr>
              <a:t>:</a:t>
            </a:r>
            <a:endParaRPr sz="1300">
              <a:solidFill>
                <a:schemeClr val="dk2"/>
              </a:solidFill>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Attackers trick users into revealing their credentials or personal information through deceptive emails or websites.</a:t>
            </a:r>
            <a:endParaRPr sz="1300">
              <a:solidFill>
                <a:schemeClr val="dk2"/>
              </a:solidFill>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Solution</a:t>
            </a:r>
            <a:r>
              <a:rPr lang="en" sz="1300">
                <a:solidFill>
                  <a:schemeClr val="dk2"/>
                </a:solidFill>
                <a:latin typeface="Arial"/>
                <a:ea typeface="Arial"/>
                <a:cs typeface="Arial"/>
                <a:sym typeface="Arial"/>
              </a:rPr>
              <a:t>: Educate users on how to recognize phishing attempts and use 2FA to mitigate the risks.</a:t>
            </a:r>
            <a:endParaRPr sz="1300">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AutoNum type="arabicPeriod"/>
            </a:pPr>
            <a:r>
              <a:rPr b="1" lang="en" sz="1300">
                <a:solidFill>
                  <a:schemeClr val="dk2"/>
                </a:solidFill>
                <a:latin typeface="Arial"/>
                <a:ea typeface="Arial"/>
                <a:cs typeface="Arial"/>
                <a:sym typeface="Arial"/>
              </a:rPr>
              <a:t>Credential Stuffing</a:t>
            </a:r>
            <a:r>
              <a:rPr lang="en" sz="1300">
                <a:solidFill>
                  <a:schemeClr val="dk2"/>
                </a:solidFill>
                <a:latin typeface="Arial"/>
                <a:ea typeface="Arial"/>
                <a:cs typeface="Arial"/>
                <a:sym typeface="Arial"/>
              </a:rPr>
              <a:t>:</a:t>
            </a:r>
            <a:endParaRPr sz="1300">
              <a:solidFill>
                <a:schemeClr val="dk2"/>
              </a:solidFill>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Attackers use stolen username-password combinations from data breaches to try logging into multiple accounts.</a:t>
            </a:r>
            <a:endParaRPr sz="1300">
              <a:solidFill>
                <a:schemeClr val="dk2"/>
              </a:solidFill>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Solution</a:t>
            </a:r>
            <a:r>
              <a:rPr lang="en" sz="1300">
                <a:solidFill>
                  <a:schemeClr val="dk2"/>
                </a:solidFill>
                <a:latin typeface="Arial"/>
                <a:ea typeface="Arial"/>
                <a:cs typeface="Arial"/>
                <a:sym typeface="Arial"/>
              </a:rPr>
              <a:t>: Use CAPTCHA, rate limiting, and IP blocking to prevent such attacks, and encourage users to use unique passwords across platforms.</a:t>
            </a:r>
            <a:endParaRPr sz="1300">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AutoNum type="arabicPeriod"/>
            </a:pPr>
            <a:r>
              <a:rPr b="1" lang="en" sz="1300">
                <a:solidFill>
                  <a:schemeClr val="dk2"/>
                </a:solidFill>
                <a:latin typeface="Arial"/>
                <a:ea typeface="Arial"/>
                <a:cs typeface="Arial"/>
                <a:sym typeface="Arial"/>
              </a:rPr>
              <a:t>Password Fatigue</a:t>
            </a:r>
            <a:r>
              <a:rPr lang="en" sz="1300">
                <a:solidFill>
                  <a:schemeClr val="dk2"/>
                </a:solidFill>
                <a:latin typeface="Arial"/>
                <a:ea typeface="Arial"/>
                <a:cs typeface="Arial"/>
                <a:sym typeface="Arial"/>
              </a:rPr>
              <a:t>:</a:t>
            </a:r>
            <a:endParaRPr sz="1300">
              <a:solidFill>
                <a:schemeClr val="dk2"/>
              </a:solidFill>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Users struggle to remember complex passwords for multiple accounts.</a:t>
            </a:r>
            <a:endParaRPr sz="1300">
              <a:solidFill>
                <a:schemeClr val="dk2"/>
              </a:solidFill>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Solution</a:t>
            </a:r>
            <a:r>
              <a:rPr lang="en" sz="1300">
                <a:solidFill>
                  <a:schemeClr val="dk2"/>
                </a:solidFill>
                <a:latin typeface="Arial"/>
                <a:ea typeface="Arial"/>
                <a:cs typeface="Arial"/>
                <a:sym typeface="Arial"/>
              </a:rPr>
              <a:t>: Encourage the use of password managers and multi-factor authentication to enhance security.</a:t>
            </a:r>
            <a:endParaRPr sz="1300">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AutoNum type="arabicPeriod"/>
            </a:pPr>
            <a:r>
              <a:rPr b="1" lang="en" sz="1300">
                <a:solidFill>
                  <a:schemeClr val="dk2"/>
                </a:solidFill>
                <a:latin typeface="Arial"/>
                <a:ea typeface="Arial"/>
                <a:cs typeface="Arial"/>
                <a:sym typeface="Arial"/>
              </a:rPr>
              <a:t>Brute Force Attacks</a:t>
            </a:r>
            <a:r>
              <a:rPr lang="en" sz="1300">
                <a:solidFill>
                  <a:schemeClr val="dk2"/>
                </a:solidFill>
                <a:latin typeface="Arial"/>
                <a:ea typeface="Arial"/>
                <a:cs typeface="Arial"/>
                <a:sym typeface="Arial"/>
              </a:rPr>
              <a:t>:</a:t>
            </a:r>
            <a:endParaRPr sz="1300">
              <a:solidFill>
                <a:schemeClr val="dk2"/>
              </a:solidFill>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Attackers systematically try all possible combinations of passwords.</a:t>
            </a:r>
            <a:endParaRPr sz="1300">
              <a:solidFill>
                <a:schemeClr val="dk2"/>
              </a:solidFill>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Solution</a:t>
            </a:r>
            <a:r>
              <a:rPr lang="en" sz="1300">
                <a:solidFill>
                  <a:schemeClr val="dk2"/>
                </a:solidFill>
                <a:latin typeface="Arial"/>
                <a:ea typeface="Arial"/>
                <a:cs typeface="Arial"/>
                <a:sym typeface="Arial"/>
              </a:rPr>
              <a:t>: Implement account lockouts, CAPTCHA, or delays after failed login attempts.</a:t>
            </a:r>
            <a:endParaRPr sz="1300">
              <a:solidFill>
                <a:schemeClr val="dk2"/>
              </a:solidFill>
              <a:latin typeface="Arial"/>
              <a:ea typeface="Arial"/>
              <a:cs typeface="Arial"/>
              <a:sym typeface="Arial"/>
            </a:endParaRPr>
          </a:p>
          <a:p>
            <a:pPr indent="0" lvl="0" marL="0" rtl="0" algn="l">
              <a:spcBef>
                <a:spcPts val="1200"/>
              </a:spcBef>
              <a:spcAft>
                <a:spcPts val="0"/>
              </a:spcAft>
              <a:buNone/>
            </a:pPr>
            <a:r>
              <a:t/>
            </a:r>
            <a:endParaRPr sz="2600"/>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68"/>
          <p:cNvSpPr txBox="1"/>
          <p:nvPr>
            <p:ph idx="1" type="subTitle"/>
          </p:nvPr>
        </p:nvSpPr>
        <p:spPr>
          <a:xfrm>
            <a:off x="118075" y="0"/>
            <a:ext cx="8545800" cy="450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Best Practices for Implementing User Authentication</a:t>
            </a:r>
            <a:endParaRPr b="1" sz="18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Use Strong Hashing Algorithms</a:t>
            </a:r>
            <a:r>
              <a:rPr lang="en" sz="1600">
                <a:solidFill>
                  <a:schemeClr val="dk2"/>
                </a:solidFill>
                <a:latin typeface="Arial"/>
                <a:ea typeface="Arial"/>
                <a:cs typeface="Arial"/>
                <a:sym typeface="Arial"/>
              </a:rPr>
              <a:t>: Store passwords in a hashed format using secure algorithms like bcrypt or Argon2.</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Enable Multi-Factor Authentication</a:t>
            </a:r>
            <a:r>
              <a:rPr lang="en" sz="1600">
                <a:solidFill>
                  <a:schemeClr val="dk2"/>
                </a:solidFill>
                <a:latin typeface="Arial"/>
                <a:ea typeface="Arial"/>
                <a:cs typeface="Arial"/>
                <a:sym typeface="Arial"/>
              </a:rPr>
              <a:t>: Protect user accounts by requiring a second factor of authentication, such as OTP or biometric authentication.</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Secure All Authentication Channels</a:t>
            </a:r>
            <a:r>
              <a:rPr lang="en" sz="1600">
                <a:solidFill>
                  <a:schemeClr val="dk2"/>
                </a:solidFill>
                <a:latin typeface="Arial"/>
                <a:ea typeface="Arial"/>
                <a:cs typeface="Arial"/>
                <a:sym typeface="Arial"/>
              </a:rPr>
              <a:t>: Ensure that all login and registration pages use HTTPS to prevent interception of sensitive information.</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Implement Account Lockout Policies</a:t>
            </a:r>
            <a:r>
              <a:rPr lang="en" sz="1600">
                <a:solidFill>
                  <a:schemeClr val="dk2"/>
                </a:solidFill>
                <a:latin typeface="Arial"/>
                <a:ea typeface="Arial"/>
                <a:cs typeface="Arial"/>
                <a:sym typeface="Arial"/>
              </a:rPr>
              <a:t>: To defend against brute force attacks, lock accounts temporarily after a set number of failed login attempts.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Monitor and Log Authentication Events</a:t>
            </a:r>
            <a:r>
              <a:rPr lang="en" sz="1600">
                <a:solidFill>
                  <a:schemeClr val="dk2"/>
                </a:solidFill>
                <a:latin typeface="Arial"/>
                <a:ea typeface="Arial"/>
                <a:cs typeface="Arial"/>
                <a:sym typeface="Arial"/>
              </a:rPr>
              <a:t>: Track login attempts and security incidents to detect unusual activity and prevent fraud.</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Educate Users</a:t>
            </a:r>
            <a:r>
              <a:rPr lang="en" sz="1600">
                <a:solidFill>
                  <a:schemeClr val="dk2"/>
                </a:solidFill>
                <a:latin typeface="Arial"/>
                <a:ea typeface="Arial"/>
                <a:cs typeface="Arial"/>
                <a:sym typeface="Arial"/>
              </a:rPr>
              <a:t>: Promote best practices for creating strong passwords and staying vigilant against phishing attacks.</a:t>
            </a:r>
            <a:endParaRPr sz="16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69"/>
          <p:cNvSpPr txBox="1"/>
          <p:nvPr>
            <p:ph idx="1" type="subTitle"/>
          </p:nvPr>
        </p:nvSpPr>
        <p:spPr>
          <a:xfrm>
            <a:off x="149575" y="251900"/>
            <a:ext cx="8520000" cy="41721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a:solidFill>
                  <a:schemeClr val="dk2"/>
                </a:solidFill>
                <a:latin typeface="Arial"/>
                <a:ea typeface="Arial"/>
                <a:cs typeface="Arial"/>
                <a:sym typeface="Arial"/>
              </a:rPr>
              <a:t>Conclusion</a:t>
            </a:r>
            <a:endParaRPr b="1">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2200">
                <a:solidFill>
                  <a:schemeClr val="dk2"/>
                </a:solidFill>
                <a:latin typeface="Arial"/>
                <a:ea typeface="Arial"/>
                <a:cs typeface="Arial"/>
                <a:sym typeface="Arial"/>
              </a:rPr>
              <a:t>User authentication is a crucial aspect of securing applications and websites. By implementing strong authentication methods like multi-factor authentication, OAuth, and SSO, businesses can enhance security and protect user data. However, as cyber threats evolve, it is essential to stay up-to-date with the latest security practices and continuously educate users to minimize risks and ensure safe, seamless access.</a:t>
            </a:r>
            <a:endParaRPr sz="2200">
              <a:solidFill>
                <a:schemeClr val="dk2"/>
              </a:solidFill>
              <a:latin typeface="Arial"/>
              <a:ea typeface="Arial"/>
              <a:cs typeface="Arial"/>
              <a:sym typeface="Arial"/>
            </a:endParaRPr>
          </a:p>
          <a:p>
            <a:pPr indent="0" lvl="0" marL="0" rtl="0" algn="l">
              <a:spcBef>
                <a:spcPts val="1200"/>
              </a:spcBef>
              <a:spcAft>
                <a:spcPts val="0"/>
              </a:spcAft>
              <a:buNone/>
            </a:pPr>
            <a:r>
              <a:t/>
            </a:r>
            <a:endParaRPr sz="3500"/>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70"/>
          <p:cNvSpPr txBox="1"/>
          <p:nvPr>
            <p:ph type="ctrTitle"/>
          </p:nvPr>
        </p:nvSpPr>
        <p:spPr>
          <a:xfrm>
            <a:off x="480150" y="107050"/>
            <a:ext cx="8183700" cy="601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GANTT CHART</a:t>
            </a:r>
            <a:r>
              <a:rPr lang="en"/>
              <a:t> ?</a:t>
            </a:r>
            <a:endParaRPr/>
          </a:p>
        </p:txBody>
      </p:sp>
      <p:sp>
        <p:nvSpPr>
          <p:cNvPr id="889" name="Google Shape;889;p170"/>
          <p:cNvSpPr txBox="1"/>
          <p:nvPr>
            <p:ph idx="1" type="subTitle"/>
          </p:nvPr>
        </p:nvSpPr>
        <p:spPr>
          <a:xfrm>
            <a:off x="70850" y="708550"/>
            <a:ext cx="8598600" cy="3762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What is a Gantt Chart?</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Definition</a:t>
            </a:r>
            <a:r>
              <a:rPr lang="en" sz="1700">
                <a:solidFill>
                  <a:schemeClr val="dk2"/>
                </a:solidFill>
                <a:latin typeface="Arial"/>
                <a:ea typeface="Arial"/>
                <a:cs typeface="Arial"/>
                <a:sym typeface="Arial"/>
              </a:rPr>
              <a:t>: A Gantt Chart is a type of bar chart used for project management, illustrating the start and finish dates of various tasks or activities within a project.</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Purpose</a:t>
            </a:r>
            <a:r>
              <a:rPr lang="en" sz="1700">
                <a:solidFill>
                  <a:schemeClr val="dk2"/>
                </a:solidFill>
                <a:latin typeface="Arial"/>
                <a:ea typeface="Arial"/>
                <a:cs typeface="Arial"/>
                <a:sym typeface="Arial"/>
              </a:rPr>
              <a:t>: It helps visualize project timelines, task dependencies, and resource allocation, making it easier to track progress and deadlines.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Key Components</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Tasks/Activities</a:t>
            </a:r>
            <a:r>
              <a:rPr lang="en" sz="1700">
                <a:solidFill>
                  <a:schemeClr val="dk2"/>
                </a:solidFill>
                <a:latin typeface="Arial"/>
                <a:ea typeface="Arial"/>
                <a:cs typeface="Arial"/>
                <a:sym typeface="Arial"/>
              </a:rPr>
              <a:t>: Represented as horizontal bars.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Time Scale</a:t>
            </a:r>
            <a:r>
              <a:rPr lang="en" sz="1700">
                <a:solidFill>
                  <a:schemeClr val="dk2"/>
                </a:solidFill>
                <a:latin typeface="Arial"/>
                <a:ea typeface="Arial"/>
                <a:cs typeface="Arial"/>
                <a:sym typeface="Arial"/>
              </a:rPr>
              <a:t>: Typically shown along the top of the chart (e.g., days, weeks, months).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Progress</a:t>
            </a:r>
            <a:r>
              <a:rPr lang="en" sz="1700">
                <a:solidFill>
                  <a:schemeClr val="dk2"/>
                </a:solidFill>
                <a:latin typeface="Arial"/>
                <a:ea typeface="Arial"/>
                <a:cs typeface="Arial"/>
                <a:sym typeface="Arial"/>
              </a:rPr>
              <a:t>: Shows how much of each task has been completed.</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71"/>
          <p:cNvSpPr txBox="1"/>
          <p:nvPr>
            <p:ph idx="1" type="subTitle"/>
          </p:nvPr>
        </p:nvSpPr>
        <p:spPr>
          <a:xfrm>
            <a:off x="70850" y="130050"/>
            <a:ext cx="8543700" cy="4199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400"/>
              </a:spcBef>
              <a:spcAft>
                <a:spcPts val="0"/>
              </a:spcAft>
              <a:buClr>
                <a:schemeClr val="dk2"/>
              </a:buClr>
              <a:buSzPts val="1100"/>
              <a:buFont typeface="Arial"/>
              <a:buNone/>
            </a:pPr>
            <a:r>
              <a:rPr b="1" lang="en" sz="2300">
                <a:solidFill>
                  <a:schemeClr val="dk2"/>
                </a:solidFill>
                <a:latin typeface="Arial"/>
                <a:ea typeface="Arial"/>
                <a:cs typeface="Arial"/>
                <a:sym typeface="Arial"/>
              </a:rPr>
              <a:t>Key Features of a Gantt Chart</a:t>
            </a:r>
            <a:endParaRPr b="1" sz="2300">
              <a:solidFill>
                <a:schemeClr val="dk2"/>
              </a:solidFill>
              <a:latin typeface="Arial"/>
              <a:ea typeface="Arial"/>
              <a:cs typeface="Arial"/>
              <a:sym typeface="Arial"/>
            </a:endParaRPr>
          </a:p>
          <a:p>
            <a:pPr indent="-361950" lvl="0" marL="457200" rtl="0" algn="l">
              <a:lnSpc>
                <a:spcPct val="115000"/>
              </a:lnSpc>
              <a:spcBef>
                <a:spcPts val="120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Task List</a:t>
            </a:r>
            <a:r>
              <a:rPr lang="en" sz="2100">
                <a:solidFill>
                  <a:schemeClr val="dk2"/>
                </a:solidFill>
                <a:latin typeface="Arial"/>
                <a:ea typeface="Arial"/>
                <a:cs typeface="Arial"/>
                <a:sym typeface="Arial"/>
              </a:rPr>
              <a:t>: A vertical list of tasks or activities that need to be completed.</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Time Axis</a:t>
            </a:r>
            <a:r>
              <a:rPr lang="en" sz="2100">
                <a:solidFill>
                  <a:schemeClr val="dk2"/>
                </a:solidFill>
                <a:latin typeface="Arial"/>
                <a:ea typeface="Arial"/>
                <a:cs typeface="Arial"/>
                <a:sym typeface="Arial"/>
              </a:rPr>
              <a:t>: A horizontal axis showing the project timeline, typically broken into days, weeks, or months.</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Task Duration</a:t>
            </a:r>
            <a:r>
              <a:rPr lang="en" sz="2100">
                <a:solidFill>
                  <a:schemeClr val="dk2"/>
                </a:solidFill>
                <a:latin typeface="Arial"/>
                <a:ea typeface="Arial"/>
                <a:cs typeface="Arial"/>
                <a:sym typeface="Arial"/>
              </a:rPr>
              <a:t>: Represented by horizontal bars, with the length of each bar corresponding to the task duration.</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Dependencies</a:t>
            </a:r>
            <a:r>
              <a:rPr lang="en" sz="2100">
                <a:solidFill>
                  <a:schemeClr val="dk2"/>
                </a:solidFill>
                <a:latin typeface="Arial"/>
                <a:ea typeface="Arial"/>
                <a:cs typeface="Arial"/>
                <a:sym typeface="Arial"/>
              </a:rPr>
              <a:t>: Arrows or lines showing task relationships, such as which tasks must be completed before others can start.</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Milestones</a:t>
            </a:r>
            <a:r>
              <a:rPr lang="en" sz="2100">
                <a:solidFill>
                  <a:schemeClr val="dk2"/>
                </a:solidFill>
                <a:latin typeface="Arial"/>
                <a:ea typeface="Arial"/>
                <a:cs typeface="Arial"/>
                <a:sym typeface="Arial"/>
              </a:rPr>
              <a:t>: Key project events or deliverables, often marked with a special symbol like a diamond or circle.</a:t>
            </a:r>
            <a:endParaRPr sz="21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ctrTitle"/>
          </p:nvPr>
        </p:nvSpPr>
        <p:spPr>
          <a:xfrm>
            <a:off x="342750" y="738575"/>
            <a:ext cx="8183700" cy="41991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100">
                <a:latin typeface="Arial"/>
                <a:ea typeface="Arial"/>
                <a:cs typeface="Arial"/>
                <a:sym typeface="Arial"/>
              </a:rPr>
              <a:t>Big Data Volume – How Much Data Is Generated?</a:t>
            </a:r>
            <a:endParaRPr sz="2100">
              <a:latin typeface="Arial"/>
              <a:ea typeface="Arial"/>
              <a:cs typeface="Arial"/>
              <a:sym typeface="Arial"/>
            </a:endParaRPr>
          </a:p>
          <a:p>
            <a:pPr indent="-361950" lvl="0" marL="457200" rtl="0" algn="l">
              <a:lnSpc>
                <a:spcPct val="115000"/>
              </a:lnSpc>
              <a:spcBef>
                <a:spcPts val="1200"/>
              </a:spcBef>
              <a:spcAft>
                <a:spcPts val="0"/>
              </a:spcAft>
              <a:buSzPts val="2100"/>
              <a:buFont typeface="Arial"/>
              <a:buChar char="●"/>
            </a:pPr>
            <a:r>
              <a:rPr lang="en" sz="2100">
                <a:latin typeface="Arial"/>
                <a:ea typeface="Arial"/>
                <a:cs typeface="Arial"/>
                <a:sym typeface="Arial"/>
              </a:rPr>
              <a:t>Data Explosion</a:t>
            </a:r>
            <a:r>
              <a:rPr b="0" lang="en" sz="2100">
                <a:latin typeface="Arial"/>
                <a:ea typeface="Arial"/>
                <a:cs typeface="Arial"/>
                <a:sym typeface="Arial"/>
              </a:rPr>
              <a:t>:</a:t>
            </a:r>
            <a:endParaRPr b="0"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 sz="2100">
                <a:latin typeface="Arial"/>
                <a:ea typeface="Arial"/>
                <a:cs typeface="Arial"/>
                <a:sym typeface="Arial"/>
              </a:rPr>
              <a:t>90% of the world’s data</a:t>
            </a:r>
            <a:r>
              <a:rPr b="0" lang="en" sz="2100">
                <a:latin typeface="Arial"/>
                <a:ea typeface="Arial"/>
                <a:cs typeface="Arial"/>
                <a:sym typeface="Arial"/>
              </a:rPr>
              <a:t> has been created in just the last 2 years.</a:t>
            </a:r>
            <a:endParaRPr b="0"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 sz="2100">
                <a:latin typeface="Arial"/>
                <a:ea typeface="Arial"/>
                <a:cs typeface="Arial"/>
                <a:sym typeface="Arial"/>
              </a:rPr>
              <a:t>Every minute</a:t>
            </a:r>
            <a:r>
              <a:rPr b="0" lang="en" sz="2100">
                <a:latin typeface="Arial"/>
                <a:ea typeface="Arial"/>
                <a:cs typeface="Arial"/>
                <a:sym typeface="Arial"/>
              </a:rPr>
              <a:t>:</a:t>
            </a:r>
            <a:endParaRPr b="0" sz="2100">
              <a:latin typeface="Arial"/>
              <a:ea typeface="Arial"/>
              <a:cs typeface="Arial"/>
              <a:sym typeface="Arial"/>
            </a:endParaRPr>
          </a:p>
          <a:p>
            <a:pPr indent="-361950" lvl="2" marL="1371600" rtl="0" algn="l">
              <a:lnSpc>
                <a:spcPct val="115000"/>
              </a:lnSpc>
              <a:spcBef>
                <a:spcPts val="0"/>
              </a:spcBef>
              <a:spcAft>
                <a:spcPts val="0"/>
              </a:spcAft>
              <a:buSzPts val="2100"/>
              <a:buFont typeface="Arial"/>
              <a:buChar char="■"/>
            </a:pPr>
            <a:r>
              <a:rPr lang="en" sz="2100">
                <a:latin typeface="Arial"/>
                <a:ea typeface="Arial"/>
                <a:cs typeface="Arial"/>
                <a:sym typeface="Arial"/>
              </a:rPr>
              <a:t>Google</a:t>
            </a:r>
            <a:r>
              <a:rPr b="0" lang="en" sz="2100">
                <a:latin typeface="Arial"/>
                <a:ea typeface="Arial"/>
                <a:cs typeface="Arial"/>
                <a:sym typeface="Arial"/>
              </a:rPr>
              <a:t>: Processes 5.8 million searches.</a:t>
            </a:r>
            <a:endParaRPr b="0" sz="2100">
              <a:latin typeface="Arial"/>
              <a:ea typeface="Arial"/>
              <a:cs typeface="Arial"/>
              <a:sym typeface="Arial"/>
            </a:endParaRPr>
          </a:p>
          <a:p>
            <a:pPr indent="-361950" lvl="2" marL="1371600" rtl="0" algn="l">
              <a:lnSpc>
                <a:spcPct val="115000"/>
              </a:lnSpc>
              <a:spcBef>
                <a:spcPts val="0"/>
              </a:spcBef>
              <a:spcAft>
                <a:spcPts val="0"/>
              </a:spcAft>
              <a:buSzPts val="2100"/>
              <a:buFont typeface="Arial"/>
              <a:buChar char="■"/>
            </a:pPr>
            <a:r>
              <a:rPr lang="en" sz="2100">
                <a:latin typeface="Arial"/>
                <a:ea typeface="Arial"/>
                <a:cs typeface="Arial"/>
                <a:sym typeface="Arial"/>
              </a:rPr>
              <a:t>YouTube</a:t>
            </a:r>
            <a:r>
              <a:rPr b="0" lang="en" sz="2100">
                <a:latin typeface="Arial"/>
                <a:ea typeface="Arial"/>
                <a:cs typeface="Arial"/>
                <a:sym typeface="Arial"/>
              </a:rPr>
              <a:t>: 500 hours of video uploaded.</a:t>
            </a:r>
            <a:endParaRPr b="0" sz="2100">
              <a:latin typeface="Arial"/>
              <a:ea typeface="Arial"/>
              <a:cs typeface="Arial"/>
              <a:sym typeface="Arial"/>
            </a:endParaRPr>
          </a:p>
          <a:p>
            <a:pPr indent="-361950" lvl="2" marL="1371600" rtl="0" algn="l">
              <a:lnSpc>
                <a:spcPct val="115000"/>
              </a:lnSpc>
              <a:spcBef>
                <a:spcPts val="0"/>
              </a:spcBef>
              <a:spcAft>
                <a:spcPts val="0"/>
              </a:spcAft>
              <a:buSzPts val="2100"/>
              <a:buFont typeface="Arial"/>
              <a:buChar char="■"/>
            </a:pPr>
            <a:r>
              <a:rPr lang="en" sz="2100">
                <a:latin typeface="Arial"/>
                <a:ea typeface="Arial"/>
                <a:cs typeface="Arial"/>
                <a:sym typeface="Arial"/>
              </a:rPr>
              <a:t>Facebook</a:t>
            </a:r>
            <a:r>
              <a:rPr b="0" lang="en" sz="2100">
                <a:latin typeface="Arial"/>
                <a:ea typeface="Arial"/>
                <a:cs typeface="Arial"/>
                <a:sym typeface="Arial"/>
              </a:rPr>
              <a:t>: Over 4 million posts and 200,000 photos uploaded.</a:t>
            </a:r>
            <a:endParaRPr b="0" sz="2100">
              <a:latin typeface="Arial"/>
              <a:ea typeface="Arial"/>
              <a:cs typeface="Arial"/>
              <a:sym typeface="Arial"/>
            </a:endParaRPr>
          </a:p>
          <a:p>
            <a:pPr indent="0" lvl="0" marL="457200" rtl="0" algn="l">
              <a:lnSpc>
                <a:spcPct val="115000"/>
              </a:lnSpc>
              <a:spcBef>
                <a:spcPts val="1200"/>
              </a:spcBef>
              <a:spcAft>
                <a:spcPts val="0"/>
              </a:spcAft>
              <a:buNone/>
            </a:pPr>
            <a:r>
              <a:t/>
            </a:r>
            <a:endParaRPr b="0" sz="2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72"/>
          <p:cNvSpPr txBox="1"/>
          <p:nvPr>
            <p:ph type="ctrTitle"/>
          </p:nvPr>
        </p:nvSpPr>
        <p:spPr>
          <a:xfrm>
            <a:off x="39350" y="264475"/>
            <a:ext cx="9104700" cy="42225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900">
                <a:latin typeface="Arial"/>
                <a:ea typeface="Arial"/>
                <a:cs typeface="Arial"/>
                <a:sym typeface="Arial"/>
              </a:rPr>
              <a:t> Importance of Gantt Charts</a:t>
            </a:r>
            <a:endParaRPr sz="19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Project Planning</a:t>
            </a:r>
            <a:r>
              <a:rPr b="0" lang="en" sz="1700">
                <a:latin typeface="Arial"/>
                <a:ea typeface="Arial"/>
                <a:cs typeface="Arial"/>
                <a:sym typeface="Arial"/>
              </a:rPr>
              <a:t>: Helps define tasks, allocate resources, and set realistic timelines.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Time Management</a:t>
            </a:r>
            <a:r>
              <a:rPr b="0" lang="en" sz="1700">
                <a:latin typeface="Arial"/>
                <a:ea typeface="Arial"/>
                <a:cs typeface="Arial"/>
                <a:sym typeface="Arial"/>
              </a:rPr>
              <a:t>: Ensures that tasks are completed on time, reducing delays and increasing efficiency.</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Task Coordination</a:t>
            </a:r>
            <a:r>
              <a:rPr b="0" lang="en" sz="1700">
                <a:latin typeface="Arial"/>
                <a:ea typeface="Arial"/>
                <a:cs typeface="Arial"/>
                <a:sym typeface="Arial"/>
              </a:rPr>
              <a:t>: Makes it easier to identify which tasks depend on others, preventing bottlenecks.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Visual Tracking</a:t>
            </a:r>
            <a:r>
              <a:rPr b="0" lang="en" sz="1700">
                <a:latin typeface="Arial"/>
                <a:ea typeface="Arial"/>
                <a:cs typeface="Arial"/>
                <a:sym typeface="Arial"/>
              </a:rPr>
              <a:t>: Provides a clear, easy-to-understand visual representation of project status and deadlines.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Communication Tool</a:t>
            </a:r>
            <a:r>
              <a:rPr b="0" lang="en" sz="1700">
                <a:latin typeface="Arial"/>
                <a:ea typeface="Arial"/>
                <a:cs typeface="Arial"/>
                <a:sym typeface="Arial"/>
              </a:rPr>
              <a:t>: Useful for keeping stakeholders informed on project progress and changes.</a:t>
            </a:r>
            <a:endParaRPr b="0" sz="1700">
              <a:latin typeface="Arial"/>
              <a:ea typeface="Arial"/>
              <a:cs typeface="Arial"/>
              <a:sym typeface="Arial"/>
            </a:endParaRPr>
          </a:p>
          <a:p>
            <a:pPr indent="0" lvl="0" marL="0" rtl="0" algn="l">
              <a:spcBef>
                <a:spcPts val="1200"/>
              </a:spcBef>
              <a:spcAft>
                <a:spcPts val="0"/>
              </a:spcAft>
              <a:buNone/>
            </a:pPr>
            <a:r>
              <a:t/>
            </a:r>
            <a:endParaRPr sz="4800"/>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73"/>
          <p:cNvSpPr txBox="1"/>
          <p:nvPr>
            <p:ph idx="1" type="subTitle"/>
          </p:nvPr>
        </p:nvSpPr>
        <p:spPr>
          <a:xfrm>
            <a:off x="312700" y="133825"/>
            <a:ext cx="8183700" cy="4250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Components of a Gantt Chart</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Task Name</a:t>
            </a:r>
            <a:r>
              <a:rPr lang="en" sz="1900">
                <a:solidFill>
                  <a:schemeClr val="dk2"/>
                </a:solidFill>
                <a:latin typeface="Arial"/>
                <a:ea typeface="Arial"/>
                <a:cs typeface="Arial"/>
                <a:sym typeface="Arial"/>
              </a:rPr>
              <a:t>: A list of all tasks or activities needed to complete the project.</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Start Date</a:t>
            </a:r>
            <a:r>
              <a:rPr lang="en" sz="1900">
                <a:solidFill>
                  <a:schemeClr val="dk2"/>
                </a:solidFill>
                <a:latin typeface="Arial"/>
                <a:ea typeface="Arial"/>
                <a:cs typeface="Arial"/>
                <a:sym typeface="Arial"/>
              </a:rPr>
              <a:t>: The date when a task is planned to begin.</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End Date</a:t>
            </a:r>
            <a:r>
              <a:rPr lang="en" sz="1900">
                <a:solidFill>
                  <a:schemeClr val="dk2"/>
                </a:solidFill>
                <a:latin typeface="Arial"/>
                <a:ea typeface="Arial"/>
                <a:cs typeface="Arial"/>
                <a:sym typeface="Arial"/>
              </a:rPr>
              <a:t>: The date by which a task is expected to be completed.</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Duration</a:t>
            </a:r>
            <a:r>
              <a:rPr lang="en" sz="1900">
                <a:solidFill>
                  <a:schemeClr val="dk2"/>
                </a:solidFill>
                <a:latin typeface="Arial"/>
                <a:ea typeface="Arial"/>
                <a:cs typeface="Arial"/>
                <a:sym typeface="Arial"/>
              </a:rPr>
              <a:t>: The total amount of time required to complete a task, shown as the length of the bar.</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Dependencies</a:t>
            </a:r>
            <a:r>
              <a:rPr lang="en" sz="1900">
                <a:solidFill>
                  <a:schemeClr val="dk2"/>
                </a:solidFill>
                <a:latin typeface="Arial"/>
                <a:ea typeface="Arial"/>
                <a:cs typeface="Arial"/>
                <a:sym typeface="Arial"/>
              </a:rPr>
              <a:t>: Arrows or lines indicating task relationships (e.g., Task A must be finished before Task B can start).</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Progress</a:t>
            </a:r>
            <a:r>
              <a:rPr lang="en" sz="1900">
                <a:solidFill>
                  <a:schemeClr val="dk2"/>
                </a:solidFill>
                <a:latin typeface="Arial"/>
                <a:ea typeface="Arial"/>
                <a:cs typeface="Arial"/>
                <a:sym typeface="Arial"/>
              </a:rPr>
              <a:t>: Percentage or visual indication of how much of a task has been completed.</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74"/>
          <p:cNvSpPr txBox="1"/>
          <p:nvPr>
            <p:ph idx="1" type="subTitle"/>
          </p:nvPr>
        </p:nvSpPr>
        <p:spPr>
          <a:xfrm>
            <a:off x="141700" y="110200"/>
            <a:ext cx="8527800" cy="4290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How to Create a Gantt Chart</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List the Tasks</a:t>
            </a:r>
            <a:r>
              <a:rPr lang="en" sz="2000">
                <a:solidFill>
                  <a:schemeClr val="dk2"/>
                </a:solidFill>
                <a:latin typeface="Arial"/>
                <a:ea typeface="Arial"/>
                <a:cs typeface="Arial"/>
                <a:sym typeface="Arial"/>
              </a:rPr>
              <a:t>: Write down all the activities required for the project.</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Determine Task Duration</a:t>
            </a:r>
            <a:r>
              <a:rPr lang="en" sz="2000">
                <a:solidFill>
                  <a:schemeClr val="dk2"/>
                </a:solidFill>
                <a:latin typeface="Arial"/>
                <a:ea typeface="Arial"/>
                <a:cs typeface="Arial"/>
                <a:sym typeface="Arial"/>
              </a:rPr>
              <a:t>: Estimate how long each task will take.</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Set Task Start/End Dates</a:t>
            </a:r>
            <a:r>
              <a:rPr lang="en" sz="2000">
                <a:solidFill>
                  <a:schemeClr val="dk2"/>
                </a:solidFill>
                <a:latin typeface="Arial"/>
                <a:ea typeface="Arial"/>
                <a:cs typeface="Arial"/>
                <a:sym typeface="Arial"/>
              </a:rPr>
              <a:t>: Decide when each task will start and finish.</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Identify Dependencies</a:t>
            </a:r>
            <a:r>
              <a:rPr lang="en" sz="2000">
                <a:solidFill>
                  <a:schemeClr val="dk2"/>
                </a:solidFill>
                <a:latin typeface="Arial"/>
                <a:ea typeface="Arial"/>
                <a:cs typeface="Arial"/>
                <a:sym typeface="Arial"/>
              </a:rPr>
              <a:t>: Define which tasks need to be completed before others can start.</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Create a Timeline</a:t>
            </a:r>
            <a:r>
              <a:rPr lang="en" sz="2000">
                <a:solidFill>
                  <a:schemeClr val="dk2"/>
                </a:solidFill>
                <a:latin typeface="Arial"/>
                <a:ea typeface="Arial"/>
                <a:cs typeface="Arial"/>
                <a:sym typeface="Arial"/>
              </a:rPr>
              <a:t>: Draw the time axis and position the tasks along it, based on their start and end dates.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Update Progress</a:t>
            </a:r>
            <a:r>
              <a:rPr lang="en" sz="2000">
                <a:solidFill>
                  <a:schemeClr val="dk2"/>
                </a:solidFill>
                <a:latin typeface="Arial"/>
                <a:ea typeface="Arial"/>
                <a:cs typeface="Arial"/>
                <a:sym typeface="Arial"/>
              </a:rPr>
              <a:t>: Regularly update the chart to reflect completed tasks and any changes in timelines.</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sz="3300"/>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75"/>
          <p:cNvSpPr txBox="1"/>
          <p:nvPr>
            <p:ph idx="1" type="subTitle"/>
          </p:nvPr>
        </p:nvSpPr>
        <p:spPr>
          <a:xfrm>
            <a:off x="157450" y="102325"/>
            <a:ext cx="8512200" cy="4235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500">
                <a:solidFill>
                  <a:schemeClr val="dk2"/>
                </a:solidFill>
                <a:latin typeface="Arial"/>
                <a:ea typeface="Arial"/>
                <a:cs typeface="Arial"/>
                <a:sym typeface="Arial"/>
              </a:rPr>
              <a:t>Gantt Chart Symbols</a:t>
            </a:r>
            <a:endParaRPr b="1" sz="2500">
              <a:solidFill>
                <a:schemeClr val="dk2"/>
              </a:solidFill>
              <a:latin typeface="Arial"/>
              <a:ea typeface="Arial"/>
              <a:cs typeface="Arial"/>
              <a:sym typeface="Arial"/>
            </a:endParaRPr>
          </a:p>
          <a:p>
            <a:pPr indent="-374650" lvl="0" marL="457200" rtl="0" algn="l">
              <a:lnSpc>
                <a:spcPct val="115000"/>
              </a:lnSpc>
              <a:spcBef>
                <a:spcPts val="1200"/>
              </a:spcBef>
              <a:spcAft>
                <a:spcPts val="0"/>
              </a:spcAft>
              <a:buClr>
                <a:schemeClr val="dk2"/>
              </a:buClr>
              <a:buSzPts val="2300"/>
              <a:buFont typeface="Arial"/>
              <a:buChar char="●"/>
            </a:pPr>
            <a:r>
              <a:rPr b="1" lang="en" sz="2300">
                <a:solidFill>
                  <a:schemeClr val="dk2"/>
                </a:solidFill>
                <a:latin typeface="Arial"/>
                <a:ea typeface="Arial"/>
                <a:cs typeface="Arial"/>
                <a:sym typeface="Arial"/>
              </a:rPr>
              <a:t>Task Bars</a:t>
            </a:r>
            <a:r>
              <a:rPr lang="en" sz="2300">
                <a:solidFill>
                  <a:schemeClr val="dk2"/>
                </a:solidFill>
                <a:latin typeface="Arial"/>
                <a:ea typeface="Arial"/>
                <a:cs typeface="Arial"/>
                <a:sym typeface="Arial"/>
              </a:rPr>
              <a:t>: Represent the duration of a task.</a:t>
            </a:r>
            <a:endParaRPr sz="2300">
              <a:solidFill>
                <a:schemeClr val="dk2"/>
              </a:solidFill>
              <a:latin typeface="Arial"/>
              <a:ea typeface="Arial"/>
              <a:cs typeface="Arial"/>
              <a:sym typeface="Arial"/>
            </a:endParaRPr>
          </a:p>
          <a:p>
            <a:pPr indent="-374650" lvl="0" marL="4572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Milestone</a:t>
            </a:r>
            <a:r>
              <a:rPr lang="en" sz="2300">
                <a:solidFill>
                  <a:schemeClr val="dk2"/>
                </a:solidFill>
                <a:latin typeface="Arial"/>
                <a:ea typeface="Arial"/>
                <a:cs typeface="Arial"/>
                <a:sym typeface="Arial"/>
              </a:rPr>
              <a:t>: A significant event or deliverable in the project, often shown with a diamond or a special symbol.</a:t>
            </a:r>
            <a:endParaRPr sz="2300">
              <a:solidFill>
                <a:schemeClr val="dk2"/>
              </a:solidFill>
              <a:latin typeface="Arial"/>
              <a:ea typeface="Arial"/>
              <a:cs typeface="Arial"/>
              <a:sym typeface="Arial"/>
            </a:endParaRPr>
          </a:p>
          <a:p>
            <a:pPr indent="-374650" lvl="0" marL="4572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Dependencies</a:t>
            </a:r>
            <a:r>
              <a:rPr lang="en" sz="2300">
                <a:solidFill>
                  <a:schemeClr val="dk2"/>
                </a:solidFill>
                <a:latin typeface="Arial"/>
                <a:ea typeface="Arial"/>
                <a:cs typeface="Arial"/>
                <a:sym typeface="Arial"/>
              </a:rPr>
              <a:t>: Arrows or lines connecting tasks, indicating task relationships.</a:t>
            </a:r>
            <a:endParaRPr sz="2300">
              <a:solidFill>
                <a:schemeClr val="dk2"/>
              </a:solidFill>
              <a:latin typeface="Arial"/>
              <a:ea typeface="Arial"/>
              <a:cs typeface="Arial"/>
              <a:sym typeface="Arial"/>
            </a:endParaRPr>
          </a:p>
          <a:p>
            <a:pPr indent="-374650" lvl="0" marL="4572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Progress Indicators</a:t>
            </a:r>
            <a:r>
              <a:rPr lang="en" sz="2300">
                <a:solidFill>
                  <a:schemeClr val="dk2"/>
                </a:solidFill>
                <a:latin typeface="Arial"/>
                <a:ea typeface="Arial"/>
                <a:cs typeface="Arial"/>
                <a:sym typeface="Arial"/>
              </a:rPr>
              <a:t>: A filled-in section of a task bar showing how much of a task has been completed (e.g., 50% of the task).</a:t>
            </a:r>
            <a:endParaRPr sz="23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76"/>
          <p:cNvSpPr txBox="1"/>
          <p:nvPr>
            <p:ph idx="1" type="subTitle"/>
          </p:nvPr>
        </p:nvSpPr>
        <p:spPr>
          <a:xfrm>
            <a:off x="485875" y="94475"/>
            <a:ext cx="8183700" cy="41799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Advantages of Using Gantt Charts</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Clarity &amp; Simplicity</a:t>
            </a:r>
            <a:r>
              <a:rPr lang="en" sz="2000">
                <a:solidFill>
                  <a:schemeClr val="dk2"/>
                </a:solidFill>
                <a:latin typeface="Arial"/>
                <a:ea typeface="Arial"/>
                <a:cs typeface="Arial"/>
                <a:sym typeface="Arial"/>
              </a:rPr>
              <a:t>: Gantt charts present complex project timelines in a simple, easy-to-understand format.</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Improved Scheduling</a:t>
            </a:r>
            <a:r>
              <a:rPr lang="en" sz="2000">
                <a:solidFill>
                  <a:schemeClr val="dk2"/>
                </a:solidFill>
                <a:latin typeface="Arial"/>
                <a:ea typeface="Arial"/>
                <a:cs typeface="Arial"/>
                <a:sym typeface="Arial"/>
              </a:rPr>
              <a:t>: Helps in planning and scheduling tasks, optimizing resources, and preventing delays.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Real-Time Tracking</a:t>
            </a:r>
            <a:r>
              <a:rPr lang="en" sz="2000">
                <a:solidFill>
                  <a:schemeClr val="dk2"/>
                </a:solidFill>
                <a:latin typeface="Arial"/>
                <a:ea typeface="Arial"/>
                <a:cs typeface="Arial"/>
                <a:sym typeface="Arial"/>
              </a:rPr>
              <a:t>: Easy to monitor progress, track completion, and adjust timelines as needed.</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Team Collaboration</a:t>
            </a:r>
            <a:r>
              <a:rPr lang="en" sz="2000">
                <a:solidFill>
                  <a:schemeClr val="dk2"/>
                </a:solidFill>
                <a:latin typeface="Arial"/>
                <a:ea typeface="Arial"/>
                <a:cs typeface="Arial"/>
                <a:sym typeface="Arial"/>
              </a:rPr>
              <a:t>: Provides a shared visual reference, helping teams coordinate and stay aligned.</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Identifying Bottlenecks</a:t>
            </a:r>
            <a:r>
              <a:rPr lang="en" sz="2000">
                <a:solidFill>
                  <a:schemeClr val="dk2"/>
                </a:solidFill>
                <a:latin typeface="Arial"/>
                <a:ea typeface="Arial"/>
                <a:cs typeface="Arial"/>
                <a:sym typeface="Arial"/>
              </a:rPr>
              <a:t>: Helps to identify tasks that are delayed, allowing for timely interventions.</a:t>
            </a:r>
            <a:endParaRPr sz="20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77"/>
          <p:cNvSpPr txBox="1"/>
          <p:nvPr>
            <p:ph idx="1" type="subTitle"/>
          </p:nvPr>
        </p:nvSpPr>
        <p:spPr>
          <a:xfrm>
            <a:off x="55100" y="196825"/>
            <a:ext cx="8598600" cy="4195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Limitations of Gantt Charts</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Complexity with Large Projects</a:t>
            </a:r>
            <a:r>
              <a:rPr lang="en" sz="2000">
                <a:solidFill>
                  <a:schemeClr val="dk2"/>
                </a:solidFill>
                <a:latin typeface="Arial"/>
                <a:ea typeface="Arial"/>
                <a:cs typeface="Arial"/>
                <a:sym typeface="Arial"/>
              </a:rPr>
              <a:t>: For very large projects with many tasks, Gantt charts can become difficult to manage and may lack clarity.</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Lack of Flexibility</a:t>
            </a:r>
            <a:r>
              <a:rPr lang="en" sz="2000">
                <a:solidFill>
                  <a:schemeClr val="dk2"/>
                </a:solidFill>
                <a:latin typeface="Arial"/>
                <a:ea typeface="Arial"/>
                <a:cs typeface="Arial"/>
                <a:sym typeface="Arial"/>
              </a:rPr>
              <a:t>: If there are frequent changes or adjustments, the chart can become cumbersome to update.</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Oversimplification</a:t>
            </a:r>
            <a:r>
              <a:rPr lang="en" sz="2000">
                <a:solidFill>
                  <a:schemeClr val="dk2"/>
                </a:solidFill>
                <a:latin typeface="Arial"/>
                <a:ea typeface="Arial"/>
                <a:cs typeface="Arial"/>
                <a:sym typeface="Arial"/>
              </a:rPr>
              <a:t>: Gantt charts focus on timelines but may not fully capture the complexity of task dependencies and resource allocation.</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Limited Resource Management</a:t>
            </a:r>
            <a:r>
              <a:rPr lang="en" sz="2000">
                <a:solidFill>
                  <a:schemeClr val="dk2"/>
                </a:solidFill>
                <a:latin typeface="Arial"/>
                <a:ea typeface="Arial"/>
                <a:cs typeface="Arial"/>
                <a:sym typeface="Arial"/>
              </a:rPr>
              <a:t>: While Gantt charts show task timelines, they don’t provide detailed information about resource workloads or allocation.</a:t>
            </a:r>
            <a:endParaRPr sz="20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2000">
              <a:solidFill>
                <a:schemeClr val="dk2"/>
              </a:solidFill>
              <a:latin typeface="Arial"/>
              <a:ea typeface="Arial"/>
              <a:cs typeface="Arial"/>
              <a:sym typeface="Arial"/>
            </a:endParaRPr>
          </a:p>
          <a:p>
            <a:pPr indent="0" lvl="0" marL="0" rtl="0" algn="l">
              <a:spcBef>
                <a:spcPts val="0"/>
              </a:spcBef>
              <a:spcAft>
                <a:spcPts val="0"/>
              </a:spcAft>
              <a:buNone/>
            </a:pPr>
            <a:r>
              <a:t/>
            </a:r>
            <a:endParaRPr sz="3300"/>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78"/>
          <p:cNvSpPr txBox="1"/>
          <p:nvPr>
            <p:ph type="ctrTitle"/>
          </p:nvPr>
        </p:nvSpPr>
        <p:spPr>
          <a:xfrm>
            <a:off x="94475" y="272325"/>
            <a:ext cx="8889900" cy="41673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800">
                <a:latin typeface="Arial"/>
                <a:ea typeface="Arial"/>
                <a:cs typeface="Arial"/>
                <a:sym typeface="Arial"/>
              </a:rPr>
              <a:t>Gantt Chart Software and Tools</a:t>
            </a:r>
            <a:endParaRPr sz="18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lang="en" sz="1600">
                <a:latin typeface="Arial"/>
                <a:ea typeface="Arial"/>
                <a:cs typeface="Arial"/>
                <a:sym typeface="Arial"/>
              </a:rPr>
              <a:t>Microsoft Project</a:t>
            </a:r>
            <a:r>
              <a:rPr b="0" lang="en" sz="1600">
                <a:latin typeface="Arial"/>
                <a:ea typeface="Arial"/>
                <a:cs typeface="Arial"/>
                <a:sym typeface="Arial"/>
              </a:rPr>
              <a:t>: A powerful project management tool with robust Gantt chart functionality, allowing users to create, edit, and track detailed project plans.</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Trello</a:t>
            </a:r>
            <a:r>
              <a:rPr b="0" lang="en" sz="1600">
                <a:latin typeface="Arial"/>
                <a:ea typeface="Arial"/>
                <a:cs typeface="Arial"/>
                <a:sym typeface="Arial"/>
              </a:rPr>
              <a:t>: A popular project management tool that offers Gantt chart features via Power-Ups or integrations (e.g., Elegantt).</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Smartsheet</a:t>
            </a:r>
            <a:r>
              <a:rPr b="0" lang="en" sz="1600">
                <a:latin typeface="Arial"/>
                <a:ea typeface="Arial"/>
                <a:cs typeface="Arial"/>
                <a:sym typeface="Arial"/>
              </a:rPr>
              <a:t>: A cloud-based platform that combines Gantt charts with collaboration features, allowing for real-time updates and sharing.</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Asana</a:t>
            </a:r>
            <a:r>
              <a:rPr b="0" lang="en" sz="1600">
                <a:latin typeface="Arial"/>
                <a:ea typeface="Arial"/>
                <a:cs typeface="Arial"/>
                <a:sym typeface="Arial"/>
              </a:rPr>
              <a:t>: Asana provides Gantt-style project timelines (via the Timeline feature) to help teams visualize their work.</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TeamGantt</a:t>
            </a:r>
            <a:r>
              <a:rPr b="0" lang="en" sz="1600">
                <a:latin typeface="Arial"/>
                <a:ea typeface="Arial"/>
                <a:cs typeface="Arial"/>
                <a:sym typeface="Arial"/>
              </a:rPr>
              <a:t>: A tool designed specifically for Gantt chart creation, offering an intuitive interface for planning and tracking projects.</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Google Sheets or Excel</a:t>
            </a:r>
            <a:r>
              <a:rPr b="0" lang="en" sz="1600">
                <a:latin typeface="Arial"/>
                <a:ea typeface="Arial"/>
                <a:cs typeface="Arial"/>
                <a:sym typeface="Arial"/>
              </a:rPr>
              <a:t>: Can be used to create basic Gantt charts with custom templates.</a:t>
            </a:r>
            <a:endParaRPr b="0" sz="1600">
              <a:latin typeface="Arial"/>
              <a:ea typeface="Arial"/>
              <a:cs typeface="Arial"/>
              <a:sym typeface="Arial"/>
            </a:endParaRPr>
          </a:p>
          <a:p>
            <a:pPr indent="0" lvl="0" marL="0" rtl="0" algn="l">
              <a:spcBef>
                <a:spcPts val="1200"/>
              </a:spcBef>
              <a:spcAft>
                <a:spcPts val="0"/>
              </a:spcAft>
              <a:buNone/>
            </a:pPr>
            <a:r>
              <a:t/>
            </a:r>
            <a:endParaRPr sz="4300"/>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79"/>
          <p:cNvSpPr txBox="1"/>
          <p:nvPr>
            <p:ph idx="1" type="subTitle"/>
          </p:nvPr>
        </p:nvSpPr>
        <p:spPr>
          <a:xfrm>
            <a:off x="94475" y="55100"/>
            <a:ext cx="8575200" cy="4384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Best Practices for Using Gantt Charts</a:t>
            </a:r>
            <a:endParaRPr b="1" sz="18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Define Clear Milestones</a:t>
            </a:r>
            <a:r>
              <a:rPr lang="en" sz="1600">
                <a:solidFill>
                  <a:schemeClr val="dk2"/>
                </a:solidFill>
                <a:latin typeface="Arial"/>
                <a:ea typeface="Arial"/>
                <a:cs typeface="Arial"/>
                <a:sym typeface="Arial"/>
              </a:rPr>
              <a:t>: Set clear milestones and key deliverables to track significant progress points.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Be Realistic with Timelines</a:t>
            </a:r>
            <a:r>
              <a:rPr lang="en" sz="1600">
                <a:solidFill>
                  <a:schemeClr val="dk2"/>
                </a:solidFill>
                <a:latin typeface="Arial"/>
                <a:ea typeface="Arial"/>
                <a:cs typeface="Arial"/>
                <a:sym typeface="Arial"/>
              </a:rPr>
              <a:t>: Ensure task durations and deadlines are achievable to avoid unrealistic expectations.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Regularly Update the Chart</a:t>
            </a:r>
            <a:r>
              <a:rPr lang="en" sz="1600">
                <a:solidFill>
                  <a:schemeClr val="dk2"/>
                </a:solidFill>
                <a:latin typeface="Arial"/>
                <a:ea typeface="Arial"/>
                <a:cs typeface="Arial"/>
                <a:sym typeface="Arial"/>
              </a:rPr>
              <a:t>: Continuously monitor and update the Gantt chart to reflect changes in task status, dependencies, and timelines.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Identify Critical Path</a:t>
            </a:r>
            <a:r>
              <a:rPr lang="en" sz="1600">
                <a:solidFill>
                  <a:schemeClr val="dk2"/>
                </a:solidFill>
                <a:latin typeface="Arial"/>
                <a:ea typeface="Arial"/>
                <a:cs typeface="Arial"/>
                <a:sym typeface="Arial"/>
              </a:rPr>
              <a:t>: Highlight critical path tasks to ensure that delays in these tasks do not push back the project completion date.</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Use Color Coding</a:t>
            </a:r>
            <a:r>
              <a:rPr lang="en" sz="1600">
                <a:solidFill>
                  <a:schemeClr val="dk2"/>
                </a:solidFill>
                <a:latin typeface="Arial"/>
                <a:ea typeface="Arial"/>
                <a:cs typeface="Arial"/>
                <a:sym typeface="Arial"/>
              </a:rPr>
              <a:t>: Use color to differentiate between tasks, phases, milestones, and status, making the chart easier to read.</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Avoid Overcomplicating</a:t>
            </a:r>
            <a:r>
              <a:rPr lang="en" sz="1600">
                <a:solidFill>
                  <a:schemeClr val="dk2"/>
                </a:solidFill>
                <a:latin typeface="Arial"/>
                <a:ea typeface="Arial"/>
                <a:cs typeface="Arial"/>
                <a:sym typeface="Arial"/>
              </a:rPr>
              <a:t>: Keep the chart as simple as possible to avoid confusion, especially when managing multiple teams or stakeholders.</a:t>
            </a:r>
            <a:endParaRPr sz="1600">
              <a:solidFill>
                <a:schemeClr val="dk2"/>
              </a:solidFill>
              <a:latin typeface="Arial"/>
              <a:ea typeface="Arial"/>
              <a:cs typeface="Arial"/>
              <a:sym typeface="Arial"/>
            </a:endParaRPr>
          </a:p>
          <a:p>
            <a:pPr indent="0" lvl="0" marL="0" rtl="0" algn="l">
              <a:spcBef>
                <a:spcPts val="1200"/>
              </a:spcBef>
              <a:spcAft>
                <a:spcPts val="0"/>
              </a:spcAft>
              <a:buNone/>
            </a:pPr>
            <a:r>
              <a:t/>
            </a:r>
            <a:endParaRPr sz="2900"/>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80"/>
          <p:cNvSpPr txBox="1"/>
          <p:nvPr>
            <p:ph type="ctrTitle"/>
          </p:nvPr>
        </p:nvSpPr>
        <p:spPr>
          <a:xfrm>
            <a:off x="480150" y="1653125"/>
            <a:ext cx="8183700" cy="22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80"/>
              <a:t>WHAT DO YOU UNDERSTAND BY </a:t>
            </a:r>
            <a:r>
              <a:rPr lang="en" sz="2280"/>
              <a:t>SURVEY</a:t>
            </a:r>
            <a:r>
              <a:rPr lang="en" sz="2280"/>
              <a:t> &amp; DATA COLLECTION FOR PROCESS ?</a:t>
            </a:r>
            <a:endParaRPr sz="2280"/>
          </a:p>
        </p:txBody>
      </p:sp>
      <p:sp>
        <p:nvSpPr>
          <p:cNvPr id="940" name="Google Shape;940;p180"/>
          <p:cNvSpPr txBox="1"/>
          <p:nvPr>
            <p:ph idx="1" type="subTitle"/>
          </p:nvPr>
        </p:nvSpPr>
        <p:spPr>
          <a:xfrm>
            <a:off x="55100" y="1967975"/>
            <a:ext cx="8842800" cy="2511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700">
                <a:solidFill>
                  <a:schemeClr val="dk2"/>
                </a:solidFill>
                <a:latin typeface="Arial"/>
                <a:ea typeface="Arial"/>
                <a:cs typeface="Arial"/>
                <a:sym typeface="Arial"/>
              </a:rPr>
              <a:t>What is Survey &amp; Data Collection for Process Tracking?</a:t>
            </a:r>
            <a:endParaRPr b="1" sz="1700">
              <a:solidFill>
                <a:schemeClr val="dk2"/>
              </a:solidFill>
              <a:latin typeface="Arial"/>
              <a:ea typeface="Arial"/>
              <a:cs typeface="Arial"/>
              <a:sym typeface="Arial"/>
            </a:endParaRPr>
          </a:p>
          <a:p>
            <a:pPr indent="-323850" lvl="0" marL="457200" rtl="0" algn="l">
              <a:lnSpc>
                <a:spcPct val="115000"/>
              </a:lnSpc>
              <a:spcBef>
                <a:spcPts val="1200"/>
              </a:spcBef>
              <a:spcAft>
                <a:spcPts val="0"/>
              </a:spcAft>
              <a:buClr>
                <a:schemeClr val="dk2"/>
              </a:buClr>
              <a:buSzPts val="1500"/>
              <a:buFont typeface="Arial"/>
              <a:buChar char="●"/>
            </a:pPr>
            <a:r>
              <a:rPr b="1" lang="en" sz="1500">
                <a:solidFill>
                  <a:schemeClr val="dk2"/>
                </a:solidFill>
                <a:latin typeface="Arial"/>
                <a:ea typeface="Arial"/>
                <a:cs typeface="Arial"/>
                <a:sym typeface="Arial"/>
              </a:rPr>
              <a:t>Definition</a:t>
            </a:r>
            <a:r>
              <a:rPr lang="en" sz="1500">
                <a:solidFill>
                  <a:schemeClr val="dk2"/>
                </a:solidFill>
                <a:latin typeface="Arial"/>
                <a:ea typeface="Arial"/>
                <a:cs typeface="Arial"/>
                <a:sym typeface="Arial"/>
              </a:rPr>
              <a:t>: Survey and data collection for process tracking refers to the method of gathering information, feedback, and data from stakeholders, employees, or users to track, measure, and evaluate various stages of a business process or project.</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Purpose</a:t>
            </a:r>
            <a:r>
              <a:rPr lang="en" sz="1500">
                <a:solidFill>
                  <a:schemeClr val="dk2"/>
                </a:solidFill>
                <a:latin typeface="Arial"/>
                <a:ea typeface="Arial"/>
                <a:cs typeface="Arial"/>
                <a:sym typeface="Arial"/>
              </a:rPr>
              <a:t>: To monitor performance, identify inefficiencies, and assess the effectiveness of processes by collecting real-time data from different sources.</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Key Elements</a:t>
            </a:r>
            <a:r>
              <a:rPr lang="en" sz="1500">
                <a:solidFill>
                  <a:schemeClr val="dk2"/>
                </a:solidFill>
                <a:latin typeface="Arial"/>
                <a:ea typeface="Arial"/>
                <a:cs typeface="Arial"/>
                <a:sym typeface="Arial"/>
              </a:rPr>
              <a:t>: Surveys, questionnaires, data analytics, and reporting.</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81"/>
          <p:cNvSpPr txBox="1"/>
          <p:nvPr>
            <p:ph idx="1" type="subTitle"/>
          </p:nvPr>
        </p:nvSpPr>
        <p:spPr>
          <a:xfrm>
            <a:off x="54200" y="0"/>
            <a:ext cx="8615400" cy="4413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Importance of Surveys &amp; Data Collection for Process Tracking</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Continuous Monitoring</a:t>
            </a:r>
            <a:r>
              <a:rPr lang="en" sz="1900">
                <a:solidFill>
                  <a:schemeClr val="dk2"/>
                </a:solidFill>
                <a:latin typeface="Arial"/>
                <a:ea typeface="Arial"/>
                <a:cs typeface="Arial"/>
                <a:sym typeface="Arial"/>
              </a:rPr>
              <a:t>: Collecting data allows businesses to track the progress of their processes over time, helping to identify trends and areas for improvement.</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Informed Decision Making</a:t>
            </a:r>
            <a:r>
              <a:rPr lang="en" sz="1900">
                <a:solidFill>
                  <a:schemeClr val="dk2"/>
                </a:solidFill>
                <a:latin typeface="Arial"/>
                <a:ea typeface="Arial"/>
                <a:cs typeface="Arial"/>
                <a:sym typeface="Arial"/>
              </a:rPr>
              <a:t>: Surveys provide actionable insights, enabling organizations to make data-driven decisions.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Process Optimization</a:t>
            </a:r>
            <a:r>
              <a:rPr lang="en" sz="1900">
                <a:solidFill>
                  <a:schemeClr val="dk2"/>
                </a:solidFill>
                <a:latin typeface="Arial"/>
                <a:ea typeface="Arial"/>
                <a:cs typeface="Arial"/>
                <a:sym typeface="Arial"/>
              </a:rPr>
              <a:t>: By identifying bottlenecks and inefficiencies through data collection, businesses can streamline their processes and improve overall performance.</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Employee and Customer Feedback</a:t>
            </a:r>
            <a:r>
              <a:rPr lang="en" sz="1900">
                <a:solidFill>
                  <a:schemeClr val="dk2"/>
                </a:solidFill>
                <a:latin typeface="Arial"/>
                <a:ea typeface="Arial"/>
                <a:cs typeface="Arial"/>
                <a:sym typeface="Arial"/>
              </a:rPr>
              <a:t>: Surveys can gather feedback from stakeholders, providing a comprehensive view of how processes are perceived.</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type="ctrTitle"/>
          </p:nvPr>
        </p:nvSpPr>
        <p:spPr>
          <a:xfrm>
            <a:off x="485875" y="264475"/>
            <a:ext cx="8183700" cy="4029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200">
                <a:latin typeface="Arial"/>
                <a:ea typeface="Arial"/>
                <a:cs typeface="Arial"/>
                <a:sym typeface="Arial"/>
              </a:rPr>
              <a:t>Total Global Data</a:t>
            </a:r>
            <a:r>
              <a:rPr b="0" lang="en" sz="3200">
                <a:latin typeface="Arial"/>
                <a:ea typeface="Arial"/>
                <a:cs typeface="Arial"/>
                <a:sym typeface="Arial"/>
              </a:rPr>
              <a:t>:</a:t>
            </a:r>
            <a:endParaRPr b="0" sz="3200">
              <a:latin typeface="Arial"/>
              <a:ea typeface="Arial"/>
              <a:cs typeface="Arial"/>
              <a:sym typeface="Arial"/>
            </a:endParaRPr>
          </a:p>
          <a:p>
            <a:pPr indent="0" lvl="0" marL="0" rtl="0" algn="l">
              <a:spcBef>
                <a:spcPts val="0"/>
              </a:spcBef>
              <a:spcAft>
                <a:spcPts val="0"/>
              </a:spcAft>
              <a:buClr>
                <a:schemeClr val="dk2"/>
              </a:buClr>
              <a:buSzPct val="34375"/>
              <a:buFont typeface="Arial"/>
              <a:buNone/>
            </a:pPr>
            <a:r>
              <a:t/>
            </a:r>
            <a:endParaRPr b="0" sz="3200">
              <a:latin typeface="Arial"/>
              <a:ea typeface="Arial"/>
              <a:cs typeface="Arial"/>
              <a:sym typeface="Arial"/>
            </a:endParaRPr>
          </a:p>
          <a:p>
            <a:pPr indent="-411480" lvl="0" marL="457200" rtl="0" algn="l">
              <a:lnSpc>
                <a:spcPct val="115000"/>
              </a:lnSpc>
              <a:spcBef>
                <a:spcPts val="1200"/>
              </a:spcBef>
              <a:spcAft>
                <a:spcPts val="0"/>
              </a:spcAft>
              <a:buSzPct val="100000"/>
              <a:buFont typeface="Arial"/>
              <a:buChar char="●"/>
            </a:pPr>
            <a:r>
              <a:rPr b="0" lang="en" sz="3200">
                <a:latin typeface="Arial"/>
                <a:ea typeface="Arial"/>
                <a:cs typeface="Arial"/>
                <a:sym typeface="Arial"/>
              </a:rPr>
              <a:t>In 2023, global data is estimated to be around </a:t>
            </a:r>
            <a:r>
              <a:rPr lang="en" sz="3200">
                <a:latin typeface="Arial"/>
                <a:ea typeface="Arial"/>
                <a:cs typeface="Arial"/>
                <a:sym typeface="Arial"/>
              </a:rPr>
              <a:t>120 zettabytes</a:t>
            </a:r>
            <a:r>
              <a:rPr b="0" lang="en" sz="3200">
                <a:latin typeface="Arial"/>
                <a:ea typeface="Arial"/>
                <a:cs typeface="Arial"/>
                <a:sym typeface="Arial"/>
              </a:rPr>
              <a:t>.</a:t>
            </a:r>
            <a:endParaRPr b="0" sz="3200">
              <a:latin typeface="Arial"/>
              <a:ea typeface="Arial"/>
              <a:cs typeface="Arial"/>
              <a:sym typeface="Arial"/>
            </a:endParaRPr>
          </a:p>
          <a:p>
            <a:pPr indent="-411480" lvl="0" marL="457200" rtl="0" algn="l">
              <a:lnSpc>
                <a:spcPct val="115000"/>
              </a:lnSpc>
              <a:spcBef>
                <a:spcPts val="0"/>
              </a:spcBef>
              <a:spcAft>
                <a:spcPts val="0"/>
              </a:spcAft>
              <a:buSzPct val="100000"/>
              <a:buFont typeface="Arial"/>
              <a:buChar char="●"/>
            </a:pPr>
            <a:r>
              <a:rPr b="0" lang="en" sz="3200">
                <a:latin typeface="Arial"/>
                <a:ea typeface="Arial"/>
                <a:cs typeface="Arial"/>
                <a:sym typeface="Arial"/>
              </a:rPr>
              <a:t>By 2030, this number is expected to exceed </a:t>
            </a:r>
            <a:r>
              <a:rPr lang="en" sz="3200">
                <a:latin typeface="Arial"/>
                <a:ea typeface="Arial"/>
                <a:cs typeface="Arial"/>
                <a:sym typeface="Arial"/>
              </a:rPr>
              <a:t>500 zettabytes</a:t>
            </a:r>
            <a:r>
              <a:rPr b="0" lang="en" sz="3200">
                <a:latin typeface="Arial"/>
                <a:ea typeface="Arial"/>
                <a:cs typeface="Arial"/>
                <a:sym typeface="Arial"/>
              </a:rPr>
              <a:t>.</a:t>
            </a:r>
            <a:endParaRPr b="0" sz="32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82"/>
          <p:cNvSpPr txBox="1"/>
          <p:nvPr>
            <p:ph idx="1" type="subTitle"/>
          </p:nvPr>
        </p:nvSpPr>
        <p:spPr>
          <a:xfrm>
            <a:off x="38725" y="108425"/>
            <a:ext cx="8631000" cy="4321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700">
                <a:solidFill>
                  <a:schemeClr val="dk2"/>
                </a:solidFill>
                <a:latin typeface="Arial"/>
                <a:ea typeface="Arial"/>
                <a:cs typeface="Arial"/>
                <a:sym typeface="Arial"/>
              </a:rPr>
              <a:t>Types of Data Collection Methods</a:t>
            </a:r>
            <a:endParaRPr b="1" sz="1700">
              <a:solidFill>
                <a:schemeClr val="dk2"/>
              </a:solidFill>
              <a:latin typeface="Arial"/>
              <a:ea typeface="Arial"/>
              <a:cs typeface="Arial"/>
              <a:sym typeface="Arial"/>
            </a:endParaRPr>
          </a:p>
          <a:p>
            <a:pPr indent="-323850" lvl="0" marL="457200" rtl="0" algn="l">
              <a:lnSpc>
                <a:spcPct val="115000"/>
              </a:lnSpc>
              <a:spcBef>
                <a:spcPts val="120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Surveys &amp; Questionnaires</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Structured tools to gather specific feedback or data from respondents.</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Can be conducted online, via email, or in-person.</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Interviews</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One-on-one or group discussions to gather qualitative insights about processes.</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Provides deeper insights but can be time-consuming.</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Observations</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Direct observation of processes or activities to understand real-time performance.</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Useful for tracking operational efficiency.</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Transactional Data</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Collecting data from transaction systems (e.g., sales records, CRM systems) to measure process performance.</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Automated Data Collection</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Using sensors, IoT devices, or software tools to collect real-time data automatically.</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sz="2800"/>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83"/>
          <p:cNvSpPr txBox="1"/>
          <p:nvPr>
            <p:ph idx="1" type="subTitle"/>
          </p:nvPr>
        </p:nvSpPr>
        <p:spPr>
          <a:xfrm>
            <a:off x="92925" y="340750"/>
            <a:ext cx="8994900" cy="4236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Designing Effective Surveys for Process Tracking</a:t>
            </a:r>
            <a:endParaRPr b="1" sz="18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Clear Objectives</a:t>
            </a:r>
            <a:r>
              <a:rPr lang="en" sz="1600">
                <a:solidFill>
                  <a:schemeClr val="dk2"/>
                </a:solidFill>
                <a:latin typeface="Arial"/>
                <a:ea typeface="Arial"/>
                <a:cs typeface="Arial"/>
                <a:sym typeface="Arial"/>
              </a:rPr>
              <a:t>: Define the purpose of the survey (e.g., tracking efficiency, identifying issues, gathering feedback on improvements).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Simple &amp; Focused Questions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Avoid ambiguity. Use simple language and focus on specific process-related questions.</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Include both quantitative (e.g., Likert scale) and qualitative (open-ended) questions.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Target Audience</a:t>
            </a:r>
            <a:r>
              <a:rPr lang="en" sz="1600">
                <a:solidFill>
                  <a:schemeClr val="dk2"/>
                </a:solidFill>
                <a:latin typeface="Arial"/>
                <a:ea typeface="Arial"/>
                <a:cs typeface="Arial"/>
                <a:sym typeface="Arial"/>
              </a:rPr>
              <a:t>: Identify the right participants (e.g., employees, customers, managers) to ensure relevant insights.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Anonymity and Privacy</a:t>
            </a:r>
            <a:r>
              <a:rPr lang="en" sz="1600">
                <a:solidFill>
                  <a:schemeClr val="dk2"/>
                </a:solidFill>
                <a:latin typeface="Arial"/>
                <a:ea typeface="Arial"/>
                <a:cs typeface="Arial"/>
                <a:sym typeface="Arial"/>
              </a:rPr>
              <a:t>: Offer anonymity to encourage honest responses, especially when tracking performance or identifying issues.</a:t>
            </a:r>
            <a:endParaRPr sz="1600">
              <a:solidFill>
                <a:schemeClr val="dk2"/>
              </a:solidFill>
              <a:latin typeface="Arial"/>
              <a:ea typeface="Arial"/>
              <a:cs typeface="Arial"/>
              <a:sym typeface="Arial"/>
            </a:endParaRPr>
          </a:p>
          <a:p>
            <a:pPr indent="0" lvl="0" marL="0" rtl="0" algn="l">
              <a:spcBef>
                <a:spcPts val="1200"/>
              </a:spcBef>
              <a:spcAft>
                <a:spcPts val="0"/>
              </a:spcAft>
              <a:buNone/>
            </a:pPr>
            <a:r>
              <a:t/>
            </a:r>
            <a:endParaRPr sz="2900"/>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84"/>
          <p:cNvSpPr txBox="1"/>
          <p:nvPr>
            <p:ph idx="1" type="subTitle"/>
          </p:nvPr>
        </p:nvSpPr>
        <p:spPr>
          <a:xfrm>
            <a:off x="46475" y="0"/>
            <a:ext cx="9006300" cy="4390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Data Collection Tools</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Google Forms / Microsoft Forms</a:t>
            </a:r>
            <a:r>
              <a:rPr lang="en" sz="1900">
                <a:solidFill>
                  <a:schemeClr val="dk2"/>
                </a:solidFill>
                <a:latin typeface="Arial"/>
                <a:ea typeface="Arial"/>
                <a:cs typeface="Arial"/>
                <a:sym typeface="Arial"/>
              </a:rPr>
              <a:t>: Simple online survey tools for quick data collection and basic analysis.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SurveyMonkey</a:t>
            </a:r>
            <a:r>
              <a:rPr lang="en" sz="1900">
                <a:solidFill>
                  <a:schemeClr val="dk2"/>
                </a:solidFill>
                <a:latin typeface="Arial"/>
                <a:ea typeface="Arial"/>
                <a:cs typeface="Arial"/>
                <a:sym typeface="Arial"/>
              </a:rPr>
              <a:t>: A popular tool for creating customizable surveys with advanced analytics options.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Qualtrics</a:t>
            </a:r>
            <a:r>
              <a:rPr lang="en" sz="1900">
                <a:solidFill>
                  <a:schemeClr val="dk2"/>
                </a:solidFill>
                <a:latin typeface="Arial"/>
                <a:ea typeface="Arial"/>
                <a:cs typeface="Arial"/>
                <a:sym typeface="Arial"/>
              </a:rPr>
              <a:t>: A comprehensive survey platform with advanced features for process tracking and data analysis.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JotForm</a:t>
            </a:r>
            <a:r>
              <a:rPr lang="en" sz="1900">
                <a:solidFill>
                  <a:schemeClr val="dk2"/>
                </a:solidFill>
                <a:latin typeface="Arial"/>
                <a:ea typeface="Arial"/>
                <a:cs typeface="Arial"/>
                <a:sym typeface="Arial"/>
              </a:rPr>
              <a:t>: Another online tool that provides flexible survey forms and integrations with other business software.</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Kissmetrics / Hotjar</a:t>
            </a:r>
            <a:r>
              <a:rPr lang="en" sz="1900">
                <a:solidFill>
                  <a:schemeClr val="dk2"/>
                </a:solidFill>
                <a:latin typeface="Arial"/>
                <a:ea typeface="Arial"/>
                <a:cs typeface="Arial"/>
                <a:sym typeface="Arial"/>
              </a:rPr>
              <a:t>: Behavioral analytics tools that help track user interactions with processes on websites or apps.</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85"/>
          <p:cNvSpPr txBox="1"/>
          <p:nvPr>
            <p:ph idx="1" type="subTitle"/>
          </p:nvPr>
        </p:nvSpPr>
        <p:spPr>
          <a:xfrm>
            <a:off x="518700" y="-45350"/>
            <a:ext cx="8150700" cy="4732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600">
                <a:solidFill>
                  <a:schemeClr val="dk2"/>
                </a:solidFill>
                <a:latin typeface="Arial"/>
                <a:ea typeface="Arial"/>
                <a:cs typeface="Arial"/>
                <a:sym typeface="Arial"/>
              </a:rPr>
              <a:t>Data Analysis &amp; Reporting</a:t>
            </a:r>
            <a:endParaRPr b="1" sz="1600">
              <a:solidFill>
                <a:schemeClr val="dk2"/>
              </a:solidFill>
              <a:latin typeface="Arial"/>
              <a:ea typeface="Arial"/>
              <a:cs typeface="Arial"/>
              <a:sym typeface="Arial"/>
            </a:endParaRPr>
          </a:p>
          <a:p>
            <a:pPr indent="-317500" lvl="0" marL="457200" rtl="0" algn="l">
              <a:lnSpc>
                <a:spcPct val="115000"/>
              </a:lnSpc>
              <a:spcBef>
                <a:spcPts val="120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Data Cleaning</a:t>
            </a:r>
            <a:r>
              <a:rPr lang="en" sz="1400">
                <a:solidFill>
                  <a:schemeClr val="dk2"/>
                </a:solidFill>
                <a:latin typeface="Arial"/>
                <a:ea typeface="Arial"/>
                <a:cs typeface="Arial"/>
                <a:sym typeface="Arial"/>
              </a:rPr>
              <a:t>: Ensure the collected data is clean, consistent, and free of errors before analysis (e.g., removing duplicates, addressing missing values).</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Quantitative Analysis</a:t>
            </a:r>
            <a:r>
              <a:rPr lang="en"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Use statistical methods (e.g., mean, median, standard deviation) to analyze numerical data collected from surveys.</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Identify trends, averages, or performance benchmarks.</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Qualitative Analysis</a:t>
            </a:r>
            <a:r>
              <a:rPr lang="en"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Use techniques like thematic coding or sentiment analysis to extract insights from open-ended responses.</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Data Visualization</a:t>
            </a:r>
            <a:r>
              <a:rPr lang="en"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a:p>
            <a:pPr indent="-317500" lvl="1" marL="914400" rtl="0" algn="l">
              <a:lnSpc>
                <a:spcPct val="115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Use graphs, charts, and dashboards (e.g., bar charts, pie charts, heat maps) to present the data clearly and allow easy interpretation.</a:t>
            </a:r>
            <a:endParaRPr sz="1400">
              <a:solidFill>
                <a:schemeClr val="dk2"/>
              </a:solidFill>
              <a:latin typeface="Arial"/>
              <a:ea typeface="Arial"/>
              <a:cs typeface="Arial"/>
              <a:sym typeface="Arial"/>
            </a:endParaRPr>
          </a:p>
          <a:p>
            <a:pPr indent="0" lvl="0" marL="0" rtl="0" algn="l">
              <a:spcBef>
                <a:spcPts val="1200"/>
              </a:spcBef>
              <a:spcAft>
                <a:spcPts val="0"/>
              </a:spcAft>
              <a:buNone/>
            </a:pPr>
            <a:r>
              <a:t/>
            </a:r>
            <a:endParaRPr sz="2700"/>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86"/>
          <p:cNvSpPr txBox="1"/>
          <p:nvPr>
            <p:ph idx="1" type="subTitle"/>
          </p:nvPr>
        </p:nvSpPr>
        <p:spPr>
          <a:xfrm>
            <a:off x="212375" y="207475"/>
            <a:ext cx="8482800" cy="4611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Key Metrics for Process Tracking</a:t>
            </a:r>
            <a:endParaRPr b="1" sz="18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Time Metrics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Time to complete a task or process step (e.g., cycle time, lead time).</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Delays, bottlenecks, and areas for improvement in the process flow.</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Cost Metrics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Cost per task, cost of delays, resource allocation costs, etc.</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Quality Metrics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Defects, errors, or issues per unit of output.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Customer or employee satisfaction scores based on feedback from surveys.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Efficiency Metrics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Measure of output versus input (e.g., productivity ratios, utilization rates).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AutoNum type="arabicPeriod"/>
            </a:pPr>
            <a:r>
              <a:rPr b="1" lang="en" sz="1600">
                <a:solidFill>
                  <a:schemeClr val="dk2"/>
                </a:solidFill>
                <a:latin typeface="Arial"/>
                <a:ea typeface="Arial"/>
                <a:cs typeface="Arial"/>
                <a:sym typeface="Arial"/>
              </a:rPr>
              <a:t>Employee or Customer Satisfaction</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Use surveys to track how satisfied employees or customers are with the processes or products.</a:t>
            </a:r>
            <a:endParaRPr sz="1600">
              <a:solidFill>
                <a:schemeClr val="dk2"/>
              </a:solidFill>
              <a:latin typeface="Arial"/>
              <a:ea typeface="Arial"/>
              <a:cs typeface="Arial"/>
              <a:sym typeface="Arial"/>
            </a:endParaRPr>
          </a:p>
          <a:p>
            <a:pPr indent="0" lvl="0" marL="0" rtl="0" algn="l">
              <a:spcBef>
                <a:spcPts val="1200"/>
              </a:spcBef>
              <a:spcAft>
                <a:spcPts val="0"/>
              </a:spcAft>
              <a:buNone/>
            </a:pPr>
            <a:r>
              <a:t/>
            </a:r>
            <a:endParaRPr sz="2900"/>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87"/>
          <p:cNvSpPr txBox="1"/>
          <p:nvPr>
            <p:ph idx="1" type="subTitle"/>
          </p:nvPr>
        </p:nvSpPr>
        <p:spPr>
          <a:xfrm>
            <a:off x="160325" y="170850"/>
            <a:ext cx="8883600" cy="4478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Benefits of Survey &amp; Data Collection for Process Tracking</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Improved Decision-Making</a:t>
            </a:r>
            <a:r>
              <a:rPr lang="en" sz="1800">
                <a:solidFill>
                  <a:schemeClr val="dk2"/>
                </a:solidFill>
                <a:latin typeface="Arial"/>
                <a:ea typeface="Arial"/>
                <a:cs typeface="Arial"/>
                <a:sym typeface="Arial"/>
              </a:rPr>
              <a:t>: Provides real-time insights into process performance, helping management make informed decisions.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Early Problem Detection</a:t>
            </a:r>
            <a:r>
              <a:rPr lang="en" sz="1800">
                <a:solidFill>
                  <a:schemeClr val="dk2"/>
                </a:solidFill>
                <a:latin typeface="Arial"/>
                <a:ea typeface="Arial"/>
                <a:cs typeface="Arial"/>
                <a:sym typeface="Arial"/>
              </a:rPr>
              <a:t>: Identifying inefficiencies, delays, or dissatisfaction early in the process allows for timely intervention.</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Continuous Improvement</a:t>
            </a:r>
            <a:r>
              <a:rPr lang="en" sz="1800">
                <a:solidFill>
                  <a:schemeClr val="dk2"/>
                </a:solidFill>
                <a:latin typeface="Arial"/>
                <a:ea typeface="Arial"/>
                <a:cs typeface="Arial"/>
                <a:sym typeface="Arial"/>
              </a:rPr>
              <a:t>: Data-driven insights can highlight areas for continuous process optimization, improving overall quality and performance.</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Employee Engagement</a:t>
            </a:r>
            <a:r>
              <a:rPr lang="en" sz="1800">
                <a:solidFill>
                  <a:schemeClr val="dk2"/>
                </a:solidFill>
                <a:latin typeface="Arial"/>
                <a:ea typeface="Arial"/>
                <a:cs typeface="Arial"/>
                <a:sym typeface="Arial"/>
              </a:rPr>
              <a:t>: Involving employees in the process through surveys encourages feedback, making them feel valued and promoting a culture of continuous improvement.</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Customer-Centric Changes</a:t>
            </a:r>
            <a:r>
              <a:rPr lang="en" sz="1800">
                <a:solidFill>
                  <a:schemeClr val="dk2"/>
                </a:solidFill>
                <a:latin typeface="Arial"/>
                <a:ea typeface="Arial"/>
                <a:cs typeface="Arial"/>
                <a:sym typeface="Arial"/>
              </a:rPr>
              <a:t>: Gathering customer feedback on processes helps align business operations with customer needs, enhancing satisfaction and loyalty.</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sz="3100"/>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88"/>
          <p:cNvSpPr txBox="1"/>
          <p:nvPr>
            <p:ph idx="1" type="subTitle"/>
          </p:nvPr>
        </p:nvSpPr>
        <p:spPr>
          <a:xfrm>
            <a:off x="485875" y="150900"/>
            <a:ext cx="8183700" cy="4620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700">
                <a:solidFill>
                  <a:schemeClr val="dk2"/>
                </a:solidFill>
                <a:latin typeface="Arial"/>
                <a:ea typeface="Arial"/>
                <a:cs typeface="Arial"/>
                <a:sym typeface="Arial"/>
              </a:rPr>
              <a:t>Challenges in Data Collection &amp; Process Tracking</a:t>
            </a:r>
            <a:endParaRPr b="1" sz="1700">
              <a:solidFill>
                <a:schemeClr val="dk2"/>
              </a:solidFill>
              <a:latin typeface="Arial"/>
              <a:ea typeface="Arial"/>
              <a:cs typeface="Arial"/>
              <a:sym typeface="Arial"/>
            </a:endParaRPr>
          </a:p>
          <a:p>
            <a:pPr indent="-323850" lvl="0" marL="457200" rtl="0" algn="l">
              <a:lnSpc>
                <a:spcPct val="115000"/>
              </a:lnSpc>
              <a:spcBef>
                <a:spcPts val="120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Data Quality Issues</a:t>
            </a:r>
            <a:r>
              <a:rPr lang="en" sz="1500">
                <a:solidFill>
                  <a:schemeClr val="dk2"/>
                </a:solidFill>
                <a:latin typeface="Arial"/>
                <a:ea typeface="Arial"/>
                <a:cs typeface="Arial"/>
                <a:sym typeface="Arial"/>
              </a:rPr>
              <a:t>: Inaccurate, incomplete, or biased data can lead to wrong conclusions.</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Solution</a:t>
            </a:r>
            <a:r>
              <a:rPr lang="en" sz="1500">
                <a:solidFill>
                  <a:schemeClr val="dk2"/>
                </a:solidFill>
                <a:latin typeface="Arial"/>
                <a:ea typeface="Arial"/>
                <a:cs typeface="Arial"/>
                <a:sym typeface="Arial"/>
              </a:rPr>
              <a:t>: Implement data validation and cleaning processes to ensure accuracy.</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Survey Fatigue</a:t>
            </a:r>
            <a:r>
              <a:rPr lang="en" sz="1500">
                <a:solidFill>
                  <a:schemeClr val="dk2"/>
                </a:solidFill>
                <a:latin typeface="Arial"/>
                <a:ea typeface="Arial"/>
                <a:cs typeface="Arial"/>
                <a:sym typeface="Arial"/>
              </a:rPr>
              <a:t>: Respondents may lose interest or fail to complete long or repetitive surveys.</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Solution</a:t>
            </a:r>
            <a:r>
              <a:rPr lang="en" sz="1500">
                <a:solidFill>
                  <a:schemeClr val="dk2"/>
                </a:solidFill>
                <a:latin typeface="Arial"/>
                <a:ea typeface="Arial"/>
                <a:cs typeface="Arial"/>
                <a:sym typeface="Arial"/>
              </a:rPr>
              <a:t>: Keep surveys short, focused, and engaging. Offer incentives for completion.</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Lack of Participation</a:t>
            </a:r>
            <a:r>
              <a:rPr lang="en" sz="1500">
                <a:solidFill>
                  <a:schemeClr val="dk2"/>
                </a:solidFill>
                <a:latin typeface="Arial"/>
                <a:ea typeface="Arial"/>
                <a:cs typeface="Arial"/>
                <a:sym typeface="Arial"/>
              </a:rPr>
              <a:t>: Low response rates can skew the data, making it unrepresentative.</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Solution</a:t>
            </a:r>
            <a:r>
              <a:rPr lang="en" sz="1500">
                <a:solidFill>
                  <a:schemeClr val="dk2"/>
                </a:solidFill>
                <a:latin typeface="Arial"/>
                <a:ea typeface="Arial"/>
                <a:cs typeface="Arial"/>
                <a:sym typeface="Arial"/>
              </a:rPr>
              <a:t>: Target the right audience, use reminders, and offer incentives to improve response rates.</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Data Overload</a:t>
            </a:r>
            <a:r>
              <a:rPr lang="en" sz="1500">
                <a:solidFill>
                  <a:schemeClr val="dk2"/>
                </a:solidFill>
                <a:latin typeface="Arial"/>
                <a:ea typeface="Arial"/>
                <a:cs typeface="Arial"/>
                <a:sym typeface="Arial"/>
              </a:rPr>
              <a:t>: Too much data can overwhelm decision-makers, making it hard to extract actionable insights.</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sz="2800"/>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89"/>
          <p:cNvSpPr txBox="1"/>
          <p:nvPr>
            <p:ph idx="1" type="subTitle"/>
          </p:nvPr>
        </p:nvSpPr>
        <p:spPr>
          <a:xfrm>
            <a:off x="485875" y="113175"/>
            <a:ext cx="8183700" cy="4545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Best Practices for Survey &amp; Data Collection</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Define Clear Goals</a:t>
            </a:r>
            <a:r>
              <a:rPr lang="en" sz="1700">
                <a:solidFill>
                  <a:schemeClr val="dk2"/>
                </a:solidFill>
                <a:latin typeface="Arial"/>
                <a:ea typeface="Arial"/>
                <a:cs typeface="Arial"/>
                <a:sym typeface="Arial"/>
              </a:rPr>
              <a:t>: Know what you want to measure and why before launching surveys or data collection efforts.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Ensure Anonymity</a:t>
            </a:r>
            <a:r>
              <a:rPr lang="en" sz="1700">
                <a:solidFill>
                  <a:schemeClr val="dk2"/>
                </a:solidFill>
                <a:latin typeface="Arial"/>
                <a:ea typeface="Arial"/>
                <a:cs typeface="Arial"/>
                <a:sym typeface="Arial"/>
              </a:rPr>
              <a:t>: Ensure confidentiality to get honest and reliable responses, particularly when collecting process feedback.</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Ensure Representativeness</a:t>
            </a:r>
            <a:r>
              <a:rPr lang="en" sz="1700">
                <a:solidFill>
                  <a:schemeClr val="dk2"/>
                </a:solidFill>
                <a:latin typeface="Arial"/>
                <a:ea typeface="Arial"/>
                <a:cs typeface="Arial"/>
                <a:sym typeface="Arial"/>
              </a:rPr>
              <a:t>: Target a diverse sample of respondents (e.g., different teams, departments, or customer segments) to ensure broad insights.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Regular Monitoring</a:t>
            </a:r>
            <a:r>
              <a:rPr lang="en" sz="1700">
                <a:solidFill>
                  <a:schemeClr val="dk2"/>
                </a:solidFill>
                <a:latin typeface="Arial"/>
                <a:ea typeface="Arial"/>
                <a:cs typeface="Arial"/>
                <a:sym typeface="Arial"/>
              </a:rPr>
              <a:t>: Continually monitor data collection processes to ensure that surveys are being filled out and data is being accurately recorded.</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Actionable Insights</a:t>
            </a:r>
            <a:r>
              <a:rPr lang="en" sz="1700">
                <a:solidFill>
                  <a:schemeClr val="dk2"/>
                </a:solidFill>
                <a:latin typeface="Arial"/>
                <a:ea typeface="Arial"/>
                <a:cs typeface="Arial"/>
                <a:sym typeface="Arial"/>
              </a:rPr>
              <a:t>: Focus on gathering data that can directly inform decision-making or process improvements. Don’t collect unnecessary data.</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Feedback Loops</a:t>
            </a:r>
            <a:r>
              <a:rPr lang="en" sz="1700">
                <a:solidFill>
                  <a:schemeClr val="dk2"/>
                </a:solidFill>
                <a:latin typeface="Arial"/>
                <a:ea typeface="Arial"/>
                <a:cs typeface="Arial"/>
                <a:sym typeface="Arial"/>
              </a:rPr>
              <a:t>: Share findings with stakeholders (e.g., employees, management) and involve them in the decision-making process for improvements.</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90"/>
          <p:cNvSpPr txBox="1"/>
          <p:nvPr>
            <p:ph idx="1" type="subTitle"/>
          </p:nvPr>
        </p:nvSpPr>
        <p:spPr>
          <a:xfrm>
            <a:off x="254625" y="198050"/>
            <a:ext cx="8415000" cy="44514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Conclusion</a:t>
            </a:r>
            <a:endParaRPr b="1" sz="21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1900">
                <a:solidFill>
                  <a:schemeClr val="dk2"/>
                </a:solidFill>
                <a:latin typeface="Arial"/>
                <a:ea typeface="Arial"/>
                <a:cs typeface="Arial"/>
                <a:sym typeface="Arial"/>
              </a:rPr>
              <a:t>Surveys and data collection are critical components of effective process tracking. By gathering and analyzing feedback from relevant stakeholders, businesses can monitor the performance of their processes, identify bottlenecks, and make data-driven decisions to optimize workflows. While there are challenges in data collection (such as ensuring data quality and participation), the benefits—improved decision-making, continuous improvement, and greater stakeholder engagement—far outweigh the drawbacks. By following best practices and utilizing the right tools, organizations can enhance their process tracking efforts and drive efficiency.</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91"/>
          <p:cNvSpPr txBox="1"/>
          <p:nvPr>
            <p:ph type="ctrTitle"/>
          </p:nvPr>
        </p:nvSpPr>
        <p:spPr>
          <a:xfrm>
            <a:off x="485875" y="264475"/>
            <a:ext cx="8183700" cy="46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a:t>
            </a:r>
            <a:r>
              <a:rPr lang="en"/>
              <a:t>VISUALIZATION</a:t>
            </a:r>
            <a:r>
              <a:rPr lang="en"/>
              <a:t> ?</a:t>
            </a:r>
            <a:endParaRPr/>
          </a:p>
        </p:txBody>
      </p:sp>
      <p:sp>
        <p:nvSpPr>
          <p:cNvPr id="996" name="Google Shape;996;p191"/>
          <p:cNvSpPr txBox="1"/>
          <p:nvPr>
            <p:ph idx="1" type="subTitle"/>
          </p:nvPr>
        </p:nvSpPr>
        <p:spPr>
          <a:xfrm>
            <a:off x="278425" y="829900"/>
            <a:ext cx="8183700" cy="3904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What is Data Visualization?</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Char char="●"/>
            </a:pPr>
            <a:r>
              <a:rPr b="1" lang="en" sz="1800">
                <a:solidFill>
                  <a:schemeClr val="dk2"/>
                </a:solidFill>
                <a:latin typeface="Arial"/>
                <a:ea typeface="Arial"/>
                <a:cs typeface="Arial"/>
                <a:sym typeface="Arial"/>
              </a:rPr>
              <a:t>Definition</a:t>
            </a:r>
            <a:r>
              <a:rPr lang="en" sz="1800">
                <a:solidFill>
                  <a:schemeClr val="dk2"/>
                </a:solidFill>
                <a:latin typeface="Arial"/>
                <a:ea typeface="Arial"/>
                <a:cs typeface="Arial"/>
                <a:sym typeface="Arial"/>
              </a:rPr>
              <a:t>: Data visualization is the graphical representation of data and information using charts, graphs, and other visual tools to help interpret and communicate patterns, trends, and insights.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Purpose</a:t>
            </a:r>
            <a:r>
              <a:rPr lang="en" sz="1800">
                <a:solidFill>
                  <a:schemeClr val="dk2"/>
                </a:solidFill>
                <a:latin typeface="Arial"/>
                <a:ea typeface="Arial"/>
                <a:cs typeface="Arial"/>
                <a:sym typeface="Arial"/>
              </a:rPr>
              <a:t>: To make complex data more accessible, understandable, and actionable by presenting it visually.</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Key Components</a:t>
            </a:r>
            <a:r>
              <a:rPr lang="en" sz="1800">
                <a:solidFill>
                  <a:schemeClr val="dk2"/>
                </a:solidFill>
                <a:latin typeface="Arial"/>
                <a:ea typeface="Arial"/>
                <a:cs typeface="Arial"/>
                <a:sym typeface="Arial"/>
              </a:rPr>
              <a:t>:</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Charts &amp; Graphs</a:t>
            </a:r>
            <a:r>
              <a:rPr lang="en" sz="1800">
                <a:solidFill>
                  <a:schemeClr val="dk2"/>
                </a:solidFill>
                <a:latin typeface="Arial"/>
                <a:ea typeface="Arial"/>
                <a:cs typeface="Arial"/>
                <a:sym typeface="Arial"/>
              </a:rPr>
              <a:t>: Visual representations of data.</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Interactive Dashboards</a:t>
            </a:r>
            <a:r>
              <a:rPr lang="en" sz="1800">
                <a:solidFill>
                  <a:schemeClr val="dk2"/>
                </a:solidFill>
                <a:latin typeface="Arial"/>
                <a:ea typeface="Arial"/>
                <a:cs typeface="Arial"/>
                <a:sym typeface="Arial"/>
              </a:rPr>
              <a:t>: Real-time data views with drill-down features.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Maps</a:t>
            </a:r>
            <a:r>
              <a:rPr lang="en" sz="1800">
                <a:solidFill>
                  <a:schemeClr val="dk2"/>
                </a:solidFill>
                <a:latin typeface="Arial"/>
                <a:ea typeface="Arial"/>
                <a:cs typeface="Arial"/>
                <a:sym typeface="Arial"/>
              </a:rPr>
              <a:t>: Geographic data visualizations.</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type="ctrTitle"/>
          </p:nvPr>
        </p:nvSpPr>
        <p:spPr>
          <a:xfrm>
            <a:off x="405375" y="309300"/>
            <a:ext cx="8183700" cy="4834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800">
                <a:latin typeface="Arial"/>
                <a:ea typeface="Arial"/>
                <a:cs typeface="Arial"/>
                <a:sym typeface="Arial"/>
              </a:rPr>
              <a:t>Big Data Velocity – Speed of Data Generation</a:t>
            </a:r>
            <a:endParaRPr sz="18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Real-Time Data</a:t>
            </a:r>
            <a:r>
              <a:rPr b="0" lang="en" sz="1800">
                <a:latin typeface="Arial"/>
                <a:ea typeface="Arial"/>
                <a:cs typeface="Arial"/>
                <a:sym typeface="Arial"/>
              </a:rPr>
              <a:t>:</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 sz="1800">
                <a:latin typeface="Arial"/>
                <a:ea typeface="Arial"/>
                <a:cs typeface="Arial"/>
                <a:sym typeface="Arial"/>
              </a:rPr>
              <a:t>IoT</a:t>
            </a:r>
            <a:r>
              <a:rPr b="0" lang="en" sz="1800">
                <a:latin typeface="Arial"/>
                <a:ea typeface="Arial"/>
                <a:cs typeface="Arial"/>
                <a:sym typeface="Arial"/>
              </a:rPr>
              <a:t> devices like smart meters, wearables, and connected cars generate massive real-time data streams.</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For instance, </a:t>
            </a:r>
            <a:r>
              <a:rPr lang="en" sz="1800">
                <a:latin typeface="Arial"/>
                <a:ea typeface="Arial"/>
                <a:cs typeface="Arial"/>
                <a:sym typeface="Arial"/>
              </a:rPr>
              <a:t>Tesla</a:t>
            </a:r>
            <a:r>
              <a:rPr b="0" lang="en" sz="1800">
                <a:latin typeface="Arial"/>
                <a:ea typeface="Arial"/>
                <a:cs typeface="Arial"/>
                <a:sym typeface="Arial"/>
              </a:rPr>
              <a:t> cars generate </a:t>
            </a:r>
            <a:r>
              <a:rPr lang="en" sz="1800">
                <a:latin typeface="Arial"/>
                <a:ea typeface="Arial"/>
                <a:cs typeface="Arial"/>
                <a:sym typeface="Arial"/>
              </a:rPr>
              <a:t>1GB</a:t>
            </a:r>
            <a:r>
              <a:rPr b="0" lang="en" sz="1800">
                <a:latin typeface="Arial"/>
                <a:ea typeface="Arial"/>
                <a:cs typeface="Arial"/>
                <a:sym typeface="Arial"/>
              </a:rPr>
              <a:t> of data per minute while driving.</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Velocity Examples</a:t>
            </a:r>
            <a:r>
              <a:rPr b="0" lang="en" sz="1800">
                <a:latin typeface="Arial"/>
                <a:ea typeface="Arial"/>
                <a:cs typeface="Arial"/>
                <a:sym typeface="Arial"/>
              </a:rPr>
              <a:t>:</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Stock markets process millions of transactions per second.</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Social media platforms receive billions of interactions daily.</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Data Processing</a:t>
            </a:r>
            <a:r>
              <a:rPr b="0" lang="en" sz="1800">
                <a:latin typeface="Arial"/>
                <a:ea typeface="Arial"/>
                <a:cs typeface="Arial"/>
                <a:sym typeface="Arial"/>
              </a:rPr>
              <a:t>:</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Big Data tools like </a:t>
            </a:r>
            <a:r>
              <a:rPr lang="en" sz="1800">
                <a:latin typeface="Arial"/>
                <a:ea typeface="Arial"/>
                <a:cs typeface="Arial"/>
                <a:sym typeface="Arial"/>
              </a:rPr>
              <a:t>Apache Spark</a:t>
            </a:r>
            <a:r>
              <a:rPr b="0" lang="en" sz="1800">
                <a:latin typeface="Arial"/>
                <a:ea typeface="Arial"/>
                <a:cs typeface="Arial"/>
                <a:sym typeface="Arial"/>
              </a:rPr>
              <a:t> process terabytes of data in real-time.</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Cloud platforms scale to handle these fast, dynamic data inflows.</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92"/>
          <p:cNvSpPr txBox="1"/>
          <p:nvPr>
            <p:ph idx="1" type="subTitle"/>
          </p:nvPr>
        </p:nvSpPr>
        <p:spPr>
          <a:xfrm>
            <a:off x="245200" y="179175"/>
            <a:ext cx="8424300" cy="4479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300">
                <a:solidFill>
                  <a:schemeClr val="dk2"/>
                </a:solidFill>
                <a:latin typeface="Arial"/>
                <a:ea typeface="Arial"/>
                <a:cs typeface="Arial"/>
                <a:sym typeface="Arial"/>
              </a:rPr>
              <a:t>Importance of Data Visualization</a:t>
            </a:r>
            <a:endParaRPr b="1" sz="2300">
              <a:solidFill>
                <a:schemeClr val="dk2"/>
              </a:solidFill>
              <a:latin typeface="Arial"/>
              <a:ea typeface="Arial"/>
              <a:cs typeface="Arial"/>
              <a:sym typeface="Arial"/>
            </a:endParaRPr>
          </a:p>
          <a:p>
            <a:pPr indent="-361950" lvl="0" marL="457200" rtl="0" algn="l">
              <a:lnSpc>
                <a:spcPct val="115000"/>
              </a:lnSpc>
              <a:spcBef>
                <a:spcPts val="120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Enhances Understanding</a:t>
            </a:r>
            <a:r>
              <a:rPr lang="en" sz="2100">
                <a:solidFill>
                  <a:schemeClr val="dk2"/>
                </a:solidFill>
                <a:latin typeface="Arial"/>
                <a:ea typeface="Arial"/>
                <a:cs typeface="Arial"/>
                <a:sym typeface="Arial"/>
              </a:rPr>
              <a:t>: Helps people quickly grasp complex data patterns and insights.</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Improves Decision-Making</a:t>
            </a:r>
            <a:r>
              <a:rPr lang="en" sz="2100">
                <a:solidFill>
                  <a:schemeClr val="dk2"/>
                </a:solidFill>
                <a:latin typeface="Arial"/>
                <a:ea typeface="Arial"/>
                <a:cs typeface="Arial"/>
                <a:sym typeface="Arial"/>
              </a:rPr>
              <a:t>: By presenting data clearly, stakeholders can make more informed, data-driven decisions.</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Identifies Trends &amp; Patterns</a:t>
            </a:r>
            <a:r>
              <a:rPr lang="en" sz="2100">
                <a:solidFill>
                  <a:schemeClr val="dk2"/>
                </a:solidFill>
                <a:latin typeface="Arial"/>
                <a:ea typeface="Arial"/>
                <a:cs typeface="Arial"/>
                <a:sym typeface="Arial"/>
              </a:rPr>
              <a:t>: Makes it easier to spot patterns, outliers, or trends in data that might otherwise be missed.</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Saves Time</a:t>
            </a:r>
            <a:r>
              <a:rPr lang="en" sz="2100">
                <a:solidFill>
                  <a:schemeClr val="dk2"/>
                </a:solidFill>
                <a:latin typeface="Arial"/>
                <a:ea typeface="Arial"/>
                <a:cs typeface="Arial"/>
                <a:sym typeface="Arial"/>
              </a:rPr>
              <a:t>: Visuals convey information much faster than raw data, allowing quicker analysis.</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t/>
            </a:r>
            <a:endParaRPr sz="2100">
              <a:solidFill>
                <a:schemeClr val="dk2"/>
              </a:solidFill>
              <a:latin typeface="Arial"/>
              <a:ea typeface="Arial"/>
              <a:cs typeface="Arial"/>
              <a:sym typeface="Arial"/>
            </a:endParaRPr>
          </a:p>
          <a:p>
            <a:pPr indent="0" lvl="0" marL="0" rtl="0" algn="l">
              <a:spcBef>
                <a:spcPts val="1200"/>
              </a:spcBef>
              <a:spcAft>
                <a:spcPts val="0"/>
              </a:spcAft>
              <a:buNone/>
            </a:pPr>
            <a:r>
              <a:t/>
            </a:r>
            <a:endParaRPr sz="3400"/>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93"/>
          <p:cNvSpPr txBox="1"/>
          <p:nvPr>
            <p:ph idx="1" type="subTitle"/>
          </p:nvPr>
        </p:nvSpPr>
        <p:spPr>
          <a:xfrm>
            <a:off x="235775" y="113175"/>
            <a:ext cx="8433900" cy="459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Types of Data Visualizations</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Bar Charts</a:t>
            </a:r>
            <a:r>
              <a:rPr lang="en" sz="1800">
                <a:solidFill>
                  <a:schemeClr val="dk2"/>
                </a:solidFill>
                <a:latin typeface="Arial"/>
                <a:ea typeface="Arial"/>
                <a:cs typeface="Arial"/>
                <a:sym typeface="Arial"/>
              </a:rPr>
              <a:t>: Used to compare quantities across different categories.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Example</a:t>
            </a:r>
            <a:r>
              <a:rPr lang="en" sz="1800">
                <a:solidFill>
                  <a:schemeClr val="dk2"/>
                </a:solidFill>
                <a:latin typeface="Arial"/>
                <a:ea typeface="Arial"/>
                <a:cs typeface="Arial"/>
                <a:sym typeface="Arial"/>
              </a:rPr>
              <a:t>: Sales by region or product.</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Line Charts</a:t>
            </a:r>
            <a:r>
              <a:rPr lang="en" sz="1800">
                <a:solidFill>
                  <a:schemeClr val="dk2"/>
                </a:solidFill>
                <a:latin typeface="Arial"/>
                <a:ea typeface="Arial"/>
                <a:cs typeface="Arial"/>
                <a:sym typeface="Arial"/>
              </a:rPr>
              <a:t>: Ideal for showing trends over time or continuous data.</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Example</a:t>
            </a:r>
            <a:r>
              <a:rPr lang="en" sz="1800">
                <a:solidFill>
                  <a:schemeClr val="dk2"/>
                </a:solidFill>
                <a:latin typeface="Arial"/>
                <a:ea typeface="Arial"/>
                <a:cs typeface="Arial"/>
                <a:sym typeface="Arial"/>
              </a:rPr>
              <a:t>: Stock price movement over months.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Pie Charts</a:t>
            </a:r>
            <a:r>
              <a:rPr lang="en" sz="1800">
                <a:solidFill>
                  <a:schemeClr val="dk2"/>
                </a:solidFill>
                <a:latin typeface="Arial"/>
                <a:ea typeface="Arial"/>
                <a:cs typeface="Arial"/>
                <a:sym typeface="Arial"/>
              </a:rPr>
              <a:t>: Display parts of a whole, useful for showing proportions.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Example</a:t>
            </a:r>
            <a:r>
              <a:rPr lang="en" sz="1800">
                <a:solidFill>
                  <a:schemeClr val="dk2"/>
                </a:solidFill>
                <a:latin typeface="Arial"/>
                <a:ea typeface="Arial"/>
                <a:cs typeface="Arial"/>
                <a:sym typeface="Arial"/>
              </a:rPr>
              <a:t>: Market share distribution.</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Scatter Plots</a:t>
            </a:r>
            <a:r>
              <a:rPr lang="en" sz="1800">
                <a:solidFill>
                  <a:schemeClr val="dk2"/>
                </a:solidFill>
                <a:latin typeface="Arial"/>
                <a:ea typeface="Arial"/>
                <a:cs typeface="Arial"/>
                <a:sym typeface="Arial"/>
              </a:rPr>
              <a:t>: Show relationships between two continuous variables.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Example</a:t>
            </a:r>
            <a:r>
              <a:rPr lang="en" sz="1800">
                <a:solidFill>
                  <a:schemeClr val="dk2"/>
                </a:solidFill>
                <a:latin typeface="Arial"/>
                <a:ea typeface="Arial"/>
                <a:cs typeface="Arial"/>
                <a:sym typeface="Arial"/>
              </a:rPr>
              <a:t>: Correlation between age and income.</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Heat Maps</a:t>
            </a:r>
            <a:r>
              <a:rPr lang="en" sz="1800">
                <a:solidFill>
                  <a:schemeClr val="dk2"/>
                </a:solidFill>
                <a:latin typeface="Arial"/>
                <a:ea typeface="Arial"/>
                <a:cs typeface="Arial"/>
                <a:sym typeface="Arial"/>
              </a:rPr>
              <a:t>: Visualize data density or intensity using color gradients.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Example</a:t>
            </a:r>
            <a:r>
              <a:rPr lang="en" sz="1800">
                <a:solidFill>
                  <a:schemeClr val="dk2"/>
                </a:solidFill>
                <a:latin typeface="Arial"/>
                <a:ea typeface="Arial"/>
                <a:cs typeface="Arial"/>
                <a:sym typeface="Arial"/>
              </a:rPr>
              <a:t>: Website user activity or sales data by region.</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Infographics</a:t>
            </a:r>
            <a:r>
              <a:rPr lang="en" sz="1800">
                <a:solidFill>
                  <a:schemeClr val="dk2"/>
                </a:solidFill>
                <a:latin typeface="Arial"/>
                <a:ea typeface="Arial"/>
                <a:cs typeface="Arial"/>
                <a:sym typeface="Arial"/>
              </a:rPr>
              <a:t>: Combine graphics and data to tell a story or present a concept.</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94"/>
          <p:cNvSpPr txBox="1"/>
          <p:nvPr>
            <p:ph idx="1" type="subTitle"/>
          </p:nvPr>
        </p:nvSpPr>
        <p:spPr>
          <a:xfrm>
            <a:off x="485875" y="179175"/>
            <a:ext cx="8183700" cy="4517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Components of Data Visualization</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Data Source</a:t>
            </a:r>
            <a:r>
              <a:rPr lang="en" sz="1700">
                <a:solidFill>
                  <a:schemeClr val="dk2"/>
                </a:solidFill>
                <a:latin typeface="Arial"/>
                <a:ea typeface="Arial"/>
                <a:cs typeface="Arial"/>
                <a:sym typeface="Arial"/>
              </a:rPr>
              <a:t>: Raw data that needs to be transformed into visual form (e.g., spreadsheets, databases).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Chart Type</a:t>
            </a:r>
            <a:r>
              <a:rPr lang="en" sz="1700">
                <a:solidFill>
                  <a:schemeClr val="dk2"/>
                </a:solidFill>
                <a:latin typeface="Arial"/>
                <a:ea typeface="Arial"/>
                <a:cs typeface="Arial"/>
                <a:sym typeface="Arial"/>
              </a:rPr>
              <a:t>: The choice of chart (e.g., bar chart, pie chart, line graph) depends on the data’s purpose.</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Color &amp; Design</a:t>
            </a:r>
            <a:r>
              <a:rPr lang="en" sz="1700">
                <a:solidFill>
                  <a:schemeClr val="dk2"/>
                </a:solidFill>
                <a:latin typeface="Arial"/>
                <a:ea typeface="Arial"/>
                <a:cs typeface="Arial"/>
                <a:sym typeface="Arial"/>
              </a:rPr>
              <a:t>: Effective use of color helps highlight important information and guides the viewer’s focus.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Labels &amp; Annotations</a:t>
            </a:r>
            <a:r>
              <a:rPr lang="en" sz="1700">
                <a:solidFill>
                  <a:schemeClr val="dk2"/>
                </a:solidFill>
                <a:latin typeface="Arial"/>
                <a:ea typeface="Arial"/>
                <a:cs typeface="Arial"/>
                <a:sym typeface="Arial"/>
              </a:rPr>
              <a:t>: Provide context and explanation to ensure viewers understand the data.</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Legend</a:t>
            </a:r>
            <a:r>
              <a:rPr lang="en" sz="1700">
                <a:solidFill>
                  <a:schemeClr val="dk2"/>
                </a:solidFill>
                <a:latin typeface="Arial"/>
                <a:ea typeface="Arial"/>
                <a:cs typeface="Arial"/>
                <a:sym typeface="Arial"/>
              </a:rPr>
              <a:t>: A key that explains the meaning of different colors, shapes, or symbols used in the visualization.</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Axes</a:t>
            </a:r>
            <a:r>
              <a:rPr lang="en" sz="1700">
                <a:solidFill>
                  <a:schemeClr val="dk2"/>
                </a:solidFill>
                <a:latin typeface="Arial"/>
                <a:ea typeface="Arial"/>
                <a:cs typeface="Arial"/>
                <a:sym typeface="Arial"/>
              </a:rPr>
              <a:t>: Clearly defined horizontal and vertical axes to represent values and categories.</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95"/>
          <p:cNvSpPr txBox="1"/>
          <p:nvPr>
            <p:ph idx="1" type="subTitle"/>
          </p:nvPr>
        </p:nvSpPr>
        <p:spPr>
          <a:xfrm>
            <a:off x="103750" y="150900"/>
            <a:ext cx="8565900" cy="4517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400"/>
              </a:spcBef>
              <a:spcAft>
                <a:spcPts val="0"/>
              </a:spcAft>
              <a:buClr>
                <a:schemeClr val="dk2"/>
              </a:buClr>
              <a:buSzPts val="1100"/>
              <a:buFont typeface="Arial"/>
              <a:buNone/>
            </a:pPr>
            <a:r>
              <a:rPr b="1" lang="en" sz="1300">
                <a:solidFill>
                  <a:schemeClr val="dk2"/>
                </a:solidFill>
                <a:latin typeface="Arial"/>
                <a:ea typeface="Arial"/>
                <a:cs typeface="Arial"/>
                <a:sym typeface="Arial"/>
              </a:rPr>
              <a:t> </a:t>
            </a:r>
            <a:r>
              <a:rPr b="1" lang="en" sz="2100">
                <a:solidFill>
                  <a:schemeClr val="dk2"/>
                </a:solidFill>
                <a:latin typeface="Arial"/>
                <a:ea typeface="Arial"/>
                <a:cs typeface="Arial"/>
                <a:sym typeface="Arial"/>
              </a:rPr>
              <a:t>Benefits of Data Visualization</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Simplifies Complex Data</a:t>
            </a:r>
            <a:r>
              <a:rPr lang="en" sz="1900">
                <a:solidFill>
                  <a:schemeClr val="dk2"/>
                </a:solidFill>
                <a:latin typeface="Arial"/>
                <a:ea typeface="Arial"/>
                <a:cs typeface="Arial"/>
                <a:sym typeface="Arial"/>
              </a:rPr>
              <a:t>: Converts large amounts of data into an understandable and digestible format.</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Spotting Trends Quickly</a:t>
            </a:r>
            <a:r>
              <a:rPr lang="en" sz="1900">
                <a:solidFill>
                  <a:schemeClr val="dk2"/>
                </a:solidFill>
                <a:latin typeface="Arial"/>
                <a:ea typeface="Arial"/>
                <a:cs typeface="Arial"/>
                <a:sym typeface="Arial"/>
              </a:rPr>
              <a:t>: Helps identify trends, correlations, or anomalies that may not be evident in raw data.</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Facilitates Communication</a:t>
            </a:r>
            <a:r>
              <a:rPr lang="en" sz="1900">
                <a:solidFill>
                  <a:schemeClr val="dk2"/>
                </a:solidFill>
                <a:latin typeface="Arial"/>
                <a:ea typeface="Arial"/>
                <a:cs typeface="Arial"/>
                <a:sym typeface="Arial"/>
              </a:rPr>
              <a:t>: A visual presentation of data makes it easier to share insights with non-experts or stakeholders.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Boosts Retention</a:t>
            </a:r>
            <a:r>
              <a:rPr lang="en" sz="1900">
                <a:solidFill>
                  <a:schemeClr val="dk2"/>
                </a:solidFill>
                <a:latin typeface="Arial"/>
                <a:ea typeface="Arial"/>
                <a:cs typeface="Arial"/>
                <a:sym typeface="Arial"/>
              </a:rPr>
              <a:t>: People are more likely to remember information when it is presented visually rather than in text or numbers.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Improves Accessibility</a:t>
            </a:r>
            <a:r>
              <a:rPr lang="en" sz="1900">
                <a:solidFill>
                  <a:schemeClr val="dk2"/>
                </a:solidFill>
                <a:latin typeface="Arial"/>
                <a:ea typeface="Arial"/>
                <a:cs typeface="Arial"/>
                <a:sym typeface="Arial"/>
              </a:rPr>
              <a:t>: Makes data more accessible to a wider audience, including those without technical expertise.</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96"/>
          <p:cNvSpPr txBox="1"/>
          <p:nvPr>
            <p:ph idx="1" type="subTitle"/>
          </p:nvPr>
        </p:nvSpPr>
        <p:spPr>
          <a:xfrm>
            <a:off x="113150" y="169775"/>
            <a:ext cx="8499900" cy="4498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Tools for Data Visualization</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Tableau</a:t>
            </a:r>
            <a:r>
              <a:rPr lang="en" sz="1800">
                <a:solidFill>
                  <a:schemeClr val="dk2"/>
                </a:solidFill>
                <a:latin typeface="Arial"/>
                <a:ea typeface="Arial"/>
                <a:cs typeface="Arial"/>
                <a:sym typeface="Arial"/>
              </a:rPr>
              <a:t>: A popular tool for creating interactive and shareable dashboards with data from multiple sources.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Power BI</a:t>
            </a:r>
            <a:r>
              <a:rPr lang="en" sz="1800">
                <a:solidFill>
                  <a:schemeClr val="dk2"/>
                </a:solidFill>
                <a:latin typeface="Arial"/>
                <a:ea typeface="Arial"/>
                <a:cs typeface="Arial"/>
                <a:sym typeface="Arial"/>
              </a:rPr>
              <a:t>: A Microsoft tool that integrates well with Excel and other Microsoft products for creating interactive visual reports.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Google Data Studio</a:t>
            </a:r>
            <a:r>
              <a:rPr lang="en" sz="1800">
                <a:solidFill>
                  <a:schemeClr val="dk2"/>
                </a:solidFill>
                <a:latin typeface="Arial"/>
                <a:ea typeface="Arial"/>
                <a:cs typeface="Arial"/>
                <a:sym typeface="Arial"/>
              </a:rPr>
              <a:t>: Free tool for creating customizable dashboards and reports that connect to Google Analytics, Sheets, etc.</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QlikView</a:t>
            </a:r>
            <a:r>
              <a:rPr lang="en" sz="1800">
                <a:solidFill>
                  <a:schemeClr val="dk2"/>
                </a:solidFill>
                <a:latin typeface="Arial"/>
                <a:ea typeface="Arial"/>
                <a:cs typeface="Arial"/>
                <a:sym typeface="Arial"/>
              </a:rPr>
              <a:t>: A data analytics and business intelligence tool that offers powerful visualization capabilities.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D3.js</a:t>
            </a:r>
            <a:r>
              <a:rPr lang="en" sz="1800">
                <a:solidFill>
                  <a:schemeClr val="dk2"/>
                </a:solidFill>
                <a:latin typeface="Arial"/>
                <a:ea typeface="Arial"/>
                <a:cs typeface="Arial"/>
                <a:sym typeface="Arial"/>
              </a:rPr>
              <a:t>: A JavaScript library for creating custom, interactive visualizations for the web.</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Excel</a:t>
            </a:r>
            <a:r>
              <a:rPr lang="en" sz="1800">
                <a:solidFill>
                  <a:schemeClr val="dk2"/>
                </a:solidFill>
                <a:latin typeface="Arial"/>
                <a:ea typeface="Arial"/>
                <a:cs typeface="Arial"/>
                <a:sym typeface="Arial"/>
              </a:rPr>
              <a:t>: A widely-used tool for basic data visualization such as bar charts, pie charts, and scatter plots.</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97"/>
          <p:cNvSpPr txBox="1"/>
          <p:nvPr>
            <p:ph idx="1" type="subTitle"/>
          </p:nvPr>
        </p:nvSpPr>
        <p:spPr>
          <a:xfrm>
            <a:off x="433825" y="214050"/>
            <a:ext cx="8547000" cy="4715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How to Choose the Right Visualization</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Consider the Data Type</a:t>
            </a:r>
            <a:r>
              <a:rPr lang="en" sz="1900">
                <a:solidFill>
                  <a:schemeClr val="dk2"/>
                </a:solidFill>
                <a:latin typeface="Arial"/>
                <a:ea typeface="Arial"/>
                <a:cs typeface="Arial"/>
                <a:sym typeface="Arial"/>
              </a:rPr>
              <a:t>: Different chart types are better suited for different kinds of data.</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Categorical Data</a:t>
            </a:r>
            <a:r>
              <a:rPr lang="en" sz="1900">
                <a:solidFill>
                  <a:schemeClr val="dk2"/>
                </a:solidFill>
                <a:latin typeface="Arial"/>
                <a:ea typeface="Arial"/>
                <a:cs typeface="Arial"/>
                <a:sym typeface="Arial"/>
              </a:rPr>
              <a:t>: Bar charts, pie charts, and column charts.</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Time-Series Data</a:t>
            </a:r>
            <a:r>
              <a:rPr lang="en" sz="1900">
                <a:solidFill>
                  <a:schemeClr val="dk2"/>
                </a:solidFill>
                <a:latin typeface="Arial"/>
                <a:ea typeface="Arial"/>
                <a:cs typeface="Arial"/>
                <a:sym typeface="Arial"/>
              </a:rPr>
              <a:t>: Line charts and area charts.</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Relationships</a:t>
            </a:r>
            <a:r>
              <a:rPr lang="en" sz="1900">
                <a:solidFill>
                  <a:schemeClr val="dk2"/>
                </a:solidFill>
                <a:latin typeface="Arial"/>
                <a:ea typeface="Arial"/>
                <a:cs typeface="Arial"/>
                <a:sym typeface="Arial"/>
              </a:rPr>
              <a:t>: Scatter plots, bubble charts, and correlation matrices.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Audience</a:t>
            </a:r>
            <a:r>
              <a:rPr lang="en" sz="1900">
                <a:solidFill>
                  <a:schemeClr val="dk2"/>
                </a:solidFill>
                <a:latin typeface="Arial"/>
                <a:ea typeface="Arial"/>
                <a:cs typeface="Arial"/>
                <a:sym typeface="Arial"/>
              </a:rPr>
              <a:t>: Tailor visualizations to the audience’s level of expertise.</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Executives</a:t>
            </a:r>
            <a:r>
              <a:rPr lang="en" sz="1900">
                <a:solidFill>
                  <a:schemeClr val="dk2"/>
                </a:solidFill>
                <a:latin typeface="Arial"/>
                <a:ea typeface="Arial"/>
                <a:cs typeface="Arial"/>
                <a:sym typeface="Arial"/>
              </a:rPr>
              <a:t>: High-level visual summaries (e.g., dashboards, KPIs).</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Analysts</a:t>
            </a:r>
            <a:r>
              <a:rPr lang="en" sz="1900">
                <a:solidFill>
                  <a:schemeClr val="dk2"/>
                </a:solidFill>
                <a:latin typeface="Arial"/>
                <a:ea typeface="Arial"/>
                <a:cs typeface="Arial"/>
                <a:sym typeface="Arial"/>
              </a:rPr>
              <a:t>: Detailed visualizations (e.g., drill-down charts, scatter plots).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Purpose</a:t>
            </a:r>
            <a:r>
              <a:rPr lang="en" sz="1900">
                <a:solidFill>
                  <a:schemeClr val="dk2"/>
                </a:solidFill>
                <a:latin typeface="Arial"/>
                <a:ea typeface="Arial"/>
                <a:cs typeface="Arial"/>
                <a:sym typeface="Arial"/>
              </a:rPr>
              <a:t>: Define the purpose—are you showing trends, comparisons, or distributions?</a:t>
            </a:r>
            <a:endParaRPr sz="19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900">
              <a:solidFill>
                <a:schemeClr val="dk2"/>
              </a:solidFill>
              <a:latin typeface="Arial"/>
              <a:ea typeface="Arial"/>
              <a:cs typeface="Arial"/>
              <a:sym typeface="Arial"/>
            </a:endParaRPr>
          </a:p>
          <a:p>
            <a:pPr indent="0" lvl="0" marL="0" rtl="0" algn="l">
              <a:spcBef>
                <a:spcPts val="0"/>
              </a:spcBef>
              <a:spcAft>
                <a:spcPts val="0"/>
              </a:spcAft>
              <a:buNone/>
            </a:pPr>
            <a:r>
              <a:t/>
            </a:r>
            <a:endParaRPr sz="3200"/>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98"/>
          <p:cNvSpPr txBox="1"/>
          <p:nvPr>
            <p:ph idx="1" type="subTitle"/>
          </p:nvPr>
        </p:nvSpPr>
        <p:spPr>
          <a:xfrm>
            <a:off x="0" y="273475"/>
            <a:ext cx="8499900" cy="4696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Best Practices for Data Visualization</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Keep It Simple</a:t>
            </a:r>
            <a:r>
              <a:rPr lang="en" sz="1700">
                <a:solidFill>
                  <a:schemeClr val="dk2"/>
                </a:solidFill>
                <a:latin typeface="Arial"/>
                <a:ea typeface="Arial"/>
                <a:cs typeface="Arial"/>
                <a:sym typeface="Arial"/>
              </a:rPr>
              <a:t>: Avoid overloading charts with too much data. Keep the design clean and straightforward.</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Use the Right Chart Type</a:t>
            </a:r>
            <a:r>
              <a:rPr lang="en" sz="1700">
                <a:solidFill>
                  <a:schemeClr val="dk2"/>
                </a:solidFill>
                <a:latin typeface="Arial"/>
                <a:ea typeface="Arial"/>
                <a:cs typeface="Arial"/>
                <a:sym typeface="Arial"/>
              </a:rPr>
              <a:t>: Match the data with the appropriate chart type for clear communication.</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Focus on Key Insights</a:t>
            </a:r>
            <a:r>
              <a:rPr lang="en" sz="1700">
                <a:solidFill>
                  <a:schemeClr val="dk2"/>
                </a:solidFill>
                <a:latin typeface="Arial"/>
                <a:ea typeface="Arial"/>
                <a:cs typeface="Arial"/>
                <a:sym typeface="Arial"/>
              </a:rPr>
              <a:t>: Highlight key data points or trends. Don’t try to visualize everything.</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Avoid Misleading Visuals</a:t>
            </a:r>
            <a:r>
              <a:rPr lang="en" sz="1700">
                <a:solidFill>
                  <a:schemeClr val="dk2"/>
                </a:solidFill>
                <a:latin typeface="Arial"/>
                <a:ea typeface="Arial"/>
                <a:cs typeface="Arial"/>
                <a:sym typeface="Arial"/>
              </a:rPr>
              <a:t>: Ensure the axes are scaled properly, and avoid distorting data (e.g., using truncated axes).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Use Color Wisely</a:t>
            </a:r>
            <a:r>
              <a:rPr lang="en" sz="1700">
                <a:solidFill>
                  <a:schemeClr val="dk2"/>
                </a:solidFill>
                <a:latin typeface="Arial"/>
                <a:ea typeface="Arial"/>
                <a:cs typeface="Arial"/>
                <a:sym typeface="Arial"/>
              </a:rPr>
              <a:t>: Use color to highlight key trends or data points, but avoid using too many colors which can confuse the viewer.</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Label Clearly</a:t>
            </a:r>
            <a:r>
              <a:rPr lang="en" sz="1700">
                <a:solidFill>
                  <a:schemeClr val="dk2"/>
                </a:solidFill>
                <a:latin typeface="Arial"/>
                <a:ea typeface="Arial"/>
                <a:cs typeface="Arial"/>
                <a:sym typeface="Arial"/>
              </a:rPr>
              <a:t>: Make sure all axes, legends, and data points are clearly labeled to avoid confusion.</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99"/>
          <p:cNvSpPr txBox="1"/>
          <p:nvPr>
            <p:ph idx="1" type="subTitle"/>
          </p:nvPr>
        </p:nvSpPr>
        <p:spPr>
          <a:xfrm>
            <a:off x="113175" y="171600"/>
            <a:ext cx="8550600" cy="4800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Challenges in Data Visualization</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Oversimplification</a:t>
            </a:r>
            <a:r>
              <a:rPr lang="en" sz="2000">
                <a:solidFill>
                  <a:schemeClr val="dk2"/>
                </a:solidFill>
                <a:latin typeface="Arial"/>
                <a:ea typeface="Arial"/>
                <a:cs typeface="Arial"/>
                <a:sym typeface="Arial"/>
              </a:rPr>
              <a:t>: Simplifying too much can lead to loss of important nuances in the data.</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Data Overload</a:t>
            </a:r>
            <a:r>
              <a:rPr lang="en" sz="2000">
                <a:solidFill>
                  <a:schemeClr val="dk2"/>
                </a:solidFill>
                <a:latin typeface="Arial"/>
                <a:ea typeface="Arial"/>
                <a:cs typeface="Arial"/>
                <a:sym typeface="Arial"/>
              </a:rPr>
              <a:t>: Too much information in a single visualization can overwhelm the viewer and dilute the message.</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Choosing the Right Visualization</a:t>
            </a:r>
            <a:r>
              <a:rPr lang="en" sz="2000">
                <a:solidFill>
                  <a:schemeClr val="dk2"/>
                </a:solidFill>
                <a:latin typeface="Arial"/>
                <a:ea typeface="Arial"/>
                <a:cs typeface="Arial"/>
                <a:sym typeface="Arial"/>
              </a:rPr>
              <a:t>: Selecting the wrong chart type or format can lead to misinterpretation.</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Data Quality</a:t>
            </a:r>
            <a:r>
              <a:rPr lang="en" sz="2000">
                <a:solidFill>
                  <a:schemeClr val="dk2"/>
                </a:solidFill>
                <a:latin typeface="Arial"/>
                <a:ea typeface="Arial"/>
                <a:cs typeface="Arial"/>
                <a:sym typeface="Arial"/>
              </a:rPr>
              <a:t>: Visualizations are only as good as the data they represent. Inaccurate or incomplete data can lead to misleading conclusions.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Interactivity Complexity</a:t>
            </a:r>
            <a:r>
              <a:rPr lang="en" sz="2000">
                <a:solidFill>
                  <a:schemeClr val="dk2"/>
                </a:solidFill>
                <a:latin typeface="Arial"/>
                <a:ea typeface="Arial"/>
                <a:cs typeface="Arial"/>
                <a:sym typeface="Arial"/>
              </a:rPr>
              <a:t>: While interactive visualizations are engaging, they can become overwhelming or difficult to use for non-technical audiences.</a:t>
            </a:r>
            <a:endParaRPr sz="20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2000">
              <a:solidFill>
                <a:schemeClr val="dk2"/>
              </a:solidFill>
              <a:latin typeface="Arial"/>
              <a:ea typeface="Arial"/>
              <a:cs typeface="Arial"/>
              <a:sym typeface="Arial"/>
            </a:endParaRPr>
          </a:p>
          <a:p>
            <a:pPr indent="0" lvl="0" marL="0" rtl="0" algn="l">
              <a:spcBef>
                <a:spcPts val="0"/>
              </a:spcBef>
              <a:spcAft>
                <a:spcPts val="0"/>
              </a:spcAft>
              <a:buNone/>
            </a:pPr>
            <a:r>
              <a:t/>
            </a:r>
            <a:endParaRPr sz="3300"/>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200"/>
          <p:cNvSpPr txBox="1"/>
          <p:nvPr>
            <p:ph idx="1" type="subTitle"/>
          </p:nvPr>
        </p:nvSpPr>
        <p:spPr>
          <a:xfrm>
            <a:off x="94300" y="124500"/>
            <a:ext cx="8594100" cy="48945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Real-World Applications of Data Visualization</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Business Intelligence</a:t>
            </a:r>
            <a:r>
              <a:rPr lang="en" sz="1900">
                <a:solidFill>
                  <a:schemeClr val="dk2"/>
                </a:solidFill>
                <a:latin typeface="Arial"/>
                <a:ea typeface="Arial"/>
                <a:cs typeface="Arial"/>
                <a:sym typeface="Arial"/>
              </a:rPr>
              <a:t>: Organizations use data visualization to track sales, marketing, and operational performance in real-time.</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Healthcare</a:t>
            </a:r>
            <a:r>
              <a:rPr lang="en" sz="1900">
                <a:solidFill>
                  <a:schemeClr val="dk2"/>
                </a:solidFill>
                <a:latin typeface="Arial"/>
                <a:ea typeface="Arial"/>
                <a:cs typeface="Arial"/>
                <a:sym typeface="Arial"/>
              </a:rPr>
              <a:t>: Hospitals and medical professionals use visualizations to track patient outcomes, treatment effectiveness, and resource allocation.</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Marketing Analytics</a:t>
            </a:r>
            <a:r>
              <a:rPr lang="en" sz="1900">
                <a:solidFill>
                  <a:schemeClr val="dk2"/>
                </a:solidFill>
                <a:latin typeface="Arial"/>
                <a:ea typeface="Arial"/>
                <a:cs typeface="Arial"/>
                <a:sym typeface="Arial"/>
              </a:rPr>
              <a:t>: Marketers use dashboards and reports to track campaign performance, customer demographics, and web traffic.</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Finance</a:t>
            </a:r>
            <a:r>
              <a:rPr lang="en" sz="1900">
                <a:solidFill>
                  <a:schemeClr val="dk2"/>
                </a:solidFill>
                <a:latin typeface="Arial"/>
                <a:ea typeface="Arial"/>
                <a:cs typeface="Arial"/>
                <a:sym typeface="Arial"/>
              </a:rPr>
              <a:t>: Financial analysts use charts to track stock prices, investment portfolios, and economic indicators.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Education</a:t>
            </a:r>
            <a:r>
              <a:rPr lang="en" sz="1900">
                <a:solidFill>
                  <a:schemeClr val="dk2"/>
                </a:solidFill>
                <a:latin typeface="Arial"/>
                <a:ea typeface="Arial"/>
                <a:cs typeface="Arial"/>
                <a:sym typeface="Arial"/>
              </a:rPr>
              <a:t>: Teachers and administrators use data visualizations to monitor student performance, attendance, and engagement.</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Sports Analytics</a:t>
            </a:r>
            <a:r>
              <a:rPr lang="en" sz="1900">
                <a:solidFill>
                  <a:schemeClr val="dk2"/>
                </a:solidFill>
                <a:latin typeface="Arial"/>
                <a:ea typeface="Arial"/>
                <a:cs typeface="Arial"/>
                <a:sym typeface="Arial"/>
              </a:rPr>
              <a:t>: Teams and analysts use visualizations to track player performance, game statistics, and trends.</a:t>
            </a:r>
            <a:endParaRPr sz="19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201"/>
          <p:cNvSpPr txBox="1"/>
          <p:nvPr>
            <p:ph idx="1" type="subTitle"/>
          </p:nvPr>
        </p:nvSpPr>
        <p:spPr>
          <a:xfrm>
            <a:off x="188600" y="176400"/>
            <a:ext cx="8415000" cy="4790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500">
                <a:solidFill>
                  <a:schemeClr val="dk2"/>
                </a:solidFill>
                <a:latin typeface="Arial"/>
                <a:ea typeface="Arial"/>
                <a:cs typeface="Arial"/>
                <a:sym typeface="Arial"/>
              </a:rPr>
              <a:t>Conclusion</a:t>
            </a:r>
            <a:endParaRPr b="1" sz="25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2300">
                <a:solidFill>
                  <a:schemeClr val="dk2"/>
                </a:solidFill>
                <a:latin typeface="Arial"/>
                <a:ea typeface="Arial"/>
                <a:cs typeface="Arial"/>
                <a:sym typeface="Arial"/>
              </a:rPr>
              <a:t>Data visualization is a powerful tool that transforms complex data into intuitive, easily interpretable visuals, facilitating better decision-making, communication, and analysis. By choosing the right charts, following best practices, and leveraging the appropriate tools, organizations can unlock the full potential of their data. However, careful attention must be given to avoid misrepresentation and to ensure the visualizations are clear, relevant, and actionable.</a:t>
            </a:r>
            <a:endParaRPr sz="2300">
              <a:solidFill>
                <a:schemeClr val="dk2"/>
              </a:solidFill>
              <a:latin typeface="Arial"/>
              <a:ea typeface="Arial"/>
              <a:cs typeface="Arial"/>
              <a:sym typeface="Arial"/>
            </a:endParaRPr>
          </a:p>
          <a:p>
            <a:pPr indent="0" lvl="0" marL="0" rtl="0" algn="l">
              <a:spcBef>
                <a:spcPts val="1200"/>
              </a:spcBef>
              <a:spcAft>
                <a:spcPts val="0"/>
              </a:spcAft>
              <a:buNone/>
            </a:pPr>
            <a:r>
              <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type="ctrTitle"/>
          </p:nvPr>
        </p:nvSpPr>
        <p:spPr>
          <a:xfrm>
            <a:off x="485875" y="264475"/>
            <a:ext cx="8183700" cy="46107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900">
                <a:latin typeface="Arial"/>
                <a:ea typeface="Arial"/>
                <a:cs typeface="Arial"/>
                <a:sym typeface="Arial"/>
              </a:rPr>
              <a:t>Big Data Variety – Different Data Types</a:t>
            </a:r>
            <a:endParaRPr sz="19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Diverse Data Sources</a:t>
            </a:r>
            <a:r>
              <a:rPr b="0" lang="en" sz="1900">
                <a:latin typeface="Arial"/>
                <a:ea typeface="Arial"/>
                <a:cs typeface="Arial"/>
                <a:sym typeface="Arial"/>
              </a:rPr>
              <a:t>:</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b="0" lang="en" sz="1900">
                <a:latin typeface="Arial"/>
                <a:ea typeface="Arial"/>
                <a:cs typeface="Arial"/>
                <a:sym typeface="Arial"/>
              </a:rPr>
              <a:t>Structured Data: Databases, spreadsheets (traditional data).</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b="0" lang="en" sz="1900">
                <a:latin typeface="Arial"/>
                <a:ea typeface="Arial"/>
                <a:cs typeface="Arial"/>
                <a:sym typeface="Arial"/>
              </a:rPr>
              <a:t>Unstructured Data: Social media, emails, audio, and video files.</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b="0" lang="en" sz="1900">
                <a:latin typeface="Arial"/>
                <a:ea typeface="Arial"/>
                <a:cs typeface="Arial"/>
                <a:sym typeface="Arial"/>
              </a:rPr>
              <a:t>Semi-Structured Data: JSON, XML, log files.</a:t>
            </a:r>
            <a:endParaRPr b="0" sz="1900">
              <a:latin typeface="Arial"/>
              <a:ea typeface="Arial"/>
              <a:cs typeface="Arial"/>
              <a:sym typeface="Arial"/>
            </a:endParaRPr>
          </a:p>
          <a:p>
            <a:pPr indent="0" lvl="0" marL="914400" rtl="0" algn="l">
              <a:lnSpc>
                <a:spcPct val="115000"/>
              </a:lnSpc>
              <a:spcBef>
                <a:spcPts val="1200"/>
              </a:spcBef>
              <a:spcAft>
                <a:spcPts val="0"/>
              </a:spcAft>
              <a:buNone/>
            </a:pPr>
            <a:r>
              <a:t/>
            </a:r>
            <a:endParaRPr b="0" sz="19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Example of Variety</a:t>
            </a:r>
            <a:r>
              <a:rPr b="0" lang="en" sz="1900">
                <a:latin typeface="Arial"/>
                <a:ea typeface="Arial"/>
                <a:cs typeface="Arial"/>
                <a:sym typeface="Arial"/>
              </a:rPr>
              <a:t>:</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lang="en" sz="1900">
                <a:latin typeface="Arial"/>
                <a:ea typeface="Arial"/>
                <a:cs typeface="Arial"/>
                <a:sym typeface="Arial"/>
              </a:rPr>
              <a:t>Healthcare</a:t>
            </a:r>
            <a:r>
              <a:rPr b="0" lang="en" sz="1900">
                <a:latin typeface="Arial"/>
                <a:ea typeface="Arial"/>
                <a:cs typeface="Arial"/>
                <a:sym typeface="Arial"/>
              </a:rPr>
              <a:t>: A hospital generates structured patient records, unstructured medical images, and semi-structured lab results.</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lang="en" sz="1900">
                <a:latin typeface="Arial"/>
                <a:ea typeface="Arial"/>
                <a:cs typeface="Arial"/>
                <a:sym typeface="Arial"/>
              </a:rPr>
              <a:t>Retail</a:t>
            </a:r>
            <a:r>
              <a:rPr b="0" lang="en" sz="1900">
                <a:latin typeface="Arial"/>
                <a:ea typeface="Arial"/>
                <a:cs typeface="Arial"/>
                <a:sym typeface="Arial"/>
              </a:rPr>
              <a:t>: Generates customer purchase data (structured), product reviews (unstructured), and browsing behavior (semi-structured).</a:t>
            </a:r>
            <a:endParaRPr b="0" sz="1900">
              <a:latin typeface="Arial"/>
              <a:ea typeface="Arial"/>
              <a:cs typeface="Arial"/>
              <a:sym typeface="Arial"/>
            </a:endParaRPr>
          </a:p>
          <a:p>
            <a:pPr indent="0" lvl="0" marL="0" rtl="0" algn="l">
              <a:spcBef>
                <a:spcPts val="1200"/>
              </a:spcBef>
              <a:spcAft>
                <a:spcPts val="0"/>
              </a:spcAft>
              <a:buNone/>
            </a:pPr>
            <a:r>
              <a:t/>
            </a:r>
            <a:endParaRPr sz="1900"/>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202"/>
          <p:cNvSpPr txBox="1"/>
          <p:nvPr>
            <p:ph type="ctrTitle"/>
          </p:nvPr>
        </p:nvSpPr>
        <p:spPr>
          <a:xfrm>
            <a:off x="485875" y="189025"/>
            <a:ext cx="8183700" cy="716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POWER BI &amp; TABLU ?</a:t>
            </a:r>
            <a:endParaRPr/>
          </a:p>
        </p:txBody>
      </p:sp>
      <p:sp>
        <p:nvSpPr>
          <p:cNvPr id="1052" name="Google Shape;1052;p202"/>
          <p:cNvSpPr txBox="1"/>
          <p:nvPr>
            <p:ph idx="1" type="subTitle"/>
          </p:nvPr>
        </p:nvSpPr>
        <p:spPr>
          <a:xfrm>
            <a:off x="66025" y="905425"/>
            <a:ext cx="9025200" cy="4140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What is Power BI?</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Definition</a:t>
            </a:r>
            <a:r>
              <a:rPr lang="en" sz="1900">
                <a:solidFill>
                  <a:schemeClr val="dk2"/>
                </a:solidFill>
                <a:latin typeface="Arial"/>
                <a:ea typeface="Arial"/>
                <a:cs typeface="Arial"/>
                <a:sym typeface="Arial"/>
              </a:rPr>
              <a:t>: Power BI is a suite of business analytics tools from Microsoft that allows users to visualize data, share insights, and make data-driven decisions.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Key Features</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Data Connectivity</a:t>
            </a:r>
            <a:r>
              <a:rPr lang="en" sz="1900">
                <a:solidFill>
                  <a:schemeClr val="dk2"/>
                </a:solidFill>
                <a:latin typeface="Arial"/>
                <a:ea typeface="Arial"/>
                <a:cs typeface="Arial"/>
                <a:sym typeface="Arial"/>
              </a:rPr>
              <a:t>: Integrates with various data sources like Excel, SQL Server, SharePoint, and cloud-based services.</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Interactive Dashboards</a:t>
            </a:r>
            <a:r>
              <a:rPr lang="en" sz="1900">
                <a:solidFill>
                  <a:schemeClr val="dk2"/>
                </a:solidFill>
                <a:latin typeface="Arial"/>
                <a:ea typeface="Arial"/>
                <a:cs typeface="Arial"/>
                <a:sym typeface="Arial"/>
              </a:rPr>
              <a:t>: Create and share interactive reports and dashboards.</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Data Transformation</a:t>
            </a:r>
            <a:r>
              <a:rPr lang="en" sz="1900">
                <a:solidFill>
                  <a:schemeClr val="dk2"/>
                </a:solidFill>
                <a:latin typeface="Arial"/>
                <a:ea typeface="Arial"/>
                <a:cs typeface="Arial"/>
                <a:sym typeface="Arial"/>
              </a:rPr>
              <a:t>: Clean and transform data using Power Query.</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Real-time Insights</a:t>
            </a:r>
            <a:r>
              <a:rPr lang="en" sz="1900">
                <a:solidFill>
                  <a:schemeClr val="dk2"/>
                </a:solidFill>
                <a:latin typeface="Arial"/>
                <a:ea typeface="Arial"/>
                <a:cs typeface="Arial"/>
                <a:sym typeface="Arial"/>
              </a:rPr>
              <a:t>: Ability to monitor real-time data updates.</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Security</a:t>
            </a:r>
            <a:r>
              <a:rPr lang="en" sz="1900">
                <a:solidFill>
                  <a:schemeClr val="dk2"/>
                </a:solidFill>
                <a:latin typeface="Arial"/>
                <a:ea typeface="Arial"/>
                <a:cs typeface="Arial"/>
                <a:sym typeface="Arial"/>
              </a:rPr>
              <a:t>: Robust data security and user access controls.</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203"/>
          <p:cNvSpPr txBox="1"/>
          <p:nvPr>
            <p:ph type="ctrTitle"/>
          </p:nvPr>
        </p:nvSpPr>
        <p:spPr>
          <a:xfrm>
            <a:off x="0" y="264475"/>
            <a:ext cx="9072300" cy="4762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900">
                <a:latin typeface="Arial"/>
                <a:ea typeface="Arial"/>
                <a:cs typeface="Arial"/>
                <a:sym typeface="Arial"/>
              </a:rPr>
              <a:t>What is Tableau?</a:t>
            </a:r>
            <a:endParaRPr sz="19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Definition</a:t>
            </a:r>
            <a:r>
              <a:rPr b="0" lang="en" sz="1700">
                <a:latin typeface="Arial"/>
                <a:ea typeface="Arial"/>
                <a:cs typeface="Arial"/>
                <a:sym typeface="Arial"/>
              </a:rPr>
              <a:t>: Tableau is a powerful data visualization tool used to convert raw data into interactive visualizations and dashboards.</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Key Features</a:t>
            </a:r>
            <a:r>
              <a:rPr b="0" lang="en" sz="1700">
                <a:latin typeface="Arial"/>
                <a:ea typeface="Arial"/>
                <a:cs typeface="Arial"/>
                <a:sym typeface="Arial"/>
              </a:rPr>
              <a:t>:</a:t>
            </a:r>
            <a:endParaRPr b="0"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latin typeface="Arial"/>
                <a:ea typeface="Arial"/>
                <a:cs typeface="Arial"/>
                <a:sym typeface="Arial"/>
              </a:rPr>
              <a:t>Drag-and-Drop Interface</a:t>
            </a:r>
            <a:r>
              <a:rPr b="0" lang="en" sz="1700">
                <a:latin typeface="Arial"/>
                <a:ea typeface="Arial"/>
                <a:cs typeface="Arial"/>
                <a:sym typeface="Arial"/>
              </a:rPr>
              <a:t>: Simple and intuitive interface for creating visualizations.</a:t>
            </a:r>
            <a:endParaRPr b="0"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latin typeface="Arial"/>
                <a:ea typeface="Arial"/>
                <a:cs typeface="Arial"/>
                <a:sym typeface="Arial"/>
              </a:rPr>
              <a:t>Data Connectivity</a:t>
            </a:r>
            <a:r>
              <a:rPr b="0" lang="en" sz="1700">
                <a:latin typeface="Arial"/>
                <a:ea typeface="Arial"/>
                <a:cs typeface="Arial"/>
                <a:sym typeface="Arial"/>
              </a:rPr>
              <a:t>: Connects to multiple data sources like SQL, Excel, Google Analytics, cloud storage, and more.</a:t>
            </a:r>
            <a:endParaRPr b="0"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latin typeface="Arial"/>
                <a:ea typeface="Arial"/>
                <a:cs typeface="Arial"/>
                <a:sym typeface="Arial"/>
              </a:rPr>
              <a:t>Real-Time Analysis</a:t>
            </a:r>
            <a:r>
              <a:rPr b="0" lang="en" sz="1700">
                <a:latin typeface="Arial"/>
                <a:ea typeface="Arial"/>
                <a:cs typeface="Arial"/>
                <a:sym typeface="Arial"/>
              </a:rPr>
              <a:t>: Provides real-time data analysis and interactive visualizations.</a:t>
            </a:r>
            <a:endParaRPr b="0"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latin typeface="Arial"/>
                <a:ea typeface="Arial"/>
                <a:cs typeface="Arial"/>
                <a:sym typeface="Arial"/>
              </a:rPr>
              <a:t>Advanced Analytics</a:t>
            </a:r>
            <a:r>
              <a:rPr b="0" lang="en" sz="1700">
                <a:latin typeface="Arial"/>
                <a:ea typeface="Arial"/>
                <a:cs typeface="Arial"/>
                <a:sym typeface="Arial"/>
              </a:rPr>
              <a:t>: Includes features like predictive modeling and trend analysis.</a:t>
            </a:r>
            <a:endParaRPr b="0" sz="1700">
              <a:latin typeface="Arial"/>
              <a:ea typeface="Arial"/>
              <a:cs typeface="Arial"/>
              <a:sym typeface="Arial"/>
            </a:endParaRPr>
          </a:p>
          <a:p>
            <a:pPr indent="0" lvl="0" marL="0" rtl="0" algn="l">
              <a:spcBef>
                <a:spcPts val="1200"/>
              </a:spcBef>
              <a:spcAft>
                <a:spcPts val="0"/>
              </a:spcAft>
              <a:buNone/>
            </a:pPr>
            <a:r>
              <a:t/>
            </a:r>
            <a:endParaRPr sz="4800"/>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204"/>
          <p:cNvSpPr txBox="1"/>
          <p:nvPr>
            <p:ph idx="1" type="subTitle"/>
          </p:nvPr>
        </p:nvSpPr>
        <p:spPr>
          <a:xfrm>
            <a:off x="179175" y="66025"/>
            <a:ext cx="8490300" cy="488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Power BI Features</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Data Connectivity</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Connect to various data sources (Excel, SQL Server, Web data, APIs).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Built-in connectors to Microsoft products (e.g., Azure, SharePoint, Dynamics).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Data Transformation</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Power Query allows for cleaning, shaping, and transforming data.</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Interactive Reports</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Build and share custom reports that update in real-time.</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Natural Language Queries</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Use Q&amp;A functionality to ask questions in plain English (e.g., "Total Sales by Region").</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Collaboration</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Share reports and dashboards securely via Power BI Service.</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205"/>
          <p:cNvSpPr txBox="1"/>
          <p:nvPr>
            <p:ph idx="1" type="subTitle"/>
          </p:nvPr>
        </p:nvSpPr>
        <p:spPr>
          <a:xfrm>
            <a:off x="179175" y="75450"/>
            <a:ext cx="8490300" cy="4819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Tableau Features</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Intuitive Visualizations</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Drag-and-drop interface for creating complex visualizations with ease.</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Real-Time Data Analysis</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Connect to live data sources for real-time analysis.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Advanced Analytics</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Built-in analytics like trend lines, forecasting, and clustering.</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Interactivity</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Users can interact with visualizations (filter, drill-down, etc.).</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AutoNum type="arabicPeriod"/>
            </a:pPr>
            <a:r>
              <a:rPr b="1" lang="en" sz="2000">
                <a:solidFill>
                  <a:schemeClr val="dk2"/>
                </a:solidFill>
                <a:latin typeface="Arial"/>
                <a:ea typeface="Arial"/>
                <a:cs typeface="Arial"/>
                <a:sym typeface="Arial"/>
              </a:rPr>
              <a:t>Data Blending</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Combine data from different sources to create comprehensive reports.</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sz="3300"/>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206"/>
          <p:cNvSpPr txBox="1"/>
          <p:nvPr>
            <p:ph idx="1" type="subTitle"/>
          </p:nvPr>
        </p:nvSpPr>
        <p:spPr>
          <a:xfrm>
            <a:off x="198050" y="0"/>
            <a:ext cx="8471400" cy="4904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300">
                <a:solidFill>
                  <a:schemeClr val="dk2"/>
                </a:solidFill>
                <a:latin typeface="Arial"/>
                <a:ea typeface="Arial"/>
                <a:cs typeface="Arial"/>
                <a:sym typeface="Arial"/>
              </a:rPr>
              <a:t>Data Visualization Capabilities</a:t>
            </a:r>
            <a:endParaRPr b="1" sz="2300">
              <a:solidFill>
                <a:schemeClr val="dk2"/>
              </a:solidFill>
              <a:latin typeface="Arial"/>
              <a:ea typeface="Arial"/>
              <a:cs typeface="Arial"/>
              <a:sym typeface="Arial"/>
            </a:endParaRPr>
          </a:p>
          <a:p>
            <a:pPr indent="-361950" lvl="0" marL="457200" rtl="0" algn="l">
              <a:lnSpc>
                <a:spcPct val="115000"/>
              </a:lnSpc>
              <a:spcBef>
                <a:spcPts val="120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Power BI</a:t>
            </a:r>
            <a:r>
              <a:rPr lang="en" sz="2100">
                <a:solidFill>
                  <a:schemeClr val="dk2"/>
                </a:solidFill>
                <a:latin typeface="Arial"/>
                <a:ea typeface="Arial"/>
                <a:cs typeface="Arial"/>
                <a:sym typeface="Arial"/>
              </a:rPr>
              <a:t>:</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Basic visualizations like bar charts, pie charts, and line graphs.</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Custom visuals are available through the marketplace.</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Interactive reports with drill-through capabilities.</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Tableau</a:t>
            </a:r>
            <a:r>
              <a:rPr lang="en" sz="2100">
                <a:solidFill>
                  <a:schemeClr val="dk2"/>
                </a:solidFill>
                <a:latin typeface="Arial"/>
                <a:ea typeface="Arial"/>
                <a:cs typeface="Arial"/>
                <a:sym typeface="Arial"/>
              </a:rPr>
              <a:t>:</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Wide range of complex and customized visualizations (e.g., heat maps, tree maps, Gantt charts).</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Advanced mapping features for geospatial data analysis.</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Dynamic dashboards with more customization options for design and layout.</a:t>
            </a:r>
            <a:endParaRPr sz="21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207"/>
          <p:cNvSpPr txBox="1"/>
          <p:nvPr>
            <p:ph idx="1" type="subTitle"/>
          </p:nvPr>
        </p:nvSpPr>
        <p:spPr>
          <a:xfrm>
            <a:off x="66025" y="75450"/>
            <a:ext cx="8603700" cy="4800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Power BI vs Tableau: Integration &amp; Ecosystem</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Power BI</a:t>
            </a:r>
            <a:r>
              <a:rPr lang="en" sz="1800">
                <a:solidFill>
                  <a:schemeClr val="dk2"/>
                </a:solidFill>
                <a:latin typeface="Arial"/>
                <a:ea typeface="Arial"/>
                <a:cs typeface="Arial"/>
                <a:sym typeface="Arial"/>
              </a:rPr>
              <a:t>:</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Microsoft Ecosystem</a:t>
            </a:r>
            <a:r>
              <a:rPr lang="en" sz="1800">
                <a:solidFill>
                  <a:schemeClr val="dk2"/>
                </a:solidFill>
                <a:latin typeface="Arial"/>
                <a:ea typeface="Arial"/>
                <a:cs typeface="Arial"/>
                <a:sym typeface="Arial"/>
              </a:rPr>
              <a:t>: Seamlessly integrates with other Microsoft tools (Excel, SharePoint, Azure, PowerApps).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AI Capabilities</a:t>
            </a:r>
            <a:r>
              <a:rPr lang="en" sz="1800">
                <a:solidFill>
                  <a:schemeClr val="dk2"/>
                </a:solidFill>
                <a:latin typeface="Arial"/>
                <a:ea typeface="Arial"/>
                <a:cs typeface="Arial"/>
                <a:sym typeface="Arial"/>
              </a:rPr>
              <a:t>: Built-in AI features for insights and predictions.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Power Query</a:t>
            </a:r>
            <a:r>
              <a:rPr lang="en" sz="1800">
                <a:solidFill>
                  <a:schemeClr val="dk2"/>
                </a:solidFill>
                <a:latin typeface="Arial"/>
                <a:ea typeface="Arial"/>
                <a:cs typeface="Arial"/>
                <a:sym typeface="Arial"/>
              </a:rPr>
              <a:t>: Advanced data transformation within Power BI Desktop.</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AutoNum type="arabicPeriod"/>
            </a:pPr>
            <a:r>
              <a:rPr b="1" lang="en" sz="1800">
                <a:solidFill>
                  <a:schemeClr val="dk2"/>
                </a:solidFill>
                <a:latin typeface="Arial"/>
                <a:ea typeface="Arial"/>
                <a:cs typeface="Arial"/>
                <a:sym typeface="Arial"/>
              </a:rPr>
              <a:t>Tableau</a:t>
            </a:r>
            <a:r>
              <a:rPr lang="en" sz="1800">
                <a:solidFill>
                  <a:schemeClr val="dk2"/>
                </a:solidFill>
                <a:latin typeface="Arial"/>
                <a:ea typeface="Arial"/>
                <a:cs typeface="Arial"/>
                <a:sym typeface="Arial"/>
              </a:rPr>
              <a:t>:</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Wide Data Source Support</a:t>
            </a:r>
            <a:r>
              <a:rPr lang="en" sz="1800">
                <a:solidFill>
                  <a:schemeClr val="dk2"/>
                </a:solidFill>
                <a:latin typeface="Arial"/>
                <a:ea typeface="Arial"/>
                <a:cs typeface="Arial"/>
                <a:sym typeface="Arial"/>
              </a:rPr>
              <a:t>: Connects to a wider variety of data sources beyond Microsoft tools.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Third-Party Integration</a:t>
            </a:r>
            <a:r>
              <a:rPr lang="en" sz="1800">
                <a:solidFill>
                  <a:schemeClr val="dk2"/>
                </a:solidFill>
                <a:latin typeface="Arial"/>
                <a:ea typeface="Arial"/>
                <a:cs typeface="Arial"/>
                <a:sym typeface="Arial"/>
              </a:rPr>
              <a:t>: Integrates with numerous third-party applications (e.g., Google Analytics, Salesforce).</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Tableau Prep</a:t>
            </a:r>
            <a:r>
              <a:rPr lang="en" sz="1800">
                <a:solidFill>
                  <a:schemeClr val="dk2"/>
                </a:solidFill>
                <a:latin typeface="Arial"/>
                <a:ea typeface="Arial"/>
                <a:cs typeface="Arial"/>
                <a:sym typeface="Arial"/>
              </a:rPr>
              <a:t>: Provides data preparation and cleaning functionalities.</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sz="3100"/>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208"/>
          <p:cNvSpPr txBox="1"/>
          <p:nvPr>
            <p:ph idx="1" type="subTitle"/>
          </p:nvPr>
        </p:nvSpPr>
        <p:spPr>
          <a:xfrm>
            <a:off x="94300" y="0"/>
            <a:ext cx="8575200" cy="4970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Pricing Comparison</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Power BI</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Power BI Desktop</a:t>
            </a:r>
            <a:r>
              <a:rPr lang="en" sz="1700">
                <a:solidFill>
                  <a:schemeClr val="dk2"/>
                </a:solidFill>
                <a:latin typeface="Arial"/>
                <a:ea typeface="Arial"/>
                <a:cs typeface="Arial"/>
                <a:sym typeface="Arial"/>
              </a:rPr>
              <a:t>: Free for individual users (with some limitations).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Power BI Pro</a:t>
            </a:r>
            <a:r>
              <a:rPr lang="en" sz="1700">
                <a:solidFill>
                  <a:schemeClr val="dk2"/>
                </a:solidFill>
                <a:latin typeface="Arial"/>
                <a:ea typeface="Arial"/>
                <a:cs typeface="Arial"/>
                <a:sym typeface="Arial"/>
              </a:rPr>
              <a:t>: $9.99 per user/month – for collaboration and sharing features.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Power BI Premium</a:t>
            </a:r>
            <a:r>
              <a:rPr lang="en" sz="1700">
                <a:solidFill>
                  <a:schemeClr val="dk2"/>
                </a:solidFill>
                <a:latin typeface="Arial"/>
                <a:ea typeface="Arial"/>
                <a:cs typeface="Arial"/>
                <a:sym typeface="Arial"/>
              </a:rPr>
              <a:t>: For large organizations with advanced needs, starting at $20 per user/month or $4,995 per month for capacity-based pricing.</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AutoNum type="arabicPeriod"/>
            </a:pPr>
            <a:r>
              <a:rPr b="1" lang="en" sz="1700">
                <a:solidFill>
                  <a:schemeClr val="dk2"/>
                </a:solidFill>
                <a:latin typeface="Arial"/>
                <a:ea typeface="Arial"/>
                <a:cs typeface="Arial"/>
                <a:sym typeface="Arial"/>
              </a:rPr>
              <a:t>Tableau</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Tableau Public</a:t>
            </a:r>
            <a:r>
              <a:rPr lang="en" sz="1700">
                <a:solidFill>
                  <a:schemeClr val="dk2"/>
                </a:solidFill>
                <a:latin typeface="Arial"/>
                <a:ea typeface="Arial"/>
                <a:cs typeface="Arial"/>
                <a:sym typeface="Arial"/>
              </a:rPr>
              <a:t>: Free version, but reports are public and cannot be saved privately.</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Tableau Creator</a:t>
            </a:r>
            <a:r>
              <a:rPr lang="en" sz="1700">
                <a:solidFill>
                  <a:schemeClr val="dk2"/>
                </a:solidFill>
                <a:latin typeface="Arial"/>
                <a:ea typeface="Arial"/>
                <a:cs typeface="Arial"/>
                <a:sym typeface="Arial"/>
              </a:rPr>
              <a:t>: $70 per user/month – includes Tableau Desktop, Tableau Prep, and data connections.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Tableau Explorer</a:t>
            </a:r>
            <a:r>
              <a:rPr lang="en" sz="1700">
                <a:solidFill>
                  <a:schemeClr val="dk2"/>
                </a:solidFill>
                <a:latin typeface="Arial"/>
                <a:ea typeface="Arial"/>
                <a:cs typeface="Arial"/>
                <a:sym typeface="Arial"/>
              </a:rPr>
              <a:t>: $42 per user/month – for users who need to view and interact with dashboards.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Tableau Viewer</a:t>
            </a:r>
            <a:r>
              <a:rPr lang="en" sz="1700">
                <a:solidFill>
                  <a:schemeClr val="dk2"/>
                </a:solidFill>
                <a:latin typeface="Arial"/>
                <a:ea typeface="Arial"/>
                <a:cs typeface="Arial"/>
                <a:sym typeface="Arial"/>
              </a:rPr>
              <a:t>: $12 per user/month – for users who only need to view dashboards.</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209"/>
          <p:cNvSpPr txBox="1"/>
          <p:nvPr>
            <p:ph idx="1" type="subTitle"/>
          </p:nvPr>
        </p:nvSpPr>
        <p:spPr>
          <a:xfrm>
            <a:off x="150900" y="151950"/>
            <a:ext cx="8424300" cy="4620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When to Use Power BI vs. Tableau?</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Power BI</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Ideal for organizations already using Microsoft products (Office 365, Azure).</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Best for businesses that need an affordable, easy-to-use tool for basic and medium-level reporting and dashboarding.</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Suitable for small to medium-sized businesses looking for a cost-effective solution.</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Tableau</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Ideal for users who need advanced, interactive visualizations and have larger datasets.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Best for companies requiring highly customized dashboards or real-time, high-performance analytics.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Suitable for businesses with large analytics teams and a need for deep data exploration and sophisticated visualizations.</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b="1" sz="3000"/>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210"/>
          <p:cNvSpPr txBox="1"/>
          <p:nvPr>
            <p:ph idx="1" type="subTitle"/>
          </p:nvPr>
        </p:nvSpPr>
        <p:spPr>
          <a:xfrm>
            <a:off x="141450" y="56575"/>
            <a:ext cx="8528100" cy="48756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500">
                <a:solidFill>
                  <a:schemeClr val="dk2"/>
                </a:solidFill>
                <a:latin typeface="Arial"/>
                <a:ea typeface="Arial"/>
                <a:cs typeface="Arial"/>
                <a:sym typeface="Arial"/>
              </a:rPr>
              <a:t>Conclusion</a:t>
            </a:r>
            <a:endParaRPr b="1" sz="25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2300">
                <a:solidFill>
                  <a:schemeClr val="dk2"/>
                </a:solidFill>
                <a:latin typeface="Arial"/>
                <a:ea typeface="Arial"/>
                <a:cs typeface="Arial"/>
                <a:sym typeface="Arial"/>
              </a:rPr>
              <a:t>Both </a:t>
            </a:r>
            <a:r>
              <a:rPr b="1" lang="en" sz="2300">
                <a:solidFill>
                  <a:schemeClr val="dk2"/>
                </a:solidFill>
                <a:latin typeface="Arial"/>
                <a:ea typeface="Arial"/>
                <a:cs typeface="Arial"/>
                <a:sym typeface="Arial"/>
              </a:rPr>
              <a:t>Power BI</a:t>
            </a:r>
            <a:r>
              <a:rPr lang="en" sz="2300">
                <a:solidFill>
                  <a:schemeClr val="dk2"/>
                </a:solidFill>
                <a:latin typeface="Arial"/>
                <a:ea typeface="Arial"/>
                <a:cs typeface="Arial"/>
                <a:sym typeface="Arial"/>
              </a:rPr>
              <a:t> and </a:t>
            </a:r>
            <a:r>
              <a:rPr b="1" lang="en" sz="2300">
                <a:solidFill>
                  <a:schemeClr val="dk2"/>
                </a:solidFill>
                <a:latin typeface="Arial"/>
                <a:ea typeface="Arial"/>
                <a:cs typeface="Arial"/>
                <a:sym typeface="Arial"/>
              </a:rPr>
              <a:t>Tableau</a:t>
            </a:r>
            <a:r>
              <a:rPr lang="en" sz="2300">
                <a:solidFill>
                  <a:schemeClr val="dk2"/>
                </a:solidFill>
                <a:latin typeface="Arial"/>
                <a:ea typeface="Arial"/>
                <a:cs typeface="Arial"/>
                <a:sym typeface="Arial"/>
              </a:rPr>
              <a:t> are powerful data visualization tools that cater to different needs. Power BI is more cost-effective and integrates well with Microsoft products, making it a strong choice for businesses already within the Microsoft ecosystem. Tableau, on the other hand, excels in providing highly customizable and interactive visualizations, ideal for larger datasets and complex analytics.</a:t>
            </a:r>
            <a:endParaRPr sz="2300">
              <a:solidFill>
                <a:schemeClr val="dk2"/>
              </a:solidFill>
              <a:latin typeface="Arial"/>
              <a:ea typeface="Arial"/>
              <a:cs typeface="Arial"/>
              <a:sym typeface="Arial"/>
            </a:endParaRPr>
          </a:p>
          <a:p>
            <a:pPr indent="0" lvl="0" marL="0" rtl="0" algn="l">
              <a:spcBef>
                <a:spcPts val="1200"/>
              </a:spcBef>
              <a:spcAft>
                <a:spcPts val="0"/>
              </a:spcAft>
              <a:buNone/>
            </a:pPr>
            <a:r>
              <a:t/>
            </a:r>
            <a:endParaRPr sz="3600"/>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211"/>
          <p:cNvSpPr txBox="1"/>
          <p:nvPr>
            <p:ph type="ctrTitle"/>
          </p:nvPr>
        </p:nvSpPr>
        <p:spPr>
          <a:xfrm>
            <a:off x="485875" y="345200"/>
            <a:ext cx="8183700" cy="946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DIFFERENCES</a:t>
            </a:r>
            <a:r>
              <a:rPr lang="en"/>
              <a:t> BETWEEN CODER VS PROGRAMMERS ?</a:t>
            </a:r>
            <a:endParaRPr/>
          </a:p>
        </p:txBody>
      </p:sp>
      <p:sp>
        <p:nvSpPr>
          <p:cNvPr id="1098" name="Google Shape;1098;p211"/>
          <p:cNvSpPr txBox="1"/>
          <p:nvPr>
            <p:ph idx="1" type="subTitle"/>
          </p:nvPr>
        </p:nvSpPr>
        <p:spPr>
          <a:xfrm>
            <a:off x="80725" y="1291400"/>
            <a:ext cx="8952000" cy="34872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a:solidFill>
                  <a:schemeClr val="dk2"/>
                </a:solidFill>
                <a:latin typeface="Arial"/>
                <a:ea typeface="Arial"/>
                <a:cs typeface="Arial"/>
                <a:sym typeface="Arial"/>
              </a:rPr>
              <a:t>Definitions</a:t>
            </a:r>
            <a:endParaRPr b="1">
              <a:solidFill>
                <a:schemeClr val="dk2"/>
              </a:solidFill>
              <a:latin typeface="Arial"/>
              <a:ea typeface="Arial"/>
              <a:cs typeface="Arial"/>
              <a:sym typeface="Arial"/>
            </a:endParaRPr>
          </a:p>
          <a:p>
            <a:pPr indent="-368300" lvl="0" marL="457200" rtl="0" algn="l">
              <a:lnSpc>
                <a:spcPct val="115000"/>
              </a:lnSpc>
              <a:spcBef>
                <a:spcPts val="1200"/>
              </a:spcBef>
              <a:spcAft>
                <a:spcPts val="0"/>
              </a:spcAft>
              <a:buClr>
                <a:schemeClr val="dk2"/>
              </a:buClr>
              <a:buSzPts val="2200"/>
              <a:buFont typeface="Arial"/>
              <a:buChar char="●"/>
            </a:pPr>
            <a:r>
              <a:rPr b="1" lang="en" sz="2200">
                <a:solidFill>
                  <a:schemeClr val="dk2"/>
                </a:solidFill>
                <a:latin typeface="Arial"/>
                <a:ea typeface="Arial"/>
                <a:cs typeface="Arial"/>
                <a:sym typeface="Arial"/>
              </a:rPr>
              <a:t>Coder</a:t>
            </a:r>
            <a:r>
              <a:rPr lang="en" sz="2200">
                <a:solidFill>
                  <a:schemeClr val="dk2"/>
                </a:solidFill>
                <a:latin typeface="Arial"/>
                <a:ea typeface="Arial"/>
                <a:cs typeface="Arial"/>
                <a:sym typeface="Arial"/>
              </a:rPr>
              <a:t>: A person who writes code, typically focusing on translating specific tasks or instructions into a programming language.</a:t>
            </a:r>
            <a:endParaRPr sz="2200">
              <a:solidFill>
                <a:schemeClr val="dk2"/>
              </a:solidFill>
              <a:latin typeface="Arial"/>
              <a:ea typeface="Arial"/>
              <a:cs typeface="Arial"/>
              <a:sym typeface="Arial"/>
            </a:endParaRPr>
          </a:p>
          <a:p>
            <a:pPr indent="-368300" lvl="0" marL="457200" rtl="0" algn="l">
              <a:lnSpc>
                <a:spcPct val="115000"/>
              </a:lnSpc>
              <a:spcBef>
                <a:spcPts val="0"/>
              </a:spcBef>
              <a:spcAft>
                <a:spcPts val="0"/>
              </a:spcAft>
              <a:buClr>
                <a:schemeClr val="dk2"/>
              </a:buClr>
              <a:buSzPts val="2200"/>
              <a:buFont typeface="Arial"/>
              <a:buChar char="●"/>
            </a:pPr>
            <a:r>
              <a:rPr b="1" lang="en" sz="2200">
                <a:solidFill>
                  <a:schemeClr val="dk2"/>
                </a:solidFill>
                <a:latin typeface="Arial"/>
                <a:ea typeface="Arial"/>
                <a:cs typeface="Arial"/>
                <a:sym typeface="Arial"/>
              </a:rPr>
              <a:t>Programmer</a:t>
            </a:r>
            <a:r>
              <a:rPr lang="en" sz="2200">
                <a:solidFill>
                  <a:schemeClr val="dk2"/>
                </a:solidFill>
                <a:latin typeface="Arial"/>
                <a:ea typeface="Arial"/>
                <a:cs typeface="Arial"/>
                <a:sym typeface="Arial"/>
              </a:rPr>
              <a:t>: A broader term referring to someone who designs, develops, and maintains software. Programmers often work on the overall logic, structure, and problem-solving aspects of coding.</a:t>
            </a:r>
            <a:endParaRPr sz="2200">
              <a:solidFill>
                <a:schemeClr val="dk2"/>
              </a:solidFill>
              <a:latin typeface="Arial"/>
              <a:ea typeface="Arial"/>
              <a:cs typeface="Arial"/>
              <a:sym typeface="Arial"/>
            </a:endParaRPr>
          </a:p>
          <a:p>
            <a:pPr indent="0" lvl="0" marL="0" rtl="0" algn="l">
              <a:spcBef>
                <a:spcPts val="1200"/>
              </a:spcBef>
              <a:spcAft>
                <a:spcPts val="0"/>
              </a:spcAft>
              <a:buNone/>
            </a:pPr>
            <a:r>
              <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485875" y="796125"/>
            <a:ext cx="8183700" cy="8610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Clr>
                <a:schemeClr val="dk2"/>
              </a:buClr>
              <a:buSzPct val="26190"/>
              <a:buFont typeface="Arial"/>
              <a:buNone/>
            </a:pPr>
            <a:r>
              <a:rPr lang="en"/>
              <a:t>W</a:t>
            </a:r>
            <a:r>
              <a:rPr lang="en"/>
              <a:t>hat is Big data ?</a:t>
            </a:r>
            <a:endParaRPr/>
          </a:p>
          <a:p>
            <a:pPr indent="0" lvl="0" marL="0" rtl="0" algn="l">
              <a:spcBef>
                <a:spcPts val="1200"/>
              </a:spcBef>
              <a:spcAft>
                <a:spcPts val="0"/>
              </a:spcAft>
              <a:buNone/>
            </a:pPr>
            <a:r>
              <a:t/>
            </a:r>
            <a:endParaRPr/>
          </a:p>
        </p:txBody>
      </p:sp>
      <p:sp>
        <p:nvSpPr>
          <p:cNvPr id="64" name="Google Shape;64;p14"/>
          <p:cNvSpPr txBox="1"/>
          <p:nvPr>
            <p:ph idx="1" type="subTitle"/>
          </p:nvPr>
        </p:nvSpPr>
        <p:spPr>
          <a:xfrm>
            <a:off x="89450" y="1028700"/>
            <a:ext cx="8927400" cy="4114500"/>
          </a:xfrm>
          <a:prstGeom prst="rect">
            <a:avLst/>
          </a:prstGeom>
        </p:spPr>
        <p:txBody>
          <a:bodyPr anchorCtr="0" anchor="t" bIns="91425" lIns="91425" spcFirstLastPara="1" rIns="91425" wrap="square" tIns="91425">
            <a:normAutofit fontScale="77500" lnSpcReduction="10000"/>
          </a:bodyPr>
          <a:lstStyle/>
          <a:p>
            <a:pPr indent="-346710" lvl="0" marL="457200" rtl="0" algn="l">
              <a:lnSpc>
                <a:spcPct val="115000"/>
              </a:lnSpc>
              <a:spcBef>
                <a:spcPts val="1200"/>
              </a:spcBef>
              <a:spcAft>
                <a:spcPts val="0"/>
              </a:spcAft>
              <a:buClr>
                <a:schemeClr val="dk2"/>
              </a:buClr>
              <a:buSzPct val="100000"/>
              <a:buFont typeface="Arial"/>
              <a:buChar char="●"/>
            </a:pPr>
            <a:r>
              <a:rPr b="1" lang="en">
                <a:solidFill>
                  <a:schemeClr val="dk2"/>
                </a:solidFill>
                <a:latin typeface="Arial"/>
                <a:ea typeface="Arial"/>
                <a:cs typeface="Arial"/>
                <a:sym typeface="Arial"/>
              </a:rPr>
              <a:t>Definition</a:t>
            </a:r>
            <a:r>
              <a:rPr lang="en">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Big Data refers to extremely large datasets that are too complex or voluminous for traditional data processing tools to handle.</a:t>
            </a:r>
            <a:endParaRPr>
              <a:solidFill>
                <a:schemeClr val="dk2"/>
              </a:solidFill>
              <a:latin typeface="Arial"/>
              <a:ea typeface="Arial"/>
              <a:cs typeface="Arial"/>
              <a:sym typeface="Arial"/>
            </a:endParaRPr>
          </a:p>
          <a:p>
            <a:pPr indent="0" lvl="0" marL="914400" rtl="0" algn="l">
              <a:lnSpc>
                <a:spcPct val="115000"/>
              </a:lnSpc>
              <a:spcBef>
                <a:spcPts val="1200"/>
              </a:spcBef>
              <a:spcAft>
                <a:spcPts val="0"/>
              </a:spcAft>
              <a:buNone/>
            </a:pPr>
            <a:r>
              <a:t/>
            </a:r>
            <a:endParaRPr>
              <a:solidFill>
                <a:schemeClr val="dk2"/>
              </a:solidFill>
              <a:latin typeface="Arial"/>
              <a:ea typeface="Arial"/>
              <a:cs typeface="Arial"/>
              <a:sym typeface="Arial"/>
            </a:endParaRPr>
          </a:p>
          <a:p>
            <a:pPr indent="-346710" lvl="0" marL="457200" rtl="0" algn="l">
              <a:lnSpc>
                <a:spcPct val="115000"/>
              </a:lnSpc>
              <a:spcBef>
                <a:spcPts val="1200"/>
              </a:spcBef>
              <a:spcAft>
                <a:spcPts val="0"/>
              </a:spcAft>
              <a:buClr>
                <a:schemeClr val="dk2"/>
              </a:buClr>
              <a:buSzPct val="100000"/>
              <a:buFont typeface="Arial"/>
              <a:buChar char="●"/>
            </a:pPr>
            <a:r>
              <a:rPr b="1" lang="en">
                <a:solidFill>
                  <a:schemeClr val="dk2"/>
                </a:solidFill>
                <a:latin typeface="Arial"/>
                <a:ea typeface="Arial"/>
                <a:cs typeface="Arial"/>
                <a:sym typeface="Arial"/>
              </a:rPr>
              <a:t>Key Characteristics (The 5 V’s)</a:t>
            </a:r>
            <a:r>
              <a:rPr lang="en">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Volume</a:t>
            </a:r>
            <a:r>
              <a:rPr lang="en">
                <a:solidFill>
                  <a:schemeClr val="dk2"/>
                </a:solidFill>
                <a:latin typeface="Arial"/>
                <a:ea typeface="Arial"/>
                <a:cs typeface="Arial"/>
                <a:sym typeface="Arial"/>
              </a:rPr>
              <a:t>: Huge amounts of data.</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Velocity</a:t>
            </a:r>
            <a:r>
              <a:rPr lang="en">
                <a:solidFill>
                  <a:schemeClr val="dk2"/>
                </a:solidFill>
                <a:latin typeface="Arial"/>
                <a:ea typeface="Arial"/>
                <a:cs typeface="Arial"/>
                <a:sym typeface="Arial"/>
              </a:rPr>
              <a:t>: Speed at which data is generated and processed.</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Variety</a:t>
            </a:r>
            <a:r>
              <a:rPr lang="en">
                <a:solidFill>
                  <a:schemeClr val="dk2"/>
                </a:solidFill>
                <a:latin typeface="Arial"/>
                <a:ea typeface="Arial"/>
                <a:cs typeface="Arial"/>
                <a:sym typeface="Arial"/>
              </a:rPr>
              <a:t>: Different types of data (structured, unstructured, semi-structured).</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Veracity</a:t>
            </a:r>
            <a:r>
              <a:rPr lang="en">
                <a:solidFill>
                  <a:schemeClr val="dk2"/>
                </a:solidFill>
                <a:latin typeface="Arial"/>
                <a:ea typeface="Arial"/>
                <a:cs typeface="Arial"/>
                <a:sym typeface="Arial"/>
              </a:rPr>
              <a:t>: The uncertainty of data quality and accuracy.</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Value</a:t>
            </a:r>
            <a:r>
              <a:rPr lang="en">
                <a:solidFill>
                  <a:schemeClr val="dk2"/>
                </a:solidFill>
                <a:latin typeface="Arial"/>
                <a:ea typeface="Arial"/>
                <a:cs typeface="Arial"/>
                <a:sym typeface="Arial"/>
              </a:rPr>
              <a:t>: The potential insights and benefits derived from data.</a:t>
            </a:r>
            <a:endParaRPr>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ctrTitle"/>
          </p:nvPr>
        </p:nvSpPr>
        <p:spPr>
          <a:xfrm>
            <a:off x="485875" y="264475"/>
            <a:ext cx="8183700" cy="48789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900">
                <a:latin typeface="Arial"/>
                <a:ea typeface="Arial"/>
                <a:cs typeface="Arial"/>
                <a:sym typeface="Arial"/>
              </a:rPr>
              <a:t>Big Data in Perspective – Scale and Impact</a:t>
            </a:r>
            <a:endParaRPr sz="19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How Big Is Big?</a:t>
            </a:r>
            <a:endParaRPr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b="0" lang="en" sz="1900">
                <a:latin typeface="Arial"/>
                <a:ea typeface="Arial"/>
                <a:cs typeface="Arial"/>
                <a:sym typeface="Arial"/>
              </a:rPr>
              <a:t>The </a:t>
            </a:r>
            <a:r>
              <a:rPr lang="en" sz="1900">
                <a:latin typeface="Arial"/>
                <a:ea typeface="Arial"/>
                <a:cs typeface="Arial"/>
                <a:sym typeface="Arial"/>
              </a:rPr>
              <a:t>Library of Congress</a:t>
            </a:r>
            <a:r>
              <a:rPr b="0" lang="en" sz="1900">
                <a:latin typeface="Arial"/>
                <a:ea typeface="Arial"/>
                <a:cs typeface="Arial"/>
                <a:sym typeface="Arial"/>
              </a:rPr>
              <a:t>: Holds about </a:t>
            </a:r>
            <a:r>
              <a:rPr lang="en" sz="1900">
                <a:latin typeface="Arial"/>
                <a:ea typeface="Arial"/>
                <a:cs typeface="Arial"/>
                <a:sym typeface="Arial"/>
              </a:rPr>
              <a:t>20 terabytes</a:t>
            </a:r>
            <a:r>
              <a:rPr b="0" lang="en" sz="1900">
                <a:latin typeface="Arial"/>
                <a:ea typeface="Arial"/>
                <a:cs typeface="Arial"/>
                <a:sym typeface="Arial"/>
              </a:rPr>
              <a:t> of data, while </a:t>
            </a:r>
            <a:r>
              <a:rPr lang="en" sz="1900">
                <a:latin typeface="Arial"/>
                <a:ea typeface="Arial"/>
                <a:cs typeface="Arial"/>
                <a:sym typeface="Arial"/>
              </a:rPr>
              <a:t>Google processes</a:t>
            </a:r>
            <a:r>
              <a:rPr b="0" lang="en" sz="1900">
                <a:latin typeface="Arial"/>
                <a:ea typeface="Arial"/>
                <a:cs typeface="Arial"/>
                <a:sym typeface="Arial"/>
              </a:rPr>
              <a:t> over </a:t>
            </a:r>
            <a:r>
              <a:rPr lang="en" sz="1900">
                <a:latin typeface="Arial"/>
                <a:ea typeface="Arial"/>
                <a:cs typeface="Arial"/>
                <a:sym typeface="Arial"/>
              </a:rPr>
              <a:t>40 petabytes</a:t>
            </a:r>
            <a:r>
              <a:rPr b="0" lang="en" sz="1900">
                <a:latin typeface="Arial"/>
                <a:ea typeface="Arial"/>
                <a:cs typeface="Arial"/>
                <a:sym typeface="Arial"/>
              </a:rPr>
              <a:t> of data every day.</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lang="en" sz="1900">
                <a:latin typeface="Arial"/>
                <a:ea typeface="Arial"/>
                <a:cs typeface="Arial"/>
                <a:sym typeface="Arial"/>
              </a:rPr>
              <a:t>Facebook</a:t>
            </a:r>
            <a:r>
              <a:rPr b="0" lang="en" sz="1900">
                <a:latin typeface="Arial"/>
                <a:ea typeface="Arial"/>
                <a:cs typeface="Arial"/>
                <a:sym typeface="Arial"/>
              </a:rPr>
              <a:t> stores </a:t>
            </a:r>
            <a:r>
              <a:rPr lang="en" sz="1900">
                <a:latin typeface="Arial"/>
                <a:ea typeface="Arial"/>
                <a:cs typeface="Arial"/>
                <a:sym typeface="Arial"/>
              </a:rPr>
              <a:t>300 petabytes</a:t>
            </a:r>
            <a:r>
              <a:rPr b="0" lang="en" sz="1900">
                <a:latin typeface="Arial"/>
                <a:ea typeface="Arial"/>
                <a:cs typeface="Arial"/>
                <a:sym typeface="Arial"/>
              </a:rPr>
              <a:t> of user data.</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b="0" lang="en" sz="1900">
                <a:latin typeface="Arial"/>
                <a:ea typeface="Arial"/>
                <a:cs typeface="Arial"/>
                <a:sym typeface="Arial"/>
              </a:rPr>
              <a:t>The </a:t>
            </a:r>
            <a:r>
              <a:rPr lang="en" sz="1900">
                <a:latin typeface="Arial"/>
                <a:ea typeface="Arial"/>
                <a:cs typeface="Arial"/>
                <a:sym typeface="Arial"/>
              </a:rPr>
              <a:t>Human Genome Project</a:t>
            </a:r>
            <a:r>
              <a:rPr b="0" lang="en" sz="1900">
                <a:latin typeface="Arial"/>
                <a:ea typeface="Arial"/>
                <a:cs typeface="Arial"/>
                <a:sym typeface="Arial"/>
              </a:rPr>
              <a:t> generated about </a:t>
            </a:r>
            <a:r>
              <a:rPr lang="en" sz="1900">
                <a:latin typeface="Arial"/>
                <a:ea typeface="Arial"/>
                <a:cs typeface="Arial"/>
                <a:sym typeface="Arial"/>
              </a:rPr>
              <a:t>200 terabytes</a:t>
            </a:r>
            <a:r>
              <a:rPr b="0" lang="en" sz="1900">
                <a:latin typeface="Arial"/>
                <a:ea typeface="Arial"/>
                <a:cs typeface="Arial"/>
                <a:sym typeface="Arial"/>
              </a:rPr>
              <a:t> of data.</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Projected Growth</a:t>
            </a:r>
            <a:r>
              <a:rPr b="0" lang="en" sz="1900">
                <a:latin typeface="Arial"/>
                <a:ea typeface="Arial"/>
                <a:cs typeface="Arial"/>
                <a:sym typeface="Arial"/>
              </a:rPr>
              <a:t>:</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b="0" lang="en" sz="1900">
                <a:latin typeface="Arial"/>
                <a:ea typeface="Arial"/>
                <a:cs typeface="Arial"/>
                <a:sym typeface="Arial"/>
              </a:rPr>
              <a:t>By 2025, the total data generated globally will exceed </a:t>
            </a:r>
            <a:r>
              <a:rPr lang="en" sz="1900">
                <a:latin typeface="Arial"/>
                <a:ea typeface="Arial"/>
                <a:cs typeface="Arial"/>
                <a:sym typeface="Arial"/>
              </a:rPr>
              <a:t>175 zettabytes</a:t>
            </a:r>
            <a:r>
              <a:rPr b="0" lang="en" sz="1900">
                <a:latin typeface="Arial"/>
                <a:ea typeface="Arial"/>
                <a:cs typeface="Arial"/>
                <a:sym typeface="Arial"/>
              </a:rPr>
              <a:t>, reflecting the growing role of AI, IoT, and digital services.</a:t>
            </a:r>
            <a:endParaRPr b="0" sz="19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212"/>
          <p:cNvSpPr txBox="1"/>
          <p:nvPr>
            <p:ph idx="1" type="subTitle"/>
          </p:nvPr>
        </p:nvSpPr>
        <p:spPr>
          <a:xfrm>
            <a:off x="64575" y="427825"/>
            <a:ext cx="8604900" cy="4657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300">
                <a:solidFill>
                  <a:schemeClr val="dk2"/>
                </a:solidFill>
                <a:latin typeface="Arial"/>
                <a:ea typeface="Arial"/>
                <a:cs typeface="Arial"/>
                <a:sym typeface="Arial"/>
              </a:rPr>
              <a:t>Scope of Work</a:t>
            </a:r>
            <a:endParaRPr b="1" sz="2300">
              <a:solidFill>
                <a:schemeClr val="dk2"/>
              </a:solidFill>
              <a:latin typeface="Arial"/>
              <a:ea typeface="Arial"/>
              <a:cs typeface="Arial"/>
              <a:sym typeface="Arial"/>
            </a:endParaRPr>
          </a:p>
          <a:p>
            <a:pPr indent="-361950" lvl="0" marL="457200" rtl="0" algn="l">
              <a:lnSpc>
                <a:spcPct val="115000"/>
              </a:lnSpc>
              <a:spcBef>
                <a:spcPts val="1200"/>
              </a:spcBef>
              <a:spcAft>
                <a:spcPts val="0"/>
              </a:spcAft>
              <a:buClr>
                <a:schemeClr val="dk2"/>
              </a:buClr>
              <a:buSzPts val="2100"/>
              <a:buFont typeface="Arial"/>
              <a:buChar char="●"/>
            </a:pPr>
            <a:r>
              <a:rPr b="1" lang="en" sz="2100">
                <a:solidFill>
                  <a:schemeClr val="dk2"/>
                </a:solidFill>
                <a:latin typeface="Arial"/>
                <a:ea typeface="Arial"/>
                <a:cs typeface="Arial"/>
                <a:sym typeface="Arial"/>
              </a:rPr>
              <a:t>Coder</a:t>
            </a:r>
            <a:r>
              <a:rPr lang="en" sz="2100">
                <a:solidFill>
                  <a:schemeClr val="dk2"/>
                </a:solidFill>
                <a:latin typeface="Arial"/>
                <a:ea typeface="Arial"/>
                <a:cs typeface="Arial"/>
                <a:sym typeface="Arial"/>
              </a:rPr>
              <a:t>:</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Writes the code to implement specific functionality.</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May work with predefined instructions or detailed requirements.</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Often focuses on syntax and implementation details.</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Char char="●"/>
            </a:pPr>
            <a:r>
              <a:rPr b="1" lang="en" sz="2100">
                <a:solidFill>
                  <a:schemeClr val="dk2"/>
                </a:solidFill>
                <a:latin typeface="Arial"/>
                <a:ea typeface="Arial"/>
                <a:cs typeface="Arial"/>
                <a:sym typeface="Arial"/>
              </a:rPr>
              <a:t>Programmer</a:t>
            </a:r>
            <a:r>
              <a:rPr lang="en" sz="2100">
                <a:solidFill>
                  <a:schemeClr val="dk2"/>
                </a:solidFill>
                <a:latin typeface="Arial"/>
                <a:ea typeface="Arial"/>
                <a:cs typeface="Arial"/>
                <a:sym typeface="Arial"/>
              </a:rPr>
              <a:t>:</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Involved in the entire development process.</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Responsible for analyzing problems, designing algorithms, and writing code.</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Focuses on logic, problem-solving, and ensuring the overall program works effectively.</a:t>
            </a:r>
            <a:endParaRPr sz="21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213"/>
          <p:cNvSpPr txBox="1"/>
          <p:nvPr>
            <p:ph idx="1" type="subTitle"/>
          </p:nvPr>
        </p:nvSpPr>
        <p:spPr>
          <a:xfrm>
            <a:off x="88800" y="492400"/>
            <a:ext cx="8580900" cy="4326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Problem-Solving Approach</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Coder</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Follows instructions to complete a task.</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May not engage deeply with complex problem-solving.</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Focused on translating ideas into working code.</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Programmer</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Engages deeply in understanding and solving complex problems.</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Designs efficient algorithms and solves issues in software architecture.</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Thinks critically about system performance, scalability, and optimization.</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214"/>
          <p:cNvSpPr txBox="1"/>
          <p:nvPr>
            <p:ph type="ctrTitle"/>
          </p:nvPr>
        </p:nvSpPr>
        <p:spPr>
          <a:xfrm>
            <a:off x="48425" y="264475"/>
            <a:ext cx="9040800" cy="42156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000">
                <a:latin typeface="Arial"/>
                <a:ea typeface="Arial"/>
                <a:cs typeface="Arial"/>
                <a:sym typeface="Arial"/>
              </a:rPr>
              <a:t>Level of Expertise</a:t>
            </a:r>
            <a:endParaRPr sz="20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Coder</a:t>
            </a:r>
            <a:r>
              <a:rPr b="0" lang="en" sz="1800">
                <a:latin typeface="Arial"/>
                <a:ea typeface="Arial"/>
                <a:cs typeface="Arial"/>
                <a:sym typeface="Arial"/>
              </a:rPr>
              <a:t>:</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May be a beginner or an intermediate level developer.</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Focuses more on implementation than design.</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Typically works with pre-existing frameworks and libraries.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Programmer</a:t>
            </a:r>
            <a:r>
              <a:rPr b="0" lang="en" sz="1800">
                <a:latin typeface="Arial"/>
                <a:ea typeface="Arial"/>
                <a:cs typeface="Arial"/>
                <a:sym typeface="Arial"/>
              </a:rPr>
              <a:t>:</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Often has more experience or training in both coding and system design.</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Works on both high-level and low-level aspects of software development.</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b="0" lang="en" sz="1800">
                <a:latin typeface="Arial"/>
                <a:ea typeface="Arial"/>
                <a:cs typeface="Arial"/>
                <a:sym typeface="Arial"/>
              </a:rPr>
              <a:t>Understands algorithms, data structures, and best coding practices.</a:t>
            </a:r>
            <a:endParaRPr b="0" sz="1800">
              <a:latin typeface="Arial"/>
              <a:ea typeface="Arial"/>
              <a:cs typeface="Arial"/>
              <a:sym typeface="Arial"/>
            </a:endParaRPr>
          </a:p>
          <a:p>
            <a:pPr indent="0" lvl="0" marL="0" rtl="0" algn="l">
              <a:spcBef>
                <a:spcPts val="1200"/>
              </a:spcBef>
              <a:spcAft>
                <a:spcPts val="0"/>
              </a:spcAft>
              <a:buNone/>
            </a:pPr>
            <a:r>
              <a:t/>
            </a:r>
            <a:endParaRPr sz="4900"/>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215"/>
          <p:cNvSpPr txBox="1"/>
          <p:nvPr>
            <p:ph idx="1" type="subTitle"/>
          </p:nvPr>
        </p:nvSpPr>
        <p:spPr>
          <a:xfrm>
            <a:off x="104925" y="104925"/>
            <a:ext cx="8564700" cy="44718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Career Trajectory</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Coder</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May progress into a more specialized role or become a full-stack developer.</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May focus on specific languages or tools.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Programmer</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Likely to evolve into roles such as Software Engineer, Systems Architect, or Senior Developer.</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Might work on larger, more complex projects with a deeper focus on design and system architecture.</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216"/>
          <p:cNvSpPr txBox="1"/>
          <p:nvPr>
            <p:ph type="ctrTitle"/>
          </p:nvPr>
        </p:nvSpPr>
        <p:spPr>
          <a:xfrm>
            <a:off x="485875" y="829525"/>
            <a:ext cx="8183700" cy="35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DIFFERENCES</a:t>
            </a:r>
            <a:r>
              <a:rPr lang="en"/>
              <a:t> BETWEEN CODE VS PROGRAM ?</a:t>
            </a:r>
            <a:endParaRPr/>
          </a:p>
        </p:txBody>
      </p:sp>
      <p:sp>
        <p:nvSpPr>
          <p:cNvPr id="1124" name="Google Shape;1124;p216"/>
          <p:cNvSpPr txBox="1"/>
          <p:nvPr>
            <p:ph idx="1" type="subTitle"/>
          </p:nvPr>
        </p:nvSpPr>
        <p:spPr>
          <a:xfrm>
            <a:off x="170425" y="1033225"/>
            <a:ext cx="8814600" cy="36486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400"/>
              </a:spcBef>
              <a:spcAft>
                <a:spcPts val="0"/>
              </a:spcAft>
              <a:buClr>
                <a:schemeClr val="dk2"/>
              </a:buClr>
              <a:buSzPts val="1100"/>
              <a:buFont typeface="Arial"/>
              <a:buNone/>
            </a:pPr>
            <a:r>
              <a:rPr b="1" lang="en" sz="1300">
                <a:solidFill>
                  <a:schemeClr val="dk2"/>
                </a:solidFill>
                <a:latin typeface="Arial"/>
                <a:ea typeface="Arial"/>
                <a:cs typeface="Arial"/>
                <a:sym typeface="Arial"/>
              </a:rPr>
              <a:t> </a:t>
            </a:r>
            <a:r>
              <a:rPr b="1" lang="en" sz="1900">
                <a:solidFill>
                  <a:schemeClr val="dk2"/>
                </a:solidFill>
                <a:latin typeface="Arial"/>
                <a:ea typeface="Arial"/>
                <a:cs typeface="Arial"/>
                <a:sym typeface="Arial"/>
              </a:rPr>
              <a:t>Definitions</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Code</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Refers to individual instructions written in a programming language that tell a computer what to do.</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Typically small snippets or lines of text that perform a specific task or function.</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Program</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A collection of code organized into a structured, executable software application.</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It’s a fully developed solution that serves a broader purpose, often composed of many different parts (modules, libraries, functions).</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217"/>
          <p:cNvSpPr txBox="1"/>
          <p:nvPr>
            <p:ph idx="1" type="subTitle"/>
          </p:nvPr>
        </p:nvSpPr>
        <p:spPr>
          <a:xfrm>
            <a:off x="129150" y="88800"/>
            <a:ext cx="8540400" cy="4504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300">
                <a:solidFill>
                  <a:schemeClr val="dk2"/>
                </a:solidFill>
                <a:latin typeface="Arial"/>
                <a:ea typeface="Arial"/>
                <a:cs typeface="Arial"/>
                <a:sym typeface="Arial"/>
              </a:rPr>
              <a:t>Scope and Complexity</a:t>
            </a:r>
            <a:endParaRPr b="1" sz="2300">
              <a:solidFill>
                <a:schemeClr val="dk2"/>
              </a:solidFill>
              <a:latin typeface="Arial"/>
              <a:ea typeface="Arial"/>
              <a:cs typeface="Arial"/>
              <a:sym typeface="Arial"/>
            </a:endParaRPr>
          </a:p>
          <a:p>
            <a:pPr indent="-361950" lvl="0" marL="457200" rtl="0" algn="l">
              <a:lnSpc>
                <a:spcPct val="115000"/>
              </a:lnSpc>
              <a:spcBef>
                <a:spcPts val="1200"/>
              </a:spcBef>
              <a:spcAft>
                <a:spcPts val="0"/>
              </a:spcAft>
              <a:buClr>
                <a:schemeClr val="dk2"/>
              </a:buClr>
              <a:buSzPts val="2100"/>
              <a:buFont typeface="Arial"/>
              <a:buChar char="●"/>
            </a:pPr>
            <a:r>
              <a:rPr b="1" lang="en" sz="2100">
                <a:solidFill>
                  <a:schemeClr val="dk2"/>
                </a:solidFill>
                <a:latin typeface="Arial"/>
                <a:ea typeface="Arial"/>
                <a:cs typeface="Arial"/>
                <a:sym typeface="Arial"/>
              </a:rPr>
              <a:t>Code</a:t>
            </a:r>
            <a:r>
              <a:rPr lang="en" sz="2100">
                <a:solidFill>
                  <a:schemeClr val="dk2"/>
                </a:solidFill>
                <a:latin typeface="Arial"/>
                <a:ea typeface="Arial"/>
                <a:cs typeface="Arial"/>
                <a:sym typeface="Arial"/>
              </a:rPr>
              <a:t>:</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Represents isolated, often simple operations like printing a message or performing a calculation.</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Can be a small piece of logic, such as a loop or function.</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Char char="●"/>
            </a:pPr>
            <a:r>
              <a:rPr b="1" lang="en" sz="2100">
                <a:solidFill>
                  <a:schemeClr val="dk2"/>
                </a:solidFill>
                <a:latin typeface="Arial"/>
                <a:ea typeface="Arial"/>
                <a:cs typeface="Arial"/>
                <a:sym typeface="Arial"/>
              </a:rPr>
              <a:t>Program</a:t>
            </a:r>
            <a:r>
              <a:rPr lang="en" sz="2100">
                <a:solidFill>
                  <a:schemeClr val="dk2"/>
                </a:solidFill>
                <a:latin typeface="Arial"/>
                <a:ea typeface="Arial"/>
                <a:cs typeface="Arial"/>
                <a:sym typeface="Arial"/>
              </a:rPr>
              <a:t>:</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A complete system or tool designed to perform a complex set of tasks.</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Involves multiple components like user interfaces, databases, networking, and much more.</a:t>
            </a:r>
            <a:endParaRPr sz="2100">
              <a:solidFill>
                <a:schemeClr val="dk2"/>
              </a:solidFill>
              <a:latin typeface="Arial"/>
              <a:ea typeface="Arial"/>
              <a:cs typeface="Arial"/>
              <a:sym typeface="Arial"/>
            </a:endParaRPr>
          </a:p>
          <a:p>
            <a:pPr indent="0" lvl="0" marL="0" rtl="0" algn="l">
              <a:spcBef>
                <a:spcPts val="1200"/>
              </a:spcBef>
              <a:spcAft>
                <a:spcPts val="0"/>
              </a:spcAft>
              <a:buNone/>
            </a:pPr>
            <a:r>
              <a:t/>
            </a:r>
            <a:endParaRPr sz="3400"/>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218"/>
          <p:cNvSpPr txBox="1"/>
          <p:nvPr>
            <p:ph idx="1" type="subTitle"/>
          </p:nvPr>
        </p:nvSpPr>
        <p:spPr>
          <a:xfrm>
            <a:off x="485875" y="185650"/>
            <a:ext cx="8183700" cy="4221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Scope and Complexity</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Code</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Represents isolated, often simple operations like printing a message or performing a calculation.</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Can be a small piece of logic, such as a loop or function.</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Program</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A complete system or tool designed to perform a complex set of tasks.</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Involves multiple components like user interfaces, databases, networking, and much more.</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sz="3300"/>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219"/>
          <p:cNvSpPr txBox="1"/>
          <p:nvPr>
            <p:ph idx="1" type="subTitle"/>
          </p:nvPr>
        </p:nvSpPr>
        <p:spPr>
          <a:xfrm>
            <a:off x="64575" y="129150"/>
            <a:ext cx="8604900" cy="45768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300">
                <a:solidFill>
                  <a:schemeClr val="dk2"/>
                </a:solidFill>
                <a:latin typeface="Arial"/>
                <a:ea typeface="Arial"/>
                <a:cs typeface="Arial"/>
                <a:sym typeface="Arial"/>
              </a:rPr>
              <a:t>Execution</a:t>
            </a:r>
            <a:endParaRPr b="1" sz="2300">
              <a:solidFill>
                <a:schemeClr val="dk2"/>
              </a:solidFill>
              <a:latin typeface="Arial"/>
              <a:ea typeface="Arial"/>
              <a:cs typeface="Arial"/>
              <a:sym typeface="Arial"/>
            </a:endParaRPr>
          </a:p>
          <a:p>
            <a:pPr indent="-361950" lvl="0" marL="457200" rtl="0" algn="l">
              <a:lnSpc>
                <a:spcPct val="115000"/>
              </a:lnSpc>
              <a:spcBef>
                <a:spcPts val="1200"/>
              </a:spcBef>
              <a:spcAft>
                <a:spcPts val="0"/>
              </a:spcAft>
              <a:buClr>
                <a:schemeClr val="dk2"/>
              </a:buClr>
              <a:buSzPts val="2100"/>
              <a:buFont typeface="Arial"/>
              <a:buChar char="●"/>
            </a:pPr>
            <a:r>
              <a:rPr b="1" lang="en" sz="2100">
                <a:solidFill>
                  <a:schemeClr val="dk2"/>
                </a:solidFill>
                <a:latin typeface="Arial"/>
                <a:ea typeface="Arial"/>
                <a:cs typeface="Arial"/>
                <a:sym typeface="Arial"/>
              </a:rPr>
              <a:t>Code</a:t>
            </a:r>
            <a:r>
              <a:rPr lang="en" sz="2100">
                <a:solidFill>
                  <a:schemeClr val="dk2"/>
                </a:solidFill>
                <a:latin typeface="Arial"/>
                <a:ea typeface="Arial"/>
                <a:cs typeface="Arial"/>
                <a:sym typeface="Arial"/>
              </a:rPr>
              <a:t>:</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Does not run by itself unless part of a larger system or script.</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Needs to be integrated into a program to be executed properly.</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Char char="●"/>
            </a:pPr>
            <a:r>
              <a:rPr b="1" lang="en" sz="2100">
                <a:solidFill>
                  <a:schemeClr val="dk2"/>
                </a:solidFill>
                <a:latin typeface="Arial"/>
                <a:ea typeface="Arial"/>
                <a:cs typeface="Arial"/>
                <a:sym typeface="Arial"/>
              </a:rPr>
              <a:t>Program</a:t>
            </a:r>
            <a:r>
              <a:rPr lang="en" sz="2100">
                <a:solidFill>
                  <a:schemeClr val="dk2"/>
                </a:solidFill>
                <a:latin typeface="Arial"/>
                <a:ea typeface="Arial"/>
                <a:cs typeface="Arial"/>
                <a:sym typeface="Arial"/>
              </a:rPr>
              <a:t>:</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A complete executable that can be run on a computer to perform specific tasks.</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Programs usually have a start point (e.g., main function) and flow logic that interacts with users or other systems.</a:t>
            </a:r>
            <a:endParaRPr sz="2100">
              <a:solidFill>
                <a:schemeClr val="dk2"/>
              </a:solidFill>
              <a:latin typeface="Arial"/>
              <a:ea typeface="Arial"/>
              <a:cs typeface="Arial"/>
              <a:sym typeface="Arial"/>
            </a:endParaRPr>
          </a:p>
          <a:p>
            <a:pPr indent="0" lvl="0" marL="0" rtl="0" algn="l">
              <a:spcBef>
                <a:spcPts val="1200"/>
              </a:spcBef>
              <a:spcAft>
                <a:spcPts val="0"/>
              </a:spcAft>
              <a:buNone/>
            </a:pPr>
            <a:r>
              <a:t/>
            </a:r>
            <a:endParaRPr sz="3400"/>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220"/>
          <p:cNvSpPr txBox="1"/>
          <p:nvPr>
            <p:ph type="ctrTitle"/>
          </p:nvPr>
        </p:nvSpPr>
        <p:spPr>
          <a:xfrm>
            <a:off x="485875" y="264475"/>
            <a:ext cx="8183700" cy="39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ARE APPS CREATED IN NCP ?</a:t>
            </a:r>
            <a:endParaRPr/>
          </a:p>
        </p:txBody>
      </p:sp>
      <p:sp>
        <p:nvSpPr>
          <p:cNvPr id="1145" name="Google Shape;1145;p220"/>
          <p:cNvSpPr txBox="1"/>
          <p:nvPr>
            <p:ph idx="1" type="subTitle"/>
          </p:nvPr>
        </p:nvSpPr>
        <p:spPr>
          <a:xfrm>
            <a:off x="145300" y="597325"/>
            <a:ext cx="8524200" cy="4084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Overview of Naver Cloud Platform (NCP)</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Naver Cloud Platform (NCP)</a:t>
            </a:r>
            <a:r>
              <a:rPr lang="en" sz="1700">
                <a:solidFill>
                  <a:schemeClr val="dk2"/>
                </a:solidFill>
                <a:latin typeface="Arial"/>
                <a:ea typeface="Arial"/>
                <a:cs typeface="Arial"/>
                <a:sym typeface="Arial"/>
              </a:rPr>
              <a:t>: A cloud infrastructure offering services like compute, storage, databases, networking, and AI tools.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App Creation on NCP</a:t>
            </a:r>
            <a:r>
              <a:rPr lang="en" sz="1700">
                <a:solidFill>
                  <a:schemeClr val="dk2"/>
                </a:solidFill>
                <a:latin typeface="Arial"/>
                <a:ea typeface="Arial"/>
                <a:cs typeface="Arial"/>
                <a:sym typeface="Arial"/>
              </a:rPr>
              <a:t>: Involves using NCP’s various services for hosting, computing, databases, networking, and other features that support app development.</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Primary Services</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Compute</a:t>
            </a:r>
            <a:r>
              <a:rPr lang="en" sz="1700">
                <a:solidFill>
                  <a:schemeClr val="dk2"/>
                </a:solidFill>
                <a:latin typeface="Arial"/>
                <a:ea typeface="Arial"/>
                <a:cs typeface="Arial"/>
                <a:sym typeface="Arial"/>
              </a:rPr>
              <a:t>: Virtual Machines, Kubernetes (NCP Kubernetes Engine), App Engine.</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Storage</a:t>
            </a:r>
            <a:r>
              <a:rPr lang="en" sz="1700">
                <a:solidFill>
                  <a:schemeClr val="dk2"/>
                </a:solidFill>
                <a:latin typeface="Arial"/>
                <a:ea typeface="Arial"/>
                <a:cs typeface="Arial"/>
                <a:sym typeface="Arial"/>
              </a:rPr>
              <a:t>: Object Storage, File Storage, Databases.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AI/ML</a:t>
            </a:r>
            <a:r>
              <a:rPr lang="en" sz="1700">
                <a:solidFill>
                  <a:schemeClr val="dk2"/>
                </a:solidFill>
                <a:latin typeface="Arial"/>
                <a:ea typeface="Arial"/>
                <a:cs typeface="Arial"/>
                <a:sym typeface="Arial"/>
              </a:rPr>
              <a:t>: Services for integrating AI features.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Networking</a:t>
            </a:r>
            <a:r>
              <a:rPr lang="en" sz="1700">
                <a:solidFill>
                  <a:schemeClr val="dk2"/>
                </a:solidFill>
                <a:latin typeface="Arial"/>
                <a:ea typeface="Arial"/>
                <a:cs typeface="Arial"/>
                <a:sym typeface="Arial"/>
              </a:rPr>
              <a:t>: Load Balancers, CDN, and APIs.</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221"/>
          <p:cNvSpPr txBox="1"/>
          <p:nvPr>
            <p:ph idx="1" type="subTitle"/>
          </p:nvPr>
        </p:nvSpPr>
        <p:spPr>
          <a:xfrm>
            <a:off x="209875" y="169525"/>
            <a:ext cx="8459700" cy="4383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Design Your App Architecture</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Choose Your App Type</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Web, Mobile, Microservices, or Serverless applications.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Decide on Infrastructure</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Compute Services</a:t>
            </a:r>
            <a:r>
              <a:rPr lang="en" sz="1700">
                <a:solidFill>
                  <a:schemeClr val="dk2"/>
                </a:solidFill>
                <a:latin typeface="Arial"/>
                <a:ea typeface="Arial"/>
                <a:cs typeface="Arial"/>
                <a:sym typeface="Arial"/>
              </a:rPr>
              <a:t>: Virtual Machines (VPC), App Engine, or NCP Kubernetes Engine for containerized apps.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Databases</a:t>
            </a:r>
            <a:r>
              <a:rPr lang="en" sz="1700">
                <a:solidFill>
                  <a:schemeClr val="dk2"/>
                </a:solidFill>
                <a:latin typeface="Arial"/>
                <a:ea typeface="Arial"/>
                <a:cs typeface="Arial"/>
                <a:sym typeface="Arial"/>
              </a:rPr>
              <a:t>: NCP offers relational (MySQL, PostgreSQL) and NoSQL databases (Redis, MongoDB).</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Storage</a:t>
            </a:r>
            <a:r>
              <a:rPr lang="en" sz="1700">
                <a:solidFill>
                  <a:schemeClr val="dk2"/>
                </a:solidFill>
                <a:latin typeface="Arial"/>
                <a:ea typeface="Arial"/>
                <a:cs typeface="Arial"/>
                <a:sym typeface="Arial"/>
              </a:rPr>
              <a:t>: Use Object Storage (like S3) or File Storage for data persistence.</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Design a Scalable Solution</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Consider using Auto Scaling, Load Balancers, and Kubernetes for scaling as your app grows.</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ctrTitle"/>
          </p:nvPr>
        </p:nvSpPr>
        <p:spPr>
          <a:xfrm>
            <a:off x="485875" y="604400"/>
            <a:ext cx="8183700" cy="916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“SMALL IS SMALL” IN BIG DATA ?</a:t>
            </a:r>
            <a:endParaRPr/>
          </a:p>
        </p:txBody>
      </p:sp>
      <p:sp>
        <p:nvSpPr>
          <p:cNvPr id="161" name="Google Shape;161;p33"/>
          <p:cNvSpPr txBox="1"/>
          <p:nvPr>
            <p:ph idx="1" type="subTitle"/>
          </p:nvPr>
        </p:nvSpPr>
        <p:spPr>
          <a:xfrm>
            <a:off x="53675" y="1520600"/>
            <a:ext cx="8990100" cy="3417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600">
                <a:solidFill>
                  <a:schemeClr val="dk2"/>
                </a:solidFill>
                <a:latin typeface="Arial"/>
                <a:ea typeface="Arial"/>
                <a:cs typeface="Arial"/>
                <a:sym typeface="Arial"/>
              </a:rPr>
              <a:t>What Makes "Small" in Big Data?</a:t>
            </a:r>
            <a:endParaRPr b="1" sz="16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Char char="●"/>
            </a:pPr>
            <a:r>
              <a:rPr b="1" lang="en" sz="1600">
                <a:solidFill>
                  <a:schemeClr val="dk2"/>
                </a:solidFill>
                <a:latin typeface="Arial"/>
                <a:ea typeface="Arial"/>
                <a:cs typeface="Arial"/>
                <a:sym typeface="Arial"/>
              </a:rPr>
              <a:t>Small Data vs. Big Data</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Small Data</a:t>
            </a:r>
            <a:r>
              <a:rPr lang="en" sz="1600">
                <a:solidFill>
                  <a:schemeClr val="dk2"/>
                </a:solidFill>
                <a:latin typeface="Arial"/>
                <a:ea typeface="Arial"/>
                <a:cs typeface="Arial"/>
                <a:sym typeface="Arial"/>
              </a:rPr>
              <a:t> refers to datasets that are manageable with traditional data processing tools and systems, typically smaller in size (megabytes to gigabytes).</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Key Characteristics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2" marL="13716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Can be processed using standard databases or spreadsheets.</a:t>
            </a:r>
            <a:endParaRPr sz="1600">
              <a:solidFill>
                <a:schemeClr val="dk2"/>
              </a:solidFill>
              <a:latin typeface="Arial"/>
              <a:ea typeface="Arial"/>
              <a:cs typeface="Arial"/>
              <a:sym typeface="Arial"/>
            </a:endParaRPr>
          </a:p>
          <a:p>
            <a:pPr indent="-330200" lvl="2" marL="13716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Requires less storage, and simpler infrastructure.</a:t>
            </a:r>
            <a:endParaRPr sz="1600">
              <a:solidFill>
                <a:schemeClr val="dk2"/>
              </a:solidFill>
              <a:latin typeface="Arial"/>
              <a:ea typeface="Arial"/>
              <a:cs typeface="Arial"/>
              <a:sym typeface="Arial"/>
            </a:endParaRPr>
          </a:p>
          <a:p>
            <a:pPr indent="-330200" lvl="2" marL="13716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Typically structured, such as customer records, transactions, or inventory lists.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Example</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A </a:t>
            </a:r>
            <a:r>
              <a:rPr b="1" lang="en" sz="1600">
                <a:solidFill>
                  <a:schemeClr val="dk2"/>
                </a:solidFill>
                <a:latin typeface="Arial"/>
                <a:ea typeface="Arial"/>
                <a:cs typeface="Arial"/>
                <a:sym typeface="Arial"/>
              </a:rPr>
              <a:t>small business</a:t>
            </a:r>
            <a:r>
              <a:rPr lang="en" sz="1600">
                <a:solidFill>
                  <a:schemeClr val="dk2"/>
                </a:solidFill>
                <a:latin typeface="Arial"/>
                <a:ea typeface="Arial"/>
                <a:cs typeface="Arial"/>
                <a:sym typeface="Arial"/>
              </a:rPr>
              <a:t> might deal with small data: daily sales logs, customer details, or product inventory.</a:t>
            </a:r>
            <a:endParaRPr sz="16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222"/>
          <p:cNvSpPr txBox="1"/>
          <p:nvPr>
            <p:ph idx="1" type="subTitle"/>
          </p:nvPr>
        </p:nvSpPr>
        <p:spPr>
          <a:xfrm>
            <a:off x="332525" y="161450"/>
            <a:ext cx="8183700" cy="4520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Step 2 – Develop the App</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Choose Your Development Environment</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Develop your app locally or directly in NCP’s environment using pre-configured development stacks.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Languages &amp; Frameworks</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NCP supports multiple languages like Python, Node.js, Java, and Ruby. You can use popular frameworks like Django, Flask, React, etc.</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Build and Test Locally</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Code your app on your local machine and test the core features (APIs, database interactions).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Integrate with NCP APIs and Services</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Connect to NCP services (e.g., database, storage, etc.) through their API endpoints for your app's functionality.</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223"/>
          <p:cNvSpPr txBox="1"/>
          <p:nvPr>
            <p:ph idx="1" type="subTitle"/>
          </p:nvPr>
        </p:nvSpPr>
        <p:spPr>
          <a:xfrm>
            <a:off x="185650" y="88800"/>
            <a:ext cx="8484000" cy="4520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700">
                <a:solidFill>
                  <a:schemeClr val="dk2"/>
                </a:solidFill>
                <a:latin typeface="Arial"/>
                <a:ea typeface="Arial"/>
                <a:cs typeface="Arial"/>
                <a:sym typeface="Arial"/>
              </a:rPr>
              <a:t>Step 3 – Deploy the App to NCP</a:t>
            </a:r>
            <a:endParaRPr b="1" sz="1700">
              <a:solidFill>
                <a:schemeClr val="dk2"/>
              </a:solidFill>
              <a:latin typeface="Arial"/>
              <a:ea typeface="Arial"/>
              <a:cs typeface="Arial"/>
              <a:sym typeface="Arial"/>
            </a:endParaRPr>
          </a:p>
          <a:p>
            <a:pPr indent="-323850" lvl="0" marL="457200" rtl="0" algn="l">
              <a:lnSpc>
                <a:spcPct val="115000"/>
              </a:lnSpc>
              <a:spcBef>
                <a:spcPts val="1200"/>
              </a:spcBef>
              <a:spcAft>
                <a:spcPts val="0"/>
              </a:spcAft>
              <a:buClr>
                <a:schemeClr val="dk2"/>
              </a:buClr>
              <a:buSzPts val="1500"/>
              <a:buFont typeface="Arial"/>
              <a:buChar char="●"/>
            </a:pPr>
            <a:r>
              <a:rPr b="1" lang="en" sz="1500">
                <a:solidFill>
                  <a:schemeClr val="dk2"/>
                </a:solidFill>
                <a:latin typeface="Arial"/>
                <a:ea typeface="Arial"/>
                <a:cs typeface="Arial"/>
                <a:sym typeface="Arial"/>
              </a:rPr>
              <a:t>Set Up Cloud Infrastructure</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Create and configure resources like VMs, Kubernetes clusters, or App Engine services.</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Use </a:t>
            </a:r>
            <a:r>
              <a:rPr b="1" lang="en" sz="1500">
                <a:solidFill>
                  <a:schemeClr val="dk2"/>
                </a:solidFill>
                <a:latin typeface="Arial"/>
                <a:ea typeface="Arial"/>
                <a:cs typeface="Arial"/>
                <a:sym typeface="Arial"/>
              </a:rPr>
              <a:t>NCP Console</a:t>
            </a:r>
            <a:r>
              <a:rPr lang="en" sz="1500">
                <a:solidFill>
                  <a:schemeClr val="dk2"/>
                </a:solidFill>
                <a:latin typeface="Arial"/>
                <a:ea typeface="Arial"/>
                <a:cs typeface="Arial"/>
                <a:sym typeface="Arial"/>
              </a:rPr>
              <a:t> or </a:t>
            </a:r>
            <a:r>
              <a:rPr b="1" lang="en" sz="1500">
                <a:solidFill>
                  <a:schemeClr val="dk2"/>
                </a:solidFill>
                <a:latin typeface="Arial"/>
                <a:ea typeface="Arial"/>
                <a:cs typeface="Arial"/>
                <a:sym typeface="Arial"/>
              </a:rPr>
              <a:t>CLI</a:t>
            </a:r>
            <a:r>
              <a:rPr lang="en" sz="1500">
                <a:solidFill>
                  <a:schemeClr val="dk2"/>
                </a:solidFill>
                <a:latin typeface="Arial"/>
                <a:ea typeface="Arial"/>
                <a:cs typeface="Arial"/>
                <a:sym typeface="Arial"/>
              </a:rPr>
              <a:t> to provision services.</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Deploy Your Code</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Deploy your app using </a:t>
            </a:r>
            <a:r>
              <a:rPr b="1" lang="en" sz="1500">
                <a:solidFill>
                  <a:schemeClr val="dk2"/>
                </a:solidFill>
                <a:latin typeface="Arial"/>
                <a:ea typeface="Arial"/>
                <a:cs typeface="Arial"/>
                <a:sym typeface="Arial"/>
              </a:rPr>
              <a:t>CI/CD pipelines</a:t>
            </a:r>
            <a:r>
              <a:rPr lang="en" sz="1500">
                <a:solidFill>
                  <a:schemeClr val="dk2"/>
                </a:solidFill>
                <a:latin typeface="Arial"/>
                <a:ea typeface="Arial"/>
                <a:cs typeface="Arial"/>
                <a:sym typeface="Arial"/>
              </a:rPr>
              <a:t> with NCP's built-in tools or third-party services (Jenkins, GitLab).</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You can deploy a web app using NCP's </a:t>
            </a:r>
            <a:r>
              <a:rPr b="1" lang="en" sz="1500">
                <a:solidFill>
                  <a:schemeClr val="dk2"/>
                </a:solidFill>
                <a:latin typeface="Arial"/>
                <a:ea typeface="Arial"/>
                <a:cs typeface="Arial"/>
                <a:sym typeface="Arial"/>
              </a:rPr>
              <a:t>App Engine</a:t>
            </a:r>
            <a:r>
              <a:rPr lang="en" sz="1500">
                <a:solidFill>
                  <a:schemeClr val="dk2"/>
                </a:solidFill>
                <a:latin typeface="Arial"/>
                <a:ea typeface="Arial"/>
                <a:cs typeface="Arial"/>
                <a:sym typeface="Arial"/>
              </a:rPr>
              <a:t>, or a containerized app via </a:t>
            </a:r>
            <a:r>
              <a:rPr b="1" lang="en" sz="1500">
                <a:solidFill>
                  <a:schemeClr val="dk2"/>
                </a:solidFill>
                <a:latin typeface="Arial"/>
                <a:ea typeface="Arial"/>
                <a:cs typeface="Arial"/>
                <a:sym typeface="Arial"/>
              </a:rPr>
              <a:t>Kubernetes Engine</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Monitor and Scale</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Set up </a:t>
            </a:r>
            <a:r>
              <a:rPr b="1" lang="en" sz="1500">
                <a:solidFill>
                  <a:schemeClr val="dk2"/>
                </a:solidFill>
                <a:latin typeface="Arial"/>
                <a:ea typeface="Arial"/>
                <a:cs typeface="Arial"/>
                <a:sym typeface="Arial"/>
              </a:rPr>
              <a:t>Auto Scaling</a:t>
            </a:r>
            <a:r>
              <a:rPr lang="en" sz="1500">
                <a:solidFill>
                  <a:schemeClr val="dk2"/>
                </a:solidFill>
                <a:latin typeface="Arial"/>
                <a:ea typeface="Arial"/>
                <a:cs typeface="Arial"/>
                <a:sym typeface="Arial"/>
              </a:rPr>
              <a:t>, </a:t>
            </a:r>
            <a:r>
              <a:rPr b="1" lang="en" sz="1500">
                <a:solidFill>
                  <a:schemeClr val="dk2"/>
                </a:solidFill>
                <a:latin typeface="Arial"/>
                <a:ea typeface="Arial"/>
                <a:cs typeface="Arial"/>
                <a:sym typeface="Arial"/>
              </a:rPr>
              <a:t>Load Balancers</a:t>
            </a:r>
            <a:r>
              <a:rPr lang="en" sz="1500">
                <a:solidFill>
                  <a:schemeClr val="dk2"/>
                </a:solidFill>
                <a:latin typeface="Arial"/>
                <a:ea typeface="Arial"/>
                <a:cs typeface="Arial"/>
                <a:sym typeface="Arial"/>
              </a:rPr>
              <a:t>, and use </a:t>
            </a:r>
            <a:r>
              <a:rPr b="1" lang="en" sz="1500">
                <a:solidFill>
                  <a:schemeClr val="dk2"/>
                </a:solidFill>
                <a:latin typeface="Arial"/>
                <a:ea typeface="Arial"/>
                <a:cs typeface="Arial"/>
                <a:sym typeface="Arial"/>
              </a:rPr>
              <a:t>Cloud Monitoring</a:t>
            </a:r>
            <a:r>
              <a:rPr lang="en" sz="1500">
                <a:solidFill>
                  <a:schemeClr val="dk2"/>
                </a:solidFill>
                <a:latin typeface="Arial"/>
                <a:ea typeface="Arial"/>
                <a:cs typeface="Arial"/>
                <a:sym typeface="Arial"/>
              </a:rPr>
              <a:t> to ensure the app runs smoothly.</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NCP provides </a:t>
            </a:r>
            <a:r>
              <a:rPr b="1" lang="en" sz="1500">
                <a:solidFill>
                  <a:schemeClr val="dk2"/>
                </a:solidFill>
                <a:latin typeface="Arial"/>
                <a:ea typeface="Arial"/>
                <a:cs typeface="Arial"/>
                <a:sym typeface="Arial"/>
              </a:rPr>
              <a:t>Logging and Monitoring</a:t>
            </a:r>
            <a:r>
              <a:rPr lang="en" sz="1500">
                <a:solidFill>
                  <a:schemeClr val="dk2"/>
                </a:solidFill>
                <a:latin typeface="Arial"/>
                <a:ea typeface="Arial"/>
                <a:cs typeface="Arial"/>
                <a:sym typeface="Arial"/>
              </a:rPr>
              <a:t> for real-time visibility into app performance.</a:t>
            </a:r>
            <a:endParaRPr sz="15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500">
              <a:solidFill>
                <a:schemeClr val="dk2"/>
              </a:solidFill>
              <a:latin typeface="Arial"/>
              <a:ea typeface="Arial"/>
              <a:cs typeface="Arial"/>
              <a:sym typeface="Arial"/>
            </a:endParaRPr>
          </a:p>
          <a:p>
            <a:pPr indent="0" lvl="0" marL="0" rtl="0" algn="l">
              <a:spcBef>
                <a:spcPts val="0"/>
              </a:spcBef>
              <a:spcAft>
                <a:spcPts val="0"/>
              </a:spcAft>
              <a:buNone/>
            </a:pPr>
            <a:r>
              <a:t/>
            </a:r>
            <a:endParaRPr sz="2800"/>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224"/>
          <p:cNvSpPr txBox="1"/>
          <p:nvPr>
            <p:ph idx="1" type="subTitle"/>
          </p:nvPr>
        </p:nvSpPr>
        <p:spPr>
          <a:xfrm>
            <a:off x="72650" y="217950"/>
            <a:ext cx="8596800" cy="4423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Manage, Optimize, and Scale</a:t>
            </a:r>
            <a:endParaRPr b="1" sz="18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Char char="●"/>
            </a:pPr>
            <a:r>
              <a:rPr b="1" lang="en" sz="1600">
                <a:solidFill>
                  <a:schemeClr val="dk2"/>
                </a:solidFill>
                <a:latin typeface="Arial"/>
                <a:ea typeface="Arial"/>
                <a:cs typeface="Arial"/>
                <a:sym typeface="Arial"/>
              </a:rPr>
              <a:t>Continuous Monitoring</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Use </a:t>
            </a:r>
            <a:r>
              <a:rPr b="1" lang="en" sz="1600">
                <a:solidFill>
                  <a:schemeClr val="dk2"/>
                </a:solidFill>
                <a:latin typeface="Arial"/>
                <a:ea typeface="Arial"/>
                <a:cs typeface="Arial"/>
                <a:sym typeface="Arial"/>
              </a:rPr>
              <a:t>NCP Cloud Monitoring</a:t>
            </a:r>
            <a:r>
              <a:rPr lang="en" sz="1600">
                <a:solidFill>
                  <a:schemeClr val="dk2"/>
                </a:solidFill>
                <a:latin typeface="Arial"/>
                <a:ea typeface="Arial"/>
                <a:cs typeface="Arial"/>
                <a:sym typeface="Arial"/>
              </a:rPr>
              <a:t> to track server performance, traffic, and user activity.</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Set up alerts and logging to monitor application health.</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Optimize Performance</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Implement caching mechanisms (using </a:t>
            </a:r>
            <a:r>
              <a:rPr b="1" lang="en" sz="1600">
                <a:solidFill>
                  <a:schemeClr val="dk2"/>
                </a:solidFill>
                <a:latin typeface="Arial"/>
                <a:ea typeface="Arial"/>
                <a:cs typeface="Arial"/>
                <a:sym typeface="Arial"/>
              </a:rPr>
              <a:t>Redis</a:t>
            </a:r>
            <a:r>
              <a:rPr lang="en" sz="1600">
                <a:solidFill>
                  <a:schemeClr val="dk2"/>
                </a:solidFill>
                <a:latin typeface="Arial"/>
                <a:ea typeface="Arial"/>
                <a:cs typeface="Arial"/>
                <a:sym typeface="Arial"/>
              </a:rPr>
              <a:t> or </a:t>
            </a:r>
            <a:r>
              <a:rPr b="1" lang="en" sz="1600">
                <a:solidFill>
                  <a:schemeClr val="dk2"/>
                </a:solidFill>
                <a:latin typeface="Arial"/>
                <a:ea typeface="Arial"/>
                <a:cs typeface="Arial"/>
                <a:sym typeface="Arial"/>
              </a:rPr>
              <a:t>CDN</a:t>
            </a:r>
            <a:r>
              <a:rPr lang="en" sz="1600">
                <a:solidFill>
                  <a:schemeClr val="dk2"/>
                </a:solidFill>
                <a:latin typeface="Arial"/>
                <a:ea typeface="Arial"/>
                <a:cs typeface="Arial"/>
                <a:sym typeface="Arial"/>
              </a:rPr>
              <a:t>), database optimization, and use </a:t>
            </a:r>
            <a:r>
              <a:rPr b="1" lang="en" sz="1600">
                <a:solidFill>
                  <a:schemeClr val="dk2"/>
                </a:solidFill>
                <a:latin typeface="Arial"/>
                <a:ea typeface="Arial"/>
                <a:cs typeface="Arial"/>
                <a:sym typeface="Arial"/>
              </a:rPr>
              <a:t>Elastic Load Balancers</a:t>
            </a:r>
            <a:r>
              <a:rPr lang="en" sz="1600">
                <a:solidFill>
                  <a:schemeClr val="dk2"/>
                </a:solidFill>
                <a:latin typeface="Arial"/>
                <a:ea typeface="Arial"/>
                <a:cs typeface="Arial"/>
                <a:sym typeface="Arial"/>
              </a:rPr>
              <a:t> to manage traffic.</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Ensure security with features like </a:t>
            </a:r>
            <a:r>
              <a:rPr b="1" lang="en" sz="1600">
                <a:solidFill>
                  <a:schemeClr val="dk2"/>
                </a:solidFill>
                <a:latin typeface="Arial"/>
                <a:ea typeface="Arial"/>
                <a:cs typeface="Arial"/>
                <a:sym typeface="Arial"/>
              </a:rPr>
              <a:t>VPC</a:t>
            </a:r>
            <a:r>
              <a:rPr lang="en" sz="1600">
                <a:solidFill>
                  <a:schemeClr val="dk2"/>
                </a:solidFill>
                <a:latin typeface="Arial"/>
                <a:ea typeface="Arial"/>
                <a:cs typeface="Arial"/>
                <a:sym typeface="Arial"/>
              </a:rPr>
              <a:t>, </a:t>
            </a:r>
            <a:r>
              <a:rPr b="1" lang="en" sz="1600">
                <a:solidFill>
                  <a:schemeClr val="dk2"/>
                </a:solidFill>
                <a:latin typeface="Arial"/>
                <a:ea typeface="Arial"/>
                <a:cs typeface="Arial"/>
                <a:sym typeface="Arial"/>
              </a:rPr>
              <a:t>IAM</a:t>
            </a:r>
            <a:r>
              <a:rPr lang="en" sz="1600">
                <a:solidFill>
                  <a:schemeClr val="dk2"/>
                </a:solidFill>
                <a:latin typeface="Arial"/>
                <a:ea typeface="Arial"/>
                <a:cs typeface="Arial"/>
                <a:sym typeface="Arial"/>
              </a:rPr>
              <a:t> (Identity and Access Management), and </a:t>
            </a:r>
            <a:r>
              <a:rPr b="1" lang="en" sz="1600">
                <a:solidFill>
                  <a:schemeClr val="dk2"/>
                </a:solidFill>
                <a:latin typeface="Arial"/>
                <a:ea typeface="Arial"/>
                <a:cs typeface="Arial"/>
                <a:sym typeface="Arial"/>
              </a:rPr>
              <a:t>SSL certificates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Scale &amp; Update</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Scale horizontally using Kubernetes or by adding more instances in your app.</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Continuously update your app with zero downtime using </a:t>
            </a:r>
            <a:r>
              <a:rPr b="1" lang="en" sz="1600">
                <a:solidFill>
                  <a:schemeClr val="dk2"/>
                </a:solidFill>
                <a:latin typeface="Arial"/>
                <a:ea typeface="Arial"/>
                <a:cs typeface="Arial"/>
                <a:sym typeface="Arial"/>
              </a:rPr>
              <a:t>blue-green deployments</a:t>
            </a:r>
            <a:r>
              <a:rPr lang="en" sz="1600">
                <a:solidFill>
                  <a:schemeClr val="dk2"/>
                </a:solidFill>
                <a:latin typeface="Arial"/>
                <a:ea typeface="Arial"/>
                <a:cs typeface="Arial"/>
                <a:sym typeface="Arial"/>
              </a:rPr>
              <a:t> or </a:t>
            </a:r>
            <a:r>
              <a:rPr b="1" lang="en" sz="1600">
                <a:solidFill>
                  <a:schemeClr val="dk2"/>
                </a:solidFill>
                <a:latin typeface="Arial"/>
                <a:ea typeface="Arial"/>
                <a:cs typeface="Arial"/>
                <a:sym typeface="Arial"/>
              </a:rPr>
              <a:t>rolling updates</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225"/>
          <p:cNvSpPr txBox="1"/>
          <p:nvPr>
            <p:ph idx="1" type="subTitle"/>
          </p:nvPr>
        </p:nvSpPr>
        <p:spPr>
          <a:xfrm>
            <a:off x="485875" y="209875"/>
            <a:ext cx="8183700" cy="4423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500">
                <a:solidFill>
                  <a:schemeClr val="dk2"/>
                </a:solidFill>
                <a:latin typeface="Arial"/>
                <a:ea typeface="Arial"/>
                <a:cs typeface="Arial"/>
                <a:sym typeface="Arial"/>
              </a:rPr>
              <a:t>Conclusion:</a:t>
            </a:r>
            <a:endParaRPr b="1" sz="2500">
              <a:solidFill>
                <a:schemeClr val="dk2"/>
              </a:solidFill>
              <a:latin typeface="Arial"/>
              <a:ea typeface="Arial"/>
              <a:cs typeface="Arial"/>
              <a:sym typeface="Arial"/>
            </a:endParaRPr>
          </a:p>
          <a:p>
            <a:pPr indent="-374650" lvl="0" marL="457200" rtl="0" algn="l">
              <a:lnSpc>
                <a:spcPct val="115000"/>
              </a:lnSpc>
              <a:spcBef>
                <a:spcPts val="1200"/>
              </a:spcBef>
              <a:spcAft>
                <a:spcPts val="0"/>
              </a:spcAft>
              <a:buClr>
                <a:schemeClr val="dk2"/>
              </a:buClr>
              <a:buSzPts val="2300"/>
              <a:buFont typeface="Arial"/>
              <a:buAutoNum type="arabicPeriod"/>
            </a:pPr>
            <a:r>
              <a:rPr b="1" lang="en" sz="2300">
                <a:solidFill>
                  <a:schemeClr val="dk2"/>
                </a:solidFill>
                <a:latin typeface="Arial"/>
                <a:ea typeface="Arial"/>
                <a:cs typeface="Arial"/>
                <a:sym typeface="Arial"/>
              </a:rPr>
              <a:t>Design</a:t>
            </a:r>
            <a:r>
              <a:rPr lang="en" sz="2300">
                <a:solidFill>
                  <a:schemeClr val="dk2"/>
                </a:solidFill>
                <a:latin typeface="Arial"/>
                <a:ea typeface="Arial"/>
                <a:cs typeface="Arial"/>
                <a:sym typeface="Arial"/>
              </a:rPr>
              <a:t>: Architect the app using NCP's services for compute, storage, and networking.</a:t>
            </a:r>
            <a:endParaRPr sz="2300">
              <a:solidFill>
                <a:schemeClr val="dk2"/>
              </a:solidFill>
              <a:latin typeface="Arial"/>
              <a:ea typeface="Arial"/>
              <a:cs typeface="Arial"/>
              <a:sym typeface="Arial"/>
            </a:endParaRPr>
          </a:p>
          <a:p>
            <a:pPr indent="-374650" lvl="0" marL="457200" rtl="0" algn="l">
              <a:lnSpc>
                <a:spcPct val="115000"/>
              </a:lnSpc>
              <a:spcBef>
                <a:spcPts val="0"/>
              </a:spcBef>
              <a:spcAft>
                <a:spcPts val="0"/>
              </a:spcAft>
              <a:buClr>
                <a:schemeClr val="dk2"/>
              </a:buClr>
              <a:buSzPts val="2300"/>
              <a:buFont typeface="Arial"/>
              <a:buAutoNum type="arabicPeriod"/>
            </a:pPr>
            <a:r>
              <a:rPr b="1" lang="en" sz="2300">
                <a:solidFill>
                  <a:schemeClr val="dk2"/>
                </a:solidFill>
                <a:latin typeface="Arial"/>
                <a:ea typeface="Arial"/>
                <a:cs typeface="Arial"/>
                <a:sym typeface="Arial"/>
              </a:rPr>
              <a:t>Develop</a:t>
            </a:r>
            <a:r>
              <a:rPr lang="en" sz="2300">
                <a:solidFill>
                  <a:schemeClr val="dk2"/>
                </a:solidFill>
                <a:latin typeface="Arial"/>
                <a:ea typeface="Arial"/>
                <a:cs typeface="Arial"/>
                <a:sym typeface="Arial"/>
              </a:rPr>
              <a:t>: Build and test locally or on NCP's cloud environment.</a:t>
            </a:r>
            <a:endParaRPr sz="2300">
              <a:solidFill>
                <a:schemeClr val="dk2"/>
              </a:solidFill>
              <a:latin typeface="Arial"/>
              <a:ea typeface="Arial"/>
              <a:cs typeface="Arial"/>
              <a:sym typeface="Arial"/>
            </a:endParaRPr>
          </a:p>
          <a:p>
            <a:pPr indent="-374650" lvl="0" marL="457200" rtl="0" algn="l">
              <a:lnSpc>
                <a:spcPct val="115000"/>
              </a:lnSpc>
              <a:spcBef>
                <a:spcPts val="0"/>
              </a:spcBef>
              <a:spcAft>
                <a:spcPts val="0"/>
              </a:spcAft>
              <a:buClr>
                <a:schemeClr val="dk2"/>
              </a:buClr>
              <a:buSzPts val="2300"/>
              <a:buFont typeface="Arial"/>
              <a:buAutoNum type="arabicPeriod"/>
            </a:pPr>
            <a:r>
              <a:rPr b="1" lang="en" sz="2300">
                <a:solidFill>
                  <a:schemeClr val="dk2"/>
                </a:solidFill>
                <a:latin typeface="Arial"/>
                <a:ea typeface="Arial"/>
                <a:cs typeface="Arial"/>
                <a:sym typeface="Arial"/>
              </a:rPr>
              <a:t>Deploy</a:t>
            </a:r>
            <a:r>
              <a:rPr lang="en" sz="2300">
                <a:solidFill>
                  <a:schemeClr val="dk2"/>
                </a:solidFill>
                <a:latin typeface="Arial"/>
                <a:ea typeface="Arial"/>
                <a:cs typeface="Arial"/>
                <a:sym typeface="Arial"/>
              </a:rPr>
              <a:t>: Use NCP tools like App Engine or Kubernetes for deployment.</a:t>
            </a:r>
            <a:endParaRPr sz="2300">
              <a:solidFill>
                <a:schemeClr val="dk2"/>
              </a:solidFill>
              <a:latin typeface="Arial"/>
              <a:ea typeface="Arial"/>
              <a:cs typeface="Arial"/>
              <a:sym typeface="Arial"/>
            </a:endParaRPr>
          </a:p>
          <a:p>
            <a:pPr indent="-374650" lvl="0" marL="457200" rtl="0" algn="l">
              <a:lnSpc>
                <a:spcPct val="115000"/>
              </a:lnSpc>
              <a:spcBef>
                <a:spcPts val="0"/>
              </a:spcBef>
              <a:spcAft>
                <a:spcPts val="0"/>
              </a:spcAft>
              <a:buClr>
                <a:schemeClr val="dk2"/>
              </a:buClr>
              <a:buSzPts val="2300"/>
              <a:buFont typeface="Arial"/>
              <a:buAutoNum type="arabicPeriod"/>
            </a:pPr>
            <a:r>
              <a:rPr b="1" lang="en" sz="2300">
                <a:solidFill>
                  <a:schemeClr val="dk2"/>
                </a:solidFill>
                <a:latin typeface="Arial"/>
                <a:ea typeface="Arial"/>
                <a:cs typeface="Arial"/>
                <a:sym typeface="Arial"/>
              </a:rPr>
              <a:t>Manage &amp; Scale</a:t>
            </a:r>
            <a:r>
              <a:rPr lang="en" sz="2300">
                <a:solidFill>
                  <a:schemeClr val="dk2"/>
                </a:solidFill>
                <a:latin typeface="Arial"/>
                <a:ea typeface="Arial"/>
                <a:cs typeface="Arial"/>
                <a:sym typeface="Arial"/>
              </a:rPr>
              <a:t>: Continuously monitor, optimize, and scale as your app grows.</a:t>
            </a:r>
            <a:endParaRPr sz="23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226"/>
          <p:cNvSpPr txBox="1"/>
          <p:nvPr>
            <p:ph type="ctrTitle"/>
          </p:nvPr>
        </p:nvSpPr>
        <p:spPr>
          <a:xfrm>
            <a:off x="485875" y="264475"/>
            <a:ext cx="8183700" cy="316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COLOUR CODE ?</a:t>
            </a:r>
            <a:endParaRPr/>
          </a:p>
        </p:txBody>
      </p:sp>
      <p:sp>
        <p:nvSpPr>
          <p:cNvPr id="1176" name="Google Shape;1176;p226"/>
          <p:cNvSpPr txBox="1"/>
          <p:nvPr>
            <p:ph idx="1" type="subTitle"/>
          </p:nvPr>
        </p:nvSpPr>
        <p:spPr>
          <a:xfrm>
            <a:off x="48425" y="581275"/>
            <a:ext cx="8621100" cy="4132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What is a Color Code?</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Color Code</a:t>
            </a:r>
            <a:r>
              <a:rPr lang="en" sz="1700">
                <a:solidFill>
                  <a:schemeClr val="dk2"/>
                </a:solidFill>
                <a:latin typeface="Arial"/>
                <a:ea typeface="Arial"/>
                <a:cs typeface="Arial"/>
                <a:sym typeface="Arial"/>
              </a:rPr>
              <a:t>: A system used to define colors using a specific set of values or identifiers.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Commonly used in digital design, web development, and graphics to represent colors.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Color codes are essential for accurate color reproduction on digital screens or in print.</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Types of Color Codes: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Hexadecimal (Hex)</a:t>
            </a:r>
            <a:r>
              <a:rPr lang="en" sz="1700">
                <a:solidFill>
                  <a:schemeClr val="dk2"/>
                </a:solidFill>
                <a:latin typeface="Arial"/>
                <a:ea typeface="Arial"/>
                <a:cs typeface="Arial"/>
                <a:sym typeface="Arial"/>
              </a:rPr>
              <a:t>: #FFFFFF</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RGB (Red, Green, Blue)</a:t>
            </a:r>
            <a:r>
              <a:rPr lang="en" sz="1700">
                <a:solidFill>
                  <a:schemeClr val="dk2"/>
                </a:solidFill>
                <a:latin typeface="Arial"/>
                <a:ea typeface="Arial"/>
                <a:cs typeface="Arial"/>
                <a:sym typeface="Arial"/>
              </a:rPr>
              <a:t>: rgb(255, 255, 255)</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HSL (Hue, Saturation, Lightness)</a:t>
            </a:r>
            <a:r>
              <a:rPr lang="en" sz="1700">
                <a:solidFill>
                  <a:schemeClr val="dk2"/>
                </a:solidFill>
                <a:latin typeface="Arial"/>
                <a:ea typeface="Arial"/>
                <a:cs typeface="Arial"/>
                <a:sym typeface="Arial"/>
              </a:rPr>
              <a:t>: hsl(0, 0%, 100%)</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CMYK (Cyan, Magenta, Yellow, Black)</a:t>
            </a:r>
            <a:r>
              <a:rPr lang="en" sz="1700">
                <a:solidFill>
                  <a:schemeClr val="dk2"/>
                </a:solidFill>
                <a:latin typeface="Arial"/>
                <a:ea typeface="Arial"/>
                <a:cs typeface="Arial"/>
                <a:sym typeface="Arial"/>
              </a:rPr>
              <a:t>: cmyk(0%, 0%, 0%, 0%)</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227"/>
          <p:cNvSpPr txBox="1"/>
          <p:nvPr>
            <p:ph idx="1" type="subTitle"/>
          </p:nvPr>
        </p:nvSpPr>
        <p:spPr>
          <a:xfrm>
            <a:off x="129150" y="185650"/>
            <a:ext cx="8540400" cy="4334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Hexadecimal Color Code</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Format</a:t>
            </a:r>
            <a:r>
              <a:rPr lang="en" sz="2000">
                <a:solidFill>
                  <a:schemeClr val="dk2"/>
                </a:solidFill>
                <a:latin typeface="Arial"/>
                <a:ea typeface="Arial"/>
                <a:cs typeface="Arial"/>
                <a:sym typeface="Arial"/>
              </a:rPr>
              <a:t>: #RRGGBB</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a:t>
            </a:r>
            <a:r>
              <a:rPr lang="en" sz="2000">
                <a:solidFill>
                  <a:schemeClr val="dk2"/>
                </a:solidFill>
                <a:latin typeface="Arial"/>
                <a:ea typeface="Arial"/>
                <a:cs typeface="Arial"/>
                <a:sym typeface="Arial"/>
              </a:rPr>
              <a:t>: Indicates that it is a hex color code.</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RR</a:t>
            </a:r>
            <a:r>
              <a:rPr lang="en" sz="2000">
                <a:solidFill>
                  <a:schemeClr val="dk2"/>
                </a:solidFill>
                <a:latin typeface="Arial"/>
                <a:ea typeface="Arial"/>
                <a:cs typeface="Arial"/>
                <a:sym typeface="Arial"/>
              </a:rPr>
              <a:t>: Two digits (00 to FF) for the red component.</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GG</a:t>
            </a:r>
            <a:r>
              <a:rPr lang="en" sz="2000">
                <a:solidFill>
                  <a:schemeClr val="dk2"/>
                </a:solidFill>
                <a:latin typeface="Arial"/>
                <a:ea typeface="Arial"/>
                <a:cs typeface="Arial"/>
                <a:sym typeface="Arial"/>
              </a:rPr>
              <a:t>: Two digits (00 to FF) for the green component.</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BB</a:t>
            </a:r>
            <a:r>
              <a:rPr lang="en" sz="2000">
                <a:solidFill>
                  <a:schemeClr val="dk2"/>
                </a:solidFill>
                <a:latin typeface="Arial"/>
                <a:ea typeface="Arial"/>
                <a:cs typeface="Arial"/>
                <a:sym typeface="Arial"/>
              </a:rPr>
              <a:t>: Two digits (00 to FF) for the blue component.</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Example:</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#FF5733</a:t>
            </a:r>
            <a:r>
              <a:rPr lang="en" sz="2000">
                <a:solidFill>
                  <a:schemeClr val="dk2"/>
                </a:solidFill>
                <a:latin typeface="Arial"/>
                <a:ea typeface="Arial"/>
                <a:cs typeface="Arial"/>
                <a:sym typeface="Arial"/>
              </a:rPr>
              <a:t>: A shade of red-orange.</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#FFFFFF</a:t>
            </a:r>
            <a:r>
              <a:rPr lang="en" sz="2000">
                <a:solidFill>
                  <a:schemeClr val="dk2"/>
                </a:solidFill>
                <a:latin typeface="Arial"/>
                <a:ea typeface="Arial"/>
                <a:cs typeface="Arial"/>
                <a:sym typeface="Arial"/>
              </a:rPr>
              <a:t>: White (maximum value for red, green, blue).</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#000000</a:t>
            </a:r>
            <a:r>
              <a:rPr lang="en" sz="2000">
                <a:solidFill>
                  <a:schemeClr val="dk2"/>
                </a:solidFill>
                <a:latin typeface="Arial"/>
                <a:ea typeface="Arial"/>
                <a:cs typeface="Arial"/>
                <a:sym typeface="Arial"/>
              </a:rPr>
              <a:t>: Black (minimum value for red, green, blue).</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sz="3300"/>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228"/>
          <p:cNvSpPr txBox="1"/>
          <p:nvPr>
            <p:ph idx="1" type="subTitle"/>
          </p:nvPr>
        </p:nvSpPr>
        <p:spPr>
          <a:xfrm>
            <a:off x="48425" y="121075"/>
            <a:ext cx="8604900" cy="44718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RGB Color Code</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Char char="●"/>
            </a:pPr>
            <a:r>
              <a:rPr b="1" lang="en" sz="1800">
                <a:solidFill>
                  <a:schemeClr val="dk2"/>
                </a:solidFill>
                <a:latin typeface="Arial"/>
                <a:ea typeface="Arial"/>
                <a:cs typeface="Arial"/>
                <a:sym typeface="Arial"/>
              </a:rPr>
              <a:t>Format</a:t>
            </a:r>
            <a:r>
              <a:rPr lang="en" sz="1800">
                <a:solidFill>
                  <a:schemeClr val="dk2"/>
                </a:solidFill>
                <a:latin typeface="Arial"/>
                <a:ea typeface="Arial"/>
                <a:cs typeface="Arial"/>
                <a:sym typeface="Arial"/>
              </a:rPr>
              <a:t>: rgb(R, G, B)</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R</a:t>
            </a:r>
            <a:r>
              <a:rPr lang="en" sz="1800">
                <a:solidFill>
                  <a:schemeClr val="dk2"/>
                </a:solidFill>
                <a:latin typeface="Arial"/>
                <a:ea typeface="Arial"/>
                <a:cs typeface="Arial"/>
                <a:sym typeface="Arial"/>
              </a:rPr>
              <a:t>: Red component (0 to 255).</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G</a:t>
            </a:r>
            <a:r>
              <a:rPr lang="en" sz="1800">
                <a:solidFill>
                  <a:schemeClr val="dk2"/>
                </a:solidFill>
                <a:latin typeface="Arial"/>
                <a:ea typeface="Arial"/>
                <a:cs typeface="Arial"/>
                <a:sym typeface="Arial"/>
              </a:rPr>
              <a:t>: Green component (0 to 255).</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B</a:t>
            </a:r>
            <a:r>
              <a:rPr lang="en" sz="1800">
                <a:solidFill>
                  <a:schemeClr val="dk2"/>
                </a:solidFill>
                <a:latin typeface="Arial"/>
                <a:ea typeface="Arial"/>
                <a:cs typeface="Arial"/>
                <a:sym typeface="Arial"/>
              </a:rPr>
              <a:t>: Blue component (0 to 255).</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Example:</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rgb(255, 0, 0)</a:t>
            </a:r>
            <a:r>
              <a:rPr lang="en" sz="1800">
                <a:solidFill>
                  <a:schemeClr val="dk2"/>
                </a:solidFill>
                <a:latin typeface="Arial"/>
                <a:ea typeface="Arial"/>
                <a:cs typeface="Arial"/>
                <a:sym typeface="Arial"/>
              </a:rPr>
              <a:t>: Pure red.</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rgb(0, 255, 0)</a:t>
            </a:r>
            <a:r>
              <a:rPr lang="en" sz="1800">
                <a:solidFill>
                  <a:schemeClr val="dk2"/>
                </a:solidFill>
                <a:latin typeface="Arial"/>
                <a:ea typeface="Arial"/>
                <a:cs typeface="Arial"/>
                <a:sym typeface="Arial"/>
              </a:rPr>
              <a:t>: Pure green.</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rgb(0, 0, 255)</a:t>
            </a:r>
            <a:r>
              <a:rPr lang="en" sz="1800">
                <a:solidFill>
                  <a:schemeClr val="dk2"/>
                </a:solidFill>
                <a:latin typeface="Arial"/>
                <a:ea typeface="Arial"/>
                <a:cs typeface="Arial"/>
                <a:sym typeface="Arial"/>
              </a:rPr>
              <a:t>: Pure blue.</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Used in digital displays and web design to combine red, green, and blue light to create various colors.</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sz="3100"/>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229"/>
          <p:cNvSpPr txBox="1"/>
          <p:nvPr>
            <p:ph idx="1" type="subTitle"/>
          </p:nvPr>
        </p:nvSpPr>
        <p:spPr>
          <a:xfrm>
            <a:off x="209875" y="88800"/>
            <a:ext cx="8459700" cy="45930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HSL Color Code</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Char char="●"/>
            </a:pPr>
            <a:r>
              <a:rPr b="1" lang="en" sz="1800">
                <a:solidFill>
                  <a:schemeClr val="dk2"/>
                </a:solidFill>
                <a:latin typeface="Arial"/>
                <a:ea typeface="Arial"/>
                <a:cs typeface="Arial"/>
                <a:sym typeface="Arial"/>
              </a:rPr>
              <a:t>Format</a:t>
            </a:r>
            <a:r>
              <a:rPr lang="en" sz="1800">
                <a:solidFill>
                  <a:schemeClr val="dk2"/>
                </a:solidFill>
                <a:latin typeface="Arial"/>
                <a:ea typeface="Arial"/>
                <a:cs typeface="Arial"/>
                <a:sym typeface="Arial"/>
              </a:rPr>
              <a:t>: hsl(H, S%, L%)</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H</a:t>
            </a:r>
            <a:r>
              <a:rPr lang="en" sz="1800">
                <a:solidFill>
                  <a:schemeClr val="dk2"/>
                </a:solidFill>
                <a:latin typeface="Arial"/>
                <a:ea typeface="Arial"/>
                <a:cs typeface="Arial"/>
                <a:sym typeface="Arial"/>
              </a:rPr>
              <a:t>: Hue (0 to 360 degrees; defines the color itself).</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S</a:t>
            </a:r>
            <a:r>
              <a:rPr lang="en" sz="1800">
                <a:solidFill>
                  <a:schemeClr val="dk2"/>
                </a:solidFill>
                <a:latin typeface="Arial"/>
                <a:ea typeface="Arial"/>
                <a:cs typeface="Arial"/>
                <a:sym typeface="Arial"/>
              </a:rPr>
              <a:t>: Saturation (0% to 100%; intensity of the color).</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L</a:t>
            </a:r>
            <a:r>
              <a:rPr lang="en" sz="1800">
                <a:solidFill>
                  <a:schemeClr val="dk2"/>
                </a:solidFill>
                <a:latin typeface="Arial"/>
                <a:ea typeface="Arial"/>
                <a:cs typeface="Arial"/>
                <a:sym typeface="Arial"/>
              </a:rPr>
              <a:t>: Lightness (0% to 100%; lightness of the color).</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Example:</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hsl(0, 100%, 50%)</a:t>
            </a:r>
            <a:r>
              <a:rPr lang="en" sz="1800">
                <a:solidFill>
                  <a:schemeClr val="dk2"/>
                </a:solidFill>
                <a:latin typeface="Arial"/>
                <a:ea typeface="Arial"/>
                <a:cs typeface="Arial"/>
                <a:sym typeface="Arial"/>
              </a:rPr>
              <a:t>: Pure red (hue of 0°).</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hsl(120, 100%, 50%)</a:t>
            </a:r>
            <a:r>
              <a:rPr lang="en" sz="1800">
                <a:solidFill>
                  <a:schemeClr val="dk2"/>
                </a:solidFill>
                <a:latin typeface="Arial"/>
                <a:ea typeface="Arial"/>
                <a:cs typeface="Arial"/>
                <a:sym typeface="Arial"/>
              </a:rPr>
              <a:t>: Pure green (hue of 120°).</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hsl(240, 100%, 50%)</a:t>
            </a:r>
            <a:r>
              <a:rPr lang="en" sz="1800">
                <a:solidFill>
                  <a:schemeClr val="dk2"/>
                </a:solidFill>
                <a:latin typeface="Arial"/>
                <a:ea typeface="Arial"/>
                <a:cs typeface="Arial"/>
                <a:sym typeface="Arial"/>
              </a:rPr>
              <a:t>: Pure blue (hue of 240°).</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HSL is often more intuitive for humans because it separates the color (hue), the intensity (saturation), and the lightness level.</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sz="3100"/>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230"/>
          <p:cNvSpPr txBox="1"/>
          <p:nvPr>
            <p:ph idx="1" type="subTitle"/>
          </p:nvPr>
        </p:nvSpPr>
        <p:spPr>
          <a:xfrm>
            <a:off x="485875" y="129150"/>
            <a:ext cx="8183700" cy="4471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CMYK Color Code</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Format</a:t>
            </a:r>
            <a:r>
              <a:rPr lang="en" sz="1900">
                <a:solidFill>
                  <a:schemeClr val="dk2"/>
                </a:solidFill>
                <a:latin typeface="Arial"/>
                <a:ea typeface="Arial"/>
                <a:cs typeface="Arial"/>
                <a:sym typeface="Arial"/>
              </a:rPr>
              <a:t>: cmyk(C, M, Y, K)</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C</a:t>
            </a:r>
            <a:r>
              <a:rPr lang="en" sz="1900">
                <a:solidFill>
                  <a:schemeClr val="dk2"/>
                </a:solidFill>
                <a:latin typeface="Arial"/>
                <a:ea typeface="Arial"/>
                <a:cs typeface="Arial"/>
                <a:sym typeface="Arial"/>
              </a:rPr>
              <a:t>: Cyan (0% to 100%).</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M</a:t>
            </a:r>
            <a:r>
              <a:rPr lang="en" sz="1900">
                <a:solidFill>
                  <a:schemeClr val="dk2"/>
                </a:solidFill>
                <a:latin typeface="Arial"/>
                <a:ea typeface="Arial"/>
                <a:cs typeface="Arial"/>
                <a:sym typeface="Arial"/>
              </a:rPr>
              <a:t>: Magenta (0% to 100%).</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Y</a:t>
            </a:r>
            <a:r>
              <a:rPr lang="en" sz="1900">
                <a:solidFill>
                  <a:schemeClr val="dk2"/>
                </a:solidFill>
                <a:latin typeface="Arial"/>
                <a:ea typeface="Arial"/>
                <a:cs typeface="Arial"/>
                <a:sym typeface="Arial"/>
              </a:rPr>
              <a:t>: Yellow (0% to 100%).</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K</a:t>
            </a:r>
            <a:r>
              <a:rPr lang="en" sz="1900">
                <a:solidFill>
                  <a:schemeClr val="dk2"/>
                </a:solidFill>
                <a:latin typeface="Arial"/>
                <a:ea typeface="Arial"/>
                <a:cs typeface="Arial"/>
                <a:sym typeface="Arial"/>
              </a:rPr>
              <a:t>: Black (0% to 100%).</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Commonly used in printing because printers use cyan, magenta, yellow, and black ink to reproduce colors.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Example:</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cmyk(0%, 100%, 100%, 0%)</a:t>
            </a:r>
            <a:r>
              <a:rPr lang="en" sz="1900">
                <a:solidFill>
                  <a:schemeClr val="dk2"/>
                </a:solidFill>
                <a:latin typeface="Arial"/>
                <a:ea typeface="Arial"/>
                <a:cs typeface="Arial"/>
                <a:sym typeface="Arial"/>
              </a:rPr>
              <a:t>: Pure red.</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cmyk(100%, 0%, 100%, 0%)</a:t>
            </a:r>
            <a:r>
              <a:rPr lang="en" sz="1900">
                <a:solidFill>
                  <a:schemeClr val="dk2"/>
                </a:solidFill>
                <a:latin typeface="Arial"/>
                <a:ea typeface="Arial"/>
                <a:cs typeface="Arial"/>
                <a:sym typeface="Arial"/>
              </a:rPr>
              <a:t>: Pure blue.</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cmyk(0%, 0%, 0%, 100%)</a:t>
            </a:r>
            <a:r>
              <a:rPr lang="en" sz="1900">
                <a:solidFill>
                  <a:schemeClr val="dk2"/>
                </a:solidFill>
                <a:latin typeface="Arial"/>
                <a:ea typeface="Arial"/>
                <a:cs typeface="Arial"/>
                <a:sym typeface="Arial"/>
              </a:rPr>
              <a:t>: Black.</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231"/>
          <p:cNvSpPr txBox="1"/>
          <p:nvPr>
            <p:ph idx="1" type="subTitle"/>
          </p:nvPr>
        </p:nvSpPr>
        <p:spPr>
          <a:xfrm>
            <a:off x="209875" y="96875"/>
            <a:ext cx="8459700" cy="4512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500">
                <a:solidFill>
                  <a:schemeClr val="dk2"/>
                </a:solidFill>
                <a:latin typeface="Arial"/>
                <a:ea typeface="Arial"/>
                <a:cs typeface="Arial"/>
                <a:sym typeface="Arial"/>
              </a:rPr>
              <a:t>Conclusion:</a:t>
            </a:r>
            <a:endParaRPr b="1" sz="25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2300">
                <a:solidFill>
                  <a:schemeClr val="dk2"/>
                </a:solidFill>
                <a:latin typeface="Arial"/>
                <a:ea typeface="Arial"/>
                <a:cs typeface="Arial"/>
                <a:sym typeface="Arial"/>
              </a:rPr>
              <a:t>Color codes are systems used to represent colors in a digital or print-friendly format. The main types of color codes are:</a:t>
            </a:r>
            <a:endParaRPr sz="2300">
              <a:solidFill>
                <a:schemeClr val="dk2"/>
              </a:solidFill>
              <a:latin typeface="Arial"/>
              <a:ea typeface="Arial"/>
              <a:cs typeface="Arial"/>
              <a:sym typeface="Arial"/>
            </a:endParaRPr>
          </a:p>
          <a:p>
            <a:pPr indent="-374650" lvl="0" marL="457200" rtl="0" algn="l">
              <a:lnSpc>
                <a:spcPct val="115000"/>
              </a:lnSpc>
              <a:spcBef>
                <a:spcPts val="1200"/>
              </a:spcBef>
              <a:spcAft>
                <a:spcPts val="0"/>
              </a:spcAft>
              <a:buClr>
                <a:schemeClr val="dk2"/>
              </a:buClr>
              <a:buSzPts val="2300"/>
              <a:buFont typeface="Arial"/>
              <a:buAutoNum type="arabicPeriod"/>
            </a:pPr>
            <a:r>
              <a:rPr b="1" lang="en" sz="2300">
                <a:solidFill>
                  <a:schemeClr val="dk2"/>
                </a:solidFill>
                <a:latin typeface="Arial"/>
                <a:ea typeface="Arial"/>
                <a:cs typeface="Arial"/>
                <a:sym typeface="Arial"/>
              </a:rPr>
              <a:t>Hex</a:t>
            </a:r>
            <a:r>
              <a:rPr lang="en" sz="2300">
                <a:solidFill>
                  <a:schemeClr val="dk2"/>
                </a:solidFill>
                <a:latin typeface="Arial"/>
                <a:ea typeface="Arial"/>
                <a:cs typeface="Arial"/>
                <a:sym typeface="Arial"/>
              </a:rPr>
              <a:t>: A six-character code using numbers and letters.</a:t>
            </a:r>
            <a:endParaRPr sz="2300">
              <a:solidFill>
                <a:schemeClr val="dk2"/>
              </a:solidFill>
              <a:latin typeface="Arial"/>
              <a:ea typeface="Arial"/>
              <a:cs typeface="Arial"/>
              <a:sym typeface="Arial"/>
            </a:endParaRPr>
          </a:p>
          <a:p>
            <a:pPr indent="-374650" lvl="0" marL="457200" rtl="0" algn="l">
              <a:lnSpc>
                <a:spcPct val="115000"/>
              </a:lnSpc>
              <a:spcBef>
                <a:spcPts val="0"/>
              </a:spcBef>
              <a:spcAft>
                <a:spcPts val="0"/>
              </a:spcAft>
              <a:buClr>
                <a:schemeClr val="dk2"/>
              </a:buClr>
              <a:buSzPts val="2300"/>
              <a:buFont typeface="Arial"/>
              <a:buAutoNum type="arabicPeriod"/>
            </a:pPr>
            <a:r>
              <a:rPr b="1" lang="en" sz="2300">
                <a:solidFill>
                  <a:schemeClr val="dk2"/>
                </a:solidFill>
                <a:latin typeface="Arial"/>
                <a:ea typeface="Arial"/>
                <a:cs typeface="Arial"/>
                <a:sym typeface="Arial"/>
              </a:rPr>
              <a:t>RGB</a:t>
            </a:r>
            <a:r>
              <a:rPr lang="en" sz="2300">
                <a:solidFill>
                  <a:schemeClr val="dk2"/>
                </a:solidFill>
                <a:latin typeface="Arial"/>
                <a:ea typeface="Arial"/>
                <a:cs typeface="Arial"/>
                <a:sym typeface="Arial"/>
              </a:rPr>
              <a:t>: A combination of red, green, and blue values.</a:t>
            </a:r>
            <a:endParaRPr sz="2300">
              <a:solidFill>
                <a:schemeClr val="dk2"/>
              </a:solidFill>
              <a:latin typeface="Arial"/>
              <a:ea typeface="Arial"/>
              <a:cs typeface="Arial"/>
              <a:sym typeface="Arial"/>
            </a:endParaRPr>
          </a:p>
          <a:p>
            <a:pPr indent="-374650" lvl="0" marL="457200" rtl="0" algn="l">
              <a:lnSpc>
                <a:spcPct val="115000"/>
              </a:lnSpc>
              <a:spcBef>
                <a:spcPts val="0"/>
              </a:spcBef>
              <a:spcAft>
                <a:spcPts val="0"/>
              </a:spcAft>
              <a:buClr>
                <a:schemeClr val="dk2"/>
              </a:buClr>
              <a:buSzPts val="2300"/>
              <a:buFont typeface="Arial"/>
              <a:buAutoNum type="arabicPeriod"/>
            </a:pPr>
            <a:r>
              <a:rPr b="1" lang="en" sz="2300">
                <a:solidFill>
                  <a:schemeClr val="dk2"/>
                </a:solidFill>
                <a:latin typeface="Arial"/>
                <a:ea typeface="Arial"/>
                <a:cs typeface="Arial"/>
                <a:sym typeface="Arial"/>
              </a:rPr>
              <a:t>HSL</a:t>
            </a:r>
            <a:r>
              <a:rPr lang="en" sz="2300">
                <a:solidFill>
                  <a:schemeClr val="dk2"/>
                </a:solidFill>
                <a:latin typeface="Arial"/>
                <a:ea typeface="Arial"/>
                <a:cs typeface="Arial"/>
                <a:sym typeface="Arial"/>
              </a:rPr>
              <a:t>: A more human-readable format with hue, saturation, and lightness.</a:t>
            </a:r>
            <a:endParaRPr sz="2300">
              <a:solidFill>
                <a:schemeClr val="dk2"/>
              </a:solidFill>
              <a:latin typeface="Arial"/>
              <a:ea typeface="Arial"/>
              <a:cs typeface="Arial"/>
              <a:sym typeface="Arial"/>
            </a:endParaRPr>
          </a:p>
          <a:p>
            <a:pPr indent="-374650" lvl="0" marL="457200" rtl="0" algn="l">
              <a:lnSpc>
                <a:spcPct val="115000"/>
              </a:lnSpc>
              <a:spcBef>
                <a:spcPts val="0"/>
              </a:spcBef>
              <a:spcAft>
                <a:spcPts val="0"/>
              </a:spcAft>
              <a:buClr>
                <a:schemeClr val="dk2"/>
              </a:buClr>
              <a:buSzPts val="2300"/>
              <a:buFont typeface="Arial"/>
              <a:buAutoNum type="arabicPeriod"/>
            </a:pPr>
            <a:r>
              <a:rPr b="1" lang="en" sz="2300">
                <a:solidFill>
                  <a:schemeClr val="dk2"/>
                </a:solidFill>
                <a:latin typeface="Arial"/>
                <a:ea typeface="Arial"/>
                <a:cs typeface="Arial"/>
                <a:sym typeface="Arial"/>
              </a:rPr>
              <a:t>CMYK</a:t>
            </a:r>
            <a:r>
              <a:rPr lang="en" sz="2300">
                <a:solidFill>
                  <a:schemeClr val="dk2"/>
                </a:solidFill>
                <a:latin typeface="Arial"/>
                <a:ea typeface="Arial"/>
                <a:cs typeface="Arial"/>
                <a:sym typeface="Arial"/>
              </a:rPr>
              <a:t>: Used in printing with cyan, magenta, yellow, and black.</a:t>
            </a:r>
            <a:endParaRPr sz="2300">
              <a:solidFill>
                <a:schemeClr val="dk2"/>
              </a:solidFill>
              <a:latin typeface="Arial"/>
              <a:ea typeface="Arial"/>
              <a:cs typeface="Arial"/>
              <a:sym typeface="Arial"/>
            </a:endParaRPr>
          </a:p>
          <a:p>
            <a:pPr indent="0" lvl="0" marL="0" rtl="0" algn="l">
              <a:spcBef>
                <a:spcPts val="1200"/>
              </a:spcBef>
              <a:spcAft>
                <a:spcPts val="0"/>
              </a:spcAft>
              <a:buNone/>
            </a:pPr>
            <a:r>
              <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type="ctrTitle"/>
          </p:nvPr>
        </p:nvSpPr>
        <p:spPr>
          <a:xfrm>
            <a:off x="485875" y="264475"/>
            <a:ext cx="8183700" cy="46464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700">
                <a:latin typeface="Arial"/>
                <a:ea typeface="Arial"/>
                <a:cs typeface="Arial"/>
                <a:sym typeface="Arial"/>
              </a:rPr>
              <a:t>The Role of Small Data in Big Data Ecosystem</a:t>
            </a:r>
            <a:endParaRPr sz="17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Small Data in a Big Data World</a:t>
            </a:r>
            <a:r>
              <a:rPr b="0" lang="en" sz="1700">
                <a:latin typeface="Arial"/>
                <a:ea typeface="Arial"/>
                <a:cs typeface="Arial"/>
                <a:sym typeface="Arial"/>
              </a:rPr>
              <a:t>:</a:t>
            </a:r>
            <a:endParaRPr b="0"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latin typeface="Arial"/>
                <a:ea typeface="Arial"/>
                <a:cs typeface="Arial"/>
                <a:sym typeface="Arial"/>
              </a:rPr>
              <a:t>Integration with Big Data</a:t>
            </a:r>
            <a:r>
              <a:rPr b="0" lang="en" sz="1700">
                <a:latin typeface="Arial"/>
                <a:ea typeface="Arial"/>
                <a:cs typeface="Arial"/>
                <a:sym typeface="Arial"/>
              </a:rPr>
              <a:t>: Small data provides the </a:t>
            </a:r>
            <a:r>
              <a:rPr lang="en" sz="1700">
                <a:latin typeface="Arial"/>
                <a:ea typeface="Arial"/>
                <a:cs typeface="Arial"/>
                <a:sym typeface="Arial"/>
              </a:rPr>
              <a:t>structured data</a:t>
            </a:r>
            <a:r>
              <a:rPr b="0" lang="en" sz="1700">
                <a:latin typeface="Arial"/>
                <a:ea typeface="Arial"/>
                <a:cs typeface="Arial"/>
                <a:sym typeface="Arial"/>
              </a:rPr>
              <a:t> that complements unstructured, massive datasets in the big data ecosystem.</a:t>
            </a:r>
            <a:endParaRPr b="0"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latin typeface="Arial"/>
                <a:ea typeface="Arial"/>
                <a:cs typeface="Arial"/>
                <a:sym typeface="Arial"/>
              </a:rPr>
              <a:t>Analytics</a:t>
            </a:r>
            <a:r>
              <a:rPr b="0" lang="en" sz="1700">
                <a:latin typeface="Arial"/>
                <a:ea typeface="Arial"/>
                <a:cs typeface="Arial"/>
                <a:sym typeface="Arial"/>
              </a:rPr>
              <a:t>: While big data offers broader insights, small data is easier to analyze and can often lead to actionable insights quickly.</a:t>
            </a:r>
            <a:endParaRPr b="0"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lang="en" sz="1700">
                <a:latin typeface="Arial"/>
                <a:ea typeface="Arial"/>
                <a:cs typeface="Arial"/>
                <a:sym typeface="Arial"/>
              </a:rPr>
              <a:t>Data from IoT</a:t>
            </a:r>
            <a:r>
              <a:rPr b="0" lang="en" sz="1700">
                <a:latin typeface="Arial"/>
                <a:ea typeface="Arial"/>
                <a:cs typeface="Arial"/>
                <a:sym typeface="Arial"/>
              </a:rPr>
              <a:t>: Even small-scale IoT devices or sensors (e.g., smart home gadgets) generate small amounts of data but can provide critical insights in real-time.</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Example</a:t>
            </a:r>
            <a:r>
              <a:rPr b="0" lang="en" sz="1700">
                <a:latin typeface="Arial"/>
                <a:ea typeface="Arial"/>
                <a:cs typeface="Arial"/>
                <a:sym typeface="Arial"/>
              </a:rPr>
              <a:t>:</a:t>
            </a:r>
            <a:endParaRPr b="0"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b="0" lang="en" sz="1700">
                <a:latin typeface="Arial"/>
                <a:ea typeface="Arial"/>
                <a:cs typeface="Arial"/>
                <a:sym typeface="Arial"/>
              </a:rPr>
              <a:t>A smart </a:t>
            </a:r>
            <a:r>
              <a:rPr b="0" lang="en" sz="1700">
                <a:latin typeface="Arial"/>
                <a:ea typeface="Arial"/>
                <a:cs typeface="Arial"/>
                <a:sym typeface="Arial"/>
              </a:rPr>
              <a:t>thermostat</a:t>
            </a:r>
            <a:r>
              <a:rPr b="0" lang="en" sz="1700">
                <a:latin typeface="Arial"/>
                <a:ea typeface="Arial"/>
                <a:cs typeface="Arial"/>
                <a:sym typeface="Arial"/>
              </a:rPr>
              <a:t> data (temperature settings and adjustments) might seem small but can provide value when integrated with large datasets (e.g., weather data, energy usage patterns) for energy-saving insights.</a:t>
            </a:r>
            <a:endParaRPr b="0" sz="1700">
              <a:latin typeface="Arial"/>
              <a:ea typeface="Arial"/>
              <a:cs typeface="Arial"/>
              <a:sym typeface="Arial"/>
            </a:endParaRPr>
          </a:p>
          <a:p>
            <a:pPr indent="0" lvl="0" marL="0" rtl="0" algn="l">
              <a:spcBef>
                <a:spcPts val="1200"/>
              </a:spcBef>
              <a:spcAft>
                <a:spcPts val="0"/>
              </a:spcAft>
              <a:buNone/>
            </a:pPr>
            <a:r>
              <a:t/>
            </a:r>
            <a:endParaRPr sz="1700"/>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232"/>
          <p:cNvSpPr txBox="1"/>
          <p:nvPr>
            <p:ph type="ctrTitle"/>
          </p:nvPr>
        </p:nvSpPr>
        <p:spPr>
          <a:xfrm>
            <a:off x="485875" y="264475"/>
            <a:ext cx="8183700" cy="45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ARE # IS COLOUR CODE ?</a:t>
            </a:r>
            <a:endParaRPr/>
          </a:p>
        </p:txBody>
      </p:sp>
      <p:sp>
        <p:nvSpPr>
          <p:cNvPr id="1207" name="Google Shape;1207;p232"/>
          <p:cNvSpPr txBox="1"/>
          <p:nvPr>
            <p:ph idx="1" type="subTitle"/>
          </p:nvPr>
        </p:nvSpPr>
        <p:spPr>
          <a:xfrm>
            <a:off x="201800" y="718375"/>
            <a:ext cx="8467800" cy="4003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What is the "#" in Color Codes?</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 in Color Codes</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The </a:t>
            </a:r>
            <a:r>
              <a:rPr b="1" lang="en" sz="2000">
                <a:solidFill>
                  <a:schemeClr val="dk2"/>
                </a:solidFill>
                <a:latin typeface="Arial"/>
                <a:ea typeface="Arial"/>
                <a:cs typeface="Arial"/>
                <a:sym typeface="Arial"/>
              </a:rPr>
              <a:t>#</a:t>
            </a:r>
            <a:r>
              <a:rPr lang="en" sz="2000">
                <a:solidFill>
                  <a:schemeClr val="dk2"/>
                </a:solidFill>
                <a:latin typeface="Arial"/>
                <a:ea typeface="Arial"/>
                <a:cs typeface="Arial"/>
                <a:sym typeface="Arial"/>
              </a:rPr>
              <a:t> symbol is used to indicate a </a:t>
            </a:r>
            <a:r>
              <a:rPr b="1" lang="en" sz="2000">
                <a:solidFill>
                  <a:schemeClr val="dk2"/>
                </a:solidFill>
                <a:latin typeface="Arial"/>
                <a:ea typeface="Arial"/>
                <a:cs typeface="Arial"/>
                <a:sym typeface="Arial"/>
              </a:rPr>
              <a:t>hexadecimal</a:t>
            </a:r>
            <a:r>
              <a:rPr lang="en" sz="2000">
                <a:solidFill>
                  <a:schemeClr val="dk2"/>
                </a:solidFill>
                <a:latin typeface="Arial"/>
                <a:ea typeface="Arial"/>
                <a:cs typeface="Arial"/>
                <a:sym typeface="Arial"/>
              </a:rPr>
              <a:t> (hex) color code.</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It marks the start of the color value and tells software or web browsers that the following characters represent a color in the hexadecimal format.</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Hexadecimal Color Code</a:t>
            </a:r>
            <a:r>
              <a:rPr lang="en" sz="2000">
                <a:solidFill>
                  <a:schemeClr val="dk2"/>
                </a:solidFill>
                <a:latin typeface="Arial"/>
                <a:ea typeface="Arial"/>
                <a:cs typeface="Arial"/>
                <a:sym typeface="Arial"/>
              </a:rPr>
              <a:t>: A way of encoding color values using a base-16 number system.</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It is widely used in </a:t>
            </a:r>
            <a:r>
              <a:rPr b="1" lang="en" sz="2000">
                <a:solidFill>
                  <a:schemeClr val="dk2"/>
                </a:solidFill>
                <a:latin typeface="Arial"/>
                <a:ea typeface="Arial"/>
                <a:cs typeface="Arial"/>
                <a:sym typeface="Arial"/>
              </a:rPr>
              <a:t>web design</a:t>
            </a:r>
            <a:r>
              <a:rPr lang="en" sz="2000">
                <a:solidFill>
                  <a:schemeClr val="dk2"/>
                </a:solidFill>
                <a:latin typeface="Arial"/>
                <a:ea typeface="Arial"/>
                <a:cs typeface="Arial"/>
                <a:sym typeface="Arial"/>
              </a:rPr>
              <a:t> and </a:t>
            </a:r>
            <a:r>
              <a:rPr b="1" lang="en" sz="2000">
                <a:solidFill>
                  <a:schemeClr val="dk2"/>
                </a:solidFill>
                <a:latin typeface="Arial"/>
                <a:ea typeface="Arial"/>
                <a:cs typeface="Arial"/>
                <a:sym typeface="Arial"/>
              </a:rPr>
              <a:t>digital graphics</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233"/>
          <p:cNvSpPr txBox="1"/>
          <p:nvPr>
            <p:ph idx="1" type="subTitle"/>
          </p:nvPr>
        </p:nvSpPr>
        <p:spPr>
          <a:xfrm>
            <a:off x="32300" y="88800"/>
            <a:ext cx="8637300" cy="4504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a:solidFill>
                  <a:schemeClr val="dk2"/>
                </a:solidFill>
                <a:latin typeface="Arial"/>
                <a:ea typeface="Arial"/>
                <a:cs typeface="Arial"/>
                <a:sym typeface="Arial"/>
              </a:rPr>
              <a:t>The Hexadecimal System</a:t>
            </a:r>
            <a:endParaRPr b="1">
              <a:solidFill>
                <a:schemeClr val="dk2"/>
              </a:solidFill>
              <a:latin typeface="Arial"/>
              <a:ea typeface="Arial"/>
              <a:cs typeface="Arial"/>
              <a:sym typeface="Arial"/>
            </a:endParaRPr>
          </a:p>
          <a:p>
            <a:pPr indent="-368300" lvl="0" marL="457200" rtl="0" algn="l">
              <a:lnSpc>
                <a:spcPct val="115000"/>
              </a:lnSpc>
              <a:spcBef>
                <a:spcPts val="1200"/>
              </a:spcBef>
              <a:spcAft>
                <a:spcPts val="0"/>
              </a:spcAft>
              <a:buClr>
                <a:schemeClr val="dk2"/>
              </a:buClr>
              <a:buSzPts val="2200"/>
              <a:buFont typeface="Arial"/>
              <a:buChar char="●"/>
            </a:pPr>
            <a:r>
              <a:rPr b="1" lang="en" sz="2200">
                <a:solidFill>
                  <a:schemeClr val="dk2"/>
                </a:solidFill>
                <a:latin typeface="Arial"/>
                <a:ea typeface="Arial"/>
                <a:cs typeface="Arial"/>
                <a:sym typeface="Arial"/>
              </a:rPr>
              <a:t>Hexadecimal (Hex)</a:t>
            </a:r>
            <a:r>
              <a:rPr lang="en" sz="2200">
                <a:solidFill>
                  <a:schemeClr val="dk2"/>
                </a:solidFill>
                <a:latin typeface="Arial"/>
                <a:ea typeface="Arial"/>
                <a:cs typeface="Arial"/>
                <a:sym typeface="Arial"/>
              </a:rPr>
              <a:t>:</a:t>
            </a:r>
            <a:endParaRPr sz="2200">
              <a:solidFill>
                <a:schemeClr val="dk2"/>
              </a:solidFill>
              <a:latin typeface="Arial"/>
              <a:ea typeface="Arial"/>
              <a:cs typeface="Arial"/>
              <a:sym typeface="Arial"/>
            </a:endParaRPr>
          </a:p>
          <a:p>
            <a:pPr indent="-368300" lvl="1" marL="914400" rtl="0" algn="l">
              <a:lnSpc>
                <a:spcPct val="115000"/>
              </a:lnSpc>
              <a:spcBef>
                <a:spcPts val="0"/>
              </a:spcBef>
              <a:spcAft>
                <a:spcPts val="0"/>
              </a:spcAft>
              <a:buClr>
                <a:schemeClr val="dk2"/>
              </a:buClr>
              <a:buSzPts val="2200"/>
              <a:buFont typeface="Arial"/>
              <a:buChar char="○"/>
            </a:pPr>
            <a:r>
              <a:rPr lang="en" sz="2200">
                <a:solidFill>
                  <a:schemeClr val="dk2"/>
                </a:solidFill>
                <a:latin typeface="Arial"/>
                <a:ea typeface="Arial"/>
                <a:cs typeface="Arial"/>
                <a:sym typeface="Arial"/>
              </a:rPr>
              <a:t>A number system that uses 16 digits: </a:t>
            </a:r>
            <a:r>
              <a:rPr b="1" lang="en" sz="2200">
                <a:solidFill>
                  <a:schemeClr val="dk2"/>
                </a:solidFill>
                <a:latin typeface="Arial"/>
                <a:ea typeface="Arial"/>
                <a:cs typeface="Arial"/>
                <a:sym typeface="Arial"/>
              </a:rPr>
              <a:t>0-9</a:t>
            </a:r>
            <a:r>
              <a:rPr lang="en" sz="2200">
                <a:solidFill>
                  <a:schemeClr val="dk2"/>
                </a:solidFill>
                <a:latin typeface="Arial"/>
                <a:ea typeface="Arial"/>
                <a:cs typeface="Arial"/>
                <a:sym typeface="Arial"/>
              </a:rPr>
              <a:t> and </a:t>
            </a:r>
            <a:r>
              <a:rPr b="1" lang="en" sz="2200">
                <a:solidFill>
                  <a:schemeClr val="dk2"/>
                </a:solidFill>
                <a:latin typeface="Arial"/>
                <a:ea typeface="Arial"/>
                <a:cs typeface="Arial"/>
                <a:sym typeface="Arial"/>
              </a:rPr>
              <a:t>A-F</a:t>
            </a:r>
            <a:r>
              <a:rPr lang="en" sz="2200">
                <a:solidFill>
                  <a:schemeClr val="dk2"/>
                </a:solidFill>
                <a:latin typeface="Arial"/>
                <a:ea typeface="Arial"/>
                <a:cs typeface="Arial"/>
                <a:sym typeface="Arial"/>
              </a:rPr>
              <a:t> (where A = 10, B = 11, C = 12, ..., F = 15).</a:t>
            </a:r>
            <a:endParaRPr sz="2200">
              <a:solidFill>
                <a:schemeClr val="dk2"/>
              </a:solidFill>
              <a:latin typeface="Arial"/>
              <a:ea typeface="Arial"/>
              <a:cs typeface="Arial"/>
              <a:sym typeface="Arial"/>
            </a:endParaRPr>
          </a:p>
          <a:p>
            <a:pPr indent="-368300" lvl="1" marL="914400" rtl="0" algn="l">
              <a:lnSpc>
                <a:spcPct val="115000"/>
              </a:lnSpc>
              <a:spcBef>
                <a:spcPts val="0"/>
              </a:spcBef>
              <a:spcAft>
                <a:spcPts val="0"/>
              </a:spcAft>
              <a:buClr>
                <a:schemeClr val="dk2"/>
              </a:buClr>
              <a:buSzPts val="2200"/>
              <a:buFont typeface="Arial"/>
              <a:buChar char="○"/>
            </a:pPr>
            <a:r>
              <a:rPr lang="en" sz="2200">
                <a:solidFill>
                  <a:schemeClr val="dk2"/>
                </a:solidFill>
                <a:latin typeface="Arial"/>
                <a:ea typeface="Arial"/>
                <a:cs typeface="Arial"/>
                <a:sym typeface="Arial"/>
              </a:rPr>
              <a:t>Each pair of hex digits represents one of the primary color components: </a:t>
            </a:r>
            <a:r>
              <a:rPr b="1" lang="en" sz="2200">
                <a:solidFill>
                  <a:schemeClr val="dk2"/>
                </a:solidFill>
                <a:latin typeface="Arial"/>
                <a:ea typeface="Arial"/>
                <a:cs typeface="Arial"/>
                <a:sym typeface="Arial"/>
              </a:rPr>
              <a:t>Red, Green, Blue</a:t>
            </a:r>
            <a:r>
              <a:rPr lang="en" sz="2200">
                <a:solidFill>
                  <a:schemeClr val="dk2"/>
                </a:solidFill>
                <a:latin typeface="Arial"/>
                <a:ea typeface="Arial"/>
                <a:cs typeface="Arial"/>
                <a:sym typeface="Arial"/>
              </a:rPr>
              <a:t> (RGB).</a:t>
            </a:r>
            <a:endParaRPr sz="2200">
              <a:solidFill>
                <a:schemeClr val="dk2"/>
              </a:solidFill>
              <a:latin typeface="Arial"/>
              <a:ea typeface="Arial"/>
              <a:cs typeface="Arial"/>
              <a:sym typeface="Arial"/>
            </a:endParaRPr>
          </a:p>
          <a:p>
            <a:pPr indent="-368300" lvl="0" marL="457200" rtl="0" algn="l">
              <a:lnSpc>
                <a:spcPct val="115000"/>
              </a:lnSpc>
              <a:spcBef>
                <a:spcPts val="0"/>
              </a:spcBef>
              <a:spcAft>
                <a:spcPts val="0"/>
              </a:spcAft>
              <a:buClr>
                <a:schemeClr val="dk2"/>
              </a:buClr>
              <a:buSzPts val="2200"/>
              <a:buFont typeface="Arial"/>
              <a:buChar char="●"/>
            </a:pPr>
            <a:r>
              <a:rPr lang="en" sz="2200">
                <a:solidFill>
                  <a:schemeClr val="dk2"/>
                </a:solidFill>
                <a:latin typeface="Arial"/>
                <a:ea typeface="Arial"/>
                <a:cs typeface="Arial"/>
                <a:sym typeface="Arial"/>
              </a:rPr>
              <a:t>Example: </a:t>
            </a:r>
            <a:r>
              <a:rPr b="1" lang="en" sz="2200">
                <a:solidFill>
                  <a:schemeClr val="dk2"/>
                </a:solidFill>
                <a:latin typeface="Arial"/>
                <a:ea typeface="Arial"/>
                <a:cs typeface="Arial"/>
                <a:sym typeface="Arial"/>
              </a:rPr>
              <a:t>#FF5733</a:t>
            </a:r>
            <a:endParaRPr b="1" sz="2200">
              <a:solidFill>
                <a:schemeClr val="dk2"/>
              </a:solidFill>
              <a:latin typeface="Arial"/>
              <a:ea typeface="Arial"/>
              <a:cs typeface="Arial"/>
              <a:sym typeface="Arial"/>
            </a:endParaRPr>
          </a:p>
          <a:p>
            <a:pPr indent="-368300" lvl="1" marL="914400" rtl="0" algn="l">
              <a:lnSpc>
                <a:spcPct val="115000"/>
              </a:lnSpc>
              <a:spcBef>
                <a:spcPts val="0"/>
              </a:spcBef>
              <a:spcAft>
                <a:spcPts val="0"/>
              </a:spcAft>
              <a:buClr>
                <a:schemeClr val="dk2"/>
              </a:buClr>
              <a:buSzPts val="2200"/>
              <a:buFont typeface="Arial"/>
              <a:buChar char="○"/>
            </a:pPr>
            <a:r>
              <a:rPr b="1" lang="en" sz="2200">
                <a:solidFill>
                  <a:schemeClr val="dk2"/>
                </a:solidFill>
                <a:latin typeface="Arial"/>
                <a:ea typeface="Arial"/>
                <a:cs typeface="Arial"/>
                <a:sym typeface="Arial"/>
              </a:rPr>
              <a:t>#</a:t>
            </a:r>
            <a:r>
              <a:rPr lang="en" sz="2200">
                <a:solidFill>
                  <a:schemeClr val="dk2"/>
                </a:solidFill>
                <a:latin typeface="Arial"/>
                <a:ea typeface="Arial"/>
                <a:cs typeface="Arial"/>
                <a:sym typeface="Arial"/>
              </a:rPr>
              <a:t> signals the start of a hex color code.</a:t>
            </a:r>
            <a:endParaRPr sz="2200">
              <a:solidFill>
                <a:schemeClr val="dk2"/>
              </a:solidFill>
              <a:latin typeface="Arial"/>
              <a:ea typeface="Arial"/>
              <a:cs typeface="Arial"/>
              <a:sym typeface="Arial"/>
            </a:endParaRPr>
          </a:p>
          <a:p>
            <a:pPr indent="-368300" lvl="1" marL="914400" rtl="0" algn="l">
              <a:lnSpc>
                <a:spcPct val="115000"/>
              </a:lnSpc>
              <a:spcBef>
                <a:spcPts val="0"/>
              </a:spcBef>
              <a:spcAft>
                <a:spcPts val="0"/>
              </a:spcAft>
              <a:buClr>
                <a:schemeClr val="dk2"/>
              </a:buClr>
              <a:buSzPts val="2200"/>
              <a:buFont typeface="Arial"/>
              <a:buChar char="○"/>
            </a:pPr>
            <a:r>
              <a:rPr b="1" lang="en" sz="2200">
                <a:solidFill>
                  <a:schemeClr val="dk2"/>
                </a:solidFill>
                <a:latin typeface="Arial"/>
                <a:ea typeface="Arial"/>
                <a:cs typeface="Arial"/>
                <a:sym typeface="Arial"/>
              </a:rPr>
              <a:t>FF</a:t>
            </a:r>
            <a:r>
              <a:rPr lang="en" sz="2200">
                <a:solidFill>
                  <a:schemeClr val="dk2"/>
                </a:solidFill>
                <a:latin typeface="Arial"/>
                <a:ea typeface="Arial"/>
                <a:cs typeface="Arial"/>
                <a:sym typeface="Arial"/>
              </a:rPr>
              <a:t> (Red), </a:t>
            </a:r>
            <a:r>
              <a:rPr b="1" lang="en" sz="2200">
                <a:solidFill>
                  <a:schemeClr val="dk2"/>
                </a:solidFill>
                <a:latin typeface="Arial"/>
                <a:ea typeface="Arial"/>
                <a:cs typeface="Arial"/>
                <a:sym typeface="Arial"/>
              </a:rPr>
              <a:t>57</a:t>
            </a:r>
            <a:r>
              <a:rPr lang="en" sz="2200">
                <a:solidFill>
                  <a:schemeClr val="dk2"/>
                </a:solidFill>
                <a:latin typeface="Arial"/>
                <a:ea typeface="Arial"/>
                <a:cs typeface="Arial"/>
                <a:sym typeface="Arial"/>
              </a:rPr>
              <a:t> (Green), </a:t>
            </a:r>
            <a:r>
              <a:rPr b="1" lang="en" sz="2200">
                <a:solidFill>
                  <a:schemeClr val="dk2"/>
                </a:solidFill>
                <a:latin typeface="Arial"/>
                <a:ea typeface="Arial"/>
                <a:cs typeface="Arial"/>
                <a:sym typeface="Arial"/>
              </a:rPr>
              <a:t>33</a:t>
            </a:r>
            <a:r>
              <a:rPr lang="en" sz="2200">
                <a:solidFill>
                  <a:schemeClr val="dk2"/>
                </a:solidFill>
                <a:latin typeface="Arial"/>
                <a:ea typeface="Arial"/>
                <a:cs typeface="Arial"/>
                <a:sym typeface="Arial"/>
              </a:rPr>
              <a:t> (Blue).</a:t>
            </a:r>
            <a:endParaRPr sz="2200">
              <a:solidFill>
                <a:schemeClr val="dk2"/>
              </a:solidFill>
              <a:latin typeface="Arial"/>
              <a:ea typeface="Arial"/>
              <a:cs typeface="Arial"/>
              <a:sym typeface="Arial"/>
            </a:endParaRPr>
          </a:p>
          <a:p>
            <a:pPr indent="0" lvl="0" marL="0" rtl="0" algn="l">
              <a:spcBef>
                <a:spcPts val="1200"/>
              </a:spcBef>
              <a:spcAft>
                <a:spcPts val="0"/>
              </a:spcAft>
              <a:buNone/>
            </a:pPr>
            <a:r>
              <a:t/>
            </a:r>
            <a:endParaRPr sz="3500"/>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234"/>
          <p:cNvSpPr txBox="1"/>
          <p:nvPr>
            <p:ph idx="1" type="subTitle"/>
          </p:nvPr>
        </p:nvSpPr>
        <p:spPr>
          <a:xfrm>
            <a:off x="485875" y="129150"/>
            <a:ext cx="8183700" cy="4528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Structure of Hex Color Code</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Hex Code Format</a:t>
            </a:r>
            <a:r>
              <a:rPr lang="en" sz="2000">
                <a:solidFill>
                  <a:schemeClr val="dk2"/>
                </a:solidFill>
                <a:latin typeface="Arial"/>
                <a:ea typeface="Arial"/>
                <a:cs typeface="Arial"/>
                <a:sym typeface="Arial"/>
              </a:rPr>
              <a:t>: </a:t>
            </a:r>
            <a:r>
              <a:rPr b="1" lang="en" sz="2000">
                <a:solidFill>
                  <a:schemeClr val="dk2"/>
                </a:solidFill>
                <a:latin typeface="Arial"/>
                <a:ea typeface="Arial"/>
                <a:cs typeface="Arial"/>
                <a:sym typeface="Arial"/>
              </a:rPr>
              <a:t>#RRGGBB</a:t>
            </a:r>
            <a:endParaRPr b="1"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a:t>
            </a:r>
            <a:r>
              <a:rPr lang="en" sz="2000">
                <a:solidFill>
                  <a:schemeClr val="dk2"/>
                </a:solidFill>
                <a:latin typeface="Arial"/>
                <a:ea typeface="Arial"/>
                <a:cs typeface="Arial"/>
                <a:sym typeface="Arial"/>
              </a:rPr>
              <a:t>: Signals the beginning of a hex color.</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RR</a:t>
            </a:r>
            <a:r>
              <a:rPr lang="en" sz="2000">
                <a:solidFill>
                  <a:schemeClr val="dk2"/>
                </a:solidFill>
                <a:latin typeface="Arial"/>
                <a:ea typeface="Arial"/>
                <a:cs typeface="Arial"/>
                <a:sym typeface="Arial"/>
              </a:rPr>
              <a:t>: Two hex digits for the </a:t>
            </a:r>
            <a:r>
              <a:rPr b="1" lang="en" sz="2000">
                <a:solidFill>
                  <a:schemeClr val="dk2"/>
                </a:solidFill>
                <a:latin typeface="Arial"/>
                <a:ea typeface="Arial"/>
                <a:cs typeface="Arial"/>
                <a:sym typeface="Arial"/>
              </a:rPr>
              <a:t>Red</a:t>
            </a:r>
            <a:r>
              <a:rPr lang="en" sz="2000">
                <a:solidFill>
                  <a:schemeClr val="dk2"/>
                </a:solidFill>
                <a:latin typeface="Arial"/>
                <a:ea typeface="Arial"/>
                <a:cs typeface="Arial"/>
                <a:sym typeface="Arial"/>
              </a:rPr>
              <a:t> component (00 to FF).</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GG</a:t>
            </a:r>
            <a:r>
              <a:rPr lang="en" sz="2000">
                <a:solidFill>
                  <a:schemeClr val="dk2"/>
                </a:solidFill>
                <a:latin typeface="Arial"/>
                <a:ea typeface="Arial"/>
                <a:cs typeface="Arial"/>
                <a:sym typeface="Arial"/>
              </a:rPr>
              <a:t>: Two hex digits for the </a:t>
            </a:r>
            <a:r>
              <a:rPr b="1" lang="en" sz="2000">
                <a:solidFill>
                  <a:schemeClr val="dk2"/>
                </a:solidFill>
                <a:latin typeface="Arial"/>
                <a:ea typeface="Arial"/>
                <a:cs typeface="Arial"/>
                <a:sym typeface="Arial"/>
              </a:rPr>
              <a:t>Green</a:t>
            </a:r>
            <a:r>
              <a:rPr lang="en" sz="2000">
                <a:solidFill>
                  <a:schemeClr val="dk2"/>
                </a:solidFill>
                <a:latin typeface="Arial"/>
                <a:ea typeface="Arial"/>
                <a:cs typeface="Arial"/>
                <a:sym typeface="Arial"/>
              </a:rPr>
              <a:t> component (00 to FF).</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BB</a:t>
            </a:r>
            <a:r>
              <a:rPr lang="en" sz="2000">
                <a:solidFill>
                  <a:schemeClr val="dk2"/>
                </a:solidFill>
                <a:latin typeface="Arial"/>
                <a:ea typeface="Arial"/>
                <a:cs typeface="Arial"/>
                <a:sym typeface="Arial"/>
              </a:rPr>
              <a:t>: Two hex digits for the </a:t>
            </a:r>
            <a:r>
              <a:rPr b="1" lang="en" sz="2000">
                <a:solidFill>
                  <a:schemeClr val="dk2"/>
                </a:solidFill>
                <a:latin typeface="Arial"/>
                <a:ea typeface="Arial"/>
                <a:cs typeface="Arial"/>
                <a:sym typeface="Arial"/>
              </a:rPr>
              <a:t>Blue</a:t>
            </a:r>
            <a:r>
              <a:rPr lang="en" sz="2000">
                <a:solidFill>
                  <a:schemeClr val="dk2"/>
                </a:solidFill>
                <a:latin typeface="Arial"/>
                <a:ea typeface="Arial"/>
                <a:cs typeface="Arial"/>
                <a:sym typeface="Arial"/>
              </a:rPr>
              <a:t> component (00 to FF).</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Example</a:t>
            </a:r>
            <a:r>
              <a:rPr lang="en" sz="2000">
                <a:solidFill>
                  <a:schemeClr val="dk2"/>
                </a:solidFill>
                <a:latin typeface="Arial"/>
                <a:ea typeface="Arial"/>
                <a:cs typeface="Arial"/>
                <a:sym typeface="Arial"/>
              </a:rPr>
              <a:t>: </a:t>
            </a:r>
            <a:r>
              <a:rPr b="1" lang="en" sz="2000">
                <a:solidFill>
                  <a:schemeClr val="dk2"/>
                </a:solidFill>
                <a:latin typeface="Arial"/>
                <a:ea typeface="Arial"/>
                <a:cs typeface="Arial"/>
                <a:sym typeface="Arial"/>
              </a:rPr>
              <a:t>#FFFFFF</a:t>
            </a:r>
            <a:r>
              <a:rPr lang="en" sz="2000">
                <a:solidFill>
                  <a:schemeClr val="dk2"/>
                </a:solidFill>
                <a:latin typeface="Arial"/>
                <a:ea typeface="Arial"/>
                <a:cs typeface="Arial"/>
                <a:sym typeface="Arial"/>
              </a:rPr>
              <a:t> (White)</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a:t>
            </a:r>
            <a:r>
              <a:rPr lang="en" sz="2000">
                <a:solidFill>
                  <a:schemeClr val="dk2"/>
                </a:solidFill>
                <a:latin typeface="Arial"/>
                <a:ea typeface="Arial"/>
                <a:cs typeface="Arial"/>
                <a:sym typeface="Arial"/>
              </a:rPr>
              <a:t>: Hex color code indicator.</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FF</a:t>
            </a:r>
            <a:r>
              <a:rPr lang="en" sz="2000">
                <a:solidFill>
                  <a:schemeClr val="dk2"/>
                </a:solidFill>
                <a:latin typeface="Arial"/>
                <a:ea typeface="Arial"/>
                <a:cs typeface="Arial"/>
                <a:sym typeface="Arial"/>
              </a:rPr>
              <a:t>: Maximum red (255).</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FF</a:t>
            </a:r>
            <a:r>
              <a:rPr lang="en" sz="2000">
                <a:solidFill>
                  <a:schemeClr val="dk2"/>
                </a:solidFill>
                <a:latin typeface="Arial"/>
                <a:ea typeface="Arial"/>
                <a:cs typeface="Arial"/>
                <a:sym typeface="Arial"/>
              </a:rPr>
              <a:t>: Maximum green (255).</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FF</a:t>
            </a:r>
            <a:r>
              <a:rPr lang="en" sz="2000">
                <a:solidFill>
                  <a:schemeClr val="dk2"/>
                </a:solidFill>
                <a:latin typeface="Arial"/>
                <a:ea typeface="Arial"/>
                <a:cs typeface="Arial"/>
                <a:sym typeface="Arial"/>
              </a:rPr>
              <a:t>: Maximum blue (255).</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sz="2800"/>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235"/>
          <p:cNvSpPr txBox="1"/>
          <p:nvPr>
            <p:ph idx="1" type="subTitle"/>
          </p:nvPr>
        </p:nvSpPr>
        <p:spPr>
          <a:xfrm>
            <a:off x="48425" y="161450"/>
            <a:ext cx="8621100" cy="44880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Why Use the "#" Symbol?</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The # Marks the Start</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The </a:t>
            </a:r>
            <a:r>
              <a:rPr b="1" lang="en" sz="1900">
                <a:solidFill>
                  <a:schemeClr val="dk2"/>
                </a:solidFill>
                <a:latin typeface="Arial"/>
                <a:ea typeface="Arial"/>
                <a:cs typeface="Arial"/>
                <a:sym typeface="Arial"/>
              </a:rPr>
              <a:t>#</a:t>
            </a:r>
            <a:r>
              <a:rPr lang="en" sz="1900">
                <a:solidFill>
                  <a:schemeClr val="dk2"/>
                </a:solidFill>
                <a:latin typeface="Arial"/>
                <a:ea typeface="Arial"/>
                <a:cs typeface="Arial"/>
                <a:sym typeface="Arial"/>
              </a:rPr>
              <a:t> is used as a standard marker in CSS (Cascading Style Sheets) and other web languages to identify color codes.</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It's a visual indicator that distinguishes color codes from regular text or numbers in HTML, CSS, and other design tools.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It’s Universal in Web Development</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In HTML/CSS: </a:t>
            </a:r>
            <a:r>
              <a:rPr b="1" lang="en" sz="1900">
                <a:solidFill>
                  <a:schemeClr val="dk2"/>
                </a:solidFill>
                <a:latin typeface="Arial"/>
                <a:ea typeface="Arial"/>
                <a:cs typeface="Arial"/>
                <a:sym typeface="Arial"/>
              </a:rPr>
              <a:t>color: #FF5733;</a:t>
            </a:r>
            <a:endParaRPr b="1"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The </a:t>
            </a:r>
            <a:r>
              <a:rPr b="1" lang="en" sz="1900">
                <a:solidFill>
                  <a:schemeClr val="dk2"/>
                </a:solidFill>
                <a:latin typeface="Arial"/>
                <a:ea typeface="Arial"/>
                <a:cs typeface="Arial"/>
                <a:sym typeface="Arial"/>
              </a:rPr>
              <a:t>#</a:t>
            </a:r>
            <a:r>
              <a:rPr lang="en" sz="1900">
                <a:solidFill>
                  <a:schemeClr val="dk2"/>
                </a:solidFill>
                <a:latin typeface="Arial"/>
                <a:ea typeface="Arial"/>
                <a:cs typeface="Arial"/>
                <a:sym typeface="Arial"/>
              </a:rPr>
              <a:t> symbol is understood by all modern web browsers and design software as indicating a color value.</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236"/>
          <p:cNvSpPr txBox="1"/>
          <p:nvPr>
            <p:ph idx="1" type="subTitle"/>
          </p:nvPr>
        </p:nvSpPr>
        <p:spPr>
          <a:xfrm>
            <a:off x="70850" y="141700"/>
            <a:ext cx="8598600" cy="4479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700">
                <a:solidFill>
                  <a:schemeClr val="dk2"/>
                </a:solidFill>
                <a:latin typeface="Arial"/>
                <a:ea typeface="Arial"/>
                <a:cs typeface="Arial"/>
                <a:sym typeface="Arial"/>
              </a:rPr>
              <a:t>Examples of Hex Color Codes</a:t>
            </a:r>
            <a:endParaRPr b="1" sz="2700">
              <a:solidFill>
                <a:schemeClr val="dk2"/>
              </a:solidFill>
              <a:latin typeface="Arial"/>
              <a:ea typeface="Arial"/>
              <a:cs typeface="Arial"/>
              <a:sym typeface="Arial"/>
            </a:endParaRPr>
          </a:p>
          <a:p>
            <a:pPr indent="-387350" lvl="0" marL="457200" rtl="0" algn="l">
              <a:lnSpc>
                <a:spcPct val="115000"/>
              </a:lnSpc>
              <a:spcBef>
                <a:spcPts val="1200"/>
              </a:spcBef>
              <a:spcAft>
                <a:spcPts val="0"/>
              </a:spcAft>
              <a:buClr>
                <a:schemeClr val="dk2"/>
              </a:buClr>
              <a:buSzPts val="2500"/>
              <a:buFont typeface="Arial"/>
              <a:buChar char="●"/>
            </a:pPr>
            <a:r>
              <a:rPr b="1" lang="en" sz="2500">
                <a:solidFill>
                  <a:schemeClr val="dk2"/>
                </a:solidFill>
                <a:latin typeface="Arial"/>
                <a:ea typeface="Arial"/>
                <a:cs typeface="Arial"/>
                <a:sym typeface="Arial"/>
              </a:rPr>
              <a:t>#000000</a:t>
            </a:r>
            <a:r>
              <a:rPr lang="en" sz="2500">
                <a:solidFill>
                  <a:schemeClr val="dk2"/>
                </a:solidFill>
                <a:latin typeface="Arial"/>
                <a:ea typeface="Arial"/>
                <a:cs typeface="Arial"/>
                <a:sym typeface="Arial"/>
              </a:rPr>
              <a:t>: Black (no red, green, or blue).</a:t>
            </a:r>
            <a:endParaRPr sz="2500">
              <a:solidFill>
                <a:schemeClr val="dk2"/>
              </a:solidFill>
              <a:latin typeface="Arial"/>
              <a:ea typeface="Arial"/>
              <a:cs typeface="Arial"/>
              <a:sym typeface="Arial"/>
            </a:endParaRPr>
          </a:p>
          <a:p>
            <a:pPr indent="-387350" lvl="0" marL="457200" rtl="0" algn="l">
              <a:lnSpc>
                <a:spcPct val="115000"/>
              </a:lnSpc>
              <a:spcBef>
                <a:spcPts val="0"/>
              </a:spcBef>
              <a:spcAft>
                <a:spcPts val="0"/>
              </a:spcAft>
              <a:buClr>
                <a:schemeClr val="dk2"/>
              </a:buClr>
              <a:buSzPts val="2500"/>
              <a:buFont typeface="Arial"/>
              <a:buChar char="●"/>
            </a:pPr>
            <a:r>
              <a:rPr b="1" lang="en" sz="2500">
                <a:solidFill>
                  <a:schemeClr val="dk2"/>
                </a:solidFill>
                <a:latin typeface="Arial"/>
                <a:ea typeface="Arial"/>
                <a:cs typeface="Arial"/>
                <a:sym typeface="Arial"/>
              </a:rPr>
              <a:t>#FFFFFF</a:t>
            </a:r>
            <a:r>
              <a:rPr lang="en" sz="2500">
                <a:solidFill>
                  <a:schemeClr val="dk2"/>
                </a:solidFill>
                <a:latin typeface="Arial"/>
                <a:ea typeface="Arial"/>
                <a:cs typeface="Arial"/>
                <a:sym typeface="Arial"/>
              </a:rPr>
              <a:t>: White (maximum red, green, and blue).</a:t>
            </a:r>
            <a:endParaRPr sz="2500">
              <a:solidFill>
                <a:schemeClr val="dk2"/>
              </a:solidFill>
              <a:latin typeface="Arial"/>
              <a:ea typeface="Arial"/>
              <a:cs typeface="Arial"/>
              <a:sym typeface="Arial"/>
            </a:endParaRPr>
          </a:p>
          <a:p>
            <a:pPr indent="-387350" lvl="0" marL="457200" rtl="0" algn="l">
              <a:lnSpc>
                <a:spcPct val="115000"/>
              </a:lnSpc>
              <a:spcBef>
                <a:spcPts val="0"/>
              </a:spcBef>
              <a:spcAft>
                <a:spcPts val="0"/>
              </a:spcAft>
              <a:buClr>
                <a:schemeClr val="dk2"/>
              </a:buClr>
              <a:buSzPts val="2500"/>
              <a:buFont typeface="Arial"/>
              <a:buChar char="●"/>
            </a:pPr>
            <a:r>
              <a:rPr b="1" lang="en" sz="2500">
                <a:solidFill>
                  <a:schemeClr val="dk2"/>
                </a:solidFill>
                <a:latin typeface="Arial"/>
                <a:ea typeface="Arial"/>
                <a:cs typeface="Arial"/>
                <a:sym typeface="Arial"/>
              </a:rPr>
              <a:t>#FF0000</a:t>
            </a:r>
            <a:r>
              <a:rPr lang="en" sz="2500">
                <a:solidFill>
                  <a:schemeClr val="dk2"/>
                </a:solidFill>
                <a:latin typeface="Arial"/>
                <a:ea typeface="Arial"/>
                <a:cs typeface="Arial"/>
                <a:sym typeface="Arial"/>
              </a:rPr>
              <a:t>: Red (maximum red, no green, no blue).</a:t>
            </a:r>
            <a:endParaRPr sz="2500">
              <a:solidFill>
                <a:schemeClr val="dk2"/>
              </a:solidFill>
              <a:latin typeface="Arial"/>
              <a:ea typeface="Arial"/>
              <a:cs typeface="Arial"/>
              <a:sym typeface="Arial"/>
            </a:endParaRPr>
          </a:p>
          <a:p>
            <a:pPr indent="-387350" lvl="0" marL="457200" rtl="0" algn="l">
              <a:lnSpc>
                <a:spcPct val="115000"/>
              </a:lnSpc>
              <a:spcBef>
                <a:spcPts val="0"/>
              </a:spcBef>
              <a:spcAft>
                <a:spcPts val="0"/>
              </a:spcAft>
              <a:buClr>
                <a:schemeClr val="dk2"/>
              </a:buClr>
              <a:buSzPts val="2500"/>
              <a:buFont typeface="Arial"/>
              <a:buChar char="●"/>
            </a:pPr>
            <a:r>
              <a:rPr b="1" lang="en" sz="2500">
                <a:solidFill>
                  <a:schemeClr val="dk2"/>
                </a:solidFill>
                <a:latin typeface="Arial"/>
                <a:ea typeface="Arial"/>
                <a:cs typeface="Arial"/>
                <a:sym typeface="Arial"/>
              </a:rPr>
              <a:t>#00FF00</a:t>
            </a:r>
            <a:r>
              <a:rPr lang="en" sz="2500">
                <a:solidFill>
                  <a:schemeClr val="dk2"/>
                </a:solidFill>
                <a:latin typeface="Arial"/>
                <a:ea typeface="Arial"/>
                <a:cs typeface="Arial"/>
                <a:sym typeface="Arial"/>
              </a:rPr>
              <a:t>: Green (no red, maximum green, no blue).</a:t>
            </a:r>
            <a:endParaRPr sz="2500">
              <a:solidFill>
                <a:schemeClr val="dk2"/>
              </a:solidFill>
              <a:latin typeface="Arial"/>
              <a:ea typeface="Arial"/>
              <a:cs typeface="Arial"/>
              <a:sym typeface="Arial"/>
            </a:endParaRPr>
          </a:p>
          <a:p>
            <a:pPr indent="-387350" lvl="0" marL="457200" rtl="0" algn="l">
              <a:lnSpc>
                <a:spcPct val="115000"/>
              </a:lnSpc>
              <a:spcBef>
                <a:spcPts val="0"/>
              </a:spcBef>
              <a:spcAft>
                <a:spcPts val="0"/>
              </a:spcAft>
              <a:buClr>
                <a:schemeClr val="dk2"/>
              </a:buClr>
              <a:buSzPts val="2500"/>
              <a:buFont typeface="Arial"/>
              <a:buChar char="●"/>
            </a:pPr>
            <a:r>
              <a:rPr b="1" lang="en" sz="2500">
                <a:solidFill>
                  <a:schemeClr val="dk2"/>
                </a:solidFill>
                <a:latin typeface="Arial"/>
                <a:ea typeface="Arial"/>
                <a:cs typeface="Arial"/>
                <a:sym typeface="Arial"/>
              </a:rPr>
              <a:t>#0000FF</a:t>
            </a:r>
            <a:r>
              <a:rPr lang="en" sz="2500">
                <a:solidFill>
                  <a:schemeClr val="dk2"/>
                </a:solidFill>
                <a:latin typeface="Arial"/>
                <a:ea typeface="Arial"/>
                <a:cs typeface="Arial"/>
                <a:sym typeface="Arial"/>
              </a:rPr>
              <a:t>: Blue (no red, no green, maximum blue).</a:t>
            </a:r>
            <a:endParaRPr sz="2500">
              <a:solidFill>
                <a:schemeClr val="dk2"/>
              </a:solidFill>
              <a:latin typeface="Arial"/>
              <a:ea typeface="Arial"/>
              <a:cs typeface="Arial"/>
              <a:sym typeface="Arial"/>
            </a:endParaRPr>
          </a:p>
          <a:p>
            <a:pPr indent="-387350" lvl="0" marL="457200" rtl="0" algn="l">
              <a:lnSpc>
                <a:spcPct val="115000"/>
              </a:lnSpc>
              <a:spcBef>
                <a:spcPts val="0"/>
              </a:spcBef>
              <a:spcAft>
                <a:spcPts val="0"/>
              </a:spcAft>
              <a:buClr>
                <a:schemeClr val="dk2"/>
              </a:buClr>
              <a:buSzPts val="2500"/>
              <a:buFont typeface="Arial"/>
              <a:buChar char="●"/>
            </a:pPr>
            <a:r>
              <a:rPr lang="en" sz="2500">
                <a:solidFill>
                  <a:schemeClr val="dk2"/>
                </a:solidFill>
                <a:latin typeface="Arial"/>
                <a:ea typeface="Arial"/>
                <a:cs typeface="Arial"/>
                <a:sym typeface="Arial"/>
              </a:rPr>
              <a:t>The </a:t>
            </a:r>
            <a:r>
              <a:rPr b="1" lang="en" sz="2500">
                <a:solidFill>
                  <a:schemeClr val="dk2"/>
                </a:solidFill>
                <a:latin typeface="Arial"/>
                <a:ea typeface="Arial"/>
                <a:cs typeface="Arial"/>
                <a:sym typeface="Arial"/>
              </a:rPr>
              <a:t>#</a:t>
            </a:r>
            <a:r>
              <a:rPr lang="en" sz="2500">
                <a:solidFill>
                  <a:schemeClr val="dk2"/>
                </a:solidFill>
                <a:latin typeface="Arial"/>
                <a:ea typeface="Arial"/>
                <a:cs typeface="Arial"/>
                <a:sym typeface="Arial"/>
              </a:rPr>
              <a:t> ensures these values are recognized as color codes, not regular text.</a:t>
            </a:r>
            <a:endParaRPr sz="2500">
              <a:solidFill>
                <a:schemeClr val="dk2"/>
              </a:solidFill>
              <a:latin typeface="Arial"/>
              <a:ea typeface="Arial"/>
              <a:cs typeface="Arial"/>
              <a:sym typeface="Arial"/>
            </a:endParaRPr>
          </a:p>
          <a:p>
            <a:pPr indent="0" lvl="0" marL="0" rtl="0" algn="l">
              <a:spcBef>
                <a:spcPts val="1200"/>
              </a:spcBef>
              <a:spcAft>
                <a:spcPts val="0"/>
              </a:spcAft>
              <a:buNone/>
            </a:pPr>
            <a:r>
              <a:t/>
            </a:r>
            <a:endParaRPr sz="3800"/>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237"/>
          <p:cNvSpPr txBox="1"/>
          <p:nvPr>
            <p:ph idx="1" type="subTitle"/>
          </p:nvPr>
        </p:nvSpPr>
        <p:spPr>
          <a:xfrm>
            <a:off x="0" y="173175"/>
            <a:ext cx="8614500" cy="4313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1400"/>
              </a:spcBef>
              <a:spcAft>
                <a:spcPts val="0"/>
              </a:spcAft>
              <a:buClr>
                <a:schemeClr val="dk2"/>
              </a:buClr>
              <a:buSzPts val="1100"/>
              <a:buFont typeface="Arial"/>
              <a:buNone/>
            </a:pPr>
            <a:r>
              <a:rPr b="1" lang="en" sz="2700">
                <a:solidFill>
                  <a:schemeClr val="dk2"/>
                </a:solidFill>
                <a:latin typeface="Arial"/>
                <a:ea typeface="Arial"/>
                <a:cs typeface="Arial"/>
                <a:sym typeface="Arial"/>
              </a:rPr>
              <a:t>Conclusion:</a:t>
            </a:r>
            <a:endParaRPr b="1" sz="2700">
              <a:solidFill>
                <a:schemeClr val="dk2"/>
              </a:solidFill>
              <a:latin typeface="Arial"/>
              <a:ea typeface="Arial"/>
              <a:cs typeface="Arial"/>
              <a:sym typeface="Arial"/>
            </a:endParaRPr>
          </a:p>
          <a:p>
            <a:pPr indent="-387350" lvl="0" marL="457200" rtl="0" algn="l">
              <a:lnSpc>
                <a:spcPct val="115000"/>
              </a:lnSpc>
              <a:spcBef>
                <a:spcPts val="1200"/>
              </a:spcBef>
              <a:spcAft>
                <a:spcPts val="0"/>
              </a:spcAft>
              <a:buClr>
                <a:schemeClr val="dk2"/>
              </a:buClr>
              <a:buSzPts val="2500"/>
              <a:buFont typeface="Arial"/>
              <a:buChar char="●"/>
            </a:pPr>
            <a:r>
              <a:rPr b="1" lang="en" sz="2500">
                <a:solidFill>
                  <a:schemeClr val="dk2"/>
                </a:solidFill>
                <a:latin typeface="Arial"/>
                <a:ea typeface="Arial"/>
                <a:cs typeface="Arial"/>
                <a:sym typeface="Arial"/>
              </a:rPr>
              <a:t>#</a:t>
            </a:r>
            <a:r>
              <a:rPr lang="en" sz="2500">
                <a:solidFill>
                  <a:schemeClr val="dk2"/>
                </a:solidFill>
                <a:latin typeface="Arial"/>
                <a:ea typeface="Arial"/>
                <a:cs typeface="Arial"/>
                <a:sym typeface="Arial"/>
              </a:rPr>
              <a:t> in color codes indicates the start of a </a:t>
            </a:r>
            <a:r>
              <a:rPr b="1" lang="en" sz="2500">
                <a:solidFill>
                  <a:schemeClr val="dk2"/>
                </a:solidFill>
                <a:latin typeface="Arial"/>
                <a:ea typeface="Arial"/>
                <a:cs typeface="Arial"/>
                <a:sym typeface="Arial"/>
              </a:rPr>
              <a:t>hexadecimal</a:t>
            </a:r>
            <a:r>
              <a:rPr lang="en" sz="2500">
                <a:solidFill>
                  <a:schemeClr val="dk2"/>
                </a:solidFill>
                <a:latin typeface="Arial"/>
                <a:ea typeface="Arial"/>
                <a:cs typeface="Arial"/>
                <a:sym typeface="Arial"/>
              </a:rPr>
              <a:t> color representation, commonly used in web design and digital graphics.</a:t>
            </a:r>
            <a:endParaRPr sz="25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sz="2500">
              <a:solidFill>
                <a:schemeClr val="dk2"/>
              </a:solidFill>
              <a:latin typeface="Arial"/>
              <a:ea typeface="Arial"/>
              <a:cs typeface="Arial"/>
              <a:sym typeface="Arial"/>
            </a:endParaRPr>
          </a:p>
          <a:p>
            <a:pPr indent="-387350" lvl="0" marL="457200" rtl="0" algn="l">
              <a:lnSpc>
                <a:spcPct val="115000"/>
              </a:lnSpc>
              <a:spcBef>
                <a:spcPts val="1200"/>
              </a:spcBef>
              <a:spcAft>
                <a:spcPts val="0"/>
              </a:spcAft>
              <a:buClr>
                <a:schemeClr val="dk2"/>
              </a:buClr>
              <a:buSzPts val="2500"/>
              <a:buFont typeface="Arial"/>
              <a:buChar char="●"/>
            </a:pPr>
            <a:r>
              <a:rPr lang="en" sz="2500">
                <a:solidFill>
                  <a:schemeClr val="dk2"/>
                </a:solidFill>
                <a:latin typeface="Arial"/>
                <a:ea typeface="Arial"/>
                <a:cs typeface="Arial"/>
                <a:sym typeface="Arial"/>
              </a:rPr>
              <a:t>It helps define colors through a combination of hexadecimal values, representing the intensity of </a:t>
            </a:r>
            <a:r>
              <a:rPr b="1" lang="en" sz="2500">
                <a:solidFill>
                  <a:schemeClr val="dk2"/>
                </a:solidFill>
                <a:latin typeface="Arial"/>
                <a:ea typeface="Arial"/>
                <a:cs typeface="Arial"/>
                <a:sym typeface="Arial"/>
              </a:rPr>
              <a:t>Red</a:t>
            </a:r>
            <a:r>
              <a:rPr lang="en" sz="2500">
                <a:solidFill>
                  <a:schemeClr val="dk2"/>
                </a:solidFill>
                <a:latin typeface="Arial"/>
                <a:ea typeface="Arial"/>
                <a:cs typeface="Arial"/>
                <a:sym typeface="Arial"/>
              </a:rPr>
              <a:t>, </a:t>
            </a:r>
            <a:r>
              <a:rPr b="1" lang="en" sz="2500">
                <a:solidFill>
                  <a:schemeClr val="dk2"/>
                </a:solidFill>
                <a:latin typeface="Arial"/>
                <a:ea typeface="Arial"/>
                <a:cs typeface="Arial"/>
                <a:sym typeface="Arial"/>
              </a:rPr>
              <a:t>Green</a:t>
            </a:r>
            <a:r>
              <a:rPr lang="en" sz="2500">
                <a:solidFill>
                  <a:schemeClr val="dk2"/>
                </a:solidFill>
                <a:latin typeface="Arial"/>
                <a:ea typeface="Arial"/>
                <a:cs typeface="Arial"/>
                <a:sym typeface="Arial"/>
              </a:rPr>
              <a:t>, and </a:t>
            </a:r>
            <a:r>
              <a:rPr b="1" lang="en" sz="2500">
                <a:solidFill>
                  <a:schemeClr val="dk2"/>
                </a:solidFill>
                <a:latin typeface="Arial"/>
                <a:ea typeface="Arial"/>
                <a:cs typeface="Arial"/>
                <a:sym typeface="Arial"/>
              </a:rPr>
              <a:t>Blue</a:t>
            </a:r>
            <a:r>
              <a:rPr lang="en" sz="2500">
                <a:solidFill>
                  <a:schemeClr val="dk2"/>
                </a:solidFill>
                <a:latin typeface="Arial"/>
                <a:ea typeface="Arial"/>
                <a:cs typeface="Arial"/>
                <a:sym typeface="Arial"/>
              </a:rPr>
              <a:t> (RGB).</a:t>
            </a:r>
            <a:endParaRPr sz="25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238"/>
          <p:cNvSpPr txBox="1"/>
          <p:nvPr>
            <p:ph type="ctrTitle"/>
          </p:nvPr>
        </p:nvSpPr>
        <p:spPr>
          <a:xfrm>
            <a:off x="485875" y="62975"/>
            <a:ext cx="8183700" cy="49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EXPLAIN IN </a:t>
            </a:r>
            <a:r>
              <a:rPr lang="en"/>
              <a:t>SIMPLIFICATION</a:t>
            </a:r>
            <a:r>
              <a:rPr lang="en"/>
              <a:t> ?</a:t>
            </a:r>
            <a:endParaRPr/>
          </a:p>
        </p:txBody>
      </p:sp>
      <p:sp>
        <p:nvSpPr>
          <p:cNvPr id="1238" name="Google Shape;1238;p238"/>
          <p:cNvSpPr txBox="1"/>
          <p:nvPr>
            <p:ph idx="1" type="subTitle"/>
          </p:nvPr>
        </p:nvSpPr>
        <p:spPr>
          <a:xfrm>
            <a:off x="62975" y="558875"/>
            <a:ext cx="8606700" cy="40146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400"/>
              </a:spcBef>
              <a:spcAft>
                <a:spcPts val="0"/>
              </a:spcAft>
              <a:buClr>
                <a:schemeClr val="dk2"/>
              </a:buClr>
              <a:buSzPts val="1100"/>
              <a:buFont typeface="Arial"/>
              <a:buNone/>
            </a:pPr>
            <a:r>
              <a:rPr b="1" lang="en">
                <a:solidFill>
                  <a:schemeClr val="dk2"/>
                </a:solidFill>
                <a:latin typeface="Arial"/>
                <a:ea typeface="Arial"/>
                <a:cs typeface="Arial"/>
                <a:sym typeface="Arial"/>
              </a:rPr>
              <a:t>What is "#" in Color Codes?</a:t>
            </a:r>
            <a:endParaRPr b="1">
              <a:solidFill>
                <a:schemeClr val="dk2"/>
              </a:solidFill>
              <a:latin typeface="Arial"/>
              <a:ea typeface="Arial"/>
              <a:cs typeface="Arial"/>
              <a:sym typeface="Arial"/>
            </a:endParaRPr>
          </a:p>
          <a:p>
            <a:pPr indent="-368300" lvl="0" marL="457200" rtl="0" algn="l">
              <a:lnSpc>
                <a:spcPct val="115000"/>
              </a:lnSpc>
              <a:spcBef>
                <a:spcPts val="1200"/>
              </a:spcBef>
              <a:spcAft>
                <a:spcPts val="0"/>
              </a:spcAft>
              <a:buClr>
                <a:schemeClr val="dk2"/>
              </a:buClr>
              <a:buSzPts val="2200"/>
              <a:buFont typeface="Arial"/>
              <a:buChar char="●"/>
            </a:pPr>
            <a:r>
              <a:rPr b="1" lang="en" sz="2200">
                <a:solidFill>
                  <a:schemeClr val="dk2"/>
                </a:solidFill>
                <a:latin typeface="Arial"/>
                <a:ea typeface="Arial"/>
                <a:cs typeface="Arial"/>
                <a:sym typeface="Arial"/>
              </a:rPr>
              <a:t>#</a:t>
            </a:r>
            <a:r>
              <a:rPr lang="en" sz="2200">
                <a:solidFill>
                  <a:schemeClr val="dk2"/>
                </a:solidFill>
                <a:latin typeface="Arial"/>
                <a:ea typeface="Arial"/>
                <a:cs typeface="Arial"/>
                <a:sym typeface="Arial"/>
              </a:rPr>
              <a:t> is a symbol used at the beginning of </a:t>
            </a:r>
            <a:r>
              <a:rPr b="1" lang="en" sz="2200">
                <a:solidFill>
                  <a:schemeClr val="dk2"/>
                </a:solidFill>
                <a:latin typeface="Arial"/>
                <a:ea typeface="Arial"/>
                <a:cs typeface="Arial"/>
                <a:sym typeface="Arial"/>
              </a:rPr>
              <a:t>hex color codes</a:t>
            </a:r>
            <a:r>
              <a:rPr lang="en" sz="2200">
                <a:solidFill>
                  <a:schemeClr val="dk2"/>
                </a:solidFill>
                <a:latin typeface="Arial"/>
                <a:ea typeface="Arial"/>
                <a:cs typeface="Arial"/>
                <a:sym typeface="Arial"/>
              </a:rPr>
              <a:t>.</a:t>
            </a:r>
            <a:endParaRPr sz="2200">
              <a:solidFill>
                <a:schemeClr val="dk2"/>
              </a:solidFill>
              <a:latin typeface="Arial"/>
              <a:ea typeface="Arial"/>
              <a:cs typeface="Arial"/>
              <a:sym typeface="Arial"/>
            </a:endParaRPr>
          </a:p>
          <a:p>
            <a:pPr indent="-368300" lvl="0" marL="457200" rtl="0" algn="l">
              <a:lnSpc>
                <a:spcPct val="115000"/>
              </a:lnSpc>
              <a:spcBef>
                <a:spcPts val="0"/>
              </a:spcBef>
              <a:spcAft>
                <a:spcPts val="0"/>
              </a:spcAft>
              <a:buClr>
                <a:schemeClr val="dk2"/>
              </a:buClr>
              <a:buSzPts val="2200"/>
              <a:buFont typeface="Arial"/>
              <a:buChar char="●"/>
            </a:pPr>
            <a:r>
              <a:rPr lang="en" sz="2200">
                <a:solidFill>
                  <a:schemeClr val="dk2"/>
                </a:solidFill>
                <a:latin typeface="Arial"/>
                <a:ea typeface="Arial"/>
                <a:cs typeface="Arial"/>
                <a:sym typeface="Arial"/>
              </a:rPr>
              <a:t>It tells your browser or design software that the following numbers and letters represent a color.</a:t>
            </a:r>
            <a:endParaRPr sz="22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chemeClr val="dk2"/>
              </a:solidFill>
              <a:latin typeface="Arial"/>
              <a:ea typeface="Arial"/>
              <a:cs typeface="Arial"/>
              <a:sym typeface="Arial"/>
            </a:endParaRPr>
          </a:p>
          <a:p>
            <a:pPr indent="-368300" lvl="0" marL="457200" rtl="0" algn="l">
              <a:lnSpc>
                <a:spcPct val="115000"/>
              </a:lnSpc>
              <a:spcBef>
                <a:spcPts val="1200"/>
              </a:spcBef>
              <a:spcAft>
                <a:spcPts val="0"/>
              </a:spcAft>
              <a:buClr>
                <a:schemeClr val="dk2"/>
              </a:buClr>
              <a:buSzPts val="2200"/>
              <a:buFont typeface="Arial"/>
              <a:buChar char="●"/>
            </a:pPr>
            <a:r>
              <a:rPr b="1" lang="en" sz="2200">
                <a:solidFill>
                  <a:schemeClr val="dk2"/>
                </a:solidFill>
                <a:latin typeface="Arial"/>
                <a:ea typeface="Arial"/>
                <a:cs typeface="Arial"/>
                <a:sym typeface="Arial"/>
              </a:rPr>
              <a:t>Example</a:t>
            </a:r>
            <a:r>
              <a:rPr lang="en" sz="2200">
                <a:solidFill>
                  <a:schemeClr val="dk2"/>
                </a:solidFill>
                <a:latin typeface="Arial"/>
                <a:ea typeface="Arial"/>
                <a:cs typeface="Arial"/>
                <a:sym typeface="Arial"/>
              </a:rPr>
              <a:t>:</a:t>
            </a:r>
            <a:endParaRPr sz="2200">
              <a:solidFill>
                <a:schemeClr val="dk2"/>
              </a:solidFill>
              <a:latin typeface="Arial"/>
              <a:ea typeface="Arial"/>
              <a:cs typeface="Arial"/>
              <a:sym typeface="Arial"/>
            </a:endParaRPr>
          </a:p>
          <a:p>
            <a:pPr indent="-368300" lvl="1" marL="914400" rtl="0" algn="l">
              <a:lnSpc>
                <a:spcPct val="115000"/>
              </a:lnSpc>
              <a:spcBef>
                <a:spcPts val="0"/>
              </a:spcBef>
              <a:spcAft>
                <a:spcPts val="0"/>
              </a:spcAft>
              <a:buClr>
                <a:schemeClr val="dk2"/>
              </a:buClr>
              <a:buSzPts val="2200"/>
              <a:buFont typeface="Arial"/>
              <a:buChar char="○"/>
            </a:pPr>
            <a:r>
              <a:rPr b="1" lang="en" sz="2200">
                <a:solidFill>
                  <a:schemeClr val="dk2"/>
                </a:solidFill>
                <a:latin typeface="Arial"/>
                <a:ea typeface="Arial"/>
                <a:cs typeface="Arial"/>
                <a:sym typeface="Arial"/>
              </a:rPr>
              <a:t>#FF5733</a:t>
            </a:r>
            <a:r>
              <a:rPr lang="en" sz="2200">
                <a:solidFill>
                  <a:schemeClr val="dk2"/>
                </a:solidFill>
                <a:latin typeface="Arial"/>
                <a:ea typeface="Arial"/>
                <a:cs typeface="Arial"/>
                <a:sym typeface="Arial"/>
              </a:rPr>
              <a:t>: The </a:t>
            </a:r>
            <a:r>
              <a:rPr b="1" lang="en" sz="2200">
                <a:solidFill>
                  <a:schemeClr val="dk2"/>
                </a:solidFill>
                <a:latin typeface="Arial"/>
                <a:ea typeface="Arial"/>
                <a:cs typeface="Arial"/>
                <a:sym typeface="Arial"/>
              </a:rPr>
              <a:t>#</a:t>
            </a:r>
            <a:r>
              <a:rPr lang="en" sz="2200">
                <a:solidFill>
                  <a:schemeClr val="dk2"/>
                </a:solidFill>
                <a:latin typeface="Arial"/>
                <a:ea typeface="Arial"/>
                <a:cs typeface="Arial"/>
                <a:sym typeface="Arial"/>
              </a:rPr>
              <a:t> indicates this is a color code.</a:t>
            </a:r>
            <a:endParaRPr sz="2200">
              <a:solidFill>
                <a:schemeClr val="dk2"/>
              </a:solidFill>
              <a:latin typeface="Arial"/>
              <a:ea typeface="Arial"/>
              <a:cs typeface="Arial"/>
              <a:sym typeface="Arial"/>
            </a:endParaRPr>
          </a:p>
          <a:p>
            <a:pPr indent="0" lvl="0" marL="0" rtl="0" algn="l">
              <a:spcBef>
                <a:spcPts val="1200"/>
              </a:spcBef>
              <a:spcAft>
                <a:spcPts val="0"/>
              </a:spcAft>
              <a:buNone/>
            </a:pPr>
            <a:r>
              <a:t/>
            </a:r>
            <a:endParaRPr sz="3500"/>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239"/>
          <p:cNvSpPr txBox="1"/>
          <p:nvPr>
            <p:ph idx="1" type="subTitle"/>
          </p:nvPr>
        </p:nvSpPr>
        <p:spPr>
          <a:xfrm>
            <a:off x="70875" y="62975"/>
            <a:ext cx="8575200" cy="43611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1400"/>
              </a:spcBef>
              <a:spcAft>
                <a:spcPts val="0"/>
              </a:spcAft>
              <a:buClr>
                <a:schemeClr val="dk2"/>
              </a:buClr>
              <a:buSzPct val="34375"/>
              <a:buFont typeface="Arial"/>
              <a:buNone/>
            </a:pPr>
            <a:r>
              <a:rPr b="1" lang="en" sz="3200">
                <a:solidFill>
                  <a:schemeClr val="dk2"/>
                </a:solidFill>
                <a:latin typeface="Arial"/>
                <a:ea typeface="Arial"/>
                <a:cs typeface="Arial"/>
                <a:sym typeface="Arial"/>
              </a:rPr>
              <a:t>What is a Hexadecimal Color Code?</a:t>
            </a:r>
            <a:endParaRPr b="1" sz="3200">
              <a:solidFill>
                <a:schemeClr val="dk2"/>
              </a:solidFill>
              <a:latin typeface="Arial"/>
              <a:ea typeface="Arial"/>
              <a:cs typeface="Arial"/>
              <a:sym typeface="Arial"/>
            </a:endParaRPr>
          </a:p>
          <a:p>
            <a:pPr indent="-376237" lvl="0" marL="457200" rtl="0" algn="l">
              <a:lnSpc>
                <a:spcPct val="115000"/>
              </a:lnSpc>
              <a:spcBef>
                <a:spcPts val="1200"/>
              </a:spcBef>
              <a:spcAft>
                <a:spcPts val="0"/>
              </a:spcAft>
              <a:buClr>
                <a:schemeClr val="dk2"/>
              </a:buClr>
              <a:buSzPct val="100000"/>
              <a:buFont typeface="Arial"/>
              <a:buChar char="●"/>
            </a:pPr>
            <a:r>
              <a:rPr b="1" lang="en" sz="3000">
                <a:solidFill>
                  <a:schemeClr val="dk2"/>
                </a:solidFill>
                <a:latin typeface="Arial"/>
                <a:ea typeface="Arial"/>
                <a:cs typeface="Arial"/>
                <a:sym typeface="Arial"/>
              </a:rPr>
              <a:t>Hexadecimal (Hex)</a:t>
            </a:r>
            <a:r>
              <a:rPr lang="en" sz="3000">
                <a:solidFill>
                  <a:schemeClr val="dk2"/>
                </a:solidFill>
                <a:latin typeface="Arial"/>
                <a:ea typeface="Arial"/>
                <a:cs typeface="Arial"/>
                <a:sym typeface="Arial"/>
              </a:rPr>
              <a:t> is a way to write numbers using </a:t>
            </a:r>
            <a:r>
              <a:rPr b="1" lang="en" sz="3000">
                <a:solidFill>
                  <a:schemeClr val="dk2"/>
                </a:solidFill>
                <a:latin typeface="Arial"/>
                <a:ea typeface="Arial"/>
                <a:cs typeface="Arial"/>
                <a:sym typeface="Arial"/>
              </a:rPr>
              <a:t>16 symbols</a:t>
            </a:r>
            <a:r>
              <a:rPr lang="en"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sz="3000">
              <a:solidFill>
                <a:schemeClr val="dk2"/>
              </a:solidFill>
              <a:latin typeface="Arial"/>
              <a:ea typeface="Arial"/>
              <a:cs typeface="Arial"/>
              <a:sym typeface="Arial"/>
            </a:endParaRPr>
          </a:p>
          <a:p>
            <a:pPr indent="-376237" lvl="1" marL="914400" rtl="0" algn="l">
              <a:lnSpc>
                <a:spcPct val="115000"/>
              </a:lnSpc>
              <a:spcBef>
                <a:spcPts val="1200"/>
              </a:spcBef>
              <a:spcAft>
                <a:spcPts val="0"/>
              </a:spcAft>
              <a:buClr>
                <a:schemeClr val="dk2"/>
              </a:buClr>
              <a:buSzPct val="100000"/>
              <a:buFont typeface="Arial"/>
              <a:buChar char="○"/>
            </a:pPr>
            <a:r>
              <a:rPr b="1" lang="en" sz="3000">
                <a:solidFill>
                  <a:schemeClr val="dk2"/>
                </a:solidFill>
                <a:latin typeface="Arial"/>
                <a:ea typeface="Arial"/>
                <a:cs typeface="Arial"/>
                <a:sym typeface="Arial"/>
              </a:rPr>
              <a:t>0-9</a:t>
            </a:r>
            <a:r>
              <a:rPr lang="en" sz="3000">
                <a:solidFill>
                  <a:schemeClr val="dk2"/>
                </a:solidFill>
                <a:latin typeface="Arial"/>
                <a:ea typeface="Arial"/>
                <a:cs typeface="Arial"/>
                <a:sym typeface="Arial"/>
              </a:rPr>
              <a:t> (normal numbers) and </a:t>
            </a:r>
            <a:r>
              <a:rPr b="1" lang="en" sz="3000">
                <a:solidFill>
                  <a:schemeClr val="dk2"/>
                </a:solidFill>
                <a:latin typeface="Arial"/>
                <a:ea typeface="Arial"/>
                <a:cs typeface="Arial"/>
                <a:sym typeface="Arial"/>
              </a:rPr>
              <a:t>A-F</a:t>
            </a:r>
            <a:r>
              <a:rPr lang="en" sz="3000">
                <a:solidFill>
                  <a:schemeClr val="dk2"/>
                </a:solidFill>
                <a:latin typeface="Arial"/>
                <a:ea typeface="Arial"/>
                <a:cs typeface="Arial"/>
                <a:sym typeface="Arial"/>
              </a:rPr>
              <a:t> (representing 10-15).</a:t>
            </a:r>
            <a:endParaRPr sz="3000">
              <a:solidFill>
                <a:schemeClr val="dk2"/>
              </a:solidFill>
              <a:latin typeface="Arial"/>
              <a:ea typeface="Arial"/>
              <a:cs typeface="Arial"/>
              <a:sym typeface="Arial"/>
            </a:endParaRPr>
          </a:p>
          <a:p>
            <a:pPr indent="0" lvl="0" marL="914400" rtl="0" algn="l">
              <a:lnSpc>
                <a:spcPct val="115000"/>
              </a:lnSpc>
              <a:spcBef>
                <a:spcPts val="1200"/>
              </a:spcBef>
              <a:spcAft>
                <a:spcPts val="0"/>
              </a:spcAft>
              <a:buNone/>
            </a:pPr>
            <a:r>
              <a:t/>
            </a:r>
            <a:endParaRPr sz="3000">
              <a:solidFill>
                <a:schemeClr val="dk2"/>
              </a:solidFill>
              <a:latin typeface="Arial"/>
              <a:ea typeface="Arial"/>
              <a:cs typeface="Arial"/>
              <a:sym typeface="Arial"/>
            </a:endParaRPr>
          </a:p>
          <a:p>
            <a:pPr indent="-376237" lvl="0" marL="457200" rtl="0" algn="l">
              <a:lnSpc>
                <a:spcPct val="115000"/>
              </a:lnSpc>
              <a:spcBef>
                <a:spcPts val="1200"/>
              </a:spcBef>
              <a:spcAft>
                <a:spcPts val="0"/>
              </a:spcAft>
              <a:buClr>
                <a:schemeClr val="dk2"/>
              </a:buClr>
              <a:buSzPct val="100000"/>
              <a:buFont typeface="Arial"/>
              <a:buChar char="●"/>
            </a:pPr>
            <a:r>
              <a:rPr b="1" lang="en" sz="3000">
                <a:solidFill>
                  <a:schemeClr val="dk2"/>
                </a:solidFill>
                <a:latin typeface="Arial"/>
                <a:ea typeface="Arial"/>
                <a:cs typeface="Arial"/>
                <a:sym typeface="Arial"/>
              </a:rPr>
              <a:t>Each pair</a:t>
            </a:r>
            <a:r>
              <a:rPr lang="en" sz="3000">
                <a:solidFill>
                  <a:schemeClr val="dk2"/>
                </a:solidFill>
                <a:latin typeface="Arial"/>
                <a:ea typeface="Arial"/>
                <a:cs typeface="Arial"/>
                <a:sym typeface="Arial"/>
              </a:rPr>
              <a:t> of digits (after the #) represents one color:</a:t>
            </a:r>
            <a:endParaRPr sz="3000">
              <a:solidFill>
                <a:schemeClr val="dk2"/>
              </a:solidFill>
              <a:latin typeface="Arial"/>
              <a:ea typeface="Arial"/>
              <a:cs typeface="Arial"/>
              <a:sym typeface="Arial"/>
            </a:endParaRPr>
          </a:p>
          <a:p>
            <a:pPr indent="-376237" lvl="1" marL="914400" rtl="0" algn="l">
              <a:lnSpc>
                <a:spcPct val="115000"/>
              </a:lnSpc>
              <a:spcBef>
                <a:spcPts val="0"/>
              </a:spcBef>
              <a:spcAft>
                <a:spcPts val="0"/>
              </a:spcAft>
              <a:buClr>
                <a:schemeClr val="dk2"/>
              </a:buClr>
              <a:buSzPct val="100000"/>
              <a:buFont typeface="Arial"/>
              <a:buChar char="○"/>
            </a:pPr>
            <a:r>
              <a:rPr b="1" lang="en" sz="3000">
                <a:solidFill>
                  <a:schemeClr val="dk2"/>
                </a:solidFill>
                <a:latin typeface="Arial"/>
                <a:ea typeface="Arial"/>
                <a:cs typeface="Arial"/>
                <a:sym typeface="Arial"/>
              </a:rPr>
              <a:t>Red, Green, and Blue</a:t>
            </a:r>
            <a:r>
              <a:rPr lang="en" sz="3000">
                <a:solidFill>
                  <a:schemeClr val="dk2"/>
                </a:solidFill>
                <a:latin typeface="Arial"/>
                <a:ea typeface="Arial"/>
                <a:cs typeface="Arial"/>
                <a:sym typeface="Arial"/>
              </a:rPr>
              <a:t> (RGB).</a:t>
            </a:r>
            <a:endParaRPr sz="30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240"/>
          <p:cNvSpPr txBox="1"/>
          <p:nvPr>
            <p:ph idx="1" type="subTitle"/>
          </p:nvPr>
        </p:nvSpPr>
        <p:spPr>
          <a:xfrm>
            <a:off x="212550" y="118075"/>
            <a:ext cx="8457000" cy="4408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500">
                <a:solidFill>
                  <a:schemeClr val="dk2"/>
                </a:solidFill>
                <a:latin typeface="Arial"/>
                <a:ea typeface="Arial"/>
                <a:cs typeface="Arial"/>
                <a:sym typeface="Arial"/>
              </a:rPr>
              <a:t>Structure of a Hex Color Code</a:t>
            </a:r>
            <a:endParaRPr b="1" sz="2500">
              <a:solidFill>
                <a:schemeClr val="dk2"/>
              </a:solidFill>
              <a:latin typeface="Arial"/>
              <a:ea typeface="Arial"/>
              <a:cs typeface="Arial"/>
              <a:sym typeface="Arial"/>
            </a:endParaRPr>
          </a:p>
          <a:p>
            <a:pPr indent="-374650" lvl="0" marL="457200" rtl="0" algn="l">
              <a:lnSpc>
                <a:spcPct val="115000"/>
              </a:lnSpc>
              <a:spcBef>
                <a:spcPts val="1200"/>
              </a:spcBef>
              <a:spcAft>
                <a:spcPts val="0"/>
              </a:spcAft>
              <a:buClr>
                <a:schemeClr val="dk2"/>
              </a:buClr>
              <a:buSzPts val="2300"/>
              <a:buFont typeface="Arial"/>
              <a:buChar char="●"/>
            </a:pPr>
            <a:r>
              <a:rPr lang="en" sz="2300">
                <a:solidFill>
                  <a:schemeClr val="dk2"/>
                </a:solidFill>
                <a:latin typeface="Arial"/>
                <a:ea typeface="Arial"/>
                <a:cs typeface="Arial"/>
                <a:sym typeface="Arial"/>
              </a:rPr>
              <a:t>The color code format is </a:t>
            </a:r>
            <a:r>
              <a:rPr b="1" lang="en" sz="2300">
                <a:solidFill>
                  <a:schemeClr val="dk2"/>
                </a:solidFill>
                <a:latin typeface="Arial"/>
                <a:ea typeface="Arial"/>
                <a:cs typeface="Arial"/>
                <a:sym typeface="Arial"/>
              </a:rPr>
              <a:t>#RRGGBB</a:t>
            </a:r>
            <a:r>
              <a:rPr lang="en" sz="2300">
                <a:solidFill>
                  <a:schemeClr val="dk2"/>
                </a:solidFill>
                <a:latin typeface="Arial"/>
                <a:ea typeface="Arial"/>
                <a:cs typeface="Arial"/>
                <a:sym typeface="Arial"/>
              </a:rPr>
              <a:t>:</a:t>
            </a:r>
            <a:endParaRPr sz="2300">
              <a:solidFill>
                <a:schemeClr val="dk2"/>
              </a:solidFill>
              <a:latin typeface="Arial"/>
              <a:ea typeface="Arial"/>
              <a:cs typeface="Arial"/>
              <a:sym typeface="Arial"/>
            </a:endParaRPr>
          </a:p>
          <a:p>
            <a:pPr indent="-374650" lvl="1" marL="9144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RR</a:t>
            </a:r>
            <a:r>
              <a:rPr lang="en" sz="2300">
                <a:solidFill>
                  <a:schemeClr val="dk2"/>
                </a:solidFill>
                <a:latin typeface="Arial"/>
                <a:ea typeface="Arial"/>
                <a:cs typeface="Arial"/>
                <a:sym typeface="Arial"/>
              </a:rPr>
              <a:t>: Red color (00 to FF).</a:t>
            </a:r>
            <a:endParaRPr sz="2300">
              <a:solidFill>
                <a:schemeClr val="dk2"/>
              </a:solidFill>
              <a:latin typeface="Arial"/>
              <a:ea typeface="Arial"/>
              <a:cs typeface="Arial"/>
              <a:sym typeface="Arial"/>
            </a:endParaRPr>
          </a:p>
          <a:p>
            <a:pPr indent="-374650" lvl="1" marL="9144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GG</a:t>
            </a:r>
            <a:r>
              <a:rPr lang="en" sz="2300">
                <a:solidFill>
                  <a:schemeClr val="dk2"/>
                </a:solidFill>
                <a:latin typeface="Arial"/>
                <a:ea typeface="Arial"/>
                <a:cs typeface="Arial"/>
                <a:sym typeface="Arial"/>
              </a:rPr>
              <a:t>: Green color (00 to FF).</a:t>
            </a:r>
            <a:endParaRPr sz="2300">
              <a:solidFill>
                <a:schemeClr val="dk2"/>
              </a:solidFill>
              <a:latin typeface="Arial"/>
              <a:ea typeface="Arial"/>
              <a:cs typeface="Arial"/>
              <a:sym typeface="Arial"/>
            </a:endParaRPr>
          </a:p>
          <a:p>
            <a:pPr indent="-374650" lvl="1" marL="9144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BB</a:t>
            </a:r>
            <a:r>
              <a:rPr lang="en" sz="2300">
                <a:solidFill>
                  <a:schemeClr val="dk2"/>
                </a:solidFill>
                <a:latin typeface="Arial"/>
                <a:ea typeface="Arial"/>
                <a:cs typeface="Arial"/>
                <a:sym typeface="Arial"/>
              </a:rPr>
              <a:t>: Blue color (00 to FF).</a:t>
            </a:r>
            <a:endParaRPr sz="2300">
              <a:solidFill>
                <a:schemeClr val="dk2"/>
              </a:solidFill>
              <a:latin typeface="Arial"/>
              <a:ea typeface="Arial"/>
              <a:cs typeface="Arial"/>
              <a:sym typeface="Arial"/>
            </a:endParaRPr>
          </a:p>
          <a:p>
            <a:pPr indent="-374650" lvl="0" marL="4572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Example</a:t>
            </a:r>
            <a:r>
              <a:rPr lang="en" sz="2300">
                <a:solidFill>
                  <a:schemeClr val="dk2"/>
                </a:solidFill>
                <a:latin typeface="Arial"/>
                <a:ea typeface="Arial"/>
                <a:cs typeface="Arial"/>
                <a:sym typeface="Arial"/>
              </a:rPr>
              <a:t>:</a:t>
            </a:r>
            <a:endParaRPr sz="2300">
              <a:solidFill>
                <a:schemeClr val="dk2"/>
              </a:solidFill>
              <a:latin typeface="Arial"/>
              <a:ea typeface="Arial"/>
              <a:cs typeface="Arial"/>
              <a:sym typeface="Arial"/>
            </a:endParaRPr>
          </a:p>
          <a:p>
            <a:pPr indent="-374650" lvl="1" marL="9144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#FF5733</a:t>
            </a:r>
            <a:r>
              <a:rPr lang="en" sz="2300">
                <a:solidFill>
                  <a:schemeClr val="dk2"/>
                </a:solidFill>
                <a:latin typeface="Arial"/>
                <a:ea typeface="Arial"/>
                <a:cs typeface="Arial"/>
                <a:sym typeface="Arial"/>
              </a:rPr>
              <a:t>:</a:t>
            </a:r>
            <a:endParaRPr sz="2300">
              <a:solidFill>
                <a:schemeClr val="dk2"/>
              </a:solidFill>
              <a:latin typeface="Arial"/>
              <a:ea typeface="Arial"/>
              <a:cs typeface="Arial"/>
              <a:sym typeface="Arial"/>
            </a:endParaRPr>
          </a:p>
          <a:p>
            <a:pPr indent="-374650" lvl="2" marL="13716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FF</a:t>
            </a:r>
            <a:r>
              <a:rPr lang="en" sz="2300">
                <a:solidFill>
                  <a:schemeClr val="dk2"/>
                </a:solidFill>
                <a:latin typeface="Arial"/>
                <a:ea typeface="Arial"/>
                <a:cs typeface="Arial"/>
                <a:sym typeface="Arial"/>
              </a:rPr>
              <a:t> = Red</a:t>
            </a:r>
            <a:endParaRPr sz="2300">
              <a:solidFill>
                <a:schemeClr val="dk2"/>
              </a:solidFill>
              <a:latin typeface="Arial"/>
              <a:ea typeface="Arial"/>
              <a:cs typeface="Arial"/>
              <a:sym typeface="Arial"/>
            </a:endParaRPr>
          </a:p>
          <a:p>
            <a:pPr indent="-374650" lvl="2" marL="13716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57</a:t>
            </a:r>
            <a:r>
              <a:rPr lang="en" sz="2300">
                <a:solidFill>
                  <a:schemeClr val="dk2"/>
                </a:solidFill>
                <a:latin typeface="Arial"/>
                <a:ea typeface="Arial"/>
                <a:cs typeface="Arial"/>
                <a:sym typeface="Arial"/>
              </a:rPr>
              <a:t> = Green</a:t>
            </a:r>
            <a:endParaRPr sz="2300">
              <a:solidFill>
                <a:schemeClr val="dk2"/>
              </a:solidFill>
              <a:latin typeface="Arial"/>
              <a:ea typeface="Arial"/>
              <a:cs typeface="Arial"/>
              <a:sym typeface="Arial"/>
            </a:endParaRPr>
          </a:p>
          <a:p>
            <a:pPr indent="-374650" lvl="2" marL="1371600" rtl="0" algn="l">
              <a:lnSpc>
                <a:spcPct val="115000"/>
              </a:lnSpc>
              <a:spcBef>
                <a:spcPts val="0"/>
              </a:spcBef>
              <a:spcAft>
                <a:spcPts val="0"/>
              </a:spcAft>
              <a:buClr>
                <a:schemeClr val="dk2"/>
              </a:buClr>
              <a:buSzPts val="2300"/>
              <a:buFont typeface="Arial"/>
              <a:buChar char="■"/>
            </a:pPr>
            <a:r>
              <a:rPr b="1" lang="en" sz="2300">
                <a:solidFill>
                  <a:schemeClr val="dk2"/>
                </a:solidFill>
                <a:latin typeface="Arial"/>
                <a:ea typeface="Arial"/>
                <a:cs typeface="Arial"/>
                <a:sym typeface="Arial"/>
              </a:rPr>
              <a:t>33</a:t>
            </a:r>
            <a:r>
              <a:rPr lang="en" sz="2300">
                <a:solidFill>
                  <a:schemeClr val="dk2"/>
                </a:solidFill>
                <a:latin typeface="Arial"/>
                <a:ea typeface="Arial"/>
                <a:cs typeface="Arial"/>
                <a:sym typeface="Arial"/>
              </a:rPr>
              <a:t> = Blue</a:t>
            </a:r>
            <a:endParaRPr sz="23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241"/>
          <p:cNvSpPr txBox="1"/>
          <p:nvPr>
            <p:ph type="ctrTitle"/>
          </p:nvPr>
        </p:nvSpPr>
        <p:spPr>
          <a:xfrm>
            <a:off x="485875" y="31500"/>
            <a:ext cx="8183700" cy="708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GRAPH &amp; CHART ?</a:t>
            </a:r>
            <a:endParaRPr/>
          </a:p>
        </p:txBody>
      </p:sp>
      <p:sp>
        <p:nvSpPr>
          <p:cNvPr id="1254" name="Google Shape;1254;p241"/>
          <p:cNvSpPr txBox="1"/>
          <p:nvPr>
            <p:ph idx="1" type="subTitle"/>
          </p:nvPr>
        </p:nvSpPr>
        <p:spPr>
          <a:xfrm>
            <a:off x="70850" y="740100"/>
            <a:ext cx="8598600" cy="3825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What is a Graph?</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Graph</a:t>
            </a:r>
            <a:r>
              <a:rPr lang="en" sz="1900">
                <a:solidFill>
                  <a:schemeClr val="dk2"/>
                </a:solidFill>
                <a:latin typeface="Arial"/>
                <a:ea typeface="Arial"/>
                <a:cs typeface="Arial"/>
                <a:sym typeface="Arial"/>
              </a:rPr>
              <a:t>: A visual representation of data where data points are plotted on axes to show relationships between variables.</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Types of Graphs</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2" marL="13716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Line Graphs</a:t>
            </a:r>
            <a:r>
              <a:rPr lang="en" sz="1900">
                <a:solidFill>
                  <a:schemeClr val="dk2"/>
                </a:solidFill>
                <a:latin typeface="Arial"/>
                <a:ea typeface="Arial"/>
                <a:cs typeface="Arial"/>
                <a:sym typeface="Arial"/>
              </a:rPr>
              <a:t>: Show trends over time.</a:t>
            </a:r>
            <a:endParaRPr sz="1900">
              <a:solidFill>
                <a:schemeClr val="dk2"/>
              </a:solidFill>
              <a:latin typeface="Arial"/>
              <a:ea typeface="Arial"/>
              <a:cs typeface="Arial"/>
              <a:sym typeface="Arial"/>
            </a:endParaRPr>
          </a:p>
          <a:p>
            <a:pPr indent="-349250" lvl="2" marL="13716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Bar Graphs</a:t>
            </a:r>
            <a:r>
              <a:rPr lang="en" sz="1900">
                <a:solidFill>
                  <a:schemeClr val="dk2"/>
                </a:solidFill>
                <a:latin typeface="Arial"/>
                <a:ea typeface="Arial"/>
                <a:cs typeface="Arial"/>
                <a:sym typeface="Arial"/>
              </a:rPr>
              <a:t>: Compare categories.</a:t>
            </a:r>
            <a:endParaRPr sz="1900">
              <a:solidFill>
                <a:schemeClr val="dk2"/>
              </a:solidFill>
              <a:latin typeface="Arial"/>
              <a:ea typeface="Arial"/>
              <a:cs typeface="Arial"/>
              <a:sym typeface="Arial"/>
            </a:endParaRPr>
          </a:p>
          <a:p>
            <a:pPr indent="-349250" lvl="2" marL="13716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Scatter Plots</a:t>
            </a:r>
            <a:r>
              <a:rPr lang="en" sz="1900">
                <a:solidFill>
                  <a:schemeClr val="dk2"/>
                </a:solidFill>
                <a:latin typeface="Arial"/>
                <a:ea typeface="Arial"/>
                <a:cs typeface="Arial"/>
                <a:sym typeface="Arial"/>
              </a:rPr>
              <a:t>: Show correlations between two variables.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Char char="●"/>
            </a:pPr>
            <a:r>
              <a:rPr b="1" lang="en" sz="1900">
                <a:solidFill>
                  <a:schemeClr val="dk2"/>
                </a:solidFill>
                <a:latin typeface="Arial"/>
                <a:ea typeface="Arial"/>
                <a:cs typeface="Arial"/>
                <a:sym typeface="Arial"/>
              </a:rPr>
              <a:t>Purpose</a:t>
            </a:r>
            <a:r>
              <a:rPr lang="en" sz="1900">
                <a:solidFill>
                  <a:schemeClr val="dk2"/>
                </a:solidFill>
                <a:latin typeface="Arial"/>
                <a:ea typeface="Arial"/>
                <a:cs typeface="Arial"/>
                <a:sym typeface="Arial"/>
              </a:rPr>
              <a:t>: To display the relationship between variables, helping to identify trends, patterns, and correlations.</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type="ctrTitle"/>
          </p:nvPr>
        </p:nvSpPr>
        <p:spPr>
          <a:xfrm>
            <a:off x="480150" y="593525"/>
            <a:ext cx="8183700" cy="532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a:t>
            </a:r>
            <a:r>
              <a:rPr lang="en"/>
              <a:t>ow Do You A</a:t>
            </a:r>
            <a:r>
              <a:rPr lang="en"/>
              <a:t>utomate</a:t>
            </a:r>
            <a:r>
              <a:rPr lang="en"/>
              <a:t> R</a:t>
            </a:r>
            <a:r>
              <a:rPr lang="en"/>
              <a:t>epetitive</a:t>
            </a:r>
            <a:r>
              <a:rPr lang="en"/>
              <a:t> Task In Excel &amp; G</a:t>
            </a:r>
            <a:r>
              <a:rPr lang="en"/>
              <a:t>oogle</a:t>
            </a:r>
            <a:r>
              <a:rPr lang="en"/>
              <a:t> Sheet </a:t>
            </a:r>
            <a:endParaRPr/>
          </a:p>
        </p:txBody>
      </p:sp>
      <p:sp>
        <p:nvSpPr>
          <p:cNvPr id="172" name="Google Shape;172;p35"/>
          <p:cNvSpPr txBox="1"/>
          <p:nvPr>
            <p:ph idx="1" type="subTitle"/>
          </p:nvPr>
        </p:nvSpPr>
        <p:spPr>
          <a:xfrm>
            <a:off x="141450" y="1056450"/>
            <a:ext cx="8522400" cy="3030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600">
                <a:solidFill>
                  <a:schemeClr val="dk2"/>
                </a:solidFill>
                <a:latin typeface="Arial"/>
                <a:ea typeface="Arial"/>
                <a:cs typeface="Arial"/>
                <a:sym typeface="Arial"/>
              </a:rPr>
              <a:t>Introduction to Task Automation in Excel &amp; Google Sheets</a:t>
            </a:r>
            <a:endParaRPr b="1" sz="16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Char char="●"/>
            </a:pPr>
            <a:r>
              <a:rPr b="1" lang="en" sz="1600">
                <a:solidFill>
                  <a:schemeClr val="dk2"/>
                </a:solidFill>
                <a:latin typeface="Arial"/>
                <a:ea typeface="Arial"/>
                <a:cs typeface="Arial"/>
                <a:sym typeface="Arial"/>
              </a:rPr>
              <a:t>Why Automate?</a:t>
            </a:r>
            <a:endParaRPr b="1"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Save time, reduce errors, and improve efficiency.</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Handle repetitive tasks like data entry, formatting, and calculations automatically.</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Common Tasks to Automate</a:t>
            </a:r>
            <a:r>
              <a:rPr lang="en"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Data entry and cleanup.</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Complex calculations and reports.</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Data import/export (e.g., pulling data from external sources).</a:t>
            </a:r>
            <a:endParaRPr sz="16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242"/>
          <p:cNvSpPr txBox="1"/>
          <p:nvPr>
            <p:ph idx="1" type="subTitle"/>
          </p:nvPr>
        </p:nvSpPr>
        <p:spPr>
          <a:xfrm>
            <a:off x="0" y="62975"/>
            <a:ext cx="8669700" cy="4494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What is a Chart?</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Chart</a:t>
            </a:r>
            <a:r>
              <a:rPr lang="en" sz="2000">
                <a:solidFill>
                  <a:schemeClr val="dk2"/>
                </a:solidFill>
                <a:latin typeface="Arial"/>
                <a:ea typeface="Arial"/>
                <a:cs typeface="Arial"/>
                <a:sym typeface="Arial"/>
              </a:rPr>
              <a:t>: A broader term that refers to visual representations of data, including both graphs and other forms of data visualization.</a:t>
            </a:r>
            <a:endParaRPr sz="2000">
              <a:solidFill>
                <a:schemeClr val="dk2"/>
              </a:solidFill>
              <a:latin typeface="Arial"/>
              <a:ea typeface="Arial"/>
              <a:cs typeface="Arial"/>
              <a:sym typeface="Arial"/>
            </a:endParaRPr>
          </a:p>
          <a:p>
            <a:pPr indent="-355600" lvl="1" marL="9144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Types of Charts</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355600" lvl="2" marL="13716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Pie Charts</a:t>
            </a:r>
            <a:r>
              <a:rPr lang="en" sz="2000">
                <a:solidFill>
                  <a:schemeClr val="dk2"/>
                </a:solidFill>
                <a:latin typeface="Arial"/>
                <a:ea typeface="Arial"/>
                <a:cs typeface="Arial"/>
                <a:sym typeface="Arial"/>
              </a:rPr>
              <a:t>: Show proportions or percentages.</a:t>
            </a:r>
            <a:endParaRPr sz="2000">
              <a:solidFill>
                <a:schemeClr val="dk2"/>
              </a:solidFill>
              <a:latin typeface="Arial"/>
              <a:ea typeface="Arial"/>
              <a:cs typeface="Arial"/>
              <a:sym typeface="Arial"/>
            </a:endParaRPr>
          </a:p>
          <a:p>
            <a:pPr indent="-355600" lvl="2" marL="13716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Bar Charts</a:t>
            </a:r>
            <a:r>
              <a:rPr lang="en" sz="2000">
                <a:solidFill>
                  <a:schemeClr val="dk2"/>
                </a:solidFill>
                <a:latin typeface="Arial"/>
                <a:ea typeface="Arial"/>
                <a:cs typeface="Arial"/>
                <a:sym typeface="Arial"/>
              </a:rPr>
              <a:t>: Compare quantities across different categories.</a:t>
            </a:r>
            <a:endParaRPr sz="2000">
              <a:solidFill>
                <a:schemeClr val="dk2"/>
              </a:solidFill>
              <a:latin typeface="Arial"/>
              <a:ea typeface="Arial"/>
              <a:cs typeface="Arial"/>
              <a:sym typeface="Arial"/>
            </a:endParaRPr>
          </a:p>
          <a:p>
            <a:pPr indent="-355600" lvl="2" marL="13716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Column Charts</a:t>
            </a:r>
            <a:r>
              <a:rPr lang="en" sz="2000">
                <a:solidFill>
                  <a:schemeClr val="dk2"/>
                </a:solidFill>
                <a:latin typeface="Arial"/>
                <a:ea typeface="Arial"/>
                <a:cs typeface="Arial"/>
                <a:sym typeface="Arial"/>
              </a:rPr>
              <a:t>: Similar to bar charts but with vertical bars.</a:t>
            </a:r>
            <a:endParaRPr sz="2000">
              <a:solidFill>
                <a:schemeClr val="dk2"/>
              </a:solidFill>
              <a:latin typeface="Arial"/>
              <a:ea typeface="Arial"/>
              <a:cs typeface="Arial"/>
              <a:sym typeface="Arial"/>
            </a:endParaRPr>
          </a:p>
          <a:p>
            <a:pPr indent="-355600" lvl="2" marL="13716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Area Charts</a:t>
            </a:r>
            <a:r>
              <a:rPr lang="en" sz="2000">
                <a:solidFill>
                  <a:schemeClr val="dk2"/>
                </a:solidFill>
                <a:latin typeface="Arial"/>
                <a:ea typeface="Arial"/>
                <a:cs typeface="Arial"/>
                <a:sym typeface="Arial"/>
              </a:rPr>
              <a:t>: Show cumulative totals over time.</a:t>
            </a:r>
            <a:endParaRPr sz="2000">
              <a:solidFill>
                <a:schemeClr val="dk2"/>
              </a:solidFill>
              <a:latin typeface="Arial"/>
              <a:ea typeface="Arial"/>
              <a:cs typeface="Arial"/>
              <a:sym typeface="Arial"/>
            </a:endParaRPr>
          </a:p>
          <a:p>
            <a:pPr indent="0" lvl="0" marL="1371600" rtl="0" algn="l">
              <a:lnSpc>
                <a:spcPct val="115000"/>
              </a:lnSpc>
              <a:spcBef>
                <a:spcPts val="1200"/>
              </a:spcBef>
              <a:spcAft>
                <a:spcPts val="0"/>
              </a:spcAft>
              <a:buNone/>
            </a:pPr>
            <a:r>
              <a:t/>
            </a:r>
            <a:endParaRPr sz="20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Purpose</a:t>
            </a:r>
            <a:r>
              <a:rPr lang="en" sz="2000">
                <a:solidFill>
                  <a:schemeClr val="dk2"/>
                </a:solidFill>
                <a:latin typeface="Arial"/>
                <a:ea typeface="Arial"/>
                <a:cs typeface="Arial"/>
                <a:sym typeface="Arial"/>
              </a:rPr>
              <a:t>: To display data in a more simplified, understandable, and digestible way, often for comparison or distribution.</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sz="3300"/>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243"/>
          <p:cNvSpPr txBox="1"/>
          <p:nvPr>
            <p:ph idx="1" type="subTitle"/>
          </p:nvPr>
        </p:nvSpPr>
        <p:spPr>
          <a:xfrm>
            <a:off x="165300" y="149575"/>
            <a:ext cx="8504400" cy="4376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When to Use Graphs?</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Graphs</a:t>
            </a:r>
            <a:r>
              <a:rPr lang="en" sz="1700">
                <a:solidFill>
                  <a:schemeClr val="dk2"/>
                </a:solidFill>
                <a:latin typeface="Arial"/>
                <a:ea typeface="Arial"/>
                <a:cs typeface="Arial"/>
                <a:sym typeface="Arial"/>
              </a:rPr>
              <a:t> are ideal when you want to:</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Show Trends</a:t>
            </a:r>
            <a:r>
              <a:rPr lang="en" sz="1700">
                <a:solidFill>
                  <a:schemeClr val="dk2"/>
                </a:solidFill>
                <a:latin typeface="Arial"/>
                <a:ea typeface="Arial"/>
                <a:cs typeface="Arial"/>
                <a:sym typeface="Arial"/>
              </a:rPr>
              <a:t>: Line graphs are great for time series data to show trends over time.</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Visualize Relationships</a:t>
            </a:r>
            <a:r>
              <a:rPr lang="en" sz="1700">
                <a:solidFill>
                  <a:schemeClr val="dk2"/>
                </a:solidFill>
                <a:latin typeface="Arial"/>
                <a:ea typeface="Arial"/>
                <a:cs typeface="Arial"/>
                <a:sym typeface="Arial"/>
              </a:rPr>
              <a:t>: Scatter plots are used to show correlations between variables (e.g., height vs. weight).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Analyze Distribution</a:t>
            </a:r>
            <a:r>
              <a:rPr lang="en" sz="1700">
                <a:solidFill>
                  <a:schemeClr val="dk2"/>
                </a:solidFill>
                <a:latin typeface="Arial"/>
                <a:ea typeface="Arial"/>
                <a:cs typeface="Arial"/>
                <a:sym typeface="Arial"/>
              </a:rPr>
              <a:t>: Bar graphs can help visualize the distribution of data across categories.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Best for</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Continuous data.</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Complex relationships or trends.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Comparisons between different data points over time.</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244"/>
          <p:cNvSpPr txBox="1"/>
          <p:nvPr>
            <p:ph idx="1" type="subTitle"/>
          </p:nvPr>
        </p:nvSpPr>
        <p:spPr>
          <a:xfrm>
            <a:off x="157450" y="118075"/>
            <a:ext cx="85122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000">
                <a:solidFill>
                  <a:schemeClr val="dk2"/>
                </a:solidFill>
                <a:latin typeface="Arial"/>
                <a:ea typeface="Arial"/>
                <a:cs typeface="Arial"/>
                <a:sym typeface="Arial"/>
              </a:rPr>
              <a:t>When to Use Charts?</a:t>
            </a:r>
            <a:endParaRPr b="1" sz="20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Char char="●"/>
            </a:pPr>
            <a:r>
              <a:rPr b="1" lang="en" sz="1800">
                <a:solidFill>
                  <a:schemeClr val="dk2"/>
                </a:solidFill>
                <a:latin typeface="Arial"/>
                <a:ea typeface="Arial"/>
                <a:cs typeface="Arial"/>
                <a:sym typeface="Arial"/>
              </a:rPr>
              <a:t>Charts</a:t>
            </a:r>
            <a:r>
              <a:rPr lang="en" sz="1800">
                <a:solidFill>
                  <a:schemeClr val="dk2"/>
                </a:solidFill>
                <a:latin typeface="Arial"/>
                <a:ea typeface="Arial"/>
                <a:cs typeface="Arial"/>
                <a:sym typeface="Arial"/>
              </a:rPr>
              <a:t> are best for:</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Comparing Categories</a:t>
            </a:r>
            <a:r>
              <a:rPr lang="en" sz="1800">
                <a:solidFill>
                  <a:schemeClr val="dk2"/>
                </a:solidFill>
                <a:latin typeface="Arial"/>
                <a:ea typeface="Arial"/>
                <a:cs typeface="Arial"/>
                <a:sym typeface="Arial"/>
              </a:rPr>
              <a:t>: Bar, column, and pie charts are great for showing comparisons between categories.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Showing Proportions</a:t>
            </a:r>
            <a:r>
              <a:rPr lang="en" sz="1800">
                <a:solidFill>
                  <a:schemeClr val="dk2"/>
                </a:solidFill>
                <a:latin typeface="Arial"/>
                <a:ea typeface="Arial"/>
                <a:cs typeface="Arial"/>
                <a:sym typeface="Arial"/>
              </a:rPr>
              <a:t>: Pie charts are particularly useful for visualizing parts of a whole (e.g., market share).</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Summarizing Data</a:t>
            </a:r>
            <a:r>
              <a:rPr lang="en" sz="1800">
                <a:solidFill>
                  <a:schemeClr val="dk2"/>
                </a:solidFill>
                <a:latin typeface="Arial"/>
                <a:ea typeface="Arial"/>
                <a:cs typeface="Arial"/>
                <a:sym typeface="Arial"/>
              </a:rPr>
              <a:t>: Charts can offer a high-level overview of data without focusing on trends or relationships.</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Best for</a:t>
            </a:r>
            <a:r>
              <a:rPr lang="en" sz="1800">
                <a:solidFill>
                  <a:schemeClr val="dk2"/>
                </a:solidFill>
                <a:latin typeface="Arial"/>
                <a:ea typeface="Arial"/>
                <a:cs typeface="Arial"/>
                <a:sym typeface="Arial"/>
              </a:rPr>
              <a:t>:</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Simple data comparison.</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Proportions and percentages.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Summarizing large datasets quickly.</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sz="3100"/>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245"/>
          <p:cNvSpPr txBox="1"/>
          <p:nvPr>
            <p:ph idx="1" type="subTitle"/>
          </p:nvPr>
        </p:nvSpPr>
        <p:spPr>
          <a:xfrm>
            <a:off x="485875" y="229925"/>
            <a:ext cx="8183700" cy="3770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700">
                <a:solidFill>
                  <a:schemeClr val="dk2"/>
                </a:solidFill>
                <a:latin typeface="Arial"/>
                <a:ea typeface="Arial"/>
                <a:cs typeface="Arial"/>
                <a:sym typeface="Arial"/>
              </a:rPr>
              <a:t>Which is More Efficient &amp; Effective?</a:t>
            </a:r>
            <a:endParaRPr b="1" sz="1700">
              <a:solidFill>
                <a:schemeClr val="dk2"/>
              </a:solidFill>
              <a:latin typeface="Arial"/>
              <a:ea typeface="Arial"/>
              <a:cs typeface="Arial"/>
              <a:sym typeface="Arial"/>
            </a:endParaRPr>
          </a:p>
          <a:p>
            <a:pPr indent="-323850" lvl="0" marL="457200" rtl="0" algn="l">
              <a:lnSpc>
                <a:spcPct val="115000"/>
              </a:lnSpc>
              <a:spcBef>
                <a:spcPts val="1200"/>
              </a:spcBef>
              <a:spcAft>
                <a:spcPts val="0"/>
              </a:spcAft>
              <a:buClr>
                <a:schemeClr val="dk2"/>
              </a:buClr>
              <a:buSzPts val="1500"/>
              <a:buFont typeface="Arial"/>
              <a:buChar char="●"/>
            </a:pPr>
            <a:r>
              <a:rPr b="1" lang="en" sz="1500">
                <a:solidFill>
                  <a:schemeClr val="dk2"/>
                </a:solidFill>
                <a:latin typeface="Arial"/>
                <a:ea typeface="Arial"/>
                <a:cs typeface="Arial"/>
                <a:sym typeface="Arial"/>
              </a:rPr>
              <a:t>Efficiency</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Graphs</a:t>
            </a:r>
            <a:r>
              <a:rPr lang="en" sz="1500">
                <a:solidFill>
                  <a:schemeClr val="dk2"/>
                </a:solidFill>
                <a:latin typeface="Arial"/>
                <a:ea typeface="Arial"/>
                <a:cs typeface="Arial"/>
                <a:sym typeface="Arial"/>
              </a:rPr>
              <a:t>: More efficient for showing trends, relationships, and distributions in continuous or large datasets.</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Charts</a:t>
            </a:r>
            <a:r>
              <a:rPr lang="en" sz="1500">
                <a:solidFill>
                  <a:schemeClr val="dk2"/>
                </a:solidFill>
                <a:latin typeface="Arial"/>
                <a:ea typeface="Arial"/>
                <a:cs typeface="Arial"/>
                <a:sym typeface="Arial"/>
              </a:rPr>
              <a:t>: More efficient for quickly comparing categories and showing proportions in a simple, easy-to-understand format.</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Effectiveness</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Graphs</a:t>
            </a:r>
            <a:r>
              <a:rPr lang="en" sz="1500">
                <a:solidFill>
                  <a:schemeClr val="dk2"/>
                </a:solidFill>
                <a:latin typeface="Arial"/>
                <a:ea typeface="Arial"/>
                <a:cs typeface="Arial"/>
                <a:sym typeface="Arial"/>
              </a:rPr>
              <a:t>: More effective for detailed analysis, especially in identifying patterns or correlations over time.</a:t>
            </a:r>
            <a:endParaRPr sz="1500">
              <a:solidFill>
                <a:schemeClr val="dk2"/>
              </a:solidFill>
              <a:latin typeface="Arial"/>
              <a:ea typeface="Arial"/>
              <a:cs typeface="Arial"/>
              <a:sym typeface="Arial"/>
            </a:endParaRPr>
          </a:p>
          <a:p>
            <a:pPr indent="-323850" lvl="1" marL="9144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Charts</a:t>
            </a:r>
            <a:r>
              <a:rPr lang="en" sz="1500">
                <a:solidFill>
                  <a:schemeClr val="dk2"/>
                </a:solidFill>
                <a:latin typeface="Arial"/>
                <a:ea typeface="Arial"/>
                <a:cs typeface="Arial"/>
                <a:sym typeface="Arial"/>
              </a:rPr>
              <a:t>: More effective for presenting summarized data and making simple comparisons clear at a glance.</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2500"/>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246"/>
          <p:cNvSpPr txBox="1"/>
          <p:nvPr>
            <p:ph type="ctrTitle"/>
          </p:nvPr>
        </p:nvSpPr>
        <p:spPr>
          <a:xfrm>
            <a:off x="485875" y="264475"/>
            <a:ext cx="8183700" cy="294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300"/>
              <a:t>WHAT IS DATABASE INTEGRATION IN MOBILE APP</a:t>
            </a:r>
            <a:r>
              <a:rPr lang="en"/>
              <a:t> ?</a:t>
            </a:r>
            <a:endParaRPr sz="3900"/>
          </a:p>
        </p:txBody>
      </p:sp>
      <p:sp>
        <p:nvSpPr>
          <p:cNvPr id="1280" name="Google Shape;1280;p246"/>
          <p:cNvSpPr txBox="1"/>
          <p:nvPr>
            <p:ph idx="1" type="subTitle"/>
          </p:nvPr>
        </p:nvSpPr>
        <p:spPr>
          <a:xfrm>
            <a:off x="485875" y="505800"/>
            <a:ext cx="8183700" cy="31860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What is Database Integration?</a:t>
            </a:r>
            <a:endParaRPr b="1" sz="18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Char char="●"/>
            </a:pPr>
            <a:r>
              <a:rPr b="1" lang="en" sz="1600">
                <a:solidFill>
                  <a:schemeClr val="dk2"/>
                </a:solidFill>
                <a:latin typeface="Arial"/>
                <a:ea typeface="Arial"/>
                <a:cs typeface="Arial"/>
                <a:sym typeface="Arial"/>
              </a:rPr>
              <a:t>Database Integration</a:t>
            </a:r>
            <a:r>
              <a:rPr lang="en" sz="1600">
                <a:solidFill>
                  <a:schemeClr val="dk2"/>
                </a:solidFill>
                <a:latin typeface="Arial"/>
                <a:ea typeface="Arial"/>
                <a:cs typeface="Arial"/>
                <a:sym typeface="Arial"/>
              </a:rPr>
              <a:t> in mobile apps involves connecting the app to a </a:t>
            </a:r>
            <a:r>
              <a:rPr b="1" lang="en" sz="1600">
                <a:solidFill>
                  <a:schemeClr val="dk2"/>
                </a:solidFill>
                <a:latin typeface="Arial"/>
                <a:ea typeface="Arial"/>
                <a:cs typeface="Arial"/>
                <a:sym typeface="Arial"/>
              </a:rPr>
              <a:t>database</a:t>
            </a:r>
            <a:r>
              <a:rPr lang="en" sz="1600">
                <a:solidFill>
                  <a:schemeClr val="dk2"/>
                </a:solidFill>
                <a:latin typeface="Arial"/>
                <a:ea typeface="Arial"/>
                <a:cs typeface="Arial"/>
                <a:sym typeface="Arial"/>
              </a:rPr>
              <a:t> to store, retrieve, and manage data efficiently.</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It allows the app to:</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Store user data (e.g., profiles, preferences).</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Sync data across devices.</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lang="en" sz="1600">
                <a:solidFill>
                  <a:schemeClr val="dk2"/>
                </a:solidFill>
                <a:latin typeface="Arial"/>
                <a:ea typeface="Arial"/>
                <a:cs typeface="Arial"/>
                <a:sym typeface="Arial"/>
              </a:rPr>
              <a:t>Perform data queries, updates, and deletions.</a:t>
            </a:r>
            <a:endParaRPr sz="16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247"/>
          <p:cNvSpPr txBox="1"/>
          <p:nvPr>
            <p:ph idx="1" type="subTitle"/>
          </p:nvPr>
        </p:nvSpPr>
        <p:spPr>
          <a:xfrm>
            <a:off x="485875" y="367850"/>
            <a:ext cx="8183700" cy="3599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Types of Databases Used in Mobile Apps</a:t>
            </a:r>
            <a:endParaRPr b="1" sz="1800">
              <a:solidFill>
                <a:schemeClr val="dk2"/>
              </a:solidFill>
              <a:latin typeface="Arial"/>
              <a:ea typeface="Arial"/>
              <a:cs typeface="Arial"/>
              <a:sym typeface="Arial"/>
            </a:endParaRPr>
          </a:p>
          <a:p>
            <a:pPr indent="-330200" lvl="0" marL="457200" rtl="0" algn="l">
              <a:lnSpc>
                <a:spcPct val="115000"/>
              </a:lnSpc>
              <a:spcBef>
                <a:spcPts val="1200"/>
              </a:spcBef>
              <a:spcAft>
                <a:spcPts val="0"/>
              </a:spcAft>
              <a:buClr>
                <a:schemeClr val="dk2"/>
              </a:buClr>
              <a:buSzPts val="1600"/>
              <a:buFont typeface="Arial"/>
              <a:buChar char="●"/>
            </a:pPr>
            <a:r>
              <a:rPr b="1" lang="en" sz="1600">
                <a:solidFill>
                  <a:schemeClr val="dk2"/>
                </a:solidFill>
                <a:latin typeface="Arial"/>
                <a:ea typeface="Arial"/>
                <a:cs typeface="Arial"/>
                <a:sym typeface="Arial"/>
              </a:rPr>
              <a:t>Local Databases</a:t>
            </a:r>
            <a:r>
              <a:rPr lang="en" sz="1600">
                <a:solidFill>
                  <a:schemeClr val="dk2"/>
                </a:solidFill>
                <a:latin typeface="Arial"/>
                <a:ea typeface="Arial"/>
                <a:cs typeface="Arial"/>
                <a:sym typeface="Arial"/>
              </a:rPr>
              <a:t> (stored directly on the mobile device):</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SQLite</a:t>
            </a:r>
            <a:r>
              <a:rPr lang="en" sz="1600">
                <a:solidFill>
                  <a:schemeClr val="dk2"/>
                </a:solidFill>
                <a:latin typeface="Arial"/>
                <a:ea typeface="Arial"/>
                <a:cs typeface="Arial"/>
                <a:sym typeface="Arial"/>
              </a:rPr>
              <a:t>: Lightweight, relational database for local storage.</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Realm</a:t>
            </a:r>
            <a:r>
              <a:rPr lang="en" sz="1600">
                <a:solidFill>
                  <a:schemeClr val="dk2"/>
                </a:solidFill>
                <a:latin typeface="Arial"/>
                <a:ea typeface="Arial"/>
                <a:cs typeface="Arial"/>
                <a:sym typeface="Arial"/>
              </a:rPr>
              <a:t>: Object-based database for mobile apps with high performance.</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Room (Android)</a:t>
            </a:r>
            <a:r>
              <a:rPr lang="en" sz="1600">
                <a:solidFill>
                  <a:schemeClr val="dk2"/>
                </a:solidFill>
                <a:latin typeface="Arial"/>
                <a:ea typeface="Arial"/>
                <a:cs typeface="Arial"/>
                <a:sym typeface="Arial"/>
              </a:rPr>
              <a:t>: SQLite database library that works with Android apps.</a:t>
            </a:r>
            <a:endParaRPr sz="1600">
              <a:solidFill>
                <a:schemeClr val="dk2"/>
              </a:solidFill>
              <a:latin typeface="Arial"/>
              <a:ea typeface="Arial"/>
              <a:cs typeface="Arial"/>
              <a:sym typeface="Arial"/>
            </a:endParaRPr>
          </a:p>
          <a:p>
            <a:pPr indent="-330200" lvl="0" marL="4572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Remote Databases</a:t>
            </a:r>
            <a:r>
              <a:rPr lang="en" sz="1600">
                <a:solidFill>
                  <a:schemeClr val="dk2"/>
                </a:solidFill>
                <a:latin typeface="Arial"/>
                <a:ea typeface="Arial"/>
                <a:cs typeface="Arial"/>
                <a:sym typeface="Arial"/>
              </a:rPr>
              <a:t> (stored on cloud servers):</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Firebase Firestore</a:t>
            </a:r>
            <a:r>
              <a:rPr lang="en" sz="1600">
                <a:solidFill>
                  <a:schemeClr val="dk2"/>
                </a:solidFill>
                <a:latin typeface="Arial"/>
                <a:ea typeface="Arial"/>
                <a:cs typeface="Arial"/>
                <a:sym typeface="Arial"/>
              </a:rPr>
              <a:t>: NoSQL cloud database for real-time data synchronization.</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MySQL / PostgreSQL</a:t>
            </a:r>
            <a:r>
              <a:rPr lang="en" sz="1600">
                <a:solidFill>
                  <a:schemeClr val="dk2"/>
                </a:solidFill>
                <a:latin typeface="Arial"/>
                <a:ea typeface="Arial"/>
                <a:cs typeface="Arial"/>
                <a:sym typeface="Arial"/>
              </a:rPr>
              <a:t>: Common relational databases used in server-side integration.</a:t>
            </a:r>
            <a:endParaRPr sz="1600">
              <a:solidFill>
                <a:schemeClr val="dk2"/>
              </a:solidFill>
              <a:latin typeface="Arial"/>
              <a:ea typeface="Arial"/>
              <a:cs typeface="Arial"/>
              <a:sym typeface="Arial"/>
            </a:endParaRPr>
          </a:p>
          <a:p>
            <a:pPr indent="-330200" lvl="1" marL="914400" rtl="0" algn="l">
              <a:lnSpc>
                <a:spcPct val="115000"/>
              </a:lnSpc>
              <a:spcBef>
                <a:spcPts val="0"/>
              </a:spcBef>
              <a:spcAft>
                <a:spcPts val="0"/>
              </a:spcAft>
              <a:buClr>
                <a:schemeClr val="dk2"/>
              </a:buClr>
              <a:buSzPts val="1600"/>
              <a:buFont typeface="Arial"/>
              <a:buChar char="○"/>
            </a:pPr>
            <a:r>
              <a:rPr b="1" lang="en" sz="1600">
                <a:solidFill>
                  <a:schemeClr val="dk2"/>
                </a:solidFill>
                <a:latin typeface="Arial"/>
                <a:ea typeface="Arial"/>
                <a:cs typeface="Arial"/>
                <a:sym typeface="Arial"/>
              </a:rPr>
              <a:t>MongoDB</a:t>
            </a:r>
            <a:r>
              <a:rPr lang="en" sz="1600">
                <a:solidFill>
                  <a:schemeClr val="dk2"/>
                </a:solidFill>
                <a:latin typeface="Arial"/>
                <a:ea typeface="Arial"/>
                <a:cs typeface="Arial"/>
                <a:sym typeface="Arial"/>
              </a:rPr>
              <a:t>: NoSQL database used for scalable, flexible data storage.</a:t>
            </a:r>
            <a:endParaRPr sz="16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248"/>
          <p:cNvSpPr txBox="1"/>
          <p:nvPr>
            <p:ph idx="1" type="subTitle"/>
          </p:nvPr>
        </p:nvSpPr>
        <p:spPr>
          <a:xfrm>
            <a:off x="485875" y="308750"/>
            <a:ext cx="8183700" cy="3586500"/>
          </a:xfrm>
          <a:prstGeom prst="rect">
            <a:avLst/>
          </a:prstGeom>
        </p:spPr>
        <p:txBody>
          <a:bodyPr anchorCtr="0" anchor="t" bIns="91425" lIns="91425" spcFirstLastPara="1" rIns="91425" wrap="square" tIns="91425">
            <a:noAutofit/>
          </a:bodyPr>
          <a:lstStyle/>
          <a:p>
            <a:pPr indent="0" lvl="0" marL="0" rtl="0" algn="l">
              <a:lnSpc>
                <a:spcPct val="105000"/>
              </a:lnSpc>
              <a:spcBef>
                <a:spcPts val="1400"/>
              </a:spcBef>
              <a:spcAft>
                <a:spcPts val="0"/>
              </a:spcAft>
              <a:buClr>
                <a:schemeClr val="dk2"/>
              </a:buClr>
              <a:buSzPts val="1100"/>
              <a:buFont typeface="Arial"/>
              <a:buNone/>
            </a:pPr>
            <a:r>
              <a:rPr b="1" lang="en" sz="1400">
                <a:solidFill>
                  <a:schemeClr val="dk2"/>
                </a:solidFill>
                <a:latin typeface="Arial"/>
                <a:ea typeface="Arial"/>
                <a:cs typeface="Arial"/>
                <a:sym typeface="Arial"/>
              </a:rPr>
              <a:t>Why Database Integration is Important for Mobile Apps</a:t>
            </a:r>
            <a:endParaRPr b="1" sz="1400">
              <a:solidFill>
                <a:schemeClr val="dk2"/>
              </a:solidFill>
              <a:latin typeface="Arial"/>
              <a:ea typeface="Arial"/>
              <a:cs typeface="Arial"/>
              <a:sym typeface="Arial"/>
            </a:endParaRPr>
          </a:p>
          <a:p>
            <a:pPr indent="-304800" lvl="0" marL="457200" rtl="0" algn="l">
              <a:lnSpc>
                <a:spcPct val="105000"/>
              </a:lnSpc>
              <a:spcBef>
                <a:spcPts val="1200"/>
              </a:spcBef>
              <a:spcAft>
                <a:spcPts val="0"/>
              </a:spcAft>
              <a:buClr>
                <a:schemeClr val="dk2"/>
              </a:buClr>
              <a:buSzPts val="1200"/>
              <a:buFont typeface="Arial"/>
              <a:buChar char="●"/>
            </a:pPr>
            <a:r>
              <a:rPr b="1" lang="en" sz="1200">
                <a:solidFill>
                  <a:schemeClr val="dk2"/>
                </a:solidFill>
                <a:latin typeface="Arial"/>
                <a:ea typeface="Arial"/>
                <a:cs typeface="Arial"/>
                <a:sym typeface="Arial"/>
              </a:rPr>
              <a:t>Persistent Data Storage</a:t>
            </a:r>
            <a:r>
              <a:rPr lang="en" sz="1200">
                <a:solidFill>
                  <a:schemeClr val="dk2"/>
                </a:solidFill>
                <a:latin typeface="Arial"/>
                <a:ea typeface="Arial"/>
                <a:cs typeface="Arial"/>
                <a:sym typeface="Arial"/>
              </a:rPr>
              <a:t>: Ensures that user data is saved even after app restarts or device reboots.</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Data Synchronization</a:t>
            </a:r>
            <a:r>
              <a:rPr lang="en" sz="1200">
                <a:solidFill>
                  <a:schemeClr val="dk2"/>
                </a:solidFill>
                <a:latin typeface="Arial"/>
                <a:ea typeface="Arial"/>
                <a:cs typeface="Arial"/>
                <a:sym typeface="Arial"/>
              </a:rPr>
              <a:t>: Allows data to be synced between the mobile app and server, or between multiple devices.</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Offline Access</a:t>
            </a:r>
            <a:r>
              <a:rPr lang="en" sz="1200">
                <a:solidFill>
                  <a:schemeClr val="dk2"/>
                </a:solidFill>
                <a:latin typeface="Arial"/>
                <a:ea typeface="Arial"/>
                <a:cs typeface="Arial"/>
                <a:sym typeface="Arial"/>
              </a:rPr>
              <a:t>: Users can interact with the app and view stored data even when not connected to the internet.</a:t>
            </a:r>
            <a:endParaRPr sz="1200">
              <a:solidFill>
                <a:schemeClr val="dk2"/>
              </a:solidFill>
              <a:latin typeface="Arial"/>
              <a:ea typeface="Arial"/>
              <a:cs typeface="Arial"/>
              <a:sym typeface="Arial"/>
            </a:endParaRPr>
          </a:p>
          <a:p>
            <a:pPr indent="0" lvl="0" marL="0" rtl="0" algn="l">
              <a:lnSpc>
                <a:spcPct val="105000"/>
              </a:lnSpc>
              <a:spcBef>
                <a:spcPts val="1400"/>
              </a:spcBef>
              <a:spcAft>
                <a:spcPts val="0"/>
              </a:spcAft>
              <a:buNone/>
            </a:pPr>
            <a:r>
              <a:rPr b="1" lang="en" sz="1400">
                <a:solidFill>
                  <a:schemeClr val="dk2"/>
                </a:solidFill>
                <a:latin typeface="Arial"/>
                <a:ea typeface="Arial"/>
                <a:cs typeface="Arial"/>
                <a:sym typeface="Arial"/>
              </a:rPr>
              <a:t>Local vs. Remote Database Integration</a:t>
            </a:r>
            <a:endParaRPr b="1" sz="1400">
              <a:solidFill>
                <a:schemeClr val="dk2"/>
              </a:solidFill>
              <a:latin typeface="Arial"/>
              <a:ea typeface="Arial"/>
              <a:cs typeface="Arial"/>
              <a:sym typeface="Arial"/>
            </a:endParaRPr>
          </a:p>
          <a:p>
            <a:pPr indent="-304800" lvl="0" marL="457200" rtl="0" algn="l">
              <a:lnSpc>
                <a:spcPct val="105000"/>
              </a:lnSpc>
              <a:spcBef>
                <a:spcPts val="1200"/>
              </a:spcBef>
              <a:spcAft>
                <a:spcPts val="0"/>
              </a:spcAft>
              <a:buClr>
                <a:schemeClr val="dk2"/>
              </a:buClr>
              <a:buSzPts val="1200"/>
              <a:buFont typeface="Arial"/>
              <a:buChar char="●"/>
            </a:pPr>
            <a:r>
              <a:rPr b="1" lang="en" sz="1200">
                <a:solidFill>
                  <a:schemeClr val="dk2"/>
                </a:solidFill>
                <a:latin typeface="Arial"/>
                <a:ea typeface="Arial"/>
                <a:cs typeface="Arial"/>
                <a:sym typeface="Arial"/>
              </a:rPr>
              <a:t>Local Database</a:t>
            </a:r>
            <a:r>
              <a:rPr lang="en" sz="1200">
                <a:solidFill>
                  <a:schemeClr val="dk2"/>
                </a:solidFill>
                <a:latin typeface="Arial"/>
                <a:ea typeface="Arial"/>
                <a:cs typeface="Arial"/>
                <a:sym typeface="Arial"/>
              </a:rPr>
              <a:t>:</a:t>
            </a:r>
            <a:endParaRPr sz="1200">
              <a:solidFill>
                <a:schemeClr val="dk2"/>
              </a:solidFill>
              <a:latin typeface="Arial"/>
              <a:ea typeface="Arial"/>
              <a:cs typeface="Arial"/>
              <a:sym typeface="Arial"/>
            </a:endParaRPr>
          </a:p>
          <a:p>
            <a:pPr indent="-304800" lvl="1" marL="914400" rtl="0" algn="l">
              <a:lnSpc>
                <a:spcPct val="105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Data stored on the device (e.g., SQLite, Realm).</a:t>
            </a:r>
            <a:endParaRPr sz="1200">
              <a:solidFill>
                <a:schemeClr val="dk2"/>
              </a:solidFill>
              <a:latin typeface="Arial"/>
              <a:ea typeface="Arial"/>
              <a:cs typeface="Arial"/>
              <a:sym typeface="Arial"/>
            </a:endParaRPr>
          </a:p>
          <a:p>
            <a:pPr indent="-304800" lvl="1" marL="914400" rtl="0" algn="l">
              <a:lnSpc>
                <a:spcPct val="105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Useful for offline apps or smaller datasets.</a:t>
            </a:r>
            <a:endParaRPr sz="1200">
              <a:solidFill>
                <a:schemeClr val="dk2"/>
              </a:solidFill>
              <a:latin typeface="Arial"/>
              <a:ea typeface="Arial"/>
              <a:cs typeface="Arial"/>
              <a:sym typeface="Arial"/>
            </a:endParaRPr>
          </a:p>
          <a:p>
            <a:pPr indent="-304800" lvl="1" marL="914400" rtl="0" algn="l">
              <a:lnSpc>
                <a:spcPct val="105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No need for internet connection for data access.</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Remote Database</a:t>
            </a:r>
            <a:r>
              <a:rPr lang="en" sz="1200">
                <a:solidFill>
                  <a:schemeClr val="dk2"/>
                </a:solidFill>
                <a:latin typeface="Arial"/>
                <a:ea typeface="Arial"/>
                <a:cs typeface="Arial"/>
                <a:sym typeface="Arial"/>
              </a:rPr>
              <a:t>:</a:t>
            </a:r>
            <a:endParaRPr sz="1200">
              <a:solidFill>
                <a:schemeClr val="dk2"/>
              </a:solidFill>
              <a:latin typeface="Arial"/>
              <a:ea typeface="Arial"/>
              <a:cs typeface="Arial"/>
              <a:sym typeface="Arial"/>
            </a:endParaRPr>
          </a:p>
          <a:p>
            <a:pPr indent="-304800" lvl="1" marL="914400" rtl="0" algn="l">
              <a:lnSpc>
                <a:spcPct val="105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Data stored on a server or cloud (e.g., Firebase, MySQL).</a:t>
            </a:r>
            <a:endParaRPr sz="1200">
              <a:solidFill>
                <a:schemeClr val="dk2"/>
              </a:solidFill>
              <a:latin typeface="Arial"/>
              <a:ea typeface="Arial"/>
              <a:cs typeface="Arial"/>
              <a:sym typeface="Arial"/>
            </a:endParaRPr>
          </a:p>
          <a:p>
            <a:pPr indent="-304800" lvl="1" marL="914400" rtl="0" algn="l">
              <a:lnSpc>
                <a:spcPct val="105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Allows for larger datasets and central data management.</a:t>
            </a:r>
            <a:endParaRPr sz="1200">
              <a:solidFill>
                <a:schemeClr val="dk2"/>
              </a:solidFill>
              <a:latin typeface="Arial"/>
              <a:ea typeface="Arial"/>
              <a:cs typeface="Arial"/>
              <a:sym typeface="Arial"/>
            </a:endParaRPr>
          </a:p>
          <a:p>
            <a:pPr indent="-304800" lvl="1" marL="914400" rtl="0" algn="l">
              <a:lnSpc>
                <a:spcPct val="105000"/>
              </a:lnSpc>
              <a:spcBef>
                <a:spcPts val="0"/>
              </a:spcBef>
              <a:spcAft>
                <a:spcPts val="0"/>
              </a:spcAft>
              <a:buClr>
                <a:schemeClr val="dk2"/>
              </a:buClr>
              <a:buSzPts val="1200"/>
              <a:buFont typeface="Arial"/>
              <a:buChar char="○"/>
            </a:pPr>
            <a:r>
              <a:rPr lang="en" sz="1200">
                <a:solidFill>
                  <a:schemeClr val="dk2"/>
                </a:solidFill>
                <a:latin typeface="Arial"/>
                <a:ea typeface="Arial"/>
                <a:cs typeface="Arial"/>
                <a:sym typeface="Arial"/>
              </a:rPr>
              <a:t>Requires internet connection for access.</a:t>
            </a:r>
            <a:endParaRPr sz="1200">
              <a:solidFill>
                <a:schemeClr val="dk2"/>
              </a:solidFill>
              <a:latin typeface="Arial"/>
              <a:ea typeface="Arial"/>
              <a:cs typeface="Arial"/>
              <a:sym typeface="Arial"/>
            </a:endParaRPr>
          </a:p>
          <a:p>
            <a:pPr indent="0" lvl="0" marL="0" rtl="0" algn="l">
              <a:lnSpc>
                <a:spcPct val="90000"/>
              </a:lnSpc>
              <a:spcBef>
                <a:spcPts val="1200"/>
              </a:spcBef>
              <a:spcAft>
                <a:spcPts val="0"/>
              </a:spcAft>
              <a:buNone/>
            </a:pPr>
            <a:r>
              <a:t/>
            </a:r>
            <a:endParaRPr sz="2500"/>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249"/>
          <p:cNvSpPr txBox="1"/>
          <p:nvPr>
            <p:ph idx="1" type="subTitle"/>
          </p:nvPr>
        </p:nvSpPr>
        <p:spPr>
          <a:xfrm>
            <a:off x="485875" y="210200"/>
            <a:ext cx="8183700" cy="3810000"/>
          </a:xfrm>
          <a:prstGeom prst="rect">
            <a:avLst/>
          </a:prstGeom>
        </p:spPr>
        <p:txBody>
          <a:bodyPr anchorCtr="0" anchor="t" bIns="91425" lIns="91425" spcFirstLastPara="1" rIns="91425" wrap="square" tIns="91425">
            <a:normAutofit fontScale="85000" lnSpcReduction="10000"/>
          </a:bodyPr>
          <a:lstStyle/>
          <a:p>
            <a:pPr indent="0" lvl="0" marL="0" rtl="0" algn="l">
              <a:lnSpc>
                <a:spcPct val="115000"/>
              </a:lnSpc>
              <a:spcBef>
                <a:spcPts val="1400"/>
              </a:spcBef>
              <a:spcAft>
                <a:spcPts val="0"/>
              </a:spcAft>
              <a:buClr>
                <a:schemeClr val="dk2"/>
              </a:buClr>
              <a:buSzPct val="84615"/>
              <a:buFont typeface="Arial"/>
              <a:buNone/>
            </a:pPr>
            <a:r>
              <a:rPr b="1" lang="en" sz="1300">
                <a:solidFill>
                  <a:schemeClr val="dk2"/>
                </a:solidFill>
                <a:latin typeface="Arial"/>
                <a:ea typeface="Arial"/>
                <a:cs typeface="Arial"/>
                <a:sym typeface="Arial"/>
              </a:rPr>
              <a:t> </a:t>
            </a:r>
            <a:r>
              <a:rPr b="1" lang="en" sz="1508">
                <a:solidFill>
                  <a:schemeClr val="dk2"/>
                </a:solidFill>
                <a:latin typeface="Arial"/>
                <a:ea typeface="Arial"/>
                <a:cs typeface="Arial"/>
                <a:sym typeface="Arial"/>
              </a:rPr>
              <a:t>How Database Integration Works in Mobile Apps</a:t>
            </a:r>
            <a:endParaRPr b="1" sz="1508">
              <a:solidFill>
                <a:schemeClr val="dk2"/>
              </a:solidFill>
              <a:latin typeface="Arial"/>
              <a:ea typeface="Arial"/>
              <a:cs typeface="Arial"/>
              <a:sym typeface="Arial"/>
            </a:endParaRPr>
          </a:p>
          <a:p>
            <a:pPr indent="-299205" lvl="0" marL="457200" rtl="0" algn="l">
              <a:lnSpc>
                <a:spcPct val="115000"/>
              </a:lnSpc>
              <a:spcBef>
                <a:spcPts val="1200"/>
              </a:spcBef>
              <a:spcAft>
                <a:spcPts val="0"/>
              </a:spcAft>
              <a:buClr>
                <a:schemeClr val="dk2"/>
              </a:buClr>
              <a:buSzPct val="100000"/>
              <a:buFont typeface="Arial"/>
              <a:buAutoNum type="arabicPeriod"/>
            </a:pPr>
            <a:r>
              <a:rPr b="1" lang="en" sz="1308">
                <a:solidFill>
                  <a:schemeClr val="dk2"/>
                </a:solidFill>
                <a:latin typeface="Arial"/>
                <a:ea typeface="Arial"/>
                <a:cs typeface="Arial"/>
                <a:sym typeface="Arial"/>
              </a:rPr>
              <a:t>App Requests Data</a:t>
            </a:r>
            <a:r>
              <a:rPr lang="en" sz="1308">
                <a:solidFill>
                  <a:schemeClr val="dk2"/>
                </a:solidFill>
                <a:latin typeface="Arial"/>
                <a:ea typeface="Arial"/>
                <a:cs typeface="Arial"/>
                <a:sym typeface="Arial"/>
              </a:rPr>
              <a:t>: App sends requests (queries) to the database.</a:t>
            </a:r>
            <a:endParaRPr sz="1308">
              <a:solidFill>
                <a:schemeClr val="dk2"/>
              </a:solidFill>
              <a:latin typeface="Arial"/>
              <a:ea typeface="Arial"/>
              <a:cs typeface="Arial"/>
              <a:sym typeface="Arial"/>
            </a:endParaRPr>
          </a:p>
          <a:p>
            <a:pPr indent="-299205" lvl="0" marL="457200" rtl="0" algn="l">
              <a:lnSpc>
                <a:spcPct val="115000"/>
              </a:lnSpc>
              <a:spcBef>
                <a:spcPts val="0"/>
              </a:spcBef>
              <a:spcAft>
                <a:spcPts val="0"/>
              </a:spcAft>
              <a:buClr>
                <a:schemeClr val="dk2"/>
              </a:buClr>
              <a:buSzPct val="100000"/>
              <a:buFont typeface="Arial"/>
              <a:buAutoNum type="arabicPeriod"/>
            </a:pPr>
            <a:r>
              <a:rPr b="1" lang="en" sz="1308">
                <a:solidFill>
                  <a:schemeClr val="dk2"/>
                </a:solidFill>
                <a:latin typeface="Arial"/>
                <a:ea typeface="Arial"/>
                <a:cs typeface="Arial"/>
                <a:sym typeface="Arial"/>
              </a:rPr>
              <a:t>Database Response</a:t>
            </a:r>
            <a:r>
              <a:rPr lang="en" sz="1308">
                <a:solidFill>
                  <a:schemeClr val="dk2"/>
                </a:solidFill>
                <a:latin typeface="Arial"/>
                <a:ea typeface="Arial"/>
                <a:cs typeface="Arial"/>
                <a:sym typeface="Arial"/>
              </a:rPr>
              <a:t>: The database processes the request and sends the required data back to the app.</a:t>
            </a:r>
            <a:endParaRPr sz="1308">
              <a:solidFill>
                <a:schemeClr val="dk2"/>
              </a:solidFill>
              <a:latin typeface="Arial"/>
              <a:ea typeface="Arial"/>
              <a:cs typeface="Arial"/>
              <a:sym typeface="Arial"/>
            </a:endParaRPr>
          </a:p>
          <a:p>
            <a:pPr indent="-299205" lvl="0" marL="457200" rtl="0" algn="l">
              <a:lnSpc>
                <a:spcPct val="115000"/>
              </a:lnSpc>
              <a:spcBef>
                <a:spcPts val="0"/>
              </a:spcBef>
              <a:spcAft>
                <a:spcPts val="0"/>
              </a:spcAft>
              <a:buClr>
                <a:schemeClr val="dk2"/>
              </a:buClr>
              <a:buSzPct val="100000"/>
              <a:buFont typeface="Arial"/>
              <a:buAutoNum type="arabicPeriod"/>
            </a:pPr>
            <a:r>
              <a:rPr b="1" lang="en" sz="1308">
                <a:solidFill>
                  <a:schemeClr val="dk2"/>
                </a:solidFill>
                <a:latin typeface="Arial"/>
                <a:ea typeface="Arial"/>
                <a:cs typeface="Arial"/>
                <a:sym typeface="Arial"/>
              </a:rPr>
              <a:t>App Displays Data</a:t>
            </a:r>
            <a:r>
              <a:rPr lang="en" sz="1308">
                <a:solidFill>
                  <a:schemeClr val="dk2"/>
                </a:solidFill>
                <a:latin typeface="Arial"/>
                <a:ea typeface="Arial"/>
                <a:cs typeface="Arial"/>
                <a:sym typeface="Arial"/>
              </a:rPr>
              <a:t>: The app displays the retrieved data to the user (e.g., in a list, form, etc.).</a:t>
            </a:r>
            <a:endParaRPr sz="1308">
              <a:solidFill>
                <a:schemeClr val="dk2"/>
              </a:solidFill>
              <a:latin typeface="Arial"/>
              <a:ea typeface="Arial"/>
              <a:cs typeface="Arial"/>
              <a:sym typeface="Arial"/>
            </a:endParaRPr>
          </a:p>
          <a:p>
            <a:pPr indent="-299205" lvl="0" marL="457200" rtl="0" algn="l">
              <a:lnSpc>
                <a:spcPct val="115000"/>
              </a:lnSpc>
              <a:spcBef>
                <a:spcPts val="0"/>
              </a:spcBef>
              <a:spcAft>
                <a:spcPts val="0"/>
              </a:spcAft>
              <a:buClr>
                <a:schemeClr val="dk2"/>
              </a:buClr>
              <a:buSzPct val="100000"/>
              <a:buFont typeface="Arial"/>
              <a:buAutoNum type="arabicPeriod"/>
            </a:pPr>
            <a:r>
              <a:rPr b="1" lang="en" sz="1308">
                <a:solidFill>
                  <a:schemeClr val="dk2"/>
                </a:solidFill>
                <a:latin typeface="Arial"/>
                <a:ea typeface="Arial"/>
                <a:cs typeface="Arial"/>
                <a:sym typeface="Arial"/>
              </a:rPr>
              <a:t>App Saves Data</a:t>
            </a:r>
            <a:r>
              <a:rPr lang="en" sz="1308">
                <a:solidFill>
                  <a:schemeClr val="dk2"/>
                </a:solidFill>
                <a:latin typeface="Arial"/>
                <a:ea typeface="Arial"/>
                <a:cs typeface="Arial"/>
                <a:sym typeface="Arial"/>
              </a:rPr>
              <a:t>: When the user submits data (e.g., adding a new item), the app sends it to the database to be stored.</a:t>
            </a:r>
            <a:endParaRPr sz="1308">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84090"/>
              <a:buFont typeface="Arial"/>
              <a:buNone/>
            </a:pPr>
            <a:r>
              <a:t/>
            </a:r>
            <a:endParaRPr sz="1308">
              <a:solidFill>
                <a:schemeClr val="dk2"/>
              </a:solidFill>
              <a:latin typeface="Arial"/>
              <a:ea typeface="Arial"/>
              <a:cs typeface="Arial"/>
              <a:sym typeface="Arial"/>
            </a:endParaRPr>
          </a:p>
          <a:p>
            <a:pPr indent="0" lvl="0" marL="0" rtl="0" algn="l">
              <a:lnSpc>
                <a:spcPct val="115000"/>
              </a:lnSpc>
              <a:spcBef>
                <a:spcPts val="1400"/>
              </a:spcBef>
              <a:spcAft>
                <a:spcPts val="0"/>
              </a:spcAft>
              <a:buClr>
                <a:schemeClr val="dk2"/>
              </a:buClr>
              <a:buSzPct val="72938"/>
              <a:buFont typeface="Arial"/>
              <a:buNone/>
            </a:pPr>
            <a:r>
              <a:rPr b="1" lang="en" sz="1508">
                <a:solidFill>
                  <a:schemeClr val="dk2"/>
                </a:solidFill>
                <a:latin typeface="Arial"/>
                <a:ea typeface="Arial"/>
                <a:cs typeface="Arial"/>
                <a:sym typeface="Arial"/>
              </a:rPr>
              <a:t>: Methods of Database Integration</a:t>
            </a:r>
            <a:endParaRPr b="1" sz="1508">
              <a:solidFill>
                <a:schemeClr val="dk2"/>
              </a:solidFill>
              <a:latin typeface="Arial"/>
              <a:ea typeface="Arial"/>
              <a:cs typeface="Arial"/>
              <a:sym typeface="Arial"/>
            </a:endParaRPr>
          </a:p>
          <a:p>
            <a:pPr indent="-299205" lvl="0" marL="457200" rtl="0" algn="l">
              <a:lnSpc>
                <a:spcPct val="115000"/>
              </a:lnSpc>
              <a:spcBef>
                <a:spcPts val="1200"/>
              </a:spcBef>
              <a:spcAft>
                <a:spcPts val="0"/>
              </a:spcAft>
              <a:buClr>
                <a:schemeClr val="dk2"/>
              </a:buClr>
              <a:buSzPct val="100000"/>
              <a:buFont typeface="Arial"/>
              <a:buChar char="●"/>
            </a:pPr>
            <a:r>
              <a:rPr b="1" lang="en" sz="1308">
                <a:solidFill>
                  <a:schemeClr val="dk2"/>
                </a:solidFill>
                <a:latin typeface="Arial"/>
                <a:ea typeface="Arial"/>
                <a:cs typeface="Arial"/>
                <a:sym typeface="Arial"/>
              </a:rPr>
              <a:t>Direct SQL Queries</a:t>
            </a:r>
            <a:r>
              <a:rPr lang="en" sz="1308">
                <a:solidFill>
                  <a:schemeClr val="dk2"/>
                </a:solidFill>
                <a:latin typeface="Arial"/>
                <a:ea typeface="Arial"/>
                <a:cs typeface="Arial"/>
                <a:sym typeface="Arial"/>
              </a:rPr>
              <a:t>:</a:t>
            </a:r>
            <a:endParaRPr sz="1308">
              <a:solidFill>
                <a:schemeClr val="dk2"/>
              </a:solidFill>
              <a:latin typeface="Arial"/>
              <a:ea typeface="Arial"/>
              <a:cs typeface="Arial"/>
              <a:sym typeface="Arial"/>
            </a:endParaRPr>
          </a:p>
          <a:p>
            <a:pPr indent="-299205" lvl="1" marL="914400" rtl="0" algn="l">
              <a:lnSpc>
                <a:spcPct val="115000"/>
              </a:lnSpc>
              <a:spcBef>
                <a:spcPts val="0"/>
              </a:spcBef>
              <a:spcAft>
                <a:spcPts val="0"/>
              </a:spcAft>
              <a:buClr>
                <a:schemeClr val="dk2"/>
              </a:buClr>
              <a:buSzPct val="100000"/>
              <a:buFont typeface="Arial"/>
              <a:buChar char="○"/>
            </a:pPr>
            <a:r>
              <a:rPr lang="en" sz="1308">
                <a:solidFill>
                  <a:schemeClr val="dk2"/>
                </a:solidFill>
                <a:latin typeface="Arial"/>
                <a:ea typeface="Arial"/>
                <a:cs typeface="Arial"/>
                <a:sym typeface="Arial"/>
              </a:rPr>
              <a:t>For local databases like SQLite, the app directly queries the database using SQL.</a:t>
            </a:r>
            <a:endParaRPr sz="1308">
              <a:solidFill>
                <a:schemeClr val="dk2"/>
              </a:solidFill>
              <a:latin typeface="Arial"/>
              <a:ea typeface="Arial"/>
              <a:cs typeface="Arial"/>
              <a:sym typeface="Arial"/>
            </a:endParaRPr>
          </a:p>
          <a:p>
            <a:pPr indent="-299205" lvl="0" marL="457200" rtl="0" algn="l">
              <a:lnSpc>
                <a:spcPct val="115000"/>
              </a:lnSpc>
              <a:spcBef>
                <a:spcPts val="0"/>
              </a:spcBef>
              <a:spcAft>
                <a:spcPts val="0"/>
              </a:spcAft>
              <a:buClr>
                <a:schemeClr val="dk2"/>
              </a:buClr>
              <a:buSzPct val="100000"/>
              <a:buFont typeface="Arial"/>
              <a:buChar char="●"/>
            </a:pPr>
            <a:r>
              <a:rPr b="1" lang="en" sz="1308">
                <a:solidFill>
                  <a:schemeClr val="dk2"/>
                </a:solidFill>
                <a:latin typeface="Arial"/>
                <a:ea typeface="Arial"/>
                <a:cs typeface="Arial"/>
                <a:sym typeface="Arial"/>
              </a:rPr>
              <a:t>ORM (Object-Relational Mapping)</a:t>
            </a:r>
            <a:r>
              <a:rPr lang="en" sz="1308">
                <a:solidFill>
                  <a:schemeClr val="dk2"/>
                </a:solidFill>
                <a:latin typeface="Arial"/>
                <a:ea typeface="Arial"/>
                <a:cs typeface="Arial"/>
                <a:sym typeface="Arial"/>
              </a:rPr>
              <a:t>:</a:t>
            </a:r>
            <a:endParaRPr sz="1308">
              <a:solidFill>
                <a:schemeClr val="dk2"/>
              </a:solidFill>
              <a:latin typeface="Arial"/>
              <a:ea typeface="Arial"/>
              <a:cs typeface="Arial"/>
              <a:sym typeface="Arial"/>
            </a:endParaRPr>
          </a:p>
          <a:p>
            <a:pPr indent="-299205" lvl="1" marL="914400" rtl="0" algn="l">
              <a:lnSpc>
                <a:spcPct val="115000"/>
              </a:lnSpc>
              <a:spcBef>
                <a:spcPts val="0"/>
              </a:spcBef>
              <a:spcAft>
                <a:spcPts val="0"/>
              </a:spcAft>
              <a:buClr>
                <a:schemeClr val="dk2"/>
              </a:buClr>
              <a:buSzPct val="100000"/>
              <a:buFont typeface="Arial"/>
              <a:buChar char="○"/>
            </a:pPr>
            <a:r>
              <a:rPr lang="en" sz="1308">
                <a:solidFill>
                  <a:schemeClr val="dk2"/>
                </a:solidFill>
                <a:latin typeface="Arial"/>
                <a:ea typeface="Arial"/>
                <a:cs typeface="Arial"/>
                <a:sym typeface="Arial"/>
              </a:rPr>
              <a:t>Libraries like </a:t>
            </a:r>
            <a:r>
              <a:rPr b="1" lang="en" sz="1308">
                <a:solidFill>
                  <a:schemeClr val="dk2"/>
                </a:solidFill>
                <a:latin typeface="Arial"/>
                <a:ea typeface="Arial"/>
                <a:cs typeface="Arial"/>
                <a:sym typeface="Arial"/>
              </a:rPr>
              <a:t>Room</a:t>
            </a:r>
            <a:r>
              <a:rPr lang="en" sz="1308">
                <a:solidFill>
                  <a:schemeClr val="dk2"/>
                </a:solidFill>
                <a:latin typeface="Arial"/>
                <a:ea typeface="Arial"/>
                <a:cs typeface="Arial"/>
                <a:sym typeface="Arial"/>
              </a:rPr>
              <a:t> (Android) or </a:t>
            </a:r>
            <a:r>
              <a:rPr b="1" lang="en" sz="1308">
                <a:solidFill>
                  <a:schemeClr val="dk2"/>
                </a:solidFill>
                <a:latin typeface="Arial"/>
                <a:ea typeface="Arial"/>
                <a:cs typeface="Arial"/>
                <a:sym typeface="Arial"/>
              </a:rPr>
              <a:t>Core</a:t>
            </a:r>
            <a:endParaRPr sz="1308">
              <a:solidFill>
                <a:schemeClr val="dk2"/>
              </a:solidFill>
              <a:latin typeface="Arial"/>
              <a:ea typeface="Arial"/>
              <a:cs typeface="Arial"/>
              <a:sym typeface="Arial"/>
            </a:endParaRPr>
          </a:p>
          <a:p>
            <a:pPr indent="-299205" lvl="1" marL="914400" rtl="0" algn="l">
              <a:lnSpc>
                <a:spcPct val="115000"/>
              </a:lnSpc>
              <a:spcBef>
                <a:spcPts val="0"/>
              </a:spcBef>
              <a:spcAft>
                <a:spcPts val="0"/>
              </a:spcAft>
              <a:buClr>
                <a:schemeClr val="dk2"/>
              </a:buClr>
              <a:buSzPct val="100000"/>
              <a:buFont typeface="Arial"/>
              <a:buChar char="○"/>
            </a:pPr>
            <a:r>
              <a:rPr b="1" lang="en" sz="1308">
                <a:solidFill>
                  <a:schemeClr val="dk2"/>
                </a:solidFill>
                <a:latin typeface="Arial"/>
                <a:ea typeface="Arial"/>
                <a:cs typeface="Arial"/>
                <a:sym typeface="Arial"/>
              </a:rPr>
              <a:t>Data</a:t>
            </a:r>
            <a:r>
              <a:rPr lang="en" sz="1308">
                <a:solidFill>
                  <a:schemeClr val="dk2"/>
                </a:solidFill>
                <a:latin typeface="Arial"/>
                <a:ea typeface="Arial"/>
                <a:cs typeface="Arial"/>
                <a:sym typeface="Arial"/>
              </a:rPr>
              <a:t> (iOS) allow developers to interact with the database using objects instead of raw SQL.</a:t>
            </a:r>
            <a:r>
              <a:rPr b="1" lang="en" sz="1308">
                <a:solidFill>
                  <a:schemeClr val="dk2"/>
                </a:solidFill>
                <a:latin typeface="Arial"/>
                <a:ea typeface="Arial"/>
                <a:cs typeface="Arial"/>
                <a:sym typeface="Arial"/>
              </a:rPr>
              <a:t>Cloud Sync</a:t>
            </a:r>
            <a:r>
              <a:rPr lang="en" sz="1308">
                <a:solidFill>
                  <a:schemeClr val="dk2"/>
                </a:solidFill>
                <a:latin typeface="Arial"/>
                <a:ea typeface="Arial"/>
                <a:cs typeface="Arial"/>
                <a:sym typeface="Arial"/>
              </a:rPr>
              <a:t>:</a:t>
            </a:r>
            <a:endParaRPr sz="1308">
              <a:solidFill>
                <a:schemeClr val="dk2"/>
              </a:solidFill>
              <a:latin typeface="Arial"/>
              <a:ea typeface="Arial"/>
              <a:cs typeface="Arial"/>
              <a:sym typeface="Arial"/>
            </a:endParaRPr>
          </a:p>
          <a:p>
            <a:pPr indent="-299205" lvl="1" marL="914400" rtl="0" algn="l">
              <a:lnSpc>
                <a:spcPct val="115000"/>
              </a:lnSpc>
              <a:spcBef>
                <a:spcPts val="0"/>
              </a:spcBef>
              <a:spcAft>
                <a:spcPts val="0"/>
              </a:spcAft>
              <a:buClr>
                <a:schemeClr val="dk2"/>
              </a:buClr>
              <a:buSzPct val="100000"/>
              <a:buFont typeface="Arial"/>
              <a:buChar char="○"/>
            </a:pPr>
            <a:r>
              <a:rPr lang="en" sz="1308">
                <a:solidFill>
                  <a:schemeClr val="dk2"/>
                </a:solidFill>
                <a:latin typeface="Arial"/>
                <a:ea typeface="Arial"/>
                <a:cs typeface="Arial"/>
                <a:sym typeface="Arial"/>
              </a:rPr>
              <a:t>With services like </a:t>
            </a:r>
            <a:r>
              <a:rPr b="1" lang="en" sz="1308">
                <a:solidFill>
                  <a:schemeClr val="dk2"/>
                </a:solidFill>
                <a:latin typeface="Arial"/>
                <a:ea typeface="Arial"/>
                <a:cs typeface="Arial"/>
                <a:sym typeface="Arial"/>
              </a:rPr>
              <a:t>Firebase</a:t>
            </a:r>
            <a:r>
              <a:rPr lang="en" sz="1308">
                <a:solidFill>
                  <a:schemeClr val="dk2"/>
                </a:solidFill>
                <a:latin typeface="Arial"/>
                <a:ea typeface="Arial"/>
                <a:cs typeface="Arial"/>
                <a:sym typeface="Arial"/>
              </a:rPr>
              <a:t>, mobile apps can sync data with a cloud database in real-time.</a:t>
            </a:r>
            <a:endParaRPr sz="1308">
              <a:solidFill>
                <a:schemeClr val="dk2"/>
              </a:solidFill>
              <a:latin typeface="Arial"/>
              <a:ea typeface="Arial"/>
              <a:cs typeface="Arial"/>
              <a:sym typeface="Arial"/>
            </a:endParaRPr>
          </a:p>
          <a:p>
            <a:pPr indent="0" lvl="0" marL="0" rtl="0" algn="l">
              <a:spcBef>
                <a:spcPts val="1200"/>
              </a:spcBef>
              <a:spcAft>
                <a:spcPts val="0"/>
              </a:spcAft>
              <a:buNone/>
            </a:pPr>
            <a:r>
              <a:t/>
            </a:r>
            <a:endParaRPr sz="2608"/>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250"/>
          <p:cNvSpPr txBox="1"/>
          <p:nvPr>
            <p:ph type="ctrTitle"/>
          </p:nvPr>
        </p:nvSpPr>
        <p:spPr>
          <a:xfrm>
            <a:off x="485875" y="52550"/>
            <a:ext cx="8183700" cy="35010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Clr>
                <a:schemeClr val="dk2"/>
              </a:buClr>
              <a:buSzPct val="84615"/>
              <a:buFont typeface="Arial"/>
              <a:buNone/>
            </a:pPr>
            <a:r>
              <a:rPr lang="en" sz="1300">
                <a:latin typeface="Arial"/>
                <a:ea typeface="Arial"/>
                <a:cs typeface="Arial"/>
                <a:sym typeface="Arial"/>
              </a:rPr>
              <a:t>Common Challenges in Database Integration</a:t>
            </a:r>
            <a:endParaRPr sz="1300">
              <a:latin typeface="Arial"/>
              <a:ea typeface="Arial"/>
              <a:cs typeface="Arial"/>
              <a:sym typeface="Arial"/>
            </a:endParaRPr>
          </a:p>
          <a:p>
            <a:pPr indent="-291465" lvl="0" marL="457200" rtl="0" algn="l">
              <a:lnSpc>
                <a:spcPct val="115000"/>
              </a:lnSpc>
              <a:spcBef>
                <a:spcPts val="1200"/>
              </a:spcBef>
              <a:spcAft>
                <a:spcPts val="0"/>
              </a:spcAft>
              <a:buSzPct val="100000"/>
              <a:buFont typeface="Arial"/>
              <a:buAutoNum type="arabicPeriod"/>
            </a:pPr>
            <a:r>
              <a:rPr lang="en" sz="1100">
                <a:latin typeface="Arial"/>
                <a:ea typeface="Arial"/>
                <a:cs typeface="Arial"/>
                <a:sym typeface="Arial"/>
              </a:rPr>
              <a:t>Data Syncing</a:t>
            </a:r>
            <a:r>
              <a:rPr b="0" lang="en" sz="1100">
                <a:latin typeface="Arial"/>
                <a:ea typeface="Arial"/>
                <a:cs typeface="Arial"/>
                <a:sym typeface="Arial"/>
              </a:rPr>
              <a:t>:</a:t>
            </a:r>
            <a:endParaRPr b="0" sz="1100">
              <a:latin typeface="Arial"/>
              <a:ea typeface="Arial"/>
              <a:cs typeface="Arial"/>
              <a:sym typeface="Arial"/>
            </a:endParaRPr>
          </a:p>
          <a:p>
            <a:pPr indent="-291465" lvl="1" marL="914400" rtl="0" algn="l">
              <a:lnSpc>
                <a:spcPct val="115000"/>
              </a:lnSpc>
              <a:spcBef>
                <a:spcPts val="0"/>
              </a:spcBef>
              <a:spcAft>
                <a:spcPts val="0"/>
              </a:spcAft>
              <a:buSzPct val="100000"/>
              <a:buFont typeface="Arial"/>
              <a:buChar char="○"/>
            </a:pPr>
            <a:r>
              <a:rPr b="0" lang="en" sz="1100">
                <a:latin typeface="Arial"/>
                <a:ea typeface="Arial"/>
                <a:cs typeface="Arial"/>
                <a:sym typeface="Arial"/>
              </a:rPr>
              <a:t>Keeping data synchronized between local and remote databases, especially when offline.</a:t>
            </a:r>
            <a:endParaRPr b="0"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Security</a:t>
            </a:r>
            <a:r>
              <a:rPr b="0" lang="en" sz="1100">
                <a:latin typeface="Arial"/>
                <a:ea typeface="Arial"/>
                <a:cs typeface="Arial"/>
                <a:sym typeface="Arial"/>
              </a:rPr>
              <a:t>:</a:t>
            </a:r>
            <a:endParaRPr b="0" sz="1100">
              <a:latin typeface="Arial"/>
              <a:ea typeface="Arial"/>
              <a:cs typeface="Arial"/>
              <a:sym typeface="Arial"/>
            </a:endParaRPr>
          </a:p>
          <a:p>
            <a:pPr indent="-291465" lvl="1" marL="914400" rtl="0" algn="l">
              <a:lnSpc>
                <a:spcPct val="115000"/>
              </a:lnSpc>
              <a:spcBef>
                <a:spcPts val="0"/>
              </a:spcBef>
              <a:spcAft>
                <a:spcPts val="0"/>
              </a:spcAft>
              <a:buSzPct val="100000"/>
              <a:buFont typeface="Arial"/>
              <a:buChar char="○"/>
            </a:pPr>
            <a:r>
              <a:rPr b="0" lang="en" sz="1100">
                <a:latin typeface="Arial"/>
                <a:ea typeface="Arial"/>
                <a:cs typeface="Arial"/>
                <a:sym typeface="Arial"/>
              </a:rPr>
              <a:t>Ensuring sensitive data (e.g., passwords, personal details) is encrypted and securely transmitted.</a:t>
            </a:r>
            <a:endParaRPr b="0"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Performance</a:t>
            </a:r>
            <a:r>
              <a:rPr b="0" lang="en" sz="1100">
                <a:latin typeface="Arial"/>
                <a:ea typeface="Arial"/>
                <a:cs typeface="Arial"/>
                <a:sym typeface="Arial"/>
              </a:rPr>
              <a:t>:</a:t>
            </a:r>
            <a:endParaRPr b="0" sz="1100">
              <a:latin typeface="Arial"/>
              <a:ea typeface="Arial"/>
              <a:cs typeface="Arial"/>
              <a:sym typeface="Arial"/>
            </a:endParaRPr>
          </a:p>
          <a:p>
            <a:pPr indent="-291465" lvl="1" marL="914400" rtl="0" algn="l">
              <a:lnSpc>
                <a:spcPct val="115000"/>
              </a:lnSpc>
              <a:spcBef>
                <a:spcPts val="0"/>
              </a:spcBef>
              <a:spcAft>
                <a:spcPts val="0"/>
              </a:spcAft>
              <a:buSzPct val="100000"/>
              <a:buFont typeface="Arial"/>
              <a:buChar char="○"/>
            </a:pPr>
            <a:r>
              <a:rPr b="0" lang="en" sz="1100">
                <a:latin typeface="Arial"/>
                <a:ea typeface="Arial"/>
                <a:cs typeface="Arial"/>
                <a:sym typeface="Arial"/>
              </a:rPr>
              <a:t>Ensuring fast read/write operations, especially for large datasets.</a:t>
            </a:r>
            <a:endParaRPr b="0"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Data Consistency</a:t>
            </a:r>
            <a:r>
              <a:rPr b="0" lang="en" sz="1100">
                <a:latin typeface="Arial"/>
                <a:ea typeface="Arial"/>
                <a:cs typeface="Arial"/>
                <a:sym typeface="Arial"/>
              </a:rPr>
              <a:t>:</a:t>
            </a:r>
            <a:endParaRPr b="0" sz="1100">
              <a:latin typeface="Arial"/>
              <a:ea typeface="Arial"/>
              <a:cs typeface="Arial"/>
              <a:sym typeface="Arial"/>
            </a:endParaRPr>
          </a:p>
          <a:p>
            <a:pPr indent="-291465" lvl="1" marL="914400" rtl="0" algn="l">
              <a:lnSpc>
                <a:spcPct val="115000"/>
              </a:lnSpc>
              <a:spcBef>
                <a:spcPts val="0"/>
              </a:spcBef>
              <a:spcAft>
                <a:spcPts val="0"/>
              </a:spcAft>
              <a:buSzPct val="100000"/>
              <a:buFont typeface="Arial"/>
              <a:buChar char="○"/>
            </a:pPr>
            <a:r>
              <a:rPr b="0" lang="en" sz="1100">
                <a:latin typeface="Arial"/>
                <a:ea typeface="Arial"/>
                <a:cs typeface="Arial"/>
                <a:sym typeface="Arial"/>
              </a:rPr>
              <a:t>Handling conflicts between locally stored data and remote data when the app comes online.</a:t>
            </a:r>
            <a:endParaRPr b="0" sz="1100">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t/>
            </a:r>
            <a:endParaRPr b="0" sz="1100">
              <a:latin typeface="Arial"/>
              <a:ea typeface="Arial"/>
              <a:cs typeface="Arial"/>
              <a:sym typeface="Arial"/>
            </a:endParaRPr>
          </a:p>
          <a:p>
            <a:pPr indent="0" lvl="0" marL="0" rtl="0" algn="l">
              <a:lnSpc>
                <a:spcPct val="115000"/>
              </a:lnSpc>
              <a:spcBef>
                <a:spcPts val="1400"/>
              </a:spcBef>
              <a:spcAft>
                <a:spcPts val="0"/>
              </a:spcAft>
              <a:buClr>
                <a:schemeClr val="dk2"/>
              </a:buClr>
              <a:buSzPct val="84615"/>
              <a:buFont typeface="Arial"/>
              <a:buNone/>
            </a:pPr>
            <a:r>
              <a:rPr lang="en" sz="1300">
                <a:latin typeface="Arial"/>
                <a:ea typeface="Arial"/>
                <a:cs typeface="Arial"/>
                <a:sym typeface="Arial"/>
              </a:rPr>
              <a:t>: Techniques for Efficient Database Integration</a:t>
            </a:r>
            <a:endParaRPr sz="1300">
              <a:latin typeface="Arial"/>
              <a:ea typeface="Arial"/>
              <a:cs typeface="Arial"/>
              <a:sym typeface="Arial"/>
            </a:endParaRPr>
          </a:p>
          <a:p>
            <a:pPr indent="-291465" lvl="0" marL="457200" rtl="0" algn="l">
              <a:lnSpc>
                <a:spcPct val="115000"/>
              </a:lnSpc>
              <a:spcBef>
                <a:spcPts val="1200"/>
              </a:spcBef>
              <a:spcAft>
                <a:spcPts val="0"/>
              </a:spcAft>
              <a:buSzPct val="100000"/>
              <a:buFont typeface="Arial"/>
              <a:buChar char="●"/>
            </a:pPr>
            <a:r>
              <a:rPr lang="en" sz="1100">
                <a:latin typeface="Arial"/>
                <a:ea typeface="Arial"/>
                <a:cs typeface="Arial"/>
                <a:sym typeface="Arial"/>
              </a:rPr>
              <a:t>Caching</a:t>
            </a:r>
            <a:r>
              <a:rPr b="0" lang="en" sz="1100">
                <a:latin typeface="Arial"/>
                <a:ea typeface="Arial"/>
                <a:cs typeface="Arial"/>
                <a:sym typeface="Arial"/>
              </a:rPr>
              <a:t>: Store frequently accessed data locally to reduce database load.</a:t>
            </a:r>
            <a:endParaRPr b="0"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Data Encryption</a:t>
            </a:r>
            <a:r>
              <a:rPr b="0" lang="en" sz="1100">
                <a:latin typeface="Arial"/>
                <a:ea typeface="Arial"/>
                <a:cs typeface="Arial"/>
                <a:sym typeface="Arial"/>
              </a:rPr>
              <a:t>: Encrypt sensitive data both in transit and at rest (e.g., using SSL/TLS for remote database connections).</a:t>
            </a:r>
            <a:endParaRPr b="0"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Offline Mode</a:t>
            </a:r>
            <a:r>
              <a:rPr b="0" lang="en" sz="1100">
                <a:latin typeface="Arial"/>
                <a:ea typeface="Arial"/>
                <a:cs typeface="Arial"/>
                <a:sym typeface="Arial"/>
              </a:rPr>
              <a:t>: Use local databases like SQLite or Realm to allow users to interact with the app even when offline, syncing data when the connection is restored.</a:t>
            </a:r>
            <a:endParaRPr b="0" sz="1100">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t/>
            </a:r>
            <a:endParaRPr b="0" sz="11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251"/>
          <p:cNvSpPr txBox="1"/>
          <p:nvPr>
            <p:ph idx="1" type="subTitle"/>
          </p:nvPr>
        </p:nvSpPr>
        <p:spPr>
          <a:xfrm>
            <a:off x="420425" y="341575"/>
            <a:ext cx="8163900" cy="363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Database Integration Example (Firebase)</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Firebase Firestore</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Cloud-based NoSQL database that stores data as documents within collections.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Supports real-time data sync between app and server.</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Automatically syncs data across devices when users are connected to the internet.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Offers </a:t>
            </a:r>
            <a:r>
              <a:rPr b="1" lang="en" sz="1700">
                <a:solidFill>
                  <a:schemeClr val="dk2"/>
                </a:solidFill>
                <a:latin typeface="Arial"/>
                <a:ea typeface="Arial"/>
                <a:cs typeface="Arial"/>
                <a:sym typeface="Arial"/>
              </a:rPr>
              <a:t>offline persistence</a:t>
            </a:r>
            <a:r>
              <a:rPr lang="en" sz="1700">
                <a:solidFill>
                  <a:schemeClr val="dk2"/>
                </a:solidFill>
                <a:latin typeface="Arial"/>
                <a:ea typeface="Arial"/>
                <a:cs typeface="Arial"/>
                <a:sym typeface="Arial"/>
              </a:rPr>
              <a:t> (data can be stored locally while the app is offline).</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ctrTitle"/>
          </p:nvPr>
        </p:nvSpPr>
        <p:spPr>
          <a:xfrm>
            <a:off x="485875" y="43300"/>
            <a:ext cx="8183700" cy="39570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500">
                <a:latin typeface="Arial"/>
                <a:ea typeface="Arial"/>
                <a:cs typeface="Arial"/>
                <a:sym typeface="Arial"/>
              </a:rPr>
              <a:t>Automating Tasks in Excel - Using Macros (VBA)</a:t>
            </a:r>
            <a:endParaRPr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en" sz="1500">
                <a:latin typeface="Arial"/>
                <a:ea typeface="Arial"/>
                <a:cs typeface="Arial"/>
                <a:sym typeface="Arial"/>
              </a:rPr>
              <a:t>What is a Macro?</a:t>
            </a:r>
            <a:endParaRPr sz="1500">
              <a:latin typeface="Arial"/>
              <a:ea typeface="Arial"/>
              <a:cs typeface="Arial"/>
              <a:sym typeface="Arial"/>
            </a:endParaRPr>
          </a:p>
          <a:p>
            <a:pPr indent="-323850" lvl="1" marL="914400" rtl="0" algn="l">
              <a:lnSpc>
                <a:spcPct val="115000"/>
              </a:lnSpc>
              <a:spcBef>
                <a:spcPts val="0"/>
              </a:spcBef>
              <a:spcAft>
                <a:spcPts val="0"/>
              </a:spcAft>
              <a:buSzPts val="1500"/>
              <a:buFont typeface="Arial"/>
              <a:buAutoNum type="arabicPeriod"/>
            </a:pPr>
            <a:r>
              <a:rPr b="0" lang="en" sz="1500">
                <a:latin typeface="Arial"/>
                <a:ea typeface="Arial"/>
                <a:cs typeface="Arial"/>
                <a:sym typeface="Arial"/>
              </a:rPr>
              <a:t>A macro is a series of recorded actions that can be played back to automate tasks.</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AutoNum type="arabicPeriod"/>
            </a:pPr>
            <a:r>
              <a:rPr b="0" lang="en" sz="1500">
                <a:latin typeface="Arial"/>
                <a:ea typeface="Arial"/>
                <a:cs typeface="Arial"/>
                <a:sym typeface="Arial"/>
              </a:rPr>
              <a:t>Written in Visual Basic for Applications (VBA) code for more flexibility.</a:t>
            </a:r>
            <a:endParaRPr b="0"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How to Create a Macro</a:t>
            </a:r>
            <a:r>
              <a:rPr b="0" lang="en" sz="1500">
                <a:latin typeface="Arial"/>
                <a:ea typeface="Arial"/>
                <a:cs typeface="Arial"/>
                <a:sym typeface="Arial"/>
              </a:rPr>
              <a:t>:</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AutoNum type="arabicPeriod"/>
            </a:pPr>
            <a:r>
              <a:rPr b="0" lang="en" sz="1500">
                <a:latin typeface="Arial"/>
                <a:ea typeface="Arial"/>
                <a:cs typeface="Arial"/>
                <a:sym typeface="Arial"/>
              </a:rPr>
              <a:t>Go to the </a:t>
            </a:r>
            <a:r>
              <a:rPr lang="en" sz="1500">
                <a:latin typeface="Arial"/>
                <a:ea typeface="Arial"/>
                <a:cs typeface="Arial"/>
                <a:sym typeface="Arial"/>
              </a:rPr>
              <a:t>Developer Tab</a:t>
            </a:r>
            <a:r>
              <a:rPr b="0" lang="en" sz="1500">
                <a:latin typeface="Arial"/>
                <a:ea typeface="Arial"/>
                <a:cs typeface="Arial"/>
                <a:sym typeface="Arial"/>
              </a:rPr>
              <a:t> (enable it via Options if not visible).</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AutoNum type="arabicPeriod"/>
            </a:pPr>
            <a:r>
              <a:rPr b="0" lang="en" sz="1500">
                <a:latin typeface="Arial"/>
                <a:ea typeface="Arial"/>
                <a:cs typeface="Arial"/>
                <a:sym typeface="Arial"/>
              </a:rPr>
              <a:t>Click </a:t>
            </a:r>
            <a:r>
              <a:rPr lang="en" sz="1500">
                <a:latin typeface="Arial"/>
                <a:ea typeface="Arial"/>
                <a:cs typeface="Arial"/>
                <a:sym typeface="Arial"/>
              </a:rPr>
              <a:t>Record Macro</a:t>
            </a:r>
            <a:r>
              <a:rPr b="0" lang="en" sz="1500">
                <a:latin typeface="Arial"/>
                <a:ea typeface="Arial"/>
                <a:cs typeface="Arial"/>
                <a:sym typeface="Arial"/>
              </a:rPr>
              <a:t> and perform the actions you want to automate.</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AutoNum type="arabicPeriod"/>
            </a:pPr>
            <a:r>
              <a:rPr b="0" lang="en" sz="1500">
                <a:latin typeface="Arial"/>
                <a:ea typeface="Arial"/>
                <a:cs typeface="Arial"/>
                <a:sym typeface="Arial"/>
              </a:rPr>
              <a:t>Stop recording and save the macro.</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AutoNum type="arabicPeriod"/>
            </a:pPr>
            <a:r>
              <a:rPr b="0" lang="en" sz="1500">
                <a:latin typeface="Arial"/>
                <a:ea typeface="Arial"/>
                <a:cs typeface="Arial"/>
                <a:sym typeface="Arial"/>
              </a:rPr>
              <a:t>Assign the macro to a button or shortcut key for easy access.</a:t>
            </a:r>
            <a:endParaRPr b="0"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Example</a:t>
            </a:r>
            <a:r>
              <a:rPr b="0" lang="en" sz="1500">
                <a:latin typeface="Arial"/>
                <a:ea typeface="Arial"/>
                <a:cs typeface="Arial"/>
                <a:sym typeface="Arial"/>
              </a:rPr>
              <a:t>: Automating the formatting of a report</a:t>
            </a:r>
            <a:endParaRPr b="0" sz="15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252"/>
          <p:cNvSpPr txBox="1"/>
          <p:nvPr>
            <p:ph idx="1" type="subTitle"/>
          </p:nvPr>
        </p:nvSpPr>
        <p:spPr>
          <a:xfrm>
            <a:off x="628650" y="279400"/>
            <a:ext cx="8040900" cy="36321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Conclusion</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Database Integration</a:t>
            </a:r>
            <a:r>
              <a:rPr lang="en" sz="1700">
                <a:solidFill>
                  <a:schemeClr val="dk2"/>
                </a:solidFill>
                <a:latin typeface="Arial"/>
                <a:ea typeface="Arial"/>
                <a:cs typeface="Arial"/>
                <a:sym typeface="Arial"/>
              </a:rPr>
              <a:t> is crucial for modern mobile apps to manage data efficiently.</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Choose </a:t>
            </a:r>
            <a:r>
              <a:rPr b="1" lang="en" sz="1700">
                <a:solidFill>
                  <a:schemeClr val="dk2"/>
                </a:solidFill>
                <a:latin typeface="Arial"/>
                <a:ea typeface="Arial"/>
                <a:cs typeface="Arial"/>
                <a:sym typeface="Arial"/>
              </a:rPr>
              <a:t>local databases</a:t>
            </a:r>
            <a:r>
              <a:rPr lang="en" sz="1700">
                <a:solidFill>
                  <a:schemeClr val="dk2"/>
                </a:solidFill>
                <a:latin typeface="Arial"/>
                <a:ea typeface="Arial"/>
                <a:cs typeface="Arial"/>
                <a:sym typeface="Arial"/>
              </a:rPr>
              <a:t> for offline functionality or </a:t>
            </a:r>
            <a:r>
              <a:rPr b="1" lang="en" sz="1700">
                <a:solidFill>
                  <a:schemeClr val="dk2"/>
                </a:solidFill>
                <a:latin typeface="Arial"/>
                <a:ea typeface="Arial"/>
                <a:cs typeface="Arial"/>
                <a:sym typeface="Arial"/>
              </a:rPr>
              <a:t>remote databases</a:t>
            </a:r>
            <a:r>
              <a:rPr lang="en" sz="1700">
                <a:solidFill>
                  <a:schemeClr val="dk2"/>
                </a:solidFill>
                <a:latin typeface="Arial"/>
                <a:ea typeface="Arial"/>
                <a:cs typeface="Arial"/>
                <a:sym typeface="Arial"/>
              </a:rPr>
              <a:t> for scalable cloud-based solutions.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Key challenges include syncing, security, and performance, but using techniques like caching and encryption can optimize the process.</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253"/>
          <p:cNvSpPr txBox="1"/>
          <p:nvPr>
            <p:ph type="ctrTitle"/>
          </p:nvPr>
        </p:nvSpPr>
        <p:spPr>
          <a:xfrm>
            <a:off x="1000225" y="1083625"/>
            <a:ext cx="8183700" cy="389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LMS &amp; TASK </a:t>
            </a:r>
            <a:r>
              <a:rPr lang="en"/>
              <a:t>MANAGEMENT</a:t>
            </a:r>
            <a:r>
              <a:rPr lang="en"/>
              <a:t> PROCESS</a:t>
            </a:r>
            <a:endParaRPr/>
          </a:p>
        </p:txBody>
      </p:sp>
      <p:sp>
        <p:nvSpPr>
          <p:cNvPr id="1316" name="Google Shape;1316;p253"/>
          <p:cNvSpPr txBox="1"/>
          <p:nvPr>
            <p:ph idx="1" type="subTitle"/>
          </p:nvPr>
        </p:nvSpPr>
        <p:spPr>
          <a:xfrm>
            <a:off x="85725" y="1409700"/>
            <a:ext cx="8982000" cy="3632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What is an LMS (Learning Management System)?</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LMS</a:t>
            </a:r>
            <a:r>
              <a:rPr lang="en" sz="2000">
                <a:solidFill>
                  <a:schemeClr val="dk2"/>
                </a:solidFill>
                <a:latin typeface="Arial"/>
                <a:ea typeface="Arial"/>
                <a:cs typeface="Arial"/>
                <a:sym typeface="Arial"/>
              </a:rPr>
              <a:t> is a software platform used for delivering, tracking, and managing </a:t>
            </a:r>
            <a:r>
              <a:rPr b="1" lang="en" sz="2000">
                <a:solidFill>
                  <a:schemeClr val="dk2"/>
                </a:solidFill>
                <a:latin typeface="Arial"/>
                <a:ea typeface="Arial"/>
                <a:cs typeface="Arial"/>
                <a:sym typeface="Arial"/>
              </a:rPr>
              <a:t>learning and training programs</a:t>
            </a:r>
            <a:r>
              <a:rPr lang="en" sz="20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lang="en" sz="2000">
                <a:solidFill>
                  <a:schemeClr val="dk2"/>
                </a:solidFill>
                <a:latin typeface="Arial"/>
                <a:ea typeface="Arial"/>
                <a:cs typeface="Arial"/>
                <a:sym typeface="Arial"/>
              </a:rPr>
              <a:t>It allows organizations to manage educational content, track learner progress, and assess performance.</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Examples of LMS</a:t>
            </a:r>
            <a:r>
              <a:rPr lang="en" sz="2000">
                <a:solidFill>
                  <a:schemeClr val="dk2"/>
                </a:solidFill>
                <a:latin typeface="Arial"/>
                <a:ea typeface="Arial"/>
                <a:cs typeface="Arial"/>
                <a:sym typeface="Arial"/>
              </a:rPr>
              <a:t>: Moodle, Canvas, Blackboard, and Google Classroom.</a:t>
            </a:r>
            <a:endParaRPr sz="20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254"/>
          <p:cNvSpPr txBox="1"/>
          <p:nvPr>
            <p:ph idx="1" type="subTitle"/>
          </p:nvPr>
        </p:nvSpPr>
        <p:spPr>
          <a:xfrm>
            <a:off x="200025" y="142875"/>
            <a:ext cx="8469600" cy="4752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Key Features of an LMS</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Course Creation &amp; Management</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Create, upload, and organize courses, modules, and lessons.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Learner Enrollment &amp; Tracking</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Register learners, assign courses, and track their progress through assessments and quizzes.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Communication Tools</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Includes discussion forums, chats, and messaging to enhance student-teacher interaction.</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Reporting &amp; Analytics</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Monitor learner performance, track completion rates, and generate reports.</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255"/>
          <p:cNvSpPr txBox="1"/>
          <p:nvPr>
            <p:ph idx="1" type="subTitle"/>
          </p:nvPr>
        </p:nvSpPr>
        <p:spPr>
          <a:xfrm>
            <a:off x="95250" y="114300"/>
            <a:ext cx="8574300" cy="48672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1400"/>
              </a:spcBef>
              <a:spcAft>
                <a:spcPts val="0"/>
              </a:spcAft>
              <a:buClr>
                <a:schemeClr val="dk2"/>
              </a:buClr>
              <a:buSzPct val="45833"/>
              <a:buFont typeface="Arial"/>
              <a:buNone/>
            </a:pPr>
            <a:r>
              <a:rPr b="1" lang="en">
                <a:solidFill>
                  <a:schemeClr val="dk2"/>
                </a:solidFill>
                <a:latin typeface="Arial"/>
                <a:ea typeface="Arial"/>
                <a:cs typeface="Arial"/>
                <a:sym typeface="Arial"/>
              </a:rPr>
              <a:t>Benefits of Using an LMS</a:t>
            </a:r>
            <a:endParaRPr b="1">
              <a:solidFill>
                <a:schemeClr val="dk2"/>
              </a:solidFill>
              <a:latin typeface="Arial"/>
              <a:ea typeface="Arial"/>
              <a:cs typeface="Arial"/>
              <a:sym typeface="Arial"/>
            </a:endParaRPr>
          </a:p>
          <a:p>
            <a:pPr indent="-336867" lvl="0" marL="457200" rtl="0" algn="l">
              <a:lnSpc>
                <a:spcPct val="115000"/>
              </a:lnSpc>
              <a:spcBef>
                <a:spcPts val="1200"/>
              </a:spcBef>
              <a:spcAft>
                <a:spcPts val="0"/>
              </a:spcAft>
              <a:buClr>
                <a:schemeClr val="dk2"/>
              </a:buClr>
              <a:buSzPct val="100000"/>
              <a:buFont typeface="Arial"/>
              <a:buChar char="●"/>
            </a:pPr>
            <a:r>
              <a:rPr b="1" lang="en" sz="2200">
                <a:solidFill>
                  <a:schemeClr val="dk2"/>
                </a:solidFill>
                <a:latin typeface="Arial"/>
                <a:ea typeface="Arial"/>
                <a:cs typeface="Arial"/>
                <a:sym typeface="Arial"/>
              </a:rPr>
              <a:t>Centralized Learning</a:t>
            </a:r>
            <a:r>
              <a:rPr lang="en" sz="2200">
                <a:solidFill>
                  <a:schemeClr val="dk2"/>
                </a:solidFill>
                <a:latin typeface="Arial"/>
                <a:ea typeface="Arial"/>
                <a:cs typeface="Arial"/>
                <a:sym typeface="Arial"/>
              </a:rPr>
              <a:t>: All learning materials and courses are in one place, easily accessible to learners.</a:t>
            </a:r>
            <a:endParaRPr sz="22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chemeClr val="dk2"/>
              </a:solidFill>
              <a:latin typeface="Arial"/>
              <a:ea typeface="Arial"/>
              <a:cs typeface="Arial"/>
              <a:sym typeface="Arial"/>
            </a:endParaRPr>
          </a:p>
          <a:p>
            <a:pPr indent="-336867" lvl="0" marL="457200" rtl="0" algn="l">
              <a:lnSpc>
                <a:spcPct val="115000"/>
              </a:lnSpc>
              <a:spcBef>
                <a:spcPts val="1200"/>
              </a:spcBef>
              <a:spcAft>
                <a:spcPts val="0"/>
              </a:spcAft>
              <a:buClr>
                <a:schemeClr val="dk2"/>
              </a:buClr>
              <a:buSzPct val="100000"/>
              <a:buFont typeface="Arial"/>
              <a:buChar char="●"/>
            </a:pPr>
            <a:r>
              <a:rPr b="1" lang="en" sz="2200">
                <a:solidFill>
                  <a:schemeClr val="dk2"/>
                </a:solidFill>
                <a:latin typeface="Arial"/>
                <a:ea typeface="Arial"/>
                <a:cs typeface="Arial"/>
                <a:sym typeface="Arial"/>
              </a:rPr>
              <a:t>Personalized Learning Paths</a:t>
            </a:r>
            <a:r>
              <a:rPr lang="en" sz="2200">
                <a:solidFill>
                  <a:schemeClr val="dk2"/>
                </a:solidFill>
                <a:latin typeface="Arial"/>
                <a:ea typeface="Arial"/>
                <a:cs typeface="Arial"/>
                <a:sym typeface="Arial"/>
              </a:rPr>
              <a:t>: Tailor courses to individual learner needs, improving engagement and outcomes.</a:t>
            </a:r>
            <a:endParaRPr sz="22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chemeClr val="dk2"/>
              </a:solidFill>
              <a:latin typeface="Arial"/>
              <a:ea typeface="Arial"/>
              <a:cs typeface="Arial"/>
              <a:sym typeface="Arial"/>
            </a:endParaRPr>
          </a:p>
          <a:p>
            <a:pPr indent="-336867" lvl="0" marL="457200" rtl="0" algn="l">
              <a:lnSpc>
                <a:spcPct val="115000"/>
              </a:lnSpc>
              <a:spcBef>
                <a:spcPts val="1200"/>
              </a:spcBef>
              <a:spcAft>
                <a:spcPts val="0"/>
              </a:spcAft>
              <a:buClr>
                <a:schemeClr val="dk2"/>
              </a:buClr>
              <a:buSzPct val="100000"/>
              <a:buFont typeface="Arial"/>
              <a:buChar char="●"/>
            </a:pPr>
            <a:r>
              <a:rPr b="1" lang="en" sz="2200">
                <a:solidFill>
                  <a:schemeClr val="dk2"/>
                </a:solidFill>
                <a:latin typeface="Arial"/>
                <a:ea typeface="Arial"/>
                <a:cs typeface="Arial"/>
                <a:sym typeface="Arial"/>
              </a:rPr>
              <a:t>Scalability</a:t>
            </a:r>
            <a:r>
              <a:rPr lang="en" sz="2200">
                <a:solidFill>
                  <a:schemeClr val="dk2"/>
                </a:solidFill>
                <a:latin typeface="Arial"/>
                <a:ea typeface="Arial"/>
                <a:cs typeface="Arial"/>
                <a:sym typeface="Arial"/>
              </a:rPr>
              <a:t>: LMS platforms can scale from small teams to large organizations, handling thousands of learners simultaneously.</a:t>
            </a:r>
            <a:endParaRPr sz="22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chemeClr val="dk2"/>
              </a:solidFill>
              <a:latin typeface="Arial"/>
              <a:ea typeface="Arial"/>
              <a:cs typeface="Arial"/>
              <a:sym typeface="Arial"/>
            </a:endParaRPr>
          </a:p>
          <a:p>
            <a:pPr indent="-336867" lvl="0" marL="457200" rtl="0" algn="l">
              <a:lnSpc>
                <a:spcPct val="115000"/>
              </a:lnSpc>
              <a:spcBef>
                <a:spcPts val="1200"/>
              </a:spcBef>
              <a:spcAft>
                <a:spcPts val="0"/>
              </a:spcAft>
              <a:buClr>
                <a:schemeClr val="dk2"/>
              </a:buClr>
              <a:buSzPct val="100000"/>
              <a:buFont typeface="Arial"/>
              <a:buChar char="●"/>
            </a:pPr>
            <a:r>
              <a:rPr b="1" lang="en" sz="2200">
                <a:solidFill>
                  <a:schemeClr val="dk2"/>
                </a:solidFill>
                <a:latin typeface="Arial"/>
                <a:ea typeface="Arial"/>
                <a:cs typeface="Arial"/>
                <a:sym typeface="Arial"/>
              </a:rPr>
              <a:t>Cost-Efficiency</a:t>
            </a:r>
            <a:r>
              <a:rPr lang="en" sz="2200">
                <a:solidFill>
                  <a:schemeClr val="dk2"/>
                </a:solidFill>
                <a:latin typeface="Arial"/>
                <a:ea typeface="Arial"/>
                <a:cs typeface="Arial"/>
                <a:sym typeface="Arial"/>
              </a:rPr>
              <a:t>: Reduces the need for physical materials and in-person sessions, cutting training costs.</a:t>
            </a:r>
            <a:endParaRPr sz="2200">
              <a:solidFill>
                <a:schemeClr val="dk2"/>
              </a:solidFill>
              <a:latin typeface="Arial"/>
              <a:ea typeface="Arial"/>
              <a:cs typeface="Arial"/>
              <a:sym typeface="Arial"/>
            </a:endParaRPr>
          </a:p>
          <a:p>
            <a:pPr indent="0" lvl="0" marL="0" rtl="0" algn="l">
              <a:spcBef>
                <a:spcPts val="1200"/>
              </a:spcBef>
              <a:spcAft>
                <a:spcPts val="0"/>
              </a:spcAft>
              <a:buNone/>
            </a:pPr>
            <a:r>
              <a:t/>
            </a:r>
            <a:endParaRPr sz="3500"/>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256"/>
          <p:cNvSpPr txBox="1"/>
          <p:nvPr>
            <p:ph idx="1" type="subTitle"/>
          </p:nvPr>
        </p:nvSpPr>
        <p:spPr>
          <a:xfrm>
            <a:off x="57150" y="219075"/>
            <a:ext cx="8612400" cy="45720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300">
                <a:solidFill>
                  <a:schemeClr val="dk2"/>
                </a:solidFill>
                <a:latin typeface="Arial"/>
                <a:ea typeface="Arial"/>
                <a:cs typeface="Arial"/>
                <a:sym typeface="Arial"/>
              </a:rPr>
              <a:t>What is Task Management?</a:t>
            </a:r>
            <a:endParaRPr b="1" sz="2300">
              <a:solidFill>
                <a:schemeClr val="dk2"/>
              </a:solidFill>
              <a:latin typeface="Arial"/>
              <a:ea typeface="Arial"/>
              <a:cs typeface="Arial"/>
              <a:sym typeface="Arial"/>
            </a:endParaRPr>
          </a:p>
          <a:p>
            <a:pPr indent="-361950" lvl="0" marL="457200" rtl="0" algn="l">
              <a:lnSpc>
                <a:spcPct val="115000"/>
              </a:lnSpc>
              <a:spcBef>
                <a:spcPts val="1200"/>
              </a:spcBef>
              <a:spcAft>
                <a:spcPts val="0"/>
              </a:spcAft>
              <a:buClr>
                <a:schemeClr val="dk2"/>
              </a:buClr>
              <a:buSzPts val="2100"/>
              <a:buFont typeface="Arial"/>
              <a:buChar char="●"/>
            </a:pPr>
            <a:r>
              <a:rPr b="1" lang="en" sz="2100">
                <a:solidFill>
                  <a:schemeClr val="dk2"/>
                </a:solidFill>
                <a:latin typeface="Arial"/>
                <a:ea typeface="Arial"/>
                <a:cs typeface="Arial"/>
                <a:sym typeface="Arial"/>
              </a:rPr>
              <a:t>Task Management</a:t>
            </a:r>
            <a:r>
              <a:rPr lang="en" sz="2100">
                <a:solidFill>
                  <a:schemeClr val="dk2"/>
                </a:solidFill>
                <a:latin typeface="Arial"/>
                <a:ea typeface="Arial"/>
                <a:cs typeface="Arial"/>
                <a:sym typeface="Arial"/>
              </a:rPr>
              <a:t> refers to the process of managing tasks throughout their lifecycle, from creation to completion.</a:t>
            </a:r>
            <a:endParaRPr sz="2100">
              <a:solidFill>
                <a:schemeClr val="dk2"/>
              </a:solidFill>
              <a:latin typeface="Arial"/>
              <a:ea typeface="Arial"/>
              <a:cs typeface="Arial"/>
              <a:sym typeface="Arial"/>
            </a:endParaRPr>
          </a:p>
          <a:p>
            <a:pPr indent="-361950" lvl="0" marL="457200" rtl="0" algn="l">
              <a:lnSpc>
                <a:spcPct val="115000"/>
              </a:lnSpc>
              <a:spcBef>
                <a:spcPts val="0"/>
              </a:spcBef>
              <a:spcAft>
                <a:spcPts val="0"/>
              </a:spcAft>
              <a:buClr>
                <a:schemeClr val="dk2"/>
              </a:buClr>
              <a:buSzPts val="2100"/>
              <a:buFont typeface="Arial"/>
              <a:buChar char="●"/>
            </a:pPr>
            <a:r>
              <a:rPr lang="en" sz="2100">
                <a:solidFill>
                  <a:schemeClr val="dk2"/>
                </a:solidFill>
                <a:latin typeface="Arial"/>
                <a:ea typeface="Arial"/>
                <a:cs typeface="Arial"/>
                <a:sym typeface="Arial"/>
              </a:rPr>
              <a:t>It includes assigning, tracking, prioritizing, and ensuring tasks are completed efficiently.</a:t>
            </a:r>
            <a:endParaRPr sz="21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sz="2100">
              <a:solidFill>
                <a:schemeClr val="dk2"/>
              </a:solidFill>
              <a:latin typeface="Arial"/>
              <a:ea typeface="Arial"/>
              <a:cs typeface="Arial"/>
              <a:sym typeface="Arial"/>
            </a:endParaRPr>
          </a:p>
          <a:p>
            <a:pPr indent="-361950" lvl="0" marL="457200" rtl="0" algn="l">
              <a:lnSpc>
                <a:spcPct val="115000"/>
              </a:lnSpc>
              <a:spcBef>
                <a:spcPts val="1200"/>
              </a:spcBef>
              <a:spcAft>
                <a:spcPts val="0"/>
              </a:spcAft>
              <a:buClr>
                <a:schemeClr val="dk2"/>
              </a:buClr>
              <a:buSzPts val="2100"/>
              <a:buFont typeface="Arial"/>
              <a:buChar char="●"/>
            </a:pPr>
            <a:r>
              <a:rPr lang="en" sz="2100">
                <a:solidFill>
                  <a:schemeClr val="dk2"/>
                </a:solidFill>
                <a:latin typeface="Arial"/>
                <a:ea typeface="Arial"/>
                <a:cs typeface="Arial"/>
                <a:sym typeface="Arial"/>
              </a:rPr>
              <a:t>Tools like </a:t>
            </a:r>
            <a:r>
              <a:rPr b="1" lang="en" sz="2100">
                <a:solidFill>
                  <a:schemeClr val="dk2"/>
                </a:solidFill>
                <a:latin typeface="Arial"/>
                <a:ea typeface="Arial"/>
                <a:cs typeface="Arial"/>
                <a:sym typeface="Arial"/>
              </a:rPr>
              <a:t>Trello</a:t>
            </a:r>
            <a:r>
              <a:rPr lang="en" sz="2100">
                <a:solidFill>
                  <a:schemeClr val="dk2"/>
                </a:solidFill>
                <a:latin typeface="Arial"/>
                <a:ea typeface="Arial"/>
                <a:cs typeface="Arial"/>
                <a:sym typeface="Arial"/>
              </a:rPr>
              <a:t>, </a:t>
            </a:r>
            <a:r>
              <a:rPr b="1" lang="en" sz="2100">
                <a:solidFill>
                  <a:schemeClr val="dk2"/>
                </a:solidFill>
                <a:latin typeface="Arial"/>
                <a:ea typeface="Arial"/>
                <a:cs typeface="Arial"/>
                <a:sym typeface="Arial"/>
              </a:rPr>
              <a:t>Asana</a:t>
            </a:r>
            <a:r>
              <a:rPr lang="en" sz="2100">
                <a:solidFill>
                  <a:schemeClr val="dk2"/>
                </a:solidFill>
                <a:latin typeface="Arial"/>
                <a:ea typeface="Arial"/>
                <a:cs typeface="Arial"/>
                <a:sym typeface="Arial"/>
              </a:rPr>
              <a:t>, </a:t>
            </a:r>
            <a:r>
              <a:rPr b="1" lang="en" sz="2100">
                <a:solidFill>
                  <a:schemeClr val="dk2"/>
                </a:solidFill>
                <a:latin typeface="Arial"/>
                <a:ea typeface="Arial"/>
                <a:cs typeface="Arial"/>
                <a:sym typeface="Arial"/>
              </a:rPr>
              <a:t>Monday.com</a:t>
            </a:r>
            <a:r>
              <a:rPr lang="en" sz="2100">
                <a:solidFill>
                  <a:schemeClr val="dk2"/>
                </a:solidFill>
                <a:latin typeface="Arial"/>
                <a:ea typeface="Arial"/>
                <a:cs typeface="Arial"/>
                <a:sym typeface="Arial"/>
              </a:rPr>
              <a:t>, and </a:t>
            </a:r>
            <a:r>
              <a:rPr b="1" lang="en" sz="2100">
                <a:solidFill>
                  <a:schemeClr val="dk2"/>
                </a:solidFill>
                <a:latin typeface="Arial"/>
                <a:ea typeface="Arial"/>
                <a:cs typeface="Arial"/>
                <a:sym typeface="Arial"/>
              </a:rPr>
              <a:t>Jira</a:t>
            </a:r>
            <a:r>
              <a:rPr lang="en" sz="2100">
                <a:solidFill>
                  <a:schemeClr val="dk2"/>
                </a:solidFill>
                <a:latin typeface="Arial"/>
                <a:ea typeface="Arial"/>
                <a:cs typeface="Arial"/>
                <a:sym typeface="Arial"/>
              </a:rPr>
              <a:t> are commonly used for task management.</a:t>
            </a:r>
            <a:endParaRPr sz="2100">
              <a:solidFill>
                <a:schemeClr val="dk2"/>
              </a:solidFill>
              <a:latin typeface="Arial"/>
              <a:ea typeface="Arial"/>
              <a:cs typeface="Arial"/>
              <a:sym typeface="Arial"/>
            </a:endParaRPr>
          </a:p>
          <a:p>
            <a:pPr indent="0" lvl="0" marL="0" rtl="0" algn="l">
              <a:spcBef>
                <a:spcPts val="1200"/>
              </a:spcBef>
              <a:spcAft>
                <a:spcPts val="0"/>
              </a:spcAft>
              <a:buNone/>
            </a:pPr>
            <a:r>
              <a:t/>
            </a:r>
            <a:endParaRPr sz="3400"/>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257"/>
          <p:cNvSpPr txBox="1"/>
          <p:nvPr>
            <p:ph idx="1" type="subTitle"/>
          </p:nvPr>
        </p:nvSpPr>
        <p:spPr>
          <a:xfrm>
            <a:off x="66675" y="142875"/>
            <a:ext cx="8602800" cy="4743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100">
                <a:solidFill>
                  <a:schemeClr val="dk2"/>
                </a:solidFill>
                <a:latin typeface="Arial"/>
                <a:ea typeface="Arial"/>
                <a:cs typeface="Arial"/>
                <a:sym typeface="Arial"/>
              </a:rPr>
              <a:t>Key Elements of Task Management</a:t>
            </a:r>
            <a:endParaRPr b="1" sz="21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Task Creation</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Defining a task, setting objectives, deadlines, and the person responsible.</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Task Assignment</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Assign tasks to specific team members or departments.</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Prioritization</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Assign priorities (low, medium, high) to tasks based on urgency and importance.</a:t>
            </a:r>
            <a:endParaRPr sz="1900">
              <a:solidFill>
                <a:schemeClr val="dk2"/>
              </a:solidFill>
              <a:latin typeface="Arial"/>
              <a:ea typeface="Arial"/>
              <a:cs typeface="Arial"/>
              <a:sym typeface="Arial"/>
            </a:endParaRPr>
          </a:p>
          <a:p>
            <a:pPr indent="-349250" lvl="0" marL="457200" rtl="0" algn="l">
              <a:lnSpc>
                <a:spcPct val="115000"/>
              </a:lnSpc>
              <a:spcBef>
                <a:spcPts val="0"/>
              </a:spcBef>
              <a:spcAft>
                <a:spcPts val="0"/>
              </a:spcAft>
              <a:buClr>
                <a:schemeClr val="dk2"/>
              </a:buClr>
              <a:buSzPts val="1900"/>
              <a:buFont typeface="Arial"/>
              <a:buAutoNum type="arabicPeriod"/>
            </a:pPr>
            <a:r>
              <a:rPr b="1" lang="en" sz="1900">
                <a:solidFill>
                  <a:schemeClr val="dk2"/>
                </a:solidFill>
                <a:latin typeface="Arial"/>
                <a:ea typeface="Arial"/>
                <a:cs typeface="Arial"/>
                <a:sym typeface="Arial"/>
              </a:rPr>
              <a:t>Tracking &amp; Monitoring</a:t>
            </a:r>
            <a:r>
              <a:rPr lang="en" sz="1900">
                <a:solidFill>
                  <a:schemeClr val="dk2"/>
                </a:solidFill>
                <a:latin typeface="Arial"/>
                <a:ea typeface="Arial"/>
                <a:cs typeface="Arial"/>
                <a:sym typeface="Arial"/>
              </a:rPr>
              <a:t>:</a:t>
            </a:r>
            <a:endParaRPr sz="1900">
              <a:solidFill>
                <a:schemeClr val="dk2"/>
              </a:solidFill>
              <a:latin typeface="Arial"/>
              <a:ea typeface="Arial"/>
              <a:cs typeface="Arial"/>
              <a:sym typeface="Arial"/>
            </a:endParaRPr>
          </a:p>
          <a:p>
            <a:pPr indent="-349250" lvl="1" marL="914400" rtl="0" algn="l">
              <a:lnSpc>
                <a:spcPct val="115000"/>
              </a:lnSpc>
              <a:spcBef>
                <a:spcPts val="0"/>
              </a:spcBef>
              <a:spcAft>
                <a:spcPts val="0"/>
              </a:spcAft>
              <a:buClr>
                <a:schemeClr val="dk2"/>
              </a:buClr>
              <a:buSzPts val="1900"/>
              <a:buFont typeface="Arial"/>
              <a:buChar char="○"/>
            </a:pPr>
            <a:r>
              <a:rPr lang="en" sz="1900">
                <a:solidFill>
                  <a:schemeClr val="dk2"/>
                </a:solidFill>
                <a:latin typeface="Arial"/>
                <a:ea typeface="Arial"/>
                <a:cs typeface="Arial"/>
                <a:sym typeface="Arial"/>
              </a:rPr>
              <a:t>Continuously monitor task progress, identify bottlenecks, and make adjustments as needed.</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258"/>
          <p:cNvSpPr txBox="1"/>
          <p:nvPr>
            <p:ph type="ctrTitle"/>
          </p:nvPr>
        </p:nvSpPr>
        <p:spPr>
          <a:xfrm>
            <a:off x="123825" y="264475"/>
            <a:ext cx="8545800" cy="46503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100">
                <a:latin typeface="Arial"/>
                <a:ea typeface="Arial"/>
                <a:cs typeface="Arial"/>
                <a:sym typeface="Arial"/>
              </a:rPr>
              <a:t>Task Management Workflow</a:t>
            </a:r>
            <a:endParaRPr sz="2100">
              <a:latin typeface="Arial"/>
              <a:ea typeface="Arial"/>
              <a:cs typeface="Arial"/>
              <a:sym typeface="Arial"/>
            </a:endParaRPr>
          </a:p>
          <a:p>
            <a:pPr indent="-349250" lvl="0" marL="457200" rtl="0" algn="l">
              <a:lnSpc>
                <a:spcPct val="115000"/>
              </a:lnSpc>
              <a:spcBef>
                <a:spcPts val="1200"/>
              </a:spcBef>
              <a:spcAft>
                <a:spcPts val="0"/>
              </a:spcAft>
              <a:buSzPts val="1900"/>
              <a:buFont typeface="Arial"/>
              <a:buAutoNum type="arabicPeriod"/>
            </a:pPr>
            <a:r>
              <a:rPr lang="en" sz="1900">
                <a:latin typeface="Arial"/>
                <a:ea typeface="Arial"/>
                <a:cs typeface="Arial"/>
                <a:sym typeface="Arial"/>
              </a:rPr>
              <a:t>Task Definition</a:t>
            </a:r>
            <a:r>
              <a:rPr b="0" lang="en" sz="1900">
                <a:latin typeface="Arial"/>
                <a:ea typeface="Arial"/>
                <a:cs typeface="Arial"/>
                <a:sym typeface="Arial"/>
              </a:rPr>
              <a:t>:</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b="0" lang="en" sz="1900">
                <a:latin typeface="Arial"/>
                <a:ea typeface="Arial"/>
                <a:cs typeface="Arial"/>
                <a:sym typeface="Arial"/>
              </a:rPr>
              <a:t>Identify what needs to be done, set clear goals and deadlines.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 sz="1900">
                <a:latin typeface="Arial"/>
                <a:ea typeface="Arial"/>
                <a:cs typeface="Arial"/>
                <a:sym typeface="Arial"/>
              </a:rPr>
              <a:t>Task Assignment</a:t>
            </a:r>
            <a:r>
              <a:rPr b="0" lang="en" sz="1900">
                <a:latin typeface="Arial"/>
                <a:ea typeface="Arial"/>
                <a:cs typeface="Arial"/>
                <a:sym typeface="Arial"/>
              </a:rPr>
              <a:t>:</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b="0" lang="en" sz="1900">
                <a:latin typeface="Arial"/>
                <a:ea typeface="Arial"/>
                <a:cs typeface="Arial"/>
                <a:sym typeface="Arial"/>
              </a:rPr>
              <a:t>Assign tasks to individuals or teams with clear expectations.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 sz="1900">
                <a:latin typeface="Arial"/>
                <a:ea typeface="Arial"/>
                <a:cs typeface="Arial"/>
                <a:sym typeface="Arial"/>
              </a:rPr>
              <a:t>Task Execution</a:t>
            </a:r>
            <a:r>
              <a:rPr b="0" lang="en" sz="1900">
                <a:latin typeface="Arial"/>
                <a:ea typeface="Arial"/>
                <a:cs typeface="Arial"/>
                <a:sym typeface="Arial"/>
              </a:rPr>
              <a:t>:</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b="0" lang="en" sz="1900">
                <a:latin typeface="Arial"/>
                <a:ea typeface="Arial"/>
                <a:cs typeface="Arial"/>
                <a:sym typeface="Arial"/>
              </a:rPr>
              <a:t>Work on tasks while keeping track of progress through updates and communication.</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AutoNum type="arabicPeriod"/>
            </a:pPr>
            <a:r>
              <a:rPr lang="en" sz="1900">
                <a:latin typeface="Arial"/>
                <a:ea typeface="Arial"/>
                <a:cs typeface="Arial"/>
                <a:sym typeface="Arial"/>
              </a:rPr>
              <a:t>Task Completion</a:t>
            </a:r>
            <a:r>
              <a:rPr b="0" lang="en" sz="1900">
                <a:latin typeface="Arial"/>
                <a:ea typeface="Arial"/>
                <a:cs typeface="Arial"/>
                <a:sym typeface="Arial"/>
              </a:rPr>
              <a:t>:</a:t>
            </a:r>
            <a:endParaRPr b="0" sz="1900">
              <a:latin typeface="Arial"/>
              <a:ea typeface="Arial"/>
              <a:cs typeface="Arial"/>
              <a:sym typeface="Arial"/>
            </a:endParaRPr>
          </a:p>
          <a:p>
            <a:pPr indent="-349250" lvl="1" marL="914400" rtl="0" algn="l">
              <a:lnSpc>
                <a:spcPct val="115000"/>
              </a:lnSpc>
              <a:spcBef>
                <a:spcPts val="0"/>
              </a:spcBef>
              <a:spcAft>
                <a:spcPts val="0"/>
              </a:spcAft>
              <a:buSzPts val="1900"/>
              <a:buFont typeface="Arial"/>
              <a:buChar char="○"/>
            </a:pPr>
            <a:r>
              <a:rPr b="0" lang="en" sz="1900">
                <a:latin typeface="Arial"/>
                <a:ea typeface="Arial"/>
                <a:cs typeface="Arial"/>
                <a:sym typeface="Arial"/>
              </a:rPr>
              <a:t>Once completed, mark the task as finished, and review performance.</a:t>
            </a:r>
            <a:endParaRPr b="0" sz="1900">
              <a:latin typeface="Arial"/>
              <a:ea typeface="Arial"/>
              <a:cs typeface="Arial"/>
              <a:sym typeface="Arial"/>
            </a:endParaRPr>
          </a:p>
          <a:p>
            <a:pPr indent="0" lvl="0" marL="0" rtl="0" algn="l">
              <a:spcBef>
                <a:spcPts val="1200"/>
              </a:spcBef>
              <a:spcAft>
                <a:spcPts val="0"/>
              </a:spcAft>
              <a:buNone/>
            </a:pPr>
            <a:r>
              <a:t/>
            </a:r>
            <a:endParaRPr sz="5000"/>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259"/>
          <p:cNvSpPr txBox="1"/>
          <p:nvPr>
            <p:ph idx="1" type="subTitle"/>
          </p:nvPr>
        </p:nvSpPr>
        <p:spPr>
          <a:xfrm>
            <a:off x="133350" y="161925"/>
            <a:ext cx="8536200" cy="48006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Task Management Best Practices</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b="1" lang="en" sz="2000">
                <a:solidFill>
                  <a:schemeClr val="dk2"/>
                </a:solidFill>
                <a:latin typeface="Arial"/>
                <a:ea typeface="Arial"/>
                <a:cs typeface="Arial"/>
                <a:sym typeface="Arial"/>
              </a:rPr>
              <a:t>Set Clear Goals</a:t>
            </a:r>
            <a:r>
              <a:rPr lang="en" sz="2000">
                <a:solidFill>
                  <a:schemeClr val="dk2"/>
                </a:solidFill>
                <a:latin typeface="Arial"/>
                <a:ea typeface="Arial"/>
                <a:cs typeface="Arial"/>
                <a:sym typeface="Arial"/>
              </a:rPr>
              <a:t>: Ensure every task has clear objectives and outcomes.</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Use Time Management Tools</a:t>
            </a:r>
            <a:r>
              <a:rPr lang="en" sz="2000">
                <a:solidFill>
                  <a:schemeClr val="dk2"/>
                </a:solidFill>
                <a:latin typeface="Arial"/>
                <a:ea typeface="Arial"/>
                <a:cs typeface="Arial"/>
                <a:sym typeface="Arial"/>
              </a:rPr>
              <a:t>: Use deadlines and reminders to keep tasks on track.</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Collaborate</a:t>
            </a:r>
            <a:r>
              <a:rPr lang="en" sz="2000">
                <a:solidFill>
                  <a:schemeClr val="dk2"/>
                </a:solidFill>
                <a:latin typeface="Arial"/>
                <a:ea typeface="Arial"/>
                <a:cs typeface="Arial"/>
                <a:sym typeface="Arial"/>
              </a:rPr>
              <a:t>: Encourage teamwork and communication for efficient task completion.</a:t>
            </a:r>
            <a:endParaRPr sz="2000">
              <a:solidFill>
                <a:schemeClr val="dk2"/>
              </a:solidFill>
              <a:latin typeface="Arial"/>
              <a:ea typeface="Arial"/>
              <a:cs typeface="Arial"/>
              <a:sym typeface="Arial"/>
            </a:endParaRPr>
          </a:p>
          <a:p>
            <a:pPr indent="-355600" lvl="0" marL="457200" rtl="0" algn="l">
              <a:lnSpc>
                <a:spcPct val="115000"/>
              </a:lnSpc>
              <a:spcBef>
                <a:spcPts val="0"/>
              </a:spcBef>
              <a:spcAft>
                <a:spcPts val="0"/>
              </a:spcAft>
              <a:buClr>
                <a:schemeClr val="dk2"/>
              </a:buClr>
              <a:buSzPts val="2000"/>
              <a:buFont typeface="Arial"/>
              <a:buChar char="●"/>
            </a:pPr>
            <a:r>
              <a:rPr b="1" lang="en" sz="2000">
                <a:solidFill>
                  <a:schemeClr val="dk2"/>
                </a:solidFill>
                <a:latin typeface="Arial"/>
                <a:ea typeface="Arial"/>
                <a:cs typeface="Arial"/>
                <a:sym typeface="Arial"/>
              </a:rPr>
              <a:t>Regular Reviews</a:t>
            </a:r>
            <a:r>
              <a:rPr lang="en" sz="2000">
                <a:solidFill>
                  <a:schemeClr val="dk2"/>
                </a:solidFill>
                <a:latin typeface="Arial"/>
                <a:ea typeface="Arial"/>
                <a:cs typeface="Arial"/>
                <a:sym typeface="Arial"/>
              </a:rPr>
              <a:t>: Review tasks periodically to ensure they are on schedule and meeting expectations.</a:t>
            </a:r>
            <a:endParaRPr sz="20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260"/>
          <p:cNvSpPr txBox="1"/>
          <p:nvPr>
            <p:ph idx="1" type="subTitle"/>
          </p:nvPr>
        </p:nvSpPr>
        <p:spPr>
          <a:xfrm>
            <a:off x="57150" y="295275"/>
            <a:ext cx="8669700" cy="4724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Integrating LMS with Task Management</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How They Work Together</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An </a:t>
            </a:r>
            <a:r>
              <a:rPr b="1" lang="en" sz="1700">
                <a:solidFill>
                  <a:schemeClr val="dk2"/>
                </a:solidFill>
                <a:latin typeface="Arial"/>
                <a:ea typeface="Arial"/>
                <a:cs typeface="Arial"/>
                <a:sym typeface="Arial"/>
              </a:rPr>
              <a:t>LMS</a:t>
            </a:r>
            <a:r>
              <a:rPr lang="en" sz="1700">
                <a:solidFill>
                  <a:schemeClr val="dk2"/>
                </a:solidFill>
                <a:latin typeface="Arial"/>
                <a:ea typeface="Arial"/>
                <a:cs typeface="Arial"/>
                <a:sym typeface="Arial"/>
              </a:rPr>
              <a:t> can manage the learning process, while </a:t>
            </a:r>
            <a:r>
              <a:rPr b="1" lang="en" sz="1700">
                <a:solidFill>
                  <a:schemeClr val="dk2"/>
                </a:solidFill>
                <a:latin typeface="Arial"/>
                <a:ea typeface="Arial"/>
                <a:cs typeface="Arial"/>
                <a:sym typeface="Arial"/>
              </a:rPr>
              <a:t>Task Management Tools</a:t>
            </a:r>
            <a:r>
              <a:rPr lang="en" sz="1700">
                <a:solidFill>
                  <a:schemeClr val="dk2"/>
                </a:solidFill>
                <a:latin typeface="Arial"/>
                <a:ea typeface="Arial"/>
                <a:cs typeface="Arial"/>
                <a:sym typeface="Arial"/>
              </a:rPr>
              <a:t> can track work-related assignments.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Example</a:t>
            </a:r>
            <a:r>
              <a:rPr lang="en" sz="1700">
                <a:solidFill>
                  <a:schemeClr val="dk2"/>
                </a:solidFill>
                <a:latin typeface="Arial"/>
                <a:ea typeface="Arial"/>
                <a:cs typeface="Arial"/>
                <a:sym typeface="Arial"/>
              </a:rPr>
              <a:t>: After a training session, tasks like assessments, projects, or follow-up activities can be tracked through task management tools.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Benefits of Integration</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Streamlined Workflow</a:t>
            </a:r>
            <a:r>
              <a:rPr lang="en" sz="1700">
                <a:solidFill>
                  <a:schemeClr val="dk2"/>
                </a:solidFill>
                <a:latin typeface="Arial"/>
                <a:ea typeface="Arial"/>
                <a:cs typeface="Arial"/>
                <a:sym typeface="Arial"/>
              </a:rPr>
              <a:t>: Combine learning with task completion, reducing the need for separate systems.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Performance Tracking</a:t>
            </a:r>
            <a:r>
              <a:rPr lang="en" sz="1700">
                <a:solidFill>
                  <a:schemeClr val="dk2"/>
                </a:solidFill>
                <a:latin typeface="Arial"/>
                <a:ea typeface="Arial"/>
                <a:cs typeface="Arial"/>
                <a:sym typeface="Arial"/>
              </a:rPr>
              <a:t>: Track not only learning outcomes but also how well tasks are completed post-training.</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Efficient Resource Management</a:t>
            </a:r>
            <a:r>
              <a:rPr lang="en" sz="1700">
                <a:solidFill>
                  <a:schemeClr val="dk2"/>
                </a:solidFill>
                <a:latin typeface="Arial"/>
                <a:ea typeface="Arial"/>
                <a:cs typeface="Arial"/>
                <a:sym typeface="Arial"/>
              </a:rPr>
              <a:t>: Align learning objectives with project tasks to improve productivity.</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261"/>
          <p:cNvSpPr txBox="1"/>
          <p:nvPr>
            <p:ph idx="1" type="subTitle"/>
          </p:nvPr>
        </p:nvSpPr>
        <p:spPr>
          <a:xfrm>
            <a:off x="49275" y="65700"/>
            <a:ext cx="8620500" cy="4721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2300">
                <a:solidFill>
                  <a:schemeClr val="dk2"/>
                </a:solidFill>
                <a:latin typeface="Arial"/>
                <a:ea typeface="Arial"/>
                <a:cs typeface="Arial"/>
                <a:sym typeface="Arial"/>
              </a:rPr>
              <a:t>LMS &amp; Task Management in Practice</a:t>
            </a:r>
            <a:endParaRPr b="1" sz="2300">
              <a:solidFill>
                <a:schemeClr val="dk2"/>
              </a:solidFill>
              <a:latin typeface="Arial"/>
              <a:ea typeface="Arial"/>
              <a:cs typeface="Arial"/>
              <a:sym typeface="Arial"/>
            </a:endParaRPr>
          </a:p>
          <a:p>
            <a:pPr indent="-361950" lvl="0" marL="457200" rtl="0" algn="l">
              <a:lnSpc>
                <a:spcPct val="115000"/>
              </a:lnSpc>
              <a:spcBef>
                <a:spcPts val="1200"/>
              </a:spcBef>
              <a:spcAft>
                <a:spcPts val="0"/>
              </a:spcAft>
              <a:buClr>
                <a:schemeClr val="dk2"/>
              </a:buClr>
              <a:buSzPts val="2100"/>
              <a:buFont typeface="Arial"/>
              <a:buChar char="●"/>
            </a:pPr>
            <a:r>
              <a:rPr b="1" lang="en" sz="2100">
                <a:solidFill>
                  <a:schemeClr val="dk2"/>
                </a:solidFill>
                <a:latin typeface="Arial"/>
                <a:ea typeface="Arial"/>
                <a:cs typeface="Arial"/>
                <a:sym typeface="Arial"/>
              </a:rPr>
              <a:t>Example Scenario</a:t>
            </a:r>
            <a:r>
              <a:rPr lang="en" sz="2100">
                <a:solidFill>
                  <a:schemeClr val="dk2"/>
                </a:solidFill>
                <a:latin typeface="Arial"/>
                <a:ea typeface="Arial"/>
                <a:cs typeface="Arial"/>
                <a:sym typeface="Arial"/>
              </a:rPr>
              <a:t>: A corporate training program for employees:</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LMS</a:t>
            </a:r>
            <a:r>
              <a:rPr lang="en" sz="2100">
                <a:solidFill>
                  <a:schemeClr val="dk2"/>
                </a:solidFill>
                <a:latin typeface="Arial"/>
                <a:ea typeface="Arial"/>
                <a:cs typeface="Arial"/>
                <a:sym typeface="Arial"/>
              </a:rPr>
              <a:t>: Employees complete a course on project management.</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Task Management</a:t>
            </a:r>
            <a:r>
              <a:rPr lang="en" sz="2100">
                <a:solidFill>
                  <a:schemeClr val="dk2"/>
                </a:solidFill>
                <a:latin typeface="Arial"/>
                <a:ea typeface="Arial"/>
                <a:cs typeface="Arial"/>
                <a:sym typeface="Arial"/>
              </a:rPr>
              <a:t>: Employees are then assigned tasks to implement what they've learned, tracked in a task management tool.</a:t>
            </a:r>
            <a:endParaRPr sz="2100">
              <a:solidFill>
                <a:schemeClr val="dk2"/>
              </a:solidFill>
              <a:latin typeface="Arial"/>
              <a:ea typeface="Arial"/>
              <a:cs typeface="Arial"/>
              <a:sym typeface="Arial"/>
            </a:endParaRPr>
          </a:p>
          <a:p>
            <a:pPr indent="-361950" lvl="1" marL="914400" rtl="0" algn="l">
              <a:lnSpc>
                <a:spcPct val="115000"/>
              </a:lnSpc>
              <a:spcBef>
                <a:spcPts val="0"/>
              </a:spcBef>
              <a:spcAft>
                <a:spcPts val="0"/>
              </a:spcAft>
              <a:buClr>
                <a:schemeClr val="dk2"/>
              </a:buClr>
              <a:buSzPts val="2100"/>
              <a:buFont typeface="Arial"/>
              <a:buAutoNum type="arabicPeriod"/>
            </a:pPr>
            <a:r>
              <a:rPr b="1" lang="en" sz="2100">
                <a:solidFill>
                  <a:schemeClr val="dk2"/>
                </a:solidFill>
                <a:latin typeface="Arial"/>
                <a:ea typeface="Arial"/>
                <a:cs typeface="Arial"/>
                <a:sym typeface="Arial"/>
              </a:rPr>
              <a:t>Outcome</a:t>
            </a:r>
            <a:r>
              <a:rPr lang="en" sz="2100">
                <a:solidFill>
                  <a:schemeClr val="dk2"/>
                </a:solidFill>
                <a:latin typeface="Arial"/>
                <a:ea typeface="Arial"/>
                <a:cs typeface="Arial"/>
                <a:sym typeface="Arial"/>
              </a:rPr>
              <a:t>: Better coordination between learning and task execution, leading to improved team performance.</a:t>
            </a:r>
            <a:endParaRPr sz="2100">
              <a:solidFill>
                <a:schemeClr val="dk2"/>
              </a:solidFill>
              <a:latin typeface="Arial"/>
              <a:ea typeface="Arial"/>
              <a:cs typeface="Arial"/>
              <a:sym typeface="Arial"/>
            </a:endParaRPr>
          </a:p>
          <a:p>
            <a:pPr indent="0" lvl="0" marL="0" rtl="0" algn="l">
              <a:spcBef>
                <a:spcPts val="1200"/>
              </a:spcBef>
              <a:spcAft>
                <a:spcPts val="0"/>
              </a:spcAft>
              <a:buNone/>
            </a:pPr>
            <a:r>
              <a:t/>
            </a:r>
            <a:endParaRPr sz="3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ctrTitle"/>
          </p:nvPr>
        </p:nvSpPr>
        <p:spPr>
          <a:xfrm>
            <a:off x="485875" y="264475"/>
            <a:ext cx="8183700" cy="35541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500">
                <a:latin typeface="Arial"/>
                <a:ea typeface="Arial"/>
                <a:cs typeface="Arial"/>
                <a:sym typeface="Arial"/>
              </a:rPr>
              <a:t>Automating Tasks in Excel - Using Formulas and Functions</a:t>
            </a:r>
            <a:endParaRPr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en" sz="1500">
                <a:latin typeface="Arial"/>
                <a:ea typeface="Arial"/>
                <a:cs typeface="Arial"/>
                <a:sym typeface="Arial"/>
              </a:rPr>
              <a:t>Dynamic Formulas</a:t>
            </a:r>
            <a:r>
              <a:rPr b="0" lang="en" sz="1500">
                <a:latin typeface="Arial"/>
                <a:ea typeface="Arial"/>
                <a:cs typeface="Arial"/>
                <a:sym typeface="Arial"/>
              </a:rPr>
              <a:t>:</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Char char="○"/>
            </a:pPr>
            <a:r>
              <a:rPr b="0" lang="en" sz="1500">
                <a:latin typeface="Arial"/>
                <a:ea typeface="Arial"/>
                <a:cs typeface="Arial"/>
                <a:sym typeface="Arial"/>
              </a:rPr>
              <a:t>Use </a:t>
            </a:r>
            <a:r>
              <a:rPr lang="en" sz="1500">
                <a:latin typeface="Arial"/>
                <a:ea typeface="Arial"/>
                <a:cs typeface="Arial"/>
                <a:sym typeface="Arial"/>
              </a:rPr>
              <a:t>IF</a:t>
            </a:r>
            <a:r>
              <a:rPr b="0" lang="en" sz="1500">
                <a:latin typeface="Arial"/>
                <a:ea typeface="Arial"/>
                <a:cs typeface="Arial"/>
                <a:sym typeface="Arial"/>
              </a:rPr>
              <a:t> statements, </a:t>
            </a:r>
            <a:r>
              <a:rPr lang="en" sz="1500">
                <a:latin typeface="Arial"/>
                <a:ea typeface="Arial"/>
                <a:cs typeface="Arial"/>
                <a:sym typeface="Arial"/>
              </a:rPr>
              <a:t>VLOOKUP</a:t>
            </a:r>
            <a:r>
              <a:rPr b="0" lang="en" sz="1500">
                <a:latin typeface="Arial"/>
                <a:ea typeface="Arial"/>
                <a:cs typeface="Arial"/>
                <a:sym typeface="Arial"/>
              </a:rPr>
              <a:t>, </a:t>
            </a:r>
            <a:r>
              <a:rPr lang="en" sz="1500">
                <a:latin typeface="Arial"/>
                <a:ea typeface="Arial"/>
                <a:cs typeface="Arial"/>
                <a:sym typeface="Arial"/>
              </a:rPr>
              <a:t>INDEX/MATCH</a:t>
            </a:r>
            <a:r>
              <a:rPr b="0" lang="en" sz="1500">
                <a:latin typeface="Arial"/>
                <a:ea typeface="Arial"/>
                <a:cs typeface="Arial"/>
                <a:sym typeface="Arial"/>
              </a:rPr>
              <a:t>, and </a:t>
            </a:r>
            <a:r>
              <a:rPr lang="en" sz="1500">
                <a:latin typeface="Arial"/>
                <a:ea typeface="Arial"/>
                <a:cs typeface="Arial"/>
                <a:sym typeface="Arial"/>
              </a:rPr>
              <a:t>SUMIF</a:t>
            </a:r>
            <a:r>
              <a:rPr b="0" lang="en" sz="1500">
                <a:latin typeface="Arial"/>
                <a:ea typeface="Arial"/>
                <a:cs typeface="Arial"/>
                <a:sym typeface="Arial"/>
              </a:rPr>
              <a:t> to automate calculations.</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Char char="○"/>
            </a:pPr>
            <a:r>
              <a:rPr lang="en" sz="1500">
                <a:latin typeface="Arial"/>
                <a:ea typeface="Arial"/>
                <a:cs typeface="Arial"/>
                <a:sym typeface="Arial"/>
              </a:rPr>
              <a:t>Array Formulas</a:t>
            </a:r>
            <a:r>
              <a:rPr b="0" lang="en" sz="1500">
                <a:latin typeface="Arial"/>
                <a:ea typeface="Arial"/>
                <a:cs typeface="Arial"/>
                <a:sym typeface="Arial"/>
              </a:rPr>
              <a:t>: Process multiple data points in a single formula.</a:t>
            </a:r>
            <a:endParaRPr b="0"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Excel Functions for Automation</a:t>
            </a:r>
            <a:r>
              <a:rPr b="0" lang="en" sz="1500">
                <a:latin typeface="Arial"/>
                <a:ea typeface="Arial"/>
                <a:cs typeface="Arial"/>
                <a:sym typeface="Arial"/>
              </a:rPr>
              <a:t>:</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Char char="○"/>
            </a:pPr>
            <a:r>
              <a:rPr lang="en" sz="1500">
                <a:latin typeface="Arial"/>
                <a:ea typeface="Arial"/>
                <a:cs typeface="Arial"/>
                <a:sym typeface="Arial"/>
              </a:rPr>
              <a:t>TEXT Functions</a:t>
            </a:r>
            <a:r>
              <a:rPr b="0" lang="en" sz="1500">
                <a:latin typeface="Arial"/>
                <a:ea typeface="Arial"/>
                <a:cs typeface="Arial"/>
                <a:sym typeface="Arial"/>
              </a:rPr>
              <a:t>: Automatically format text (e.g., CONCATENATE, LEFT, MID).</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Char char="○"/>
            </a:pPr>
            <a:r>
              <a:rPr lang="en" sz="1500">
                <a:latin typeface="Arial"/>
                <a:ea typeface="Arial"/>
                <a:cs typeface="Arial"/>
                <a:sym typeface="Arial"/>
              </a:rPr>
              <a:t>Conditional Formatting</a:t>
            </a:r>
            <a:r>
              <a:rPr b="0" lang="en" sz="1500">
                <a:latin typeface="Arial"/>
                <a:ea typeface="Arial"/>
                <a:cs typeface="Arial"/>
                <a:sym typeface="Arial"/>
              </a:rPr>
              <a:t>: Automatically change cell formatting based on criteria (e.g., highlight cells with values above a threshold).</a:t>
            </a:r>
            <a:endParaRPr b="0"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Example</a:t>
            </a:r>
            <a:r>
              <a:rPr b="0" lang="en" sz="1500">
                <a:latin typeface="Arial"/>
                <a:ea typeface="Arial"/>
                <a:cs typeface="Arial"/>
                <a:sym typeface="Arial"/>
              </a:rPr>
              <a:t>: Automatically calculate sales commission using a </a:t>
            </a:r>
            <a:r>
              <a:rPr lang="en" sz="1500">
                <a:latin typeface="Arial"/>
                <a:ea typeface="Arial"/>
                <a:cs typeface="Arial"/>
                <a:sym typeface="Arial"/>
              </a:rPr>
              <a:t>VLOOKUP</a:t>
            </a:r>
            <a:r>
              <a:rPr b="0" lang="en" sz="1500">
                <a:latin typeface="Arial"/>
                <a:ea typeface="Arial"/>
                <a:cs typeface="Arial"/>
                <a:sym typeface="Arial"/>
              </a:rPr>
              <a:t> and </a:t>
            </a:r>
            <a:r>
              <a:rPr lang="en" sz="1500">
                <a:latin typeface="Arial"/>
                <a:ea typeface="Arial"/>
                <a:cs typeface="Arial"/>
                <a:sym typeface="Arial"/>
              </a:rPr>
              <a:t>IF</a:t>
            </a:r>
            <a:r>
              <a:rPr b="0" lang="en" sz="1500">
                <a:latin typeface="Arial"/>
                <a:ea typeface="Arial"/>
                <a:cs typeface="Arial"/>
                <a:sym typeface="Arial"/>
              </a:rPr>
              <a:t> function.</a:t>
            </a:r>
            <a:endParaRPr b="0" sz="1500">
              <a:latin typeface="Arial"/>
              <a:ea typeface="Arial"/>
              <a:cs typeface="Arial"/>
              <a:sym typeface="Arial"/>
            </a:endParaRPr>
          </a:p>
          <a:p>
            <a:pPr indent="0" lvl="0" marL="0" rtl="0" algn="l">
              <a:spcBef>
                <a:spcPts val="1200"/>
              </a:spcBef>
              <a:spcAft>
                <a:spcPts val="0"/>
              </a:spcAft>
              <a:buNone/>
            </a:pPr>
            <a:r>
              <a:t/>
            </a:r>
            <a:endParaRPr sz="1500"/>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262"/>
          <p:cNvSpPr txBox="1"/>
          <p:nvPr>
            <p:ph type="ctrTitle"/>
          </p:nvPr>
        </p:nvSpPr>
        <p:spPr>
          <a:xfrm>
            <a:off x="41050" y="0"/>
            <a:ext cx="8628600" cy="4672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000">
                <a:latin typeface="Arial"/>
                <a:ea typeface="Arial"/>
                <a:cs typeface="Arial"/>
                <a:sym typeface="Arial"/>
              </a:rPr>
              <a:t>Conclusion</a:t>
            </a:r>
            <a:endParaRPr sz="20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LMS (Learning Management System)</a:t>
            </a:r>
            <a:r>
              <a:rPr b="0" lang="en" sz="1800">
                <a:latin typeface="Arial"/>
                <a:ea typeface="Arial"/>
                <a:cs typeface="Arial"/>
                <a:sym typeface="Arial"/>
              </a:rPr>
              <a:t> and </a:t>
            </a:r>
            <a:r>
              <a:rPr lang="en" sz="1800">
                <a:latin typeface="Arial"/>
                <a:ea typeface="Arial"/>
                <a:cs typeface="Arial"/>
                <a:sym typeface="Arial"/>
              </a:rPr>
              <a:t>Task Management</a:t>
            </a:r>
            <a:r>
              <a:rPr b="0" lang="en" sz="1800">
                <a:latin typeface="Arial"/>
                <a:ea typeface="Arial"/>
                <a:cs typeface="Arial"/>
                <a:sym typeface="Arial"/>
              </a:rPr>
              <a:t> are both essential tools for improving productivity and performance in any organization.</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LMS</a:t>
            </a:r>
            <a:r>
              <a:rPr b="0" lang="en" sz="1800">
                <a:latin typeface="Arial"/>
                <a:ea typeface="Arial"/>
                <a:cs typeface="Arial"/>
                <a:sym typeface="Arial"/>
              </a:rPr>
              <a:t>: Helps manage and deliver educational content and track learner progress.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Task Management</a:t>
            </a:r>
            <a:r>
              <a:rPr b="0" lang="en" sz="1800">
                <a:latin typeface="Arial"/>
                <a:ea typeface="Arial"/>
                <a:cs typeface="Arial"/>
                <a:sym typeface="Arial"/>
              </a:rPr>
              <a:t>: Ensures that tasks are clearly defined, assigned, prioritized, and completed efficiently.</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Integrating LMS and Task Management</a:t>
            </a:r>
            <a:r>
              <a:rPr b="0" lang="en" sz="1800">
                <a:latin typeface="Arial"/>
                <a:ea typeface="Arial"/>
                <a:cs typeface="Arial"/>
                <a:sym typeface="Arial"/>
              </a:rPr>
              <a:t>: Provides a seamless way to track both learning and work, creating a more productive and efficient work environment.</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263"/>
          <p:cNvSpPr txBox="1"/>
          <p:nvPr>
            <p:ph idx="1" type="subTitle"/>
          </p:nvPr>
        </p:nvSpPr>
        <p:spPr>
          <a:xfrm>
            <a:off x="90325" y="73900"/>
            <a:ext cx="8579400" cy="45984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200">
                <a:solidFill>
                  <a:schemeClr val="dk2"/>
                </a:solidFill>
                <a:latin typeface="Arial"/>
                <a:ea typeface="Arial"/>
                <a:cs typeface="Arial"/>
                <a:sym typeface="Arial"/>
              </a:rPr>
              <a:t>Summary:</a:t>
            </a:r>
            <a:endParaRPr b="1" sz="22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lang="en" sz="2000">
                <a:solidFill>
                  <a:schemeClr val="dk2"/>
                </a:solidFill>
                <a:latin typeface="Arial"/>
                <a:ea typeface="Arial"/>
                <a:cs typeface="Arial"/>
                <a:sym typeface="Arial"/>
              </a:rPr>
              <a:t>An </a:t>
            </a:r>
            <a:r>
              <a:rPr b="1" lang="en" sz="2000">
                <a:solidFill>
                  <a:schemeClr val="dk2"/>
                </a:solidFill>
                <a:latin typeface="Arial"/>
                <a:ea typeface="Arial"/>
                <a:cs typeface="Arial"/>
                <a:sym typeface="Arial"/>
              </a:rPr>
              <a:t>LMS</a:t>
            </a:r>
            <a:r>
              <a:rPr lang="en" sz="2000">
                <a:solidFill>
                  <a:schemeClr val="dk2"/>
                </a:solidFill>
                <a:latin typeface="Arial"/>
                <a:ea typeface="Arial"/>
                <a:cs typeface="Arial"/>
                <a:sym typeface="Arial"/>
              </a:rPr>
              <a:t> helps in managing the learning process, while </a:t>
            </a:r>
            <a:r>
              <a:rPr b="1" lang="en" sz="2000">
                <a:solidFill>
                  <a:schemeClr val="dk2"/>
                </a:solidFill>
                <a:latin typeface="Arial"/>
                <a:ea typeface="Arial"/>
                <a:cs typeface="Arial"/>
                <a:sym typeface="Arial"/>
              </a:rPr>
              <a:t>Task Management</a:t>
            </a:r>
            <a:r>
              <a:rPr lang="en" sz="2000">
                <a:solidFill>
                  <a:schemeClr val="dk2"/>
                </a:solidFill>
                <a:latin typeface="Arial"/>
                <a:ea typeface="Arial"/>
                <a:cs typeface="Arial"/>
                <a:sym typeface="Arial"/>
              </a:rPr>
              <a:t> focuses on organizing and tracking tasks.</a:t>
            </a:r>
            <a:endParaRPr sz="20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sz="2000">
              <a:solidFill>
                <a:schemeClr val="dk2"/>
              </a:solidFill>
              <a:latin typeface="Arial"/>
              <a:ea typeface="Arial"/>
              <a:cs typeface="Arial"/>
              <a:sym typeface="Arial"/>
            </a:endParaRPr>
          </a:p>
          <a:p>
            <a:pPr indent="-355600" lvl="0" marL="457200" rtl="0" algn="l">
              <a:lnSpc>
                <a:spcPct val="115000"/>
              </a:lnSpc>
              <a:spcBef>
                <a:spcPts val="1200"/>
              </a:spcBef>
              <a:spcAft>
                <a:spcPts val="0"/>
              </a:spcAft>
              <a:buClr>
                <a:schemeClr val="dk2"/>
              </a:buClr>
              <a:buSzPts val="2000"/>
              <a:buFont typeface="Arial"/>
              <a:buChar char="●"/>
            </a:pPr>
            <a:r>
              <a:rPr lang="en" sz="2000">
                <a:solidFill>
                  <a:schemeClr val="dk2"/>
                </a:solidFill>
                <a:latin typeface="Arial"/>
                <a:ea typeface="Arial"/>
                <a:cs typeface="Arial"/>
                <a:sym typeface="Arial"/>
              </a:rPr>
              <a:t>By integrating both, organizations can ensure that training and task completion are aligned, enhancing overall productivity.</a:t>
            </a:r>
            <a:endParaRPr b="1" sz="3300"/>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26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372" name="Google Shape;1372;p264"/>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descr="Thank You - Free of Charge Creative Commons Post it Note image" id="1373" name="Google Shape;1373;p26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ph type="ctrTitle"/>
          </p:nvPr>
        </p:nvSpPr>
        <p:spPr>
          <a:xfrm>
            <a:off x="485875" y="264475"/>
            <a:ext cx="8183700" cy="41343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500">
                <a:latin typeface="Arial"/>
                <a:ea typeface="Arial"/>
                <a:cs typeface="Arial"/>
                <a:sym typeface="Arial"/>
              </a:rPr>
              <a:t>Automating Tasks in Google Sheets - Using Google Apps Script</a:t>
            </a:r>
            <a:endParaRPr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en" sz="1500">
                <a:latin typeface="Arial"/>
                <a:ea typeface="Arial"/>
                <a:cs typeface="Arial"/>
                <a:sym typeface="Arial"/>
              </a:rPr>
              <a:t>What is Google Apps Script?</a:t>
            </a:r>
            <a:endParaRPr sz="1500">
              <a:latin typeface="Arial"/>
              <a:ea typeface="Arial"/>
              <a:cs typeface="Arial"/>
              <a:sym typeface="Arial"/>
            </a:endParaRPr>
          </a:p>
          <a:p>
            <a:pPr indent="-323850" lvl="1" marL="914400" rtl="0" algn="l">
              <a:lnSpc>
                <a:spcPct val="115000"/>
              </a:lnSpc>
              <a:spcBef>
                <a:spcPts val="0"/>
              </a:spcBef>
              <a:spcAft>
                <a:spcPts val="0"/>
              </a:spcAft>
              <a:buSzPts val="1500"/>
              <a:buFont typeface="Arial"/>
              <a:buAutoNum type="arabicPeriod"/>
            </a:pPr>
            <a:r>
              <a:rPr b="0" lang="en" sz="1500">
                <a:latin typeface="Arial"/>
                <a:ea typeface="Arial"/>
                <a:cs typeface="Arial"/>
                <a:sym typeface="Arial"/>
              </a:rPr>
              <a:t>Google Apps Script is a cloud-based scripting language that allows you to automate tasks within Google Sheets, Docs, and other Google Workspace tools.</a:t>
            </a:r>
            <a:endParaRPr b="0"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Basic Steps</a:t>
            </a:r>
            <a:r>
              <a:rPr b="0" lang="en" sz="1500">
                <a:latin typeface="Arial"/>
                <a:ea typeface="Arial"/>
                <a:cs typeface="Arial"/>
                <a:sym typeface="Arial"/>
              </a:rPr>
              <a:t>:</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AutoNum type="arabicPeriod"/>
            </a:pPr>
            <a:r>
              <a:rPr b="0" lang="en" sz="1500">
                <a:latin typeface="Arial"/>
                <a:ea typeface="Arial"/>
                <a:cs typeface="Arial"/>
                <a:sym typeface="Arial"/>
              </a:rPr>
              <a:t>Open Google Sheets and go to </a:t>
            </a:r>
            <a:r>
              <a:rPr lang="en" sz="1500">
                <a:latin typeface="Arial"/>
                <a:ea typeface="Arial"/>
                <a:cs typeface="Arial"/>
                <a:sym typeface="Arial"/>
              </a:rPr>
              <a:t>Extensions &gt; Apps Script</a:t>
            </a:r>
            <a:r>
              <a:rPr b="0" lang="en" sz="1500">
                <a:latin typeface="Arial"/>
                <a:ea typeface="Arial"/>
                <a:cs typeface="Arial"/>
                <a:sym typeface="Arial"/>
              </a:rPr>
              <a:t>.</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AutoNum type="arabicPeriod"/>
            </a:pPr>
            <a:r>
              <a:rPr b="0" lang="en" sz="1500">
                <a:latin typeface="Arial"/>
                <a:ea typeface="Arial"/>
                <a:cs typeface="Arial"/>
                <a:sym typeface="Arial"/>
              </a:rPr>
              <a:t>Write custom scripts using JavaScript to automate tasks like data manipulation or emailing reports.</a:t>
            </a:r>
            <a:endParaRPr b="0" sz="1500">
              <a:latin typeface="Arial"/>
              <a:ea typeface="Arial"/>
              <a:cs typeface="Arial"/>
              <a:sym typeface="Arial"/>
            </a:endParaRPr>
          </a:p>
          <a:p>
            <a:pPr indent="-323850" lvl="1" marL="914400" rtl="0" algn="l">
              <a:lnSpc>
                <a:spcPct val="115000"/>
              </a:lnSpc>
              <a:spcBef>
                <a:spcPts val="0"/>
              </a:spcBef>
              <a:spcAft>
                <a:spcPts val="0"/>
              </a:spcAft>
              <a:buSzPts val="1500"/>
              <a:buFont typeface="Arial"/>
              <a:buAutoNum type="arabicPeriod"/>
            </a:pPr>
            <a:r>
              <a:rPr b="0" lang="en" sz="1500">
                <a:latin typeface="Arial"/>
                <a:ea typeface="Arial"/>
                <a:cs typeface="Arial"/>
                <a:sym typeface="Arial"/>
              </a:rPr>
              <a:t>Run or schedule the script (e.g., daily data imports or exports).</a:t>
            </a:r>
            <a:endParaRPr b="0"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Example</a:t>
            </a:r>
            <a:r>
              <a:rPr b="0" lang="en" sz="1500">
                <a:latin typeface="Arial"/>
                <a:ea typeface="Arial"/>
                <a:cs typeface="Arial"/>
                <a:sym typeface="Arial"/>
              </a:rPr>
              <a:t>: Automating email alerts when a certain threshold is reached in a Google Sheets report.</a:t>
            </a:r>
            <a:endParaRPr b="0" sz="15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9"/>
          <p:cNvSpPr txBox="1"/>
          <p:nvPr>
            <p:ph type="ctrTitle"/>
          </p:nvPr>
        </p:nvSpPr>
        <p:spPr>
          <a:xfrm>
            <a:off x="485875" y="264475"/>
            <a:ext cx="8183700" cy="42297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800">
                <a:latin typeface="Arial"/>
                <a:ea typeface="Arial"/>
                <a:cs typeface="Arial"/>
                <a:sym typeface="Arial"/>
              </a:rPr>
              <a:t> Automating Tasks in Google Sheets - Using Built-In Functions</a:t>
            </a:r>
            <a:endParaRPr sz="18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Google Sheets Built-In Automation Features</a:t>
            </a:r>
            <a:r>
              <a:rPr b="0" lang="en" sz="1800">
                <a:latin typeface="Arial"/>
                <a:ea typeface="Arial"/>
                <a:cs typeface="Arial"/>
                <a:sym typeface="Arial"/>
              </a:rPr>
              <a:t>:</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 sz="1800">
                <a:latin typeface="Arial"/>
                <a:ea typeface="Arial"/>
                <a:cs typeface="Arial"/>
                <a:sym typeface="Arial"/>
              </a:rPr>
              <a:t>Google Forms</a:t>
            </a:r>
            <a:r>
              <a:rPr b="0" lang="en" sz="1800">
                <a:latin typeface="Arial"/>
                <a:ea typeface="Arial"/>
                <a:cs typeface="Arial"/>
                <a:sym typeface="Arial"/>
              </a:rPr>
              <a:t>: Automatically collect responses in Google Sheets.</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 sz="1800">
                <a:latin typeface="Arial"/>
                <a:ea typeface="Arial"/>
                <a:cs typeface="Arial"/>
                <a:sym typeface="Arial"/>
              </a:rPr>
              <a:t>Functions &amp; Add-ons</a:t>
            </a:r>
            <a:r>
              <a:rPr b="0" lang="en" sz="1800">
                <a:latin typeface="Arial"/>
                <a:ea typeface="Arial"/>
                <a:cs typeface="Arial"/>
                <a:sym typeface="Arial"/>
              </a:rPr>
              <a:t>:</a:t>
            </a:r>
            <a:endParaRPr b="0" sz="1800">
              <a:latin typeface="Arial"/>
              <a:ea typeface="Arial"/>
              <a:cs typeface="Arial"/>
              <a:sym typeface="Arial"/>
            </a:endParaRPr>
          </a:p>
          <a:p>
            <a:pPr indent="-342900" lvl="2" marL="1371600" rtl="0" algn="l">
              <a:lnSpc>
                <a:spcPct val="115000"/>
              </a:lnSpc>
              <a:spcBef>
                <a:spcPts val="0"/>
              </a:spcBef>
              <a:spcAft>
                <a:spcPts val="0"/>
              </a:spcAft>
              <a:buSzPts val="1800"/>
              <a:buFont typeface="Arial"/>
              <a:buChar char="■"/>
            </a:pPr>
            <a:r>
              <a:rPr lang="en" sz="1800">
                <a:latin typeface="Arial"/>
                <a:ea typeface="Arial"/>
                <a:cs typeface="Arial"/>
                <a:sym typeface="Arial"/>
              </a:rPr>
              <a:t>IMPORTRANGE</a:t>
            </a:r>
            <a:r>
              <a:rPr b="0" lang="en" sz="1800">
                <a:latin typeface="Arial"/>
                <a:ea typeface="Arial"/>
                <a:cs typeface="Arial"/>
                <a:sym typeface="Arial"/>
              </a:rPr>
              <a:t>: Automatically pull data from other sheets or workbooks.</a:t>
            </a:r>
            <a:endParaRPr b="0" sz="1800">
              <a:latin typeface="Arial"/>
              <a:ea typeface="Arial"/>
              <a:cs typeface="Arial"/>
              <a:sym typeface="Arial"/>
            </a:endParaRPr>
          </a:p>
          <a:p>
            <a:pPr indent="-342900" lvl="2" marL="1371600" rtl="0" algn="l">
              <a:lnSpc>
                <a:spcPct val="115000"/>
              </a:lnSpc>
              <a:spcBef>
                <a:spcPts val="0"/>
              </a:spcBef>
              <a:spcAft>
                <a:spcPts val="0"/>
              </a:spcAft>
              <a:buSzPts val="1800"/>
              <a:buFont typeface="Arial"/>
              <a:buChar char="■"/>
            </a:pPr>
            <a:r>
              <a:rPr lang="en" sz="1800">
                <a:latin typeface="Arial"/>
                <a:ea typeface="Arial"/>
                <a:cs typeface="Arial"/>
                <a:sym typeface="Arial"/>
              </a:rPr>
              <a:t>Google Sheets Add-ons</a:t>
            </a:r>
            <a:r>
              <a:rPr b="0" lang="en" sz="1800">
                <a:latin typeface="Arial"/>
                <a:ea typeface="Arial"/>
                <a:cs typeface="Arial"/>
                <a:sym typeface="Arial"/>
              </a:rPr>
              <a:t>: Tools like </a:t>
            </a:r>
            <a:r>
              <a:rPr lang="en" sz="1800">
                <a:latin typeface="Arial"/>
                <a:ea typeface="Arial"/>
                <a:cs typeface="Arial"/>
                <a:sym typeface="Arial"/>
              </a:rPr>
              <a:t>Supermetrics</a:t>
            </a:r>
            <a:r>
              <a:rPr b="0" lang="en" sz="1800">
                <a:latin typeface="Arial"/>
                <a:ea typeface="Arial"/>
                <a:cs typeface="Arial"/>
                <a:sym typeface="Arial"/>
              </a:rPr>
              <a:t> or </a:t>
            </a:r>
            <a:r>
              <a:rPr lang="en" sz="1800">
                <a:latin typeface="Arial"/>
                <a:ea typeface="Arial"/>
                <a:cs typeface="Arial"/>
                <a:sym typeface="Arial"/>
              </a:rPr>
              <a:t>Zapier</a:t>
            </a:r>
            <a:r>
              <a:rPr b="0" lang="en" sz="1800">
                <a:latin typeface="Arial"/>
                <a:ea typeface="Arial"/>
                <a:cs typeface="Arial"/>
                <a:sym typeface="Arial"/>
              </a:rPr>
              <a:t> for integrating external services (e.g., pulling data from databases or CRMs).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Example</a:t>
            </a:r>
            <a:r>
              <a:rPr b="0" lang="en" sz="1800">
                <a:latin typeface="Arial"/>
                <a:ea typeface="Arial"/>
                <a:cs typeface="Arial"/>
                <a:sym typeface="Arial"/>
              </a:rPr>
              <a:t>: Use </a:t>
            </a:r>
            <a:r>
              <a:rPr lang="en" sz="1800">
                <a:latin typeface="Arial"/>
                <a:ea typeface="Arial"/>
                <a:cs typeface="Arial"/>
                <a:sym typeface="Arial"/>
              </a:rPr>
              <a:t>IMPORTRANGE</a:t>
            </a:r>
            <a:r>
              <a:rPr b="0" lang="en" sz="1800">
                <a:latin typeface="Arial"/>
                <a:ea typeface="Arial"/>
                <a:cs typeface="Arial"/>
                <a:sym typeface="Arial"/>
              </a:rPr>
              <a:t> to sync data from multiple sheets, or create a Google Form that feeds directly into a Google Sheets report.</a:t>
            </a:r>
            <a:endParaRPr b="0" sz="1800">
              <a:latin typeface="Arial"/>
              <a:ea typeface="Arial"/>
              <a:cs typeface="Arial"/>
              <a:sym typeface="Arial"/>
            </a:endParaRPr>
          </a:p>
          <a:p>
            <a:pPr indent="0" lvl="0" marL="0" rtl="0" algn="l">
              <a:spcBef>
                <a:spcPts val="1200"/>
              </a:spcBef>
              <a:spcAft>
                <a:spcPts val="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0"/>
          <p:cNvSpPr txBox="1"/>
          <p:nvPr>
            <p:ph type="ctrTitle"/>
          </p:nvPr>
        </p:nvSpPr>
        <p:spPr>
          <a:xfrm>
            <a:off x="485875" y="77925"/>
            <a:ext cx="8183700" cy="684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OTP ?</a:t>
            </a:r>
            <a:endParaRPr/>
          </a:p>
        </p:txBody>
      </p:sp>
      <p:sp>
        <p:nvSpPr>
          <p:cNvPr id="198" name="Google Shape;198;p40"/>
          <p:cNvSpPr txBox="1"/>
          <p:nvPr>
            <p:ph idx="1" type="subTitle"/>
          </p:nvPr>
        </p:nvSpPr>
        <p:spPr>
          <a:xfrm>
            <a:off x="181850" y="900550"/>
            <a:ext cx="8487600" cy="368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1" lang="en" sz="1800">
                <a:solidFill>
                  <a:schemeClr val="dk2"/>
                </a:solidFill>
                <a:latin typeface="Arial"/>
                <a:ea typeface="Arial"/>
                <a:cs typeface="Arial"/>
                <a:sym typeface="Arial"/>
              </a:rPr>
              <a:t>OTP</a:t>
            </a:r>
            <a:r>
              <a:rPr lang="en" sz="1800">
                <a:solidFill>
                  <a:schemeClr val="dk2"/>
                </a:solidFill>
                <a:latin typeface="Arial"/>
                <a:ea typeface="Arial"/>
                <a:cs typeface="Arial"/>
                <a:sym typeface="Arial"/>
              </a:rPr>
              <a:t> stands for </a:t>
            </a:r>
            <a:r>
              <a:rPr b="1" lang="en" sz="1800">
                <a:solidFill>
                  <a:schemeClr val="dk2"/>
                </a:solidFill>
                <a:latin typeface="Arial"/>
                <a:ea typeface="Arial"/>
                <a:cs typeface="Arial"/>
                <a:sym typeface="Arial"/>
              </a:rPr>
              <a:t>One-Time Password</a:t>
            </a:r>
            <a:r>
              <a:rPr lang="en" sz="1800">
                <a:solidFill>
                  <a:schemeClr val="dk2"/>
                </a:solidFill>
                <a:latin typeface="Arial"/>
                <a:ea typeface="Arial"/>
                <a:cs typeface="Arial"/>
                <a:sym typeface="Arial"/>
              </a:rPr>
              <a:t>, a security feature used for authenticating users and ensuring secure access to systems or applications.</a:t>
            </a:r>
            <a:endParaRPr sz="1800">
              <a:solidFill>
                <a:schemeClr val="dk2"/>
              </a:solidFill>
              <a:latin typeface="Arial"/>
              <a:ea typeface="Arial"/>
              <a:cs typeface="Arial"/>
              <a:sym typeface="Arial"/>
            </a:endParaRPr>
          </a:p>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Key Features of OTP:</a:t>
            </a:r>
            <a:endParaRPr b="1" sz="18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Char char="●"/>
            </a:pPr>
            <a:r>
              <a:rPr b="1" lang="en" sz="1800">
                <a:solidFill>
                  <a:schemeClr val="dk2"/>
                </a:solidFill>
                <a:latin typeface="Arial"/>
                <a:ea typeface="Arial"/>
                <a:cs typeface="Arial"/>
                <a:sym typeface="Arial"/>
              </a:rPr>
              <a:t>Temporary</a:t>
            </a:r>
            <a:r>
              <a:rPr lang="en" sz="1800">
                <a:solidFill>
                  <a:schemeClr val="dk2"/>
                </a:solidFill>
                <a:latin typeface="Arial"/>
                <a:ea typeface="Arial"/>
                <a:cs typeface="Arial"/>
                <a:sym typeface="Arial"/>
              </a:rPr>
              <a:t>: An OTP is valid for only a short period (usually a few seconds to a minute).</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Single Use</a:t>
            </a:r>
            <a:r>
              <a:rPr lang="en" sz="1800">
                <a:solidFill>
                  <a:schemeClr val="dk2"/>
                </a:solidFill>
                <a:latin typeface="Arial"/>
                <a:ea typeface="Arial"/>
                <a:cs typeface="Arial"/>
                <a:sym typeface="Arial"/>
              </a:rPr>
              <a:t>: It can only be used once, preventing reuse in case it is intercepted or stolen.</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Dynamic</a:t>
            </a:r>
            <a:r>
              <a:rPr lang="en" sz="1800">
                <a:solidFill>
                  <a:schemeClr val="dk2"/>
                </a:solidFill>
                <a:latin typeface="Arial"/>
                <a:ea typeface="Arial"/>
                <a:cs typeface="Arial"/>
                <a:sym typeface="Arial"/>
              </a:rPr>
              <a:t>: OTPs are generated dynamically (often by algorithms or a time-based mechanism) and are different every time they are requested.</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type="ctrTitle"/>
          </p:nvPr>
        </p:nvSpPr>
        <p:spPr>
          <a:xfrm>
            <a:off x="485875" y="264475"/>
            <a:ext cx="8183700" cy="4186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700">
                <a:latin typeface="Arial"/>
                <a:ea typeface="Arial"/>
                <a:cs typeface="Arial"/>
                <a:sym typeface="Arial"/>
              </a:rPr>
              <a:t>How OTP Works:</a:t>
            </a:r>
            <a:endParaRPr sz="1700">
              <a:latin typeface="Arial"/>
              <a:ea typeface="Arial"/>
              <a:cs typeface="Arial"/>
              <a:sym typeface="Arial"/>
            </a:endParaRPr>
          </a:p>
          <a:p>
            <a:pPr indent="-336550" lvl="0" marL="457200" rtl="0" algn="l">
              <a:lnSpc>
                <a:spcPct val="115000"/>
              </a:lnSpc>
              <a:spcBef>
                <a:spcPts val="1200"/>
              </a:spcBef>
              <a:spcAft>
                <a:spcPts val="0"/>
              </a:spcAft>
              <a:buSzPts val="1700"/>
              <a:buFont typeface="Arial"/>
              <a:buAutoNum type="arabicPeriod"/>
            </a:pPr>
            <a:r>
              <a:rPr lang="en" sz="1700">
                <a:latin typeface="Arial"/>
                <a:ea typeface="Arial"/>
                <a:cs typeface="Arial"/>
                <a:sym typeface="Arial"/>
              </a:rPr>
              <a:t>User Requests OTP</a:t>
            </a:r>
            <a:r>
              <a:rPr b="0" lang="en" sz="1700">
                <a:latin typeface="Arial"/>
                <a:ea typeface="Arial"/>
                <a:cs typeface="Arial"/>
                <a:sym typeface="Arial"/>
              </a:rPr>
              <a:t>: The user requests an OTP (e.g., logging into a website, performing a transaction).</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AutoNum type="arabicPeriod"/>
            </a:pPr>
            <a:r>
              <a:rPr lang="en" sz="1700">
                <a:latin typeface="Arial"/>
                <a:ea typeface="Arial"/>
                <a:cs typeface="Arial"/>
                <a:sym typeface="Arial"/>
              </a:rPr>
              <a:t>OTP Generation</a:t>
            </a:r>
            <a:r>
              <a:rPr b="0" lang="en" sz="1700">
                <a:latin typeface="Arial"/>
                <a:ea typeface="Arial"/>
                <a:cs typeface="Arial"/>
                <a:sym typeface="Arial"/>
              </a:rPr>
              <a:t>: A secure system or server generates the OTP.</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AutoNum type="arabicPeriod"/>
            </a:pPr>
            <a:r>
              <a:rPr lang="en" sz="1700">
                <a:latin typeface="Arial"/>
                <a:ea typeface="Arial"/>
                <a:cs typeface="Arial"/>
                <a:sym typeface="Arial"/>
              </a:rPr>
              <a:t>Delivery</a:t>
            </a:r>
            <a:r>
              <a:rPr b="0" lang="en" sz="1700">
                <a:latin typeface="Arial"/>
                <a:ea typeface="Arial"/>
                <a:cs typeface="Arial"/>
                <a:sym typeface="Arial"/>
              </a:rPr>
              <a:t>: The OTP is delivered to the user via a communication method, such as SMS, email, or an authentication app.</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AutoNum type="arabicPeriod"/>
            </a:pPr>
            <a:r>
              <a:rPr lang="en" sz="1700">
                <a:latin typeface="Arial"/>
                <a:ea typeface="Arial"/>
                <a:cs typeface="Arial"/>
                <a:sym typeface="Arial"/>
              </a:rPr>
              <a:t>User Inputs OTP</a:t>
            </a:r>
            <a:r>
              <a:rPr b="0" lang="en" sz="1700">
                <a:latin typeface="Arial"/>
                <a:ea typeface="Arial"/>
                <a:cs typeface="Arial"/>
                <a:sym typeface="Arial"/>
              </a:rPr>
              <a:t>: The user enters the OTP to authenticate or confirm their action.</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AutoNum type="arabicPeriod"/>
            </a:pPr>
            <a:r>
              <a:rPr lang="en" sz="1700">
                <a:latin typeface="Arial"/>
                <a:ea typeface="Arial"/>
                <a:cs typeface="Arial"/>
                <a:sym typeface="Arial"/>
              </a:rPr>
              <a:t>Validation</a:t>
            </a:r>
            <a:r>
              <a:rPr b="0" lang="en" sz="1700">
                <a:latin typeface="Arial"/>
                <a:ea typeface="Arial"/>
                <a:cs typeface="Arial"/>
                <a:sym typeface="Arial"/>
              </a:rPr>
              <a:t>: The server verifies the OTP against the one that was generated and sent. If it matches and is within the valid time window, access is granted.</a:t>
            </a:r>
            <a:endParaRPr b="0" sz="17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485875" y="264475"/>
            <a:ext cx="8183700" cy="47628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Clr>
                <a:schemeClr val="dk2"/>
              </a:buClr>
              <a:buSzPct val="55000"/>
              <a:buFont typeface="Arial"/>
              <a:buNone/>
            </a:pPr>
            <a:r>
              <a:rPr lang="en" sz="2000">
                <a:latin typeface="Arial"/>
                <a:ea typeface="Arial"/>
                <a:cs typeface="Arial"/>
                <a:sym typeface="Arial"/>
              </a:rPr>
              <a:t>Sources of Big Data</a:t>
            </a:r>
            <a:endParaRPr sz="2000">
              <a:latin typeface="Arial"/>
              <a:ea typeface="Arial"/>
              <a:cs typeface="Arial"/>
              <a:sym typeface="Arial"/>
            </a:endParaRPr>
          </a:p>
          <a:p>
            <a:pPr indent="-342900" lvl="0" marL="457200" rtl="0" algn="l">
              <a:lnSpc>
                <a:spcPct val="115000"/>
              </a:lnSpc>
              <a:spcBef>
                <a:spcPts val="1200"/>
              </a:spcBef>
              <a:spcAft>
                <a:spcPts val="0"/>
              </a:spcAft>
              <a:buSzPct val="100000"/>
              <a:buFont typeface="Arial"/>
              <a:buChar char="●"/>
            </a:pPr>
            <a:r>
              <a:rPr lang="en" sz="2000">
                <a:latin typeface="Arial"/>
                <a:ea typeface="Arial"/>
                <a:cs typeface="Arial"/>
                <a:sym typeface="Arial"/>
              </a:rPr>
              <a:t>Data Generation</a:t>
            </a:r>
            <a:r>
              <a:rPr b="0" lang="en" sz="2000">
                <a:latin typeface="Arial"/>
                <a:ea typeface="Arial"/>
                <a:cs typeface="Arial"/>
                <a:sym typeface="Arial"/>
              </a:rPr>
              <a:t>:</a:t>
            </a:r>
            <a:endParaRPr b="0" sz="2000">
              <a:latin typeface="Arial"/>
              <a:ea typeface="Arial"/>
              <a:cs typeface="Arial"/>
              <a:sym typeface="Arial"/>
            </a:endParaRPr>
          </a:p>
          <a:p>
            <a:pPr indent="-342900" lvl="1" marL="914400" rtl="0" algn="l">
              <a:lnSpc>
                <a:spcPct val="115000"/>
              </a:lnSpc>
              <a:spcBef>
                <a:spcPts val="0"/>
              </a:spcBef>
              <a:spcAft>
                <a:spcPts val="0"/>
              </a:spcAft>
              <a:buSzPct val="100000"/>
              <a:buFont typeface="Arial"/>
              <a:buChar char="○"/>
            </a:pPr>
            <a:r>
              <a:rPr b="0" lang="en" sz="2000">
                <a:latin typeface="Arial"/>
                <a:ea typeface="Arial"/>
                <a:cs typeface="Arial"/>
                <a:sym typeface="Arial"/>
              </a:rPr>
              <a:t>Social media (posts, comments, likes).</a:t>
            </a:r>
            <a:endParaRPr b="0" sz="2000">
              <a:latin typeface="Arial"/>
              <a:ea typeface="Arial"/>
              <a:cs typeface="Arial"/>
              <a:sym typeface="Arial"/>
            </a:endParaRPr>
          </a:p>
          <a:p>
            <a:pPr indent="-342900" lvl="1" marL="914400" rtl="0" algn="l">
              <a:lnSpc>
                <a:spcPct val="115000"/>
              </a:lnSpc>
              <a:spcBef>
                <a:spcPts val="0"/>
              </a:spcBef>
              <a:spcAft>
                <a:spcPts val="0"/>
              </a:spcAft>
              <a:buSzPct val="100000"/>
              <a:buFont typeface="Arial"/>
              <a:buChar char="○"/>
            </a:pPr>
            <a:r>
              <a:rPr b="0" lang="en" sz="2000">
                <a:latin typeface="Arial"/>
                <a:ea typeface="Arial"/>
                <a:cs typeface="Arial"/>
                <a:sym typeface="Arial"/>
              </a:rPr>
              <a:t>IoT devices (sensors, wearables).</a:t>
            </a:r>
            <a:endParaRPr b="0" sz="2000">
              <a:latin typeface="Arial"/>
              <a:ea typeface="Arial"/>
              <a:cs typeface="Arial"/>
              <a:sym typeface="Arial"/>
            </a:endParaRPr>
          </a:p>
          <a:p>
            <a:pPr indent="-342900" lvl="1" marL="914400" rtl="0" algn="l">
              <a:lnSpc>
                <a:spcPct val="115000"/>
              </a:lnSpc>
              <a:spcBef>
                <a:spcPts val="0"/>
              </a:spcBef>
              <a:spcAft>
                <a:spcPts val="0"/>
              </a:spcAft>
              <a:buSzPct val="100000"/>
              <a:buFont typeface="Arial"/>
              <a:buChar char="○"/>
            </a:pPr>
            <a:r>
              <a:rPr b="0" lang="en" sz="2000">
                <a:latin typeface="Arial"/>
                <a:ea typeface="Arial"/>
                <a:cs typeface="Arial"/>
                <a:sym typeface="Arial"/>
              </a:rPr>
              <a:t>Transactions (e-commerce, financial systems).</a:t>
            </a:r>
            <a:endParaRPr b="0" sz="2000">
              <a:latin typeface="Arial"/>
              <a:ea typeface="Arial"/>
              <a:cs typeface="Arial"/>
              <a:sym typeface="Arial"/>
            </a:endParaRPr>
          </a:p>
          <a:p>
            <a:pPr indent="-342900" lvl="1" marL="914400" rtl="0" algn="l">
              <a:lnSpc>
                <a:spcPct val="115000"/>
              </a:lnSpc>
              <a:spcBef>
                <a:spcPts val="0"/>
              </a:spcBef>
              <a:spcAft>
                <a:spcPts val="0"/>
              </a:spcAft>
              <a:buSzPct val="100000"/>
              <a:buFont typeface="Arial"/>
              <a:buChar char="○"/>
            </a:pPr>
            <a:r>
              <a:rPr b="0" lang="en" sz="2000">
                <a:latin typeface="Arial"/>
                <a:ea typeface="Arial"/>
                <a:cs typeface="Arial"/>
                <a:sym typeface="Arial"/>
              </a:rPr>
              <a:t>Healthcare records, Genomic data.</a:t>
            </a:r>
            <a:endParaRPr b="0" sz="2000">
              <a:latin typeface="Arial"/>
              <a:ea typeface="Arial"/>
              <a:cs typeface="Arial"/>
              <a:sym typeface="Arial"/>
            </a:endParaRPr>
          </a:p>
          <a:p>
            <a:pPr indent="-342900" lvl="1" marL="914400" rtl="0" algn="l">
              <a:lnSpc>
                <a:spcPct val="115000"/>
              </a:lnSpc>
              <a:spcBef>
                <a:spcPts val="0"/>
              </a:spcBef>
              <a:spcAft>
                <a:spcPts val="0"/>
              </a:spcAft>
              <a:buSzPct val="100000"/>
              <a:buFont typeface="Arial"/>
              <a:buChar char="○"/>
            </a:pPr>
            <a:r>
              <a:rPr b="0" lang="en" sz="2000">
                <a:latin typeface="Arial"/>
                <a:ea typeface="Arial"/>
                <a:cs typeface="Arial"/>
                <a:sym typeface="Arial"/>
              </a:rPr>
              <a:t>Online interactions (web browsing, mobile apps).</a:t>
            </a:r>
            <a:endParaRPr b="0" sz="2000">
              <a:latin typeface="Arial"/>
              <a:ea typeface="Arial"/>
              <a:cs typeface="Arial"/>
              <a:sym typeface="Arial"/>
            </a:endParaRPr>
          </a:p>
          <a:p>
            <a:pPr indent="0" lvl="0" marL="914400" rtl="0" algn="l">
              <a:lnSpc>
                <a:spcPct val="115000"/>
              </a:lnSpc>
              <a:spcBef>
                <a:spcPts val="1200"/>
              </a:spcBef>
              <a:spcAft>
                <a:spcPts val="0"/>
              </a:spcAft>
              <a:buNone/>
            </a:pPr>
            <a:r>
              <a:t/>
            </a:r>
            <a:endParaRPr b="0" sz="2000">
              <a:latin typeface="Arial"/>
              <a:ea typeface="Arial"/>
              <a:cs typeface="Arial"/>
              <a:sym typeface="Arial"/>
            </a:endParaRPr>
          </a:p>
          <a:p>
            <a:pPr indent="-342900" lvl="0" marL="457200" rtl="0" algn="l">
              <a:lnSpc>
                <a:spcPct val="115000"/>
              </a:lnSpc>
              <a:spcBef>
                <a:spcPts val="1200"/>
              </a:spcBef>
              <a:spcAft>
                <a:spcPts val="0"/>
              </a:spcAft>
              <a:buSzPct val="100000"/>
              <a:buFont typeface="Arial"/>
              <a:buChar char="●"/>
            </a:pPr>
            <a:r>
              <a:rPr lang="en" sz="2000">
                <a:latin typeface="Arial"/>
                <a:ea typeface="Arial"/>
                <a:cs typeface="Arial"/>
                <a:sym typeface="Arial"/>
              </a:rPr>
              <a:t>Examples</a:t>
            </a:r>
            <a:r>
              <a:rPr b="0" lang="en" sz="2000">
                <a:latin typeface="Arial"/>
                <a:ea typeface="Arial"/>
                <a:cs typeface="Arial"/>
                <a:sym typeface="Arial"/>
              </a:rPr>
              <a:t>:</a:t>
            </a:r>
            <a:endParaRPr b="0" sz="2000">
              <a:latin typeface="Arial"/>
              <a:ea typeface="Arial"/>
              <a:cs typeface="Arial"/>
              <a:sym typeface="Arial"/>
            </a:endParaRPr>
          </a:p>
          <a:p>
            <a:pPr indent="-342900" lvl="1" marL="914400" rtl="0" algn="l">
              <a:lnSpc>
                <a:spcPct val="115000"/>
              </a:lnSpc>
              <a:spcBef>
                <a:spcPts val="0"/>
              </a:spcBef>
              <a:spcAft>
                <a:spcPts val="0"/>
              </a:spcAft>
              <a:buSzPct val="100000"/>
              <a:buFont typeface="Arial"/>
              <a:buChar char="○"/>
            </a:pPr>
            <a:r>
              <a:rPr b="0" lang="en" sz="2000">
                <a:latin typeface="Arial"/>
                <a:ea typeface="Arial"/>
                <a:cs typeface="Arial"/>
                <a:sym typeface="Arial"/>
              </a:rPr>
              <a:t>Facebook: 100+ petabytes of data.</a:t>
            </a:r>
            <a:endParaRPr b="0" sz="2000">
              <a:latin typeface="Arial"/>
              <a:ea typeface="Arial"/>
              <a:cs typeface="Arial"/>
              <a:sym typeface="Arial"/>
            </a:endParaRPr>
          </a:p>
          <a:p>
            <a:pPr indent="-342900" lvl="1" marL="914400" rtl="0" algn="l">
              <a:lnSpc>
                <a:spcPct val="115000"/>
              </a:lnSpc>
              <a:spcBef>
                <a:spcPts val="0"/>
              </a:spcBef>
              <a:spcAft>
                <a:spcPts val="0"/>
              </a:spcAft>
              <a:buSzPct val="100000"/>
              <a:buFont typeface="Arial"/>
              <a:buChar char="○"/>
            </a:pPr>
            <a:r>
              <a:rPr b="0" lang="en" sz="2000">
                <a:latin typeface="Arial"/>
                <a:ea typeface="Arial"/>
                <a:cs typeface="Arial"/>
                <a:sym typeface="Arial"/>
              </a:rPr>
              <a:t>Amazon: Billions of transactions per day.</a:t>
            </a:r>
            <a:endParaRPr b="0" sz="20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type="ctrTitle"/>
          </p:nvPr>
        </p:nvSpPr>
        <p:spPr>
          <a:xfrm>
            <a:off x="485875" y="264475"/>
            <a:ext cx="8183700" cy="4050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None/>
            </a:pPr>
            <a:r>
              <a:rPr lang="en" sz="1800">
                <a:latin typeface="Arial"/>
                <a:ea typeface="Arial"/>
                <a:cs typeface="Arial"/>
                <a:sym typeface="Arial"/>
              </a:rPr>
              <a:t>Common Uses of OTP:</a:t>
            </a:r>
            <a:endParaRPr sz="1800">
              <a:latin typeface="Arial"/>
              <a:ea typeface="Arial"/>
              <a:cs typeface="Arial"/>
              <a:sym typeface="Arial"/>
            </a:endParaRPr>
          </a:p>
          <a:p>
            <a:pPr indent="0" lvl="0" marL="0" rtl="0" algn="l">
              <a:lnSpc>
                <a:spcPct val="115000"/>
              </a:lnSpc>
              <a:spcBef>
                <a:spcPts val="1400"/>
              </a:spcBef>
              <a:spcAft>
                <a:spcPts val="0"/>
              </a:spcAft>
              <a:buClr>
                <a:schemeClr val="dk2"/>
              </a:buClr>
              <a:buSzPct val="61111"/>
              <a:buFont typeface="Arial"/>
              <a:buNone/>
            </a:pPr>
            <a:r>
              <a:t/>
            </a:r>
            <a:endParaRPr sz="1800">
              <a:latin typeface="Arial"/>
              <a:ea typeface="Arial"/>
              <a:cs typeface="Arial"/>
              <a:sym typeface="Arial"/>
            </a:endParaRPr>
          </a:p>
          <a:p>
            <a:pPr indent="-331470" lvl="0" marL="457200" rtl="0" algn="l">
              <a:lnSpc>
                <a:spcPct val="115000"/>
              </a:lnSpc>
              <a:spcBef>
                <a:spcPts val="1200"/>
              </a:spcBef>
              <a:spcAft>
                <a:spcPts val="0"/>
              </a:spcAft>
              <a:buSzPct val="100000"/>
              <a:buFont typeface="Arial"/>
              <a:buChar char="●"/>
            </a:pPr>
            <a:r>
              <a:rPr lang="en" sz="1800">
                <a:latin typeface="Arial"/>
                <a:ea typeface="Arial"/>
                <a:cs typeface="Arial"/>
                <a:sym typeface="Arial"/>
              </a:rPr>
              <a:t>Two-Factor Authentication (2FA)</a:t>
            </a:r>
            <a:r>
              <a:rPr b="0" lang="en" sz="1800">
                <a:latin typeface="Arial"/>
                <a:ea typeface="Arial"/>
                <a:cs typeface="Arial"/>
                <a:sym typeface="Arial"/>
              </a:rPr>
              <a:t>: OTP is often used as part of 2FA, where users must provide both something they know (password) and something they have (OTP).</a:t>
            </a:r>
            <a:endParaRPr b="0" sz="1800">
              <a:latin typeface="Arial"/>
              <a:ea typeface="Arial"/>
              <a:cs typeface="Arial"/>
              <a:sym typeface="Arial"/>
            </a:endParaRPr>
          </a:p>
          <a:p>
            <a:pPr indent="-331470" lvl="0" marL="457200" rtl="0" algn="l">
              <a:lnSpc>
                <a:spcPct val="115000"/>
              </a:lnSpc>
              <a:spcBef>
                <a:spcPts val="0"/>
              </a:spcBef>
              <a:spcAft>
                <a:spcPts val="0"/>
              </a:spcAft>
              <a:buSzPct val="100000"/>
              <a:buFont typeface="Arial"/>
              <a:buChar char="●"/>
            </a:pPr>
            <a:r>
              <a:rPr lang="en" sz="1800">
                <a:latin typeface="Arial"/>
                <a:ea typeface="Arial"/>
                <a:cs typeface="Arial"/>
                <a:sym typeface="Arial"/>
              </a:rPr>
              <a:t>Banking Transactions</a:t>
            </a:r>
            <a:r>
              <a:rPr b="0" lang="en" sz="1800">
                <a:latin typeface="Arial"/>
                <a:ea typeface="Arial"/>
                <a:cs typeface="Arial"/>
                <a:sym typeface="Arial"/>
              </a:rPr>
              <a:t>: OTPs are commonly used for online banking or payment transactions to prevent fraud.</a:t>
            </a:r>
            <a:endParaRPr b="0" sz="1800">
              <a:latin typeface="Arial"/>
              <a:ea typeface="Arial"/>
              <a:cs typeface="Arial"/>
              <a:sym typeface="Arial"/>
            </a:endParaRPr>
          </a:p>
          <a:p>
            <a:pPr indent="-331470" lvl="0" marL="457200" rtl="0" algn="l">
              <a:lnSpc>
                <a:spcPct val="115000"/>
              </a:lnSpc>
              <a:spcBef>
                <a:spcPts val="0"/>
              </a:spcBef>
              <a:spcAft>
                <a:spcPts val="0"/>
              </a:spcAft>
              <a:buSzPct val="100000"/>
              <a:buFont typeface="Arial"/>
              <a:buChar char="●"/>
            </a:pPr>
            <a:r>
              <a:rPr lang="en" sz="1800">
                <a:latin typeface="Arial"/>
                <a:ea typeface="Arial"/>
                <a:cs typeface="Arial"/>
                <a:sym typeface="Arial"/>
              </a:rPr>
              <a:t>Account Security</a:t>
            </a:r>
            <a:r>
              <a:rPr b="0" lang="en" sz="1800">
                <a:latin typeface="Arial"/>
                <a:ea typeface="Arial"/>
                <a:cs typeface="Arial"/>
                <a:sym typeface="Arial"/>
              </a:rPr>
              <a:t>: Many online services use OTPs to verify identity when logging in from a new device or location.</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type="ctrTitle"/>
          </p:nvPr>
        </p:nvSpPr>
        <p:spPr>
          <a:xfrm>
            <a:off x="412600" y="280750"/>
            <a:ext cx="8183700" cy="3985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600">
                <a:latin typeface="Arial"/>
                <a:ea typeface="Arial"/>
                <a:cs typeface="Arial"/>
                <a:sym typeface="Arial"/>
              </a:rPr>
              <a:t>Types of OTPs:</a:t>
            </a:r>
            <a:endParaRPr sz="1600">
              <a:latin typeface="Arial"/>
              <a:ea typeface="Arial"/>
              <a:cs typeface="Arial"/>
              <a:sym typeface="Arial"/>
            </a:endParaRPr>
          </a:p>
          <a:p>
            <a:pPr indent="-330200" lvl="0" marL="457200" rtl="0" algn="l">
              <a:lnSpc>
                <a:spcPct val="115000"/>
              </a:lnSpc>
              <a:spcBef>
                <a:spcPts val="1200"/>
              </a:spcBef>
              <a:spcAft>
                <a:spcPts val="0"/>
              </a:spcAft>
              <a:buSzPts val="1600"/>
              <a:buFont typeface="Arial"/>
              <a:buAutoNum type="arabicPeriod"/>
            </a:pPr>
            <a:r>
              <a:rPr lang="en" sz="1600">
                <a:latin typeface="Arial"/>
                <a:ea typeface="Arial"/>
                <a:cs typeface="Arial"/>
                <a:sym typeface="Arial"/>
              </a:rPr>
              <a:t>SMS-based OTP</a:t>
            </a:r>
            <a:r>
              <a:rPr b="0" lang="en" sz="1600">
                <a:latin typeface="Arial"/>
                <a:ea typeface="Arial"/>
                <a:cs typeface="Arial"/>
                <a:sym typeface="Arial"/>
              </a:rPr>
              <a:t>: Sent as a text message to the user's registered phone number.</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Email-based OTP</a:t>
            </a:r>
            <a:r>
              <a:rPr b="0" lang="en" sz="1600">
                <a:latin typeface="Arial"/>
                <a:ea typeface="Arial"/>
                <a:cs typeface="Arial"/>
                <a:sym typeface="Arial"/>
              </a:rPr>
              <a:t>: Sent to the user's registered email address.</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Authenticator App OTP</a:t>
            </a:r>
            <a:r>
              <a:rPr b="0" lang="en" sz="1600">
                <a:latin typeface="Arial"/>
                <a:ea typeface="Arial"/>
                <a:cs typeface="Arial"/>
                <a:sym typeface="Arial"/>
              </a:rPr>
              <a:t>: Generated by an app (e.g., Google Authenticator, Authy) on the user’s phone. These OTPs are usually time-based (TOTP, Time-based One-Time Password).</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Hardware Token</a:t>
            </a:r>
            <a:r>
              <a:rPr b="0" lang="en" sz="1600">
                <a:latin typeface="Arial"/>
                <a:ea typeface="Arial"/>
                <a:cs typeface="Arial"/>
                <a:sym typeface="Arial"/>
              </a:rPr>
              <a:t>: Physical devices (e.g., key fobs, USB tokens) that generate OTPs.</a:t>
            </a:r>
            <a:endParaRPr b="0" sz="1600">
              <a:latin typeface="Arial"/>
              <a:ea typeface="Arial"/>
              <a:cs typeface="Arial"/>
              <a:sym typeface="Arial"/>
            </a:endParaRPr>
          </a:p>
          <a:p>
            <a:pPr indent="0" lvl="0" marL="0" rtl="0" algn="l">
              <a:lnSpc>
                <a:spcPct val="115000"/>
              </a:lnSpc>
              <a:spcBef>
                <a:spcPts val="1400"/>
              </a:spcBef>
              <a:spcAft>
                <a:spcPts val="0"/>
              </a:spcAft>
              <a:buClr>
                <a:schemeClr val="dk2"/>
              </a:buClr>
              <a:buSzPts val="1100"/>
              <a:buFont typeface="Arial"/>
              <a:buNone/>
            </a:pPr>
            <a:r>
              <a:rPr lang="en" sz="1600">
                <a:latin typeface="Arial"/>
                <a:ea typeface="Arial"/>
                <a:cs typeface="Arial"/>
                <a:sym typeface="Arial"/>
              </a:rPr>
              <a:t>Advantages:</a:t>
            </a:r>
            <a:endParaRPr sz="1600">
              <a:latin typeface="Arial"/>
              <a:ea typeface="Arial"/>
              <a:cs typeface="Arial"/>
              <a:sym typeface="Arial"/>
            </a:endParaRPr>
          </a:p>
          <a:p>
            <a:pPr indent="-330200" lvl="0" marL="457200" rtl="0" algn="l">
              <a:lnSpc>
                <a:spcPct val="115000"/>
              </a:lnSpc>
              <a:spcBef>
                <a:spcPts val="1200"/>
              </a:spcBef>
              <a:spcAft>
                <a:spcPts val="0"/>
              </a:spcAft>
              <a:buSzPts val="1600"/>
              <a:buFont typeface="Arial"/>
              <a:buChar char="●"/>
            </a:pPr>
            <a:r>
              <a:rPr lang="en" sz="1600">
                <a:latin typeface="Arial"/>
                <a:ea typeface="Arial"/>
                <a:cs typeface="Arial"/>
                <a:sym typeface="Arial"/>
              </a:rPr>
              <a:t>Enhanced Security</a:t>
            </a:r>
            <a:r>
              <a:rPr b="0" lang="en" sz="1600">
                <a:latin typeface="Arial"/>
                <a:ea typeface="Arial"/>
                <a:cs typeface="Arial"/>
                <a:sym typeface="Arial"/>
              </a:rPr>
              <a:t>: Protects against password theft or replay attacks.</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Convenience</a:t>
            </a:r>
            <a:r>
              <a:rPr b="0" lang="en" sz="1600">
                <a:latin typeface="Arial"/>
                <a:ea typeface="Arial"/>
                <a:cs typeface="Arial"/>
                <a:sym typeface="Arial"/>
              </a:rPr>
              <a:t>: Often quick and easy for users to generate and input OTPs.</a:t>
            </a:r>
            <a:endParaRPr b="0" sz="1600">
              <a:latin typeface="Arial"/>
              <a:ea typeface="Arial"/>
              <a:cs typeface="Arial"/>
              <a:sym typeface="Arial"/>
            </a:endParaRPr>
          </a:p>
          <a:p>
            <a:pPr indent="0" lvl="0" marL="0" rtl="0" algn="l">
              <a:spcBef>
                <a:spcPts val="1200"/>
              </a:spcBef>
              <a:spcAft>
                <a:spcPts val="0"/>
              </a:spcAft>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type="ctrTitle"/>
          </p:nvPr>
        </p:nvSpPr>
        <p:spPr>
          <a:xfrm>
            <a:off x="485875" y="264475"/>
            <a:ext cx="8183700" cy="39606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400">
                <a:latin typeface="Arial"/>
                <a:ea typeface="Arial"/>
                <a:cs typeface="Arial"/>
                <a:sym typeface="Arial"/>
              </a:rPr>
              <a:t>Limitations:</a:t>
            </a:r>
            <a:endParaRPr sz="2400">
              <a:latin typeface="Arial"/>
              <a:ea typeface="Arial"/>
              <a:cs typeface="Arial"/>
              <a:sym typeface="Arial"/>
            </a:endParaRPr>
          </a:p>
          <a:p>
            <a:pPr indent="-381000" lvl="0" marL="457200" rtl="0" algn="l">
              <a:lnSpc>
                <a:spcPct val="115000"/>
              </a:lnSpc>
              <a:spcBef>
                <a:spcPts val="1200"/>
              </a:spcBef>
              <a:spcAft>
                <a:spcPts val="0"/>
              </a:spcAft>
              <a:buSzPts val="2400"/>
              <a:buFont typeface="Arial"/>
              <a:buChar char="●"/>
            </a:pPr>
            <a:r>
              <a:rPr lang="en" sz="2400">
                <a:latin typeface="Arial"/>
                <a:ea typeface="Arial"/>
                <a:cs typeface="Arial"/>
                <a:sym typeface="Arial"/>
              </a:rPr>
              <a:t>Delivery Issues</a:t>
            </a:r>
            <a:r>
              <a:rPr b="0" lang="en" sz="2400">
                <a:latin typeface="Arial"/>
                <a:ea typeface="Arial"/>
                <a:cs typeface="Arial"/>
                <a:sym typeface="Arial"/>
              </a:rPr>
              <a:t>: OTPs sent via SMS or email may be delayed or intercepted.</a:t>
            </a:r>
            <a:endParaRPr b="0"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 sz="2400">
                <a:latin typeface="Arial"/>
                <a:ea typeface="Arial"/>
                <a:cs typeface="Arial"/>
                <a:sym typeface="Arial"/>
              </a:rPr>
              <a:t>Single-Use</a:t>
            </a:r>
            <a:r>
              <a:rPr b="0" lang="en" sz="2400">
                <a:latin typeface="Arial"/>
                <a:ea typeface="Arial"/>
                <a:cs typeface="Arial"/>
                <a:sym typeface="Arial"/>
              </a:rPr>
              <a:t>: While this is a strength in terms of security, users must request new OTPs for each session or transaction.</a:t>
            </a:r>
            <a:endParaRPr b="0" sz="24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type="ctrTitle"/>
          </p:nvPr>
        </p:nvSpPr>
        <p:spPr>
          <a:xfrm>
            <a:off x="485875" y="264475"/>
            <a:ext cx="8183700" cy="51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CHALLENGES OF OTP ?</a:t>
            </a:r>
            <a:endParaRPr/>
          </a:p>
        </p:txBody>
      </p:sp>
      <p:sp>
        <p:nvSpPr>
          <p:cNvPr id="224" name="Google Shape;224;p45"/>
          <p:cNvSpPr txBox="1"/>
          <p:nvPr>
            <p:ph idx="1" type="subTitle"/>
          </p:nvPr>
        </p:nvSpPr>
        <p:spPr>
          <a:xfrm>
            <a:off x="485875" y="919925"/>
            <a:ext cx="8183700" cy="3411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700">
                <a:solidFill>
                  <a:schemeClr val="dk2"/>
                </a:solidFill>
                <a:latin typeface="Arial"/>
                <a:ea typeface="Arial"/>
                <a:cs typeface="Arial"/>
                <a:sym typeface="Arial"/>
              </a:rPr>
              <a:t>1. Delivery Issues (SMS and Email)</a:t>
            </a:r>
            <a:endParaRPr b="1" sz="17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Delays</a:t>
            </a:r>
            <a:r>
              <a:rPr lang="en" sz="1700">
                <a:solidFill>
                  <a:schemeClr val="dk2"/>
                </a:solidFill>
                <a:latin typeface="Arial"/>
                <a:ea typeface="Arial"/>
                <a:cs typeface="Arial"/>
                <a:sym typeface="Arial"/>
              </a:rPr>
              <a:t>: OTPs sent via SMS or email can be delayed, especially during periods of high network traffic or issues with the service provider. This can prevent users from accessing their accounts or completing transactions in a timely manner.</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Lost or Missing OTPs</a:t>
            </a:r>
            <a:r>
              <a:rPr lang="en" sz="1700">
                <a:solidFill>
                  <a:schemeClr val="dk2"/>
                </a:solidFill>
                <a:latin typeface="Arial"/>
                <a:ea typeface="Arial"/>
                <a:cs typeface="Arial"/>
                <a:sym typeface="Arial"/>
              </a:rPr>
              <a:t>: Users may not receive OTPs due to issues with mobile networks or email filters (e.g., spam folders).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SMS Interception</a:t>
            </a:r>
            <a:r>
              <a:rPr lang="en" sz="1700">
                <a:solidFill>
                  <a:schemeClr val="dk2"/>
                </a:solidFill>
                <a:latin typeface="Arial"/>
                <a:ea typeface="Arial"/>
                <a:cs typeface="Arial"/>
                <a:sym typeface="Arial"/>
              </a:rPr>
              <a:t>: SMS OTPs can be intercepted if the attacker has access to the user’s phone number (e.g., via SIM swapping or phishing attacks), compromising security.</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6"/>
          <p:cNvSpPr txBox="1"/>
          <p:nvPr>
            <p:ph type="ctrTitle"/>
          </p:nvPr>
        </p:nvSpPr>
        <p:spPr>
          <a:xfrm>
            <a:off x="485875" y="822250"/>
            <a:ext cx="8183700" cy="35088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990"/>
              <a:buFont typeface="Arial"/>
              <a:buNone/>
            </a:pPr>
            <a:r>
              <a:rPr lang="en" sz="1520">
                <a:latin typeface="Arial"/>
                <a:ea typeface="Arial"/>
                <a:cs typeface="Arial"/>
                <a:sym typeface="Arial"/>
              </a:rPr>
              <a:t>Security Risks</a:t>
            </a:r>
            <a:endParaRPr sz="1520">
              <a:latin typeface="Arial"/>
              <a:ea typeface="Arial"/>
              <a:cs typeface="Arial"/>
              <a:sym typeface="Arial"/>
            </a:endParaRPr>
          </a:p>
          <a:p>
            <a:pPr indent="-325120" lvl="0" marL="457200" rtl="0" algn="l">
              <a:lnSpc>
                <a:spcPct val="115000"/>
              </a:lnSpc>
              <a:spcBef>
                <a:spcPts val="1200"/>
              </a:spcBef>
              <a:spcAft>
                <a:spcPts val="0"/>
              </a:spcAft>
              <a:buSzPts val="1520"/>
              <a:buFont typeface="Arial"/>
              <a:buChar char="●"/>
            </a:pPr>
            <a:r>
              <a:rPr lang="en" sz="1520">
                <a:latin typeface="Arial"/>
                <a:ea typeface="Arial"/>
                <a:cs typeface="Arial"/>
                <a:sym typeface="Arial"/>
              </a:rPr>
              <a:t>Man-in-the-Middle (MitM) Attacks</a:t>
            </a:r>
            <a:r>
              <a:rPr b="0" lang="en" sz="1520">
                <a:latin typeface="Arial"/>
                <a:ea typeface="Arial"/>
                <a:cs typeface="Arial"/>
                <a:sym typeface="Arial"/>
              </a:rPr>
              <a:t>: If an attacker gains access to the communication channel (such as intercepting SMS or email), they can capture the OTP and use it before the legitimate user.\</a:t>
            </a:r>
            <a:endParaRPr b="0" sz="1520">
              <a:latin typeface="Arial"/>
              <a:ea typeface="Arial"/>
              <a:cs typeface="Arial"/>
              <a:sym typeface="Arial"/>
            </a:endParaRPr>
          </a:p>
          <a:p>
            <a:pPr indent="0" lvl="0" marL="457200" rtl="0" algn="l">
              <a:lnSpc>
                <a:spcPct val="115000"/>
              </a:lnSpc>
              <a:spcBef>
                <a:spcPts val="1200"/>
              </a:spcBef>
              <a:spcAft>
                <a:spcPts val="0"/>
              </a:spcAft>
              <a:buSzPts val="990"/>
              <a:buNone/>
            </a:pPr>
            <a:r>
              <a:t/>
            </a:r>
            <a:endParaRPr b="0" sz="1520">
              <a:latin typeface="Arial"/>
              <a:ea typeface="Arial"/>
              <a:cs typeface="Arial"/>
              <a:sym typeface="Arial"/>
            </a:endParaRPr>
          </a:p>
          <a:p>
            <a:pPr indent="-325120" lvl="0" marL="457200" rtl="0" algn="l">
              <a:lnSpc>
                <a:spcPct val="115000"/>
              </a:lnSpc>
              <a:spcBef>
                <a:spcPts val="1200"/>
              </a:spcBef>
              <a:spcAft>
                <a:spcPts val="0"/>
              </a:spcAft>
              <a:buSzPts val="1520"/>
              <a:buFont typeface="Arial"/>
              <a:buChar char="●"/>
            </a:pPr>
            <a:r>
              <a:rPr lang="en" sz="1520">
                <a:latin typeface="Arial"/>
                <a:ea typeface="Arial"/>
                <a:cs typeface="Arial"/>
                <a:sym typeface="Arial"/>
              </a:rPr>
              <a:t>SIM Swapping</a:t>
            </a:r>
            <a:r>
              <a:rPr b="0" lang="en" sz="1520">
                <a:latin typeface="Arial"/>
                <a:ea typeface="Arial"/>
                <a:cs typeface="Arial"/>
                <a:sym typeface="Arial"/>
              </a:rPr>
              <a:t>: Attackers can fraudulently port a victim's phone number to a new SIM card, allowing them to receive the OTPs meant for the user</a:t>
            </a:r>
            <a:endParaRPr b="0" sz="1520">
              <a:latin typeface="Arial"/>
              <a:ea typeface="Arial"/>
              <a:cs typeface="Arial"/>
              <a:sym typeface="Arial"/>
            </a:endParaRPr>
          </a:p>
          <a:p>
            <a:pPr indent="0" lvl="0" marL="457200" rtl="0" algn="l">
              <a:lnSpc>
                <a:spcPct val="115000"/>
              </a:lnSpc>
              <a:spcBef>
                <a:spcPts val="1200"/>
              </a:spcBef>
              <a:spcAft>
                <a:spcPts val="0"/>
              </a:spcAft>
              <a:buSzPts val="990"/>
              <a:buNone/>
            </a:pPr>
            <a:r>
              <a:rPr b="0" lang="en" sz="1520">
                <a:latin typeface="Arial"/>
                <a:ea typeface="Arial"/>
                <a:cs typeface="Arial"/>
                <a:sym typeface="Arial"/>
              </a:rPr>
              <a:t>.</a:t>
            </a:r>
            <a:endParaRPr b="0" sz="1520">
              <a:latin typeface="Arial"/>
              <a:ea typeface="Arial"/>
              <a:cs typeface="Arial"/>
              <a:sym typeface="Arial"/>
            </a:endParaRPr>
          </a:p>
          <a:p>
            <a:pPr indent="-325120" lvl="0" marL="457200" rtl="0" algn="l">
              <a:lnSpc>
                <a:spcPct val="115000"/>
              </a:lnSpc>
              <a:spcBef>
                <a:spcPts val="1200"/>
              </a:spcBef>
              <a:spcAft>
                <a:spcPts val="0"/>
              </a:spcAft>
              <a:buSzPts val="1520"/>
              <a:buFont typeface="Arial"/>
              <a:buChar char="●"/>
            </a:pPr>
            <a:r>
              <a:rPr lang="en" sz="1520">
                <a:latin typeface="Arial"/>
                <a:ea typeface="Arial"/>
                <a:cs typeface="Arial"/>
                <a:sym typeface="Arial"/>
              </a:rPr>
              <a:t>Phishing Attacks</a:t>
            </a:r>
            <a:r>
              <a:rPr b="0" lang="en" sz="1520">
                <a:latin typeface="Arial"/>
                <a:ea typeface="Arial"/>
                <a:cs typeface="Arial"/>
                <a:sym typeface="Arial"/>
              </a:rPr>
              <a:t>: Fraudsters may trick users into revealing their OTPs through fake websites, email links, or phone calls that impersonate legitimate services.</a:t>
            </a:r>
            <a:endParaRPr b="0" sz="1520">
              <a:latin typeface="Arial"/>
              <a:ea typeface="Arial"/>
              <a:cs typeface="Arial"/>
              <a:sym typeface="Arial"/>
            </a:endParaRPr>
          </a:p>
          <a:p>
            <a:pPr indent="0" lvl="0" marL="0" rtl="0" algn="l">
              <a:spcBef>
                <a:spcPts val="1200"/>
              </a:spcBef>
              <a:spcAft>
                <a:spcPts val="0"/>
              </a:spcAft>
              <a:buSzPts val="990"/>
              <a:buNone/>
            </a:pPr>
            <a:r>
              <a:t/>
            </a:r>
            <a:endParaRPr sz="368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7"/>
          <p:cNvSpPr txBox="1"/>
          <p:nvPr>
            <p:ph type="ctrTitle"/>
          </p:nvPr>
        </p:nvSpPr>
        <p:spPr>
          <a:xfrm>
            <a:off x="485875" y="264475"/>
            <a:ext cx="8183700" cy="40014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500">
                <a:latin typeface="Arial"/>
                <a:ea typeface="Arial"/>
                <a:cs typeface="Arial"/>
                <a:sym typeface="Arial"/>
              </a:rPr>
              <a:t>Usability and User Experience</a:t>
            </a:r>
            <a:endParaRPr sz="15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en" sz="1500">
                <a:latin typeface="Arial"/>
                <a:ea typeface="Arial"/>
                <a:cs typeface="Arial"/>
                <a:sym typeface="Arial"/>
              </a:rPr>
              <a:t>Multiple Steps</a:t>
            </a:r>
            <a:r>
              <a:rPr b="0" lang="en" sz="1500">
                <a:latin typeface="Arial"/>
                <a:ea typeface="Arial"/>
                <a:cs typeface="Arial"/>
                <a:sym typeface="Arial"/>
              </a:rPr>
              <a:t>: OTPs add an extra step in the authentication process, which can be seen as cumbersome or inconvenient, especially for users who are not tech-savvy or those in a hurry.</a:t>
            </a:r>
            <a:endParaRPr b="0"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Time Sensitivity</a:t>
            </a:r>
            <a:r>
              <a:rPr b="0" lang="en" sz="1500">
                <a:latin typeface="Arial"/>
                <a:ea typeface="Arial"/>
                <a:cs typeface="Arial"/>
                <a:sym typeface="Arial"/>
              </a:rPr>
              <a:t>: Since OTPs are typically time-limited, users must enter them quickly. If they miss the time window, they have to request a new OTP, which can be frustrating.</a:t>
            </a:r>
            <a:endParaRPr b="0" sz="1500">
              <a:latin typeface="Arial"/>
              <a:ea typeface="Arial"/>
              <a:cs typeface="Arial"/>
              <a:sym typeface="Arial"/>
            </a:endParaRPr>
          </a:p>
          <a:p>
            <a:pPr indent="0" lvl="0" marL="457200" rtl="0" algn="l">
              <a:lnSpc>
                <a:spcPct val="115000"/>
              </a:lnSpc>
              <a:spcBef>
                <a:spcPts val="1200"/>
              </a:spcBef>
              <a:spcAft>
                <a:spcPts val="0"/>
              </a:spcAft>
              <a:buNone/>
            </a:pPr>
            <a:r>
              <a:t/>
            </a:r>
            <a:endParaRPr b="0" sz="1400">
              <a:latin typeface="Arial"/>
              <a:ea typeface="Arial"/>
              <a:cs typeface="Arial"/>
              <a:sym typeface="Arial"/>
            </a:endParaRPr>
          </a:p>
          <a:p>
            <a:pPr indent="-323850" lvl="0" marL="457200" rtl="0" algn="l">
              <a:lnSpc>
                <a:spcPct val="115000"/>
              </a:lnSpc>
              <a:spcBef>
                <a:spcPts val="1200"/>
              </a:spcBef>
              <a:spcAft>
                <a:spcPts val="0"/>
              </a:spcAft>
              <a:buSzPts val="1500"/>
              <a:buFont typeface="Arial"/>
              <a:buChar char="●"/>
            </a:pPr>
            <a:r>
              <a:rPr lang="en" sz="1500">
                <a:latin typeface="Arial"/>
                <a:ea typeface="Arial"/>
                <a:cs typeface="Arial"/>
                <a:sym typeface="Arial"/>
              </a:rPr>
              <a:t>Device Dependency</a:t>
            </a:r>
            <a:r>
              <a:rPr b="0" lang="en" sz="1500">
                <a:latin typeface="Arial"/>
                <a:ea typeface="Arial"/>
                <a:cs typeface="Arial"/>
                <a:sym typeface="Arial"/>
              </a:rPr>
              <a:t>: For SMS or app-based OTPs, users must have access to their registered phone number or device, making it difficult to authenticate if the user has lost their phone or is in an area with poor reception.</a:t>
            </a:r>
            <a:endParaRPr b="0" sz="1500">
              <a:latin typeface="Arial"/>
              <a:ea typeface="Arial"/>
              <a:cs typeface="Arial"/>
              <a:sym typeface="Arial"/>
            </a:endParaRPr>
          </a:p>
          <a:p>
            <a:pPr indent="0" lvl="0" marL="0" rtl="0" algn="l">
              <a:spcBef>
                <a:spcPts val="1200"/>
              </a:spcBef>
              <a:spcAft>
                <a:spcPts val="0"/>
              </a:spcAft>
              <a:buNone/>
            </a:pPr>
            <a:r>
              <a:t/>
            </a:r>
            <a:endParaRPr sz="4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8"/>
          <p:cNvSpPr txBox="1"/>
          <p:nvPr>
            <p:ph type="ctrTitle"/>
          </p:nvPr>
        </p:nvSpPr>
        <p:spPr>
          <a:xfrm>
            <a:off x="485875" y="264475"/>
            <a:ext cx="8183700" cy="42618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1800">
                <a:latin typeface="Arial"/>
                <a:ea typeface="Arial"/>
                <a:cs typeface="Arial"/>
                <a:sym typeface="Arial"/>
              </a:rPr>
              <a:t>Scalability and Infrastructure</a:t>
            </a:r>
            <a:endParaRPr sz="18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SMS Overload</a:t>
            </a:r>
            <a:r>
              <a:rPr b="0" lang="en" sz="1800">
                <a:latin typeface="Arial"/>
                <a:ea typeface="Arial"/>
                <a:cs typeface="Arial"/>
                <a:sym typeface="Arial"/>
              </a:rPr>
              <a:t>: In high-demand situations (e.g., during peak periods or system migrations), sending OTPs via SMS can place a heavy load on servers or SMS gateways, leading to delays or failures in OTP delivery.</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Cost of OTP Delivery</a:t>
            </a:r>
            <a:r>
              <a:rPr b="0" lang="en" sz="1800">
                <a:latin typeface="Arial"/>
                <a:ea typeface="Arial"/>
                <a:cs typeface="Arial"/>
                <a:sym typeface="Arial"/>
              </a:rPr>
              <a:t>: Sending OTPs via SMS or email adds operational costs, particularly for large-scale services or organizations with millions of users.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Dependency on External Providers</a:t>
            </a:r>
            <a:r>
              <a:rPr b="0" lang="en" sz="1800">
                <a:latin typeface="Arial"/>
                <a:ea typeface="Arial"/>
                <a:cs typeface="Arial"/>
                <a:sym typeface="Arial"/>
              </a:rPr>
              <a:t>: Many systems rely on third-party services for sending OTPs (e.g., SMS gateways or email servers). Any downtime or failure on the service provider’s end can disrupt the entire authentication process.</a:t>
            </a:r>
            <a:endParaRPr b="0" sz="1800">
              <a:latin typeface="Arial"/>
              <a:ea typeface="Arial"/>
              <a:cs typeface="Arial"/>
              <a:sym typeface="Arial"/>
            </a:endParaRPr>
          </a:p>
          <a:p>
            <a:pPr indent="0" lvl="0" marL="0" rtl="0" algn="l">
              <a:spcBef>
                <a:spcPts val="1200"/>
              </a:spcBef>
              <a:spcAft>
                <a:spcPts val="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9"/>
          <p:cNvSpPr txBox="1"/>
          <p:nvPr>
            <p:ph idx="1" type="subTitle"/>
          </p:nvPr>
        </p:nvSpPr>
        <p:spPr>
          <a:xfrm>
            <a:off x="355200" y="300450"/>
            <a:ext cx="8433600" cy="4542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5. Limited Protection Against Certain Attacks</a:t>
            </a:r>
            <a:endParaRPr b="1" sz="19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Replay Attacks</a:t>
            </a:r>
            <a:r>
              <a:rPr lang="en" sz="1900">
                <a:solidFill>
                  <a:schemeClr val="dk2"/>
                </a:solidFill>
                <a:latin typeface="Arial"/>
                <a:ea typeface="Arial"/>
                <a:cs typeface="Arial"/>
                <a:sym typeface="Arial"/>
              </a:rPr>
              <a:t>: If an attacker is able to intercept an OTP (for example, through a rogue app or a weak encryption method), they might reuse it to gain access, even though OTPs are meant to be one-time use. This is especially concerning with poorly implemented OTP systems.</a:t>
            </a:r>
            <a:endParaRPr sz="190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sz="1900">
              <a:solidFill>
                <a:schemeClr val="dk2"/>
              </a:solidFill>
              <a:latin typeface="Arial"/>
              <a:ea typeface="Arial"/>
              <a:cs typeface="Arial"/>
              <a:sym typeface="Arial"/>
            </a:endParaRPr>
          </a:p>
          <a:p>
            <a:pPr indent="-349250" lvl="0" marL="457200" rtl="0" algn="l">
              <a:lnSpc>
                <a:spcPct val="115000"/>
              </a:lnSpc>
              <a:spcBef>
                <a:spcPts val="1200"/>
              </a:spcBef>
              <a:spcAft>
                <a:spcPts val="0"/>
              </a:spcAft>
              <a:buClr>
                <a:schemeClr val="dk2"/>
              </a:buClr>
              <a:buSzPts val="1900"/>
              <a:buFont typeface="Arial"/>
              <a:buChar char="●"/>
            </a:pPr>
            <a:r>
              <a:rPr b="1" lang="en" sz="1900">
                <a:solidFill>
                  <a:schemeClr val="dk2"/>
                </a:solidFill>
                <a:latin typeface="Arial"/>
                <a:ea typeface="Arial"/>
                <a:cs typeface="Arial"/>
                <a:sym typeface="Arial"/>
              </a:rPr>
              <a:t>Lack of Multi-Factor Authentication (MFA) Integration</a:t>
            </a:r>
            <a:r>
              <a:rPr lang="en" sz="1900">
                <a:solidFill>
                  <a:schemeClr val="dk2"/>
                </a:solidFill>
                <a:latin typeface="Arial"/>
                <a:ea typeface="Arial"/>
                <a:cs typeface="Arial"/>
                <a:sym typeface="Arial"/>
              </a:rPr>
              <a:t>: OTPs, especially if used alone without a second layer of security, may not be enough in more sophisticated attacks. They are better suited as part of a multi-factor authentication (MFA) system, but not all services integrate OTPs with other factors (e.g., biometric authentication or hardware tokens).</a:t>
            </a:r>
            <a:endParaRPr sz="1900">
              <a:solidFill>
                <a:schemeClr val="dk2"/>
              </a:solidFill>
              <a:latin typeface="Arial"/>
              <a:ea typeface="Arial"/>
              <a:cs typeface="Arial"/>
              <a:sym typeface="Arial"/>
            </a:endParaRPr>
          </a:p>
          <a:p>
            <a:pPr indent="0" lvl="0" marL="0" rtl="0" algn="l">
              <a:spcBef>
                <a:spcPts val="1200"/>
              </a:spcBef>
              <a:spcAft>
                <a:spcPts val="0"/>
              </a:spcAft>
              <a:buNone/>
            </a:pPr>
            <a:r>
              <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0"/>
          <p:cNvSpPr txBox="1"/>
          <p:nvPr>
            <p:ph type="ctrTitle"/>
          </p:nvPr>
        </p:nvSpPr>
        <p:spPr>
          <a:xfrm>
            <a:off x="485875" y="264475"/>
            <a:ext cx="8183700" cy="43842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400">
                <a:latin typeface="Arial"/>
                <a:ea typeface="Arial"/>
                <a:cs typeface="Arial"/>
                <a:sym typeface="Arial"/>
              </a:rPr>
              <a:t>User Confusion and Error</a:t>
            </a:r>
            <a:endParaRPr sz="2400">
              <a:latin typeface="Arial"/>
              <a:ea typeface="Arial"/>
              <a:cs typeface="Arial"/>
              <a:sym typeface="Arial"/>
            </a:endParaRPr>
          </a:p>
          <a:p>
            <a:pPr indent="-381000" lvl="0" marL="457200" rtl="0" algn="l">
              <a:lnSpc>
                <a:spcPct val="115000"/>
              </a:lnSpc>
              <a:spcBef>
                <a:spcPts val="1200"/>
              </a:spcBef>
              <a:spcAft>
                <a:spcPts val="0"/>
              </a:spcAft>
              <a:buSzPts val="2400"/>
              <a:buFont typeface="Arial"/>
              <a:buChar char="●"/>
            </a:pPr>
            <a:r>
              <a:rPr lang="en" sz="2400">
                <a:latin typeface="Arial"/>
                <a:ea typeface="Arial"/>
                <a:cs typeface="Arial"/>
                <a:sym typeface="Arial"/>
              </a:rPr>
              <a:t>Typo or Incorrect Input</a:t>
            </a:r>
            <a:r>
              <a:rPr b="0" lang="en" sz="2400">
                <a:latin typeface="Arial"/>
                <a:ea typeface="Arial"/>
                <a:cs typeface="Arial"/>
                <a:sym typeface="Arial"/>
              </a:rPr>
              <a:t>: Users may accidentally type the wrong OTP, especially if they are under pressure to enter it quickly or if the OTP is long and complicated. This can lead to delays and frustration.</a:t>
            </a:r>
            <a:endParaRPr b="0"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 sz="2400">
                <a:latin typeface="Arial"/>
                <a:ea typeface="Arial"/>
                <a:cs typeface="Arial"/>
                <a:sym typeface="Arial"/>
              </a:rPr>
              <a:t>Expired OTPs</a:t>
            </a:r>
            <a:r>
              <a:rPr b="0" lang="en" sz="2400">
                <a:latin typeface="Arial"/>
                <a:ea typeface="Arial"/>
                <a:cs typeface="Arial"/>
                <a:sym typeface="Arial"/>
              </a:rPr>
              <a:t>: Users may not realize that OTPs have a short lifespan, leading to confusion when trying to use an expired code. This can result in multiple requests for new OTPs, which might seem redundant to the user.</a:t>
            </a:r>
            <a:endParaRPr b="0" sz="2400">
              <a:latin typeface="Arial"/>
              <a:ea typeface="Arial"/>
              <a:cs typeface="Arial"/>
              <a:sym typeface="Arial"/>
            </a:endParaRPr>
          </a:p>
          <a:p>
            <a:pPr indent="0" lvl="0" marL="0" rtl="0" algn="l">
              <a:spcBef>
                <a:spcPts val="1200"/>
              </a:spcBef>
              <a:spcAft>
                <a:spcPts val="0"/>
              </a:spcAft>
              <a:buNone/>
            </a:pPr>
            <a:r>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1"/>
          <p:cNvSpPr txBox="1"/>
          <p:nvPr>
            <p:ph type="ctrTitle"/>
          </p:nvPr>
        </p:nvSpPr>
        <p:spPr>
          <a:xfrm>
            <a:off x="485875" y="264475"/>
            <a:ext cx="8183700" cy="44493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900">
                <a:latin typeface="Arial"/>
                <a:ea typeface="Arial"/>
                <a:cs typeface="Arial"/>
                <a:sym typeface="Arial"/>
              </a:rPr>
              <a:t>7. Device/Browser Compatibility Issues</a:t>
            </a:r>
            <a:endParaRPr sz="19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Different Devices</a:t>
            </a:r>
            <a:r>
              <a:rPr b="0" lang="en" sz="1900">
                <a:latin typeface="Arial"/>
                <a:ea typeface="Arial"/>
                <a:cs typeface="Arial"/>
                <a:sym typeface="Arial"/>
              </a:rPr>
              <a:t>: For OTPs delivered via mobile apps or email, users might not have immediate access to their authentication device if they are on a different device or browser. This can be particularly challenging when users try to log in or make a transaction from multiple devices.</a:t>
            </a:r>
            <a:endParaRPr b="0" sz="1900">
              <a:latin typeface="Arial"/>
              <a:ea typeface="Arial"/>
              <a:cs typeface="Arial"/>
              <a:sym typeface="Arial"/>
            </a:endParaRPr>
          </a:p>
          <a:p>
            <a:pPr indent="0" lvl="0" marL="457200" rtl="0" algn="l">
              <a:lnSpc>
                <a:spcPct val="115000"/>
              </a:lnSpc>
              <a:spcBef>
                <a:spcPts val="1200"/>
              </a:spcBef>
              <a:spcAft>
                <a:spcPts val="0"/>
              </a:spcAft>
              <a:buNone/>
            </a:pPr>
            <a:r>
              <a:t/>
            </a:r>
            <a:endParaRPr b="0" sz="1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App-based OTPs</a:t>
            </a:r>
            <a:r>
              <a:rPr b="0" lang="en" sz="1900">
                <a:latin typeface="Arial"/>
                <a:ea typeface="Arial"/>
                <a:cs typeface="Arial"/>
                <a:sym typeface="Arial"/>
              </a:rPr>
              <a:t>: Users who do not install or correctly configure authentication apps (e.g., Google Authenticator, Authy) may face difficulties in accessing OTPs, especially if they are used to SMS-based authentication but are pushed to use app-based OTPs.</a:t>
            </a:r>
            <a:endParaRPr b="0" sz="19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subTitle"/>
          </p:nvPr>
        </p:nvSpPr>
        <p:spPr>
          <a:xfrm>
            <a:off x="485875" y="366750"/>
            <a:ext cx="8183700" cy="4499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800">
                <a:solidFill>
                  <a:schemeClr val="dk2"/>
                </a:solidFill>
                <a:latin typeface="Arial"/>
                <a:ea typeface="Arial"/>
                <a:cs typeface="Arial"/>
                <a:sym typeface="Arial"/>
              </a:rPr>
              <a:t>Technologies Enabling Big Data</a:t>
            </a:r>
            <a:endParaRPr b="1" sz="1800">
              <a:solidFill>
                <a:schemeClr val="dk2"/>
              </a:solidFill>
              <a:latin typeface="Arial"/>
              <a:ea typeface="Arial"/>
              <a:cs typeface="Arial"/>
              <a:sym typeface="Arial"/>
            </a:endParaRPr>
          </a:p>
          <a:p>
            <a:pPr indent="-342900" lvl="0" marL="457200" rtl="0" algn="l">
              <a:lnSpc>
                <a:spcPct val="115000"/>
              </a:lnSpc>
              <a:spcBef>
                <a:spcPts val="1200"/>
              </a:spcBef>
              <a:spcAft>
                <a:spcPts val="0"/>
              </a:spcAft>
              <a:buClr>
                <a:schemeClr val="dk2"/>
              </a:buClr>
              <a:buSzPts val="1800"/>
              <a:buFont typeface="Arial"/>
              <a:buChar char="●"/>
            </a:pPr>
            <a:r>
              <a:rPr b="1" lang="en" sz="1800">
                <a:solidFill>
                  <a:schemeClr val="dk2"/>
                </a:solidFill>
                <a:latin typeface="Arial"/>
                <a:ea typeface="Arial"/>
                <a:cs typeface="Arial"/>
                <a:sym typeface="Arial"/>
              </a:rPr>
              <a:t>Big Data Tools &amp; Platforms</a:t>
            </a:r>
            <a:r>
              <a:rPr lang="en" sz="1800">
                <a:solidFill>
                  <a:schemeClr val="dk2"/>
                </a:solidFill>
                <a:latin typeface="Arial"/>
                <a:ea typeface="Arial"/>
                <a:cs typeface="Arial"/>
                <a:sym typeface="Arial"/>
              </a:rPr>
              <a:t>:</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Hadoop</a:t>
            </a:r>
            <a:r>
              <a:rPr lang="en" sz="1800">
                <a:solidFill>
                  <a:schemeClr val="dk2"/>
                </a:solidFill>
                <a:latin typeface="Arial"/>
                <a:ea typeface="Arial"/>
                <a:cs typeface="Arial"/>
                <a:sym typeface="Arial"/>
              </a:rPr>
              <a:t>: Open-source framework for processing and storing large datasets across distributed systems.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Spark</a:t>
            </a:r>
            <a:r>
              <a:rPr lang="en" sz="1800">
                <a:solidFill>
                  <a:schemeClr val="dk2"/>
                </a:solidFill>
                <a:latin typeface="Arial"/>
                <a:ea typeface="Arial"/>
                <a:cs typeface="Arial"/>
                <a:sym typeface="Arial"/>
              </a:rPr>
              <a:t>: Fast data processing engine for real-time analytics.</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NoSQL Databases</a:t>
            </a:r>
            <a:r>
              <a:rPr lang="en" sz="1800">
                <a:solidFill>
                  <a:schemeClr val="dk2"/>
                </a:solidFill>
                <a:latin typeface="Arial"/>
                <a:ea typeface="Arial"/>
                <a:cs typeface="Arial"/>
                <a:sym typeface="Arial"/>
              </a:rPr>
              <a:t>: MongoDB, Cassandra for scalable, flexible data storage.</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Data Lakes</a:t>
            </a:r>
            <a:r>
              <a:rPr lang="en" sz="1800">
                <a:solidFill>
                  <a:schemeClr val="dk2"/>
                </a:solidFill>
                <a:latin typeface="Arial"/>
                <a:ea typeface="Arial"/>
                <a:cs typeface="Arial"/>
                <a:sym typeface="Arial"/>
              </a:rPr>
              <a:t>: Centralized repository that allows storage of structured and unstructured data.</a:t>
            </a:r>
            <a:endParaRPr sz="1800">
              <a:solidFill>
                <a:schemeClr val="dk2"/>
              </a:solidFill>
              <a:latin typeface="Arial"/>
              <a:ea typeface="Arial"/>
              <a:cs typeface="Arial"/>
              <a:sym typeface="Arial"/>
            </a:endParaRPr>
          </a:p>
          <a:p>
            <a:pPr indent="-342900" lvl="0" marL="457200" rtl="0" algn="l">
              <a:lnSpc>
                <a:spcPct val="115000"/>
              </a:lnSpc>
              <a:spcBef>
                <a:spcPts val="0"/>
              </a:spcBef>
              <a:spcAft>
                <a:spcPts val="0"/>
              </a:spcAft>
              <a:buClr>
                <a:schemeClr val="dk2"/>
              </a:buClr>
              <a:buSzPts val="1800"/>
              <a:buFont typeface="Arial"/>
              <a:buChar char="●"/>
            </a:pPr>
            <a:r>
              <a:rPr b="1" lang="en" sz="1800">
                <a:solidFill>
                  <a:schemeClr val="dk2"/>
                </a:solidFill>
                <a:latin typeface="Arial"/>
                <a:ea typeface="Arial"/>
                <a:cs typeface="Arial"/>
                <a:sym typeface="Arial"/>
              </a:rPr>
              <a:t>Cloud Computing</a:t>
            </a:r>
            <a:r>
              <a:rPr lang="en" sz="1800">
                <a:solidFill>
                  <a:schemeClr val="dk2"/>
                </a:solidFill>
                <a:latin typeface="Arial"/>
                <a:ea typeface="Arial"/>
                <a:cs typeface="Arial"/>
                <a:sym typeface="Arial"/>
              </a:rPr>
              <a:t>:</a:t>
            </a:r>
            <a:endParaRPr sz="1800">
              <a:solidFill>
                <a:schemeClr val="dk2"/>
              </a:solidFill>
              <a:latin typeface="Arial"/>
              <a:ea typeface="Arial"/>
              <a:cs typeface="Arial"/>
              <a:sym typeface="Arial"/>
            </a:endParaRPr>
          </a:p>
          <a:p>
            <a:pPr indent="-342900" lvl="1" marL="914400" rtl="0" algn="l">
              <a:lnSpc>
                <a:spcPct val="115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AWS, Google Cloud, Microsoft Azure – for scalable, on-demand processing power.</a:t>
            </a:r>
            <a:endParaRPr sz="1800">
              <a:solidFill>
                <a:schemeClr val="dk2"/>
              </a:solidFill>
              <a:latin typeface="Arial"/>
              <a:ea typeface="Arial"/>
              <a:cs typeface="Arial"/>
              <a:sym typeface="Arial"/>
            </a:endParaRPr>
          </a:p>
          <a:p>
            <a:pPr indent="0" lvl="0" marL="0" rtl="0" algn="l">
              <a:spcBef>
                <a:spcPts val="1200"/>
              </a:spcBef>
              <a:spcAft>
                <a:spcPts val="0"/>
              </a:spcAft>
              <a:buNone/>
            </a:pPr>
            <a:r>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2"/>
          <p:cNvSpPr txBox="1"/>
          <p:nvPr>
            <p:ph type="ctrTitle"/>
          </p:nvPr>
        </p:nvSpPr>
        <p:spPr>
          <a:xfrm>
            <a:off x="428900" y="879225"/>
            <a:ext cx="8183700" cy="38100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200">
                <a:latin typeface="Arial"/>
                <a:ea typeface="Arial"/>
                <a:cs typeface="Arial"/>
                <a:sym typeface="Arial"/>
              </a:rPr>
              <a:t>8. Privacy Concerns</a:t>
            </a:r>
            <a:endParaRPr sz="2200">
              <a:latin typeface="Arial"/>
              <a:ea typeface="Arial"/>
              <a:cs typeface="Arial"/>
              <a:sym typeface="Arial"/>
            </a:endParaRPr>
          </a:p>
          <a:p>
            <a:pPr indent="-368300" lvl="0" marL="457200" rtl="0" algn="l">
              <a:lnSpc>
                <a:spcPct val="115000"/>
              </a:lnSpc>
              <a:spcBef>
                <a:spcPts val="1200"/>
              </a:spcBef>
              <a:spcAft>
                <a:spcPts val="0"/>
              </a:spcAft>
              <a:buSzPts val="2200"/>
              <a:buFont typeface="Arial"/>
              <a:buChar char="●"/>
            </a:pPr>
            <a:r>
              <a:rPr lang="en" sz="2200">
                <a:latin typeface="Arial"/>
                <a:ea typeface="Arial"/>
                <a:cs typeface="Arial"/>
                <a:sym typeface="Arial"/>
              </a:rPr>
              <a:t>Phone Number Exposure</a:t>
            </a:r>
            <a:r>
              <a:rPr b="0" lang="en" sz="2200">
                <a:latin typeface="Arial"/>
                <a:ea typeface="Arial"/>
                <a:cs typeface="Arial"/>
                <a:sym typeface="Arial"/>
              </a:rPr>
              <a:t>: SMS OTPs require sharing a phone number with a service, which can raise privacy concerns. Users may be uncomfortable providing their phone number for every service or website.</a:t>
            </a:r>
            <a:endParaRPr b="0"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en" sz="2200">
                <a:latin typeface="Arial"/>
                <a:ea typeface="Arial"/>
                <a:cs typeface="Arial"/>
                <a:sym typeface="Arial"/>
              </a:rPr>
              <a:t>Email-based OTPs</a:t>
            </a:r>
            <a:r>
              <a:rPr b="0" lang="en" sz="2200">
                <a:latin typeface="Arial"/>
                <a:ea typeface="Arial"/>
                <a:cs typeface="Arial"/>
                <a:sym typeface="Arial"/>
              </a:rPr>
              <a:t>: Similarly, relying on email as a communication method for OTPs can expose a user's email address, and if that email account is compromised, so too is the OTP security.</a:t>
            </a:r>
            <a:endParaRPr b="0" sz="22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3"/>
          <p:cNvSpPr txBox="1"/>
          <p:nvPr>
            <p:ph type="ctrTitle"/>
          </p:nvPr>
        </p:nvSpPr>
        <p:spPr>
          <a:xfrm>
            <a:off x="480150" y="411025"/>
            <a:ext cx="8183700" cy="41397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400">
                <a:latin typeface="Arial"/>
                <a:ea typeface="Arial"/>
                <a:cs typeface="Arial"/>
                <a:sym typeface="Arial"/>
              </a:rPr>
              <a:t>9. Limited Availability in Certain Regions</a:t>
            </a:r>
            <a:endParaRPr sz="2400">
              <a:latin typeface="Arial"/>
              <a:ea typeface="Arial"/>
              <a:cs typeface="Arial"/>
              <a:sym typeface="Arial"/>
            </a:endParaRPr>
          </a:p>
          <a:p>
            <a:pPr indent="-381000" lvl="0" marL="457200" rtl="0" algn="l">
              <a:lnSpc>
                <a:spcPct val="115000"/>
              </a:lnSpc>
              <a:spcBef>
                <a:spcPts val="1200"/>
              </a:spcBef>
              <a:spcAft>
                <a:spcPts val="0"/>
              </a:spcAft>
              <a:buSzPts val="2400"/>
              <a:buFont typeface="Arial"/>
              <a:buChar char="●"/>
            </a:pPr>
            <a:r>
              <a:rPr lang="en" sz="2400">
                <a:latin typeface="Arial"/>
                <a:ea typeface="Arial"/>
                <a:cs typeface="Arial"/>
                <a:sym typeface="Arial"/>
              </a:rPr>
              <a:t>International Use</a:t>
            </a:r>
            <a:r>
              <a:rPr b="0" lang="en" sz="2400">
                <a:latin typeface="Arial"/>
                <a:ea typeface="Arial"/>
                <a:cs typeface="Arial"/>
                <a:sym typeface="Arial"/>
              </a:rPr>
              <a:t>: SMS OTPs may not be reliable in certain regions where mobile networks are not as robust or where SMS delivery is blocked or restricted (e.g., due to local regulations, network outages, or roaming issues).</a:t>
            </a:r>
            <a:endParaRPr b="0" sz="24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4"/>
          <p:cNvSpPr txBox="1"/>
          <p:nvPr>
            <p:ph type="ctrTitle"/>
          </p:nvPr>
        </p:nvSpPr>
        <p:spPr>
          <a:xfrm>
            <a:off x="347475" y="435450"/>
            <a:ext cx="8183700" cy="44328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200">
                <a:latin typeface="Arial"/>
                <a:ea typeface="Arial"/>
                <a:cs typeface="Arial"/>
                <a:sym typeface="Arial"/>
              </a:rPr>
              <a:t>Summary of OTP Challenges:</a:t>
            </a:r>
            <a:endParaRPr sz="2200">
              <a:latin typeface="Arial"/>
              <a:ea typeface="Arial"/>
              <a:cs typeface="Arial"/>
              <a:sym typeface="Arial"/>
            </a:endParaRPr>
          </a:p>
          <a:p>
            <a:pPr indent="-368300" lvl="0" marL="457200" rtl="0" algn="l">
              <a:lnSpc>
                <a:spcPct val="115000"/>
              </a:lnSpc>
              <a:spcBef>
                <a:spcPts val="1200"/>
              </a:spcBef>
              <a:spcAft>
                <a:spcPts val="0"/>
              </a:spcAft>
              <a:buSzPts val="2200"/>
              <a:buFont typeface="Arial"/>
              <a:buChar char="●"/>
            </a:pPr>
            <a:r>
              <a:rPr lang="en" sz="2200">
                <a:latin typeface="Arial"/>
                <a:ea typeface="Arial"/>
                <a:cs typeface="Arial"/>
                <a:sym typeface="Arial"/>
              </a:rPr>
              <a:t>Security</a:t>
            </a:r>
            <a:r>
              <a:rPr b="0" lang="en" sz="2200">
                <a:latin typeface="Arial"/>
                <a:ea typeface="Arial"/>
                <a:cs typeface="Arial"/>
                <a:sym typeface="Arial"/>
              </a:rPr>
              <a:t>: Susceptible to interception, SIM swapping, phishing, and other attacks.</a:t>
            </a:r>
            <a:endParaRPr b="0"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en" sz="2200">
                <a:latin typeface="Arial"/>
                <a:ea typeface="Arial"/>
                <a:cs typeface="Arial"/>
                <a:sym typeface="Arial"/>
              </a:rPr>
              <a:t>Usability</a:t>
            </a:r>
            <a:r>
              <a:rPr b="0" lang="en" sz="2200">
                <a:latin typeface="Arial"/>
                <a:ea typeface="Arial"/>
                <a:cs typeface="Arial"/>
                <a:sym typeface="Arial"/>
              </a:rPr>
              <a:t>: Can be inconvenient for users, especially in time-sensitive scenarios or when they lack access to their registered devices.</a:t>
            </a:r>
            <a:endParaRPr b="0"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en" sz="2200">
                <a:latin typeface="Arial"/>
                <a:ea typeface="Arial"/>
                <a:cs typeface="Arial"/>
                <a:sym typeface="Arial"/>
              </a:rPr>
              <a:t>Infrastructure</a:t>
            </a:r>
            <a:r>
              <a:rPr b="0" lang="en" sz="2200">
                <a:latin typeface="Arial"/>
                <a:ea typeface="Arial"/>
                <a:cs typeface="Arial"/>
                <a:sym typeface="Arial"/>
              </a:rPr>
              <a:t>: Challenges with scalability, cost, and dependency on third-party services.</a:t>
            </a:r>
            <a:endParaRPr b="0"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en" sz="2200">
                <a:latin typeface="Arial"/>
                <a:ea typeface="Arial"/>
                <a:cs typeface="Arial"/>
                <a:sym typeface="Arial"/>
              </a:rPr>
              <a:t>Privacy</a:t>
            </a:r>
            <a:r>
              <a:rPr b="0" lang="en" sz="2200">
                <a:latin typeface="Arial"/>
                <a:ea typeface="Arial"/>
                <a:cs typeface="Arial"/>
                <a:sym typeface="Arial"/>
              </a:rPr>
              <a:t>: Raises concerns over phone number and email exposure.</a:t>
            </a:r>
            <a:endParaRPr b="0" sz="2200">
              <a:latin typeface="Arial"/>
              <a:ea typeface="Arial"/>
              <a:cs typeface="Arial"/>
              <a:sym typeface="Arial"/>
            </a:endParaRPr>
          </a:p>
          <a:p>
            <a:pPr indent="0" lvl="0" marL="0" rtl="0" algn="l">
              <a:spcBef>
                <a:spcPts val="1200"/>
              </a:spcBef>
              <a:spcAft>
                <a:spcPts val="0"/>
              </a:spcAft>
              <a:buNone/>
            </a:pPr>
            <a:r>
              <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5"/>
          <p:cNvSpPr txBox="1"/>
          <p:nvPr>
            <p:ph type="ctrTitle"/>
          </p:nvPr>
        </p:nvSpPr>
        <p:spPr>
          <a:xfrm>
            <a:off x="485875" y="264475"/>
            <a:ext cx="8183700" cy="42537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1800">
                <a:latin typeface="Arial"/>
                <a:ea typeface="Arial"/>
                <a:cs typeface="Arial"/>
                <a:sym typeface="Arial"/>
              </a:rPr>
              <a:t>Mitigating OTP Challenges:</a:t>
            </a:r>
            <a:endParaRPr sz="24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b="0" lang="en" sz="1800">
                <a:latin typeface="Arial"/>
                <a:ea typeface="Arial"/>
                <a:cs typeface="Arial"/>
                <a:sym typeface="Arial"/>
              </a:rPr>
              <a:t>Use </a:t>
            </a:r>
            <a:r>
              <a:rPr lang="en" sz="1800">
                <a:latin typeface="Arial"/>
                <a:ea typeface="Arial"/>
                <a:cs typeface="Arial"/>
                <a:sym typeface="Arial"/>
              </a:rPr>
              <a:t>multi-factor authentication (MFA)</a:t>
            </a:r>
            <a:r>
              <a:rPr b="0" lang="en" sz="1800">
                <a:latin typeface="Arial"/>
                <a:ea typeface="Arial"/>
                <a:cs typeface="Arial"/>
                <a:sym typeface="Arial"/>
              </a:rPr>
              <a:t> with OTPs combined with other factors (e.g., biometrics or hardware tokens).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Employ </a:t>
            </a:r>
            <a:r>
              <a:rPr lang="en" sz="1800">
                <a:latin typeface="Arial"/>
                <a:ea typeface="Arial"/>
                <a:cs typeface="Arial"/>
                <a:sym typeface="Arial"/>
              </a:rPr>
              <a:t>app-based OTPs</a:t>
            </a:r>
            <a:r>
              <a:rPr b="0" lang="en" sz="1800">
                <a:latin typeface="Arial"/>
                <a:ea typeface="Arial"/>
                <a:cs typeface="Arial"/>
                <a:sym typeface="Arial"/>
              </a:rPr>
              <a:t> or </a:t>
            </a:r>
            <a:r>
              <a:rPr lang="en" sz="1800">
                <a:latin typeface="Arial"/>
                <a:ea typeface="Arial"/>
                <a:cs typeface="Arial"/>
                <a:sym typeface="Arial"/>
              </a:rPr>
              <a:t>push notifications</a:t>
            </a:r>
            <a:r>
              <a:rPr b="0" lang="en" sz="1800">
                <a:latin typeface="Arial"/>
                <a:ea typeface="Arial"/>
                <a:cs typeface="Arial"/>
                <a:sym typeface="Arial"/>
              </a:rPr>
              <a:t> for more secure, faster authentication.</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Use </a:t>
            </a:r>
            <a:r>
              <a:rPr lang="en" sz="1800">
                <a:latin typeface="Arial"/>
                <a:ea typeface="Arial"/>
                <a:cs typeface="Arial"/>
                <a:sym typeface="Arial"/>
              </a:rPr>
              <a:t>encryption</a:t>
            </a:r>
            <a:r>
              <a:rPr b="0" lang="en" sz="1800">
                <a:latin typeface="Arial"/>
                <a:ea typeface="Arial"/>
                <a:cs typeface="Arial"/>
                <a:sym typeface="Arial"/>
              </a:rPr>
              <a:t> to protect OTPs during transmission and </a:t>
            </a:r>
            <a:r>
              <a:rPr lang="en" sz="1800">
                <a:latin typeface="Arial"/>
                <a:ea typeface="Arial"/>
                <a:cs typeface="Arial"/>
                <a:sym typeface="Arial"/>
              </a:rPr>
              <a:t>time-based OTPs (TOTP)</a:t>
            </a:r>
            <a:r>
              <a:rPr b="0" lang="en" sz="1800">
                <a:latin typeface="Arial"/>
                <a:ea typeface="Arial"/>
                <a:cs typeface="Arial"/>
                <a:sym typeface="Arial"/>
              </a:rPr>
              <a:t> for more secure time-bound authentication.</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Implement </a:t>
            </a:r>
            <a:r>
              <a:rPr lang="en" sz="1800">
                <a:latin typeface="Arial"/>
                <a:ea typeface="Arial"/>
                <a:cs typeface="Arial"/>
                <a:sym typeface="Arial"/>
              </a:rPr>
              <a:t>rate-limiting</a:t>
            </a:r>
            <a:r>
              <a:rPr b="0" lang="en" sz="1800">
                <a:latin typeface="Arial"/>
                <a:ea typeface="Arial"/>
                <a:cs typeface="Arial"/>
                <a:sym typeface="Arial"/>
              </a:rPr>
              <a:t> and </a:t>
            </a:r>
            <a:r>
              <a:rPr lang="en" sz="1800">
                <a:latin typeface="Arial"/>
                <a:ea typeface="Arial"/>
                <a:cs typeface="Arial"/>
                <a:sym typeface="Arial"/>
              </a:rPr>
              <a:t>geolocation-based restrictions</a:t>
            </a:r>
            <a:r>
              <a:rPr b="0" lang="en" sz="1800">
                <a:latin typeface="Arial"/>
                <a:ea typeface="Arial"/>
                <a:cs typeface="Arial"/>
                <a:sym typeface="Arial"/>
              </a:rPr>
              <a:t> to prevent abuse and minimize fraud risks.</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6"/>
          <p:cNvSpPr txBox="1"/>
          <p:nvPr>
            <p:ph type="ctrTitle"/>
          </p:nvPr>
        </p:nvSpPr>
        <p:spPr>
          <a:xfrm>
            <a:off x="485875" y="264475"/>
            <a:ext cx="8183700" cy="1013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REAL LIFE APPLICATION OF OTP ?</a:t>
            </a:r>
            <a:endParaRPr/>
          </a:p>
        </p:txBody>
      </p:sp>
      <p:sp>
        <p:nvSpPr>
          <p:cNvPr id="280" name="Google Shape;280;p56"/>
          <p:cNvSpPr txBox="1"/>
          <p:nvPr>
            <p:ph idx="1" type="subTitle"/>
          </p:nvPr>
        </p:nvSpPr>
        <p:spPr>
          <a:xfrm>
            <a:off x="485875" y="1318850"/>
            <a:ext cx="8183700" cy="33702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1200"/>
              </a:spcBef>
              <a:spcAft>
                <a:spcPts val="0"/>
              </a:spcAft>
              <a:buClr>
                <a:schemeClr val="dk2"/>
              </a:buClr>
              <a:buSzPct val="45833"/>
              <a:buFont typeface="Arial"/>
              <a:buNone/>
            </a:pPr>
            <a:r>
              <a:rPr b="1" lang="en">
                <a:solidFill>
                  <a:schemeClr val="dk2"/>
                </a:solidFill>
                <a:latin typeface="Arial"/>
                <a:ea typeface="Arial"/>
                <a:cs typeface="Arial"/>
                <a:sym typeface="Arial"/>
              </a:rPr>
              <a:t>Real-Life Applications of OTP (One-Time Passwords)</a:t>
            </a:r>
            <a:endParaRPr b="1">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45833"/>
              <a:buFont typeface="Arial"/>
              <a:buNone/>
            </a:pPr>
            <a:r>
              <a:rPr lang="en">
                <a:solidFill>
                  <a:schemeClr val="dk2"/>
                </a:solidFill>
                <a:latin typeface="Arial"/>
                <a:ea typeface="Arial"/>
                <a:cs typeface="Arial"/>
                <a:sym typeface="Arial"/>
              </a:rPr>
              <a:t>One-Time Passwords (OTPs) are used in various real-life scenarios to secure access, transactions, and authentication processes. They provide an added layer of security by ensuring that only authorized users can complete specific actions, like logging into an account or confirming a transaction. Here are some common real-life applications of OTPs:</a:t>
            </a:r>
            <a:endParaRPr>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7"/>
          <p:cNvSpPr txBox="1"/>
          <p:nvPr>
            <p:ph type="ctrTitle"/>
          </p:nvPr>
        </p:nvSpPr>
        <p:spPr>
          <a:xfrm>
            <a:off x="485875" y="264475"/>
            <a:ext cx="8183700" cy="346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OTP SCAM IN INDIA ?</a:t>
            </a:r>
            <a:endParaRPr/>
          </a:p>
        </p:txBody>
      </p:sp>
      <p:sp>
        <p:nvSpPr>
          <p:cNvPr id="286" name="Google Shape;286;p57"/>
          <p:cNvSpPr txBox="1"/>
          <p:nvPr>
            <p:ph idx="1" type="subTitle"/>
          </p:nvPr>
        </p:nvSpPr>
        <p:spPr>
          <a:xfrm>
            <a:off x="485875" y="545450"/>
            <a:ext cx="8183700" cy="4265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500">
                <a:solidFill>
                  <a:schemeClr val="dk2"/>
                </a:solidFill>
                <a:latin typeface="Arial"/>
                <a:ea typeface="Arial"/>
                <a:cs typeface="Arial"/>
                <a:sym typeface="Arial"/>
              </a:rPr>
              <a:t>1. The Rise of OTP-Based Fraud</a:t>
            </a:r>
            <a:endParaRPr b="1" sz="1500">
              <a:solidFill>
                <a:schemeClr val="dk2"/>
              </a:solidFill>
              <a:latin typeface="Arial"/>
              <a:ea typeface="Arial"/>
              <a:cs typeface="Arial"/>
              <a:sym typeface="Arial"/>
            </a:endParaRPr>
          </a:p>
          <a:p>
            <a:pPr indent="-311150" lvl="0" marL="457200" rtl="0" algn="l">
              <a:lnSpc>
                <a:spcPct val="115000"/>
              </a:lnSpc>
              <a:spcBef>
                <a:spcPts val="1200"/>
              </a:spcBef>
              <a:spcAft>
                <a:spcPts val="0"/>
              </a:spcAft>
              <a:buClr>
                <a:schemeClr val="dk2"/>
              </a:buClr>
              <a:buSzPts val="1300"/>
              <a:buFont typeface="Arial"/>
              <a:buChar char="●"/>
            </a:pPr>
            <a:r>
              <a:rPr b="1" lang="en" sz="1300">
                <a:solidFill>
                  <a:schemeClr val="dk2"/>
                </a:solidFill>
                <a:latin typeface="Arial"/>
                <a:ea typeface="Arial"/>
                <a:cs typeface="Arial"/>
                <a:sym typeface="Arial"/>
              </a:rPr>
              <a:t>Growing Threat</a:t>
            </a:r>
            <a:r>
              <a:rPr lang="en" sz="1300">
                <a:solidFill>
                  <a:schemeClr val="dk2"/>
                </a:solidFill>
                <a:latin typeface="Arial"/>
                <a:ea typeface="Arial"/>
                <a:cs typeface="Arial"/>
                <a:sym typeface="Arial"/>
              </a:rPr>
              <a:t>: OTP scams are becoming increasingly common in India, with fraudsters targeting unsuspecting users who rely on OTPs for online banking, mobile payments, and other digital services.</a:t>
            </a:r>
            <a:endParaRPr sz="1300">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Targeting Vulnerable Users</a:t>
            </a:r>
            <a:r>
              <a:rPr lang="en" sz="1300">
                <a:solidFill>
                  <a:schemeClr val="dk2"/>
                </a:solidFill>
                <a:latin typeface="Arial"/>
                <a:ea typeface="Arial"/>
                <a:cs typeface="Arial"/>
                <a:sym typeface="Arial"/>
              </a:rPr>
              <a:t>: These scams often exploit users who are not fully aware of security practices, making them easy prey for attackers.</a:t>
            </a:r>
            <a:endParaRPr sz="1300">
              <a:solidFill>
                <a:schemeClr val="dk2"/>
              </a:solidFill>
              <a:latin typeface="Arial"/>
              <a:ea typeface="Arial"/>
              <a:cs typeface="Arial"/>
              <a:sym typeface="Arial"/>
            </a:endParaRPr>
          </a:p>
          <a:p>
            <a:pPr indent="0" lvl="0" marL="0" rtl="0" algn="l">
              <a:lnSpc>
                <a:spcPct val="115000"/>
              </a:lnSpc>
              <a:spcBef>
                <a:spcPts val="1200"/>
              </a:spcBef>
              <a:spcAft>
                <a:spcPts val="0"/>
              </a:spcAft>
              <a:buNone/>
            </a:pPr>
            <a:r>
              <a:t/>
            </a:r>
            <a:endParaRPr sz="1300">
              <a:solidFill>
                <a:schemeClr val="dk2"/>
              </a:solidFill>
              <a:latin typeface="Arial"/>
              <a:ea typeface="Arial"/>
              <a:cs typeface="Arial"/>
              <a:sym typeface="Arial"/>
            </a:endParaRPr>
          </a:p>
          <a:p>
            <a:pPr indent="0" lvl="0" marL="0" rtl="0" algn="l">
              <a:lnSpc>
                <a:spcPct val="115000"/>
              </a:lnSpc>
              <a:spcBef>
                <a:spcPts val="1400"/>
              </a:spcBef>
              <a:spcAft>
                <a:spcPts val="0"/>
              </a:spcAft>
              <a:buNone/>
            </a:pPr>
            <a:r>
              <a:rPr b="1" lang="en" sz="1500">
                <a:solidFill>
                  <a:schemeClr val="dk2"/>
                </a:solidFill>
                <a:latin typeface="Arial"/>
                <a:ea typeface="Arial"/>
                <a:cs typeface="Arial"/>
                <a:sym typeface="Arial"/>
              </a:rPr>
              <a:t>2. Common Methods Used by Scammers</a:t>
            </a:r>
            <a:endParaRPr b="1" sz="1500">
              <a:solidFill>
                <a:schemeClr val="dk2"/>
              </a:solidFill>
              <a:latin typeface="Arial"/>
              <a:ea typeface="Arial"/>
              <a:cs typeface="Arial"/>
              <a:sym typeface="Arial"/>
            </a:endParaRPr>
          </a:p>
          <a:p>
            <a:pPr indent="-311150" lvl="0" marL="457200" rtl="0" algn="l">
              <a:lnSpc>
                <a:spcPct val="115000"/>
              </a:lnSpc>
              <a:spcBef>
                <a:spcPts val="1200"/>
              </a:spcBef>
              <a:spcAft>
                <a:spcPts val="0"/>
              </a:spcAft>
              <a:buClr>
                <a:schemeClr val="dk2"/>
              </a:buClr>
              <a:buSzPts val="1300"/>
              <a:buFont typeface="Arial"/>
              <a:buChar char="●"/>
            </a:pPr>
            <a:r>
              <a:rPr b="1" lang="en" sz="1300">
                <a:solidFill>
                  <a:schemeClr val="dk2"/>
                </a:solidFill>
                <a:latin typeface="Arial"/>
                <a:ea typeface="Arial"/>
                <a:cs typeface="Arial"/>
                <a:sym typeface="Arial"/>
              </a:rPr>
              <a:t>Phishing Calls and Messages</a:t>
            </a:r>
            <a:r>
              <a:rPr lang="en" sz="1300">
                <a:solidFill>
                  <a:schemeClr val="dk2"/>
                </a:solidFill>
                <a:latin typeface="Arial"/>
                <a:ea typeface="Arial"/>
                <a:cs typeface="Arial"/>
                <a:sym typeface="Arial"/>
              </a:rPr>
              <a:t>: Fraudsters often impersonate bank representatives or government officials, claiming they need to verify the victim’s account details or resolve issues related to their bank account. They then request the victim’s OTP under false pretenses.</a:t>
            </a:r>
            <a:endParaRPr sz="1300">
              <a:solidFill>
                <a:schemeClr val="dk2"/>
              </a:solidFill>
              <a:latin typeface="Arial"/>
              <a:ea typeface="Arial"/>
              <a:cs typeface="Arial"/>
              <a:sym typeface="Arial"/>
            </a:endParaRPr>
          </a:p>
          <a:p>
            <a:pPr indent="-311150" lvl="1" marL="914400" rtl="0" algn="l">
              <a:lnSpc>
                <a:spcPct val="11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Example</a:t>
            </a:r>
            <a:r>
              <a:rPr lang="en" sz="1300">
                <a:solidFill>
                  <a:schemeClr val="dk2"/>
                </a:solidFill>
                <a:latin typeface="Arial"/>
                <a:ea typeface="Arial"/>
                <a:cs typeface="Arial"/>
                <a:sym typeface="Arial"/>
              </a:rPr>
              <a:t>: The scammer may say, "We are calling from [Bank Name] to confirm a suspicious transaction. Please provide the OTP we sent you."</a:t>
            </a:r>
            <a:endParaRPr sz="1300">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Fake Links and Websites</a:t>
            </a:r>
            <a:r>
              <a:rPr lang="en" sz="1300">
                <a:solidFill>
                  <a:schemeClr val="dk2"/>
                </a:solidFill>
                <a:latin typeface="Arial"/>
                <a:ea typeface="Arial"/>
                <a:cs typeface="Arial"/>
                <a:sym typeface="Arial"/>
              </a:rPr>
              <a:t>: Attackers send fake SMS or email messages with links to phishing websites that mimic legitimate banking or e-commerce sites. The user enters their login credentials and OTP, unknowingly giving away their account details.</a:t>
            </a:r>
            <a:endParaRPr sz="1300">
              <a:solidFill>
                <a:schemeClr val="dk2"/>
              </a:solidFill>
              <a:latin typeface="Arial"/>
              <a:ea typeface="Arial"/>
              <a:cs typeface="Arial"/>
              <a:sym typeface="Arial"/>
            </a:endParaRPr>
          </a:p>
          <a:p>
            <a:pPr indent="0" lvl="0" marL="0" rtl="0" algn="l">
              <a:lnSpc>
                <a:spcPct val="115000"/>
              </a:lnSpc>
              <a:spcBef>
                <a:spcPts val="1200"/>
              </a:spcBef>
              <a:spcAft>
                <a:spcPts val="1200"/>
              </a:spcAft>
              <a:buNone/>
            </a:pPr>
            <a:r>
              <a:t/>
            </a:r>
            <a:endParaRPr sz="12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8"/>
          <p:cNvSpPr txBox="1"/>
          <p:nvPr>
            <p:ph type="ctrTitle"/>
          </p:nvPr>
        </p:nvSpPr>
        <p:spPr>
          <a:xfrm>
            <a:off x="485875" y="675700"/>
            <a:ext cx="8183700" cy="40461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500">
                <a:latin typeface="Arial"/>
                <a:ea typeface="Arial"/>
                <a:cs typeface="Arial"/>
                <a:sym typeface="Arial"/>
              </a:rPr>
              <a:t>3. Impersonating Bank or Government Authorities</a:t>
            </a:r>
            <a:endParaRPr sz="15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Fake Calls or SMS</a:t>
            </a:r>
            <a:r>
              <a:rPr b="0" lang="en" sz="1300">
                <a:latin typeface="Arial"/>
                <a:ea typeface="Arial"/>
                <a:cs typeface="Arial"/>
                <a:sym typeface="Arial"/>
              </a:rPr>
              <a:t>: Scammers often impersonate customer care representatives from banks, telecom companies, or government bodies (like the Income Tax Department). They claim there are problems with the user’s account and ask them to share their OTP to "resolve" the issue.</a:t>
            </a:r>
            <a:endParaRPr b="0"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Example</a:t>
            </a:r>
            <a:r>
              <a:rPr b="0" lang="en" sz="1300">
                <a:latin typeface="Arial"/>
                <a:ea typeface="Arial"/>
                <a:cs typeface="Arial"/>
                <a:sym typeface="Arial"/>
              </a:rPr>
              <a:t>: A scammer posing as an Income Tax officer asks a victim to share the OTP sent to their phone to verify their tax refund.</a:t>
            </a:r>
            <a:endParaRPr b="0" sz="13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b="0" sz="1300">
              <a:latin typeface="Arial"/>
              <a:ea typeface="Arial"/>
              <a:cs typeface="Arial"/>
              <a:sym typeface="Arial"/>
            </a:endParaRPr>
          </a:p>
          <a:p>
            <a:pPr indent="0" lvl="0" marL="0" rtl="0" algn="l">
              <a:lnSpc>
                <a:spcPct val="115000"/>
              </a:lnSpc>
              <a:spcBef>
                <a:spcPts val="1400"/>
              </a:spcBef>
              <a:spcAft>
                <a:spcPts val="0"/>
              </a:spcAft>
              <a:buClr>
                <a:schemeClr val="dk2"/>
              </a:buClr>
              <a:buSzPts val="1100"/>
              <a:buFont typeface="Arial"/>
              <a:buNone/>
            </a:pPr>
            <a:r>
              <a:rPr lang="en" sz="1500">
                <a:latin typeface="Arial"/>
                <a:ea typeface="Arial"/>
                <a:cs typeface="Arial"/>
                <a:sym typeface="Arial"/>
              </a:rPr>
              <a:t>4. Vishing (Voice Phishing) Scams</a:t>
            </a:r>
            <a:endParaRPr sz="15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Phone-based Scams</a:t>
            </a:r>
            <a:r>
              <a:rPr b="0" lang="en" sz="1300">
                <a:latin typeface="Arial"/>
                <a:ea typeface="Arial"/>
                <a:cs typeface="Arial"/>
                <a:sym typeface="Arial"/>
              </a:rPr>
              <a:t>: In vishing scams, fraudsters call the victim pretending to be from a bank or financial institution, asking them to verify their identity by providing OTPs. This type of scam is common because people trust phone calls more than other forms of communication.</a:t>
            </a:r>
            <a:endParaRPr b="0"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Example</a:t>
            </a:r>
            <a:r>
              <a:rPr b="0" lang="en" sz="1300">
                <a:latin typeface="Arial"/>
                <a:ea typeface="Arial"/>
                <a:cs typeface="Arial"/>
                <a:sym typeface="Arial"/>
              </a:rPr>
              <a:t>: "We’ve noticed unauthorized login attempts in your account. Please confirm your OTP to avoid account suspension."</a:t>
            </a:r>
            <a:endParaRPr b="0" sz="1300">
              <a:latin typeface="Arial"/>
              <a:ea typeface="Arial"/>
              <a:cs typeface="Arial"/>
              <a:sym typeface="Arial"/>
            </a:endParaRPr>
          </a:p>
          <a:p>
            <a:pPr indent="0" lvl="0" marL="0" rtl="0" algn="l">
              <a:spcBef>
                <a:spcPts val="1200"/>
              </a:spcBef>
              <a:spcAft>
                <a:spcPts val="0"/>
              </a:spcAft>
              <a:buSzPts val="990"/>
              <a:buNone/>
            </a:pPr>
            <a:r>
              <a:t/>
            </a:r>
            <a:endParaRPr sz="368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9"/>
          <p:cNvSpPr txBox="1"/>
          <p:nvPr>
            <p:ph type="ctrTitle"/>
          </p:nvPr>
        </p:nvSpPr>
        <p:spPr>
          <a:xfrm>
            <a:off x="485875" y="264475"/>
            <a:ext cx="8183700" cy="40746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300">
                <a:latin typeface="Arial"/>
                <a:ea typeface="Arial"/>
                <a:cs typeface="Arial"/>
                <a:sym typeface="Arial"/>
              </a:rPr>
              <a:t>5. Remote Access and Screen Sharing Scams</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Tech Support Scams</a:t>
            </a:r>
            <a:r>
              <a:rPr b="0" lang="en" sz="1300">
                <a:latin typeface="Arial"/>
                <a:ea typeface="Arial"/>
                <a:cs typeface="Arial"/>
                <a:sym typeface="Arial"/>
              </a:rPr>
              <a:t>: Scammers trick victims into granting remote access to their devices by posing as tech support representatives. Once the fraudsters gain access, they can monitor OTPs or manipulate the user’s account to transfer money.</a:t>
            </a:r>
            <a:endParaRPr b="0"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Example</a:t>
            </a:r>
            <a:r>
              <a:rPr b="0" lang="en" sz="1300">
                <a:latin typeface="Arial"/>
                <a:ea typeface="Arial"/>
                <a:cs typeface="Arial"/>
                <a:sym typeface="Arial"/>
              </a:rPr>
              <a:t>: The scammer claims to offer technical support for a “malware issue” and asks the victim to install a remote access app, allowing them to steal OTPs and personal information.</a:t>
            </a:r>
            <a:endParaRPr b="0" sz="13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b="0" sz="1300">
              <a:latin typeface="Arial"/>
              <a:ea typeface="Arial"/>
              <a:cs typeface="Arial"/>
              <a:sym typeface="Arial"/>
            </a:endParaRPr>
          </a:p>
          <a:p>
            <a:pPr indent="0" lvl="0" marL="0" rtl="0" algn="l">
              <a:lnSpc>
                <a:spcPct val="115000"/>
              </a:lnSpc>
              <a:spcBef>
                <a:spcPts val="1400"/>
              </a:spcBef>
              <a:spcAft>
                <a:spcPts val="0"/>
              </a:spcAft>
              <a:buClr>
                <a:schemeClr val="dk2"/>
              </a:buClr>
              <a:buSzPts val="1100"/>
              <a:buFont typeface="Arial"/>
              <a:buNone/>
            </a:pPr>
            <a:r>
              <a:rPr lang="en" sz="1300">
                <a:latin typeface="Arial"/>
                <a:ea typeface="Arial"/>
                <a:cs typeface="Arial"/>
                <a:sym typeface="Arial"/>
              </a:rPr>
              <a:t>6. OTP Interception Using SIM Swap</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SIM Swap Fraud</a:t>
            </a:r>
            <a:r>
              <a:rPr b="0" lang="en" sz="1300">
                <a:latin typeface="Arial"/>
                <a:ea typeface="Arial"/>
                <a:cs typeface="Arial"/>
                <a:sym typeface="Arial"/>
              </a:rPr>
              <a:t>: In this scam, fraudsters trick the victim’s telecom provider into transferring the victim’s phone number to a new SIM card, which the attacker controls. Once the scammer has access to the victim’s phone number, they can intercept OTPs sent for banking or e-commerce transactions.</a:t>
            </a:r>
            <a:endParaRPr b="0"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Example</a:t>
            </a:r>
            <a:r>
              <a:rPr b="0" lang="en" sz="1300">
                <a:latin typeface="Arial"/>
                <a:ea typeface="Arial"/>
                <a:cs typeface="Arial"/>
                <a:sym typeface="Arial"/>
              </a:rPr>
              <a:t>: The scammer uses personal information (like the victim’s Aadhar card details) to convince the telecom provider to activate a new SIM with the victim’s number, receiving OTPs and bypassing security.</a:t>
            </a:r>
            <a:endParaRPr b="0" sz="1300">
              <a:latin typeface="Arial"/>
              <a:ea typeface="Arial"/>
              <a:cs typeface="Arial"/>
              <a:sym typeface="Arial"/>
            </a:endParaRPr>
          </a:p>
          <a:p>
            <a:pPr indent="0" lvl="0" marL="0" rtl="0" algn="l">
              <a:spcBef>
                <a:spcPts val="1200"/>
              </a:spcBef>
              <a:spcAft>
                <a:spcPts val="0"/>
              </a:spcAft>
              <a:buNone/>
            </a:pPr>
            <a:r>
              <a:t/>
            </a:r>
            <a:endParaRPr sz="13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0"/>
          <p:cNvSpPr txBox="1"/>
          <p:nvPr>
            <p:ph type="ctrTitle"/>
          </p:nvPr>
        </p:nvSpPr>
        <p:spPr>
          <a:xfrm>
            <a:off x="412600" y="256350"/>
            <a:ext cx="8183700" cy="44493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400">
                <a:latin typeface="Arial"/>
                <a:ea typeface="Arial"/>
                <a:cs typeface="Arial"/>
                <a:sym typeface="Arial"/>
              </a:rPr>
              <a:t>7. Malicious Apps and Fake Banking Apps</a:t>
            </a:r>
            <a:endParaRPr sz="14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 sz="1400">
                <a:latin typeface="Arial"/>
                <a:ea typeface="Arial"/>
                <a:cs typeface="Arial"/>
                <a:sym typeface="Arial"/>
              </a:rPr>
              <a:t>Fake Apps to Steal OTPs</a:t>
            </a:r>
            <a:r>
              <a:rPr b="0" lang="en" sz="1400">
                <a:latin typeface="Arial"/>
                <a:ea typeface="Arial"/>
                <a:cs typeface="Arial"/>
                <a:sym typeface="Arial"/>
              </a:rPr>
              <a:t>: Fraudsters create fake banking or payment apps that appear legitimate. When users install these apps, they unknowingly give the scammer access to their sensitive data, including OTPs.</a:t>
            </a:r>
            <a:endParaRPr b="0"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Example</a:t>
            </a:r>
            <a:r>
              <a:rPr b="0" lang="en" sz="1400">
                <a:latin typeface="Arial"/>
                <a:ea typeface="Arial"/>
                <a:cs typeface="Arial"/>
                <a:sym typeface="Arial"/>
              </a:rPr>
              <a:t>: A fake mobile banking app prompts users to enter their credentials and OTPs, which the fraudsters use to access their bank account.</a:t>
            </a:r>
            <a:endParaRPr b="0" sz="14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b="0" sz="1400">
              <a:latin typeface="Arial"/>
              <a:ea typeface="Arial"/>
              <a:cs typeface="Arial"/>
              <a:sym typeface="Arial"/>
            </a:endParaRPr>
          </a:p>
          <a:p>
            <a:pPr indent="0" lvl="0" marL="0" rtl="0" algn="l">
              <a:lnSpc>
                <a:spcPct val="115000"/>
              </a:lnSpc>
              <a:spcBef>
                <a:spcPts val="1400"/>
              </a:spcBef>
              <a:spcAft>
                <a:spcPts val="0"/>
              </a:spcAft>
              <a:buClr>
                <a:schemeClr val="dk2"/>
              </a:buClr>
              <a:buSzPts val="1100"/>
              <a:buFont typeface="Arial"/>
              <a:buNone/>
            </a:pPr>
            <a:r>
              <a:rPr lang="en" sz="1400">
                <a:latin typeface="Arial"/>
                <a:ea typeface="Arial"/>
                <a:cs typeface="Arial"/>
                <a:sym typeface="Arial"/>
              </a:rPr>
              <a:t>8. Fake Job or Lottery Scams</a:t>
            </a:r>
            <a:endParaRPr sz="14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 sz="1400">
                <a:latin typeface="Arial"/>
                <a:ea typeface="Arial"/>
                <a:cs typeface="Arial"/>
                <a:sym typeface="Arial"/>
              </a:rPr>
              <a:t>Scammers Offering Fake Prizes</a:t>
            </a:r>
            <a:r>
              <a:rPr b="0" lang="en" sz="1400">
                <a:latin typeface="Arial"/>
                <a:ea typeface="Arial"/>
                <a:cs typeface="Arial"/>
                <a:sym typeface="Arial"/>
              </a:rPr>
              <a:t>: Scammers use fake job offers, lottery wins, or prize announcements to lure victims into sharing their OTPs. The scammer claims that the victim needs to confirm their identity with an OTP before receiving the prize or job opportunity.</a:t>
            </a:r>
            <a:endParaRPr b="0"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Example</a:t>
            </a:r>
            <a:r>
              <a:rPr b="0" lang="en" sz="1400">
                <a:latin typeface="Arial"/>
                <a:ea typeface="Arial"/>
                <a:cs typeface="Arial"/>
                <a:sym typeface="Arial"/>
              </a:rPr>
              <a:t>: "Congratulations! You’ve won a ₹1,00,000 lottery. To claim your prize, please enter the OTP sent to your phone."</a:t>
            </a:r>
            <a:endParaRPr b="0" sz="1400">
              <a:latin typeface="Arial"/>
              <a:ea typeface="Arial"/>
              <a:cs typeface="Arial"/>
              <a:sym typeface="Arial"/>
            </a:endParaRPr>
          </a:p>
          <a:p>
            <a:pPr indent="0" lvl="0" marL="0" rtl="0" algn="l">
              <a:spcBef>
                <a:spcPts val="1200"/>
              </a:spcBef>
              <a:spcAft>
                <a:spcPts val="0"/>
              </a:spcAft>
              <a:buNone/>
            </a:pPr>
            <a:r>
              <a:t/>
            </a:r>
            <a:endParaRPr sz="1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1"/>
          <p:cNvSpPr txBox="1"/>
          <p:nvPr>
            <p:ph type="ctrTitle"/>
          </p:nvPr>
        </p:nvSpPr>
        <p:spPr>
          <a:xfrm>
            <a:off x="388175" y="329600"/>
            <a:ext cx="8183700" cy="40746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500">
                <a:latin typeface="Arial"/>
                <a:ea typeface="Arial"/>
                <a:cs typeface="Arial"/>
                <a:sym typeface="Arial"/>
              </a:rPr>
              <a:t>9. Social Engineering and Psychological Manipulation</a:t>
            </a:r>
            <a:endParaRPr sz="15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Exploiting Trust and Urgency</a:t>
            </a:r>
            <a:r>
              <a:rPr b="0" lang="en" sz="1300">
                <a:latin typeface="Arial"/>
                <a:ea typeface="Arial"/>
                <a:cs typeface="Arial"/>
                <a:sym typeface="Arial"/>
              </a:rPr>
              <a:t>: OTP scams often rely on creating a sense of urgency or exploiting the victim’s trust. Fraudsters may manipulate the victim into acting quickly without considering the risks.</a:t>
            </a:r>
            <a:endParaRPr b="0"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lang="en" sz="1300">
                <a:latin typeface="Arial"/>
                <a:ea typeface="Arial"/>
                <a:cs typeface="Arial"/>
                <a:sym typeface="Arial"/>
              </a:rPr>
              <a:t>Example</a:t>
            </a:r>
            <a:r>
              <a:rPr b="0" lang="en" sz="1300">
                <a:latin typeface="Arial"/>
                <a:ea typeface="Arial"/>
                <a:cs typeface="Arial"/>
                <a:sym typeface="Arial"/>
              </a:rPr>
              <a:t>: "Your account is about to be locked. Please provide the OTP to avoid being blocked."</a:t>
            </a:r>
            <a:endParaRPr b="0" sz="13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b="0" sz="1300">
              <a:latin typeface="Arial"/>
              <a:ea typeface="Arial"/>
              <a:cs typeface="Arial"/>
              <a:sym typeface="Arial"/>
            </a:endParaRPr>
          </a:p>
          <a:p>
            <a:pPr indent="0" lvl="0" marL="0" rtl="0" algn="l">
              <a:lnSpc>
                <a:spcPct val="115000"/>
              </a:lnSpc>
              <a:spcBef>
                <a:spcPts val="1400"/>
              </a:spcBef>
              <a:spcAft>
                <a:spcPts val="0"/>
              </a:spcAft>
              <a:buClr>
                <a:schemeClr val="dk2"/>
              </a:buClr>
              <a:buSzPts val="1100"/>
              <a:buFont typeface="Arial"/>
              <a:buNone/>
            </a:pPr>
            <a:r>
              <a:rPr lang="en" sz="1500">
                <a:latin typeface="Arial"/>
                <a:ea typeface="Arial"/>
                <a:cs typeface="Arial"/>
                <a:sym typeface="Arial"/>
              </a:rPr>
              <a:t>10. Impact on Victims</a:t>
            </a:r>
            <a:endParaRPr sz="15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Financial Loss</a:t>
            </a:r>
            <a:r>
              <a:rPr b="0" lang="en" sz="1300">
                <a:latin typeface="Arial"/>
                <a:ea typeface="Arial"/>
                <a:cs typeface="Arial"/>
                <a:sym typeface="Arial"/>
              </a:rPr>
              <a:t>: OTP scams often result in significant financial losses. Victims unknowingly share their OTPs, leading to unauthorized transactions, often draining bank accounts or wallets.</a:t>
            </a:r>
            <a:endParaRPr b="0"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Identity Theft</a:t>
            </a:r>
            <a:r>
              <a:rPr b="0" lang="en" sz="1300">
                <a:latin typeface="Arial"/>
                <a:ea typeface="Arial"/>
                <a:cs typeface="Arial"/>
                <a:sym typeface="Arial"/>
              </a:rPr>
              <a:t>: OTP scams may also lead to identity theft, with fraudsters using stolen data to gain access to other accounts or to apply for loans and credit cards in the victim’s name.</a:t>
            </a:r>
            <a:endParaRPr b="0"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Emotional Distress</a:t>
            </a:r>
            <a:r>
              <a:rPr b="0" lang="en" sz="1300">
                <a:latin typeface="Arial"/>
                <a:ea typeface="Arial"/>
                <a:cs typeface="Arial"/>
                <a:sym typeface="Arial"/>
              </a:rPr>
              <a:t>: Beyond financial loss, victims may suffer emotional distress due to the violation of their privacy and the complications involved in recovering from such scams.</a:t>
            </a:r>
            <a:endParaRPr b="0" sz="1300">
              <a:latin typeface="Arial"/>
              <a:ea typeface="Arial"/>
              <a:cs typeface="Arial"/>
              <a:sym typeface="Arial"/>
            </a:endParaRPr>
          </a:p>
          <a:p>
            <a:pPr indent="0" lvl="0" marL="0" rtl="0" algn="l">
              <a:spcBef>
                <a:spcPts val="1200"/>
              </a:spcBef>
              <a:spcAft>
                <a:spcPts val="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subTitle"/>
          </p:nvPr>
        </p:nvSpPr>
        <p:spPr>
          <a:xfrm>
            <a:off x="480150" y="223625"/>
            <a:ext cx="8183700" cy="4669500"/>
          </a:xfrm>
          <a:prstGeom prst="rect">
            <a:avLst/>
          </a:prstGeom>
        </p:spPr>
        <p:txBody>
          <a:bodyPr anchorCtr="0" anchor="t" bIns="91425" lIns="91425" spcFirstLastPara="1" rIns="91425" wrap="square" tIns="91425">
            <a:normAutofit fontScale="77500" lnSpcReduction="10000"/>
          </a:bodyPr>
          <a:lstStyle/>
          <a:p>
            <a:pPr indent="0" lvl="0" marL="0" rtl="0" algn="l">
              <a:lnSpc>
                <a:spcPct val="115000"/>
              </a:lnSpc>
              <a:spcBef>
                <a:spcPts val="1400"/>
              </a:spcBef>
              <a:spcAft>
                <a:spcPts val="0"/>
              </a:spcAft>
              <a:buClr>
                <a:schemeClr val="dk2"/>
              </a:buClr>
              <a:buSzPct val="45833"/>
              <a:buFont typeface="Arial"/>
              <a:buNone/>
            </a:pPr>
            <a:r>
              <a:rPr b="1" lang="en">
                <a:solidFill>
                  <a:schemeClr val="dk2"/>
                </a:solidFill>
                <a:latin typeface="Arial"/>
                <a:ea typeface="Arial"/>
                <a:cs typeface="Arial"/>
                <a:sym typeface="Arial"/>
              </a:rPr>
              <a:t>Applications of Big Data</a:t>
            </a:r>
            <a:endParaRPr b="1">
              <a:solidFill>
                <a:schemeClr val="dk2"/>
              </a:solidFill>
              <a:latin typeface="Arial"/>
              <a:ea typeface="Arial"/>
              <a:cs typeface="Arial"/>
              <a:sym typeface="Arial"/>
            </a:endParaRPr>
          </a:p>
          <a:p>
            <a:pPr indent="-346710" lvl="0" marL="457200" rtl="0" algn="l">
              <a:lnSpc>
                <a:spcPct val="115000"/>
              </a:lnSpc>
              <a:spcBef>
                <a:spcPts val="1200"/>
              </a:spcBef>
              <a:spcAft>
                <a:spcPts val="0"/>
              </a:spcAft>
              <a:buClr>
                <a:schemeClr val="dk2"/>
              </a:buClr>
              <a:buSzPct val="100000"/>
              <a:buFont typeface="Arial"/>
              <a:buChar char="●"/>
            </a:pPr>
            <a:r>
              <a:rPr b="1" lang="en">
                <a:solidFill>
                  <a:schemeClr val="dk2"/>
                </a:solidFill>
                <a:latin typeface="Arial"/>
                <a:ea typeface="Arial"/>
                <a:cs typeface="Arial"/>
                <a:sym typeface="Arial"/>
              </a:rPr>
              <a:t>Business</a:t>
            </a:r>
            <a:r>
              <a:rPr lang="en">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Customer behavior analysis, predictive analytics, personalized marketing.</a:t>
            </a:r>
            <a:endParaRPr>
              <a:solidFill>
                <a:schemeClr val="dk2"/>
              </a:solidFill>
              <a:latin typeface="Arial"/>
              <a:ea typeface="Arial"/>
              <a:cs typeface="Arial"/>
              <a:sym typeface="Arial"/>
            </a:endParaRPr>
          </a:p>
          <a:p>
            <a:pPr indent="-346710" lvl="0" marL="457200" rtl="0" algn="l">
              <a:lnSpc>
                <a:spcPct val="115000"/>
              </a:lnSpc>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Healthcare</a:t>
            </a:r>
            <a:r>
              <a:rPr lang="en">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Disease prediction, personalized medicine, patient monitoring.</a:t>
            </a:r>
            <a:endParaRPr>
              <a:solidFill>
                <a:schemeClr val="dk2"/>
              </a:solidFill>
              <a:latin typeface="Arial"/>
              <a:ea typeface="Arial"/>
              <a:cs typeface="Arial"/>
              <a:sym typeface="Arial"/>
            </a:endParaRPr>
          </a:p>
          <a:p>
            <a:pPr indent="-346710" lvl="0" marL="457200" rtl="0" algn="l">
              <a:lnSpc>
                <a:spcPct val="115000"/>
              </a:lnSpc>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Finance</a:t>
            </a:r>
            <a:r>
              <a:rPr lang="en">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Fraud detection, risk management, algorithmic trading.</a:t>
            </a:r>
            <a:endParaRPr>
              <a:solidFill>
                <a:schemeClr val="dk2"/>
              </a:solidFill>
              <a:latin typeface="Arial"/>
              <a:ea typeface="Arial"/>
              <a:cs typeface="Arial"/>
              <a:sym typeface="Arial"/>
            </a:endParaRPr>
          </a:p>
          <a:p>
            <a:pPr indent="-346710" lvl="0" marL="457200" rtl="0" algn="l">
              <a:lnSpc>
                <a:spcPct val="115000"/>
              </a:lnSpc>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Government</a:t>
            </a:r>
            <a:r>
              <a:rPr lang="en">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Public safety, smart cities, policy-making, and citizen engagement.</a:t>
            </a:r>
            <a:endParaRPr>
              <a:solidFill>
                <a:schemeClr val="dk2"/>
              </a:solidFill>
              <a:latin typeface="Arial"/>
              <a:ea typeface="Arial"/>
              <a:cs typeface="Arial"/>
              <a:sym typeface="Arial"/>
            </a:endParaRPr>
          </a:p>
          <a:p>
            <a:pPr indent="-346710" lvl="0" marL="457200" rtl="0" algn="l">
              <a:lnSpc>
                <a:spcPct val="115000"/>
              </a:lnSpc>
              <a:spcBef>
                <a:spcPts val="0"/>
              </a:spcBef>
              <a:spcAft>
                <a:spcPts val="0"/>
              </a:spcAft>
              <a:buClr>
                <a:schemeClr val="dk2"/>
              </a:buClr>
              <a:buSzPct val="100000"/>
              <a:buFont typeface="Arial"/>
              <a:buChar char="●"/>
            </a:pPr>
            <a:r>
              <a:rPr b="1" lang="en">
                <a:solidFill>
                  <a:schemeClr val="dk2"/>
                </a:solidFill>
                <a:latin typeface="Arial"/>
                <a:ea typeface="Arial"/>
                <a:cs typeface="Arial"/>
                <a:sym typeface="Arial"/>
              </a:rPr>
              <a:t>Retail</a:t>
            </a:r>
            <a:r>
              <a:rPr lang="en">
                <a:solidFill>
                  <a:schemeClr val="dk2"/>
                </a:solidFill>
                <a:latin typeface="Arial"/>
                <a:ea typeface="Arial"/>
                <a:cs typeface="Arial"/>
                <a:sym typeface="Arial"/>
              </a:rPr>
              <a:t>:</a:t>
            </a:r>
            <a:endParaRPr>
              <a:solidFill>
                <a:schemeClr val="dk2"/>
              </a:solidFill>
              <a:latin typeface="Arial"/>
              <a:ea typeface="Arial"/>
              <a:cs typeface="Arial"/>
              <a:sym typeface="Arial"/>
            </a:endParaRPr>
          </a:p>
          <a:p>
            <a:pPr indent="-346710" lvl="1" marL="914400" rtl="0" algn="l">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Inventory management, supply chain optimization, recommendation systems.</a:t>
            </a:r>
            <a:endParaRPr>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2"/>
          <p:cNvSpPr txBox="1"/>
          <p:nvPr>
            <p:ph type="ctrTitle"/>
          </p:nvPr>
        </p:nvSpPr>
        <p:spPr>
          <a:xfrm>
            <a:off x="485875" y="264475"/>
            <a:ext cx="8183700" cy="476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SPAM OTP ?</a:t>
            </a:r>
            <a:endParaRPr/>
          </a:p>
        </p:txBody>
      </p:sp>
      <p:sp>
        <p:nvSpPr>
          <p:cNvPr id="312" name="Google Shape;312;p62"/>
          <p:cNvSpPr txBox="1"/>
          <p:nvPr>
            <p:ph idx="1" type="subTitle"/>
          </p:nvPr>
        </p:nvSpPr>
        <p:spPr>
          <a:xfrm>
            <a:off x="138400" y="537300"/>
            <a:ext cx="8531100" cy="4200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1" lang="en" sz="600">
                <a:solidFill>
                  <a:schemeClr val="dk2"/>
                </a:solidFill>
                <a:highlight>
                  <a:schemeClr val="accent6"/>
                </a:highlight>
                <a:latin typeface="Arial"/>
                <a:ea typeface="Arial"/>
                <a:cs typeface="Arial"/>
                <a:sym typeface="Arial"/>
              </a:rPr>
              <a:t>SPAM OTP refers to unsolicited One-Time Passwords (OTP) sent to your phone number without your consent. These OTPs are often used by scammers to gain access to your personal information or online accounts.</a:t>
            </a:r>
            <a:endParaRPr b="1" sz="600">
              <a:solidFill>
                <a:schemeClr val="dk2"/>
              </a:solidFill>
              <a:highlight>
                <a:schemeClr val="accent6"/>
              </a:highlight>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b="1" lang="en" sz="600">
                <a:solidFill>
                  <a:schemeClr val="dk2"/>
                </a:solidFill>
                <a:highlight>
                  <a:schemeClr val="accent6"/>
                </a:highlight>
                <a:latin typeface="Arial"/>
                <a:ea typeface="Arial"/>
                <a:cs typeface="Arial"/>
                <a:sym typeface="Arial"/>
              </a:rPr>
              <a:t>How to Protect Yourself from SPAM OTP:</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1200"/>
              </a:spcBef>
              <a:spcAft>
                <a:spcPts val="0"/>
              </a:spcAft>
              <a:buClr>
                <a:schemeClr val="dk2"/>
              </a:buClr>
              <a:buSzPts val="600"/>
              <a:buFont typeface="Arial"/>
              <a:buAutoNum type="arabicPeriod"/>
            </a:pPr>
            <a:r>
              <a:rPr b="1" lang="en" sz="600">
                <a:solidFill>
                  <a:schemeClr val="dk2"/>
                </a:solidFill>
                <a:highlight>
                  <a:schemeClr val="accent6"/>
                </a:highlight>
                <a:latin typeface="Arial"/>
                <a:ea typeface="Arial"/>
                <a:cs typeface="Arial"/>
                <a:sym typeface="Arial"/>
              </a:rPr>
              <a:t>Be Vigilant:</a:t>
            </a:r>
            <a:br>
              <a:rPr b="1" lang="en" sz="600">
                <a:solidFill>
                  <a:schemeClr val="dk2"/>
                </a:solidFill>
                <a:highlight>
                  <a:schemeClr val="accent6"/>
                </a:highlight>
                <a:latin typeface="Arial"/>
                <a:ea typeface="Arial"/>
                <a:cs typeface="Arial"/>
                <a:sym typeface="Arial"/>
              </a:rPr>
            </a:br>
            <a:endParaRPr b="1" sz="600">
              <a:solidFill>
                <a:schemeClr val="dk2"/>
              </a:solidFill>
              <a:highlight>
                <a:schemeClr val="accent6"/>
              </a:highlight>
              <a:latin typeface="Arial"/>
              <a:ea typeface="Arial"/>
              <a:cs typeface="Arial"/>
              <a:sym typeface="Arial"/>
            </a:endParaRPr>
          </a:p>
          <a:p>
            <a:pPr indent="-266700" lvl="1" marL="9144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Be wary of OTPs received from unknown senders or for services you haven't requested.</a:t>
            </a:r>
            <a:endParaRPr b="1" sz="600">
              <a:solidFill>
                <a:schemeClr val="dk2"/>
              </a:solidFill>
              <a:highlight>
                <a:schemeClr val="accent6"/>
              </a:highlight>
              <a:latin typeface="Arial"/>
              <a:ea typeface="Arial"/>
              <a:cs typeface="Arial"/>
              <a:sym typeface="Arial"/>
            </a:endParaRPr>
          </a:p>
          <a:p>
            <a:pPr indent="-266700" lvl="1" marL="9144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Avoid clicking on suspicious links or downloading attachments from unknown sources.</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0"/>
              </a:spcBef>
              <a:spcAft>
                <a:spcPts val="0"/>
              </a:spcAft>
              <a:buClr>
                <a:schemeClr val="dk2"/>
              </a:buClr>
              <a:buSzPts val="600"/>
              <a:buFont typeface="Arial"/>
              <a:buAutoNum type="arabicPeriod"/>
            </a:pPr>
            <a:r>
              <a:rPr b="1" lang="en" sz="600">
                <a:solidFill>
                  <a:schemeClr val="dk2"/>
                </a:solidFill>
                <a:highlight>
                  <a:schemeClr val="accent6"/>
                </a:highlight>
                <a:latin typeface="Arial"/>
                <a:ea typeface="Arial"/>
                <a:cs typeface="Arial"/>
                <a:sym typeface="Arial"/>
              </a:rPr>
              <a:t>Enable Two-Factor Authentication (2FA):</a:t>
            </a:r>
            <a:br>
              <a:rPr b="1" lang="en" sz="600">
                <a:solidFill>
                  <a:schemeClr val="dk2"/>
                </a:solidFill>
                <a:highlight>
                  <a:schemeClr val="accent6"/>
                </a:highlight>
                <a:latin typeface="Arial"/>
                <a:ea typeface="Arial"/>
                <a:cs typeface="Arial"/>
                <a:sym typeface="Arial"/>
              </a:rPr>
            </a:br>
            <a:endParaRPr b="1" sz="600">
              <a:solidFill>
                <a:schemeClr val="dk2"/>
              </a:solidFill>
              <a:highlight>
                <a:schemeClr val="accent6"/>
              </a:highlight>
              <a:latin typeface="Arial"/>
              <a:ea typeface="Arial"/>
              <a:cs typeface="Arial"/>
              <a:sym typeface="Arial"/>
            </a:endParaRPr>
          </a:p>
          <a:p>
            <a:pPr indent="-266700" lvl="1" marL="9144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Use 2FA whenever possible to add an extra layer of security to your accounts. This often involves receiving an OTP in addition to your password.</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0"/>
              </a:spcBef>
              <a:spcAft>
                <a:spcPts val="0"/>
              </a:spcAft>
              <a:buClr>
                <a:schemeClr val="dk2"/>
              </a:buClr>
              <a:buSzPts val="600"/>
              <a:buFont typeface="Arial"/>
              <a:buAutoNum type="arabicPeriod"/>
            </a:pPr>
            <a:r>
              <a:rPr b="1" lang="en" sz="600">
                <a:solidFill>
                  <a:schemeClr val="dk2"/>
                </a:solidFill>
                <a:highlight>
                  <a:schemeClr val="accent6"/>
                </a:highlight>
                <a:latin typeface="Arial"/>
                <a:ea typeface="Arial"/>
                <a:cs typeface="Arial"/>
                <a:sym typeface="Arial"/>
              </a:rPr>
              <a:t>Mark Spam OTPs as Spam:</a:t>
            </a:r>
            <a:br>
              <a:rPr b="1" lang="en" sz="600">
                <a:solidFill>
                  <a:schemeClr val="dk2"/>
                </a:solidFill>
                <a:highlight>
                  <a:schemeClr val="accent6"/>
                </a:highlight>
                <a:latin typeface="Arial"/>
                <a:ea typeface="Arial"/>
                <a:cs typeface="Arial"/>
                <a:sym typeface="Arial"/>
              </a:rPr>
            </a:br>
            <a:endParaRPr b="1" sz="600">
              <a:solidFill>
                <a:schemeClr val="dk2"/>
              </a:solidFill>
              <a:highlight>
                <a:schemeClr val="accent6"/>
              </a:highlight>
              <a:latin typeface="Arial"/>
              <a:ea typeface="Arial"/>
              <a:cs typeface="Arial"/>
              <a:sym typeface="Arial"/>
            </a:endParaRPr>
          </a:p>
          <a:p>
            <a:pPr indent="-266700" lvl="1" marL="9144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If you receive a spam OTP, mark it as spam in your messaging app to help filter future messages.</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0"/>
              </a:spcBef>
              <a:spcAft>
                <a:spcPts val="0"/>
              </a:spcAft>
              <a:buClr>
                <a:schemeClr val="dk2"/>
              </a:buClr>
              <a:buSzPts val="600"/>
              <a:buFont typeface="Arial"/>
              <a:buAutoNum type="arabicPeriod"/>
            </a:pPr>
            <a:r>
              <a:rPr b="1" lang="en" sz="600">
                <a:solidFill>
                  <a:schemeClr val="dk2"/>
                </a:solidFill>
                <a:highlight>
                  <a:schemeClr val="accent6"/>
                </a:highlight>
                <a:latin typeface="Arial"/>
                <a:ea typeface="Arial"/>
                <a:cs typeface="Arial"/>
                <a:sym typeface="Arial"/>
              </a:rPr>
              <a:t>Avoid Sharing OTPs:</a:t>
            </a:r>
            <a:br>
              <a:rPr b="1" lang="en" sz="600">
                <a:solidFill>
                  <a:schemeClr val="dk2"/>
                </a:solidFill>
                <a:highlight>
                  <a:schemeClr val="accent6"/>
                </a:highlight>
                <a:latin typeface="Arial"/>
                <a:ea typeface="Arial"/>
                <a:cs typeface="Arial"/>
                <a:sym typeface="Arial"/>
              </a:rPr>
            </a:br>
            <a:endParaRPr b="1" sz="600">
              <a:solidFill>
                <a:schemeClr val="dk2"/>
              </a:solidFill>
              <a:highlight>
                <a:schemeClr val="accent6"/>
              </a:highlight>
              <a:latin typeface="Arial"/>
              <a:ea typeface="Arial"/>
              <a:cs typeface="Arial"/>
              <a:sym typeface="Arial"/>
            </a:endParaRPr>
          </a:p>
          <a:p>
            <a:pPr indent="-266700" lvl="1" marL="9144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Never share your OTP with anyone, even if they claim to be from a legitimate company.</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0"/>
              </a:spcBef>
              <a:spcAft>
                <a:spcPts val="0"/>
              </a:spcAft>
              <a:buClr>
                <a:schemeClr val="dk2"/>
              </a:buClr>
              <a:buSzPts val="600"/>
              <a:buFont typeface="Arial"/>
              <a:buAutoNum type="arabicPeriod"/>
            </a:pPr>
            <a:r>
              <a:rPr b="1" lang="en" sz="600">
                <a:solidFill>
                  <a:schemeClr val="dk2"/>
                </a:solidFill>
                <a:highlight>
                  <a:schemeClr val="accent6"/>
                </a:highlight>
                <a:latin typeface="Arial"/>
                <a:ea typeface="Arial"/>
                <a:cs typeface="Arial"/>
                <a:sym typeface="Arial"/>
              </a:rPr>
              <a:t>Use Strong Passwords:</a:t>
            </a:r>
            <a:br>
              <a:rPr b="1" lang="en" sz="600">
                <a:solidFill>
                  <a:schemeClr val="dk2"/>
                </a:solidFill>
                <a:highlight>
                  <a:schemeClr val="accent6"/>
                </a:highlight>
                <a:latin typeface="Arial"/>
                <a:ea typeface="Arial"/>
                <a:cs typeface="Arial"/>
                <a:sym typeface="Arial"/>
              </a:rPr>
            </a:br>
            <a:endParaRPr b="1" sz="600">
              <a:solidFill>
                <a:schemeClr val="dk2"/>
              </a:solidFill>
              <a:highlight>
                <a:schemeClr val="accent6"/>
              </a:highlight>
              <a:latin typeface="Arial"/>
              <a:ea typeface="Arial"/>
              <a:cs typeface="Arial"/>
              <a:sym typeface="Arial"/>
            </a:endParaRPr>
          </a:p>
          <a:p>
            <a:pPr indent="-266700" lvl="1" marL="9144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Create strong, unique passwords for each of your online accounts.</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0"/>
              </a:spcBef>
              <a:spcAft>
                <a:spcPts val="0"/>
              </a:spcAft>
              <a:buClr>
                <a:schemeClr val="dk2"/>
              </a:buClr>
              <a:buSzPts val="600"/>
              <a:buFont typeface="Arial"/>
              <a:buAutoNum type="arabicPeriod"/>
            </a:pPr>
            <a:r>
              <a:rPr b="1" lang="en" sz="600">
                <a:solidFill>
                  <a:schemeClr val="dk2"/>
                </a:solidFill>
                <a:highlight>
                  <a:schemeClr val="accent6"/>
                </a:highlight>
                <a:latin typeface="Arial"/>
                <a:ea typeface="Arial"/>
                <a:cs typeface="Arial"/>
                <a:sym typeface="Arial"/>
              </a:rPr>
              <a:t>Keep Your Software Updated:</a:t>
            </a:r>
            <a:br>
              <a:rPr b="1" lang="en" sz="600">
                <a:solidFill>
                  <a:schemeClr val="dk2"/>
                </a:solidFill>
                <a:highlight>
                  <a:schemeClr val="accent6"/>
                </a:highlight>
                <a:latin typeface="Arial"/>
                <a:ea typeface="Arial"/>
                <a:cs typeface="Arial"/>
                <a:sym typeface="Arial"/>
              </a:rPr>
            </a:br>
            <a:endParaRPr b="1" sz="600">
              <a:solidFill>
                <a:schemeClr val="dk2"/>
              </a:solidFill>
              <a:highlight>
                <a:schemeClr val="accent6"/>
              </a:highlight>
              <a:latin typeface="Arial"/>
              <a:ea typeface="Arial"/>
              <a:cs typeface="Arial"/>
              <a:sym typeface="Arial"/>
            </a:endParaRPr>
          </a:p>
          <a:p>
            <a:pPr indent="-266700" lvl="1" marL="9144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Regularly update your device's operating system and apps to protect against vulnerabilities.</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0"/>
              </a:spcBef>
              <a:spcAft>
                <a:spcPts val="0"/>
              </a:spcAft>
              <a:buClr>
                <a:schemeClr val="dk2"/>
              </a:buClr>
              <a:buSzPts val="600"/>
              <a:buFont typeface="Arial"/>
              <a:buAutoNum type="arabicPeriod"/>
            </a:pPr>
            <a:r>
              <a:rPr b="1" lang="en" sz="600">
                <a:solidFill>
                  <a:schemeClr val="dk2"/>
                </a:solidFill>
                <a:highlight>
                  <a:schemeClr val="accent6"/>
                </a:highlight>
                <a:latin typeface="Arial"/>
                <a:ea typeface="Arial"/>
                <a:cs typeface="Arial"/>
                <a:sym typeface="Arial"/>
              </a:rPr>
              <a:t>Be Cautious of Phishing Attempts:</a:t>
            </a:r>
            <a:br>
              <a:rPr b="1" lang="en" sz="600">
                <a:solidFill>
                  <a:schemeClr val="dk2"/>
                </a:solidFill>
                <a:highlight>
                  <a:schemeClr val="accent6"/>
                </a:highlight>
                <a:latin typeface="Arial"/>
                <a:ea typeface="Arial"/>
                <a:cs typeface="Arial"/>
                <a:sym typeface="Arial"/>
              </a:rPr>
            </a:br>
            <a:endParaRPr b="1" sz="600">
              <a:solidFill>
                <a:schemeClr val="dk2"/>
              </a:solidFill>
              <a:highlight>
                <a:schemeClr val="accent6"/>
              </a:highlight>
              <a:latin typeface="Arial"/>
              <a:ea typeface="Arial"/>
              <a:cs typeface="Arial"/>
              <a:sym typeface="Arial"/>
            </a:endParaRPr>
          </a:p>
          <a:p>
            <a:pPr indent="-266700" lvl="1" marL="9144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Be aware of phishing emails or messages that may trick you into revealing personal information or OTPs.</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0"/>
              </a:spcBef>
              <a:spcAft>
                <a:spcPts val="0"/>
              </a:spcAft>
              <a:buClr>
                <a:schemeClr val="dk2"/>
              </a:buClr>
              <a:buSzPts val="600"/>
              <a:buFont typeface="Arial"/>
              <a:buAutoNum type="arabicPeriod"/>
            </a:pPr>
            <a:r>
              <a:rPr b="1" lang="en" sz="600">
                <a:solidFill>
                  <a:schemeClr val="dk2"/>
                </a:solidFill>
                <a:highlight>
                  <a:schemeClr val="accent6"/>
                </a:highlight>
                <a:latin typeface="Arial"/>
                <a:ea typeface="Arial"/>
                <a:cs typeface="Arial"/>
                <a:sym typeface="Arial"/>
              </a:rPr>
              <a:t>Report Spam OTPs:</a:t>
            </a:r>
            <a:br>
              <a:rPr b="1" lang="en" sz="600">
                <a:solidFill>
                  <a:schemeClr val="dk2"/>
                </a:solidFill>
                <a:highlight>
                  <a:schemeClr val="accent6"/>
                </a:highlight>
                <a:latin typeface="Arial"/>
                <a:ea typeface="Arial"/>
                <a:cs typeface="Arial"/>
                <a:sym typeface="Arial"/>
              </a:rPr>
            </a:br>
            <a:endParaRPr b="1" sz="600">
              <a:solidFill>
                <a:schemeClr val="dk2"/>
              </a:solidFill>
              <a:highlight>
                <a:schemeClr val="accent6"/>
              </a:highlight>
              <a:latin typeface="Arial"/>
              <a:ea typeface="Arial"/>
              <a:cs typeface="Arial"/>
              <a:sym typeface="Arial"/>
            </a:endParaRPr>
          </a:p>
          <a:p>
            <a:pPr indent="-266700" lvl="1" marL="9144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Report spam OTPs to your mobile carrier or internet service provider. You can also report them to relevant authorities or cybersecurity organizations.</a:t>
            </a:r>
            <a:endParaRPr b="1" sz="600">
              <a:solidFill>
                <a:schemeClr val="dk2"/>
              </a:solidFill>
              <a:highlight>
                <a:schemeClr val="accent6"/>
              </a:highlight>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b="1" lang="en" sz="600">
                <a:solidFill>
                  <a:schemeClr val="dk2"/>
                </a:solidFill>
                <a:highlight>
                  <a:schemeClr val="accent6"/>
                </a:highlight>
                <a:latin typeface="Arial"/>
                <a:ea typeface="Arial"/>
                <a:cs typeface="Arial"/>
                <a:sym typeface="Arial"/>
              </a:rPr>
              <a:t>Additional Tips:</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120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Use a spam filter: Consider using a spam filter app to help block unwanted messages.</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Be cautious of public Wi-Fi: Avoid using public Wi-Fi for sensitive online activities, as it may be less secure.</a:t>
            </a:r>
            <a:endParaRPr b="1" sz="600">
              <a:solidFill>
                <a:schemeClr val="dk2"/>
              </a:solidFill>
              <a:highlight>
                <a:schemeClr val="accent6"/>
              </a:highlight>
              <a:latin typeface="Arial"/>
              <a:ea typeface="Arial"/>
              <a:cs typeface="Arial"/>
              <a:sym typeface="Arial"/>
            </a:endParaRPr>
          </a:p>
          <a:p>
            <a:pPr indent="-266700" lvl="0" marL="457200" rtl="0" algn="l">
              <a:lnSpc>
                <a:spcPct val="115000"/>
              </a:lnSpc>
              <a:spcBef>
                <a:spcPts val="0"/>
              </a:spcBef>
              <a:spcAft>
                <a:spcPts val="0"/>
              </a:spcAft>
              <a:buClr>
                <a:schemeClr val="dk2"/>
              </a:buClr>
              <a:buSzPts val="600"/>
              <a:buFont typeface="Arial"/>
              <a:buChar char="●"/>
            </a:pPr>
            <a:r>
              <a:rPr b="1" lang="en" sz="600">
                <a:solidFill>
                  <a:schemeClr val="dk2"/>
                </a:solidFill>
                <a:highlight>
                  <a:schemeClr val="accent6"/>
                </a:highlight>
                <a:latin typeface="Arial"/>
                <a:ea typeface="Arial"/>
                <a:cs typeface="Arial"/>
                <a:sym typeface="Arial"/>
              </a:rPr>
              <a:t>Use a virtual private network (VPN): A VPN can help protect your online privacy and security.</a:t>
            </a:r>
            <a:endParaRPr b="1" sz="600">
              <a:solidFill>
                <a:schemeClr val="dk2"/>
              </a:solidFill>
              <a:highlight>
                <a:schemeClr val="accent6"/>
              </a:highlight>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3"/>
          <p:cNvSpPr txBox="1"/>
          <p:nvPr>
            <p:ph type="ctrTitle"/>
          </p:nvPr>
        </p:nvSpPr>
        <p:spPr>
          <a:xfrm>
            <a:off x="306775" y="272625"/>
            <a:ext cx="8183700" cy="58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TRAI ?</a:t>
            </a:r>
            <a:endParaRPr/>
          </a:p>
        </p:txBody>
      </p:sp>
      <p:sp>
        <p:nvSpPr>
          <p:cNvPr id="318" name="Google Shape;318;p63"/>
          <p:cNvSpPr txBox="1"/>
          <p:nvPr>
            <p:ph idx="1" type="subTitle"/>
          </p:nvPr>
        </p:nvSpPr>
        <p:spPr>
          <a:xfrm>
            <a:off x="184650" y="932125"/>
            <a:ext cx="8183700" cy="3627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400">
                <a:solidFill>
                  <a:schemeClr val="dk2"/>
                </a:solidFill>
                <a:latin typeface="Arial"/>
                <a:ea typeface="Arial"/>
                <a:cs typeface="Arial"/>
                <a:sym typeface="Arial"/>
              </a:rPr>
              <a:t>TRAI stands for Telecom Regulatory Authority of India. It is a government body responsible for regulating the telecommunications sector in India. It was established in 1997 to ensure fair competition, protect consumer interests, and promote the growth of the telecommunications industry.</a:t>
            </a:r>
            <a:endParaRPr sz="14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1400">
                <a:solidFill>
                  <a:schemeClr val="dk2"/>
                </a:solidFill>
                <a:latin typeface="Arial"/>
                <a:ea typeface="Arial"/>
                <a:cs typeface="Arial"/>
                <a:sym typeface="Arial"/>
              </a:rPr>
              <a:t>Here are some of the key functions of TRAI:</a:t>
            </a:r>
            <a:endParaRPr sz="1400">
              <a:solidFill>
                <a:schemeClr val="dk2"/>
              </a:solidFill>
              <a:latin typeface="Arial"/>
              <a:ea typeface="Arial"/>
              <a:cs typeface="Arial"/>
              <a:sym typeface="Arial"/>
            </a:endParaRPr>
          </a:p>
          <a:p>
            <a:pPr indent="-317500" lvl="0" marL="457200" rtl="0" algn="l">
              <a:lnSpc>
                <a:spcPct val="115000"/>
              </a:lnSpc>
              <a:spcBef>
                <a:spcPts val="1200"/>
              </a:spcBef>
              <a:spcAft>
                <a:spcPts val="0"/>
              </a:spcAft>
              <a:buClr>
                <a:schemeClr val="dk2"/>
              </a:buClr>
              <a:buSzPts val="1400"/>
              <a:buFont typeface="Arial"/>
              <a:buChar char="●"/>
            </a:pPr>
            <a:r>
              <a:rPr b="1" lang="en" sz="1400">
                <a:solidFill>
                  <a:schemeClr val="dk2"/>
                </a:solidFill>
                <a:latin typeface="Arial"/>
                <a:ea typeface="Arial"/>
                <a:cs typeface="Arial"/>
                <a:sym typeface="Arial"/>
              </a:rPr>
              <a:t>Tariff regulation:</a:t>
            </a:r>
            <a:r>
              <a:rPr lang="en" sz="1400">
                <a:solidFill>
                  <a:schemeClr val="dk2"/>
                </a:solidFill>
                <a:latin typeface="Arial"/>
                <a:ea typeface="Arial"/>
                <a:cs typeface="Arial"/>
                <a:sym typeface="Arial"/>
              </a:rPr>
              <a:t> TRAI sets tariffs for various telecommunication services, such as mobile phone calls, broadband internet, and cable TV.</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Spectrum management:</a:t>
            </a:r>
            <a:r>
              <a:rPr lang="en" sz="1400">
                <a:solidFill>
                  <a:schemeClr val="dk2"/>
                </a:solidFill>
                <a:latin typeface="Arial"/>
                <a:ea typeface="Arial"/>
                <a:cs typeface="Arial"/>
                <a:sym typeface="Arial"/>
              </a:rPr>
              <a:t> TRAI allocates spectrum for various telecommunication services, such as 2G, 3G, 4G, and 5G.</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Consumer protection:</a:t>
            </a:r>
            <a:r>
              <a:rPr lang="en" sz="1400">
                <a:solidFill>
                  <a:schemeClr val="dk2"/>
                </a:solidFill>
                <a:latin typeface="Arial"/>
                <a:ea typeface="Arial"/>
                <a:cs typeface="Arial"/>
                <a:sym typeface="Arial"/>
              </a:rPr>
              <a:t> TRAI protects the interests of consumers by addressing complaints, investigating issues, and issuing guidelines.</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Promoting competition:</a:t>
            </a:r>
            <a:r>
              <a:rPr lang="en" sz="1400">
                <a:solidFill>
                  <a:schemeClr val="dk2"/>
                </a:solidFill>
                <a:latin typeface="Arial"/>
                <a:ea typeface="Arial"/>
                <a:cs typeface="Arial"/>
                <a:sym typeface="Arial"/>
              </a:rPr>
              <a:t> TRAI promotes competition in the telecommunications market by ensuring fair play and preventing anti-competitive practices.</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Policy formulation:</a:t>
            </a:r>
            <a:r>
              <a:rPr lang="en" sz="1400">
                <a:solidFill>
                  <a:schemeClr val="dk2"/>
                </a:solidFill>
                <a:latin typeface="Arial"/>
                <a:ea typeface="Arial"/>
                <a:cs typeface="Arial"/>
                <a:sym typeface="Arial"/>
              </a:rPr>
              <a:t> TRAI advises the government on various policy matters related to the telecommunications sector.</a:t>
            </a:r>
            <a:endParaRPr sz="1400">
              <a:solidFill>
                <a:schemeClr val="dk2"/>
              </a:solidFill>
              <a:latin typeface="Arial"/>
              <a:ea typeface="Arial"/>
              <a:cs typeface="Arial"/>
              <a:sym typeface="Arial"/>
            </a:endParaRPr>
          </a:p>
          <a:p>
            <a:pPr indent="0" lvl="0" marL="0" rtl="0" algn="l">
              <a:spcBef>
                <a:spcPts val="1200"/>
              </a:spcBef>
              <a:spcAft>
                <a:spcPts val="0"/>
              </a:spcAft>
              <a:buNone/>
            </a:pPr>
            <a:r>
              <a:t/>
            </a:r>
            <a:endParaRPr sz="2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4"/>
          <p:cNvSpPr txBox="1"/>
          <p:nvPr>
            <p:ph type="ctrTitle"/>
          </p:nvPr>
        </p:nvSpPr>
        <p:spPr>
          <a:xfrm>
            <a:off x="485875" y="1103000"/>
            <a:ext cx="8183700" cy="102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DO YOU </a:t>
            </a:r>
            <a:r>
              <a:rPr lang="en"/>
              <a:t>UNDERSTAND BY</a:t>
            </a:r>
            <a:r>
              <a:rPr lang="en"/>
              <a:t> MESSAGE </a:t>
            </a:r>
            <a:r>
              <a:rPr lang="en"/>
              <a:t>TRACEABILITY</a:t>
            </a:r>
            <a:r>
              <a:rPr lang="en"/>
              <a:t> ?</a:t>
            </a:r>
            <a:endParaRPr/>
          </a:p>
        </p:txBody>
      </p:sp>
      <p:sp>
        <p:nvSpPr>
          <p:cNvPr id="324" name="Google Shape;324;p64"/>
          <p:cNvSpPr txBox="1"/>
          <p:nvPr>
            <p:ph idx="1" type="subTitle"/>
          </p:nvPr>
        </p:nvSpPr>
        <p:spPr>
          <a:xfrm>
            <a:off x="86975" y="1253725"/>
            <a:ext cx="9057000" cy="3476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300">
                <a:solidFill>
                  <a:schemeClr val="dk2"/>
                </a:solidFill>
                <a:latin typeface="Arial"/>
                <a:ea typeface="Arial"/>
                <a:cs typeface="Arial"/>
                <a:sym typeface="Arial"/>
              </a:rPr>
              <a:t>Message traceability refers to the ability to track the origin and journey of a message from its sender to its recipient. This involves recording information about the message, such as its sender ID, content, and timestamp, at various points along its path.  </a:t>
            </a:r>
            <a:endParaRPr sz="13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b="1" lang="en" sz="1300">
                <a:solidFill>
                  <a:schemeClr val="dk2"/>
                </a:solidFill>
                <a:latin typeface="Arial"/>
                <a:ea typeface="Arial"/>
                <a:cs typeface="Arial"/>
                <a:sym typeface="Arial"/>
              </a:rPr>
              <a:t>Why is message traceability important?</a:t>
            </a:r>
            <a:endParaRPr b="1" sz="1300">
              <a:solidFill>
                <a:schemeClr val="dk2"/>
              </a:solidFill>
              <a:latin typeface="Arial"/>
              <a:ea typeface="Arial"/>
              <a:cs typeface="Arial"/>
              <a:sym typeface="Arial"/>
            </a:endParaRPr>
          </a:p>
          <a:p>
            <a:pPr indent="-311150" lvl="0" marL="457200" rtl="0" algn="l">
              <a:lnSpc>
                <a:spcPct val="115000"/>
              </a:lnSpc>
              <a:spcBef>
                <a:spcPts val="1200"/>
              </a:spcBef>
              <a:spcAft>
                <a:spcPts val="0"/>
              </a:spcAft>
              <a:buClr>
                <a:schemeClr val="dk2"/>
              </a:buClr>
              <a:buSzPts val="1300"/>
              <a:buFont typeface="Arial"/>
              <a:buChar char="●"/>
            </a:pPr>
            <a:r>
              <a:rPr b="1" lang="en" sz="1300">
                <a:solidFill>
                  <a:schemeClr val="dk2"/>
                </a:solidFill>
                <a:latin typeface="Arial"/>
                <a:ea typeface="Arial"/>
                <a:cs typeface="Arial"/>
                <a:sym typeface="Arial"/>
              </a:rPr>
              <a:t>Combating</a:t>
            </a:r>
            <a:r>
              <a:rPr b="1" lang="en" sz="1300">
                <a:solidFill>
                  <a:schemeClr val="dk2"/>
                </a:solidFill>
                <a:latin typeface="Arial"/>
                <a:ea typeface="Arial"/>
                <a:cs typeface="Arial"/>
                <a:sym typeface="Arial"/>
              </a:rPr>
              <a:t> spam and fraud:</a:t>
            </a:r>
            <a:r>
              <a:rPr lang="en" sz="1300">
                <a:solidFill>
                  <a:schemeClr val="dk2"/>
                </a:solidFill>
                <a:latin typeface="Arial"/>
                <a:ea typeface="Arial"/>
                <a:cs typeface="Arial"/>
                <a:sym typeface="Arial"/>
              </a:rPr>
              <a:t> By tracing the source of messages, authorities can identify and take action against those who send spam or fraudulent messages.  </a:t>
            </a:r>
            <a:endParaRPr sz="1300">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t/>
            </a:r>
            <a:endParaRPr sz="1300">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Ensuring message authenticity:</a:t>
            </a:r>
            <a:r>
              <a:rPr lang="en" sz="1300">
                <a:solidFill>
                  <a:schemeClr val="dk2"/>
                </a:solidFill>
                <a:latin typeface="Arial"/>
                <a:ea typeface="Arial"/>
                <a:cs typeface="Arial"/>
                <a:sym typeface="Arial"/>
              </a:rPr>
              <a:t> Traceability helps verify the authenticity of messages, reducing the risk of phishing attacks and other scams.  </a:t>
            </a:r>
            <a:endParaRPr sz="1300">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t/>
            </a:r>
            <a:endParaRPr sz="1300">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Improving network security:</a:t>
            </a:r>
            <a:r>
              <a:rPr lang="en" sz="1300">
                <a:solidFill>
                  <a:schemeClr val="dk2"/>
                </a:solidFill>
                <a:latin typeface="Arial"/>
                <a:ea typeface="Arial"/>
                <a:cs typeface="Arial"/>
                <a:sym typeface="Arial"/>
              </a:rPr>
              <a:t> By monitoring message traffic, network operators can identify and address potential security threats.</a:t>
            </a:r>
            <a:endParaRPr sz="1300">
              <a:solidFill>
                <a:schemeClr val="dk2"/>
              </a:solidFill>
              <a:latin typeface="Arial"/>
              <a:ea typeface="Arial"/>
              <a:cs typeface="Arial"/>
              <a:sym typeface="Arial"/>
            </a:endParaRPr>
          </a:p>
          <a:p>
            <a:pPr indent="0" lvl="0" marL="0" rtl="0" algn="l">
              <a:spcBef>
                <a:spcPts val="1200"/>
              </a:spcBef>
              <a:spcAft>
                <a:spcPts val="0"/>
              </a:spcAft>
              <a:buNone/>
            </a:pPr>
            <a:r>
              <a:t/>
            </a:r>
            <a:endParaRPr sz="13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5"/>
          <p:cNvSpPr txBox="1"/>
          <p:nvPr>
            <p:ph type="ctrTitle"/>
          </p:nvPr>
        </p:nvSpPr>
        <p:spPr>
          <a:xfrm>
            <a:off x="485875" y="944500"/>
            <a:ext cx="8183700" cy="37695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2"/>
              </a:buClr>
              <a:buSzPts val="990"/>
              <a:buFont typeface="Arial"/>
              <a:buNone/>
            </a:pPr>
            <a:r>
              <a:rPr lang="en" sz="1450">
                <a:latin typeface="Arial"/>
                <a:ea typeface="Arial"/>
                <a:cs typeface="Arial"/>
                <a:sym typeface="Arial"/>
              </a:rPr>
              <a:t>How does message traceability work?</a:t>
            </a:r>
            <a:endParaRPr sz="145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b="0" lang="en" sz="1450">
                <a:latin typeface="Arial"/>
                <a:ea typeface="Arial"/>
                <a:cs typeface="Arial"/>
                <a:sym typeface="Arial"/>
              </a:rPr>
              <a:t>Message traceability is typically implemented using a combination of technologies, including:</a:t>
            </a:r>
            <a:endParaRPr b="0" sz="1450">
              <a:latin typeface="Arial"/>
              <a:ea typeface="Arial"/>
              <a:cs typeface="Arial"/>
              <a:sym typeface="Arial"/>
            </a:endParaRPr>
          </a:p>
          <a:p>
            <a:pPr indent="-320675" lvl="0" marL="457200" rtl="0" algn="l">
              <a:lnSpc>
                <a:spcPct val="115000"/>
              </a:lnSpc>
              <a:spcBef>
                <a:spcPts val="1200"/>
              </a:spcBef>
              <a:spcAft>
                <a:spcPts val="0"/>
              </a:spcAft>
              <a:buSzPts val="1450"/>
              <a:buFont typeface="Arial"/>
              <a:buChar char="●"/>
            </a:pPr>
            <a:r>
              <a:rPr lang="en" sz="1450">
                <a:latin typeface="Arial"/>
                <a:ea typeface="Arial"/>
                <a:cs typeface="Arial"/>
                <a:sym typeface="Arial"/>
              </a:rPr>
              <a:t>Distributed Ledger Technology (DLT):</a:t>
            </a:r>
            <a:r>
              <a:rPr b="0" lang="en" sz="1450">
                <a:latin typeface="Arial"/>
                <a:ea typeface="Arial"/>
                <a:cs typeface="Arial"/>
                <a:sym typeface="Arial"/>
              </a:rPr>
              <a:t> DLT provides a secure and transparent way to record message metadata, making it difficult to alter or tamper with.</a:t>
            </a:r>
            <a:endParaRPr b="0" sz="1450">
              <a:latin typeface="Arial"/>
              <a:ea typeface="Arial"/>
              <a:cs typeface="Arial"/>
              <a:sym typeface="Arial"/>
            </a:endParaRPr>
          </a:p>
          <a:p>
            <a:pPr indent="-320675" lvl="0" marL="457200" rtl="0" algn="l">
              <a:lnSpc>
                <a:spcPct val="115000"/>
              </a:lnSpc>
              <a:spcBef>
                <a:spcPts val="0"/>
              </a:spcBef>
              <a:spcAft>
                <a:spcPts val="0"/>
              </a:spcAft>
              <a:buSzPts val="1450"/>
              <a:buFont typeface="Arial"/>
              <a:buChar char="●"/>
            </a:pPr>
            <a:r>
              <a:rPr lang="en" sz="1450">
                <a:latin typeface="Arial"/>
                <a:ea typeface="Arial"/>
                <a:cs typeface="Arial"/>
                <a:sym typeface="Arial"/>
              </a:rPr>
              <a:t>Telecommunication network infrastructure:</a:t>
            </a:r>
            <a:r>
              <a:rPr b="0" lang="en" sz="1450">
                <a:latin typeface="Arial"/>
                <a:ea typeface="Arial"/>
                <a:cs typeface="Arial"/>
                <a:sym typeface="Arial"/>
              </a:rPr>
              <a:t> Network operators can track the flow of messages through their networks, recording information about the sender, recipient, and message content.  </a:t>
            </a:r>
            <a:endParaRPr b="0" sz="1450">
              <a:latin typeface="Arial"/>
              <a:ea typeface="Arial"/>
              <a:cs typeface="Arial"/>
              <a:sym typeface="Arial"/>
            </a:endParaRPr>
          </a:p>
          <a:p>
            <a:pPr indent="-320675" lvl="0" marL="457200" rtl="0" algn="l">
              <a:lnSpc>
                <a:spcPct val="115000"/>
              </a:lnSpc>
              <a:spcBef>
                <a:spcPts val="0"/>
              </a:spcBef>
              <a:spcAft>
                <a:spcPts val="0"/>
              </a:spcAft>
              <a:buSzPts val="1450"/>
              <a:buFont typeface="Arial"/>
              <a:buChar char="●"/>
            </a:pPr>
            <a:r>
              <a:t/>
            </a:r>
            <a:endParaRPr b="0" sz="1450">
              <a:latin typeface="Arial"/>
              <a:ea typeface="Arial"/>
              <a:cs typeface="Arial"/>
              <a:sym typeface="Arial"/>
            </a:endParaRPr>
          </a:p>
          <a:p>
            <a:pPr indent="-320675" lvl="0" marL="457200" rtl="0" algn="l">
              <a:lnSpc>
                <a:spcPct val="115000"/>
              </a:lnSpc>
              <a:spcBef>
                <a:spcPts val="0"/>
              </a:spcBef>
              <a:spcAft>
                <a:spcPts val="0"/>
              </a:spcAft>
              <a:buSzPts val="1450"/>
              <a:buFont typeface="Arial"/>
              <a:buChar char="●"/>
            </a:pPr>
            <a:r>
              <a:rPr lang="en" sz="1450">
                <a:latin typeface="Arial"/>
                <a:ea typeface="Arial"/>
                <a:cs typeface="Arial"/>
                <a:sym typeface="Arial"/>
              </a:rPr>
              <a:t>Messaging service providers:</a:t>
            </a:r>
            <a:r>
              <a:rPr b="0" lang="en" sz="1450">
                <a:latin typeface="Arial"/>
                <a:ea typeface="Arial"/>
                <a:cs typeface="Arial"/>
                <a:sym typeface="Arial"/>
              </a:rPr>
              <a:t> Messaging service providers can implement traceability measures within their platforms, such as logging message metadata and verifying sender identities.</a:t>
            </a:r>
            <a:br>
              <a:rPr b="0" lang="en" sz="1450">
                <a:latin typeface="Arial"/>
                <a:ea typeface="Arial"/>
                <a:cs typeface="Arial"/>
                <a:sym typeface="Arial"/>
              </a:rPr>
            </a:br>
            <a:r>
              <a:rPr b="0" lang="en" sz="1450">
                <a:latin typeface="Arial"/>
                <a:ea typeface="Arial"/>
                <a:cs typeface="Arial"/>
                <a:sym typeface="Arial"/>
              </a:rPr>
              <a:t>  </a:t>
            </a:r>
            <a:endParaRPr b="0" sz="1450">
              <a:latin typeface="Arial"/>
              <a:ea typeface="Arial"/>
              <a:cs typeface="Arial"/>
              <a:sym typeface="Arial"/>
            </a:endParaRPr>
          </a:p>
          <a:p>
            <a:pPr indent="-285115" lvl="0" marL="457200" rtl="0" algn="l">
              <a:lnSpc>
                <a:spcPct val="115000"/>
              </a:lnSpc>
              <a:spcBef>
                <a:spcPts val="0"/>
              </a:spcBef>
              <a:spcAft>
                <a:spcPts val="0"/>
              </a:spcAft>
              <a:buSzPts val="890"/>
              <a:buFont typeface="Arial"/>
              <a:buChar char="●"/>
            </a:pPr>
            <a:r>
              <a:t/>
            </a:r>
            <a:endParaRPr b="0" sz="889">
              <a:latin typeface="Arial"/>
              <a:ea typeface="Arial"/>
              <a:cs typeface="Arial"/>
              <a:sym typeface="Arial"/>
            </a:endParaRPr>
          </a:p>
          <a:p>
            <a:pPr indent="0" lvl="0" marL="0" rtl="0" algn="l">
              <a:spcBef>
                <a:spcPts val="1200"/>
              </a:spcBef>
              <a:spcAft>
                <a:spcPts val="0"/>
              </a:spcAft>
              <a:buSzPts val="990"/>
              <a:buNone/>
            </a:pPr>
            <a:r>
              <a:t/>
            </a:r>
            <a:endParaRPr sz="368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6"/>
          <p:cNvSpPr txBox="1"/>
          <p:nvPr>
            <p:ph type="ctrTitle"/>
          </p:nvPr>
        </p:nvSpPr>
        <p:spPr>
          <a:xfrm>
            <a:off x="485875" y="264475"/>
            <a:ext cx="8183700" cy="4161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2"/>
              </a:buClr>
              <a:buSzPct val="26190"/>
              <a:buFont typeface="Arial"/>
              <a:buNone/>
            </a:pPr>
            <a:r>
              <a:rPr lang="en"/>
              <a:t>While message traceability can help protect users from spam and fraud, it also raises concerns about privacy and security.</a:t>
            </a:r>
            <a:endParaRPr/>
          </a:p>
          <a:p>
            <a:pPr indent="0" lvl="0" marL="0" rtl="0" algn="l">
              <a:spcBef>
                <a:spcPts val="0"/>
              </a:spcBef>
              <a:spcAft>
                <a:spcPts val="0"/>
              </a:spcAft>
              <a:buClr>
                <a:schemeClr val="dk2"/>
              </a:buClr>
              <a:buSzPct val="26190"/>
              <a:buFont typeface="Arial"/>
              <a:buNone/>
            </a:pPr>
            <a:r>
              <a:rPr lang="en"/>
              <a:t>Sources and related content</a:t>
            </a:r>
            <a:endParaRPr/>
          </a:p>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7"/>
          <p:cNvSpPr txBox="1"/>
          <p:nvPr>
            <p:ph type="ctrTitle"/>
          </p:nvPr>
        </p:nvSpPr>
        <p:spPr>
          <a:xfrm>
            <a:off x="485875" y="264475"/>
            <a:ext cx="8183700" cy="343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SUSPECTED SPAM ?</a:t>
            </a:r>
            <a:endParaRPr/>
          </a:p>
        </p:txBody>
      </p:sp>
      <p:sp>
        <p:nvSpPr>
          <p:cNvPr id="340" name="Google Shape;340;p67"/>
          <p:cNvSpPr txBox="1"/>
          <p:nvPr>
            <p:ph idx="1" type="subTitle"/>
          </p:nvPr>
        </p:nvSpPr>
        <p:spPr>
          <a:xfrm>
            <a:off x="160075" y="656350"/>
            <a:ext cx="8509500" cy="392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500">
                <a:solidFill>
                  <a:schemeClr val="dk2"/>
                </a:solidFill>
                <a:latin typeface="Arial"/>
                <a:ea typeface="Arial"/>
                <a:cs typeface="Arial"/>
                <a:sym typeface="Arial"/>
              </a:rPr>
              <a:t>It sounds like you're dealing with something that might be spam! If you suspect a message or email is spam, here are some signs to look out for:</a:t>
            </a:r>
            <a:endParaRPr sz="1500">
              <a:solidFill>
                <a:schemeClr val="dk2"/>
              </a:solidFill>
              <a:latin typeface="Arial"/>
              <a:ea typeface="Arial"/>
              <a:cs typeface="Arial"/>
              <a:sym typeface="Arial"/>
            </a:endParaRPr>
          </a:p>
          <a:p>
            <a:pPr indent="-323850" lvl="0" marL="457200" rtl="0" algn="l">
              <a:lnSpc>
                <a:spcPct val="115000"/>
              </a:lnSpc>
              <a:spcBef>
                <a:spcPts val="120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Suspicious Sender:</a:t>
            </a:r>
            <a:r>
              <a:rPr lang="en" sz="1500">
                <a:solidFill>
                  <a:schemeClr val="dk2"/>
                </a:solidFill>
                <a:latin typeface="Arial"/>
                <a:ea typeface="Arial"/>
                <a:cs typeface="Arial"/>
                <a:sym typeface="Arial"/>
              </a:rPr>
              <a:t> The sender's email address or phone number may look strange or unfamiliar.</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Urgent or Threatening Language:</a:t>
            </a:r>
            <a:r>
              <a:rPr lang="en" sz="1500">
                <a:solidFill>
                  <a:schemeClr val="dk2"/>
                </a:solidFill>
                <a:latin typeface="Arial"/>
                <a:ea typeface="Arial"/>
                <a:cs typeface="Arial"/>
                <a:sym typeface="Arial"/>
              </a:rPr>
              <a:t> Spam messages often create a sense of urgency (e.g., “Your account will be locked!” or “Immediate action required!”).</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Too Good to Be True Offers:</a:t>
            </a:r>
            <a:r>
              <a:rPr lang="en" sz="1500">
                <a:solidFill>
                  <a:schemeClr val="dk2"/>
                </a:solidFill>
                <a:latin typeface="Arial"/>
                <a:ea typeface="Arial"/>
                <a:cs typeface="Arial"/>
                <a:sym typeface="Arial"/>
              </a:rPr>
              <a:t> Messages that promise large sums of money, prize winnings, or unbelievable discounts.</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Misspelled Words or Grammar Issues:</a:t>
            </a:r>
            <a:r>
              <a:rPr lang="en" sz="1500">
                <a:solidFill>
                  <a:schemeClr val="dk2"/>
                </a:solidFill>
                <a:latin typeface="Arial"/>
                <a:ea typeface="Arial"/>
                <a:cs typeface="Arial"/>
                <a:sym typeface="Arial"/>
              </a:rPr>
              <a:t> Spam often has poor spelling, grammar, or awkward phrasing.</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Links or Attachments:</a:t>
            </a:r>
            <a:r>
              <a:rPr lang="en" sz="1500">
                <a:solidFill>
                  <a:schemeClr val="dk2"/>
                </a:solidFill>
                <a:latin typeface="Arial"/>
                <a:ea typeface="Arial"/>
                <a:cs typeface="Arial"/>
                <a:sym typeface="Arial"/>
              </a:rPr>
              <a:t> Be cautious of any unexpected links or attachments. Hover over links to check where they lead, and don’t open attachments unless you’re sure they’re safe.</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AutoNum type="arabicPeriod"/>
            </a:pPr>
            <a:r>
              <a:rPr b="1" lang="en" sz="1500">
                <a:solidFill>
                  <a:schemeClr val="dk2"/>
                </a:solidFill>
                <a:latin typeface="Arial"/>
                <a:ea typeface="Arial"/>
                <a:cs typeface="Arial"/>
                <a:sym typeface="Arial"/>
              </a:rPr>
              <a:t>Requests for Personal Information:</a:t>
            </a:r>
            <a:r>
              <a:rPr lang="en" sz="1500">
                <a:solidFill>
                  <a:schemeClr val="dk2"/>
                </a:solidFill>
                <a:latin typeface="Arial"/>
                <a:ea typeface="Arial"/>
                <a:cs typeface="Arial"/>
                <a:sym typeface="Arial"/>
              </a:rPr>
              <a:t> Legitimate organizations will never ask you to provide sensitive information via email or text.</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8"/>
          <p:cNvSpPr txBox="1"/>
          <p:nvPr>
            <p:ph type="ctrTitle"/>
          </p:nvPr>
        </p:nvSpPr>
        <p:spPr>
          <a:xfrm>
            <a:off x="485875" y="264475"/>
            <a:ext cx="8183700" cy="343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GOOGLE </a:t>
            </a:r>
            <a:r>
              <a:rPr lang="en"/>
              <a:t>GEMINI</a:t>
            </a:r>
            <a:r>
              <a:rPr lang="en"/>
              <a:t> ?</a:t>
            </a:r>
            <a:endParaRPr/>
          </a:p>
        </p:txBody>
      </p:sp>
      <p:sp>
        <p:nvSpPr>
          <p:cNvPr id="346" name="Google Shape;346;p68"/>
          <p:cNvSpPr txBox="1"/>
          <p:nvPr>
            <p:ph idx="1" type="subTitle"/>
          </p:nvPr>
        </p:nvSpPr>
        <p:spPr>
          <a:xfrm>
            <a:off x="112050" y="720375"/>
            <a:ext cx="8557500" cy="3849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1" lang="en" sz="1100">
                <a:solidFill>
                  <a:schemeClr val="dk2"/>
                </a:solidFill>
                <a:latin typeface="Arial"/>
                <a:ea typeface="Arial"/>
                <a:cs typeface="Arial"/>
                <a:sym typeface="Arial"/>
              </a:rPr>
              <a:t>Google Gemini is the name of Google's next-generation artificial intelligence (AI) platform, which combines various AI models and systems into a cohesive suite of tools. It was introduced in December 2023 as part of Google's broader efforts to compete with OpenAI's GPT models  as well as other AI-driven systems like those from Microsoft and Anthropic.</a:t>
            </a:r>
            <a:endParaRPr b="1" sz="11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b="1" lang="en" sz="1100">
                <a:solidFill>
                  <a:schemeClr val="dk2"/>
                </a:solidFill>
                <a:latin typeface="Arial"/>
                <a:ea typeface="Arial"/>
                <a:cs typeface="Arial"/>
                <a:sym typeface="Arial"/>
              </a:rPr>
              <a:t>Google Gemini is designed to power a range of AI applications across Google’s ecosystem. Here's an overview of what Gemini is and what it offers:</a:t>
            </a:r>
            <a:endParaRPr b="1" sz="1100">
              <a:solidFill>
                <a:schemeClr val="dk2"/>
              </a:solidFill>
              <a:latin typeface="Arial"/>
              <a:ea typeface="Arial"/>
              <a:cs typeface="Arial"/>
              <a:sym typeface="Arial"/>
            </a:endParaRPr>
          </a:p>
          <a:p>
            <a:pPr indent="0" lvl="0" marL="0" rtl="0" algn="l">
              <a:lnSpc>
                <a:spcPct val="115000"/>
              </a:lnSpc>
              <a:spcBef>
                <a:spcPts val="1400"/>
              </a:spcBef>
              <a:spcAft>
                <a:spcPts val="0"/>
              </a:spcAft>
              <a:buClr>
                <a:schemeClr val="dk2"/>
              </a:buClr>
              <a:buSzPts val="1100"/>
              <a:buFont typeface="Arial"/>
              <a:buNone/>
            </a:pPr>
            <a:r>
              <a:rPr b="1" lang="en" sz="1100">
                <a:solidFill>
                  <a:schemeClr val="dk2"/>
                </a:solidFill>
                <a:latin typeface="Arial"/>
                <a:ea typeface="Arial"/>
                <a:cs typeface="Arial"/>
                <a:sym typeface="Arial"/>
              </a:rPr>
              <a:t>Key Features and Components of Google Gemini:</a:t>
            </a:r>
            <a:endParaRPr b="1" sz="1100">
              <a:solidFill>
                <a:schemeClr val="dk2"/>
              </a:solidFill>
              <a:latin typeface="Arial"/>
              <a:ea typeface="Arial"/>
              <a:cs typeface="Arial"/>
              <a:sym typeface="Arial"/>
            </a:endParaRPr>
          </a:p>
          <a:p>
            <a:pPr indent="-298450" lvl="0" marL="457200" rtl="0" algn="l">
              <a:lnSpc>
                <a:spcPct val="115000"/>
              </a:lnSpc>
              <a:spcBef>
                <a:spcPts val="1200"/>
              </a:spcBef>
              <a:spcAft>
                <a:spcPts val="0"/>
              </a:spcAft>
              <a:buClr>
                <a:schemeClr val="dk2"/>
              </a:buClr>
              <a:buSzPts val="1100"/>
              <a:buFont typeface="Arial"/>
              <a:buAutoNum type="arabicPeriod"/>
            </a:pPr>
            <a:r>
              <a:rPr b="1" lang="en" sz="1100">
                <a:solidFill>
                  <a:schemeClr val="dk2"/>
                </a:solidFill>
                <a:latin typeface="Arial"/>
                <a:ea typeface="Arial"/>
                <a:cs typeface="Arial"/>
                <a:sym typeface="Arial"/>
              </a:rPr>
              <a:t>Multimodal Capabilities:</a:t>
            </a:r>
            <a:endParaRPr b="1" sz="1100">
              <a:solidFill>
                <a:schemeClr val="dk2"/>
              </a:solidFill>
              <a:latin typeface="Arial"/>
              <a:ea typeface="Arial"/>
              <a:cs typeface="Arial"/>
              <a:sym typeface="Arial"/>
            </a:endParaRPr>
          </a:p>
          <a:p>
            <a:pPr indent="-298450" lvl="1" marL="914400" rtl="0" algn="l">
              <a:lnSpc>
                <a:spcPct val="115000"/>
              </a:lnSpc>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Text, Image, and Video Understanding: Gemini is designed to process and understand not just text but also images, audio, and video. This means users can interact with it using various forms of input, and Gemini can generate responses in multiple formats (e.g., text or image captions).</a:t>
            </a:r>
            <a:endParaRPr b="1" sz="1100">
              <a:solidFill>
                <a:schemeClr val="dk2"/>
              </a:solidFill>
              <a:latin typeface="Arial"/>
              <a:ea typeface="Arial"/>
              <a:cs typeface="Arial"/>
              <a:sym typeface="Arial"/>
            </a:endParaRPr>
          </a:p>
          <a:p>
            <a:pPr indent="-298450" lvl="1" marL="914400" rtl="0" algn="l">
              <a:lnSpc>
                <a:spcPct val="115000"/>
              </a:lnSpc>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Cross-modal Interactions: Gemini can integrate information from different types of media (e.g., answering questions based on a picture or video), allowing for more sophisticated conversational capabilities.</a:t>
            </a:r>
            <a:endParaRPr b="1" sz="1100">
              <a:solidFill>
                <a:schemeClr val="dk2"/>
              </a:solidFill>
              <a:latin typeface="Arial"/>
              <a:ea typeface="Arial"/>
              <a:cs typeface="Arial"/>
              <a:sym typeface="Arial"/>
            </a:endParaRPr>
          </a:p>
          <a:p>
            <a:pPr indent="-298450" lvl="0" marL="457200" rtl="0" algn="l">
              <a:lnSpc>
                <a:spcPct val="115000"/>
              </a:lnSpc>
              <a:spcBef>
                <a:spcPts val="0"/>
              </a:spcBef>
              <a:spcAft>
                <a:spcPts val="0"/>
              </a:spcAft>
              <a:buClr>
                <a:schemeClr val="dk2"/>
              </a:buClr>
              <a:buSzPts val="1100"/>
              <a:buFont typeface="Arial"/>
              <a:buAutoNum type="arabicPeriod"/>
            </a:pPr>
            <a:r>
              <a:rPr b="1" lang="en" sz="1100">
                <a:solidFill>
                  <a:schemeClr val="dk2"/>
                </a:solidFill>
                <a:latin typeface="Arial"/>
                <a:ea typeface="Arial"/>
                <a:cs typeface="Arial"/>
                <a:sym typeface="Arial"/>
              </a:rPr>
              <a:t>Improved Language Models:</a:t>
            </a:r>
            <a:endParaRPr b="1" sz="1100">
              <a:solidFill>
                <a:schemeClr val="dk2"/>
              </a:solidFill>
              <a:latin typeface="Arial"/>
              <a:ea typeface="Arial"/>
              <a:cs typeface="Arial"/>
              <a:sym typeface="Arial"/>
            </a:endParaRPr>
          </a:p>
          <a:p>
            <a:pPr indent="-298450" lvl="1" marL="914400" rtl="0" algn="l">
              <a:lnSpc>
                <a:spcPct val="115000"/>
              </a:lnSpc>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Google Gemini is built on advanced language models similar to OpenAI's GPT-4, with improvements aimed at enhancing the quality and accuracy of generated text. The models underpinning Gemini include both large-scale transformers and specialized models tuned for different tasks.</a:t>
            </a:r>
            <a:endParaRPr b="1" sz="1100">
              <a:solidFill>
                <a:schemeClr val="dk2"/>
              </a:solidFill>
              <a:latin typeface="Arial"/>
              <a:ea typeface="Arial"/>
              <a:cs typeface="Arial"/>
              <a:sym typeface="Arial"/>
            </a:endParaRPr>
          </a:p>
          <a:p>
            <a:pPr indent="-298450" lvl="1" marL="914400" rtl="0" algn="l">
              <a:lnSpc>
                <a:spcPct val="115000"/>
              </a:lnSpc>
              <a:spcBef>
                <a:spcPts val="0"/>
              </a:spcBef>
              <a:spcAft>
                <a:spcPts val="0"/>
              </a:spcAft>
              <a:buClr>
                <a:schemeClr val="dk2"/>
              </a:buClr>
              <a:buSzPts val="1100"/>
              <a:buFont typeface="Arial"/>
              <a:buChar char="○"/>
            </a:pPr>
            <a:r>
              <a:t/>
            </a:r>
            <a:endParaRPr b="1" sz="11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9"/>
          <p:cNvSpPr txBox="1"/>
          <p:nvPr>
            <p:ph type="ctrTitle"/>
          </p:nvPr>
        </p:nvSpPr>
        <p:spPr>
          <a:xfrm>
            <a:off x="485875" y="664350"/>
            <a:ext cx="8183700" cy="37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rPr lang="en" sz="1190">
                <a:latin typeface="Arial"/>
                <a:ea typeface="Arial"/>
                <a:cs typeface="Arial"/>
                <a:sym typeface="Arial"/>
              </a:rPr>
              <a:t>Search and Knowledge Integration:</a:t>
            </a:r>
            <a:endParaRPr sz="1190">
              <a:latin typeface="Arial"/>
              <a:ea typeface="Arial"/>
              <a:cs typeface="Arial"/>
              <a:sym typeface="Arial"/>
            </a:endParaRPr>
          </a:p>
          <a:p>
            <a:pPr indent="-304165" lvl="0" marL="457200" rtl="0" algn="l">
              <a:lnSpc>
                <a:spcPct val="115000"/>
              </a:lnSpc>
              <a:spcBef>
                <a:spcPts val="1200"/>
              </a:spcBef>
              <a:spcAft>
                <a:spcPts val="0"/>
              </a:spcAft>
              <a:buSzPts val="1190"/>
              <a:buFont typeface="Arial"/>
              <a:buChar char="●"/>
            </a:pPr>
            <a:r>
              <a:rPr lang="en" sz="1190">
                <a:latin typeface="Arial"/>
                <a:ea typeface="Arial"/>
                <a:cs typeface="Arial"/>
                <a:sym typeface="Arial"/>
              </a:rPr>
              <a:t>Google’s AI research has traditionally focused heavily on search, so Gemini integrates with Google Search to provide deeper, more contextually relevant information. It can pull in real-time information, news, and data directly from the web to enhance its responses.</a:t>
            </a:r>
            <a:endParaRPr sz="119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1190">
                <a:latin typeface="Arial"/>
                <a:ea typeface="Arial"/>
                <a:cs typeface="Arial"/>
                <a:sym typeface="Arial"/>
              </a:rPr>
              <a:t>AI in Google Products:</a:t>
            </a:r>
            <a:endParaRPr sz="1190">
              <a:latin typeface="Arial"/>
              <a:ea typeface="Arial"/>
              <a:cs typeface="Arial"/>
              <a:sym typeface="Arial"/>
            </a:endParaRPr>
          </a:p>
          <a:p>
            <a:pPr indent="-304165" lvl="0" marL="457200" rtl="0" algn="l">
              <a:lnSpc>
                <a:spcPct val="115000"/>
              </a:lnSpc>
              <a:spcBef>
                <a:spcPts val="1200"/>
              </a:spcBef>
              <a:spcAft>
                <a:spcPts val="0"/>
              </a:spcAft>
              <a:buSzPts val="1190"/>
              <a:buFont typeface="Arial"/>
              <a:buChar char="●"/>
            </a:pPr>
            <a:r>
              <a:rPr lang="en" sz="1190">
                <a:latin typeface="Arial"/>
                <a:ea typeface="Arial"/>
                <a:cs typeface="Arial"/>
                <a:sym typeface="Arial"/>
              </a:rPr>
              <a:t>Gemini is integrated into a variety of Google’s products, such as Google Search, Google Assistant, Gmail, Google Docs, and more, to make these tools smarter and more contextually aware.</a:t>
            </a:r>
            <a:endParaRPr sz="1190">
              <a:latin typeface="Arial"/>
              <a:ea typeface="Arial"/>
              <a:cs typeface="Arial"/>
              <a:sym typeface="Arial"/>
            </a:endParaRPr>
          </a:p>
          <a:p>
            <a:pPr indent="-304165" lvl="0" marL="457200" rtl="0" algn="l">
              <a:lnSpc>
                <a:spcPct val="115000"/>
              </a:lnSpc>
              <a:spcBef>
                <a:spcPts val="0"/>
              </a:spcBef>
              <a:spcAft>
                <a:spcPts val="0"/>
              </a:spcAft>
              <a:buSzPts val="1190"/>
              <a:buFont typeface="Arial"/>
              <a:buChar char="●"/>
            </a:pPr>
            <a:r>
              <a:rPr lang="en" sz="1190">
                <a:latin typeface="Arial"/>
                <a:ea typeface="Arial"/>
                <a:cs typeface="Arial"/>
                <a:sym typeface="Arial"/>
              </a:rPr>
              <a:t>Productivity Enhancements: Gemini can help with tasks like summarizing emails, drafting documents, and organizing information within Google Workspace tools.</a:t>
            </a:r>
            <a:endParaRPr sz="119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1190">
                <a:latin typeface="Arial"/>
                <a:ea typeface="Arial"/>
                <a:cs typeface="Arial"/>
                <a:sym typeface="Arial"/>
              </a:rPr>
              <a:t>Enhanced Creativity:</a:t>
            </a:r>
            <a:endParaRPr sz="1190">
              <a:latin typeface="Arial"/>
              <a:ea typeface="Arial"/>
              <a:cs typeface="Arial"/>
              <a:sym typeface="Arial"/>
            </a:endParaRPr>
          </a:p>
          <a:p>
            <a:pPr indent="-304165" lvl="0" marL="457200" rtl="0" algn="l">
              <a:lnSpc>
                <a:spcPct val="115000"/>
              </a:lnSpc>
              <a:spcBef>
                <a:spcPts val="1200"/>
              </a:spcBef>
              <a:spcAft>
                <a:spcPts val="0"/>
              </a:spcAft>
              <a:buSzPts val="1190"/>
              <a:buFont typeface="Arial"/>
              <a:buChar char="●"/>
            </a:pPr>
            <a:r>
              <a:rPr lang="en" sz="1190">
                <a:latin typeface="Arial"/>
                <a:ea typeface="Arial"/>
                <a:cs typeface="Arial"/>
                <a:sym typeface="Arial"/>
              </a:rPr>
              <a:t>Gemini includes generative AI capabilities that allow users to create content such as images, music, and even code. For example, it can generate visual art from text prompts, similar to other image generators like DALL·E, and produce text in various styles and formats.</a:t>
            </a:r>
            <a:endParaRPr sz="1190">
              <a:latin typeface="Arial"/>
              <a:ea typeface="Arial"/>
              <a:cs typeface="Arial"/>
              <a:sym typeface="Arial"/>
            </a:endParaRPr>
          </a:p>
          <a:p>
            <a:pPr indent="0" lvl="0" marL="0" rtl="0" algn="l">
              <a:spcBef>
                <a:spcPts val="1200"/>
              </a:spcBef>
              <a:spcAft>
                <a:spcPts val="0"/>
              </a:spcAft>
              <a:buSzPts val="990"/>
              <a:buNone/>
            </a:pPr>
            <a:r>
              <a:t/>
            </a:r>
            <a:endParaRPr sz="398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0"/>
          <p:cNvSpPr txBox="1"/>
          <p:nvPr>
            <p:ph type="ctrTitle"/>
          </p:nvPr>
        </p:nvSpPr>
        <p:spPr>
          <a:xfrm>
            <a:off x="0" y="264475"/>
            <a:ext cx="8669700" cy="44499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1700">
                <a:latin typeface="Arial"/>
                <a:ea typeface="Arial"/>
                <a:cs typeface="Arial"/>
                <a:sym typeface="Arial"/>
              </a:rPr>
              <a:t>Google Gemini vs. Google Bard:</a:t>
            </a:r>
            <a:endParaRPr sz="17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b="0" lang="en" sz="1700">
                <a:latin typeface="Arial"/>
                <a:ea typeface="Arial"/>
                <a:cs typeface="Arial"/>
                <a:sym typeface="Arial"/>
              </a:rPr>
              <a:t>While </a:t>
            </a:r>
            <a:r>
              <a:rPr lang="en" sz="1700">
                <a:latin typeface="Arial"/>
                <a:ea typeface="Arial"/>
                <a:cs typeface="Arial"/>
                <a:sym typeface="Arial"/>
              </a:rPr>
              <a:t>Google Bard</a:t>
            </a:r>
            <a:r>
              <a:rPr b="0" lang="en" sz="1700">
                <a:latin typeface="Arial"/>
                <a:ea typeface="Arial"/>
                <a:cs typeface="Arial"/>
                <a:sym typeface="Arial"/>
              </a:rPr>
              <a:t> (introduced earlier) was Google’s first attempt at a conversational AI model similar to ChatGPT, </a:t>
            </a:r>
            <a:r>
              <a:rPr lang="en" sz="1700">
                <a:latin typeface="Arial"/>
                <a:ea typeface="Arial"/>
                <a:cs typeface="Arial"/>
                <a:sym typeface="Arial"/>
              </a:rPr>
              <a:t>Gemini</a:t>
            </a:r>
            <a:r>
              <a:rPr b="0" lang="en" sz="1700">
                <a:latin typeface="Arial"/>
                <a:ea typeface="Arial"/>
                <a:cs typeface="Arial"/>
                <a:sym typeface="Arial"/>
              </a:rPr>
              <a:t> represents the next major evolution of that technology, with improvements in both the underlying models and the range of applications it supports. While Bard is still active, Gemini is now positioned as the more advanced AI solution, combining language and multimodal capabilities.</a:t>
            </a:r>
            <a:endParaRPr b="0" sz="1700">
              <a:latin typeface="Arial"/>
              <a:ea typeface="Arial"/>
              <a:cs typeface="Arial"/>
              <a:sym typeface="Arial"/>
            </a:endParaRPr>
          </a:p>
          <a:p>
            <a:pPr indent="0" lvl="0" marL="0" rtl="0" algn="l">
              <a:lnSpc>
                <a:spcPct val="115000"/>
              </a:lnSpc>
              <a:spcBef>
                <a:spcPts val="1400"/>
              </a:spcBef>
              <a:spcAft>
                <a:spcPts val="0"/>
              </a:spcAft>
              <a:buClr>
                <a:schemeClr val="dk2"/>
              </a:buClr>
              <a:buSzPts val="1100"/>
              <a:buFont typeface="Arial"/>
              <a:buNone/>
            </a:pPr>
            <a:r>
              <a:rPr lang="en" sz="1700">
                <a:latin typeface="Arial"/>
                <a:ea typeface="Arial"/>
                <a:cs typeface="Arial"/>
                <a:sym typeface="Arial"/>
              </a:rPr>
              <a:t>The Name "Gemini":</a:t>
            </a:r>
            <a:endParaRPr sz="17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b="0" lang="en" sz="1700">
                <a:latin typeface="Arial"/>
                <a:ea typeface="Arial"/>
                <a:cs typeface="Arial"/>
                <a:sym typeface="Arial"/>
              </a:rPr>
              <a:t>The name "Gemini" is likely chosen to reflect the dual (or multiple) nature of the AI platform, suggesting its ability to handle both different types of media (text, images, video) and the versatility of the AI system itself.</a:t>
            </a:r>
            <a:endParaRPr b="0" sz="1700">
              <a:latin typeface="Arial"/>
              <a:ea typeface="Arial"/>
              <a:cs typeface="Arial"/>
              <a:sym typeface="Arial"/>
            </a:endParaRPr>
          </a:p>
          <a:p>
            <a:pPr indent="0" lvl="0" marL="0" rtl="0" algn="l">
              <a:spcBef>
                <a:spcPts val="1200"/>
              </a:spcBef>
              <a:spcAft>
                <a:spcPts val="0"/>
              </a:spcAft>
              <a:buNone/>
            </a:pPr>
            <a:r>
              <a:t/>
            </a:r>
            <a:endParaRPr b="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71"/>
          <p:cNvSpPr txBox="1"/>
          <p:nvPr>
            <p:ph type="ctrTitle"/>
          </p:nvPr>
        </p:nvSpPr>
        <p:spPr>
          <a:xfrm>
            <a:off x="485875" y="264475"/>
            <a:ext cx="8183700" cy="463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GOOGLE NEWS ?</a:t>
            </a:r>
            <a:endParaRPr/>
          </a:p>
        </p:txBody>
      </p:sp>
      <p:sp>
        <p:nvSpPr>
          <p:cNvPr id="362" name="Google Shape;362;p71"/>
          <p:cNvSpPr txBox="1"/>
          <p:nvPr>
            <p:ph idx="1" type="subTitle"/>
          </p:nvPr>
        </p:nvSpPr>
        <p:spPr>
          <a:xfrm>
            <a:off x="64025" y="816425"/>
            <a:ext cx="9080100" cy="3849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1100"/>
              <a:buFont typeface="Arial"/>
              <a:buNone/>
            </a:pPr>
            <a:r>
              <a:rPr b="1" lang="en" sz="1200">
                <a:solidFill>
                  <a:schemeClr val="dk2"/>
                </a:solidFill>
                <a:latin typeface="Arial"/>
                <a:ea typeface="Arial"/>
                <a:cs typeface="Arial"/>
                <a:sym typeface="Arial"/>
              </a:rPr>
              <a:t>Google News</a:t>
            </a:r>
            <a:r>
              <a:rPr lang="en" sz="1200">
                <a:solidFill>
                  <a:schemeClr val="dk2"/>
                </a:solidFill>
                <a:latin typeface="Arial"/>
                <a:ea typeface="Arial"/>
                <a:cs typeface="Arial"/>
                <a:sym typeface="Arial"/>
              </a:rPr>
              <a:t> is a news aggregation service developed by Google, designed to deliver personalized and timely news updates to users based on their interests, location, and preferences. It is a key feature of Google's broader ecosystem and works to provide the latest news stories, articles, and updates from a variety of sources around the world.</a:t>
            </a:r>
            <a:endParaRPr sz="1200">
              <a:solidFill>
                <a:schemeClr val="dk2"/>
              </a:solidFill>
              <a:latin typeface="Arial"/>
              <a:ea typeface="Arial"/>
              <a:cs typeface="Arial"/>
              <a:sym typeface="Arial"/>
            </a:endParaRPr>
          </a:p>
          <a:p>
            <a:pPr indent="0" lvl="0" marL="0" rtl="0" algn="l">
              <a:lnSpc>
                <a:spcPct val="95000"/>
              </a:lnSpc>
              <a:spcBef>
                <a:spcPts val="1400"/>
              </a:spcBef>
              <a:spcAft>
                <a:spcPts val="0"/>
              </a:spcAft>
              <a:buClr>
                <a:schemeClr val="dk2"/>
              </a:buClr>
              <a:buSzPts val="1100"/>
              <a:buFont typeface="Arial"/>
              <a:buNone/>
            </a:pPr>
            <a:r>
              <a:rPr b="1" lang="en" sz="1400">
                <a:solidFill>
                  <a:schemeClr val="dk2"/>
                </a:solidFill>
                <a:latin typeface="Arial"/>
                <a:ea typeface="Arial"/>
                <a:cs typeface="Arial"/>
                <a:sym typeface="Arial"/>
              </a:rPr>
              <a:t>Key Features of Google News:</a:t>
            </a:r>
            <a:endParaRPr b="1" sz="1400">
              <a:solidFill>
                <a:schemeClr val="dk2"/>
              </a:solidFill>
              <a:latin typeface="Arial"/>
              <a:ea typeface="Arial"/>
              <a:cs typeface="Arial"/>
              <a:sym typeface="Arial"/>
            </a:endParaRPr>
          </a:p>
          <a:p>
            <a:pPr indent="-304800" lvl="0" marL="457200" rtl="0" algn="l">
              <a:lnSpc>
                <a:spcPct val="95000"/>
              </a:lnSpc>
              <a:spcBef>
                <a:spcPts val="1200"/>
              </a:spcBef>
              <a:spcAft>
                <a:spcPts val="0"/>
              </a:spcAft>
              <a:buClr>
                <a:schemeClr val="dk2"/>
              </a:buClr>
              <a:buSzPts val="1200"/>
              <a:buFont typeface="Arial"/>
              <a:buAutoNum type="arabicPeriod"/>
            </a:pPr>
            <a:r>
              <a:rPr b="1" lang="en" sz="1200">
                <a:solidFill>
                  <a:schemeClr val="dk2"/>
                </a:solidFill>
                <a:latin typeface="Arial"/>
                <a:ea typeface="Arial"/>
                <a:cs typeface="Arial"/>
                <a:sym typeface="Arial"/>
              </a:rPr>
              <a:t>Personalized News Feed</a:t>
            </a:r>
            <a:r>
              <a:rPr lang="en" sz="1200">
                <a:solidFill>
                  <a:schemeClr val="dk2"/>
                </a:solidFill>
                <a:latin typeface="Arial"/>
                <a:ea typeface="Arial"/>
                <a:cs typeface="Arial"/>
                <a:sym typeface="Arial"/>
              </a:rPr>
              <a:t>:</a:t>
            </a:r>
            <a:endParaRPr sz="1200">
              <a:solidFill>
                <a:schemeClr val="dk2"/>
              </a:solidFill>
              <a:latin typeface="Arial"/>
              <a:ea typeface="Arial"/>
              <a:cs typeface="Arial"/>
              <a:sym typeface="Arial"/>
            </a:endParaRPr>
          </a:p>
          <a:p>
            <a:pPr indent="-304800" lvl="1" marL="914400" rtl="0" algn="l">
              <a:lnSpc>
                <a:spcPct val="9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Algorithmic Personalization</a:t>
            </a:r>
            <a:r>
              <a:rPr lang="en" sz="1200">
                <a:solidFill>
                  <a:schemeClr val="dk2"/>
                </a:solidFill>
                <a:latin typeface="Arial"/>
                <a:ea typeface="Arial"/>
                <a:cs typeface="Arial"/>
                <a:sym typeface="Arial"/>
              </a:rPr>
              <a:t>: Google News uses machine learning and AI algorithms to curate news based on a user’s past behavior (e.g., articles read, searches conducted), location, and preferences. This makes the news feed personalized and more relevant to the individual.</a:t>
            </a:r>
            <a:endParaRPr sz="1200">
              <a:solidFill>
                <a:schemeClr val="dk2"/>
              </a:solidFill>
              <a:latin typeface="Arial"/>
              <a:ea typeface="Arial"/>
              <a:cs typeface="Arial"/>
              <a:sym typeface="Arial"/>
            </a:endParaRPr>
          </a:p>
          <a:p>
            <a:pPr indent="-304800" lvl="1" marL="914400" rtl="0" algn="l">
              <a:lnSpc>
                <a:spcPct val="9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For You Tab</a:t>
            </a:r>
            <a:r>
              <a:rPr lang="en" sz="1200">
                <a:solidFill>
                  <a:schemeClr val="dk2"/>
                </a:solidFill>
                <a:latin typeface="Arial"/>
                <a:ea typeface="Arial"/>
                <a:cs typeface="Arial"/>
                <a:sym typeface="Arial"/>
              </a:rPr>
              <a:t>: The “For You” tab in Google News shows personalized news stories tailored to the user’s interests and browsing history.</a:t>
            </a:r>
            <a:endParaRPr sz="1200">
              <a:solidFill>
                <a:schemeClr val="dk2"/>
              </a:solidFill>
              <a:latin typeface="Arial"/>
              <a:ea typeface="Arial"/>
              <a:cs typeface="Arial"/>
              <a:sym typeface="Arial"/>
            </a:endParaRPr>
          </a:p>
          <a:p>
            <a:pPr indent="-304800" lvl="1" marL="914400" rtl="0" algn="l">
              <a:lnSpc>
                <a:spcPct val="9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Trending Stories</a:t>
            </a:r>
            <a:r>
              <a:rPr lang="en" sz="1200">
                <a:solidFill>
                  <a:schemeClr val="dk2"/>
                </a:solidFill>
                <a:latin typeface="Arial"/>
                <a:ea typeface="Arial"/>
                <a:cs typeface="Arial"/>
                <a:sym typeface="Arial"/>
              </a:rPr>
              <a:t>: Google News also displays trending stories, which are those that are popular across different locations or categories. It gives users access to breaking news or hot topics globally.</a:t>
            </a:r>
            <a:endParaRPr sz="1200">
              <a:solidFill>
                <a:schemeClr val="dk2"/>
              </a:solidFill>
              <a:latin typeface="Arial"/>
              <a:ea typeface="Arial"/>
              <a:cs typeface="Arial"/>
              <a:sym typeface="Arial"/>
            </a:endParaRPr>
          </a:p>
          <a:p>
            <a:pPr indent="-304800" lvl="0" marL="457200" rtl="0" algn="l">
              <a:lnSpc>
                <a:spcPct val="95000"/>
              </a:lnSpc>
              <a:spcBef>
                <a:spcPts val="0"/>
              </a:spcBef>
              <a:spcAft>
                <a:spcPts val="0"/>
              </a:spcAft>
              <a:buClr>
                <a:schemeClr val="dk2"/>
              </a:buClr>
              <a:buSzPts val="1200"/>
              <a:buFont typeface="Arial"/>
              <a:buAutoNum type="arabicPeriod"/>
            </a:pPr>
            <a:r>
              <a:rPr b="1" lang="en" sz="1200">
                <a:solidFill>
                  <a:schemeClr val="dk2"/>
                </a:solidFill>
                <a:latin typeface="Arial"/>
                <a:ea typeface="Arial"/>
                <a:cs typeface="Arial"/>
                <a:sym typeface="Arial"/>
              </a:rPr>
              <a:t>Diverse Sources and Multiple Perspectives</a:t>
            </a:r>
            <a:r>
              <a:rPr lang="en" sz="1200">
                <a:solidFill>
                  <a:schemeClr val="dk2"/>
                </a:solidFill>
                <a:latin typeface="Arial"/>
                <a:ea typeface="Arial"/>
                <a:cs typeface="Arial"/>
                <a:sym typeface="Arial"/>
              </a:rPr>
              <a:t>:</a:t>
            </a:r>
            <a:endParaRPr sz="1200">
              <a:solidFill>
                <a:schemeClr val="dk2"/>
              </a:solidFill>
              <a:latin typeface="Arial"/>
              <a:ea typeface="Arial"/>
              <a:cs typeface="Arial"/>
              <a:sym typeface="Arial"/>
            </a:endParaRPr>
          </a:p>
          <a:p>
            <a:pPr indent="-304800" lvl="1" marL="914400" rtl="0" algn="l">
              <a:lnSpc>
                <a:spcPct val="9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Wide Range of Sources</a:t>
            </a:r>
            <a:r>
              <a:rPr lang="en" sz="1200">
                <a:solidFill>
                  <a:schemeClr val="dk2"/>
                </a:solidFill>
                <a:latin typeface="Arial"/>
                <a:ea typeface="Arial"/>
                <a:cs typeface="Arial"/>
                <a:sym typeface="Arial"/>
              </a:rPr>
              <a:t>: Google News aggregates content from thousands of news outlets, websites, and publishers worldwide. These sources range from well-known major news outlets to smaller, niche, and independent publications.</a:t>
            </a:r>
            <a:endParaRPr sz="1200">
              <a:solidFill>
                <a:schemeClr val="dk2"/>
              </a:solidFill>
              <a:latin typeface="Arial"/>
              <a:ea typeface="Arial"/>
              <a:cs typeface="Arial"/>
              <a:sym typeface="Arial"/>
            </a:endParaRPr>
          </a:p>
          <a:p>
            <a:pPr indent="-304800" lvl="1" marL="914400" rtl="0" algn="l">
              <a:lnSpc>
                <a:spcPct val="9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Multiple Perspectives</a:t>
            </a:r>
            <a:r>
              <a:rPr lang="en" sz="1200">
                <a:solidFill>
                  <a:schemeClr val="dk2"/>
                </a:solidFill>
                <a:latin typeface="Arial"/>
                <a:ea typeface="Arial"/>
                <a:cs typeface="Arial"/>
                <a:sym typeface="Arial"/>
              </a:rPr>
              <a:t>: One key feature is the “Full Coverage” option, which allows users to see multiple perspectives on a given news story, from various sources, to avoid filter bubbles and help users gain a well-rounded understanding of a topic.</a:t>
            </a:r>
            <a:endParaRPr sz="1200">
              <a:solidFill>
                <a:schemeClr val="dk2"/>
              </a:solidFill>
              <a:latin typeface="Arial"/>
              <a:ea typeface="Arial"/>
              <a:cs typeface="Arial"/>
              <a:sym typeface="Arial"/>
            </a:endParaRPr>
          </a:p>
          <a:p>
            <a:pPr indent="0" lvl="0" marL="0" rtl="0" algn="l">
              <a:lnSpc>
                <a:spcPct val="80000"/>
              </a:lnSpc>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480150" y="205750"/>
            <a:ext cx="8183700" cy="47319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None/>
            </a:pPr>
            <a:r>
              <a:rPr lang="en" sz="2400">
                <a:latin typeface="Arial"/>
                <a:ea typeface="Arial"/>
                <a:cs typeface="Arial"/>
                <a:sym typeface="Arial"/>
              </a:rPr>
              <a:t>Challenges &amp; Future of Big Data</a:t>
            </a:r>
            <a:endParaRPr sz="2400">
              <a:latin typeface="Arial"/>
              <a:ea typeface="Arial"/>
              <a:cs typeface="Arial"/>
              <a:sym typeface="Arial"/>
            </a:endParaRPr>
          </a:p>
          <a:p>
            <a:pPr indent="0" lvl="0" marL="0" rtl="0" algn="l">
              <a:lnSpc>
                <a:spcPct val="115000"/>
              </a:lnSpc>
              <a:spcBef>
                <a:spcPts val="1400"/>
              </a:spcBef>
              <a:spcAft>
                <a:spcPts val="0"/>
              </a:spcAft>
              <a:buClr>
                <a:schemeClr val="dk2"/>
              </a:buClr>
              <a:buSzPct val="45833"/>
              <a:buFont typeface="Arial"/>
              <a:buNone/>
            </a:pPr>
            <a:r>
              <a:t/>
            </a:r>
            <a:endParaRPr sz="2400">
              <a:latin typeface="Arial"/>
              <a:ea typeface="Arial"/>
              <a:cs typeface="Arial"/>
              <a:sym typeface="Arial"/>
            </a:endParaRPr>
          </a:p>
          <a:p>
            <a:pPr indent="-365760" lvl="0" marL="457200" rtl="0" algn="l">
              <a:lnSpc>
                <a:spcPct val="115000"/>
              </a:lnSpc>
              <a:spcBef>
                <a:spcPts val="1200"/>
              </a:spcBef>
              <a:spcAft>
                <a:spcPts val="0"/>
              </a:spcAft>
              <a:buSzPct val="100000"/>
              <a:buFont typeface="Arial"/>
              <a:buChar char="●"/>
            </a:pPr>
            <a:r>
              <a:rPr lang="en" sz="2400">
                <a:latin typeface="Arial"/>
                <a:ea typeface="Arial"/>
                <a:cs typeface="Arial"/>
                <a:sym typeface="Arial"/>
              </a:rPr>
              <a:t>Challenges</a:t>
            </a:r>
            <a:r>
              <a:rPr b="0" lang="en" sz="2400">
                <a:latin typeface="Arial"/>
                <a:ea typeface="Arial"/>
                <a:cs typeface="Arial"/>
                <a:sym typeface="Arial"/>
              </a:rPr>
              <a:t>:</a:t>
            </a:r>
            <a:endParaRPr b="0" sz="2400">
              <a:latin typeface="Arial"/>
              <a:ea typeface="Arial"/>
              <a:cs typeface="Arial"/>
              <a:sym typeface="Arial"/>
            </a:endParaRPr>
          </a:p>
          <a:p>
            <a:pPr indent="0" lvl="0" marL="457200" rtl="0" algn="l">
              <a:lnSpc>
                <a:spcPct val="115000"/>
              </a:lnSpc>
              <a:spcBef>
                <a:spcPts val="1200"/>
              </a:spcBef>
              <a:spcAft>
                <a:spcPts val="0"/>
              </a:spcAft>
              <a:buNone/>
            </a:pPr>
            <a:r>
              <a:t/>
            </a:r>
            <a:endParaRPr b="0" sz="2400">
              <a:latin typeface="Arial"/>
              <a:ea typeface="Arial"/>
              <a:cs typeface="Arial"/>
              <a:sym typeface="Arial"/>
            </a:endParaRPr>
          </a:p>
          <a:p>
            <a:pPr indent="-365760" lvl="1" marL="914400" rtl="0" algn="l">
              <a:lnSpc>
                <a:spcPct val="115000"/>
              </a:lnSpc>
              <a:spcBef>
                <a:spcPts val="1200"/>
              </a:spcBef>
              <a:spcAft>
                <a:spcPts val="0"/>
              </a:spcAft>
              <a:buSzPct val="100000"/>
              <a:buFont typeface="Arial"/>
              <a:buChar char="○"/>
            </a:pPr>
            <a:r>
              <a:rPr b="0" lang="en" sz="2400">
                <a:latin typeface="Arial"/>
                <a:ea typeface="Arial"/>
                <a:cs typeface="Arial"/>
                <a:sym typeface="Arial"/>
              </a:rPr>
              <a:t>Data privacy and security.</a:t>
            </a:r>
            <a:endParaRPr b="0" sz="2400">
              <a:latin typeface="Arial"/>
              <a:ea typeface="Arial"/>
              <a:cs typeface="Arial"/>
              <a:sym typeface="Arial"/>
            </a:endParaRPr>
          </a:p>
          <a:p>
            <a:pPr indent="-365760" lvl="1" marL="914400" rtl="0" algn="l">
              <a:lnSpc>
                <a:spcPct val="115000"/>
              </a:lnSpc>
              <a:spcBef>
                <a:spcPts val="0"/>
              </a:spcBef>
              <a:spcAft>
                <a:spcPts val="0"/>
              </a:spcAft>
              <a:buSzPct val="100000"/>
              <a:buFont typeface="Arial"/>
              <a:buChar char="○"/>
            </a:pPr>
            <a:r>
              <a:rPr b="0" lang="en" sz="2400">
                <a:latin typeface="Arial"/>
                <a:ea typeface="Arial"/>
                <a:cs typeface="Arial"/>
                <a:sym typeface="Arial"/>
              </a:rPr>
              <a:t>Managing and processing large-scale unstructured data.</a:t>
            </a:r>
            <a:endParaRPr b="0" sz="2400">
              <a:latin typeface="Arial"/>
              <a:ea typeface="Arial"/>
              <a:cs typeface="Arial"/>
              <a:sym typeface="Arial"/>
            </a:endParaRPr>
          </a:p>
          <a:p>
            <a:pPr indent="-365760" lvl="1" marL="914400" rtl="0" algn="l">
              <a:lnSpc>
                <a:spcPct val="115000"/>
              </a:lnSpc>
              <a:spcBef>
                <a:spcPts val="0"/>
              </a:spcBef>
              <a:spcAft>
                <a:spcPts val="0"/>
              </a:spcAft>
              <a:buSzPct val="100000"/>
              <a:buFont typeface="Arial"/>
              <a:buChar char="○"/>
            </a:pPr>
            <a:r>
              <a:rPr b="0" lang="en" sz="2400">
                <a:latin typeface="Arial"/>
                <a:ea typeface="Arial"/>
                <a:cs typeface="Arial"/>
                <a:sym typeface="Arial"/>
              </a:rPr>
              <a:t>Data integration from disparate sources.</a:t>
            </a:r>
            <a:endParaRPr b="0" sz="2400">
              <a:latin typeface="Arial"/>
              <a:ea typeface="Arial"/>
              <a:cs typeface="Arial"/>
              <a:sym typeface="Arial"/>
            </a:endParaRPr>
          </a:p>
          <a:p>
            <a:pPr indent="-365760" lvl="1" marL="914400" rtl="0" algn="l">
              <a:lnSpc>
                <a:spcPct val="115000"/>
              </a:lnSpc>
              <a:spcBef>
                <a:spcPts val="0"/>
              </a:spcBef>
              <a:spcAft>
                <a:spcPts val="0"/>
              </a:spcAft>
              <a:buSzPct val="100000"/>
              <a:buFont typeface="Arial"/>
              <a:buChar char="○"/>
            </a:pPr>
            <a:r>
              <a:rPr b="0" lang="en" sz="2400">
                <a:latin typeface="Arial"/>
                <a:ea typeface="Arial"/>
                <a:cs typeface="Arial"/>
                <a:sym typeface="Arial"/>
              </a:rPr>
              <a:t>Need for skilled data scientists and analysts.</a:t>
            </a:r>
            <a:endParaRPr b="0" sz="24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72"/>
          <p:cNvSpPr txBox="1"/>
          <p:nvPr>
            <p:ph type="ctrTitle"/>
          </p:nvPr>
        </p:nvSpPr>
        <p:spPr>
          <a:xfrm>
            <a:off x="485875" y="3417800"/>
            <a:ext cx="8183700" cy="88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rPr lang="en" sz="1000">
                <a:latin typeface="Arial"/>
                <a:ea typeface="Arial"/>
                <a:cs typeface="Arial"/>
                <a:sym typeface="Arial"/>
              </a:rPr>
              <a:t>Fact-Checking and Trust:</a:t>
            </a:r>
            <a:endParaRPr sz="1000">
              <a:latin typeface="Arial"/>
              <a:ea typeface="Arial"/>
              <a:cs typeface="Arial"/>
              <a:sym typeface="Arial"/>
            </a:endParaRPr>
          </a:p>
          <a:p>
            <a:pPr indent="-292100" lvl="0" marL="457200" rtl="0" algn="l">
              <a:lnSpc>
                <a:spcPct val="115000"/>
              </a:lnSpc>
              <a:spcBef>
                <a:spcPts val="1200"/>
              </a:spcBef>
              <a:spcAft>
                <a:spcPts val="0"/>
              </a:spcAft>
              <a:buSzPts val="1000"/>
              <a:buFont typeface="Arial"/>
              <a:buChar char="●"/>
            </a:pPr>
            <a:r>
              <a:rPr lang="en" sz="1000">
                <a:latin typeface="Arial"/>
                <a:ea typeface="Arial"/>
                <a:cs typeface="Arial"/>
                <a:sym typeface="Arial"/>
              </a:rPr>
              <a:t>Fact-Check Labels: Google News provides fact-checking labels on stories, helping users distinguish between verified information and potentially misleading or false claims. Fact-checks are marked by reputable organizations that have independently verified claims in news stories.</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Credible Sources: Google emphasizes promoting credible, reliable news sources and helps highlight stories from publishers that follow journalistic standards.</a:t>
            </a:r>
            <a:endParaRPr sz="100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1000">
                <a:latin typeface="Arial"/>
                <a:ea typeface="Arial"/>
                <a:cs typeface="Arial"/>
                <a:sym typeface="Arial"/>
              </a:rPr>
              <a:t>Top Stories:</a:t>
            </a:r>
            <a:endParaRPr sz="1000">
              <a:latin typeface="Arial"/>
              <a:ea typeface="Arial"/>
              <a:cs typeface="Arial"/>
              <a:sym typeface="Arial"/>
            </a:endParaRPr>
          </a:p>
          <a:p>
            <a:pPr indent="-292100" lvl="0" marL="457200" rtl="0" algn="l">
              <a:lnSpc>
                <a:spcPct val="115000"/>
              </a:lnSpc>
              <a:spcBef>
                <a:spcPts val="1200"/>
              </a:spcBef>
              <a:spcAft>
                <a:spcPts val="0"/>
              </a:spcAft>
              <a:buSzPts val="1000"/>
              <a:buFont typeface="Arial"/>
              <a:buChar char="●"/>
            </a:pPr>
            <a:r>
              <a:rPr lang="en" sz="1000">
                <a:latin typeface="Arial"/>
                <a:ea typeface="Arial"/>
                <a:cs typeface="Arial"/>
                <a:sym typeface="Arial"/>
              </a:rPr>
              <a:t>Breaking News and Global Coverage: The “Top Stories” section covers the most important and breaking news events from around the world. It gives users quick access to global, national, and local headlines.</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Geographical Customization: Top Stories can be customized based on the user’s location or the country they choose to follow, ensuring relevant news that reflects their region’s interests or issues.</a:t>
            </a:r>
            <a:endParaRPr sz="100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1000">
                <a:latin typeface="Arial"/>
                <a:ea typeface="Arial"/>
                <a:cs typeface="Arial"/>
                <a:sym typeface="Arial"/>
              </a:rPr>
              <a:t>Local News:</a:t>
            </a:r>
            <a:endParaRPr sz="1000">
              <a:latin typeface="Arial"/>
              <a:ea typeface="Arial"/>
              <a:cs typeface="Arial"/>
              <a:sym typeface="Arial"/>
            </a:endParaRPr>
          </a:p>
          <a:p>
            <a:pPr indent="-292100" lvl="0" marL="457200" rtl="0" algn="l">
              <a:lnSpc>
                <a:spcPct val="115000"/>
              </a:lnSpc>
              <a:spcBef>
                <a:spcPts val="1200"/>
              </a:spcBef>
              <a:spcAft>
                <a:spcPts val="0"/>
              </a:spcAft>
              <a:buSzPts val="1000"/>
              <a:buFont typeface="Arial"/>
              <a:buChar char="●"/>
            </a:pPr>
            <a:r>
              <a:rPr lang="en" sz="1000">
                <a:latin typeface="Arial"/>
                <a:ea typeface="Arial"/>
                <a:cs typeface="Arial"/>
                <a:sym typeface="Arial"/>
              </a:rPr>
              <a:t>Local News Section: Google News offers local news stories tailored to your geographical location. This section highlights regional news and provides coverage of events specific to your area, including local government updates, community events, and region-specific issues.</a:t>
            </a:r>
            <a:endParaRPr sz="1000">
              <a:latin typeface="Arial"/>
              <a:ea typeface="Arial"/>
              <a:cs typeface="Arial"/>
              <a:sym typeface="Arial"/>
            </a:endParaRPr>
          </a:p>
          <a:p>
            <a:pPr indent="0" lvl="0" marL="457200" rtl="0" algn="l">
              <a:lnSpc>
                <a:spcPct val="115000"/>
              </a:lnSpc>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SzPts val="990"/>
              <a:buNone/>
            </a:pPr>
            <a:r>
              <a:t/>
            </a:r>
            <a:endParaRPr sz="1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3"/>
          <p:cNvSpPr txBox="1"/>
          <p:nvPr>
            <p:ph type="ctrTitle"/>
          </p:nvPr>
        </p:nvSpPr>
        <p:spPr>
          <a:xfrm>
            <a:off x="485875" y="264475"/>
            <a:ext cx="8183700" cy="712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GOOGLE MEET ?</a:t>
            </a:r>
            <a:endParaRPr/>
          </a:p>
        </p:txBody>
      </p:sp>
      <p:sp>
        <p:nvSpPr>
          <p:cNvPr id="373" name="Google Shape;373;p73"/>
          <p:cNvSpPr txBox="1"/>
          <p:nvPr>
            <p:ph idx="1" type="subTitle"/>
          </p:nvPr>
        </p:nvSpPr>
        <p:spPr>
          <a:xfrm>
            <a:off x="485875" y="976675"/>
            <a:ext cx="8183700" cy="37377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1018"/>
              <a:buFont typeface="Arial"/>
              <a:buNone/>
            </a:pPr>
            <a:r>
              <a:rPr lang="en" sz="1217">
                <a:solidFill>
                  <a:schemeClr val="dk2"/>
                </a:solidFill>
                <a:latin typeface="Arial"/>
                <a:ea typeface="Arial"/>
                <a:cs typeface="Arial"/>
                <a:sym typeface="Arial"/>
              </a:rPr>
              <a:t>Google Meet is a video conferencing service that allows you to connect with people from anywhere in the world. It's great for online meetings, classes, or just catching up with friends and family.</a:t>
            </a:r>
            <a:endParaRPr sz="12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lang="en" sz="1217">
                <a:solidFill>
                  <a:schemeClr val="dk2"/>
                </a:solidFill>
                <a:latin typeface="Arial"/>
                <a:ea typeface="Arial"/>
                <a:cs typeface="Arial"/>
                <a:sym typeface="Arial"/>
              </a:rPr>
              <a:t>Here are some of the things you can do with Google Meet:</a:t>
            </a:r>
            <a:endParaRPr sz="1217">
              <a:solidFill>
                <a:schemeClr val="dk2"/>
              </a:solidFill>
              <a:latin typeface="Arial"/>
              <a:ea typeface="Arial"/>
              <a:cs typeface="Arial"/>
              <a:sym typeface="Arial"/>
            </a:endParaRPr>
          </a:p>
          <a:p>
            <a:pPr indent="-305911" lvl="0" marL="457200" rtl="0" algn="l">
              <a:lnSpc>
                <a:spcPct val="95000"/>
              </a:lnSpc>
              <a:spcBef>
                <a:spcPts val="1200"/>
              </a:spcBef>
              <a:spcAft>
                <a:spcPts val="0"/>
              </a:spcAft>
              <a:buClr>
                <a:schemeClr val="dk2"/>
              </a:buClr>
              <a:buSzPts val="1218"/>
              <a:buFont typeface="Arial"/>
              <a:buChar char="●"/>
            </a:pPr>
            <a:r>
              <a:rPr b="1" lang="en" sz="1217">
                <a:solidFill>
                  <a:schemeClr val="dk2"/>
                </a:solidFill>
                <a:latin typeface="Arial"/>
                <a:ea typeface="Arial"/>
                <a:cs typeface="Arial"/>
                <a:sym typeface="Arial"/>
              </a:rPr>
              <a:t>Join meetings:</a:t>
            </a:r>
            <a:r>
              <a:rPr lang="en" sz="1217">
                <a:solidFill>
                  <a:schemeClr val="dk2"/>
                </a:solidFill>
                <a:latin typeface="Arial"/>
                <a:ea typeface="Arial"/>
                <a:cs typeface="Arial"/>
                <a:sym typeface="Arial"/>
              </a:rPr>
              <a:t> You can join meetings by using a meeting code or a link.</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Start meetings:</a:t>
            </a:r>
            <a:r>
              <a:rPr lang="en" sz="1217">
                <a:solidFill>
                  <a:schemeClr val="dk2"/>
                </a:solidFill>
                <a:latin typeface="Arial"/>
                <a:ea typeface="Arial"/>
                <a:cs typeface="Arial"/>
                <a:sym typeface="Arial"/>
              </a:rPr>
              <a:t> You can start your own meetings and invite others to join.</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Share your screen:</a:t>
            </a:r>
            <a:r>
              <a:rPr lang="en" sz="1217">
                <a:solidFill>
                  <a:schemeClr val="dk2"/>
                </a:solidFill>
                <a:latin typeface="Arial"/>
                <a:ea typeface="Arial"/>
                <a:cs typeface="Arial"/>
                <a:sym typeface="Arial"/>
              </a:rPr>
              <a:t> You can share your screen with other participants in the meeting.</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Chat with other participants:</a:t>
            </a:r>
            <a:r>
              <a:rPr lang="en" sz="1217">
                <a:solidFill>
                  <a:schemeClr val="dk2"/>
                </a:solidFill>
                <a:latin typeface="Arial"/>
                <a:ea typeface="Arial"/>
                <a:cs typeface="Arial"/>
                <a:sym typeface="Arial"/>
              </a:rPr>
              <a:t> You can chat with other participants in the meeting.</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Record meetings:</a:t>
            </a:r>
            <a:r>
              <a:rPr lang="en" sz="1217">
                <a:solidFill>
                  <a:schemeClr val="dk2"/>
                </a:solidFill>
                <a:latin typeface="Arial"/>
                <a:ea typeface="Arial"/>
                <a:cs typeface="Arial"/>
                <a:sym typeface="Arial"/>
              </a:rPr>
              <a:t> You can record meetings for later viewing.</a:t>
            </a:r>
            <a:endParaRPr sz="12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lang="en" sz="1217">
                <a:solidFill>
                  <a:schemeClr val="dk2"/>
                </a:solidFill>
                <a:latin typeface="Arial"/>
                <a:ea typeface="Arial"/>
                <a:cs typeface="Arial"/>
                <a:sym typeface="Arial"/>
              </a:rPr>
              <a:t>To use Google Meet, you can download the Google Meet app or use it directly from your web browser.</a:t>
            </a:r>
            <a:endParaRPr sz="12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lang="en" sz="1217">
                <a:solidFill>
                  <a:schemeClr val="dk2"/>
                </a:solidFill>
                <a:latin typeface="Arial"/>
                <a:ea typeface="Arial"/>
                <a:cs typeface="Arial"/>
                <a:sym typeface="Arial"/>
              </a:rPr>
              <a:t>Here are some additional tips for using Google Meet:</a:t>
            </a:r>
            <a:endParaRPr sz="1217">
              <a:solidFill>
                <a:schemeClr val="dk2"/>
              </a:solidFill>
              <a:latin typeface="Arial"/>
              <a:ea typeface="Arial"/>
              <a:cs typeface="Arial"/>
              <a:sym typeface="Arial"/>
            </a:endParaRPr>
          </a:p>
          <a:p>
            <a:pPr indent="-305911" lvl="0" marL="457200" rtl="0" algn="l">
              <a:lnSpc>
                <a:spcPct val="95000"/>
              </a:lnSpc>
              <a:spcBef>
                <a:spcPts val="1200"/>
              </a:spcBef>
              <a:spcAft>
                <a:spcPts val="0"/>
              </a:spcAft>
              <a:buClr>
                <a:schemeClr val="dk2"/>
              </a:buClr>
              <a:buSzPts val="1218"/>
              <a:buFont typeface="Arial"/>
              <a:buChar char="●"/>
            </a:pPr>
            <a:r>
              <a:rPr b="1" lang="en" sz="1217">
                <a:solidFill>
                  <a:schemeClr val="dk2"/>
                </a:solidFill>
                <a:latin typeface="Arial"/>
                <a:ea typeface="Arial"/>
                <a:cs typeface="Arial"/>
                <a:sym typeface="Arial"/>
              </a:rPr>
              <a:t>Make sure you have a good internet connection.</a:t>
            </a:r>
            <a:endParaRPr b="1"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Test your audio and video before the meeting starts.</a:t>
            </a:r>
            <a:endParaRPr b="1"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Mute your microphone when you're not speaking.</a:t>
            </a:r>
            <a:endParaRPr b="1"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Turn off your camera if you don't need to be seen.</a:t>
            </a:r>
            <a:endParaRPr b="1"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Be respectful of other participants.</a:t>
            </a:r>
            <a:endParaRPr b="1" sz="1217">
              <a:solidFill>
                <a:schemeClr val="dk2"/>
              </a:solidFill>
              <a:latin typeface="Arial"/>
              <a:ea typeface="Arial"/>
              <a:cs typeface="Arial"/>
              <a:sym typeface="Arial"/>
            </a:endParaRPr>
          </a:p>
          <a:p>
            <a:pPr indent="0" lvl="0" marL="0" rtl="0" algn="l">
              <a:lnSpc>
                <a:spcPct val="80000"/>
              </a:lnSpc>
              <a:spcBef>
                <a:spcPts val="1200"/>
              </a:spcBef>
              <a:spcAft>
                <a:spcPts val="0"/>
              </a:spcAft>
              <a:buSzPts val="1018"/>
              <a:buNone/>
            </a:pPr>
            <a:r>
              <a:t/>
            </a:r>
            <a:endParaRPr sz="222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4"/>
          <p:cNvSpPr txBox="1"/>
          <p:nvPr>
            <p:ph type="ctrTitle"/>
          </p:nvPr>
        </p:nvSpPr>
        <p:spPr>
          <a:xfrm>
            <a:off x="485875" y="264475"/>
            <a:ext cx="8183700" cy="36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GOOGLE DRIVE ?</a:t>
            </a:r>
            <a:endParaRPr/>
          </a:p>
        </p:txBody>
      </p:sp>
      <p:sp>
        <p:nvSpPr>
          <p:cNvPr id="379" name="Google Shape;379;p74"/>
          <p:cNvSpPr txBox="1"/>
          <p:nvPr>
            <p:ph idx="1" type="subTitle"/>
          </p:nvPr>
        </p:nvSpPr>
        <p:spPr>
          <a:xfrm>
            <a:off x="-28625" y="600250"/>
            <a:ext cx="9212700" cy="40263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1018"/>
              <a:buFont typeface="Arial"/>
              <a:buNone/>
            </a:pPr>
            <a:r>
              <a:rPr lang="en" sz="1117">
                <a:solidFill>
                  <a:schemeClr val="dk2"/>
                </a:solidFill>
                <a:latin typeface="Arial"/>
                <a:ea typeface="Arial"/>
                <a:cs typeface="Arial"/>
                <a:sym typeface="Arial"/>
              </a:rPr>
              <a:t>Google Drive is a cloud storage service that allows you to store, access, and share your files online. It's part of the Google Workspace suite of productivity tools, which also includes Google Docs, Sheets, Slides, and Gmail.</a:t>
            </a:r>
            <a:endParaRPr sz="11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117">
                <a:solidFill>
                  <a:schemeClr val="dk2"/>
                </a:solidFill>
                <a:latin typeface="Arial"/>
                <a:ea typeface="Arial"/>
                <a:cs typeface="Arial"/>
                <a:sym typeface="Arial"/>
              </a:rPr>
              <a:t>Key Features of Google Drive:</a:t>
            </a:r>
            <a:endParaRPr b="1" sz="1117">
              <a:solidFill>
                <a:schemeClr val="dk2"/>
              </a:solidFill>
              <a:latin typeface="Arial"/>
              <a:ea typeface="Arial"/>
              <a:cs typeface="Arial"/>
              <a:sym typeface="Arial"/>
            </a:endParaRPr>
          </a:p>
          <a:p>
            <a:pPr indent="-299561" lvl="0" marL="457200" rtl="0" algn="l">
              <a:lnSpc>
                <a:spcPct val="95000"/>
              </a:lnSpc>
              <a:spcBef>
                <a:spcPts val="1200"/>
              </a:spcBef>
              <a:spcAft>
                <a:spcPts val="0"/>
              </a:spcAft>
              <a:buClr>
                <a:schemeClr val="dk2"/>
              </a:buClr>
              <a:buSzPts val="1118"/>
              <a:buFont typeface="Arial"/>
              <a:buChar char="●"/>
            </a:pPr>
            <a:r>
              <a:rPr b="1" lang="en" sz="1117">
                <a:solidFill>
                  <a:schemeClr val="dk2"/>
                </a:solidFill>
                <a:latin typeface="Arial"/>
                <a:ea typeface="Arial"/>
                <a:cs typeface="Arial"/>
                <a:sym typeface="Arial"/>
              </a:rPr>
              <a:t>File Storage:</a:t>
            </a:r>
            <a:r>
              <a:rPr lang="en" sz="1117">
                <a:solidFill>
                  <a:schemeClr val="dk2"/>
                </a:solidFill>
                <a:latin typeface="Arial"/>
                <a:ea typeface="Arial"/>
                <a:cs typeface="Arial"/>
                <a:sym typeface="Arial"/>
              </a:rPr>
              <a:t> You can store various file types, including documents, spreadsheets, presentations, PDFs, images, videos, and more.</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Online Editing:</a:t>
            </a:r>
            <a:r>
              <a:rPr lang="en" sz="1117">
                <a:solidFill>
                  <a:schemeClr val="dk2"/>
                </a:solidFill>
                <a:latin typeface="Arial"/>
                <a:ea typeface="Arial"/>
                <a:cs typeface="Arial"/>
                <a:sym typeface="Arial"/>
              </a:rPr>
              <a:t> Collaborate with others in real-time using Google Docs, Sheets, and Slides.</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Offline Access:</a:t>
            </a:r>
            <a:r>
              <a:rPr lang="en" sz="1117">
                <a:solidFill>
                  <a:schemeClr val="dk2"/>
                </a:solidFill>
                <a:latin typeface="Arial"/>
                <a:ea typeface="Arial"/>
                <a:cs typeface="Arial"/>
                <a:sym typeface="Arial"/>
              </a:rPr>
              <a:t> Access your files offline on your computer or mobile device.</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Sharing and Collaboration:</a:t>
            </a:r>
            <a:r>
              <a:rPr lang="en" sz="1117">
                <a:solidFill>
                  <a:schemeClr val="dk2"/>
                </a:solidFill>
                <a:latin typeface="Arial"/>
                <a:ea typeface="Arial"/>
                <a:cs typeface="Arial"/>
                <a:sym typeface="Arial"/>
              </a:rPr>
              <a:t> Easily share files with others and set permissions to control who can view, edit, or comment on them.</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Powerful Search:</a:t>
            </a:r>
            <a:r>
              <a:rPr lang="en" sz="1117">
                <a:solidFill>
                  <a:schemeClr val="dk2"/>
                </a:solidFill>
                <a:latin typeface="Arial"/>
                <a:ea typeface="Arial"/>
                <a:cs typeface="Arial"/>
                <a:sym typeface="Arial"/>
              </a:rPr>
              <a:t> Quickly find files using keywords, file types, or other criteria.</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Version History:</a:t>
            </a:r>
            <a:r>
              <a:rPr lang="en" sz="1117">
                <a:solidFill>
                  <a:schemeClr val="dk2"/>
                </a:solidFill>
                <a:latin typeface="Arial"/>
                <a:ea typeface="Arial"/>
                <a:cs typeface="Arial"/>
                <a:sym typeface="Arial"/>
              </a:rPr>
              <a:t> Keep track of changes to your files and restore previous versions if needed.</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Integration with Other Google Services:</a:t>
            </a:r>
            <a:r>
              <a:rPr lang="en" sz="1117">
                <a:solidFill>
                  <a:schemeClr val="dk2"/>
                </a:solidFill>
                <a:latin typeface="Arial"/>
                <a:ea typeface="Arial"/>
                <a:cs typeface="Arial"/>
                <a:sym typeface="Arial"/>
              </a:rPr>
              <a:t> Seamlessly integrate with other Google services like Gmail, Calendar, and Photos.</a:t>
            </a:r>
            <a:endParaRPr sz="9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117">
                <a:solidFill>
                  <a:schemeClr val="dk2"/>
                </a:solidFill>
                <a:latin typeface="Arial"/>
                <a:ea typeface="Arial"/>
                <a:cs typeface="Arial"/>
                <a:sym typeface="Arial"/>
              </a:rPr>
              <a:t>How to Use Google Drive:</a:t>
            </a:r>
            <a:endParaRPr b="1" sz="1117">
              <a:solidFill>
                <a:schemeClr val="dk2"/>
              </a:solidFill>
              <a:latin typeface="Arial"/>
              <a:ea typeface="Arial"/>
              <a:cs typeface="Arial"/>
              <a:sym typeface="Arial"/>
            </a:endParaRPr>
          </a:p>
          <a:p>
            <a:pPr indent="-299561" lvl="0" marL="457200" rtl="0" algn="l">
              <a:lnSpc>
                <a:spcPct val="95000"/>
              </a:lnSpc>
              <a:spcBef>
                <a:spcPts val="120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Create a Google Account:</a:t>
            </a:r>
            <a:r>
              <a:rPr lang="en" sz="1117">
                <a:solidFill>
                  <a:schemeClr val="dk2"/>
                </a:solidFill>
                <a:latin typeface="Arial"/>
                <a:ea typeface="Arial"/>
                <a:cs typeface="Arial"/>
                <a:sym typeface="Arial"/>
              </a:rPr>
              <a:t> If you don't have one already, create a free Google account.</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Access Google Drive:</a:t>
            </a:r>
            <a:r>
              <a:rPr lang="en" sz="1117">
                <a:solidFill>
                  <a:schemeClr val="dk2"/>
                </a:solidFill>
                <a:latin typeface="Arial"/>
                <a:ea typeface="Arial"/>
                <a:cs typeface="Arial"/>
                <a:sym typeface="Arial"/>
              </a:rPr>
              <a:t> Go to drive.google.com or use the Google Drive app on your device.</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Upload Files:</a:t>
            </a:r>
            <a:r>
              <a:rPr lang="en" sz="1117">
                <a:solidFill>
                  <a:schemeClr val="dk2"/>
                </a:solidFill>
                <a:latin typeface="Arial"/>
                <a:ea typeface="Arial"/>
                <a:cs typeface="Arial"/>
                <a:sym typeface="Arial"/>
              </a:rPr>
              <a:t> Drag and drop files or folders onto the Drive window to upload them.</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Create New Files:</a:t>
            </a:r>
            <a:r>
              <a:rPr lang="en" sz="1117">
                <a:solidFill>
                  <a:schemeClr val="dk2"/>
                </a:solidFill>
                <a:latin typeface="Arial"/>
                <a:ea typeface="Arial"/>
                <a:cs typeface="Arial"/>
                <a:sym typeface="Arial"/>
              </a:rPr>
              <a:t> Use the "New" button to create new documents, spreadsheets, presentations, or folders.</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Share Files:</a:t>
            </a:r>
            <a:r>
              <a:rPr lang="en" sz="1117">
                <a:solidFill>
                  <a:schemeClr val="dk2"/>
                </a:solidFill>
                <a:latin typeface="Arial"/>
                <a:ea typeface="Arial"/>
                <a:cs typeface="Arial"/>
                <a:sym typeface="Arial"/>
              </a:rPr>
              <a:t> Right-click on a file or folder, select "Share," and add the email addresses of people you want to share it with.</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Collaborate:</a:t>
            </a:r>
            <a:r>
              <a:rPr lang="en" sz="1117">
                <a:solidFill>
                  <a:schemeClr val="dk2"/>
                </a:solidFill>
                <a:latin typeface="Arial"/>
                <a:ea typeface="Arial"/>
                <a:cs typeface="Arial"/>
                <a:sym typeface="Arial"/>
              </a:rPr>
              <a:t> Edit documents, spreadsheets, and presentations simultaneously with others.</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Organize Files:</a:t>
            </a:r>
            <a:r>
              <a:rPr lang="en" sz="1117">
                <a:solidFill>
                  <a:schemeClr val="dk2"/>
                </a:solidFill>
                <a:latin typeface="Arial"/>
                <a:ea typeface="Arial"/>
                <a:cs typeface="Arial"/>
                <a:sym typeface="Arial"/>
              </a:rPr>
              <a:t> Create folders to organize your files and keep your Drive tidy.</a:t>
            </a:r>
            <a:endParaRPr sz="1117">
              <a:solidFill>
                <a:schemeClr val="dk2"/>
              </a:solidFill>
              <a:latin typeface="Arial"/>
              <a:ea typeface="Arial"/>
              <a:cs typeface="Arial"/>
              <a:sym typeface="Arial"/>
            </a:endParaRPr>
          </a:p>
          <a:p>
            <a:pPr indent="0" lvl="0" marL="0" rtl="0" algn="l">
              <a:lnSpc>
                <a:spcPct val="80000"/>
              </a:lnSpc>
              <a:spcBef>
                <a:spcPts val="1200"/>
              </a:spcBef>
              <a:spcAft>
                <a:spcPts val="0"/>
              </a:spcAft>
              <a:buSzPts val="1018"/>
              <a:buNone/>
            </a:pPr>
            <a:r>
              <a:t/>
            </a:r>
            <a:endParaRPr sz="232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75"/>
          <p:cNvSpPr txBox="1"/>
          <p:nvPr>
            <p:ph type="ctrTitle"/>
          </p:nvPr>
        </p:nvSpPr>
        <p:spPr>
          <a:xfrm>
            <a:off x="485875" y="264475"/>
            <a:ext cx="8183700" cy="30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GOOGLE </a:t>
            </a:r>
            <a:r>
              <a:rPr lang="en"/>
              <a:t>PLAY STORE</a:t>
            </a:r>
            <a:r>
              <a:rPr lang="en"/>
              <a:t> ?</a:t>
            </a:r>
            <a:endParaRPr/>
          </a:p>
        </p:txBody>
      </p:sp>
      <p:sp>
        <p:nvSpPr>
          <p:cNvPr id="385" name="Google Shape;385;p75"/>
          <p:cNvSpPr txBox="1"/>
          <p:nvPr>
            <p:ph idx="1" type="subTitle"/>
          </p:nvPr>
        </p:nvSpPr>
        <p:spPr>
          <a:xfrm>
            <a:off x="192100" y="480250"/>
            <a:ext cx="8756700" cy="4178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400">
                <a:solidFill>
                  <a:schemeClr val="dk2"/>
                </a:solidFill>
                <a:latin typeface="Arial"/>
                <a:ea typeface="Arial"/>
                <a:cs typeface="Arial"/>
                <a:sym typeface="Arial"/>
              </a:rPr>
              <a:t>Google Play Store is the official app store for Android devices. It's a digital distribution service where you can find and download a vast array of apps, games, movies, TV shows, books, and music.  </a:t>
            </a:r>
            <a:endParaRPr sz="14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b="1" lang="en" sz="1400">
                <a:solidFill>
                  <a:schemeClr val="dk2"/>
                </a:solidFill>
                <a:latin typeface="Arial"/>
                <a:ea typeface="Arial"/>
                <a:cs typeface="Arial"/>
                <a:sym typeface="Arial"/>
              </a:rPr>
              <a:t>Key Features:</a:t>
            </a:r>
            <a:endParaRPr b="1" sz="1400">
              <a:solidFill>
                <a:schemeClr val="dk2"/>
              </a:solidFill>
              <a:latin typeface="Arial"/>
              <a:ea typeface="Arial"/>
              <a:cs typeface="Arial"/>
              <a:sym typeface="Arial"/>
            </a:endParaRPr>
          </a:p>
          <a:p>
            <a:pPr indent="-317500" lvl="0" marL="457200" rtl="0" algn="l">
              <a:lnSpc>
                <a:spcPct val="115000"/>
              </a:lnSpc>
              <a:spcBef>
                <a:spcPts val="1200"/>
              </a:spcBef>
              <a:spcAft>
                <a:spcPts val="0"/>
              </a:spcAft>
              <a:buClr>
                <a:schemeClr val="dk2"/>
              </a:buClr>
              <a:buSzPts val="1400"/>
              <a:buFont typeface="Arial"/>
              <a:buChar char="●"/>
            </a:pPr>
            <a:r>
              <a:rPr b="1" lang="en" sz="1400">
                <a:solidFill>
                  <a:schemeClr val="dk2"/>
                </a:solidFill>
                <a:latin typeface="Arial"/>
                <a:ea typeface="Arial"/>
                <a:cs typeface="Arial"/>
                <a:sym typeface="Arial"/>
              </a:rPr>
              <a:t>App and Game Library:</a:t>
            </a:r>
            <a:r>
              <a:rPr lang="en" sz="1400">
                <a:solidFill>
                  <a:schemeClr val="dk2"/>
                </a:solidFill>
                <a:latin typeface="Arial"/>
                <a:ea typeface="Arial"/>
                <a:cs typeface="Arial"/>
                <a:sym typeface="Arial"/>
              </a:rPr>
              <a:t> Access a massive collection of apps and games for various purposes, from productivity tools to entertainment.  </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Digital Content:</a:t>
            </a:r>
            <a:r>
              <a:rPr lang="en" sz="1400">
                <a:solidFill>
                  <a:schemeClr val="dk2"/>
                </a:solidFill>
                <a:latin typeface="Arial"/>
                <a:ea typeface="Arial"/>
                <a:cs typeface="Arial"/>
                <a:sym typeface="Arial"/>
              </a:rPr>
              <a:t> Purchase and download movies, TV shows, books, and music.  </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User Reviews and Ratings:</a:t>
            </a:r>
            <a:r>
              <a:rPr lang="en" sz="1400">
                <a:solidFill>
                  <a:schemeClr val="dk2"/>
                </a:solidFill>
                <a:latin typeface="Arial"/>
                <a:ea typeface="Arial"/>
                <a:cs typeface="Arial"/>
                <a:sym typeface="Arial"/>
              </a:rPr>
              <a:t> Read reviews and ratings from other users to make informed decisions.</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Automatic Updates:</a:t>
            </a:r>
            <a:r>
              <a:rPr lang="en" sz="1400">
                <a:solidFill>
                  <a:schemeClr val="dk2"/>
                </a:solidFill>
                <a:latin typeface="Arial"/>
                <a:ea typeface="Arial"/>
                <a:cs typeface="Arial"/>
                <a:sym typeface="Arial"/>
              </a:rPr>
              <a:t> Keep your apps and games up-to-date with automatic updates.  </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Family Library:</a:t>
            </a:r>
            <a:r>
              <a:rPr lang="en" sz="1400">
                <a:solidFill>
                  <a:schemeClr val="dk2"/>
                </a:solidFill>
                <a:latin typeface="Arial"/>
                <a:ea typeface="Arial"/>
                <a:cs typeface="Arial"/>
                <a:sym typeface="Arial"/>
              </a:rPr>
              <a:t> Share apps and games with family members using Family Library.  </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Parental Controls:</a:t>
            </a:r>
            <a:r>
              <a:rPr lang="en" sz="1400">
                <a:solidFill>
                  <a:schemeClr val="dk2"/>
                </a:solidFill>
                <a:latin typeface="Arial"/>
                <a:ea typeface="Arial"/>
                <a:cs typeface="Arial"/>
                <a:sym typeface="Arial"/>
              </a:rPr>
              <a:t> Set parental controls to manage app purchases and content access.</a:t>
            </a:r>
            <a:br>
              <a:rPr lang="en" sz="1400">
                <a:solidFill>
                  <a:schemeClr val="dk2"/>
                </a:solidFill>
                <a:latin typeface="Arial"/>
                <a:ea typeface="Arial"/>
                <a:cs typeface="Arial"/>
                <a:sym typeface="Arial"/>
              </a:rPr>
            </a:br>
            <a:r>
              <a:rPr lang="en" sz="1400">
                <a:solidFill>
                  <a:schemeClr val="dk2"/>
                </a:solidFill>
                <a:latin typeface="Arial"/>
                <a:ea typeface="Arial"/>
                <a:cs typeface="Arial"/>
                <a:sym typeface="Arial"/>
              </a:rPr>
              <a:t>  </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t/>
            </a:r>
            <a:endParaRPr sz="14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76"/>
          <p:cNvSpPr txBox="1"/>
          <p:nvPr>
            <p:ph type="ctrTitle"/>
          </p:nvPr>
        </p:nvSpPr>
        <p:spPr>
          <a:xfrm>
            <a:off x="64025" y="632325"/>
            <a:ext cx="9028800" cy="39141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900">
                <a:latin typeface="Arial"/>
                <a:ea typeface="Arial"/>
                <a:cs typeface="Arial"/>
                <a:sym typeface="Arial"/>
              </a:rPr>
              <a:t>How to Use:</a:t>
            </a:r>
            <a:endParaRPr sz="900">
              <a:latin typeface="Arial"/>
              <a:ea typeface="Arial"/>
              <a:cs typeface="Arial"/>
              <a:sym typeface="Arial"/>
            </a:endParaRPr>
          </a:p>
          <a:p>
            <a:pPr indent="-285750" lvl="0" marL="457200" rtl="0" algn="l">
              <a:lnSpc>
                <a:spcPct val="115000"/>
              </a:lnSpc>
              <a:spcBef>
                <a:spcPts val="1200"/>
              </a:spcBef>
              <a:spcAft>
                <a:spcPts val="0"/>
              </a:spcAft>
              <a:buSzPts val="900"/>
              <a:buFont typeface="Arial"/>
              <a:buAutoNum type="arabicPeriod"/>
            </a:pPr>
            <a:r>
              <a:rPr lang="en" sz="900">
                <a:latin typeface="Arial"/>
                <a:ea typeface="Arial"/>
                <a:cs typeface="Arial"/>
                <a:sym typeface="Arial"/>
              </a:rPr>
              <a:t>Open the Play Store App:</a:t>
            </a:r>
            <a:r>
              <a:rPr b="0" lang="en" sz="900">
                <a:latin typeface="Arial"/>
                <a:ea typeface="Arial"/>
                <a:cs typeface="Arial"/>
                <a:sym typeface="Arial"/>
              </a:rPr>
              <a:t> Find the Play Store app on your Android device's home screen or app drawer.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rPr lang="en" sz="900">
                <a:latin typeface="Arial"/>
                <a:ea typeface="Arial"/>
                <a:cs typeface="Arial"/>
                <a:sym typeface="Arial"/>
              </a:rPr>
              <a:t>Search:</a:t>
            </a:r>
            <a:r>
              <a:rPr b="0" lang="en" sz="900">
                <a:latin typeface="Arial"/>
                <a:ea typeface="Arial"/>
                <a:cs typeface="Arial"/>
                <a:sym typeface="Arial"/>
              </a:rPr>
              <a:t> Use the search bar to find specific apps, games, or other content.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rPr lang="en" sz="900">
                <a:latin typeface="Arial"/>
                <a:ea typeface="Arial"/>
                <a:cs typeface="Arial"/>
                <a:sym typeface="Arial"/>
              </a:rPr>
              <a:t>Browse Categories:</a:t>
            </a:r>
            <a:r>
              <a:rPr b="0" lang="en" sz="900">
                <a:latin typeface="Arial"/>
                <a:ea typeface="Arial"/>
                <a:cs typeface="Arial"/>
                <a:sym typeface="Arial"/>
              </a:rPr>
              <a:t> Explore different categories like "Games," "Apps," "Movies &amp; TV," "Books," and "Music."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rPr lang="en" sz="900">
                <a:latin typeface="Arial"/>
                <a:ea typeface="Arial"/>
                <a:cs typeface="Arial"/>
                <a:sym typeface="Arial"/>
              </a:rPr>
              <a:t>Install Apps:</a:t>
            </a:r>
            <a:r>
              <a:rPr b="0" lang="en" sz="900">
                <a:latin typeface="Arial"/>
                <a:ea typeface="Arial"/>
                <a:cs typeface="Arial"/>
                <a:sym typeface="Arial"/>
              </a:rPr>
              <a:t> Tap the "Install" button to download and install apps.</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rPr lang="en" sz="900">
                <a:latin typeface="Arial"/>
                <a:ea typeface="Arial"/>
                <a:cs typeface="Arial"/>
                <a:sym typeface="Arial"/>
              </a:rPr>
              <a:t>Manage Apps:</a:t>
            </a:r>
            <a:r>
              <a:rPr b="0" lang="en" sz="900">
                <a:latin typeface="Arial"/>
                <a:ea typeface="Arial"/>
                <a:cs typeface="Arial"/>
                <a:sym typeface="Arial"/>
              </a:rPr>
              <a:t> Update, uninstall, or disable apps from the Play Store.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rPr lang="en" sz="900">
                <a:latin typeface="Arial"/>
                <a:ea typeface="Arial"/>
                <a:cs typeface="Arial"/>
                <a:sym typeface="Arial"/>
              </a:rPr>
              <a:t>Purchase Content:</a:t>
            </a:r>
            <a:r>
              <a:rPr b="0" lang="en" sz="900">
                <a:latin typeface="Arial"/>
                <a:ea typeface="Arial"/>
                <a:cs typeface="Arial"/>
                <a:sym typeface="Arial"/>
              </a:rPr>
              <a:t> Use your Google account to purchase paid apps, games, and digital content.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AutoNum type="arabicPeriod"/>
            </a:pPr>
            <a:r>
              <a:t/>
            </a:r>
            <a:endParaRPr b="0" sz="9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900">
                <a:latin typeface="Arial"/>
                <a:ea typeface="Arial"/>
                <a:cs typeface="Arial"/>
                <a:sym typeface="Arial"/>
              </a:rPr>
              <a:t>Tips for a Better Experience:</a:t>
            </a:r>
            <a:endParaRPr sz="900">
              <a:latin typeface="Arial"/>
              <a:ea typeface="Arial"/>
              <a:cs typeface="Arial"/>
              <a:sym typeface="Arial"/>
            </a:endParaRPr>
          </a:p>
          <a:p>
            <a:pPr indent="-285750" lvl="0" marL="457200" rtl="0" algn="l">
              <a:lnSpc>
                <a:spcPct val="115000"/>
              </a:lnSpc>
              <a:spcBef>
                <a:spcPts val="1200"/>
              </a:spcBef>
              <a:spcAft>
                <a:spcPts val="0"/>
              </a:spcAft>
              <a:buSzPts val="900"/>
              <a:buFont typeface="Arial"/>
              <a:buChar char="●"/>
            </a:pPr>
            <a:r>
              <a:rPr lang="en" sz="900">
                <a:latin typeface="Arial"/>
                <a:ea typeface="Arial"/>
                <a:cs typeface="Arial"/>
                <a:sym typeface="Arial"/>
              </a:rPr>
              <a:t>Check for Updates Regularly:</a:t>
            </a:r>
            <a:r>
              <a:rPr b="0" lang="en" sz="900">
                <a:latin typeface="Arial"/>
                <a:ea typeface="Arial"/>
                <a:cs typeface="Arial"/>
                <a:sym typeface="Arial"/>
              </a:rPr>
              <a:t> Keep your apps and the Play Store app itself updated for the best performance and security.</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Char char="●"/>
            </a:pPr>
            <a:r>
              <a:rPr lang="en" sz="900">
                <a:latin typeface="Arial"/>
                <a:ea typeface="Arial"/>
                <a:cs typeface="Arial"/>
                <a:sym typeface="Arial"/>
              </a:rPr>
              <a:t>Read Reviews and Ratings:</a:t>
            </a:r>
            <a:r>
              <a:rPr b="0" lang="en" sz="900">
                <a:latin typeface="Arial"/>
                <a:ea typeface="Arial"/>
                <a:cs typeface="Arial"/>
                <a:sym typeface="Arial"/>
              </a:rPr>
              <a:t> Before downloading an app, read reviews and ratings to get a sense of its quality and functionality.</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Char char="●"/>
            </a:pPr>
            <a:r>
              <a:rPr lang="en" sz="900">
                <a:latin typeface="Arial"/>
                <a:ea typeface="Arial"/>
                <a:cs typeface="Arial"/>
                <a:sym typeface="Arial"/>
              </a:rPr>
              <a:t>Use Parental Controls:</a:t>
            </a:r>
            <a:r>
              <a:rPr b="0" lang="en" sz="900">
                <a:latin typeface="Arial"/>
                <a:ea typeface="Arial"/>
                <a:cs typeface="Arial"/>
                <a:sym typeface="Arial"/>
              </a:rPr>
              <a:t> If you have children, set up parental controls to restrict access to certain content.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Char char="●"/>
            </a:pPr>
            <a:r>
              <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Char char="●"/>
            </a:pPr>
            <a:r>
              <a:rPr lang="en" sz="900">
                <a:latin typeface="Arial"/>
                <a:ea typeface="Arial"/>
                <a:cs typeface="Arial"/>
                <a:sym typeface="Arial"/>
              </a:rPr>
              <a:t>Be Cautious of Fake Apps:</a:t>
            </a:r>
            <a:r>
              <a:rPr b="0" lang="en" sz="900">
                <a:latin typeface="Arial"/>
                <a:ea typeface="Arial"/>
                <a:cs typeface="Arial"/>
                <a:sym typeface="Arial"/>
              </a:rPr>
              <a:t> Be wary of apps that promise unrealistic benefits or have suspicious reviews.</a:t>
            </a:r>
            <a:endParaRPr b="0" sz="900">
              <a:latin typeface="Arial"/>
              <a:ea typeface="Arial"/>
              <a:cs typeface="Arial"/>
              <a:sym typeface="Arial"/>
            </a:endParaRPr>
          </a:p>
          <a:p>
            <a:pPr indent="-285750" lvl="0" marL="457200" rtl="0" algn="l">
              <a:lnSpc>
                <a:spcPct val="115000"/>
              </a:lnSpc>
              <a:spcBef>
                <a:spcPts val="0"/>
              </a:spcBef>
              <a:spcAft>
                <a:spcPts val="0"/>
              </a:spcAft>
              <a:buSzPts val="900"/>
              <a:buFont typeface="Arial"/>
              <a:buChar char="●"/>
            </a:pPr>
            <a:r>
              <a:rPr lang="en" sz="900">
                <a:latin typeface="Arial"/>
                <a:ea typeface="Arial"/>
                <a:cs typeface="Arial"/>
                <a:sym typeface="Arial"/>
              </a:rPr>
              <a:t>Manage Storage:</a:t>
            </a:r>
            <a:r>
              <a:rPr b="0" lang="en" sz="900">
                <a:latin typeface="Arial"/>
                <a:ea typeface="Arial"/>
                <a:cs typeface="Arial"/>
                <a:sym typeface="Arial"/>
              </a:rPr>
              <a:t> Regularly check your device's storage and uninstall unused apps to free up space.</a:t>
            </a:r>
            <a:endParaRPr b="0" sz="9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7"/>
          <p:cNvSpPr txBox="1"/>
          <p:nvPr>
            <p:ph type="ctrTitle"/>
          </p:nvPr>
        </p:nvSpPr>
        <p:spPr>
          <a:xfrm>
            <a:off x="485875" y="264475"/>
            <a:ext cx="8183700" cy="28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GOOGLE SHOPPING ?</a:t>
            </a:r>
            <a:endParaRPr/>
          </a:p>
        </p:txBody>
      </p:sp>
      <p:sp>
        <p:nvSpPr>
          <p:cNvPr id="396" name="Google Shape;396;p77"/>
          <p:cNvSpPr txBox="1"/>
          <p:nvPr>
            <p:ph idx="1" type="subTitle"/>
          </p:nvPr>
        </p:nvSpPr>
        <p:spPr>
          <a:xfrm>
            <a:off x="120075" y="552175"/>
            <a:ext cx="8549400" cy="4106400"/>
          </a:xfrm>
          <a:prstGeom prst="rect">
            <a:avLst/>
          </a:prstGeom>
        </p:spPr>
        <p:txBody>
          <a:bodyPr anchorCtr="0" anchor="t" bIns="91425" lIns="91425" spcFirstLastPara="1" rIns="91425" wrap="square" tIns="91425">
            <a:normAutofit fontScale="55000" lnSpcReduction="20000"/>
          </a:bodyPr>
          <a:lstStyle/>
          <a:p>
            <a:pPr indent="0" lvl="0" marL="0" rtl="0" algn="l">
              <a:lnSpc>
                <a:spcPct val="115000"/>
              </a:lnSpc>
              <a:spcBef>
                <a:spcPts val="1200"/>
              </a:spcBef>
              <a:spcAft>
                <a:spcPts val="0"/>
              </a:spcAft>
              <a:buClr>
                <a:schemeClr val="dk2"/>
              </a:buClr>
              <a:buSzPct val="51414"/>
              <a:buFont typeface="Arial"/>
              <a:buNone/>
            </a:pPr>
            <a:r>
              <a:rPr b="1" lang="en" sz="2139">
                <a:solidFill>
                  <a:schemeClr val="dk2"/>
                </a:solidFill>
                <a:latin typeface="Arial"/>
                <a:ea typeface="Arial"/>
                <a:cs typeface="Arial"/>
                <a:sym typeface="Arial"/>
              </a:rPr>
              <a:t>Google Shopping is a powerful tool that helps you find and compare products from various online retailers. It leverages Google's search technology to provide a seamless shopping experience.</a:t>
            </a:r>
            <a:endParaRPr b="1" sz="2139">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51414"/>
              <a:buFont typeface="Arial"/>
              <a:buNone/>
            </a:pPr>
            <a:r>
              <a:rPr b="1" lang="en" sz="2139">
                <a:solidFill>
                  <a:schemeClr val="dk2"/>
                </a:solidFill>
                <a:latin typeface="Arial"/>
                <a:ea typeface="Arial"/>
                <a:cs typeface="Arial"/>
                <a:sym typeface="Arial"/>
              </a:rPr>
              <a:t>Key Features:</a:t>
            </a:r>
            <a:endParaRPr b="1" sz="2139">
              <a:solidFill>
                <a:schemeClr val="dk2"/>
              </a:solidFill>
              <a:latin typeface="Arial"/>
              <a:ea typeface="Arial"/>
              <a:cs typeface="Arial"/>
              <a:sym typeface="Arial"/>
            </a:endParaRPr>
          </a:p>
          <a:p>
            <a:pPr indent="-303320" lvl="0" marL="457200" rtl="0" algn="l">
              <a:lnSpc>
                <a:spcPct val="115000"/>
              </a:lnSpc>
              <a:spcBef>
                <a:spcPts val="1200"/>
              </a:spcBef>
              <a:spcAft>
                <a:spcPts val="0"/>
              </a:spcAft>
              <a:buClr>
                <a:schemeClr val="dk2"/>
              </a:buClr>
              <a:buSzPct val="100000"/>
              <a:buFont typeface="Arial"/>
              <a:buChar char="●"/>
            </a:pPr>
            <a:r>
              <a:rPr b="1" lang="en" sz="2139">
                <a:solidFill>
                  <a:schemeClr val="dk2"/>
                </a:solidFill>
                <a:latin typeface="Arial"/>
                <a:ea typeface="Arial"/>
                <a:cs typeface="Arial"/>
                <a:sym typeface="Arial"/>
              </a:rPr>
              <a:t>Product Search: Easily search for products using keywords or browse through categories.</a:t>
            </a:r>
            <a:endParaRPr b="1" sz="2139">
              <a:solidFill>
                <a:schemeClr val="dk2"/>
              </a:solidFill>
              <a:latin typeface="Arial"/>
              <a:ea typeface="Arial"/>
              <a:cs typeface="Arial"/>
              <a:sym typeface="Arial"/>
            </a:endParaRPr>
          </a:p>
          <a:p>
            <a:pPr indent="-303320" lvl="0" marL="457200" rtl="0" algn="l">
              <a:lnSpc>
                <a:spcPct val="115000"/>
              </a:lnSpc>
              <a:spcBef>
                <a:spcPts val="0"/>
              </a:spcBef>
              <a:spcAft>
                <a:spcPts val="0"/>
              </a:spcAft>
              <a:buClr>
                <a:schemeClr val="dk2"/>
              </a:buClr>
              <a:buSzPct val="100000"/>
              <a:buFont typeface="Arial"/>
              <a:buChar char="●"/>
            </a:pPr>
            <a:r>
              <a:rPr b="1" lang="en" sz="2139">
                <a:solidFill>
                  <a:schemeClr val="dk2"/>
                </a:solidFill>
                <a:latin typeface="Arial"/>
                <a:ea typeface="Arial"/>
                <a:cs typeface="Arial"/>
                <a:sym typeface="Arial"/>
              </a:rPr>
              <a:t>Price Comparison: Quickly compare prices from different sellers to find the best deals.</a:t>
            </a:r>
            <a:endParaRPr b="1" sz="2139">
              <a:solidFill>
                <a:schemeClr val="dk2"/>
              </a:solidFill>
              <a:latin typeface="Arial"/>
              <a:ea typeface="Arial"/>
              <a:cs typeface="Arial"/>
              <a:sym typeface="Arial"/>
            </a:endParaRPr>
          </a:p>
          <a:p>
            <a:pPr indent="-303320" lvl="0" marL="457200" rtl="0" algn="l">
              <a:lnSpc>
                <a:spcPct val="115000"/>
              </a:lnSpc>
              <a:spcBef>
                <a:spcPts val="0"/>
              </a:spcBef>
              <a:spcAft>
                <a:spcPts val="0"/>
              </a:spcAft>
              <a:buClr>
                <a:schemeClr val="dk2"/>
              </a:buClr>
              <a:buSzPct val="100000"/>
              <a:buFont typeface="Arial"/>
              <a:buChar char="●"/>
            </a:pPr>
            <a:r>
              <a:rPr b="1" lang="en" sz="2139">
                <a:solidFill>
                  <a:schemeClr val="dk2"/>
                </a:solidFill>
                <a:latin typeface="Arial"/>
                <a:ea typeface="Arial"/>
                <a:cs typeface="Arial"/>
                <a:sym typeface="Arial"/>
              </a:rPr>
              <a:t>Product Information: Access detailed product information, including descriptions, images, and customer reviews.</a:t>
            </a:r>
            <a:endParaRPr b="1" sz="2139">
              <a:solidFill>
                <a:schemeClr val="dk2"/>
              </a:solidFill>
              <a:latin typeface="Arial"/>
              <a:ea typeface="Arial"/>
              <a:cs typeface="Arial"/>
              <a:sym typeface="Arial"/>
            </a:endParaRPr>
          </a:p>
          <a:p>
            <a:pPr indent="-303320" lvl="0" marL="457200" rtl="0" algn="l">
              <a:lnSpc>
                <a:spcPct val="115000"/>
              </a:lnSpc>
              <a:spcBef>
                <a:spcPts val="0"/>
              </a:spcBef>
              <a:spcAft>
                <a:spcPts val="0"/>
              </a:spcAft>
              <a:buClr>
                <a:schemeClr val="dk2"/>
              </a:buClr>
              <a:buSzPct val="100000"/>
              <a:buFont typeface="Arial"/>
              <a:buChar char="●"/>
            </a:pPr>
            <a:r>
              <a:rPr b="1" lang="en" sz="2139">
                <a:solidFill>
                  <a:schemeClr val="dk2"/>
                </a:solidFill>
                <a:latin typeface="Arial"/>
                <a:ea typeface="Arial"/>
                <a:cs typeface="Arial"/>
                <a:sym typeface="Arial"/>
              </a:rPr>
              <a:t>Direct Purchase: Buy products directly from the retailer's website through Google Shopping.</a:t>
            </a:r>
            <a:endParaRPr b="1" sz="2139">
              <a:solidFill>
                <a:schemeClr val="dk2"/>
              </a:solidFill>
              <a:latin typeface="Arial"/>
              <a:ea typeface="Arial"/>
              <a:cs typeface="Arial"/>
              <a:sym typeface="Arial"/>
            </a:endParaRPr>
          </a:p>
          <a:p>
            <a:pPr indent="-303320" lvl="0" marL="457200" rtl="0" algn="l">
              <a:lnSpc>
                <a:spcPct val="115000"/>
              </a:lnSpc>
              <a:spcBef>
                <a:spcPts val="0"/>
              </a:spcBef>
              <a:spcAft>
                <a:spcPts val="0"/>
              </a:spcAft>
              <a:buClr>
                <a:schemeClr val="dk2"/>
              </a:buClr>
              <a:buSzPct val="100000"/>
              <a:buFont typeface="Arial"/>
              <a:buChar char="●"/>
            </a:pPr>
            <a:r>
              <a:rPr b="1" lang="en" sz="2139">
                <a:solidFill>
                  <a:schemeClr val="dk2"/>
                </a:solidFill>
                <a:latin typeface="Arial"/>
                <a:ea typeface="Arial"/>
                <a:cs typeface="Arial"/>
                <a:sym typeface="Arial"/>
              </a:rPr>
              <a:t>Personalized Recommendations: Receive tailored product suggestions based on your browsing history and preferences.</a:t>
            </a:r>
            <a:endParaRPr b="1" sz="2139">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51414"/>
              <a:buFont typeface="Arial"/>
              <a:buNone/>
            </a:pPr>
            <a:r>
              <a:rPr b="1" lang="en" sz="2139">
                <a:solidFill>
                  <a:schemeClr val="dk2"/>
                </a:solidFill>
                <a:latin typeface="Arial"/>
                <a:ea typeface="Arial"/>
                <a:cs typeface="Arial"/>
                <a:sym typeface="Arial"/>
              </a:rPr>
              <a:t>How to Use Google Shopping:</a:t>
            </a:r>
            <a:endParaRPr b="1" sz="2139">
              <a:solidFill>
                <a:schemeClr val="dk2"/>
              </a:solidFill>
              <a:latin typeface="Arial"/>
              <a:ea typeface="Arial"/>
              <a:cs typeface="Arial"/>
              <a:sym typeface="Arial"/>
            </a:endParaRPr>
          </a:p>
          <a:p>
            <a:pPr indent="-303320" lvl="0" marL="457200" rtl="0" algn="l">
              <a:lnSpc>
                <a:spcPct val="115000"/>
              </a:lnSpc>
              <a:spcBef>
                <a:spcPts val="1200"/>
              </a:spcBef>
              <a:spcAft>
                <a:spcPts val="0"/>
              </a:spcAft>
              <a:buClr>
                <a:schemeClr val="dk2"/>
              </a:buClr>
              <a:buSzPct val="100000"/>
              <a:buFont typeface="Arial"/>
              <a:buAutoNum type="arabicPeriod"/>
            </a:pPr>
            <a:r>
              <a:rPr b="1" lang="en" sz="2139">
                <a:solidFill>
                  <a:schemeClr val="dk2"/>
                </a:solidFill>
                <a:latin typeface="Arial"/>
                <a:ea typeface="Arial"/>
                <a:cs typeface="Arial"/>
                <a:sym typeface="Arial"/>
              </a:rPr>
              <a:t>Visit the Google Shopping Website: Go to shopping.google.com.</a:t>
            </a:r>
            <a:endParaRPr b="1" sz="2139">
              <a:solidFill>
                <a:schemeClr val="dk2"/>
              </a:solidFill>
              <a:latin typeface="Arial"/>
              <a:ea typeface="Arial"/>
              <a:cs typeface="Arial"/>
              <a:sym typeface="Arial"/>
            </a:endParaRPr>
          </a:p>
          <a:p>
            <a:pPr indent="-303320" lvl="0" marL="457200" rtl="0" algn="l">
              <a:lnSpc>
                <a:spcPct val="115000"/>
              </a:lnSpc>
              <a:spcBef>
                <a:spcPts val="0"/>
              </a:spcBef>
              <a:spcAft>
                <a:spcPts val="0"/>
              </a:spcAft>
              <a:buClr>
                <a:schemeClr val="dk2"/>
              </a:buClr>
              <a:buSzPct val="100000"/>
              <a:buFont typeface="Arial"/>
              <a:buAutoNum type="arabicPeriod"/>
            </a:pPr>
            <a:r>
              <a:rPr b="1" lang="en" sz="2139">
                <a:solidFill>
                  <a:schemeClr val="dk2"/>
                </a:solidFill>
                <a:latin typeface="Arial"/>
                <a:ea typeface="Arial"/>
                <a:cs typeface="Arial"/>
                <a:sym typeface="Arial"/>
              </a:rPr>
              <a:t>Search for Products: Use the search bar to enter keywords or browse categories.</a:t>
            </a:r>
            <a:endParaRPr b="1" sz="2139">
              <a:solidFill>
                <a:schemeClr val="dk2"/>
              </a:solidFill>
              <a:latin typeface="Arial"/>
              <a:ea typeface="Arial"/>
              <a:cs typeface="Arial"/>
              <a:sym typeface="Arial"/>
            </a:endParaRPr>
          </a:p>
          <a:p>
            <a:pPr indent="-303320" lvl="0" marL="457200" rtl="0" algn="l">
              <a:lnSpc>
                <a:spcPct val="115000"/>
              </a:lnSpc>
              <a:spcBef>
                <a:spcPts val="0"/>
              </a:spcBef>
              <a:spcAft>
                <a:spcPts val="0"/>
              </a:spcAft>
              <a:buClr>
                <a:schemeClr val="dk2"/>
              </a:buClr>
              <a:buSzPct val="100000"/>
              <a:buFont typeface="Arial"/>
              <a:buAutoNum type="arabicPeriod"/>
            </a:pPr>
            <a:r>
              <a:rPr b="1" lang="en" sz="2139">
                <a:solidFill>
                  <a:schemeClr val="dk2"/>
                </a:solidFill>
                <a:latin typeface="Arial"/>
                <a:ea typeface="Arial"/>
                <a:cs typeface="Arial"/>
                <a:sym typeface="Arial"/>
              </a:rPr>
              <a:t>Compare Prices and Features: Review product listings, including prices, seller ratings, and customer reviews.</a:t>
            </a:r>
            <a:endParaRPr b="1" sz="2139">
              <a:solidFill>
                <a:schemeClr val="dk2"/>
              </a:solidFill>
              <a:latin typeface="Arial"/>
              <a:ea typeface="Arial"/>
              <a:cs typeface="Arial"/>
              <a:sym typeface="Arial"/>
            </a:endParaRPr>
          </a:p>
          <a:p>
            <a:pPr indent="-267017" lvl="0" marL="457200" rtl="0" algn="l">
              <a:lnSpc>
                <a:spcPct val="115000"/>
              </a:lnSpc>
              <a:spcBef>
                <a:spcPts val="0"/>
              </a:spcBef>
              <a:spcAft>
                <a:spcPts val="0"/>
              </a:spcAft>
              <a:buClr>
                <a:schemeClr val="dk2"/>
              </a:buClr>
              <a:buSzPct val="51414"/>
              <a:buFont typeface="Arial"/>
              <a:buAutoNum type="arabicPeriod"/>
            </a:pPr>
            <a:r>
              <a:rPr b="1" lang="en" sz="2139">
                <a:solidFill>
                  <a:schemeClr val="dk2"/>
                </a:solidFill>
                <a:latin typeface="Arial"/>
                <a:ea typeface="Arial"/>
                <a:cs typeface="Arial"/>
                <a:sym typeface="Arial"/>
              </a:rPr>
              <a:t>Click to Purchase: Click on the desired product to be redirected to the retailer's website to complete the purchase</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8"/>
          <p:cNvSpPr txBox="1"/>
          <p:nvPr>
            <p:ph type="ctrTitle"/>
          </p:nvPr>
        </p:nvSpPr>
        <p:spPr>
          <a:xfrm>
            <a:off x="485875" y="384525"/>
            <a:ext cx="8183700" cy="327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GOOGLE </a:t>
            </a:r>
            <a:r>
              <a:rPr lang="en"/>
              <a:t>ANALYTIC</a:t>
            </a:r>
            <a:r>
              <a:rPr lang="en"/>
              <a:t> ?</a:t>
            </a:r>
            <a:endParaRPr/>
          </a:p>
        </p:txBody>
      </p:sp>
      <p:sp>
        <p:nvSpPr>
          <p:cNvPr id="402" name="Google Shape;402;p78"/>
          <p:cNvSpPr txBox="1"/>
          <p:nvPr>
            <p:ph idx="1" type="subTitle"/>
          </p:nvPr>
        </p:nvSpPr>
        <p:spPr>
          <a:xfrm>
            <a:off x="96050" y="712425"/>
            <a:ext cx="8980800" cy="3914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1018"/>
              <a:buFont typeface="Arial"/>
              <a:buNone/>
            </a:pPr>
            <a:r>
              <a:rPr lang="en" sz="1217">
                <a:solidFill>
                  <a:schemeClr val="dk2"/>
                </a:solidFill>
                <a:latin typeface="Arial"/>
                <a:ea typeface="Arial"/>
                <a:cs typeface="Arial"/>
                <a:sym typeface="Arial"/>
              </a:rPr>
              <a:t>Google Analytics is a powerful web analytics service that helps you understand how people interact with your website. It provides valuable insights into your website's traffic, user behavior, and marketing performance.</a:t>
            </a:r>
            <a:endParaRPr sz="12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217">
                <a:solidFill>
                  <a:schemeClr val="dk2"/>
                </a:solidFill>
                <a:latin typeface="Arial"/>
                <a:ea typeface="Arial"/>
                <a:cs typeface="Arial"/>
                <a:sym typeface="Arial"/>
              </a:rPr>
              <a:t>Key Features:</a:t>
            </a:r>
            <a:endParaRPr b="1" sz="1217">
              <a:solidFill>
                <a:schemeClr val="dk2"/>
              </a:solidFill>
              <a:latin typeface="Arial"/>
              <a:ea typeface="Arial"/>
              <a:cs typeface="Arial"/>
              <a:sym typeface="Arial"/>
            </a:endParaRPr>
          </a:p>
          <a:p>
            <a:pPr indent="-305911" lvl="0" marL="457200" rtl="0" algn="l">
              <a:lnSpc>
                <a:spcPct val="95000"/>
              </a:lnSpc>
              <a:spcBef>
                <a:spcPts val="1200"/>
              </a:spcBef>
              <a:spcAft>
                <a:spcPts val="0"/>
              </a:spcAft>
              <a:buClr>
                <a:schemeClr val="dk2"/>
              </a:buClr>
              <a:buSzPts val="1218"/>
              <a:buFont typeface="Arial"/>
              <a:buChar char="●"/>
            </a:pPr>
            <a:r>
              <a:rPr b="1" lang="en" sz="1217">
                <a:solidFill>
                  <a:schemeClr val="dk2"/>
                </a:solidFill>
                <a:latin typeface="Arial"/>
                <a:ea typeface="Arial"/>
                <a:cs typeface="Arial"/>
                <a:sym typeface="Arial"/>
              </a:rPr>
              <a:t>Real-time Analytics:</a:t>
            </a:r>
            <a:r>
              <a:rPr lang="en" sz="1217">
                <a:solidFill>
                  <a:schemeClr val="dk2"/>
                </a:solidFill>
                <a:latin typeface="Arial"/>
                <a:ea typeface="Arial"/>
                <a:cs typeface="Arial"/>
                <a:sym typeface="Arial"/>
              </a:rPr>
              <a:t> Monitor website activity in real-time to see what's happening right now.</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Audience Insights:</a:t>
            </a:r>
            <a:r>
              <a:rPr lang="en" sz="1217">
                <a:solidFill>
                  <a:schemeClr val="dk2"/>
                </a:solidFill>
                <a:latin typeface="Arial"/>
                <a:ea typeface="Arial"/>
                <a:cs typeface="Arial"/>
                <a:sym typeface="Arial"/>
              </a:rPr>
              <a:t> Learn about your website visitors, including their demographics, interests, and behaviors.</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Acquisition Reports:</a:t>
            </a:r>
            <a:r>
              <a:rPr lang="en" sz="1217">
                <a:solidFill>
                  <a:schemeClr val="dk2"/>
                </a:solidFill>
                <a:latin typeface="Arial"/>
                <a:ea typeface="Arial"/>
                <a:cs typeface="Arial"/>
                <a:sym typeface="Arial"/>
              </a:rPr>
              <a:t> Understand how users are discovering your website, whether through organic search, social media, or paid advertising.</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Behavior Reports:</a:t>
            </a:r>
            <a:r>
              <a:rPr lang="en" sz="1217">
                <a:solidFill>
                  <a:schemeClr val="dk2"/>
                </a:solidFill>
                <a:latin typeface="Arial"/>
                <a:ea typeface="Arial"/>
                <a:cs typeface="Arial"/>
                <a:sym typeface="Arial"/>
              </a:rPr>
              <a:t> Analyze how users interact with your website's content, including pageviews, time on site, and bounce rates.</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Conversion Tracking:</a:t>
            </a:r>
            <a:r>
              <a:rPr lang="en" sz="1217">
                <a:solidFill>
                  <a:schemeClr val="dk2"/>
                </a:solidFill>
                <a:latin typeface="Arial"/>
                <a:ea typeface="Arial"/>
                <a:cs typeface="Arial"/>
                <a:sym typeface="Arial"/>
              </a:rPr>
              <a:t> Track conversions and measure the effectiveness of your marketing campaigns.</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Custom Reports:</a:t>
            </a:r>
            <a:r>
              <a:rPr lang="en" sz="1217">
                <a:solidFill>
                  <a:schemeClr val="dk2"/>
                </a:solidFill>
                <a:latin typeface="Arial"/>
                <a:ea typeface="Arial"/>
                <a:cs typeface="Arial"/>
                <a:sym typeface="Arial"/>
              </a:rPr>
              <a:t> Create custom reports tailored to your specific needs.</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Integration with Other Google Tools:</a:t>
            </a:r>
            <a:r>
              <a:rPr lang="en" sz="1217">
                <a:solidFill>
                  <a:schemeClr val="dk2"/>
                </a:solidFill>
                <a:latin typeface="Arial"/>
                <a:ea typeface="Arial"/>
                <a:cs typeface="Arial"/>
                <a:sym typeface="Arial"/>
              </a:rPr>
              <a:t> Seamlessly integrate with Google Ads, Google Search Console, and other Google Marketing Platform tools.</a:t>
            </a:r>
            <a:endParaRPr sz="12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217">
                <a:solidFill>
                  <a:schemeClr val="dk2"/>
                </a:solidFill>
                <a:latin typeface="Arial"/>
                <a:ea typeface="Arial"/>
                <a:cs typeface="Arial"/>
                <a:sym typeface="Arial"/>
              </a:rPr>
              <a:t>How to Use Google Analytics:</a:t>
            </a:r>
            <a:endParaRPr b="1" sz="1217">
              <a:solidFill>
                <a:schemeClr val="dk2"/>
              </a:solidFill>
              <a:latin typeface="Arial"/>
              <a:ea typeface="Arial"/>
              <a:cs typeface="Arial"/>
              <a:sym typeface="Arial"/>
            </a:endParaRPr>
          </a:p>
          <a:p>
            <a:pPr indent="-305911" lvl="0" marL="457200" rtl="0" algn="l">
              <a:lnSpc>
                <a:spcPct val="95000"/>
              </a:lnSpc>
              <a:spcBef>
                <a:spcPts val="1200"/>
              </a:spcBef>
              <a:spcAft>
                <a:spcPts val="0"/>
              </a:spcAft>
              <a:buClr>
                <a:schemeClr val="dk2"/>
              </a:buClr>
              <a:buSzPts val="1218"/>
              <a:buFont typeface="Arial"/>
              <a:buAutoNum type="arabicPeriod"/>
            </a:pPr>
            <a:r>
              <a:rPr b="1" lang="en" sz="1217">
                <a:solidFill>
                  <a:schemeClr val="dk2"/>
                </a:solidFill>
                <a:latin typeface="Arial"/>
                <a:ea typeface="Arial"/>
                <a:cs typeface="Arial"/>
                <a:sym typeface="Arial"/>
              </a:rPr>
              <a:t>Create a Google Analytics Account:</a:t>
            </a:r>
            <a:r>
              <a:rPr lang="en" sz="1217">
                <a:solidFill>
                  <a:schemeClr val="dk2"/>
                </a:solidFill>
                <a:latin typeface="Arial"/>
                <a:ea typeface="Arial"/>
                <a:cs typeface="Arial"/>
                <a:sym typeface="Arial"/>
              </a:rPr>
              <a:t> Sign up for a free Google Analytics account.</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AutoNum type="arabicPeriod"/>
            </a:pPr>
            <a:r>
              <a:rPr b="1" lang="en" sz="1217">
                <a:solidFill>
                  <a:schemeClr val="dk2"/>
                </a:solidFill>
                <a:latin typeface="Arial"/>
                <a:ea typeface="Arial"/>
                <a:cs typeface="Arial"/>
                <a:sym typeface="Arial"/>
              </a:rPr>
              <a:t>Set Up Tracking:</a:t>
            </a:r>
            <a:r>
              <a:rPr lang="en" sz="1217">
                <a:solidFill>
                  <a:schemeClr val="dk2"/>
                </a:solidFill>
                <a:latin typeface="Arial"/>
                <a:ea typeface="Arial"/>
                <a:cs typeface="Arial"/>
                <a:sym typeface="Arial"/>
              </a:rPr>
              <a:t> Add the Google Analytics tracking code to your website's HTML code.</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AutoNum type="arabicPeriod"/>
            </a:pPr>
            <a:r>
              <a:rPr b="1" lang="en" sz="1217">
                <a:solidFill>
                  <a:schemeClr val="dk2"/>
                </a:solidFill>
                <a:latin typeface="Arial"/>
                <a:ea typeface="Arial"/>
                <a:cs typeface="Arial"/>
                <a:sym typeface="Arial"/>
              </a:rPr>
              <a:t>Explore Reports:</a:t>
            </a:r>
            <a:r>
              <a:rPr lang="en" sz="1217">
                <a:solidFill>
                  <a:schemeClr val="dk2"/>
                </a:solidFill>
                <a:latin typeface="Arial"/>
                <a:ea typeface="Arial"/>
                <a:cs typeface="Arial"/>
                <a:sym typeface="Arial"/>
              </a:rPr>
              <a:t> Use the various reports to gain insights into your website's performance.</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AutoNum type="arabicPeriod"/>
            </a:pPr>
            <a:r>
              <a:rPr b="1" lang="en" sz="1217">
                <a:solidFill>
                  <a:schemeClr val="dk2"/>
                </a:solidFill>
                <a:latin typeface="Arial"/>
                <a:ea typeface="Arial"/>
                <a:cs typeface="Arial"/>
                <a:sym typeface="Arial"/>
              </a:rPr>
              <a:t>Customize Reports:</a:t>
            </a:r>
            <a:r>
              <a:rPr lang="en" sz="1217">
                <a:solidFill>
                  <a:schemeClr val="dk2"/>
                </a:solidFill>
                <a:latin typeface="Arial"/>
                <a:ea typeface="Arial"/>
                <a:cs typeface="Arial"/>
                <a:sym typeface="Arial"/>
              </a:rPr>
              <a:t> Create custom reports to focus on specific metrics and dimensions.</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AutoNum type="arabicPeriod"/>
            </a:pPr>
            <a:r>
              <a:rPr b="1" lang="en" sz="1217">
                <a:solidFill>
                  <a:schemeClr val="dk2"/>
                </a:solidFill>
                <a:latin typeface="Arial"/>
                <a:ea typeface="Arial"/>
                <a:cs typeface="Arial"/>
                <a:sym typeface="Arial"/>
              </a:rPr>
              <a:t>Set Up Goals and Events:</a:t>
            </a:r>
            <a:r>
              <a:rPr lang="en" sz="1217">
                <a:solidFill>
                  <a:schemeClr val="dk2"/>
                </a:solidFill>
                <a:latin typeface="Arial"/>
                <a:ea typeface="Arial"/>
                <a:cs typeface="Arial"/>
                <a:sym typeface="Arial"/>
              </a:rPr>
              <a:t> Track conversions and user interactions to measure the success of your website.</a:t>
            </a:r>
            <a:endParaRPr sz="1217">
              <a:solidFill>
                <a:schemeClr val="dk2"/>
              </a:solidFill>
              <a:latin typeface="Arial"/>
              <a:ea typeface="Arial"/>
              <a:cs typeface="Arial"/>
              <a:sym typeface="Arial"/>
            </a:endParaRPr>
          </a:p>
          <a:p>
            <a:pPr indent="0" lvl="0" marL="0" rtl="0" algn="l">
              <a:lnSpc>
                <a:spcPct val="80000"/>
              </a:lnSpc>
              <a:spcBef>
                <a:spcPts val="1200"/>
              </a:spcBef>
              <a:spcAft>
                <a:spcPts val="0"/>
              </a:spcAft>
              <a:buSzPts val="1018"/>
              <a:buNone/>
            </a:pPr>
            <a:r>
              <a:t/>
            </a:r>
            <a:endParaRPr sz="242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9"/>
          <p:cNvSpPr txBox="1"/>
          <p:nvPr>
            <p:ph type="ctrTitle"/>
          </p:nvPr>
        </p:nvSpPr>
        <p:spPr>
          <a:xfrm>
            <a:off x="485875" y="264475"/>
            <a:ext cx="8183700" cy="42420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0"/>
              </a:spcAft>
              <a:buClr>
                <a:schemeClr val="dk2"/>
              </a:buClr>
              <a:buSzPts val="1100"/>
              <a:buFont typeface="Arial"/>
              <a:buNone/>
            </a:pPr>
            <a:r>
              <a:rPr lang="en" sz="1800">
                <a:latin typeface="Arial"/>
                <a:ea typeface="Arial"/>
                <a:cs typeface="Arial"/>
                <a:sym typeface="Arial"/>
              </a:rPr>
              <a:t>Benefits of Using Google Analytics:</a:t>
            </a:r>
            <a:endParaRPr sz="18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Improved Website Performance:</a:t>
            </a:r>
            <a:r>
              <a:rPr b="0" lang="en" sz="1800">
                <a:latin typeface="Arial"/>
                <a:ea typeface="Arial"/>
                <a:cs typeface="Arial"/>
                <a:sym typeface="Arial"/>
              </a:rPr>
              <a:t> Identify areas for improvement and optimize your website's content and structure.</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Enhanced Marketing Effectiveness:</a:t>
            </a:r>
            <a:r>
              <a:rPr b="0" lang="en" sz="1800">
                <a:latin typeface="Arial"/>
                <a:ea typeface="Arial"/>
                <a:cs typeface="Arial"/>
                <a:sym typeface="Arial"/>
              </a:rPr>
              <a:t> Measure the impact of your marketing campaigns and allocate resources more effectively.</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Better Understanding of User Behavior:</a:t>
            </a:r>
            <a:r>
              <a:rPr b="0" lang="en" sz="1800">
                <a:latin typeface="Arial"/>
                <a:ea typeface="Arial"/>
                <a:cs typeface="Arial"/>
                <a:sym typeface="Arial"/>
              </a:rPr>
              <a:t> Gain insights into how users interact with your website to tailor your content and user experience.</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Data-Driven Decision Making:</a:t>
            </a:r>
            <a:r>
              <a:rPr b="0" lang="en" sz="1800">
                <a:latin typeface="Arial"/>
                <a:ea typeface="Arial"/>
                <a:cs typeface="Arial"/>
                <a:sym typeface="Arial"/>
              </a:rPr>
              <a:t> Make informed decisions based on data-driven insights.</a:t>
            </a:r>
            <a:endParaRPr b="0" sz="1800">
              <a:latin typeface="Arial"/>
              <a:ea typeface="Arial"/>
              <a:cs typeface="Arial"/>
              <a:sym typeface="Arial"/>
            </a:endParaRPr>
          </a:p>
          <a:p>
            <a:pPr indent="0" lvl="0" marL="0" rtl="0" algn="l">
              <a:spcBef>
                <a:spcPts val="1200"/>
              </a:spcBef>
              <a:spcAft>
                <a:spcPts val="0"/>
              </a:spcAft>
              <a:buNone/>
            </a:pPr>
            <a:r>
              <a:t/>
            </a:r>
            <a:endParaRPr sz="49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80"/>
          <p:cNvSpPr txBox="1"/>
          <p:nvPr>
            <p:ph type="ctrTitle"/>
          </p:nvPr>
        </p:nvSpPr>
        <p:spPr>
          <a:xfrm>
            <a:off x="485875" y="264475"/>
            <a:ext cx="8183700" cy="447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GOOGLE EARTH ?</a:t>
            </a:r>
            <a:endParaRPr/>
          </a:p>
        </p:txBody>
      </p:sp>
      <p:sp>
        <p:nvSpPr>
          <p:cNvPr id="413" name="Google Shape;413;p80"/>
          <p:cNvSpPr txBox="1"/>
          <p:nvPr>
            <p:ph idx="1" type="subTitle"/>
          </p:nvPr>
        </p:nvSpPr>
        <p:spPr>
          <a:xfrm>
            <a:off x="128075" y="712375"/>
            <a:ext cx="8892600" cy="39780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2"/>
              </a:buClr>
              <a:buSzPts val="1100"/>
              <a:buFont typeface="Arial"/>
              <a:buNone/>
            </a:pPr>
            <a:r>
              <a:rPr b="1" lang="en" sz="1200">
                <a:solidFill>
                  <a:schemeClr val="dk2"/>
                </a:solidFill>
                <a:latin typeface="Arial"/>
                <a:ea typeface="Arial"/>
                <a:cs typeface="Arial"/>
                <a:sym typeface="Arial"/>
              </a:rPr>
              <a:t>Benefits of Using Google Analytics:</a:t>
            </a:r>
            <a:endParaRPr b="1" sz="1200">
              <a:solidFill>
                <a:schemeClr val="dk2"/>
              </a:solidFill>
              <a:latin typeface="Arial"/>
              <a:ea typeface="Arial"/>
              <a:cs typeface="Arial"/>
              <a:sym typeface="Arial"/>
            </a:endParaRPr>
          </a:p>
          <a:p>
            <a:pPr indent="-304800" lvl="0" marL="457200" rtl="0" algn="l">
              <a:lnSpc>
                <a:spcPct val="105000"/>
              </a:lnSpc>
              <a:spcBef>
                <a:spcPts val="1200"/>
              </a:spcBef>
              <a:spcAft>
                <a:spcPts val="0"/>
              </a:spcAft>
              <a:buClr>
                <a:schemeClr val="dk2"/>
              </a:buClr>
              <a:buSzPts val="1200"/>
              <a:buFont typeface="Arial"/>
              <a:buChar char="●"/>
            </a:pPr>
            <a:r>
              <a:rPr b="1" lang="en" sz="1200">
                <a:solidFill>
                  <a:schemeClr val="dk2"/>
                </a:solidFill>
                <a:latin typeface="Arial"/>
                <a:ea typeface="Arial"/>
                <a:cs typeface="Arial"/>
                <a:sym typeface="Arial"/>
              </a:rPr>
              <a:t>Improved Website Performance:</a:t>
            </a:r>
            <a:r>
              <a:rPr lang="en" sz="1200">
                <a:solidFill>
                  <a:schemeClr val="dk2"/>
                </a:solidFill>
                <a:latin typeface="Arial"/>
                <a:ea typeface="Arial"/>
                <a:cs typeface="Arial"/>
                <a:sym typeface="Arial"/>
              </a:rPr>
              <a:t> Identify areas for improvement and optimize your website's content and structure.</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Enhanced Marketing Effectiveness:</a:t>
            </a:r>
            <a:r>
              <a:rPr lang="en" sz="1200">
                <a:solidFill>
                  <a:schemeClr val="dk2"/>
                </a:solidFill>
                <a:latin typeface="Arial"/>
                <a:ea typeface="Arial"/>
                <a:cs typeface="Arial"/>
                <a:sym typeface="Arial"/>
              </a:rPr>
              <a:t> Measure the impact of your marketing campaigns and allocate resources more effectively.</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Better Understanding of User Behavior:</a:t>
            </a:r>
            <a:r>
              <a:rPr lang="en" sz="1200">
                <a:solidFill>
                  <a:schemeClr val="dk2"/>
                </a:solidFill>
                <a:latin typeface="Arial"/>
                <a:ea typeface="Arial"/>
                <a:cs typeface="Arial"/>
                <a:sym typeface="Arial"/>
              </a:rPr>
              <a:t> Gain insights into how users interact with your website to tailor your content and user experience.</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Data-Driven Decision Making:</a:t>
            </a:r>
            <a:r>
              <a:rPr lang="en" sz="1200">
                <a:solidFill>
                  <a:schemeClr val="dk2"/>
                </a:solidFill>
                <a:latin typeface="Arial"/>
                <a:ea typeface="Arial"/>
                <a:cs typeface="Arial"/>
                <a:sym typeface="Arial"/>
              </a:rPr>
              <a:t> Make informed decisions based on data-driven insights.</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Ocean View:</a:t>
            </a:r>
            <a:r>
              <a:rPr lang="en" sz="1200">
                <a:solidFill>
                  <a:schemeClr val="dk2"/>
                </a:solidFill>
                <a:latin typeface="Arial"/>
                <a:ea typeface="Arial"/>
                <a:cs typeface="Arial"/>
                <a:sym typeface="Arial"/>
              </a:rPr>
              <a:t> Dive into the ocean and explore underwater worlds.</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Char char="●"/>
            </a:pPr>
            <a:r>
              <a:rPr b="1" lang="en" sz="1200">
                <a:solidFill>
                  <a:schemeClr val="dk2"/>
                </a:solidFill>
                <a:latin typeface="Arial"/>
                <a:ea typeface="Arial"/>
                <a:cs typeface="Arial"/>
                <a:sym typeface="Arial"/>
              </a:rPr>
              <a:t>Voyager:</a:t>
            </a:r>
            <a:r>
              <a:rPr lang="en" sz="1200">
                <a:solidFill>
                  <a:schemeClr val="dk2"/>
                </a:solidFill>
                <a:latin typeface="Arial"/>
                <a:ea typeface="Arial"/>
                <a:cs typeface="Arial"/>
                <a:sym typeface="Arial"/>
              </a:rPr>
              <a:t> Discover curated stories and tours of different locations.</a:t>
            </a:r>
            <a:endParaRPr sz="1200">
              <a:solidFill>
                <a:schemeClr val="dk2"/>
              </a:solidFill>
              <a:latin typeface="Arial"/>
              <a:ea typeface="Arial"/>
              <a:cs typeface="Arial"/>
              <a:sym typeface="Arial"/>
            </a:endParaRPr>
          </a:p>
          <a:p>
            <a:pPr indent="0" lvl="0" marL="0" rtl="0" algn="l">
              <a:lnSpc>
                <a:spcPct val="105000"/>
              </a:lnSpc>
              <a:spcBef>
                <a:spcPts val="1200"/>
              </a:spcBef>
              <a:spcAft>
                <a:spcPts val="0"/>
              </a:spcAft>
              <a:buClr>
                <a:schemeClr val="dk2"/>
              </a:buClr>
              <a:buSzPts val="1100"/>
              <a:buFont typeface="Arial"/>
              <a:buNone/>
            </a:pPr>
            <a:r>
              <a:rPr b="1" lang="en" sz="1200">
                <a:solidFill>
                  <a:schemeClr val="dk2"/>
                </a:solidFill>
                <a:latin typeface="Arial"/>
                <a:ea typeface="Arial"/>
                <a:cs typeface="Arial"/>
                <a:sym typeface="Arial"/>
              </a:rPr>
              <a:t>How to Use Google Earth:</a:t>
            </a:r>
            <a:endParaRPr b="1" sz="1200">
              <a:solidFill>
                <a:schemeClr val="dk2"/>
              </a:solidFill>
              <a:latin typeface="Arial"/>
              <a:ea typeface="Arial"/>
              <a:cs typeface="Arial"/>
              <a:sym typeface="Arial"/>
            </a:endParaRPr>
          </a:p>
          <a:p>
            <a:pPr indent="-304800" lvl="0" marL="457200" rtl="0" algn="l">
              <a:lnSpc>
                <a:spcPct val="105000"/>
              </a:lnSpc>
              <a:spcBef>
                <a:spcPts val="1200"/>
              </a:spcBef>
              <a:spcAft>
                <a:spcPts val="0"/>
              </a:spcAft>
              <a:buClr>
                <a:schemeClr val="dk2"/>
              </a:buClr>
              <a:buSzPts val="1200"/>
              <a:buFont typeface="Arial"/>
              <a:buAutoNum type="arabicPeriod"/>
            </a:pPr>
            <a:r>
              <a:rPr b="1" lang="en" sz="1200">
                <a:solidFill>
                  <a:schemeClr val="dk2"/>
                </a:solidFill>
                <a:latin typeface="Arial"/>
                <a:ea typeface="Arial"/>
                <a:cs typeface="Arial"/>
                <a:sym typeface="Arial"/>
              </a:rPr>
              <a:t>Download and Install:</a:t>
            </a:r>
            <a:r>
              <a:rPr lang="en" sz="1200">
                <a:solidFill>
                  <a:schemeClr val="dk2"/>
                </a:solidFill>
                <a:latin typeface="Arial"/>
                <a:ea typeface="Arial"/>
                <a:cs typeface="Arial"/>
                <a:sym typeface="Arial"/>
              </a:rPr>
              <a:t> Download Google Earth from the official website and install it on your computer.</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AutoNum type="arabicPeriod"/>
            </a:pPr>
            <a:r>
              <a:rPr b="1" lang="en" sz="1200">
                <a:solidFill>
                  <a:schemeClr val="dk2"/>
                </a:solidFill>
                <a:latin typeface="Arial"/>
                <a:ea typeface="Arial"/>
                <a:cs typeface="Arial"/>
                <a:sym typeface="Arial"/>
              </a:rPr>
              <a:t>Explore the Globe:</a:t>
            </a:r>
            <a:r>
              <a:rPr lang="en" sz="1200">
                <a:solidFill>
                  <a:schemeClr val="dk2"/>
                </a:solidFill>
                <a:latin typeface="Arial"/>
                <a:ea typeface="Arial"/>
                <a:cs typeface="Arial"/>
                <a:sym typeface="Arial"/>
              </a:rPr>
              <a:t> Use the mouse and keyboard to navigate the globe.</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AutoNum type="arabicPeriod"/>
            </a:pPr>
            <a:r>
              <a:rPr b="1" lang="en" sz="1200">
                <a:solidFill>
                  <a:schemeClr val="dk2"/>
                </a:solidFill>
                <a:latin typeface="Arial"/>
                <a:ea typeface="Arial"/>
                <a:cs typeface="Arial"/>
                <a:sym typeface="Arial"/>
              </a:rPr>
              <a:t>Search for Locations:</a:t>
            </a:r>
            <a:r>
              <a:rPr lang="en" sz="1200">
                <a:solidFill>
                  <a:schemeClr val="dk2"/>
                </a:solidFill>
                <a:latin typeface="Arial"/>
                <a:ea typeface="Arial"/>
                <a:cs typeface="Arial"/>
                <a:sym typeface="Arial"/>
              </a:rPr>
              <a:t> Use the search bar to find specific locations.</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AutoNum type="arabicPeriod"/>
            </a:pPr>
            <a:r>
              <a:rPr b="1" lang="en" sz="1200">
                <a:solidFill>
                  <a:schemeClr val="dk2"/>
                </a:solidFill>
                <a:latin typeface="Arial"/>
                <a:ea typeface="Arial"/>
                <a:cs typeface="Arial"/>
                <a:sym typeface="Arial"/>
              </a:rPr>
              <a:t>Zoom In and Out:</a:t>
            </a:r>
            <a:r>
              <a:rPr lang="en" sz="1200">
                <a:solidFill>
                  <a:schemeClr val="dk2"/>
                </a:solidFill>
                <a:latin typeface="Arial"/>
                <a:ea typeface="Arial"/>
                <a:cs typeface="Arial"/>
                <a:sym typeface="Arial"/>
              </a:rPr>
              <a:t> Use the scroll wheel or the zoom controls to adjust the view.</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AutoNum type="arabicPeriod"/>
            </a:pPr>
            <a:r>
              <a:rPr b="1" lang="en" sz="1200">
                <a:solidFill>
                  <a:schemeClr val="dk2"/>
                </a:solidFill>
                <a:latin typeface="Arial"/>
                <a:ea typeface="Arial"/>
                <a:cs typeface="Arial"/>
                <a:sym typeface="Arial"/>
              </a:rPr>
              <a:t>Tilt the View:</a:t>
            </a:r>
            <a:r>
              <a:rPr lang="en" sz="1200">
                <a:solidFill>
                  <a:schemeClr val="dk2"/>
                </a:solidFill>
                <a:latin typeface="Arial"/>
                <a:ea typeface="Arial"/>
                <a:cs typeface="Arial"/>
                <a:sym typeface="Arial"/>
              </a:rPr>
              <a:t> Tilt the view to see different angles of the terrain.</a:t>
            </a:r>
            <a:endParaRPr sz="1200">
              <a:solidFill>
                <a:schemeClr val="dk2"/>
              </a:solidFill>
              <a:latin typeface="Arial"/>
              <a:ea typeface="Arial"/>
              <a:cs typeface="Arial"/>
              <a:sym typeface="Arial"/>
            </a:endParaRPr>
          </a:p>
          <a:p>
            <a:pPr indent="-304800" lvl="0" marL="457200" rtl="0" algn="l">
              <a:lnSpc>
                <a:spcPct val="105000"/>
              </a:lnSpc>
              <a:spcBef>
                <a:spcPts val="0"/>
              </a:spcBef>
              <a:spcAft>
                <a:spcPts val="0"/>
              </a:spcAft>
              <a:buClr>
                <a:schemeClr val="dk2"/>
              </a:buClr>
              <a:buSzPts val="1200"/>
              <a:buFont typeface="Arial"/>
              <a:buAutoNum type="arabicPeriod"/>
            </a:pPr>
            <a:r>
              <a:rPr b="1" lang="en" sz="1200">
                <a:solidFill>
                  <a:schemeClr val="dk2"/>
                </a:solidFill>
                <a:latin typeface="Arial"/>
                <a:ea typeface="Arial"/>
                <a:cs typeface="Arial"/>
                <a:sym typeface="Arial"/>
              </a:rPr>
              <a:t>Use Voyager:</a:t>
            </a:r>
            <a:r>
              <a:rPr lang="en" sz="1200">
                <a:solidFill>
                  <a:schemeClr val="dk2"/>
                </a:solidFill>
                <a:latin typeface="Arial"/>
                <a:ea typeface="Arial"/>
                <a:cs typeface="Arial"/>
                <a:sym typeface="Arial"/>
              </a:rPr>
              <a:t> Explore curated stories and tours.</a:t>
            </a:r>
            <a:endParaRPr sz="1200">
              <a:solidFill>
                <a:schemeClr val="dk2"/>
              </a:solidFill>
              <a:latin typeface="Arial"/>
              <a:ea typeface="Arial"/>
              <a:cs typeface="Arial"/>
              <a:sym typeface="Arial"/>
            </a:endParaRPr>
          </a:p>
          <a:p>
            <a:pPr indent="0" lvl="0" marL="0" rtl="0" algn="l">
              <a:lnSpc>
                <a:spcPct val="90000"/>
              </a:lnSpc>
              <a:spcBef>
                <a:spcPts val="1200"/>
              </a:spcBef>
              <a:spcAft>
                <a:spcPts val="0"/>
              </a:spcAft>
              <a:buNone/>
            </a:pPr>
            <a:r>
              <a:t/>
            </a:r>
            <a:endParaRPr sz="25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81"/>
          <p:cNvSpPr txBox="1"/>
          <p:nvPr>
            <p:ph type="ctrTitle"/>
          </p:nvPr>
        </p:nvSpPr>
        <p:spPr>
          <a:xfrm>
            <a:off x="485875" y="264475"/>
            <a:ext cx="8183700" cy="42819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None/>
            </a:pPr>
            <a:r>
              <a:rPr lang="en" sz="1900">
                <a:latin typeface="Arial"/>
                <a:ea typeface="Arial"/>
                <a:cs typeface="Arial"/>
                <a:sym typeface="Arial"/>
              </a:rPr>
              <a:t>Tips for Using Google Earth:</a:t>
            </a:r>
            <a:endParaRPr sz="1900">
              <a:latin typeface="Arial"/>
              <a:ea typeface="Arial"/>
              <a:cs typeface="Arial"/>
              <a:sym typeface="Arial"/>
            </a:endParaRPr>
          </a:p>
          <a:p>
            <a:pPr indent="0" lvl="0" marL="0" rtl="0" algn="l">
              <a:lnSpc>
                <a:spcPct val="115000"/>
              </a:lnSpc>
              <a:spcBef>
                <a:spcPts val="1200"/>
              </a:spcBef>
              <a:spcAft>
                <a:spcPts val="0"/>
              </a:spcAft>
              <a:buClr>
                <a:schemeClr val="dk2"/>
              </a:buClr>
              <a:buSzPct val="57894"/>
              <a:buFont typeface="Arial"/>
              <a:buNone/>
            </a:pPr>
            <a:r>
              <a:t/>
            </a:r>
            <a:endParaRPr sz="1900">
              <a:latin typeface="Arial"/>
              <a:ea typeface="Arial"/>
              <a:cs typeface="Arial"/>
              <a:sym typeface="Arial"/>
            </a:endParaRPr>
          </a:p>
          <a:p>
            <a:pPr indent="-337185" lvl="0" marL="457200" rtl="0" algn="l">
              <a:lnSpc>
                <a:spcPct val="115000"/>
              </a:lnSpc>
              <a:spcBef>
                <a:spcPts val="1200"/>
              </a:spcBef>
              <a:spcAft>
                <a:spcPts val="0"/>
              </a:spcAft>
              <a:buSzPct val="100000"/>
              <a:buFont typeface="Arial"/>
              <a:buChar char="●"/>
            </a:pPr>
            <a:r>
              <a:rPr lang="en" sz="1900">
                <a:latin typeface="Arial"/>
                <a:ea typeface="Arial"/>
                <a:cs typeface="Arial"/>
                <a:sym typeface="Arial"/>
              </a:rPr>
              <a:t>Experiment with the Controls:</a:t>
            </a:r>
            <a:r>
              <a:rPr b="0" lang="en" sz="1900">
                <a:latin typeface="Arial"/>
                <a:ea typeface="Arial"/>
                <a:cs typeface="Arial"/>
                <a:sym typeface="Arial"/>
              </a:rPr>
              <a:t> Try different combinations of mouse clicks and keyboard shortcuts to discover hidden features.</a:t>
            </a:r>
            <a:endParaRPr b="0" sz="1900">
              <a:latin typeface="Arial"/>
              <a:ea typeface="Arial"/>
              <a:cs typeface="Arial"/>
              <a:sym typeface="Arial"/>
            </a:endParaRPr>
          </a:p>
          <a:p>
            <a:pPr indent="-337185" lvl="0" marL="457200" rtl="0" algn="l">
              <a:lnSpc>
                <a:spcPct val="115000"/>
              </a:lnSpc>
              <a:spcBef>
                <a:spcPts val="0"/>
              </a:spcBef>
              <a:spcAft>
                <a:spcPts val="0"/>
              </a:spcAft>
              <a:buSzPct val="100000"/>
              <a:buFont typeface="Arial"/>
              <a:buChar char="●"/>
            </a:pPr>
            <a:r>
              <a:rPr lang="en" sz="1900">
                <a:latin typeface="Arial"/>
                <a:ea typeface="Arial"/>
                <a:cs typeface="Arial"/>
                <a:sym typeface="Arial"/>
              </a:rPr>
              <a:t>Use the Ruler Tool:</a:t>
            </a:r>
            <a:r>
              <a:rPr b="0" lang="en" sz="1900">
                <a:latin typeface="Arial"/>
                <a:ea typeface="Arial"/>
                <a:cs typeface="Arial"/>
                <a:sym typeface="Arial"/>
              </a:rPr>
              <a:t> Measure distances and areas on the map.</a:t>
            </a:r>
            <a:endParaRPr b="0" sz="1900">
              <a:latin typeface="Arial"/>
              <a:ea typeface="Arial"/>
              <a:cs typeface="Arial"/>
              <a:sym typeface="Arial"/>
            </a:endParaRPr>
          </a:p>
          <a:p>
            <a:pPr indent="-337185" lvl="0" marL="457200" rtl="0" algn="l">
              <a:lnSpc>
                <a:spcPct val="115000"/>
              </a:lnSpc>
              <a:spcBef>
                <a:spcPts val="0"/>
              </a:spcBef>
              <a:spcAft>
                <a:spcPts val="0"/>
              </a:spcAft>
              <a:buSzPct val="100000"/>
              <a:buFont typeface="Arial"/>
              <a:buChar char="●"/>
            </a:pPr>
            <a:r>
              <a:rPr lang="en" sz="1900">
                <a:latin typeface="Arial"/>
                <a:ea typeface="Arial"/>
                <a:cs typeface="Arial"/>
                <a:sym typeface="Arial"/>
              </a:rPr>
              <a:t>Save Favorite Places:</a:t>
            </a:r>
            <a:r>
              <a:rPr b="0" lang="en" sz="1900">
                <a:latin typeface="Arial"/>
                <a:ea typeface="Arial"/>
                <a:cs typeface="Arial"/>
                <a:sym typeface="Arial"/>
              </a:rPr>
              <a:t> Create a list of your favorite places to revisit.</a:t>
            </a:r>
            <a:endParaRPr b="0" sz="1900">
              <a:latin typeface="Arial"/>
              <a:ea typeface="Arial"/>
              <a:cs typeface="Arial"/>
              <a:sym typeface="Arial"/>
            </a:endParaRPr>
          </a:p>
          <a:p>
            <a:pPr indent="-337185" lvl="0" marL="457200" rtl="0" algn="l">
              <a:lnSpc>
                <a:spcPct val="115000"/>
              </a:lnSpc>
              <a:spcBef>
                <a:spcPts val="0"/>
              </a:spcBef>
              <a:spcAft>
                <a:spcPts val="0"/>
              </a:spcAft>
              <a:buSzPct val="100000"/>
              <a:buFont typeface="Arial"/>
              <a:buChar char="●"/>
            </a:pPr>
            <a:r>
              <a:rPr lang="en" sz="1900">
                <a:latin typeface="Arial"/>
                <a:ea typeface="Arial"/>
                <a:cs typeface="Arial"/>
                <a:sym typeface="Arial"/>
              </a:rPr>
              <a:t>Explore Historical Imagery:</a:t>
            </a:r>
            <a:r>
              <a:rPr b="0" lang="en" sz="1900">
                <a:latin typeface="Arial"/>
                <a:ea typeface="Arial"/>
                <a:cs typeface="Arial"/>
                <a:sym typeface="Arial"/>
              </a:rPr>
              <a:t> See how places have changed over time.</a:t>
            </a:r>
            <a:endParaRPr b="0" sz="1900">
              <a:latin typeface="Arial"/>
              <a:ea typeface="Arial"/>
              <a:cs typeface="Arial"/>
              <a:sym typeface="Arial"/>
            </a:endParaRPr>
          </a:p>
          <a:p>
            <a:pPr indent="-337185" lvl="0" marL="457200" rtl="0" algn="l">
              <a:lnSpc>
                <a:spcPct val="115000"/>
              </a:lnSpc>
              <a:spcBef>
                <a:spcPts val="0"/>
              </a:spcBef>
              <a:spcAft>
                <a:spcPts val="0"/>
              </a:spcAft>
              <a:buSzPct val="100000"/>
              <a:buFont typeface="Arial"/>
              <a:buChar char="●"/>
            </a:pPr>
            <a:r>
              <a:rPr lang="en" sz="1900">
                <a:latin typeface="Arial"/>
                <a:ea typeface="Arial"/>
                <a:cs typeface="Arial"/>
                <a:sym typeface="Arial"/>
              </a:rPr>
              <a:t>Take Virtual Tours:</a:t>
            </a:r>
            <a:r>
              <a:rPr b="0" lang="en" sz="1900">
                <a:latin typeface="Arial"/>
                <a:ea typeface="Arial"/>
                <a:cs typeface="Arial"/>
                <a:sym typeface="Arial"/>
              </a:rPr>
              <a:t> Use Voyager to explore famous landmarks and natural wonders.</a:t>
            </a:r>
            <a:endParaRPr b="0" sz="19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ctrTitle"/>
          </p:nvPr>
        </p:nvSpPr>
        <p:spPr>
          <a:xfrm>
            <a:off x="485875" y="545650"/>
            <a:ext cx="8183700" cy="4302600"/>
          </a:xfrm>
          <a:prstGeom prst="rect">
            <a:avLst/>
          </a:prstGeom>
        </p:spPr>
        <p:txBody>
          <a:bodyPr anchorCtr="0" anchor="b" bIns="91425" lIns="91425" spcFirstLastPara="1" rIns="91425" wrap="square" tIns="91425">
            <a:normAutofit fontScale="90000"/>
          </a:bodyPr>
          <a:lstStyle/>
          <a:p>
            <a:pPr indent="-365760" lvl="0" marL="457200" rtl="0" algn="l">
              <a:lnSpc>
                <a:spcPct val="115000"/>
              </a:lnSpc>
              <a:spcBef>
                <a:spcPts val="1200"/>
              </a:spcBef>
              <a:spcAft>
                <a:spcPts val="0"/>
              </a:spcAft>
              <a:buSzPct val="100000"/>
              <a:buFont typeface="Arial"/>
              <a:buChar char="●"/>
            </a:pPr>
            <a:r>
              <a:rPr lang="en" sz="2400">
                <a:latin typeface="Arial"/>
                <a:ea typeface="Arial"/>
                <a:cs typeface="Arial"/>
                <a:sym typeface="Arial"/>
              </a:rPr>
              <a:t>Future Trends</a:t>
            </a:r>
            <a:r>
              <a:rPr b="0" lang="en" sz="2400">
                <a:latin typeface="Arial"/>
                <a:ea typeface="Arial"/>
                <a:cs typeface="Arial"/>
                <a:sym typeface="Arial"/>
              </a:rPr>
              <a:t>:</a:t>
            </a:r>
            <a:endParaRPr b="0" sz="2400">
              <a:latin typeface="Arial"/>
              <a:ea typeface="Arial"/>
              <a:cs typeface="Arial"/>
              <a:sym typeface="Arial"/>
            </a:endParaRPr>
          </a:p>
          <a:p>
            <a:pPr indent="0" lvl="0" marL="457200" rtl="0" algn="l">
              <a:lnSpc>
                <a:spcPct val="115000"/>
              </a:lnSpc>
              <a:spcBef>
                <a:spcPts val="1200"/>
              </a:spcBef>
              <a:spcAft>
                <a:spcPts val="0"/>
              </a:spcAft>
              <a:buNone/>
            </a:pPr>
            <a:r>
              <a:t/>
            </a:r>
            <a:endParaRPr b="0" sz="2400">
              <a:latin typeface="Arial"/>
              <a:ea typeface="Arial"/>
              <a:cs typeface="Arial"/>
              <a:sym typeface="Arial"/>
            </a:endParaRPr>
          </a:p>
          <a:p>
            <a:pPr indent="-365760" lvl="1" marL="914400" rtl="0" algn="l">
              <a:lnSpc>
                <a:spcPct val="115000"/>
              </a:lnSpc>
              <a:spcBef>
                <a:spcPts val="1200"/>
              </a:spcBef>
              <a:spcAft>
                <a:spcPts val="0"/>
              </a:spcAft>
              <a:buSzPct val="100000"/>
              <a:buFont typeface="Arial"/>
              <a:buChar char="○"/>
            </a:pPr>
            <a:r>
              <a:rPr lang="en" sz="2400">
                <a:latin typeface="Arial"/>
                <a:ea typeface="Arial"/>
                <a:cs typeface="Arial"/>
                <a:sym typeface="Arial"/>
              </a:rPr>
              <a:t>AI &amp; Machine Learning</a:t>
            </a:r>
            <a:r>
              <a:rPr b="0" lang="en" sz="2400">
                <a:latin typeface="Arial"/>
                <a:ea typeface="Arial"/>
                <a:cs typeface="Arial"/>
                <a:sym typeface="Arial"/>
              </a:rPr>
              <a:t>: Enhancing data analysis capabilities.</a:t>
            </a:r>
            <a:endParaRPr b="0" sz="2400">
              <a:latin typeface="Arial"/>
              <a:ea typeface="Arial"/>
              <a:cs typeface="Arial"/>
              <a:sym typeface="Arial"/>
            </a:endParaRPr>
          </a:p>
          <a:p>
            <a:pPr indent="-365760" lvl="1" marL="914400" rtl="0" algn="l">
              <a:lnSpc>
                <a:spcPct val="115000"/>
              </a:lnSpc>
              <a:spcBef>
                <a:spcPts val="0"/>
              </a:spcBef>
              <a:spcAft>
                <a:spcPts val="0"/>
              </a:spcAft>
              <a:buSzPct val="100000"/>
              <a:buFont typeface="Arial"/>
              <a:buChar char="○"/>
            </a:pPr>
            <a:r>
              <a:rPr lang="en" sz="2400">
                <a:latin typeface="Arial"/>
                <a:ea typeface="Arial"/>
                <a:cs typeface="Arial"/>
                <a:sym typeface="Arial"/>
              </a:rPr>
              <a:t>Edge Computing</a:t>
            </a:r>
            <a:r>
              <a:rPr b="0" lang="en" sz="2400">
                <a:latin typeface="Arial"/>
                <a:ea typeface="Arial"/>
                <a:cs typeface="Arial"/>
                <a:sym typeface="Arial"/>
              </a:rPr>
              <a:t>: Data processing closer to the source to reduce latency.</a:t>
            </a:r>
            <a:endParaRPr b="0" sz="2400">
              <a:latin typeface="Arial"/>
              <a:ea typeface="Arial"/>
              <a:cs typeface="Arial"/>
              <a:sym typeface="Arial"/>
            </a:endParaRPr>
          </a:p>
          <a:p>
            <a:pPr indent="-365760" lvl="1" marL="914400" rtl="0" algn="l">
              <a:lnSpc>
                <a:spcPct val="115000"/>
              </a:lnSpc>
              <a:spcBef>
                <a:spcPts val="0"/>
              </a:spcBef>
              <a:spcAft>
                <a:spcPts val="0"/>
              </a:spcAft>
              <a:buSzPct val="100000"/>
              <a:buFont typeface="Arial"/>
              <a:buChar char="○"/>
            </a:pPr>
            <a:r>
              <a:rPr lang="en" sz="2400">
                <a:latin typeface="Arial"/>
                <a:ea typeface="Arial"/>
                <a:cs typeface="Arial"/>
                <a:sym typeface="Arial"/>
              </a:rPr>
              <a:t>Real-time Analytics</a:t>
            </a:r>
            <a:r>
              <a:rPr b="0" lang="en" sz="2400">
                <a:latin typeface="Arial"/>
                <a:ea typeface="Arial"/>
                <a:cs typeface="Arial"/>
                <a:sym typeface="Arial"/>
              </a:rPr>
              <a:t>: Growing importance in industries like finance and healthcare.</a:t>
            </a:r>
            <a:endParaRPr b="0" sz="2400">
              <a:latin typeface="Arial"/>
              <a:ea typeface="Arial"/>
              <a:cs typeface="Arial"/>
              <a:sym typeface="Arial"/>
            </a:endParaRPr>
          </a:p>
          <a:p>
            <a:pPr indent="-365760" lvl="1" marL="914400" rtl="0" algn="l">
              <a:lnSpc>
                <a:spcPct val="115000"/>
              </a:lnSpc>
              <a:spcBef>
                <a:spcPts val="0"/>
              </a:spcBef>
              <a:spcAft>
                <a:spcPts val="0"/>
              </a:spcAft>
              <a:buSzPct val="100000"/>
              <a:buFont typeface="Arial"/>
              <a:buChar char="○"/>
            </a:pPr>
            <a:r>
              <a:rPr lang="en" sz="2400">
                <a:latin typeface="Arial"/>
                <a:ea typeface="Arial"/>
                <a:cs typeface="Arial"/>
                <a:sym typeface="Arial"/>
              </a:rPr>
              <a:t>Data Democratization</a:t>
            </a:r>
            <a:r>
              <a:rPr b="0" lang="en" sz="2400">
                <a:latin typeface="Arial"/>
                <a:ea typeface="Arial"/>
                <a:cs typeface="Arial"/>
                <a:sym typeface="Arial"/>
              </a:rPr>
              <a:t>: Making big data accessible and usable for everyone.</a:t>
            </a:r>
            <a:endParaRPr b="0" sz="24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82"/>
          <p:cNvSpPr txBox="1"/>
          <p:nvPr>
            <p:ph type="ctrTitle"/>
          </p:nvPr>
        </p:nvSpPr>
        <p:spPr>
          <a:xfrm>
            <a:off x="480150" y="152425"/>
            <a:ext cx="8183700" cy="432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GOOGLE </a:t>
            </a:r>
            <a:r>
              <a:rPr lang="en"/>
              <a:t>FINANCE</a:t>
            </a:r>
            <a:r>
              <a:rPr lang="en"/>
              <a:t> ?</a:t>
            </a:r>
            <a:endParaRPr/>
          </a:p>
        </p:txBody>
      </p:sp>
      <p:sp>
        <p:nvSpPr>
          <p:cNvPr id="424" name="Google Shape;424;p82"/>
          <p:cNvSpPr txBox="1"/>
          <p:nvPr>
            <p:ph idx="1" type="subTitle"/>
          </p:nvPr>
        </p:nvSpPr>
        <p:spPr>
          <a:xfrm>
            <a:off x="56025" y="584425"/>
            <a:ext cx="8940600" cy="4074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500">
                <a:solidFill>
                  <a:schemeClr val="dk2"/>
                </a:solidFill>
                <a:latin typeface="Arial"/>
                <a:ea typeface="Arial"/>
                <a:cs typeface="Arial"/>
                <a:sym typeface="Arial"/>
              </a:rPr>
              <a:t>Google Finance is a comprehensive financial information platform provided by Google. It offers a wide range of tools and features to help you stay informed about the stock market, track investments, and make informed financial decisions.</a:t>
            </a:r>
            <a:endParaRPr sz="15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b="1" lang="en" sz="1500">
                <a:solidFill>
                  <a:schemeClr val="dk2"/>
                </a:solidFill>
                <a:latin typeface="Arial"/>
                <a:ea typeface="Arial"/>
                <a:cs typeface="Arial"/>
                <a:sym typeface="Arial"/>
              </a:rPr>
              <a:t>Key Features:</a:t>
            </a:r>
            <a:endParaRPr b="1" sz="1500">
              <a:solidFill>
                <a:schemeClr val="dk2"/>
              </a:solidFill>
              <a:latin typeface="Arial"/>
              <a:ea typeface="Arial"/>
              <a:cs typeface="Arial"/>
              <a:sym typeface="Arial"/>
            </a:endParaRPr>
          </a:p>
          <a:p>
            <a:pPr indent="-323850" lvl="0" marL="457200" rtl="0" algn="l">
              <a:lnSpc>
                <a:spcPct val="115000"/>
              </a:lnSpc>
              <a:spcBef>
                <a:spcPts val="1200"/>
              </a:spcBef>
              <a:spcAft>
                <a:spcPts val="0"/>
              </a:spcAft>
              <a:buClr>
                <a:schemeClr val="dk2"/>
              </a:buClr>
              <a:buSzPts val="1500"/>
              <a:buFont typeface="Arial"/>
              <a:buChar char="●"/>
            </a:pPr>
            <a:r>
              <a:rPr b="1" lang="en" sz="1500">
                <a:solidFill>
                  <a:schemeClr val="dk2"/>
                </a:solidFill>
                <a:latin typeface="Arial"/>
                <a:ea typeface="Arial"/>
                <a:cs typeface="Arial"/>
                <a:sym typeface="Arial"/>
              </a:rPr>
              <a:t>Real-time Stock Quotes:</a:t>
            </a:r>
            <a:r>
              <a:rPr lang="en" sz="1500">
                <a:solidFill>
                  <a:schemeClr val="dk2"/>
                </a:solidFill>
                <a:latin typeface="Arial"/>
                <a:ea typeface="Arial"/>
                <a:cs typeface="Arial"/>
                <a:sym typeface="Arial"/>
              </a:rPr>
              <a:t> Get up-to-the-minute stock prices for various exchanges worldwide.</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Historical Data:</a:t>
            </a:r>
            <a:r>
              <a:rPr lang="en" sz="1500">
                <a:solidFill>
                  <a:schemeClr val="dk2"/>
                </a:solidFill>
                <a:latin typeface="Arial"/>
                <a:ea typeface="Arial"/>
                <a:cs typeface="Arial"/>
                <a:sym typeface="Arial"/>
              </a:rPr>
              <a:t> Access historical stock prices and charts to analyze past performance.</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Financial News:</a:t>
            </a:r>
            <a:r>
              <a:rPr lang="en" sz="1500">
                <a:solidFill>
                  <a:schemeClr val="dk2"/>
                </a:solidFill>
                <a:latin typeface="Arial"/>
                <a:ea typeface="Arial"/>
                <a:cs typeface="Arial"/>
                <a:sym typeface="Arial"/>
              </a:rPr>
              <a:t> Stay updated with the latest financial news and market trends.</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Portfolio Tracking:</a:t>
            </a:r>
            <a:r>
              <a:rPr lang="en" sz="1500">
                <a:solidFill>
                  <a:schemeClr val="dk2"/>
                </a:solidFill>
                <a:latin typeface="Arial"/>
                <a:ea typeface="Arial"/>
                <a:cs typeface="Arial"/>
                <a:sym typeface="Arial"/>
              </a:rPr>
              <a:t> Create and manage personal investment portfolios to monitor performance.</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Company Financials:</a:t>
            </a:r>
            <a:r>
              <a:rPr lang="en" sz="1500">
                <a:solidFill>
                  <a:schemeClr val="dk2"/>
                </a:solidFill>
                <a:latin typeface="Arial"/>
                <a:ea typeface="Arial"/>
                <a:cs typeface="Arial"/>
                <a:sym typeface="Arial"/>
              </a:rPr>
              <a:t> View detailed financial information for publicly traded companies.</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Stock Screeners:</a:t>
            </a:r>
            <a:r>
              <a:rPr lang="en" sz="1500">
                <a:solidFill>
                  <a:schemeClr val="dk2"/>
                </a:solidFill>
                <a:latin typeface="Arial"/>
                <a:ea typeface="Arial"/>
                <a:cs typeface="Arial"/>
                <a:sym typeface="Arial"/>
              </a:rPr>
              <a:t> Use powerful filters to find stocks that meet specific criteria.</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Currency Converter:</a:t>
            </a:r>
            <a:r>
              <a:rPr lang="en" sz="1500">
                <a:solidFill>
                  <a:schemeClr val="dk2"/>
                </a:solidFill>
                <a:latin typeface="Arial"/>
                <a:ea typeface="Arial"/>
                <a:cs typeface="Arial"/>
                <a:sym typeface="Arial"/>
              </a:rPr>
              <a:t> Convert currencies in real-time.</a:t>
            </a:r>
            <a:endParaRPr sz="1500">
              <a:solidFill>
                <a:schemeClr val="dk2"/>
              </a:solidFill>
              <a:latin typeface="Arial"/>
              <a:ea typeface="Arial"/>
              <a:cs typeface="Arial"/>
              <a:sym typeface="Arial"/>
            </a:endParaRPr>
          </a:p>
          <a:p>
            <a:pPr indent="-323850" lvl="0" marL="457200" rtl="0" algn="l">
              <a:lnSpc>
                <a:spcPct val="115000"/>
              </a:lnSpc>
              <a:spcBef>
                <a:spcPts val="0"/>
              </a:spcBef>
              <a:spcAft>
                <a:spcPts val="0"/>
              </a:spcAft>
              <a:buClr>
                <a:schemeClr val="dk2"/>
              </a:buClr>
              <a:buSzPts val="1500"/>
              <a:buFont typeface="Arial"/>
              <a:buChar char="●"/>
            </a:pPr>
            <a:r>
              <a:rPr b="1" lang="en" sz="1500">
                <a:solidFill>
                  <a:schemeClr val="dk2"/>
                </a:solidFill>
                <a:latin typeface="Arial"/>
                <a:ea typeface="Arial"/>
                <a:cs typeface="Arial"/>
                <a:sym typeface="Arial"/>
              </a:rPr>
              <a:t>Economic Indicators:</a:t>
            </a:r>
            <a:r>
              <a:rPr lang="en" sz="1500">
                <a:solidFill>
                  <a:schemeClr val="dk2"/>
                </a:solidFill>
                <a:latin typeface="Arial"/>
                <a:ea typeface="Arial"/>
                <a:cs typeface="Arial"/>
                <a:sym typeface="Arial"/>
              </a:rPr>
              <a:t> Access economic indicators like GDP, inflation rates, and unemployment data.</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83"/>
          <p:cNvSpPr txBox="1"/>
          <p:nvPr>
            <p:ph type="ctrTitle"/>
          </p:nvPr>
        </p:nvSpPr>
        <p:spPr>
          <a:xfrm>
            <a:off x="485875" y="264475"/>
            <a:ext cx="8183700" cy="43461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0"/>
              </a:spcAft>
              <a:buClr>
                <a:schemeClr val="dk2"/>
              </a:buClr>
              <a:buSzPts val="1100"/>
              <a:buFont typeface="Arial"/>
              <a:buNone/>
            </a:pPr>
            <a:r>
              <a:rPr lang="en" sz="1600">
                <a:latin typeface="Arial"/>
                <a:ea typeface="Arial"/>
                <a:cs typeface="Arial"/>
                <a:sym typeface="Arial"/>
              </a:rPr>
              <a:t>How to Use Google Finance:</a:t>
            </a:r>
            <a:endParaRPr sz="1600">
              <a:latin typeface="Arial"/>
              <a:ea typeface="Arial"/>
              <a:cs typeface="Arial"/>
              <a:sym typeface="Arial"/>
            </a:endParaRPr>
          </a:p>
          <a:p>
            <a:pPr indent="-330200" lvl="0" marL="457200" rtl="0" algn="l">
              <a:lnSpc>
                <a:spcPct val="115000"/>
              </a:lnSpc>
              <a:spcBef>
                <a:spcPts val="1200"/>
              </a:spcBef>
              <a:spcAft>
                <a:spcPts val="0"/>
              </a:spcAft>
              <a:buSzPts val="1600"/>
              <a:buFont typeface="Arial"/>
              <a:buAutoNum type="arabicPeriod"/>
            </a:pPr>
            <a:r>
              <a:rPr lang="en" sz="1600">
                <a:latin typeface="Arial"/>
                <a:ea typeface="Arial"/>
                <a:cs typeface="Arial"/>
                <a:sym typeface="Arial"/>
              </a:rPr>
              <a:t>Visit the Google Finance Website:</a:t>
            </a:r>
            <a:r>
              <a:rPr b="0" lang="en" sz="1600">
                <a:latin typeface="Arial"/>
                <a:ea typeface="Arial"/>
                <a:cs typeface="Arial"/>
                <a:sym typeface="Arial"/>
              </a:rPr>
              <a:t> Go to the Google Finance website or use the Google Finance app.</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Search for Stocks:</a:t>
            </a:r>
            <a:r>
              <a:rPr b="0" lang="en" sz="1600">
                <a:latin typeface="Arial"/>
                <a:ea typeface="Arial"/>
                <a:cs typeface="Arial"/>
                <a:sym typeface="Arial"/>
              </a:rPr>
              <a:t> Use the search bar to find specific stocks or companies.</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View Stock Information:</a:t>
            </a:r>
            <a:r>
              <a:rPr b="0" lang="en" sz="1600">
                <a:latin typeface="Arial"/>
                <a:ea typeface="Arial"/>
                <a:cs typeface="Arial"/>
                <a:sym typeface="Arial"/>
              </a:rPr>
              <a:t> Once you find a stock, you can view its current price, historical data, charts, financial statements, and news articles.</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Create a Portfolio:</a:t>
            </a:r>
            <a:r>
              <a:rPr b="0" lang="en" sz="1600">
                <a:latin typeface="Arial"/>
                <a:ea typeface="Arial"/>
                <a:cs typeface="Arial"/>
                <a:sym typeface="Arial"/>
              </a:rPr>
              <a:t> Set up a portfolio to track your investments and monitor their performance.</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Use Stock Screeners:</a:t>
            </a:r>
            <a:r>
              <a:rPr b="0" lang="en" sz="1600">
                <a:latin typeface="Arial"/>
                <a:ea typeface="Arial"/>
                <a:cs typeface="Arial"/>
                <a:sym typeface="Arial"/>
              </a:rPr>
              <a:t> Filter stocks based on various criteria, such as market capitalization, price-to-earnings ratio, and dividend yield.</a:t>
            </a:r>
            <a:endParaRPr b="0" sz="1600">
              <a:latin typeface="Arial"/>
              <a:ea typeface="Arial"/>
              <a:cs typeface="Arial"/>
              <a:sym typeface="Arial"/>
            </a:endParaRPr>
          </a:p>
          <a:p>
            <a:pPr indent="0" lvl="0" marL="0" rtl="0" algn="l">
              <a:spcBef>
                <a:spcPts val="1200"/>
              </a:spcBef>
              <a:spcAft>
                <a:spcPts val="0"/>
              </a:spcAft>
              <a:buNone/>
            </a:pPr>
            <a:r>
              <a:t/>
            </a:r>
            <a:endParaRPr sz="47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84"/>
          <p:cNvSpPr txBox="1"/>
          <p:nvPr>
            <p:ph type="ctrTitle"/>
          </p:nvPr>
        </p:nvSpPr>
        <p:spPr>
          <a:xfrm>
            <a:off x="485875" y="264475"/>
            <a:ext cx="8183700" cy="36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GOOGLE GMAIL ?</a:t>
            </a:r>
            <a:endParaRPr/>
          </a:p>
        </p:txBody>
      </p:sp>
      <p:sp>
        <p:nvSpPr>
          <p:cNvPr id="435" name="Google Shape;435;p84"/>
          <p:cNvSpPr txBox="1"/>
          <p:nvPr>
            <p:ph idx="1" type="subTitle"/>
          </p:nvPr>
        </p:nvSpPr>
        <p:spPr>
          <a:xfrm>
            <a:off x="64025" y="632275"/>
            <a:ext cx="8932800" cy="4034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1018"/>
              <a:buFont typeface="Arial"/>
              <a:buNone/>
            </a:pPr>
            <a:r>
              <a:rPr lang="en" sz="1117">
                <a:solidFill>
                  <a:schemeClr val="dk2"/>
                </a:solidFill>
                <a:latin typeface="Arial"/>
                <a:ea typeface="Arial"/>
                <a:cs typeface="Arial"/>
                <a:sym typeface="Arial"/>
              </a:rPr>
              <a:t>Google Gmail is a popular and free email service provided by Google. It offers a clean and intuitive interface, powerful features, and ample storage space.</a:t>
            </a:r>
            <a:endParaRPr sz="11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117">
                <a:solidFill>
                  <a:schemeClr val="dk2"/>
                </a:solidFill>
                <a:latin typeface="Arial"/>
                <a:ea typeface="Arial"/>
                <a:cs typeface="Arial"/>
                <a:sym typeface="Arial"/>
              </a:rPr>
              <a:t>Key Features:</a:t>
            </a:r>
            <a:endParaRPr b="1" sz="1117">
              <a:solidFill>
                <a:schemeClr val="dk2"/>
              </a:solidFill>
              <a:latin typeface="Arial"/>
              <a:ea typeface="Arial"/>
              <a:cs typeface="Arial"/>
              <a:sym typeface="Arial"/>
            </a:endParaRPr>
          </a:p>
          <a:p>
            <a:pPr indent="-299561" lvl="0" marL="457200" rtl="0" algn="l">
              <a:lnSpc>
                <a:spcPct val="95000"/>
              </a:lnSpc>
              <a:spcBef>
                <a:spcPts val="1200"/>
              </a:spcBef>
              <a:spcAft>
                <a:spcPts val="0"/>
              </a:spcAft>
              <a:buClr>
                <a:schemeClr val="dk2"/>
              </a:buClr>
              <a:buSzPts val="1118"/>
              <a:buFont typeface="Arial"/>
              <a:buChar char="●"/>
            </a:pPr>
            <a:r>
              <a:rPr b="1" lang="en" sz="1117">
                <a:solidFill>
                  <a:schemeClr val="dk2"/>
                </a:solidFill>
                <a:latin typeface="Arial"/>
                <a:ea typeface="Arial"/>
                <a:cs typeface="Arial"/>
                <a:sym typeface="Arial"/>
              </a:rPr>
              <a:t>Spacious Inbox:</a:t>
            </a:r>
            <a:r>
              <a:rPr lang="en" sz="1117">
                <a:solidFill>
                  <a:schemeClr val="dk2"/>
                </a:solidFill>
                <a:latin typeface="Arial"/>
                <a:ea typeface="Arial"/>
                <a:cs typeface="Arial"/>
                <a:sym typeface="Arial"/>
              </a:rPr>
              <a:t> Enjoy a generous storage capacity, allowing you to keep a large number of emails.</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Smart Features:</a:t>
            </a:r>
            <a:r>
              <a:rPr lang="en" sz="1117">
                <a:solidFill>
                  <a:schemeClr val="dk2"/>
                </a:solidFill>
                <a:latin typeface="Arial"/>
                <a:ea typeface="Arial"/>
                <a:cs typeface="Arial"/>
                <a:sym typeface="Arial"/>
              </a:rPr>
              <a:t> Benefit from intelligent features like smart labels, priority inbox, and automatic categorization of emails.</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Robust Search:</a:t>
            </a:r>
            <a:r>
              <a:rPr lang="en" sz="1117">
                <a:solidFill>
                  <a:schemeClr val="dk2"/>
                </a:solidFill>
                <a:latin typeface="Arial"/>
                <a:ea typeface="Arial"/>
                <a:cs typeface="Arial"/>
                <a:sym typeface="Arial"/>
              </a:rPr>
              <a:t> Quickly find specific emails using advanced search options.</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Offline Access:</a:t>
            </a:r>
            <a:r>
              <a:rPr lang="en" sz="1117">
                <a:solidFill>
                  <a:schemeClr val="dk2"/>
                </a:solidFill>
                <a:latin typeface="Arial"/>
                <a:ea typeface="Arial"/>
                <a:cs typeface="Arial"/>
                <a:sym typeface="Arial"/>
              </a:rPr>
              <a:t> Access your emails even when you're not connected to the internet.</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High Security:</a:t>
            </a:r>
            <a:r>
              <a:rPr lang="en" sz="1117">
                <a:solidFill>
                  <a:schemeClr val="dk2"/>
                </a:solidFill>
                <a:latin typeface="Arial"/>
                <a:ea typeface="Arial"/>
                <a:cs typeface="Arial"/>
                <a:sym typeface="Arial"/>
              </a:rPr>
              <a:t> Google's robust security measures protect your emails from spam, phishing, and malware.</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Integration with Google Apps:</a:t>
            </a:r>
            <a:r>
              <a:rPr lang="en" sz="1117">
                <a:solidFill>
                  <a:schemeClr val="dk2"/>
                </a:solidFill>
                <a:latin typeface="Arial"/>
                <a:ea typeface="Arial"/>
                <a:cs typeface="Arial"/>
                <a:sym typeface="Arial"/>
              </a:rPr>
              <a:t> Seamlessly integrate with other Google services like Google Calendar, Google Drive, and Google Docs.</a:t>
            </a:r>
            <a:endParaRPr sz="11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117">
                <a:solidFill>
                  <a:schemeClr val="dk2"/>
                </a:solidFill>
                <a:latin typeface="Arial"/>
                <a:ea typeface="Arial"/>
                <a:cs typeface="Arial"/>
                <a:sym typeface="Arial"/>
              </a:rPr>
              <a:t>How to Use Gmail:</a:t>
            </a:r>
            <a:endParaRPr b="1" sz="1117">
              <a:solidFill>
                <a:schemeClr val="dk2"/>
              </a:solidFill>
              <a:latin typeface="Arial"/>
              <a:ea typeface="Arial"/>
              <a:cs typeface="Arial"/>
              <a:sym typeface="Arial"/>
            </a:endParaRPr>
          </a:p>
          <a:p>
            <a:pPr indent="-299561" lvl="0" marL="457200" rtl="0" algn="l">
              <a:lnSpc>
                <a:spcPct val="95000"/>
              </a:lnSpc>
              <a:spcBef>
                <a:spcPts val="120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Create a Google Account:</a:t>
            </a:r>
            <a:r>
              <a:rPr lang="en" sz="1117">
                <a:solidFill>
                  <a:schemeClr val="dk2"/>
                </a:solidFill>
                <a:latin typeface="Arial"/>
                <a:ea typeface="Arial"/>
                <a:cs typeface="Arial"/>
                <a:sym typeface="Arial"/>
              </a:rPr>
              <a:t> If you don't have one, create a free Google account.</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Access Gmail:</a:t>
            </a:r>
            <a:r>
              <a:rPr lang="en" sz="1117">
                <a:solidFill>
                  <a:schemeClr val="dk2"/>
                </a:solidFill>
                <a:latin typeface="Arial"/>
                <a:ea typeface="Arial"/>
                <a:cs typeface="Arial"/>
                <a:sym typeface="Arial"/>
              </a:rPr>
              <a:t> Sign in to your Google account and access Gmail through a web browser or the Gmail app.</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Compose Emails:</a:t>
            </a:r>
            <a:r>
              <a:rPr lang="en" sz="1117">
                <a:solidFill>
                  <a:schemeClr val="dk2"/>
                </a:solidFill>
                <a:latin typeface="Arial"/>
                <a:ea typeface="Arial"/>
                <a:cs typeface="Arial"/>
                <a:sym typeface="Arial"/>
              </a:rPr>
              <a:t> Click the "Compose" button to create a new email.</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Send and Receive Emails:</a:t>
            </a:r>
            <a:r>
              <a:rPr lang="en" sz="1117">
                <a:solidFill>
                  <a:schemeClr val="dk2"/>
                </a:solidFill>
                <a:latin typeface="Arial"/>
                <a:ea typeface="Arial"/>
                <a:cs typeface="Arial"/>
                <a:sym typeface="Arial"/>
              </a:rPr>
              <a:t> Send emails to other email addresses and receive incoming messages.</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Organize Emails:</a:t>
            </a:r>
            <a:r>
              <a:rPr lang="en" sz="1117">
                <a:solidFill>
                  <a:schemeClr val="dk2"/>
                </a:solidFill>
                <a:latin typeface="Arial"/>
                <a:ea typeface="Arial"/>
                <a:cs typeface="Arial"/>
                <a:sym typeface="Arial"/>
              </a:rPr>
              <a:t> Use labels, filters, and the archive feature to organize your inbox.</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Use Advanced Features:</a:t>
            </a:r>
            <a:r>
              <a:rPr lang="en" sz="1117">
                <a:solidFill>
                  <a:schemeClr val="dk2"/>
                </a:solidFill>
                <a:latin typeface="Arial"/>
                <a:ea typeface="Arial"/>
                <a:cs typeface="Arial"/>
                <a:sym typeface="Arial"/>
              </a:rPr>
              <a:t> Explore additional features like snooze, smart replies, and confidential mode.</a:t>
            </a:r>
            <a:endParaRPr sz="1117">
              <a:solidFill>
                <a:schemeClr val="dk2"/>
              </a:solidFill>
              <a:latin typeface="Arial"/>
              <a:ea typeface="Arial"/>
              <a:cs typeface="Arial"/>
              <a:sym typeface="Arial"/>
            </a:endParaRPr>
          </a:p>
          <a:p>
            <a:pPr indent="0" lvl="0" marL="0" rtl="0" algn="l">
              <a:lnSpc>
                <a:spcPct val="80000"/>
              </a:lnSpc>
              <a:spcBef>
                <a:spcPts val="1200"/>
              </a:spcBef>
              <a:spcAft>
                <a:spcPts val="0"/>
              </a:spcAft>
              <a:buSzPts val="1018"/>
              <a:buNone/>
            </a:pPr>
            <a:r>
              <a:t/>
            </a:r>
            <a:endParaRPr sz="222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85"/>
          <p:cNvSpPr txBox="1"/>
          <p:nvPr>
            <p:ph type="ctrTitle"/>
          </p:nvPr>
        </p:nvSpPr>
        <p:spPr>
          <a:xfrm>
            <a:off x="485875" y="264475"/>
            <a:ext cx="8183700" cy="36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GOOGLE </a:t>
            </a:r>
            <a:r>
              <a:rPr lang="en"/>
              <a:t>MERCHANDISE</a:t>
            </a:r>
            <a:r>
              <a:rPr lang="en"/>
              <a:t> ?</a:t>
            </a:r>
            <a:endParaRPr/>
          </a:p>
        </p:txBody>
      </p:sp>
      <p:sp>
        <p:nvSpPr>
          <p:cNvPr id="441" name="Google Shape;441;p85"/>
          <p:cNvSpPr txBox="1"/>
          <p:nvPr>
            <p:ph idx="1" type="subTitle"/>
          </p:nvPr>
        </p:nvSpPr>
        <p:spPr>
          <a:xfrm>
            <a:off x="40025" y="592300"/>
            <a:ext cx="8940600" cy="403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400">
                <a:solidFill>
                  <a:schemeClr val="dk2"/>
                </a:solidFill>
                <a:latin typeface="Arial"/>
                <a:ea typeface="Arial"/>
                <a:cs typeface="Arial"/>
                <a:sym typeface="Arial"/>
              </a:rPr>
              <a:t>Google offers a variety of merchandise, from apparel and accessories to tech gadgets and home goods. You can find official Google merchandise on the following platforms:  </a:t>
            </a:r>
            <a:endParaRPr sz="14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b="1" lang="en" sz="1400">
                <a:solidFill>
                  <a:schemeClr val="dk2"/>
                </a:solidFill>
                <a:latin typeface="Arial"/>
                <a:ea typeface="Arial"/>
                <a:cs typeface="Arial"/>
                <a:sym typeface="Arial"/>
              </a:rPr>
              <a:t>Google Merch Shop:</a:t>
            </a:r>
            <a:endParaRPr b="1" sz="14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1400">
                <a:solidFill>
                  <a:schemeClr val="dk2"/>
                </a:solidFill>
                <a:latin typeface="Arial"/>
                <a:ea typeface="Arial"/>
                <a:cs typeface="Arial"/>
                <a:sym typeface="Arial"/>
              </a:rPr>
              <a:t>This official store offers a wide range of products featuring Google's iconic logo, Android mascot, and other popular designs.</a:t>
            </a:r>
            <a:endParaRPr sz="14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1400">
                <a:solidFill>
                  <a:schemeClr val="dk2"/>
                </a:solidFill>
                <a:latin typeface="Arial"/>
                <a:ea typeface="Arial"/>
                <a:cs typeface="Arial"/>
                <a:sym typeface="Arial"/>
              </a:rPr>
              <a:t>You can find t-shirts, hoodies, hats, phone cases, and more.  </a:t>
            </a:r>
            <a:endParaRPr sz="14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b="1" lang="en" sz="1400">
                <a:solidFill>
                  <a:schemeClr val="dk2"/>
                </a:solidFill>
                <a:latin typeface="Arial"/>
                <a:ea typeface="Arial"/>
                <a:cs typeface="Arial"/>
                <a:sym typeface="Arial"/>
              </a:rPr>
              <a:t>How to Purchase Google Merchandise:</a:t>
            </a:r>
            <a:endParaRPr b="1" sz="1400">
              <a:solidFill>
                <a:schemeClr val="dk2"/>
              </a:solidFill>
              <a:latin typeface="Arial"/>
              <a:ea typeface="Arial"/>
              <a:cs typeface="Arial"/>
              <a:sym typeface="Arial"/>
            </a:endParaRPr>
          </a:p>
          <a:p>
            <a:pPr indent="-317500" lvl="0" marL="457200" rtl="0" algn="l">
              <a:lnSpc>
                <a:spcPct val="115000"/>
              </a:lnSpc>
              <a:spcBef>
                <a:spcPts val="120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Visit the Official Store:</a:t>
            </a:r>
            <a:r>
              <a:rPr lang="en" sz="1400">
                <a:solidFill>
                  <a:schemeClr val="dk2"/>
                </a:solidFill>
                <a:latin typeface="Arial"/>
                <a:ea typeface="Arial"/>
                <a:cs typeface="Arial"/>
                <a:sym typeface="Arial"/>
              </a:rPr>
              <a:t> Go to the Google Merch Shop or Google Store website.</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Browse Products:</a:t>
            </a:r>
            <a:r>
              <a:rPr lang="en" sz="1400">
                <a:solidFill>
                  <a:schemeClr val="dk2"/>
                </a:solidFill>
                <a:latin typeface="Arial"/>
                <a:ea typeface="Arial"/>
                <a:cs typeface="Arial"/>
                <a:sym typeface="Arial"/>
              </a:rPr>
              <a:t> Explore the different categories and find the items you like.</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Add to Cart:</a:t>
            </a:r>
            <a:r>
              <a:rPr lang="en" sz="1400">
                <a:solidFill>
                  <a:schemeClr val="dk2"/>
                </a:solidFill>
                <a:latin typeface="Arial"/>
                <a:ea typeface="Arial"/>
                <a:cs typeface="Arial"/>
                <a:sym typeface="Arial"/>
              </a:rPr>
              <a:t> Click the "Add to Cart" button for the items you want to purchase.</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Checkout:</a:t>
            </a:r>
            <a:r>
              <a:rPr lang="en" sz="1400">
                <a:solidFill>
                  <a:schemeClr val="dk2"/>
                </a:solidFill>
                <a:latin typeface="Arial"/>
                <a:ea typeface="Arial"/>
                <a:cs typeface="Arial"/>
                <a:sym typeface="Arial"/>
              </a:rPr>
              <a:t> Proceed to the checkout page and provide your shipping and payment information.</a:t>
            </a:r>
            <a:endParaRPr sz="1400">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AutoNum type="arabicPeriod"/>
            </a:pPr>
            <a:r>
              <a:rPr b="1" lang="en" sz="1400">
                <a:solidFill>
                  <a:schemeClr val="dk2"/>
                </a:solidFill>
                <a:latin typeface="Arial"/>
                <a:ea typeface="Arial"/>
                <a:cs typeface="Arial"/>
                <a:sym typeface="Arial"/>
              </a:rPr>
              <a:t>Place Your Order:</a:t>
            </a:r>
            <a:r>
              <a:rPr lang="en" sz="1400">
                <a:solidFill>
                  <a:schemeClr val="dk2"/>
                </a:solidFill>
                <a:latin typeface="Arial"/>
                <a:ea typeface="Arial"/>
                <a:cs typeface="Arial"/>
                <a:sym typeface="Arial"/>
              </a:rPr>
              <a:t> Review your order details and confirm your purchase.</a:t>
            </a:r>
            <a:endParaRPr sz="1400">
              <a:solidFill>
                <a:schemeClr val="dk2"/>
              </a:solidFill>
              <a:latin typeface="Arial"/>
              <a:ea typeface="Arial"/>
              <a:cs typeface="Arial"/>
              <a:sym typeface="Arial"/>
            </a:endParaRPr>
          </a:p>
          <a:p>
            <a:pPr indent="0" lvl="0" marL="0" rtl="0" algn="l">
              <a:spcBef>
                <a:spcPts val="1200"/>
              </a:spcBef>
              <a:spcAft>
                <a:spcPts val="0"/>
              </a:spcAft>
              <a:buNone/>
            </a:pPr>
            <a:r>
              <a:t/>
            </a:r>
            <a:endParaRPr sz="27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86"/>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447" name="Google Shape;447;p86"/>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48" name="Google Shape;448;p86"/>
          <p:cNvPicPr preferRelativeResize="0"/>
          <p:nvPr/>
        </p:nvPicPr>
        <p:blipFill>
          <a:blip r:embed="rId3">
            <a:alphaModFix/>
          </a:blip>
          <a:stretch>
            <a:fillRect/>
          </a:stretch>
        </p:blipFill>
        <p:spPr>
          <a:xfrm>
            <a:off x="0" y="0"/>
            <a:ext cx="9144003" cy="527477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7"/>
          <p:cNvSpPr txBox="1"/>
          <p:nvPr>
            <p:ph type="ctrTitle"/>
          </p:nvPr>
        </p:nvSpPr>
        <p:spPr>
          <a:xfrm>
            <a:off x="421850" y="1184975"/>
            <a:ext cx="8183700" cy="199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DO YOU UNDERSTAND BY NO-CODE APPLICATION ?</a:t>
            </a:r>
            <a:endParaRPr/>
          </a:p>
        </p:txBody>
      </p:sp>
      <p:sp>
        <p:nvSpPr>
          <p:cNvPr id="454" name="Google Shape;454;p87"/>
          <p:cNvSpPr txBox="1"/>
          <p:nvPr>
            <p:ph idx="1" type="subTitle"/>
          </p:nvPr>
        </p:nvSpPr>
        <p:spPr>
          <a:xfrm>
            <a:off x="421850" y="1384775"/>
            <a:ext cx="8581500" cy="3329700"/>
          </a:xfrm>
          <a:prstGeom prst="rect">
            <a:avLst/>
          </a:prstGeom>
        </p:spPr>
        <p:txBody>
          <a:bodyPr anchorCtr="0" anchor="t" bIns="91425" lIns="91425" spcFirstLastPara="1" rIns="91425" wrap="square" tIns="91425">
            <a:normAutofit fontScale="40000" lnSpcReduction="20000"/>
          </a:bodyPr>
          <a:lstStyle/>
          <a:p>
            <a:pPr indent="0" lvl="0" marL="0" rtl="0" algn="l">
              <a:lnSpc>
                <a:spcPct val="115000"/>
              </a:lnSpc>
              <a:spcBef>
                <a:spcPts val="1200"/>
              </a:spcBef>
              <a:spcAft>
                <a:spcPts val="0"/>
              </a:spcAft>
              <a:buClr>
                <a:schemeClr val="dk2"/>
              </a:buClr>
              <a:buSzPct val="42605"/>
              <a:buFont typeface="Arial"/>
              <a:buNone/>
            </a:pPr>
            <a:r>
              <a:rPr b="1" lang="en" sz="2581">
                <a:solidFill>
                  <a:schemeClr val="dk2"/>
                </a:solidFill>
                <a:latin typeface="Arial"/>
                <a:ea typeface="Arial"/>
                <a:cs typeface="Arial"/>
                <a:sym typeface="Arial"/>
              </a:rPr>
              <a:t>A no-code application is a software application that can be created and deployed without writing traditional code. It leverages visual interfaces and drag-and-drop components to allow users to build applications by configuring pre-built elements.  </a:t>
            </a:r>
            <a:endParaRPr b="1" sz="2581">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42605"/>
              <a:buFont typeface="Arial"/>
              <a:buNone/>
            </a:pPr>
            <a:r>
              <a:rPr b="1" lang="en" sz="2581">
                <a:solidFill>
                  <a:schemeClr val="dk2"/>
                </a:solidFill>
                <a:latin typeface="Arial"/>
                <a:ea typeface="Arial"/>
                <a:cs typeface="Arial"/>
                <a:sym typeface="Arial"/>
              </a:rPr>
              <a:t>Key characteristics of no-code applications:</a:t>
            </a:r>
            <a:endParaRPr b="1" sz="2581">
              <a:solidFill>
                <a:schemeClr val="dk2"/>
              </a:solidFill>
              <a:latin typeface="Arial"/>
              <a:ea typeface="Arial"/>
              <a:cs typeface="Arial"/>
              <a:sym typeface="Arial"/>
            </a:endParaRPr>
          </a:p>
          <a:p>
            <a:pPr indent="-294177" lvl="0" marL="457200" rtl="0" algn="l">
              <a:lnSpc>
                <a:spcPct val="115000"/>
              </a:lnSpc>
              <a:spcBef>
                <a:spcPts val="1200"/>
              </a:spcBef>
              <a:spcAft>
                <a:spcPts val="0"/>
              </a:spcAft>
              <a:buClr>
                <a:schemeClr val="dk2"/>
              </a:buClr>
              <a:buSzPct val="100000"/>
              <a:buFont typeface="Arial"/>
              <a:buChar char="●"/>
            </a:pPr>
            <a:r>
              <a:rPr b="1" lang="en" sz="2581">
                <a:solidFill>
                  <a:schemeClr val="dk2"/>
                </a:solidFill>
                <a:latin typeface="Arial"/>
                <a:ea typeface="Arial"/>
                <a:cs typeface="Arial"/>
                <a:sym typeface="Arial"/>
              </a:rPr>
              <a:t>Visual interface: Users interact with a user-friendly interface, often using drag-and-drop components to build the application.  </a:t>
            </a:r>
            <a:endParaRPr b="1" sz="2581">
              <a:solidFill>
                <a:schemeClr val="dk2"/>
              </a:solidFill>
              <a:latin typeface="Arial"/>
              <a:ea typeface="Arial"/>
              <a:cs typeface="Arial"/>
              <a:sym typeface="Arial"/>
            </a:endParaRPr>
          </a:p>
          <a:p>
            <a:pPr indent="-294177" lvl="0" marL="457200" rtl="0" algn="l">
              <a:lnSpc>
                <a:spcPct val="115000"/>
              </a:lnSpc>
              <a:spcBef>
                <a:spcPts val="0"/>
              </a:spcBef>
              <a:spcAft>
                <a:spcPts val="0"/>
              </a:spcAft>
              <a:buClr>
                <a:schemeClr val="dk2"/>
              </a:buClr>
              <a:buSzPct val="100000"/>
              <a:buFont typeface="Arial"/>
              <a:buChar char="●"/>
            </a:pPr>
            <a:r>
              <a:t/>
            </a:r>
            <a:endParaRPr b="1" sz="2581">
              <a:solidFill>
                <a:schemeClr val="dk2"/>
              </a:solidFill>
              <a:latin typeface="Arial"/>
              <a:ea typeface="Arial"/>
              <a:cs typeface="Arial"/>
              <a:sym typeface="Arial"/>
            </a:endParaRPr>
          </a:p>
          <a:p>
            <a:pPr indent="-294177" lvl="0" marL="457200" rtl="0" algn="l">
              <a:lnSpc>
                <a:spcPct val="115000"/>
              </a:lnSpc>
              <a:spcBef>
                <a:spcPts val="0"/>
              </a:spcBef>
              <a:spcAft>
                <a:spcPts val="0"/>
              </a:spcAft>
              <a:buClr>
                <a:schemeClr val="dk2"/>
              </a:buClr>
              <a:buSzPct val="100000"/>
              <a:buFont typeface="Arial"/>
              <a:buChar char="●"/>
            </a:pPr>
            <a:r>
              <a:rPr b="1" lang="en" sz="2581">
                <a:solidFill>
                  <a:schemeClr val="dk2"/>
                </a:solidFill>
                <a:latin typeface="Arial"/>
                <a:ea typeface="Arial"/>
                <a:cs typeface="Arial"/>
                <a:sym typeface="Arial"/>
              </a:rPr>
              <a:t>Pre-built components: A library of pre-built components like buttons, forms, and data connectors are available to be assembled into the application.  </a:t>
            </a:r>
            <a:endParaRPr b="1" sz="2581">
              <a:solidFill>
                <a:schemeClr val="dk2"/>
              </a:solidFill>
              <a:latin typeface="Arial"/>
              <a:ea typeface="Arial"/>
              <a:cs typeface="Arial"/>
              <a:sym typeface="Arial"/>
            </a:endParaRPr>
          </a:p>
          <a:p>
            <a:pPr indent="-294177" lvl="0" marL="457200" rtl="0" algn="l">
              <a:lnSpc>
                <a:spcPct val="115000"/>
              </a:lnSpc>
              <a:spcBef>
                <a:spcPts val="0"/>
              </a:spcBef>
              <a:spcAft>
                <a:spcPts val="0"/>
              </a:spcAft>
              <a:buClr>
                <a:schemeClr val="dk2"/>
              </a:buClr>
              <a:buSzPct val="100000"/>
              <a:buFont typeface="Arial"/>
              <a:buChar char="●"/>
            </a:pPr>
            <a:r>
              <a:t/>
            </a:r>
            <a:endParaRPr b="1" sz="2581">
              <a:solidFill>
                <a:schemeClr val="dk2"/>
              </a:solidFill>
              <a:latin typeface="Arial"/>
              <a:ea typeface="Arial"/>
              <a:cs typeface="Arial"/>
              <a:sym typeface="Arial"/>
            </a:endParaRPr>
          </a:p>
          <a:p>
            <a:pPr indent="-294177" lvl="0" marL="457200" rtl="0" algn="l">
              <a:lnSpc>
                <a:spcPct val="115000"/>
              </a:lnSpc>
              <a:spcBef>
                <a:spcPts val="0"/>
              </a:spcBef>
              <a:spcAft>
                <a:spcPts val="0"/>
              </a:spcAft>
              <a:buClr>
                <a:schemeClr val="dk2"/>
              </a:buClr>
              <a:buSzPct val="100000"/>
              <a:buFont typeface="Arial"/>
              <a:buChar char="●"/>
            </a:pPr>
            <a:r>
              <a:rPr b="1" lang="en" sz="2581">
                <a:solidFill>
                  <a:schemeClr val="dk2"/>
                </a:solidFill>
                <a:latin typeface="Arial"/>
                <a:ea typeface="Arial"/>
                <a:cs typeface="Arial"/>
                <a:sym typeface="Arial"/>
              </a:rPr>
              <a:t>Logic and workflow: Users can define the logic and workflow of the application using visual flows or simple scripting languages.  </a:t>
            </a:r>
            <a:endParaRPr b="1" sz="2581">
              <a:solidFill>
                <a:schemeClr val="dk2"/>
              </a:solidFill>
              <a:latin typeface="Arial"/>
              <a:ea typeface="Arial"/>
              <a:cs typeface="Arial"/>
              <a:sym typeface="Arial"/>
            </a:endParaRPr>
          </a:p>
          <a:p>
            <a:pPr indent="-294177" lvl="0" marL="457200" rtl="0" algn="l">
              <a:lnSpc>
                <a:spcPct val="115000"/>
              </a:lnSpc>
              <a:spcBef>
                <a:spcPts val="0"/>
              </a:spcBef>
              <a:spcAft>
                <a:spcPts val="0"/>
              </a:spcAft>
              <a:buClr>
                <a:schemeClr val="dk2"/>
              </a:buClr>
              <a:buSzPct val="100000"/>
              <a:buFont typeface="Arial"/>
              <a:buChar char="●"/>
            </a:pPr>
            <a:r>
              <a:t/>
            </a:r>
            <a:endParaRPr b="1" sz="2581">
              <a:solidFill>
                <a:schemeClr val="dk2"/>
              </a:solidFill>
              <a:latin typeface="Arial"/>
              <a:ea typeface="Arial"/>
              <a:cs typeface="Arial"/>
              <a:sym typeface="Arial"/>
            </a:endParaRPr>
          </a:p>
          <a:p>
            <a:pPr indent="-294177" lvl="0" marL="457200" rtl="0" algn="l">
              <a:lnSpc>
                <a:spcPct val="115000"/>
              </a:lnSpc>
              <a:spcBef>
                <a:spcPts val="0"/>
              </a:spcBef>
              <a:spcAft>
                <a:spcPts val="0"/>
              </a:spcAft>
              <a:buClr>
                <a:schemeClr val="dk2"/>
              </a:buClr>
              <a:buSzPct val="100000"/>
              <a:buFont typeface="Arial"/>
              <a:buChar char="●"/>
            </a:pPr>
            <a:r>
              <a:rPr b="1" lang="en" sz="2581">
                <a:solidFill>
                  <a:schemeClr val="dk2"/>
                </a:solidFill>
                <a:latin typeface="Arial"/>
                <a:ea typeface="Arial"/>
                <a:cs typeface="Arial"/>
                <a:sym typeface="Arial"/>
              </a:rPr>
              <a:t>Data integration: No-code platforms often integrate with various data sources, including databases, APIs, and spreadsheets.  </a:t>
            </a:r>
            <a:endParaRPr b="1" sz="2581">
              <a:solidFill>
                <a:schemeClr val="dk2"/>
              </a:solidFill>
              <a:latin typeface="Arial"/>
              <a:ea typeface="Arial"/>
              <a:cs typeface="Arial"/>
              <a:sym typeface="Arial"/>
            </a:endParaRPr>
          </a:p>
          <a:p>
            <a:pPr indent="-294177" lvl="0" marL="457200" rtl="0" algn="l">
              <a:lnSpc>
                <a:spcPct val="115000"/>
              </a:lnSpc>
              <a:spcBef>
                <a:spcPts val="0"/>
              </a:spcBef>
              <a:spcAft>
                <a:spcPts val="0"/>
              </a:spcAft>
              <a:buClr>
                <a:schemeClr val="dk2"/>
              </a:buClr>
              <a:buSzPct val="100000"/>
              <a:buFont typeface="Arial"/>
              <a:buChar char="●"/>
            </a:pPr>
            <a:r>
              <a:t/>
            </a:r>
            <a:endParaRPr b="1" sz="2581">
              <a:solidFill>
                <a:schemeClr val="dk2"/>
              </a:solidFill>
              <a:latin typeface="Arial"/>
              <a:ea typeface="Arial"/>
              <a:cs typeface="Arial"/>
              <a:sym typeface="Arial"/>
            </a:endParaRPr>
          </a:p>
          <a:p>
            <a:pPr indent="-294177" lvl="0" marL="457200" rtl="0" algn="l">
              <a:lnSpc>
                <a:spcPct val="115000"/>
              </a:lnSpc>
              <a:spcBef>
                <a:spcPts val="0"/>
              </a:spcBef>
              <a:spcAft>
                <a:spcPts val="0"/>
              </a:spcAft>
              <a:buClr>
                <a:schemeClr val="dk2"/>
              </a:buClr>
              <a:buSzPct val="100000"/>
              <a:buFont typeface="Arial"/>
              <a:buChar char="●"/>
            </a:pPr>
            <a:r>
              <a:rPr b="1" lang="en" sz="2581">
                <a:solidFill>
                  <a:schemeClr val="dk2"/>
                </a:solidFill>
                <a:latin typeface="Arial"/>
                <a:ea typeface="Arial"/>
                <a:cs typeface="Arial"/>
                <a:sym typeface="Arial"/>
              </a:rPr>
              <a:t>Deployment and hosting: The built applications can be deployed to the web or mobile platforms with minimal effort.</a:t>
            </a:r>
            <a:br>
              <a:rPr b="1" lang="en" sz="2581">
                <a:solidFill>
                  <a:schemeClr val="dk2"/>
                </a:solidFill>
                <a:latin typeface="Arial"/>
                <a:ea typeface="Arial"/>
                <a:cs typeface="Arial"/>
                <a:sym typeface="Arial"/>
              </a:rPr>
            </a:br>
            <a:r>
              <a:rPr b="1" lang="en" sz="2581">
                <a:solidFill>
                  <a:schemeClr val="dk2"/>
                </a:solidFill>
                <a:latin typeface="Arial"/>
                <a:ea typeface="Arial"/>
                <a:cs typeface="Arial"/>
                <a:sym typeface="Arial"/>
              </a:rPr>
              <a:t>  </a:t>
            </a:r>
            <a:endParaRPr b="1" sz="2581">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t/>
            </a:r>
            <a:endParaRPr sz="11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8"/>
          <p:cNvSpPr txBox="1"/>
          <p:nvPr>
            <p:ph type="ctrTitle"/>
          </p:nvPr>
        </p:nvSpPr>
        <p:spPr>
          <a:xfrm>
            <a:off x="0" y="176100"/>
            <a:ext cx="9144000" cy="46128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None/>
            </a:pPr>
            <a:r>
              <a:rPr lang="en" sz="988">
                <a:latin typeface="Arial"/>
                <a:ea typeface="Arial"/>
                <a:cs typeface="Arial"/>
                <a:sym typeface="Arial"/>
              </a:rPr>
              <a:t>Benefits of no-code applications:</a:t>
            </a:r>
            <a:endParaRPr sz="988">
              <a:latin typeface="Arial"/>
              <a:ea typeface="Arial"/>
              <a:cs typeface="Arial"/>
              <a:sym typeface="Arial"/>
            </a:endParaRPr>
          </a:p>
          <a:p>
            <a:pPr indent="-285115" lvl="0" marL="457200" rtl="0" algn="l">
              <a:lnSpc>
                <a:spcPct val="115000"/>
              </a:lnSpc>
              <a:spcBef>
                <a:spcPts val="1200"/>
              </a:spcBef>
              <a:spcAft>
                <a:spcPts val="0"/>
              </a:spcAft>
              <a:buSzPct val="100000"/>
              <a:buFont typeface="Arial"/>
              <a:buChar char="●"/>
            </a:pPr>
            <a:r>
              <a:rPr lang="en" sz="988">
                <a:latin typeface="Arial"/>
                <a:ea typeface="Arial"/>
                <a:cs typeface="Arial"/>
                <a:sym typeface="Arial"/>
              </a:rPr>
              <a:t>Rapid development: No-code platforms significantly accelerate the development process, reducing time-to-market.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rPr lang="en" sz="988">
                <a:latin typeface="Arial"/>
                <a:ea typeface="Arial"/>
                <a:cs typeface="Arial"/>
                <a:sym typeface="Arial"/>
              </a:rPr>
              <a:t>Reduced development costs: By eliminating the need for professional developers, costs can be significantly reduced.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rPr lang="en" sz="988">
                <a:latin typeface="Arial"/>
                <a:ea typeface="Arial"/>
                <a:cs typeface="Arial"/>
                <a:sym typeface="Arial"/>
              </a:rPr>
              <a:t>Increased accessibility: No-code platforms empower non-technical users to build applications, democratizing software development.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rPr lang="en" sz="988">
                <a:latin typeface="Arial"/>
                <a:ea typeface="Arial"/>
                <a:cs typeface="Arial"/>
                <a:sym typeface="Arial"/>
              </a:rPr>
              <a:t>Flexibility and customization: While offering pre-built components, no-code platforms often allow for customization and flexibility to meet specific needs.</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rPr lang="en" sz="988">
                <a:latin typeface="Arial"/>
                <a:ea typeface="Arial"/>
                <a:cs typeface="Arial"/>
                <a:sym typeface="Arial"/>
              </a:rPr>
              <a:t>Iterative development: No-code platforms enable rapid prototyping and iteration, allowing for quick adjustments and improvements.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t/>
            </a:r>
            <a:endParaRPr sz="988">
              <a:latin typeface="Arial"/>
              <a:ea typeface="Arial"/>
              <a:cs typeface="Arial"/>
              <a:sym typeface="Arial"/>
            </a:endParaRPr>
          </a:p>
          <a:p>
            <a:pPr indent="0" lvl="0" marL="0" rtl="0" algn="l">
              <a:lnSpc>
                <a:spcPct val="115000"/>
              </a:lnSpc>
              <a:spcBef>
                <a:spcPts val="1200"/>
              </a:spcBef>
              <a:spcAft>
                <a:spcPts val="0"/>
              </a:spcAft>
              <a:buClr>
                <a:schemeClr val="dk2"/>
              </a:buClr>
              <a:buSzPct val="111235"/>
              <a:buFont typeface="Arial"/>
              <a:buNone/>
            </a:pPr>
            <a:r>
              <a:rPr lang="en" sz="988">
                <a:latin typeface="Arial"/>
                <a:ea typeface="Arial"/>
                <a:cs typeface="Arial"/>
                <a:sym typeface="Arial"/>
              </a:rPr>
              <a:t>Use cases of no-code applications:</a:t>
            </a:r>
            <a:endParaRPr sz="988">
              <a:latin typeface="Arial"/>
              <a:ea typeface="Arial"/>
              <a:cs typeface="Arial"/>
              <a:sym typeface="Arial"/>
            </a:endParaRPr>
          </a:p>
          <a:p>
            <a:pPr indent="-285115" lvl="0" marL="457200" rtl="0" algn="l">
              <a:lnSpc>
                <a:spcPct val="115000"/>
              </a:lnSpc>
              <a:spcBef>
                <a:spcPts val="1200"/>
              </a:spcBef>
              <a:spcAft>
                <a:spcPts val="0"/>
              </a:spcAft>
              <a:buSzPct val="100000"/>
              <a:buFont typeface="Arial"/>
              <a:buChar char="●"/>
            </a:pPr>
            <a:r>
              <a:rPr lang="en" sz="988">
                <a:latin typeface="Arial"/>
                <a:ea typeface="Arial"/>
                <a:cs typeface="Arial"/>
                <a:sym typeface="Arial"/>
              </a:rPr>
              <a:t>Internal tools: Building custom tools for teams within an organization, such as CRM systems, project management tools, or inventory management systems.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rPr lang="en" sz="988">
                <a:latin typeface="Arial"/>
                <a:ea typeface="Arial"/>
                <a:cs typeface="Arial"/>
                <a:sym typeface="Arial"/>
              </a:rPr>
              <a:t>Web applications: Creating simple web applications like landing pages, online forms, or e-commerce stores.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t/>
            </a:r>
            <a:endParaRPr sz="988">
              <a:latin typeface="Arial"/>
              <a:ea typeface="Arial"/>
              <a:cs typeface="Arial"/>
              <a:sym typeface="Arial"/>
            </a:endParaRPr>
          </a:p>
          <a:p>
            <a:pPr indent="-285115" lvl="0" marL="457200" rtl="0" algn="l">
              <a:lnSpc>
                <a:spcPct val="115000"/>
              </a:lnSpc>
              <a:spcBef>
                <a:spcPts val="0"/>
              </a:spcBef>
              <a:spcAft>
                <a:spcPts val="0"/>
              </a:spcAft>
              <a:buSzPct val="100000"/>
              <a:buFont typeface="Arial"/>
              <a:buChar char="●"/>
            </a:pPr>
            <a:r>
              <a:rPr lang="en" sz="988">
                <a:latin typeface="Arial"/>
                <a:ea typeface="Arial"/>
                <a:cs typeface="Arial"/>
                <a:sym typeface="Arial"/>
              </a:rPr>
              <a:t>Mobile apps: Developing mobile apps for both iOS and Android platforms.</a:t>
            </a:r>
            <a:endParaRPr sz="988">
              <a:latin typeface="Arial"/>
              <a:ea typeface="Arial"/>
              <a:cs typeface="Arial"/>
              <a:sym typeface="Arial"/>
            </a:endParaRPr>
          </a:p>
          <a:p>
            <a:pPr indent="-278765" lvl="0" marL="457200" rtl="0" algn="l">
              <a:lnSpc>
                <a:spcPct val="115000"/>
              </a:lnSpc>
              <a:spcBef>
                <a:spcPts val="0"/>
              </a:spcBef>
              <a:spcAft>
                <a:spcPts val="0"/>
              </a:spcAft>
              <a:buSzPct val="88764"/>
              <a:buFont typeface="Arial"/>
              <a:buChar char="●"/>
            </a:pPr>
            <a:r>
              <a:rPr lang="en" sz="988">
                <a:latin typeface="Arial"/>
                <a:ea typeface="Arial"/>
                <a:cs typeface="Arial"/>
                <a:sym typeface="Arial"/>
              </a:rPr>
              <a:t>Automation workflows: Automating repetitive tasks and streamlining business processes.</a:t>
            </a:r>
            <a:br>
              <a:rPr lang="en" sz="988">
                <a:latin typeface="Arial"/>
                <a:ea typeface="Arial"/>
                <a:cs typeface="Arial"/>
                <a:sym typeface="Arial"/>
              </a:rPr>
            </a:br>
            <a:r>
              <a:rPr b="0" lang="en" sz="877">
                <a:latin typeface="Arial"/>
                <a:ea typeface="Arial"/>
                <a:cs typeface="Arial"/>
                <a:sym typeface="Arial"/>
              </a:rPr>
              <a:t>  </a:t>
            </a:r>
            <a:endParaRPr b="0" sz="877">
              <a:latin typeface="Arial"/>
              <a:ea typeface="Arial"/>
              <a:cs typeface="Arial"/>
              <a:sym typeface="Arial"/>
            </a:endParaRPr>
          </a:p>
          <a:p>
            <a:pPr indent="0" lvl="0" marL="457200" rtl="0" algn="l">
              <a:lnSpc>
                <a:spcPct val="115000"/>
              </a:lnSpc>
              <a:spcBef>
                <a:spcPts val="1200"/>
              </a:spcBef>
              <a:spcAft>
                <a:spcPts val="0"/>
              </a:spcAft>
              <a:buNone/>
            </a:pPr>
            <a:r>
              <a:t/>
            </a:r>
            <a:endParaRPr b="0"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9"/>
          <p:cNvSpPr txBox="1"/>
          <p:nvPr>
            <p:ph type="ctrTitle"/>
          </p:nvPr>
        </p:nvSpPr>
        <p:spPr>
          <a:xfrm>
            <a:off x="480150" y="1032900"/>
            <a:ext cx="8183700" cy="391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DO YOU UNDERSTAND BY CHART IN EXCEL ?</a:t>
            </a:r>
            <a:endParaRPr/>
          </a:p>
        </p:txBody>
      </p:sp>
      <p:sp>
        <p:nvSpPr>
          <p:cNvPr id="465" name="Google Shape;465;p89"/>
          <p:cNvSpPr txBox="1"/>
          <p:nvPr>
            <p:ph idx="1" type="subTitle"/>
          </p:nvPr>
        </p:nvSpPr>
        <p:spPr>
          <a:xfrm>
            <a:off x="32025" y="1376725"/>
            <a:ext cx="8916600" cy="3393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1100"/>
              <a:buFont typeface="Arial"/>
              <a:buNone/>
            </a:pPr>
            <a:r>
              <a:rPr b="1" lang="en" sz="1300">
                <a:solidFill>
                  <a:schemeClr val="dk2"/>
                </a:solidFill>
                <a:latin typeface="Arial"/>
                <a:ea typeface="Arial"/>
                <a:cs typeface="Arial"/>
                <a:sym typeface="Arial"/>
              </a:rPr>
              <a:t>A chart in Excel is a visual representation of data.</a:t>
            </a:r>
            <a:r>
              <a:rPr lang="en" sz="1300">
                <a:solidFill>
                  <a:schemeClr val="dk2"/>
                </a:solidFill>
                <a:latin typeface="Arial"/>
                <a:ea typeface="Arial"/>
                <a:cs typeface="Arial"/>
                <a:sym typeface="Arial"/>
              </a:rPr>
              <a:t> It takes numerical data from a spreadsheet and displays it in a graphical format, making it easier to understand trends, patterns, and relationships.</a:t>
            </a:r>
            <a:endParaRPr sz="1300">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100"/>
              <a:buFont typeface="Arial"/>
              <a:buNone/>
            </a:pPr>
            <a:r>
              <a:rPr b="1" lang="en" sz="1300">
                <a:solidFill>
                  <a:schemeClr val="dk2"/>
                </a:solidFill>
                <a:latin typeface="Arial"/>
                <a:ea typeface="Arial"/>
                <a:cs typeface="Arial"/>
                <a:sym typeface="Arial"/>
              </a:rPr>
              <a:t>Why use charts in Excel?</a:t>
            </a:r>
            <a:endParaRPr b="1" sz="1300">
              <a:solidFill>
                <a:schemeClr val="dk2"/>
              </a:solidFill>
              <a:latin typeface="Arial"/>
              <a:ea typeface="Arial"/>
              <a:cs typeface="Arial"/>
              <a:sym typeface="Arial"/>
            </a:endParaRPr>
          </a:p>
          <a:p>
            <a:pPr indent="-311150" lvl="0" marL="457200" rtl="0" algn="l">
              <a:lnSpc>
                <a:spcPct val="95000"/>
              </a:lnSpc>
              <a:spcBef>
                <a:spcPts val="1200"/>
              </a:spcBef>
              <a:spcAft>
                <a:spcPts val="0"/>
              </a:spcAft>
              <a:buClr>
                <a:schemeClr val="dk2"/>
              </a:buClr>
              <a:buSzPts val="1300"/>
              <a:buFont typeface="Arial"/>
              <a:buChar char="●"/>
            </a:pPr>
            <a:r>
              <a:rPr b="1" lang="en" sz="1300">
                <a:solidFill>
                  <a:schemeClr val="dk2"/>
                </a:solidFill>
                <a:latin typeface="Arial"/>
                <a:ea typeface="Arial"/>
                <a:cs typeface="Arial"/>
                <a:sym typeface="Arial"/>
              </a:rPr>
              <a:t>Improved data understanding:</a:t>
            </a:r>
            <a:r>
              <a:rPr lang="en" sz="1300">
                <a:solidFill>
                  <a:schemeClr val="dk2"/>
                </a:solidFill>
                <a:latin typeface="Arial"/>
                <a:ea typeface="Arial"/>
                <a:cs typeface="Arial"/>
                <a:sym typeface="Arial"/>
              </a:rPr>
              <a:t> Charts help you quickly grasp the meaning of complex data.</a:t>
            </a:r>
            <a:endParaRPr sz="1300">
              <a:solidFill>
                <a:schemeClr val="dk2"/>
              </a:solidFill>
              <a:latin typeface="Arial"/>
              <a:ea typeface="Arial"/>
              <a:cs typeface="Arial"/>
              <a:sym typeface="Arial"/>
            </a:endParaRPr>
          </a:p>
          <a:p>
            <a:pPr indent="-311150" lvl="0" marL="457200" rtl="0" algn="l">
              <a:lnSpc>
                <a:spcPct val="9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Enhanced decision-making:</a:t>
            </a:r>
            <a:r>
              <a:rPr lang="en" sz="1300">
                <a:solidFill>
                  <a:schemeClr val="dk2"/>
                </a:solidFill>
                <a:latin typeface="Arial"/>
                <a:ea typeface="Arial"/>
                <a:cs typeface="Arial"/>
                <a:sym typeface="Arial"/>
              </a:rPr>
              <a:t> By visualizing data, you can identify trends and make informed decisions.</a:t>
            </a:r>
            <a:endParaRPr sz="1300">
              <a:solidFill>
                <a:schemeClr val="dk2"/>
              </a:solidFill>
              <a:latin typeface="Arial"/>
              <a:ea typeface="Arial"/>
              <a:cs typeface="Arial"/>
              <a:sym typeface="Arial"/>
            </a:endParaRPr>
          </a:p>
          <a:p>
            <a:pPr indent="-311150" lvl="0" marL="457200" rtl="0" algn="l">
              <a:lnSpc>
                <a:spcPct val="9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Effective communication:</a:t>
            </a:r>
            <a:r>
              <a:rPr lang="en" sz="1300">
                <a:solidFill>
                  <a:schemeClr val="dk2"/>
                </a:solidFill>
                <a:latin typeface="Arial"/>
                <a:ea typeface="Arial"/>
                <a:cs typeface="Arial"/>
                <a:sym typeface="Arial"/>
              </a:rPr>
              <a:t> Charts are a powerful tool for conveying information to others.</a:t>
            </a:r>
            <a:endParaRPr sz="1300">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100"/>
              <a:buFont typeface="Arial"/>
              <a:buNone/>
            </a:pPr>
            <a:r>
              <a:rPr b="1" lang="en" sz="1300">
                <a:solidFill>
                  <a:schemeClr val="dk2"/>
                </a:solidFill>
                <a:latin typeface="Arial"/>
                <a:ea typeface="Arial"/>
                <a:cs typeface="Arial"/>
                <a:sym typeface="Arial"/>
              </a:rPr>
              <a:t>Common types of charts in Excel:</a:t>
            </a:r>
            <a:endParaRPr b="1" sz="1300">
              <a:solidFill>
                <a:schemeClr val="dk2"/>
              </a:solidFill>
              <a:latin typeface="Arial"/>
              <a:ea typeface="Arial"/>
              <a:cs typeface="Arial"/>
              <a:sym typeface="Arial"/>
            </a:endParaRPr>
          </a:p>
          <a:p>
            <a:pPr indent="-311150" lvl="0" marL="457200" rtl="0" algn="l">
              <a:lnSpc>
                <a:spcPct val="95000"/>
              </a:lnSpc>
              <a:spcBef>
                <a:spcPts val="1200"/>
              </a:spcBef>
              <a:spcAft>
                <a:spcPts val="0"/>
              </a:spcAft>
              <a:buClr>
                <a:schemeClr val="dk2"/>
              </a:buClr>
              <a:buSzPts val="1300"/>
              <a:buFont typeface="Arial"/>
              <a:buChar char="●"/>
            </a:pPr>
            <a:r>
              <a:rPr b="1" lang="en" sz="1300">
                <a:solidFill>
                  <a:schemeClr val="dk2"/>
                </a:solidFill>
                <a:latin typeface="Arial"/>
                <a:ea typeface="Arial"/>
                <a:cs typeface="Arial"/>
                <a:sym typeface="Arial"/>
              </a:rPr>
              <a:t>Line chart:</a:t>
            </a:r>
            <a:r>
              <a:rPr lang="en" sz="1300">
                <a:solidFill>
                  <a:schemeClr val="dk2"/>
                </a:solidFill>
                <a:latin typeface="Arial"/>
                <a:ea typeface="Arial"/>
                <a:cs typeface="Arial"/>
                <a:sym typeface="Arial"/>
              </a:rPr>
              <a:t> Shows trends over time.</a:t>
            </a:r>
            <a:endParaRPr sz="1300">
              <a:solidFill>
                <a:schemeClr val="dk2"/>
              </a:solidFill>
              <a:latin typeface="Arial"/>
              <a:ea typeface="Arial"/>
              <a:cs typeface="Arial"/>
              <a:sym typeface="Arial"/>
            </a:endParaRPr>
          </a:p>
          <a:p>
            <a:pPr indent="-311150" lvl="0" marL="457200" rtl="0" algn="l">
              <a:lnSpc>
                <a:spcPct val="9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Column chart:</a:t>
            </a:r>
            <a:r>
              <a:rPr lang="en" sz="1300">
                <a:solidFill>
                  <a:schemeClr val="dk2"/>
                </a:solidFill>
                <a:latin typeface="Arial"/>
                <a:ea typeface="Arial"/>
                <a:cs typeface="Arial"/>
                <a:sym typeface="Arial"/>
              </a:rPr>
              <a:t> Compares values across categories.</a:t>
            </a:r>
            <a:endParaRPr sz="1300">
              <a:solidFill>
                <a:schemeClr val="dk2"/>
              </a:solidFill>
              <a:latin typeface="Arial"/>
              <a:ea typeface="Arial"/>
              <a:cs typeface="Arial"/>
              <a:sym typeface="Arial"/>
            </a:endParaRPr>
          </a:p>
          <a:p>
            <a:pPr indent="-311150" lvl="0" marL="457200" rtl="0" algn="l">
              <a:lnSpc>
                <a:spcPct val="9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Bar chart:</a:t>
            </a:r>
            <a:r>
              <a:rPr lang="en" sz="1300">
                <a:solidFill>
                  <a:schemeClr val="dk2"/>
                </a:solidFill>
                <a:latin typeface="Arial"/>
                <a:ea typeface="Arial"/>
                <a:cs typeface="Arial"/>
                <a:sym typeface="Arial"/>
              </a:rPr>
              <a:t> Similar to column charts but displays bars horizontally.</a:t>
            </a:r>
            <a:endParaRPr sz="1300">
              <a:solidFill>
                <a:schemeClr val="dk2"/>
              </a:solidFill>
              <a:latin typeface="Arial"/>
              <a:ea typeface="Arial"/>
              <a:cs typeface="Arial"/>
              <a:sym typeface="Arial"/>
            </a:endParaRPr>
          </a:p>
          <a:p>
            <a:pPr indent="-311150" lvl="0" marL="457200" rtl="0" algn="l">
              <a:lnSpc>
                <a:spcPct val="9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Pie chart:</a:t>
            </a:r>
            <a:r>
              <a:rPr lang="en" sz="1300">
                <a:solidFill>
                  <a:schemeClr val="dk2"/>
                </a:solidFill>
                <a:latin typeface="Arial"/>
                <a:ea typeface="Arial"/>
                <a:cs typeface="Arial"/>
                <a:sym typeface="Arial"/>
              </a:rPr>
              <a:t> Shows the proportion of each category to the whole.</a:t>
            </a:r>
            <a:endParaRPr sz="1300">
              <a:solidFill>
                <a:schemeClr val="dk2"/>
              </a:solidFill>
              <a:latin typeface="Arial"/>
              <a:ea typeface="Arial"/>
              <a:cs typeface="Arial"/>
              <a:sym typeface="Arial"/>
            </a:endParaRPr>
          </a:p>
          <a:p>
            <a:pPr indent="-311150" lvl="0" marL="457200" rtl="0" algn="l">
              <a:lnSpc>
                <a:spcPct val="9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Area chart:</a:t>
            </a:r>
            <a:r>
              <a:rPr lang="en" sz="1300">
                <a:solidFill>
                  <a:schemeClr val="dk2"/>
                </a:solidFill>
                <a:latin typeface="Arial"/>
                <a:ea typeface="Arial"/>
                <a:cs typeface="Arial"/>
                <a:sym typeface="Arial"/>
              </a:rPr>
              <a:t> Highlights the magnitude of change over time.</a:t>
            </a:r>
            <a:endParaRPr sz="1300">
              <a:solidFill>
                <a:schemeClr val="dk2"/>
              </a:solidFill>
              <a:latin typeface="Arial"/>
              <a:ea typeface="Arial"/>
              <a:cs typeface="Arial"/>
              <a:sym typeface="Arial"/>
            </a:endParaRPr>
          </a:p>
          <a:p>
            <a:pPr indent="-311150" lvl="0" marL="457200" rtl="0" algn="l">
              <a:lnSpc>
                <a:spcPct val="95000"/>
              </a:lnSpc>
              <a:spcBef>
                <a:spcPts val="0"/>
              </a:spcBef>
              <a:spcAft>
                <a:spcPts val="0"/>
              </a:spcAft>
              <a:buClr>
                <a:schemeClr val="dk2"/>
              </a:buClr>
              <a:buSzPts val="1300"/>
              <a:buFont typeface="Arial"/>
              <a:buChar char="●"/>
            </a:pPr>
            <a:r>
              <a:rPr b="1" lang="en" sz="1300">
                <a:solidFill>
                  <a:schemeClr val="dk2"/>
                </a:solidFill>
                <a:latin typeface="Arial"/>
                <a:ea typeface="Arial"/>
                <a:cs typeface="Arial"/>
                <a:sym typeface="Arial"/>
              </a:rPr>
              <a:t>Scatter chart:</a:t>
            </a:r>
            <a:r>
              <a:rPr lang="en" sz="1300">
                <a:solidFill>
                  <a:schemeClr val="dk2"/>
                </a:solidFill>
                <a:latin typeface="Arial"/>
                <a:ea typeface="Arial"/>
                <a:cs typeface="Arial"/>
                <a:sym typeface="Arial"/>
              </a:rPr>
              <a:t> Shows the relationship between two variables.</a:t>
            </a:r>
            <a:endParaRPr sz="1300">
              <a:solidFill>
                <a:schemeClr val="dk2"/>
              </a:solidFill>
              <a:latin typeface="Arial"/>
              <a:ea typeface="Arial"/>
              <a:cs typeface="Arial"/>
              <a:sym typeface="Arial"/>
            </a:endParaRPr>
          </a:p>
          <a:p>
            <a:pPr indent="0" lvl="0" marL="0" rtl="0" algn="l">
              <a:lnSpc>
                <a:spcPct val="80000"/>
              </a:lnSpc>
              <a:spcBef>
                <a:spcPts val="120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90"/>
          <p:cNvSpPr txBox="1"/>
          <p:nvPr>
            <p:ph type="ctrTitle"/>
          </p:nvPr>
        </p:nvSpPr>
        <p:spPr>
          <a:xfrm>
            <a:off x="485875" y="264475"/>
            <a:ext cx="8183700" cy="43299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0"/>
              </a:spcAft>
              <a:buClr>
                <a:schemeClr val="dk2"/>
              </a:buClr>
              <a:buSzPts val="1100"/>
              <a:buFont typeface="Arial"/>
              <a:buNone/>
            </a:pPr>
            <a:r>
              <a:rPr lang="en" sz="2100">
                <a:latin typeface="Arial"/>
                <a:ea typeface="Arial"/>
                <a:cs typeface="Arial"/>
                <a:sym typeface="Arial"/>
              </a:rPr>
              <a:t>How to create a chart in Excel:</a:t>
            </a:r>
            <a:endParaRPr sz="2100">
              <a:latin typeface="Arial"/>
              <a:ea typeface="Arial"/>
              <a:cs typeface="Arial"/>
              <a:sym typeface="Arial"/>
            </a:endParaRPr>
          </a:p>
          <a:p>
            <a:pPr indent="-361950" lvl="0" marL="457200" rtl="0" algn="l">
              <a:lnSpc>
                <a:spcPct val="115000"/>
              </a:lnSpc>
              <a:spcBef>
                <a:spcPts val="1200"/>
              </a:spcBef>
              <a:spcAft>
                <a:spcPts val="0"/>
              </a:spcAft>
              <a:buSzPts val="2100"/>
              <a:buFont typeface="Arial"/>
              <a:buAutoNum type="arabicPeriod"/>
            </a:pPr>
            <a:r>
              <a:rPr lang="en" sz="2100">
                <a:latin typeface="Arial"/>
                <a:ea typeface="Arial"/>
                <a:cs typeface="Arial"/>
                <a:sym typeface="Arial"/>
              </a:rPr>
              <a:t>Select your data:</a:t>
            </a:r>
            <a:r>
              <a:rPr b="0" lang="en" sz="2100">
                <a:latin typeface="Arial"/>
                <a:ea typeface="Arial"/>
                <a:cs typeface="Arial"/>
                <a:sym typeface="Arial"/>
              </a:rPr>
              <a:t> Highlight the range of cells containing the data you want to chart.</a:t>
            </a:r>
            <a:endParaRPr b="0" sz="2100">
              <a:latin typeface="Arial"/>
              <a:ea typeface="Arial"/>
              <a:cs typeface="Arial"/>
              <a:sym typeface="Arial"/>
            </a:endParaRPr>
          </a:p>
          <a:p>
            <a:pPr indent="-361950" lvl="0" marL="457200" rtl="0" algn="l">
              <a:lnSpc>
                <a:spcPct val="115000"/>
              </a:lnSpc>
              <a:spcBef>
                <a:spcPts val="0"/>
              </a:spcBef>
              <a:spcAft>
                <a:spcPts val="0"/>
              </a:spcAft>
              <a:buSzPts val="2100"/>
              <a:buFont typeface="Arial"/>
              <a:buAutoNum type="arabicPeriod"/>
            </a:pPr>
            <a:r>
              <a:rPr lang="en" sz="2100">
                <a:latin typeface="Arial"/>
                <a:ea typeface="Arial"/>
                <a:cs typeface="Arial"/>
                <a:sym typeface="Arial"/>
              </a:rPr>
              <a:t>Insert a chart:</a:t>
            </a:r>
            <a:r>
              <a:rPr b="0" lang="en" sz="2100">
                <a:latin typeface="Arial"/>
                <a:ea typeface="Arial"/>
                <a:cs typeface="Arial"/>
                <a:sym typeface="Arial"/>
              </a:rPr>
              <a:t> Go to the "Insert" tab and choose the desired chart type from the "Charts" group.</a:t>
            </a:r>
            <a:endParaRPr b="0" sz="2100">
              <a:latin typeface="Arial"/>
              <a:ea typeface="Arial"/>
              <a:cs typeface="Arial"/>
              <a:sym typeface="Arial"/>
            </a:endParaRPr>
          </a:p>
          <a:p>
            <a:pPr indent="-361950" lvl="0" marL="457200" rtl="0" algn="l">
              <a:lnSpc>
                <a:spcPct val="115000"/>
              </a:lnSpc>
              <a:spcBef>
                <a:spcPts val="0"/>
              </a:spcBef>
              <a:spcAft>
                <a:spcPts val="0"/>
              </a:spcAft>
              <a:buSzPts val="2100"/>
              <a:buFont typeface="Arial"/>
              <a:buAutoNum type="arabicPeriod"/>
            </a:pPr>
            <a:r>
              <a:rPr lang="en" sz="2100">
                <a:latin typeface="Arial"/>
                <a:ea typeface="Arial"/>
                <a:cs typeface="Arial"/>
                <a:sym typeface="Arial"/>
              </a:rPr>
              <a:t>Customize your chart:</a:t>
            </a:r>
            <a:r>
              <a:rPr b="0" lang="en" sz="2100">
                <a:latin typeface="Arial"/>
                <a:ea typeface="Arial"/>
                <a:cs typeface="Arial"/>
                <a:sym typeface="Arial"/>
              </a:rPr>
              <a:t> Modify the chart's appearance by adding titles, labels, and formatting the data series.</a:t>
            </a:r>
            <a:endParaRPr b="0" sz="2100">
              <a:latin typeface="Arial"/>
              <a:ea typeface="Arial"/>
              <a:cs typeface="Arial"/>
              <a:sym typeface="Arial"/>
            </a:endParaRPr>
          </a:p>
          <a:p>
            <a:pPr indent="0" lvl="0" marL="0" rtl="0" algn="l">
              <a:spcBef>
                <a:spcPts val="1200"/>
              </a:spcBef>
              <a:spcAft>
                <a:spcPts val="0"/>
              </a:spcAft>
              <a:buNone/>
            </a:pPr>
            <a:r>
              <a:t/>
            </a:r>
            <a:endParaRPr sz="52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91"/>
          <p:cNvSpPr txBox="1"/>
          <p:nvPr>
            <p:ph type="ctrTitle"/>
          </p:nvPr>
        </p:nvSpPr>
        <p:spPr>
          <a:xfrm>
            <a:off x="485875" y="112050"/>
            <a:ext cx="8183700" cy="9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780"/>
              <a:t>WHAT DO YOU UNDERSTAND BY GOOGLE MERGE &amp; CENTER</a:t>
            </a:r>
            <a:endParaRPr sz="2780"/>
          </a:p>
        </p:txBody>
      </p:sp>
      <p:sp>
        <p:nvSpPr>
          <p:cNvPr id="476" name="Google Shape;476;p91"/>
          <p:cNvSpPr txBox="1"/>
          <p:nvPr>
            <p:ph idx="1" type="subTitle"/>
          </p:nvPr>
        </p:nvSpPr>
        <p:spPr>
          <a:xfrm>
            <a:off x="80050" y="1088550"/>
            <a:ext cx="8852700" cy="3546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1018"/>
              <a:buFont typeface="Arial"/>
              <a:buNone/>
            </a:pPr>
            <a:r>
              <a:rPr b="1" lang="en" sz="1117">
                <a:solidFill>
                  <a:schemeClr val="dk2"/>
                </a:solidFill>
                <a:latin typeface="Arial"/>
                <a:ea typeface="Arial"/>
                <a:cs typeface="Arial"/>
                <a:sym typeface="Arial"/>
              </a:rPr>
              <a:t>Google Merge &amp; Center</a:t>
            </a:r>
            <a:r>
              <a:rPr lang="en" sz="1117">
                <a:solidFill>
                  <a:schemeClr val="dk2"/>
                </a:solidFill>
                <a:latin typeface="Arial"/>
                <a:ea typeface="Arial"/>
                <a:cs typeface="Arial"/>
                <a:sym typeface="Arial"/>
              </a:rPr>
              <a:t> is a formatting feature commonly used in Google Sheets (and similar spreadsheet software like Microsoft Excel) to combine multiple cells into a single cell and center the text within it. This is often used to create headings, titles, or to improve the overall layout of a spreadsheet.</a:t>
            </a:r>
            <a:endParaRPr sz="11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117">
                <a:solidFill>
                  <a:schemeClr val="dk2"/>
                </a:solidFill>
                <a:latin typeface="Arial"/>
                <a:ea typeface="Arial"/>
                <a:cs typeface="Arial"/>
                <a:sym typeface="Arial"/>
              </a:rPr>
              <a:t>How to Merge &amp; Center Cells in Google Sheets:</a:t>
            </a:r>
            <a:endParaRPr b="1" sz="1117">
              <a:solidFill>
                <a:schemeClr val="dk2"/>
              </a:solidFill>
              <a:latin typeface="Arial"/>
              <a:ea typeface="Arial"/>
              <a:cs typeface="Arial"/>
              <a:sym typeface="Arial"/>
            </a:endParaRPr>
          </a:p>
          <a:p>
            <a:pPr indent="-299561" lvl="0" marL="457200" rtl="0" algn="l">
              <a:lnSpc>
                <a:spcPct val="95000"/>
              </a:lnSpc>
              <a:spcBef>
                <a:spcPts val="120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Select the cells:</a:t>
            </a:r>
            <a:r>
              <a:rPr lang="en" sz="1117">
                <a:solidFill>
                  <a:schemeClr val="dk2"/>
                </a:solidFill>
                <a:latin typeface="Arial"/>
                <a:ea typeface="Arial"/>
                <a:cs typeface="Arial"/>
                <a:sym typeface="Arial"/>
              </a:rPr>
              <a:t> Click and drag your mouse to select the cells you want to merge.</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Merge Cells:</a:t>
            </a:r>
            <a:r>
              <a:rPr lang="en" sz="1117">
                <a:solidFill>
                  <a:schemeClr val="dk2"/>
                </a:solidFill>
                <a:latin typeface="Arial"/>
                <a:ea typeface="Arial"/>
                <a:cs typeface="Arial"/>
                <a:sym typeface="Arial"/>
              </a:rPr>
              <a:t> Click the "Merge Cells" button on the toolbar. This will combine the selected cells into a single cell.</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AutoNum type="arabicPeriod"/>
            </a:pPr>
            <a:r>
              <a:rPr b="1" lang="en" sz="1117">
                <a:solidFill>
                  <a:schemeClr val="dk2"/>
                </a:solidFill>
                <a:latin typeface="Arial"/>
                <a:ea typeface="Arial"/>
                <a:cs typeface="Arial"/>
                <a:sym typeface="Arial"/>
              </a:rPr>
              <a:t>Center the Text:</a:t>
            </a:r>
            <a:r>
              <a:rPr lang="en" sz="1117">
                <a:solidFill>
                  <a:schemeClr val="dk2"/>
                </a:solidFill>
                <a:latin typeface="Arial"/>
                <a:ea typeface="Arial"/>
                <a:cs typeface="Arial"/>
                <a:sym typeface="Arial"/>
              </a:rPr>
              <a:t> Click the "Center" button on the toolbar to center the text within the merged cell.</a:t>
            </a:r>
            <a:endParaRPr sz="1117">
              <a:solidFill>
                <a:schemeClr val="dk2"/>
              </a:solidFill>
              <a:latin typeface="Arial"/>
              <a:ea typeface="Arial"/>
              <a:cs typeface="Arial"/>
              <a:sym typeface="Arial"/>
            </a:endParaRPr>
          </a:p>
          <a:p>
            <a:pPr indent="0" lvl="0" marL="0" rtl="0" algn="l">
              <a:lnSpc>
                <a:spcPct val="95000"/>
              </a:lnSpc>
              <a:spcBef>
                <a:spcPts val="1200"/>
              </a:spcBef>
              <a:spcAft>
                <a:spcPts val="0"/>
              </a:spcAft>
              <a:buSzPts val="1018"/>
              <a:buNone/>
            </a:pPr>
            <a:r>
              <a:rPr b="1" lang="en" sz="1117">
                <a:solidFill>
                  <a:schemeClr val="dk2"/>
                </a:solidFill>
                <a:latin typeface="Arial"/>
                <a:ea typeface="Arial"/>
                <a:cs typeface="Arial"/>
                <a:sym typeface="Arial"/>
              </a:rPr>
              <a:t>Why Use Merge &amp; Center?</a:t>
            </a:r>
            <a:endParaRPr b="1" sz="1117">
              <a:solidFill>
                <a:schemeClr val="dk2"/>
              </a:solidFill>
              <a:latin typeface="Arial"/>
              <a:ea typeface="Arial"/>
              <a:cs typeface="Arial"/>
              <a:sym typeface="Arial"/>
            </a:endParaRPr>
          </a:p>
          <a:p>
            <a:pPr indent="-299561" lvl="0" marL="457200" rtl="0" algn="l">
              <a:lnSpc>
                <a:spcPct val="95000"/>
              </a:lnSpc>
              <a:spcBef>
                <a:spcPts val="1200"/>
              </a:spcBef>
              <a:spcAft>
                <a:spcPts val="0"/>
              </a:spcAft>
              <a:buClr>
                <a:schemeClr val="dk2"/>
              </a:buClr>
              <a:buSzPts val="1118"/>
              <a:buFont typeface="Arial"/>
              <a:buChar char="●"/>
            </a:pPr>
            <a:r>
              <a:rPr b="1" lang="en" sz="1117">
                <a:solidFill>
                  <a:schemeClr val="dk2"/>
                </a:solidFill>
                <a:latin typeface="Arial"/>
                <a:ea typeface="Arial"/>
                <a:cs typeface="Arial"/>
                <a:sym typeface="Arial"/>
              </a:rPr>
              <a:t>Creating Headings:</a:t>
            </a:r>
            <a:r>
              <a:rPr lang="en" sz="1117">
                <a:solidFill>
                  <a:schemeClr val="dk2"/>
                </a:solidFill>
                <a:latin typeface="Arial"/>
                <a:ea typeface="Arial"/>
                <a:cs typeface="Arial"/>
                <a:sym typeface="Arial"/>
              </a:rPr>
              <a:t> Merging cells allows you to create wider headings that span multiple columns.</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Improving Readability:</a:t>
            </a:r>
            <a:r>
              <a:rPr lang="en" sz="1117">
                <a:solidFill>
                  <a:schemeClr val="dk2"/>
                </a:solidFill>
                <a:latin typeface="Arial"/>
                <a:ea typeface="Arial"/>
                <a:cs typeface="Arial"/>
                <a:sym typeface="Arial"/>
              </a:rPr>
              <a:t> Centering text in merged cells can make your spreadsheet more visually appealing and easier to read.</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Aligning Data:</a:t>
            </a:r>
            <a:r>
              <a:rPr lang="en" sz="1117">
                <a:solidFill>
                  <a:schemeClr val="dk2"/>
                </a:solidFill>
                <a:latin typeface="Arial"/>
                <a:ea typeface="Arial"/>
                <a:cs typeface="Arial"/>
                <a:sym typeface="Arial"/>
              </a:rPr>
              <a:t> Merging cells can help you align data consistently across multiple rows or columns.</a:t>
            </a:r>
            <a:endParaRPr sz="1117">
              <a:solidFill>
                <a:schemeClr val="dk2"/>
              </a:solidFill>
              <a:latin typeface="Arial"/>
              <a:ea typeface="Arial"/>
              <a:cs typeface="Arial"/>
              <a:sym typeface="Arial"/>
            </a:endParaRPr>
          </a:p>
          <a:p>
            <a:pPr indent="0" lvl="0" marL="0" rtl="0" algn="l">
              <a:lnSpc>
                <a:spcPct val="95000"/>
              </a:lnSpc>
              <a:spcBef>
                <a:spcPts val="1200"/>
              </a:spcBef>
              <a:spcAft>
                <a:spcPts val="0"/>
              </a:spcAft>
              <a:buSzPts val="1018"/>
              <a:buNone/>
            </a:pPr>
            <a:r>
              <a:rPr b="1" lang="en" sz="1117">
                <a:solidFill>
                  <a:schemeClr val="dk2"/>
                </a:solidFill>
                <a:latin typeface="Arial"/>
                <a:ea typeface="Arial"/>
                <a:cs typeface="Arial"/>
                <a:sym typeface="Arial"/>
              </a:rPr>
              <a:t>Important Considerations:</a:t>
            </a:r>
            <a:endParaRPr b="1" sz="1117">
              <a:solidFill>
                <a:schemeClr val="dk2"/>
              </a:solidFill>
              <a:latin typeface="Arial"/>
              <a:ea typeface="Arial"/>
              <a:cs typeface="Arial"/>
              <a:sym typeface="Arial"/>
            </a:endParaRPr>
          </a:p>
          <a:p>
            <a:pPr indent="-299561" lvl="0" marL="457200" rtl="0" algn="l">
              <a:lnSpc>
                <a:spcPct val="95000"/>
              </a:lnSpc>
              <a:spcBef>
                <a:spcPts val="1200"/>
              </a:spcBef>
              <a:spcAft>
                <a:spcPts val="0"/>
              </a:spcAft>
              <a:buClr>
                <a:schemeClr val="dk2"/>
              </a:buClr>
              <a:buSzPts val="1118"/>
              <a:buFont typeface="Arial"/>
              <a:buChar char="●"/>
            </a:pPr>
            <a:r>
              <a:rPr b="1" lang="en" sz="1117">
                <a:solidFill>
                  <a:schemeClr val="dk2"/>
                </a:solidFill>
                <a:latin typeface="Arial"/>
                <a:ea typeface="Arial"/>
                <a:cs typeface="Arial"/>
                <a:sym typeface="Arial"/>
              </a:rPr>
              <a:t>Data Loss:</a:t>
            </a:r>
            <a:r>
              <a:rPr lang="en" sz="1117">
                <a:solidFill>
                  <a:schemeClr val="dk2"/>
                </a:solidFill>
                <a:latin typeface="Arial"/>
                <a:ea typeface="Arial"/>
                <a:cs typeface="Arial"/>
                <a:sym typeface="Arial"/>
              </a:rPr>
              <a:t> Merging cells can lead to data loss if you have data in multiple cells that you want to keep.</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Formatting Challenges:</a:t>
            </a:r>
            <a:r>
              <a:rPr lang="en" sz="1117">
                <a:solidFill>
                  <a:schemeClr val="dk2"/>
                </a:solidFill>
                <a:latin typeface="Arial"/>
                <a:ea typeface="Arial"/>
                <a:cs typeface="Arial"/>
                <a:sym typeface="Arial"/>
              </a:rPr>
              <a:t> Merging cells can sometimes cause formatting issues, especially when dealing with numbers and formulas.</a:t>
            </a:r>
            <a:endParaRPr sz="1117">
              <a:solidFill>
                <a:schemeClr val="dk2"/>
              </a:solidFill>
              <a:latin typeface="Arial"/>
              <a:ea typeface="Arial"/>
              <a:cs typeface="Arial"/>
              <a:sym typeface="Arial"/>
            </a:endParaRPr>
          </a:p>
          <a:p>
            <a:pPr indent="0" lvl="0" marL="0" rtl="0" algn="l">
              <a:lnSpc>
                <a:spcPct val="80000"/>
              </a:lnSpc>
              <a:spcBef>
                <a:spcPts val="1200"/>
              </a:spcBef>
              <a:spcAft>
                <a:spcPts val="0"/>
              </a:spcAft>
              <a:buSzPts val="1018"/>
              <a:buNone/>
            </a:pPr>
            <a:r>
              <a:t/>
            </a:r>
            <a:endParaRPr sz="22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ctrTitle"/>
          </p:nvPr>
        </p:nvSpPr>
        <p:spPr>
          <a:xfrm>
            <a:off x="485875" y="975025"/>
            <a:ext cx="8183700" cy="38823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0" lang="en" sz="1700">
                <a:latin typeface="Arial"/>
                <a:ea typeface="Arial"/>
                <a:cs typeface="Arial"/>
                <a:sym typeface="Arial"/>
              </a:rPr>
              <a:t>Big data refers to extremely large and complex datasets that are difficult to process and analyze using traditional data processing tools. These datasets are characterized by the following three Vs:  </a:t>
            </a:r>
            <a:endParaRPr b="0" sz="1700">
              <a:latin typeface="Arial"/>
              <a:ea typeface="Arial"/>
              <a:cs typeface="Arial"/>
              <a:sym typeface="Arial"/>
            </a:endParaRPr>
          </a:p>
          <a:p>
            <a:pPr indent="-336550" lvl="0" marL="457200" rtl="0" algn="l">
              <a:lnSpc>
                <a:spcPct val="115000"/>
              </a:lnSpc>
              <a:spcBef>
                <a:spcPts val="1200"/>
              </a:spcBef>
              <a:spcAft>
                <a:spcPts val="0"/>
              </a:spcAft>
              <a:buSzPts val="1700"/>
              <a:buFont typeface="Arial"/>
              <a:buChar char="●"/>
            </a:pPr>
            <a:r>
              <a:rPr lang="en" sz="1700">
                <a:latin typeface="Arial"/>
                <a:ea typeface="Arial"/>
                <a:cs typeface="Arial"/>
                <a:sym typeface="Arial"/>
              </a:rPr>
              <a:t>Volume:</a:t>
            </a:r>
            <a:r>
              <a:rPr b="0" lang="en" sz="1700">
                <a:latin typeface="Arial"/>
                <a:ea typeface="Arial"/>
                <a:cs typeface="Arial"/>
                <a:sym typeface="Arial"/>
              </a:rPr>
              <a:t> The sheer size of the data, often measured in petabytes or even exabytes.  </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Velocity:</a:t>
            </a:r>
            <a:r>
              <a:rPr b="0" lang="en" sz="1700">
                <a:latin typeface="Arial"/>
                <a:ea typeface="Arial"/>
                <a:cs typeface="Arial"/>
                <a:sym typeface="Arial"/>
              </a:rPr>
              <a:t> The speed at which the data is generated and needs to be processed.  </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t/>
            </a:r>
            <a:endParaRPr b="0"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Variety:</a:t>
            </a:r>
            <a:r>
              <a:rPr b="0" lang="en" sz="1700">
                <a:latin typeface="Arial"/>
                <a:ea typeface="Arial"/>
                <a:cs typeface="Arial"/>
                <a:sym typeface="Arial"/>
              </a:rPr>
              <a:t> The diverse range of data types, including structured, semi-structured, and unstructured data.</a:t>
            </a:r>
            <a:br>
              <a:rPr b="0" lang="en" sz="1700">
                <a:latin typeface="Arial"/>
                <a:ea typeface="Arial"/>
                <a:cs typeface="Arial"/>
                <a:sym typeface="Arial"/>
              </a:rPr>
            </a:br>
            <a:r>
              <a:rPr b="0" lang="en" sz="1700">
                <a:latin typeface="Arial"/>
                <a:ea typeface="Arial"/>
                <a:cs typeface="Arial"/>
                <a:sym typeface="Arial"/>
              </a:rPr>
              <a:t>  </a:t>
            </a:r>
            <a:endParaRPr b="0" sz="1700">
              <a:latin typeface="Arial"/>
              <a:ea typeface="Arial"/>
              <a:cs typeface="Arial"/>
              <a:sym typeface="Arial"/>
            </a:endParaRPr>
          </a:p>
          <a:p>
            <a:pPr indent="0" lvl="0" marL="457200" rtl="0" algn="l">
              <a:lnSpc>
                <a:spcPct val="115000"/>
              </a:lnSpc>
              <a:spcBef>
                <a:spcPts val="1200"/>
              </a:spcBef>
              <a:spcAft>
                <a:spcPts val="0"/>
              </a:spcAft>
              <a:buNone/>
            </a:pPr>
            <a:r>
              <a:t/>
            </a:r>
            <a:endParaRPr b="0" sz="1700">
              <a:latin typeface="Arial"/>
              <a:ea typeface="Arial"/>
              <a:cs typeface="Arial"/>
              <a:sym typeface="Arial"/>
            </a:endParaRPr>
          </a:p>
          <a:p>
            <a:pPr indent="0" lvl="0" marL="0" rtl="0" algn="l">
              <a:spcBef>
                <a:spcPts val="1200"/>
              </a:spcBef>
              <a:spcAft>
                <a:spcPts val="0"/>
              </a:spcAft>
              <a:buNone/>
            </a:pPr>
            <a:r>
              <a:t/>
            </a:r>
            <a:endParaRPr sz="17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92"/>
          <p:cNvSpPr txBox="1"/>
          <p:nvPr>
            <p:ph type="ctrTitle"/>
          </p:nvPr>
        </p:nvSpPr>
        <p:spPr>
          <a:xfrm>
            <a:off x="485875" y="264475"/>
            <a:ext cx="8183700" cy="30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NO-CODE FORM.IO IN DETAILS </a:t>
            </a:r>
            <a:endParaRPr/>
          </a:p>
        </p:txBody>
      </p:sp>
      <p:sp>
        <p:nvSpPr>
          <p:cNvPr id="482" name="Google Shape;482;p92"/>
          <p:cNvSpPr txBox="1"/>
          <p:nvPr>
            <p:ph idx="1" type="subTitle"/>
          </p:nvPr>
        </p:nvSpPr>
        <p:spPr>
          <a:xfrm>
            <a:off x="72050" y="512275"/>
            <a:ext cx="8996700" cy="4106100"/>
          </a:xfrm>
          <a:prstGeom prst="rect">
            <a:avLst/>
          </a:prstGeom>
        </p:spPr>
        <p:txBody>
          <a:bodyPr anchorCtr="0" anchor="t" bIns="91425" lIns="91425" spcFirstLastPara="1" rIns="91425" wrap="square" tIns="91425">
            <a:noAutofit/>
          </a:bodyPr>
          <a:lstStyle/>
          <a:p>
            <a:pPr indent="0" lvl="0" marL="0" rtl="0" algn="l">
              <a:lnSpc>
                <a:spcPct val="95000"/>
              </a:lnSpc>
              <a:spcBef>
                <a:spcPts val="1800"/>
              </a:spcBef>
              <a:spcAft>
                <a:spcPts val="0"/>
              </a:spcAft>
              <a:buClr>
                <a:schemeClr val="dk2"/>
              </a:buClr>
              <a:buSzPts val="1018"/>
              <a:buFont typeface="Arial"/>
              <a:buNone/>
            </a:pPr>
            <a:r>
              <a:rPr b="1" lang="en" sz="1772">
                <a:solidFill>
                  <a:schemeClr val="dk2"/>
                </a:solidFill>
                <a:latin typeface="Arial"/>
                <a:ea typeface="Arial"/>
                <a:cs typeface="Arial"/>
                <a:sym typeface="Arial"/>
              </a:rPr>
              <a:t>Form.io - Build Forms Without Code</a:t>
            </a:r>
            <a:endParaRPr b="1" sz="1772">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217">
                <a:solidFill>
                  <a:schemeClr val="dk2"/>
                </a:solidFill>
                <a:latin typeface="Arial"/>
                <a:ea typeface="Arial"/>
                <a:cs typeface="Arial"/>
                <a:sym typeface="Arial"/>
              </a:rPr>
              <a:t>Main Title:</a:t>
            </a:r>
            <a:r>
              <a:rPr lang="en" sz="1217">
                <a:solidFill>
                  <a:schemeClr val="dk2"/>
                </a:solidFill>
                <a:latin typeface="Arial"/>
                <a:ea typeface="Arial"/>
                <a:cs typeface="Arial"/>
                <a:sym typeface="Arial"/>
              </a:rPr>
              <a:t> Build Powerful Forms Without Coding</a:t>
            </a:r>
            <a:endParaRPr sz="12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217">
                <a:solidFill>
                  <a:schemeClr val="dk2"/>
                </a:solidFill>
                <a:latin typeface="Arial"/>
                <a:ea typeface="Arial"/>
                <a:cs typeface="Arial"/>
                <a:sym typeface="Arial"/>
              </a:rPr>
              <a:t>Subheading:</a:t>
            </a:r>
            <a:r>
              <a:rPr lang="en" sz="1217">
                <a:solidFill>
                  <a:schemeClr val="dk2"/>
                </a:solidFill>
                <a:latin typeface="Arial"/>
                <a:ea typeface="Arial"/>
                <a:cs typeface="Arial"/>
                <a:sym typeface="Arial"/>
              </a:rPr>
              <a:t> Form.io: The No-Code Form Builder</a:t>
            </a:r>
            <a:endParaRPr sz="12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i="1" lang="en" sz="1217">
                <a:solidFill>
                  <a:schemeClr val="dk2"/>
                </a:solidFill>
                <a:latin typeface="Arial"/>
                <a:ea typeface="Arial"/>
                <a:cs typeface="Arial"/>
                <a:sym typeface="Arial"/>
              </a:rPr>
              <a:t>Imagen of a person using a drag-and-drop interface to build a form with various form fields.</a:t>
            </a:r>
            <a:endParaRPr i="1" sz="12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217">
                <a:solidFill>
                  <a:schemeClr val="dk2"/>
                </a:solidFill>
                <a:latin typeface="Arial"/>
                <a:ea typeface="Arial"/>
                <a:cs typeface="Arial"/>
                <a:sym typeface="Arial"/>
              </a:rPr>
              <a:t>Key Points:</a:t>
            </a:r>
            <a:endParaRPr b="1" sz="1217">
              <a:solidFill>
                <a:schemeClr val="dk2"/>
              </a:solidFill>
              <a:latin typeface="Arial"/>
              <a:ea typeface="Arial"/>
              <a:cs typeface="Arial"/>
              <a:sym typeface="Arial"/>
            </a:endParaRPr>
          </a:p>
          <a:p>
            <a:pPr indent="-305911" lvl="0" marL="457200" rtl="0" algn="l">
              <a:lnSpc>
                <a:spcPct val="95000"/>
              </a:lnSpc>
              <a:spcBef>
                <a:spcPts val="1200"/>
              </a:spcBef>
              <a:spcAft>
                <a:spcPts val="0"/>
              </a:spcAft>
              <a:buClr>
                <a:schemeClr val="dk2"/>
              </a:buClr>
              <a:buSzPts val="1218"/>
              <a:buFont typeface="Arial"/>
              <a:buChar char="●"/>
            </a:pPr>
            <a:r>
              <a:rPr b="1" lang="en" sz="1217">
                <a:solidFill>
                  <a:schemeClr val="dk2"/>
                </a:solidFill>
                <a:latin typeface="Arial"/>
                <a:ea typeface="Arial"/>
                <a:cs typeface="Arial"/>
                <a:sym typeface="Arial"/>
              </a:rPr>
              <a:t>Empowering Everyone:</a:t>
            </a:r>
            <a:r>
              <a:rPr lang="en" sz="1217">
                <a:solidFill>
                  <a:schemeClr val="dk2"/>
                </a:solidFill>
                <a:latin typeface="Arial"/>
                <a:ea typeface="Arial"/>
                <a:cs typeface="Arial"/>
                <a:sym typeface="Arial"/>
              </a:rPr>
              <a:t> Form.io empowers anyone to create forms, regardless of coding experience.</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Drag-and-Drop Simplicity:</a:t>
            </a:r>
            <a:r>
              <a:rPr lang="en" sz="1217">
                <a:solidFill>
                  <a:schemeClr val="dk2"/>
                </a:solidFill>
                <a:latin typeface="Arial"/>
                <a:ea typeface="Arial"/>
                <a:cs typeface="Arial"/>
                <a:sym typeface="Arial"/>
              </a:rPr>
              <a:t> Build forms visually using a user-friendly drag-and-drop interface.</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Wide Range of Fields:</a:t>
            </a:r>
            <a:r>
              <a:rPr lang="en" sz="1217">
                <a:solidFill>
                  <a:schemeClr val="dk2"/>
                </a:solidFill>
                <a:latin typeface="Arial"/>
                <a:ea typeface="Arial"/>
                <a:cs typeface="Arial"/>
                <a:sym typeface="Arial"/>
              </a:rPr>
              <a:t> Choose from a variety of pre-built form fields like text boxes, dropdowns, checkboxes, and more.</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Conditional Logic:</a:t>
            </a:r>
            <a:r>
              <a:rPr lang="en" sz="1217">
                <a:solidFill>
                  <a:schemeClr val="dk2"/>
                </a:solidFill>
                <a:latin typeface="Arial"/>
                <a:ea typeface="Arial"/>
                <a:cs typeface="Arial"/>
                <a:sym typeface="Arial"/>
              </a:rPr>
              <a:t> Enhance your forms with conditional logic to create dynamic workflows.</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b="1" lang="en" sz="1217">
                <a:solidFill>
                  <a:schemeClr val="dk2"/>
                </a:solidFill>
                <a:latin typeface="Arial"/>
                <a:ea typeface="Arial"/>
                <a:cs typeface="Arial"/>
                <a:sym typeface="Arial"/>
              </a:rPr>
              <a:t>Data Collection &amp; Integration:</a:t>
            </a:r>
            <a:r>
              <a:rPr lang="en" sz="1217">
                <a:solidFill>
                  <a:schemeClr val="dk2"/>
                </a:solidFill>
                <a:latin typeface="Arial"/>
                <a:ea typeface="Arial"/>
                <a:cs typeface="Arial"/>
                <a:sym typeface="Arial"/>
              </a:rPr>
              <a:t> Collect valuable data and integrate it seamlessly with other applications.</a:t>
            </a:r>
            <a:endParaRPr sz="12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217">
                <a:solidFill>
                  <a:schemeClr val="dk2"/>
                </a:solidFill>
                <a:latin typeface="Arial"/>
                <a:ea typeface="Arial"/>
                <a:cs typeface="Arial"/>
                <a:sym typeface="Arial"/>
              </a:rPr>
              <a:t>Benefits (Icons):</a:t>
            </a:r>
            <a:endParaRPr b="1" sz="1217">
              <a:solidFill>
                <a:schemeClr val="dk2"/>
              </a:solidFill>
              <a:latin typeface="Arial"/>
              <a:ea typeface="Arial"/>
              <a:cs typeface="Arial"/>
              <a:sym typeface="Arial"/>
            </a:endParaRPr>
          </a:p>
          <a:p>
            <a:pPr indent="-305911" lvl="0" marL="457200" rtl="0" algn="l">
              <a:lnSpc>
                <a:spcPct val="95000"/>
              </a:lnSpc>
              <a:spcBef>
                <a:spcPts val="1200"/>
              </a:spcBef>
              <a:spcAft>
                <a:spcPts val="0"/>
              </a:spcAft>
              <a:buClr>
                <a:schemeClr val="dk2"/>
              </a:buClr>
              <a:buSzPts val="1218"/>
              <a:buFont typeface="Arial"/>
              <a:buChar char="●"/>
            </a:pPr>
            <a:r>
              <a:rPr lang="en" sz="1217">
                <a:solidFill>
                  <a:schemeClr val="dk2"/>
                </a:solidFill>
                <a:latin typeface="Arial"/>
                <a:ea typeface="Arial"/>
                <a:cs typeface="Arial"/>
                <a:sym typeface="Arial"/>
              </a:rPr>
              <a:t>Faster Development (Clock Icon)</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lang="en" sz="1217">
                <a:solidFill>
                  <a:schemeClr val="dk2"/>
                </a:solidFill>
                <a:latin typeface="Arial"/>
                <a:ea typeface="Arial"/>
                <a:cs typeface="Arial"/>
                <a:sym typeface="Arial"/>
              </a:rPr>
              <a:t>Reduced Costs (Dollar Sign Icon)</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lang="en" sz="1217">
                <a:solidFill>
                  <a:schemeClr val="dk2"/>
                </a:solidFill>
                <a:latin typeface="Arial"/>
                <a:ea typeface="Arial"/>
                <a:cs typeface="Arial"/>
                <a:sym typeface="Arial"/>
              </a:rPr>
              <a:t>Increased Accessibility (User Icon)</a:t>
            </a:r>
            <a:endParaRPr sz="1217">
              <a:solidFill>
                <a:schemeClr val="dk2"/>
              </a:solidFill>
              <a:latin typeface="Arial"/>
              <a:ea typeface="Arial"/>
              <a:cs typeface="Arial"/>
              <a:sym typeface="Arial"/>
            </a:endParaRPr>
          </a:p>
          <a:p>
            <a:pPr indent="-305911" lvl="0" marL="457200" rtl="0" algn="l">
              <a:lnSpc>
                <a:spcPct val="95000"/>
              </a:lnSpc>
              <a:spcBef>
                <a:spcPts val="0"/>
              </a:spcBef>
              <a:spcAft>
                <a:spcPts val="0"/>
              </a:spcAft>
              <a:buClr>
                <a:schemeClr val="dk2"/>
              </a:buClr>
              <a:buSzPts val="1218"/>
              <a:buFont typeface="Arial"/>
              <a:buChar char="●"/>
            </a:pPr>
            <a:r>
              <a:rPr lang="en" sz="1217">
                <a:solidFill>
                  <a:schemeClr val="dk2"/>
                </a:solidFill>
                <a:latin typeface="Arial"/>
                <a:ea typeface="Arial"/>
                <a:cs typeface="Arial"/>
                <a:sym typeface="Arial"/>
              </a:rPr>
              <a:t>More Flexibility (Gear Icon)</a:t>
            </a:r>
            <a:endParaRPr sz="1217">
              <a:solidFill>
                <a:schemeClr val="dk2"/>
              </a:solidFill>
              <a:latin typeface="Arial"/>
              <a:ea typeface="Arial"/>
              <a:cs typeface="Arial"/>
              <a:sym typeface="Arial"/>
            </a:endParaRPr>
          </a:p>
          <a:p>
            <a:pPr indent="0" lvl="0" marL="0" rtl="0" algn="l">
              <a:lnSpc>
                <a:spcPct val="80000"/>
              </a:lnSpc>
              <a:spcBef>
                <a:spcPts val="1200"/>
              </a:spcBef>
              <a:spcAft>
                <a:spcPts val="0"/>
              </a:spcAft>
              <a:buSzPts val="1018"/>
              <a:buNone/>
            </a:pPr>
            <a:r>
              <a:t/>
            </a:r>
            <a:endParaRPr sz="242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93"/>
          <p:cNvSpPr txBox="1"/>
          <p:nvPr>
            <p:ph type="ctrTitle"/>
          </p:nvPr>
        </p:nvSpPr>
        <p:spPr>
          <a:xfrm>
            <a:off x="485875" y="264475"/>
            <a:ext cx="8183700" cy="42018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Clr>
                <a:schemeClr val="dk2"/>
              </a:buClr>
              <a:buSzPts val="1100"/>
              <a:buFont typeface="Arial"/>
              <a:buNone/>
            </a:pPr>
            <a:r>
              <a:rPr lang="en" sz="1800">
                <a:latin typeface="Arial"/>
                <a:ea typeface="Arial"/>
                <a:cs typeface="Arial"/>
                <a:sym typeface="Arial"/>
              </a:rPr>
              <a:t>Unleash the Power of Form.io</a:t>
            </a:r>
            <a:endParaRPr sz="18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1200">
                <a:latin typeface="Arial"/>
                <a:ea typeface="Arial"/>
                <a:cs typeface="Arial"/>
                <a:sym typeface="Arial"/>
              </a:rPr>
              <a:t>Main Title: Form.io - Features &amp; Functionality</a:t>
            </a:r>
            <a:endParaRPr sz="12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1200">
                <a:latin typeface="Arial"/>
                <a:ea typeface="Arial"/>
                <a:cs typeface="Arial"/>
                <a:sym typeface="Arial"/>
              </a:rPr>
              <a:t>Subheading: A Feature-Rich Platform for Building Forms</a:t>
            </a:r>
            <a:endParaRPr sz="12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i="1" lang="en" sz="1200">
                <a:latin typeface="Arial"/>
                <a:ea typeface="Arial"/>
                <a:cs typeface="Arial"/>
                <a:sym typeface="Arial"/>
              </a:rPr>
              <a:t>Imagen of a form with various features highlighted, such as conditional logic, data visualization, and integrations.</a:t>
            </a:r>
            <a:endParaRPr i="1" sz="12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1200">
                <a:latin typeface="Arial"/>
                <a:ea typeface="Arial"/>
                <a:cs typeface="Arial"/>
                <a:sym typeface="Arial"/>
              </a:rPr>
              <a:t>Key Features:</a:t>
            </a:r>
            <a:endParaRPr sz="1200">
              <a:latin typeface="Arial"/>
              <a:ea typeface="Arial"/>
              <a:cs typeface="Arial"/>
              <a:sym typeface="Arial"/>
            </a:endParaRPr>
          </a:p>
          <a:p>
            <a:pPr indent="-304800" lvl="0" marL="457200" rtl="0" algn="l">
              <a:lnSpc>
                <a:spcPct val="115000"/>
              </a:lnSpc>
              <a:spcBef>
                <a:spcPts val="1200"/>
              </a:spcBef>
              <a:spcAft>
                <a:spcPts val="0"/>
              </a:spcAft>
              <a:buSzPts val="1200"/>
              <a:buFont typeface="Arial"/>
              <a:buChar char="●"/>
            </a:pPr>
            <a:r>
              <a:rPr lang="en" sz="1200">
                <a:latin typeface="Arial"/>
                <a:ea typeface="Arial"/>
                <a:cs typeface="Arial"/>
                <a:sym typeface="Arial"/>
              </a:rPr>
              <a:t>Pre-built Templates: Get started quickly with pre-built templates for common use cases.</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Customization Options: Customize forms to match your brand and specific needs.</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Data Visualization: Gain insights from your data with built-in data visualization tools.</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Workflow Automation: Streamline processes by automating workflows based on form submissions.</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Advanced Integrations: Integrate form data with popular applications like CRM, email marketing, and payment gateways.</a:t>
            </a:r>
            <a:endParaRPr sz="1200">
              <a:latin typeface="Arial"/>
              <a:ea typeface="Arial"/>
              <a:cs typeface="Arial"/>
              <a:sym typeface="Arial"/>
            </a:endParaRPr>
          </a:p>
          <a:p>
            <a:pPr indent="0" lvl="0" marL="0" rtl="0" algn="l">
              <a:spcBef>
                <a:spcPts val="1200"/>
              </a:spcBef>
              <a:spcAft>
                <a:spcPts val="0"/>
              </a:spcAft>
              <a:buNone/>
            </a:pPr>
            <a:r>
              <a:t/>
            </a:r>
            <a:endParaRPr sz="43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94"/>
          <p:cNvSpPr txBox="1"/>
          <p:nvPr>
            <p:ph type="ctrTitle"/>
          </p:nvPr>
        </p:nvSpPr>
        <p:spPr>
          <a:xfrm>
            <a:off x="485875" y="1665200"/>
            <a:ext cx="8183700" cy="8001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2"/>
              </a:buClr>
              <a:buSzPts val="990"/>
              <a:buFont typeface="Arial"/>
              <a:buNone/>
            </a:pPr>
            <a:r>
              <a:rPr lang="en" sz="2780"/>
              <a:t>WHAT DO YOU UNDERSTAND BY GOOGLE PASSWORD MANAGER? </a:t>
            </a:r>
            <a:endParaRPr sz="2780"/>
          </a:p>
          <a:p>
            <a:pPr indent="0" lvl="0" marL="0" rtl="0" algn="l">
              <a:spcBef>
                <a:spcPts val="1200"/>
              </a:spcBef>
              <a:spcAft>
                <a:spcPts val="0"/>
              </a:spcAft>
              <a:buSzPts val="990"/>
              <a:buNone/>
            </a:pPr>
            <a:r>
              <a:t/>
            </a:r>
            <a:endParaRPr sz="3780"/>
          </a:p>
        </p:txBody>
      </p:sp>
      <p:sp>
        <p:nvSpPr>
          <p:cNvPr id="493" name="Google Shape;493;p94"/>
          <p:cNvSpPr txBox="1"/>
          <p:nvPr>
            <p:ph idx="1" type="subTitle"/>
          </p:nvPr>
        </p:nvSpPr>
        <p:spPr>
          <a:xfrm>
            <a:off x="99300" y="1521125"/>
            <a:ext cx="9044700" cy="2705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1018"/>
              <a:buFont typeface="Arial"/>
              <a:buNone/>
            </a:pPr>
            <a:r>
              <a:rPr lang="en" sz="1117">
                <a:solidFill>
                  <a:schemeClr val="dk2"/>
                </a:solidFill>
                <a:latin typeface="Arial"/>
                <a:ea typeface="Arial"/>
                <a:cs typeface="Arial"/>
                <a:sym typeface="Arial"/>
              </a:rPr>
              <a:t>Google Password Manager is a secure and convenient tool that helps you manage and store your passwords across various online accounts. It is integrated into Google Chrome and Android devices, making it easily accessible and user-friendly.</a:t>
            </a:r>
            <a:endParaRPr sz="1117">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1018"/>
              <a:buFont typeface="Arial"/>
              <a:buNone/>
            </a:pPr>
            <a:r>
              <a:rPr b="1" lang="en" sz="1117">
                <a:solidFill>
                  <a:schemeClr val="dk2"/>
                </a:solidFill>
                <a:latin typeface="Arial"/>
                <a:ea typeface="Arial"/>
                <a:cs typeface="Arial"/>
                <a:sym typeface="Arial"/>
              </a:rPr>
              <a:t>Key Features:</a:t>
            </a:r>
            <a:endParaRPr b="1" sz="1117">
              <a:solidFill>
                <a:schemeClr val="dk2"/>
              </a:solidFill>
              <a:latin typeface="Arial"/>
              <a:ea typeface="Arial"/>
              <a:cs typeface="Arial"/>
              <a:sym typeface="Arial"/>
            </a:endParaRPr>
          </a:p>
          <a:p>
            <a:pPr indent="-299561" lvl="0" marL="457200" rtl="0" algn="l">
              <a:lnSpc>
                <a:spcPct val="95000"/>
              </a:lnSpc>
              <a:spcBef>
                <a:spcPts val="1200"/>
              </a:spcBef>
              <a:spcAft>
                <a:spcPts val="0"/>
              </a:spcAft>
              <a:buClr>
                <a:schemeClr val="dk2"/>
              </a:buClr>
              <a:buSzPts val="1118"/>
              <a:buFont typeface="Arial"/>
              <a:buChar char="●"/>
            </a:pPr>
            <a:r>
              <a:rPr b="1" lang="en" sz="1117">
                <a:solidFill>
                  <a:schemeClr val="dk2"/>
                </a:solidFill>
                <a:latin typeface="Arial"/>
                <a:ea typeface="Arial"/>
                <a:cs typeface="Arial"/>
                <a:sym typeface="Arial"/>
              </a:rPr>
              <a:t>Secure Password Storage:</a:t>
            </a:r>
            <a:r>
              <a:rPr lang="en" sz="1117">
                <a:solidFill>
                  <a:schemeClr val="dk2"/>
                </a:solidFill>
                <a:latin typeface="Arial"/>
                <a:ea typeface="Arial"/>
                <a:cs typeface="Arial"/>
                <a:sym typeface="Arial"/>
              </a:rPr>
              <a:t> Your passwords are stored securely in your Google Account, encrypted to protect them from unauthorized access.</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Automatic Password Filling:</a:t>
            </a:r>
            <a:r>
              <a:rPr lang="en" sz="1117">
                <a:solidFill>
                  <a:schemeClr val="dk2"/>
                </a:solidFill>
                <a:latin typeface="Arial"/>
                <a:ea typeface="Arial"/>
                <a:cs typeface="Arial"/>
                <a:sym typeface="Arial"/>
              </a:rPr>
              <a:t> Google Password Manager can automatically fill in your passwords on websites and apps, saving you time and effort.</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Strong Password Suggestions:</a:t>
            </a:r>
            <a:r>
              <a:rPr lang="en" sz="1117">
                <a:solidFill>
                  <a:schemeClr val="dk2"/>
                </a:solidFill>
                <a:latin typeface="Arial"/>
                <a:ea typeface="Arial"/>
                <a:cs typeface="Arial"/>
                <a:sym typeface="Arial"/>
              </a:rPr>
              <a:t> It suggests strong, unique passwords for each of your accounts, enhancing your online security.</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Password Checkup:</a:t>
            </a:r>
            <a:r>
              <a:rPr lang="en" sz="1117">
                <a:solidFill>
                  <a:schemeClr val="dk2"/>
                </a:solidFill>
                <a:latin typeface="Arial"/>
                <a:ea typeface="Arial"/>
                <a:cs typeface="Arial"/>
                <a:sym typeface="Arial"/>
              </a:rPr>
              <a:t> This feature regularly checks your saved passwords for vulnerabilities and alerts you if any have been compromised in data breaches.</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Cross-Device Sync:</a:t>
            </a:r>
            <a:r>
              <a:rPr lang="en" sz="1117">
                <a:solidFill>
                  <a:schemeClr val="dk2"/>
                </a:solidFill>
                <a:latin typeface="Arial"/>
                <a:ea typeface="Arial"/>
                <a:cs typeface="Arial"/>
                <a:sym typeface="Arial"/>
              </a:rPr>
              <a:t> Your saved passwords are synchronized across all your devices, ensuring you have access to them wherever you go.</a:t>
            </a:r>
            <a:endParaRPr sz="1117">
              <a:solidFill>
                <a:schemeClr val="dk2"/>
              </a:solidFill>
              <a:latin typeface="Arial"/>
              <a:ea typeface="Arial"/>
              <a:cs typeface="Arial"/>
              <a:sym typeface="Arial"/>
            </a:endParaRPr>
          </a:p>
          <a:p>
            <a:pPr indent="-299561" lvl="0" marL="457200" rtl="0" algn="l">
              <a:lnSpc>
                <a:spcPct val="95000"/>
              </a:lnSpc>
              <a:spcBef>
                <a:spcPts val="0"/>
              </a:spcBef>
              <a:spcAft>
                <a:spcPts val="0"/>
              </a:spcAft>
              <a:buClr>
                <a:schemeClr val="dk2"/>
              </a:buClr>
              <a:buSzPts val="1118"/>
              <a:buFont typeface="Arial"/>
              <a:buChar char="●"/>
            </a:pPr>
            <a:r>
              <a:rPr b="1" lang="en" sz="1117">
                <a:solidFill>
                  <a:schemeClr val="dk2"/>
                </a:solidFill>
                <a:latin typeface="Arial"/>
                <a:ea typeface="Arial"/>
                <a:cs typeface="Arial"/>
                <a:sym typeface="Arial"/>
              </a:rPr>
              <a:t>Password Sharing:</a:t>
            </a:r>
            <a:r>
              <a:rPr lang="en" sz="1117">
                <a:solidFill>
                  <a:schemeClr val="dk2"/>
                </a:solidFill>
                <a:latin typeface="Arial"/>
                <a:ea typeface="Arial"/>
                <a:cs typeface="Arial"/>
                <a:sym typeface="Arial"/>
              </a:rPr>
              <a:t> You can securely share passwords with trusted family members or friends, making it easier to manage shared accounts.</a:t>
            </a:r>
            <a:endParaRPr sz="1117">
              <a:solidFill>
                <a:schemeClr val="dk2"/>
              </a:solidFill>
              <a:latin typeface="Arial"/>
              <a:ea typeface="Arial"/>
              <a:cs typeface="Arial"/>
              <a:sym typeface="Arial"/>
            </a:endParaRPr>
          </a:p>
          <a:p>
            <a:pPr indent="0" lvl="0" marL="0" rtl="0" algn="l">
              <a:lnSpc>
                <a:spcPct val="80000"/>
              </a:lnSpc>
              <a:spcBef>
                <a:spcPts val="1200"/>
              </a:spcBef>
              <a:spcAft>
                <a:spcPts val="0"/>
              </a:spcAft>
              <a:buSzPts val="1018"/>
              <a:buNone/>
            </a:pPr>
            <a:r>
              <a:t/>
            </a:r>
            <a:endParaRPr sz="222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95"/>
          <p:cNvSpPr txBox="1"/>
          <p:nvPr>
            <p:ph type="ctrTitle"/>
          </p:nvPr>
        </p:nvSpPr>
        <p:spPr>
          <a:xfrm>
            <a:off x="104050" y="264475"/>
            <a:ext cx="8565600" cy="45462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0"/>
              </a:spcAft>
              <a:buClr>
                <a:schemeClr val="dk2"/>
              </a:buClr>
              <a:buSzPts val="1100"/>
              <a:buFont typeface="Arial"/>
              <a:buNone/>
            </a:pPr>
            <a:r>
              <a:rPr lang="en" sz="1800">
                <a:latin typeface="Arial"/>
                <a:ea typeface="Arial"/>
                <a:cs typeface="Arial"/>
                <a:sym typeface="Arial"/>
              </a:rPr>
              <a:t>How to Use Google Password Manager:</a:t>
            </a:r>
            <a:endParaRPr sz="1800">
              <a:latin typeface="Arial"/>
              <a:ea typeface="Arial"/>
              <a:cs typeface="Arial"/>
              <a:sym typeface="Arial"/>
            </a:endParaRPr>
          </a:p>
          <a:p>
            <a:pPr indent="-342900" lvl="0" marL="457200" rtl="0" algn="l">
              <a:lnSpc>
                <a:spcPct val="115000"/>
              </a:lnSpc>
              <a:spcBef>
                <a:spcPts val="1200"/>
              </a:spcBef>
              <a:spcAft>
                <a:spcPts val="0"/>
              </a:spcAft>
              <a:buSzPts val="1800"/>
              <a:buFont typeface="Arial"/>
              <a:buAutoNum type="arabicPeriod"/>
            </a:pPr>
            <a:r>
              <a:rPr lang="en" sz="1800">
                <a:latin typeface="Arial"/>
                <a:ea typeface="Arial"/>
                <a:cs typeface="Arial"/>
                <a:sym typeface="Arial"/>
              </a:rPr>
              <a:t>Enable Password Saving:</a:t>
            </a:r>
            <a:r>
              <a:rPr b="0" lang="en" sz="1800">
                <a:latin typeface="Arial"/>
                <a:ea typeface="Arial"/>
                <a:cs typeface="Arial"/>
                <a:sym typeface="Arial"/>
              </a:rPr>
              <a:t> Turn on the password saving feature in your Google Account settings or Chrome settings.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lang="en" sz="1800">
                <a:latin typeface="Arial"/>
                <a:ea typeface="Arial"/>
                <a:cs typeface="Arial"/>
                <a:sym typeface="Arial"/>
              </a:rPr>
              <a:t>Save Passwords:</a:t>
            </a:r>
            <a:r>
              <a:rPr b="0" lang="en" sz="1800">
                <a:latin typeface="Arial"/>
                <a:ea typeface="Arial"/>
                <a:cs typeface="Arial"/>
                <a:sym typeface="Arial"/>
              </a:rPr>
              <a:t> When you log into a website or app, Google Password Manager will prompt you to save the password.</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lang="en" sz="1800">
                <a:latin typeface="Arial"/>
                <a:ea typeface="Arial"/>
                <a:cs typeface="Arial"/>
                <a:sym typeface="Arial"/>
              </a:rPr>
              <a:t>Autofill Passwords:</a:t>
            </a:r>
            <a:r>
              <a:rPr b="0" lang="en" sz="1800">
                <a:latin typeface="Arial"/>
                <a:ea typeface="Arial"/>
                <a:cs typeface="Arial"/>
                <a:sym typeface="Arial"/>
              </a:rPr>
              <a:t> On supported websites and apps, Google Password Manager will automatically fill in your saved passwords.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lang="en" sz="1800">
                <a:latin typeface="Arial"/>
                <a:ea typeface="Arial"/>
                <a:cs typeface="Arial"/>
                <a:sym typeface="Arial"/>
              </a:rPr>
              <a:t>View and Manage Passwords:</a:t>
            </a:r>
            <a:r>
              <a:rPr b="0" lang="en" sz="1800">
                <a:latin typeface="Arial"/>
                <a:ea typeface="Arial"/>
                <a:cs typeface="Arial"/>
                <a:sym typeface="Arial"/>
              </a:rPr>
              <a:t> You can view and manage your saved passwords on the passwords.google.com website.</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96"/>
          <p:cNvSpPr txBox="1"/>
          <p:nvPr>
            <p:ph type="ctrTitle"/>
          </p:nvPr>
        </p:nvSpPr>
        <p:spPr>
          <a:xfrm>
            <a:off x="516750" y="264125"/>
            <a:ext cx="8110500" cy="6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80"/>
              <a:t>WHAT DO YOU UNDERSTAND BY SMART ART ?</a:t>
            </a:r>
            <a:endParaRPr sz="2680"/>
          </a:p>
        </p:txBody>
      </p:sp>
      <p:sp>
        <p:nvSpPr>
          <p:cNvPr id="504" name="Google Shape;504;p96"/>
          <p:cNvSpPr txBox="1"/>
          <p:nvPr>
            <p:ph idx="1" type="subTitle"/>
          </p:nvPr>
        </p:nvSpPr>
        <p:spPr>
          <a:xfrm>
            <a:off x="136075" y="896475"/>
            <a:ext cx="8948700" cy="4042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852"/>
              <a:buFont typeface="Arial"/>
              <a:buNone/>
            </a:pPr>
            <a:r>
              <a:rPr b="1" lang="en" sz="952">
                <a:solidFill>
                  <a:schemeClr val="dk2"/>
                </a:solidFill>
                <a:latin typeface="Arial"/>
                <a:ea typeface="Arial"/>
                <a:cs typeface="Arial"/>
                <a:sym typeface="Arial"/>
              </a:rPr>
              <a:t>SmartArt is a feature in Microsoft Office applications (like Word, PowerPoint, and Excel) that allows you to create visually appealing diagrams and charts. It provides a variety of pre-designed templates that you can customize to represent your information in a more engaging and professional way.</a:t>
            </a:r>
            <a:endParaRPr b="1" sz="952">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852"/>
              <a:buFont typeface="Arial"/>
              <a:buNone/>
            </a:pPr>
            <a:r>
              <a:rPr b="1" lang="en" sz="952">
                <a:solidFill>
                  <a:schemeClr val="dk2"/>
                </a:solidFill>
                <a:latin typeface="Arial"/>
                <a:ea typeface="Arial"/>
                <a:cs typeface="Arial"/>
                <a:sym typeface="Arial"/>
              </a:rPr>
              <a:t>Key Features of SmartArt:</a:t>
            </a:r>
            <a:endParaRPr b="1" sz="952">
              <a:solidFill>
                <a:schemeClr val="dk2"/>
              </a:solidFill>
              <a:latin typeface="Arial"/>
              <a:ea typeface="Arial"/>
              <a:cs typeface="Arial"/>
              <a:sym typeface="Arial"/>
            </a:endParaRPr>
          </a:p>
          <a:p>
            <a:pPr indent="-289083" lvl="0" marL="457200" rtl="0" algn="l">
              <a:lnSpc>
                <a:spcPct val="95000"/>
              </a:lnSpc>
              <a:spcBef>
                <a:spcPts val="1200"/>
              </a:spcBef>
              <a:spcAft>
                <a:spcPts val="0"/>
              </a:spcAft>
              <a:buClr>
                <a:schemeClr val="dk2"/>
              </a:buClr>
              <a:buSzPts val="952"/>
              <a:buFont typeface="Arial"/>
              <a:buChar char="●"/>
            </a:pPr>
            <a:r>
              <a:rPr b="1" lang="en" sz="952">
                <a:solidFill>
                  <a:schemeClr val="dk2"/>
                </a:solidFill>
                <a:latin typeface="Arial"/>
                <a:ea typeface="Arial"/>
                <a:cs typeface="Arial"/>
                <a:sym typeface="Arial"/>
              </a:rPr>
              <a:t>Diverse Templates: SmartArt offers a wide range of templates, including lists, hierarchies, processes, cycles, relationships, matrices, pyramids, and more.</a:t>
            </a:r>
            <a:endParaRPr b="1" sz="952">
              <a:solidFill>
                <a:schemeClr val="dk2"/>
              </a:solidFill>
              <a:latin typeface="Arial"/>
              <a:ea typeface="Arial"/>
              <a:cs typeface="Arial"/>
              <a:sym typeface="Arial"/>
            </a:endParaRPr>
          </a:p>
          <a:p>
            <a:pPr indent="-289083" lvl="0" marL="457200" rtl="0" algn="l">
              <a:lnSpc>
                <a:spcPct val="95000"/>
              </a:lnSpc>
              <a:spcBef>
                <a:spcPts val="0"/>
              </a:spcBef>
              <a:spcAft>
                <a:spcPts val="0"/>
              </a:spcAft>
              <a:buClr>
                <a:schemeClr val="dk2"/>
              </a:buClr>
              <a:buSzPts val="952"/>
              <a:buFont typeface="Arial"/>
              <a:buChar char="●"/>
            </a:pPr>
            <a:r>
              <a:rPr b="1" lang="en" sz="952">
                <a:solidFill>
                  <a:schemeClr val="dk2"/>
                </a:solidFill>
                <a:latin typeface="Arial"/>
                <a:ea typeface="Arial"/>
                <a:cs typeface="Arial"/>
                <a:sym typeface="Arial"/>
              </a:rPr>
              <a:t>Easy Customization: You can easily customize the appearance of your SmartArt graphic by changing colors, fonts, and styles.</a:t>
            </a:r>
            <a:endParaRPr b="1" sz="952">
              <a:solidFill>
                <a:schemeClr val="dk2"/>
              </a:solidFill>
              <a:latin typeface="Arial"/>
              <a:ea typeface="Arial"/>
              <a:cs typeface="Arial"/>
              <a:sym typeface="Arial"/>
            </a:endParaRPr>
          </a:p>
          <a:p>
            <a:pPr indent="-289083" lvl="0" marL="457200" rtl="0" algn="l">
              <a:lnSpc>
                <a:spcPct val="95000"/>
              </a:lnSpc>
              <a:spcBef>
                <a:spcPts val="0"/>
              </a:spcBef>
              <a:spcAft>
                <a:spcPts val="0"/>
              </a:spcAft>
              <a:buClr>
                <a:schemeClr val="dk2"/>
              </a:buClr>
              <a:buSzPts val="952"/>
              <a:buFont typeface="Arial"/>
              <a:buChar char="●"/>
            </a:pPr>
            <a:r>
              <a:rPr b="1" lang="en" sz="952">
                <a:solidFill>
                  <a:schemeClr val="dk2"/>
                </a:solidFill>
                <a:latin typeface="Arial"/>
                <a:ea typeface="Arial"/>
                <a:cs typeface="Arial"/>
                <a:sym typeface="Arial"/>
              </a:rPr>
              <a:t>Text Integration: You can add text to the shapes within your SmartArt graphic to convey specific information.</a:t>
            </a:r>
            <a:endParaRPr b="1" sz="952">
              <a:solidFill>
                <a:schemeClr val="dk2"/>
              </a:solidFill>
              <a:latin typeface="Arial"/>
              <a:ea typeface="Arial"/>
              <a:cs typeface="Arial"/>
              <a:sym typeface="Arial"/>
            </a:endParaRPr>
          </a:p>
          <a:p>
            <a:pPr indent="-289083" lvl="0" marL="457200" rtl="0" algn="l">
              <a:lnSpc>
                <a:spcPct val="95000"/>
              </a:lnSpc>
              <a:spcBef>
                <a:spcPts val="0"/>
              </a:spcBef>
              <a:spcAft>
                <a:spcPts val="0"/>
              </a:spcAft>
              <a:buClr>
                <a:schemeClr val="dk2"/>
              </a:buClr>
              <a:buSzPts val="952"/>
              <a:buFont typeface="Arial"/>
              <a:buChar char="●"/>
            </a:pPr>
            <a:r>
              <a:rPr b="1" lang="en" sz="952">
                <a:solidFill>
                  <a:schemeClr val="dk2"/>
                </a:solidFill>
                <a:latin typeface="Arial"/>
                <a:ea typeface="Arial"/>
                <a:cs typeface="Arial"/>
                <a:sym typeface="Arial"/>
              </a:rPr>
              <a:t>Visual Impact: SmartArt graphics can make your presentations and documents more visually appealing and easier to understand.</a:t>
            </a:r>
            <a:endParaRPr b="1" sz="952">
              <a:solidFill>
                <a:schemeClr val="dk2"/>
              </a:solidFill>
              <a:latin typeface="Arial"/>
              <a:ea typeface="Arial"/>
              <a:cs typeface="Arial"/>
              <a:sym typeface="Arial"/>
            </a:endParaRPr>
          </a:p>
          <a:p>
            <a:pPr indent="-289083" lvl="0" marL="457200" rtl="0" algn="l">
              <a:lnSpc>
                <a:spcPct val="95000"/>
              </a:lnSpc>
              <a:spcBef>
                <a:spcPts val="0"/>
              </a:spcBef>
              <a:spcAft>
                <a:spcPts val="0"/>
              </a:spcAft>
              <a:buClr>
                <a:schemeClr val="dk2"/>
              </a:buClr>
              <a:buSzPts val="952"/>
              <a:buFont typeface="Arial"/>
              <a:buChar char="●"/>
            </a:pPr>
            <a:r>
              <a:rPr b="1" lang="en" sz="952">
                <a:solidFill>
                  <a:schemeClr val="dk2"/>
                </a:solidFill>
                <a:latin typeface="Arial"/>
                <a:ea typeface="Arial"/>
                <a:cs typeface="Arial"/>
                <a:sym typeface="Arial"/>
              </a:rPr>
              <a:t>Flexibility: You can modify the layout and structure of your SmartArt graphic to fit your specific needs.</a:t>
            </a:r>
            <a:endParaRPr b="1" sz="952">
              <a:solidFill>
                <a:schemeClr val="dk2"/>
              </a:solidFill>
              <a:latin typeface="Arial"/>
              <a:ea typeface="Arial"/>
              <a:cs typeface="Arial"/>
              <a:sym typeface="Arial"/>
            </a:endParaRPr>
          </a:p>
          <a:p>
            <a:pPr indent="0" lvl="0" marL="0" rtl="0" algn="l">
              <a:lnSpc>
                <a:spcPct val="95000"/>
              </a:lnSpc>
              <a:spcBef>
                <a:spcPts val="1200"/>
              </a:spcBef>
              <a:spcAft>
                <a:spcPts val="0"/>
              </a:spcAft>
              <a:buClr>
                <a:schemeClr val="dk2"/>
              </a:buClr>
              <a:buSzPts val="852"/>
              <a:buFont typeface="Arial"/>
              <a:buNone/>
            </a:pPr>
            <a:r>
              <a:rPr b="1" lang="en" sz="952">
                <a:solidFill>
                  <a:schemeClr val="dk2"/>
                </a:solidFill>
                <a:latin typeface="Arial"/>
                <a:ea typeface="Arial"/>
                <a:cs typeface="Arial"/>
                <a:sym typeface="Arial"/>
              </a:rPr>
              <a:t>How to Use SmartArt:</a:t>
            </a:r>
            <a:endParaRPr b="1" sz="952">
              <a:solidFill>
                <a:schemeClr val="dk2"/>
              </a:solidFill>
              <a:latin typeface="Arial"/>
              <a:ea typeface="Arial"/>
              <a:cs typeface="Arial"/>
              <a:sym typeface="Arial"/>
            </a:endParaRPr>
          </a:p>
          <a:p>
            <a:pPr indent="-289083" lvl="0" marL="457200" rtl="0" algn="l">
              <a:lnSpc>
                <a:spcPct val="95000"/>
              </a:lnSpc>
              <a:spcBef>
                <a:spcPts val="1200"/>
              </a:spcBef>
              <a:spcAft>
                <a:spcPts val="0"/>
              </a:spcAft>
              <a:buClr>
                <a:schemeClr val="dk2"/>
              </a:buClr>
              <a:buSzPts val="952"/>
              <a:buFont typeface="Arial"/>
              <a:buAutoNum type="arabicPeriod"/>
            </a:pPr>
            <a:r>
              <a:rPr b="1" lang="en" sz="952">
                <a:solidFill>
                  <a:schemeClr val="dk2"/>
                </a:solidFill>
                <a:latin typeface="Arial"/>
                <a:ea typeface="Arial"/>
                <a:cs typeface="Arial"/>
                <a:sym typeface="Arial"/>
              </a:rPr>
              <a:t>Insert a SmartArt Graphic:</a:t>
            </a:r>
            <a:br>
              <a:rPr b="1" lang="en" sz="952">
                <a:solidFill>
                  <a:schemeClr val="dk2"/>
                </a:solidFill>
                <a:latin typeface="Arial"/>
                <a:ea typeface="Arial"/>
                <a:cs typeface="Arial"/>
                <a:sym typeface="Arial"/>
              </a:rPr>
            </a:br>
            <a:endParaRPr b="1" sz="952">
              <a:solidFill>
                <a:schemeClr val="dk2"/>
              </a:solidFill>
              <a:latin typeface="Arial"/>
              <a:ea typeface="Arial"/>
              <a:cs typeface="Arial"/>
              <a:sym typeface="Arial"/>
            </a:endParaRPr>
          </a:p>
          <a:p>
            <a:pPr indent="-289083" lvl="1" marL="914400" rtl="0" algn="l">
              <a:lnSpc>
                <a:spcPct val="95000"/>
              </a:lnSpc>
              <a:spcBef>
                <a:spcPts val="0"/>
              </a:spcBef>
              <a:spcAft>
                <a:spcPts val="0"/>
              </a:spcAft>
              <a:buClr>
                <a:schemeClr val="dk2"/>
              </a:buClr>
              <a:buSzPts val="952"/>
              <a:buFont typeface="Arial"/>
              <a:buChar char="○"/>
            </a:pPr>
            <a:r>
              <a:rPr b="1" lang="en" sz="952">
                <a:solidFill>
                  <a:schemeClr val="dk2"/>
                </a:solidFill>
                <a:latin typeface="Arial"/>
                <a:ea typeface="Arial"/>
                <a:cs typeface="Arial"/>
                <a:sym typeface="Arial"/>
              </a:rPr>
              <a:t>Go to the "Insert" tab.</a:t>
            </a:r>
            <a:endParaRPr b="1" sz="952">
              <a:solidFill>
                <a:schemeClr val="dk2"/>
              </a:solidFill>
              <a:latin typeface="Arial"/>
              <a:ea typeface="Arial"/>
              <a:cs typeface="Arial"/>
              <a:sym typeface="Arial"/>
            </a:endParaRPr>
          </a:p>
          <a:p>
            <a:pPr indent="-289083" lvl="1" marL="914400" rtl="0" algn="l">
              <a:lnSpc>
                <a:spcPct val="95000"/>
              </a:lnSpc>
              <a:spcBef>
                <a:spcPts val="0"/>
              </a:spcBef>
              <a:spcAft>
                <a:spcPts val="0"/>
              </a:spcAft>
              <a:buClr>
                <a:schemeClr val="dk2"/>
              </a:buClr>
              <a:buSzPts val="952"/>
              <a:buFont typeface="Arial"/>
              <a:buChar char="○"/>
            </a:pPr>
            <a:r>
              <a:rPr b="1" lang="en" sz="952">
                <a:solidFill>
                  <a:schemeClr val="dk2"/>
                </a:solidFill>
                <a:latin typeface="Arial"/>
                <a:ea typeface="Arial"/>
                <a:cs typeface="Arial"/>
                <a:sym typeface="Arial"/>
              </a:rPr>
              <a:t>Click on the "SmartArt" button.</a:t>
            </a:r>
            <a:endParaRPr b="1" sz="952">
              <a:solidFill>
                <a:schemeClr val="dk2"/>
              </a:solidFill>
              <a:latin typeface="Arial"/>
              <a:ea typeface="Arial"/>
              <a:cs typeface="Arial"/>
              <a:sym typeface="Arial"/>
            </a:endParaRPr>
          </a:p>
          <a:p>
            <a:pPr indent="-289083" lvl="1" marL="914400" rtl="0" algn="l">
              <a:lnSpc>
                <a:spcPct val="95000"/>
              </a:lnSpc>
              <a:spcBef>
                <a:spcPts val="0"/>
              </a:spcBef>
              <a:spcAft>
                <a:spcPts val="0"/>
              </a:spcAft>
              <a:buClr>
                <a:schemeClr val="dk2"/>
              </a:buClr>
              <a:buSzPts val="952"/>
              <a:buFont typeface="Arial"/>
              <a:buChar char="○"/>
            </a:pPr>
            <a:r>
              <a:rPr b="1" lang="en" sz="952">
                <a:solidFill>
                  <a:schemeClr val="dk2"/>
                </a:solidFill>
                <a:latin typeface="Arial"/>
                <a:ea typeface="Arial"/>
                <a:cs typeface="Arial"/>
                <a:sym typeface="Arial"/>
              </a:rPr>
              <a:t>Choose a category and a specific template that suits your needs.</a:t>
            </a:r>
            <a:endParaRPr b="1" sz="952">
              <a:solidFill>
                <a:schemeClr val="dk2"/>
              </a:solidFill>
              <a:latin typeface="Arial"/>
              <a:ea typeface="Arial"/>
              <a:cs typeface="Arial"/>
              <a:sym typeface="Arial"/>
            </a:endParaRPr>
          </a:p>
          <a:p>
            <a:pPr indent="-289083" lvl="0" marL="457200" rtl="0" algn="l">
              <a:lnSpc>
                <a:spcPct val="95000"/>
              </a:lnSpc>
              <a:spcBef>
                <a:spcPts val="0"/>
              </a:spcBef>
              <a:spcAft>
                <a:spcPts val="0"/>
              </a:spcAft>
              <a:buClr>
                <a:schemeClr val="dk2"/>
              </a:buClr>
              <a:buSzPts val="952"/>
              <a:buFont typeface="Arial"/>
              <a:buAutoNum type="arabicPeriod"/>
            </a:pPr>
            <a:r>
              <a:rPr b="1" lang="en" sz="952">
                <a:solidFill>
                  <a:schemeClr val="dk2"/>
                </a:solidFill>
                <a:latin typeface="Arial"/>
                <a:ea typeface="Arial"/>
                <a:cs typeface="Arial"/>
                <a:sym typeface="Arial"/>
              </a:rPr>
              <a:t>Add Text:</a:t>
            </a:r>
            <a:br>
              <a:rPr b="1" lang="en" sz="952">
                <a:solidFill>
                  <a:schemeClr val="dk2"/>
                </a:solidFill>
                <a:latin typeface="Arial"/>
                <a:ea typeface="Arial"/>
                <a:cs typeface="Arial"/>
                <a:sym typeface="Arial"/>
              </a:rPr>
            </a:br>
            <a:endParaRPr b="1" sz="952">
              <a:solidFill>
                <a:schemeClr val="dk2"/>
              </a:solidFill>
              <a:latin typeface="Arial"/>
              <a:ea typeface="Arial"/>
              <a:cs typeface="Arial"/>
              <a:sym typeface="Arial"/>
            </a:endParaRPr>
          </a:p>
          <a:p>
            <a:pPr indent="-289083" lvl="1" marL="914400" rtl="0" algn="l">
              <a:lnSpc>
                <a:spcPct val="95000"/>
              </a:lnSpc>
              <a:spcBef>
                <a:spcPts val="0"/>
              </a:spcBef>
              <a:spcAft>
                <a:spcPts val="0"/>
              </a:spcAft>
              <a:buClr>
                <a:schemeClr val="dk2"/>
              </a:buClr>
              <a:buSzPts val="952"/>
              <a:buFont typeface="Arial"/>
              <a:buChar char="○"/>
            </a:pPr>
            <a:r>
              <a:rPr b="1" lang="en" sz="952">
                <a:solidFill>
                  <a:schemeClr val="dk2"/>
                </a:solidFill>
                <a:latin typeface="Arial"/>
                <a:ea typeface="Arial"/>
                <a:cs typeface="Arial"/>
                <a:sym typeface="Arial"/>
              </a:rPr>
              <a:t>Click on the text boxes within the SmartArt graphic.</a:t>
            </a:r>
            <a:endParaRPr b="1" sz="952">
              <a:solidFill>
                <a:schemeClr val="dk2"/>
              </a:solidFill>
              <a:latin typeface="Arial"/>
              <a:ea typeface="Arial"/>
              <a:cs typeface="Arial"/>
              <a:sym typeface="Arial"/>
            </a:endParaRPr>
          </a:p>
          <a:p>
            <a:pPr indent="-289083" lvl="1" marL="914400" rtl="0" algn="l">
              <a:lnSpc>
                <a:spcPct val="95000"/>
              </a:lnSpc>
              <a:spcBef>
                <a:spcPts val="0"/>
              </a:spcBef>
              <a:spcAft>
                <a:spcPts val="0"/>
              </a:spcAft>
              <a:buClr>
                <a:schemeClr val="dk2"/>
              </a:buClr>
              <a:buSzPts val="952"/>
              <a:buFont typeface="Arial"/>
              <a:buChar char="○"/>
            </a:pPr>
            <a:r>
              <a:rPr b="1" lang="en" sz="952">
                <a:solidFill>
                  <a:schemeClr val="dk2"/>
                </a:solidFill>
                <a:latin typeface="Arial"/>
                <a:ea typeface="Arial"/>
                <a:cs typeface="Arial"/>
                <a:sym typeface="Arial"/>
              </a:rPr>
              <a:t>Type your desired text.</a:t>
            </a:r>
            <a:endParaRPr b="1" sz="952">
              <a:solidFill>
                <a:schemeClr val="dk2"/>
              </a:solidFill>
              <a:latin typeface="Arial"/>
              <a:ea typeface="Arial"/>
              <a:cs typeface="Arial"/>
              <a:sym typeface="Arial"/>
            </a:endParaRPr>
          </a:p>
          <a:p>
            <a:pPr indent="-289083" lvl="0" marL="457200" rtl="0" algn="l">
              <a:lnSpc>
                <a:spcPct val="95000"/>
              </a:lnSpc>
              <a:spcBef>
                <a:spcPts val="0"/>
              </a:spcBef>
              <a:spcAft>
                <a:spcPts val="0"/>
              </a:spcAft>
              <a:buClr>
                <a:schemeClr val="dk2"/>
              </a:buClr>
              <a:buSzPts val="952"/>
              <a:buFont typeface="Arial"/>
              <a:buAutoNum type="arabicPeriod"/>
            </a:pPr>
            <a:r>
              <a:rPr b="1" lang="en" sz="952">
                <a:solidFill>
                  <a:schemeClr val="dk2"/>
                </a:solidFill>
                <a:latin typeface="Arial"/>
                <a:ea typeface="Arial"/>
                <a:cs typeface="Arial"/>
                <a:sym typeface="Arial"/>
              </a:rPr>
              <a:t>Customize Appearance:</a:t>
            </a:r>
            <a:br>
              <a:rPr b="1" lang="en" sz="952">
                <a:solidFill>
                  <a:schemeClr val="dk2"/>
                </a:solidFill>
                <a:latin typeface="Arial"/>
                <a:ea typeface="Arial"/>
                <a:cs typeface="Arial"/>
                <a:sym typeface="Arial"/>
              </a:rPr>
            </a:br>
            <a:endParaRPr b="1" sz="952">
              <a:solidFill>
                <a:schemeClr val="dk2"/>
              </a:solidFill>
              <a:latin typeface="Arial"/>
              <a:ea typeface="Arial"/>
              <a:cs typeface="Arial"/>
              <a:sym typeface="Arial"/>
            </a:endParaRPr>
          </a:p>
          <a:p>
            <a:pPr indent="-289083" lvl="1" marL="914400" rtl="0" algn="l">
              <a:lnSpc>
                <a:spcPct val="95000"/>
              </a:lnSpc>
              <a:spcBef>
                <a:spcPts val="0"/>
              </a:spcBef>
              <a:spcAft>
                <a:spcPts val="0"/>
              </a:spcAft>
              <a:buClr>
                <a:schemeClr val="dk2"/>
              </a:buClr>
              <a:buSzPts val="952"/>
              <a:buFont typeface="Arial"/>
              <a:buChar char="○"/>
            </a:pPr>
            <a:r>
              <a:rPr b="1" lang="en" sz="952">
                <a:solidFill>
                  <a:schemeClr val="dk2"/>
                </a:solidFill>
                <a:latin typeface="Arial"/>
                <a:ea typeface="Arial"/>
                <a:cs typeface="Arial"/>
                <a:sym typeface="Arial"/>
              </a:rPr>
              <a:t>Use the formatting options on the "Format" tab to change colors, fonts, effects, and layout.</a:t>
            </a:r>
            <a:endParaRPr b="1" sz="952">
              <a:solidFill>
                <a:schemeClr val="dk2"/>
              </a:solidFill>
              <a:latin typeface="Arial"/>
              <a:ea typeface="Arial"/>
              <a:cs typeface="Arial"/>
              <a:sym typeface="Arial"/>
            </a:endParaRPr>
          </a:p>
          <a:p>
            <a:pPr indent="0" lvl="0" marL="0" rtl="0" algn="l">
              <a:lnSpc>
                <a:spcPct val="80000"/>
              </a:lnSpc>
              <a:spcBef>
                <a:spcPts val="1200"/>
              </a:spcBef>
              <a:spcAft>
                <a:spcPts val="0"/>
              </a:spcAft>
              <a:buSzPts val="852"/>
              <a:buNone/>
            </a:pPr>
            <a:r>
              <a:t/>
            </a:r>
            <a:endParaRPr sz="186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97"/>
          <p:cNvSpPr txBox="1"/>
          <p:nvPr>
            <p:ph type="ctrTitle"/>
          </p:nvPr>
        </p:nvSpPr>
        <p:spPr>
          <a:xfrm>
            <a:off x="485875" y="264475"/>
            <a:ext cx="8183700" cy="528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a:t>
            </a:r>
            <a:r>
              <a:rPr lang="en"/>
              <a:t>VENN DIAGRAM</a:t>
            </a:r>
            <a:r>
              <a:rPr lang="en"/>
              <a:t> ?</a:t>
            </a:r>
            <a:endParaRPr/>
          </a:p>
        </p:txBody>
      </p:sp>
      <p:sp>
        <p:nvSpPr>
          <p:cNvPr id="510" name="Google Shape;510;p97"/>
          <p:cNvSpPr txBox="1"/>
          <p:nvPr>
            <p:ph idx="1" type="subTitle"/>
          </p:nvPr>
        </p:nvSpPr>
        <p:spPr>
          <a:xfrm>
            <a:off x="165700" y="848450"/>
            <a:ext cx="8879100" cy="40980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2600">
                <a:solidFill>
                  <a:schemeClr val="dk2"/>
                </a:solidFill>
                <a:latin typeface="Arial"/>
                <a:ea typeface="Arial"/>
                <a:cs typeface="Arial"/>
                <a:sym typeface="Arial"/>
              </a:rPr>
              <a:t>What is a Venn Diagram?</a:t>
            </a:r>
            <a:endParaRPr b="1" sz="2600">
              <a:solidFill>
                <a:schemeClr val="dk2"/>
              </a:solidFill>
              <a:latin typeface="Arial"/>
              <a:ea typeface="Arial"/>
              <a:cs typeface="Arial"/>
              <a:sym typeface="Arial"/>
            </a:endParaRPr>
          </a:p>
          <a:p>
            <a:pPr indent="-381000" lvl="0" marL="457200" rtl="0" algn="l">
              <a:lnSpc>
                <a:spcPct val="115000"/>
              </a:lnSpc>
              <a:spcBef>
                <a:spcPts val="1200"/>
              </a:spcBef>
              <a:spcAft>
                <a:spcPts val="0"/>
              </a:spcAft>
              <a:buClr>
                <a:schemeClr val="dk2"/>
              </a:buClr>
              <a:buSzPts val="2400"/>
              <a:buFont typeface="Arial"/>
              <a:buChar char="●"/>
            </a:pPr>
            <a:r>
              <a:rPr b="1" lang="en">
                <a:solidFill>
                  <a:schemeClr val="dk2"/>
                </a:solidFill>
                <a:latin typeface="Arial"/>
                <a:ea typeface="Arial"/>
                <a:cs typeface="Arial"/>
                <a:sym typeface="Arial"/>
              </a:rPr>
              <a:t>Definition:</a:t>
            </a:r>
            <a:r>
              <a:rPr lang="en">
                <a:solidFill>
                  <a:schemeClr val="dk2"/>
                </a:solidFill>
                <a:latin typeface="Arial"/>
                <a:ea typeface="Arial"/>
                <a:cs typeface="Arial"/>
                <a:sym typeface="Arial"/>
              </a:rPr>
              <a:t> A Venn diagram is a visual representation of the relationships between sets of data.</a:t>
            </a:r>
            <a:endParaRPr>
              <a:solidFill>
                <a:schemeClr val="dk2"/>
              </a:solidFill>
              <a:latin typeface="Arial"/>
              <a:ea typeface="Arial"/>
              <a:cs typeface="Arial"/>
              <a:sym typeface="Arial"/>
            </a:endParaRPr>
          </a:p>
          <a:p>
            <a:pPr indent="-381000" lvl="0" marL="457200" rtl="0" algn="l">
              <a:lnSpc>
                <a:spcPct val="115000"/>
              </a:lnSpc>
              <a:spcBef>
                <a:spcPts val="0"/>
              </a:spcBef>
              <a:spcAft>
                <a:spcPts val="0"/>
              </a:spcAft>
              <a:buClr>
                <a:schemeClr val="dk2"/>
              </a:buClr>
              <a:buSzPts val="2400"/>
              <a:buFont typeface="Arial"/>
              <a:buChar char="●"/>
            </a:pPr>
            <a:r>
              <a:rPr b="1" lang="en">
                <a:solidFill>
                  <a:schemeClr val="dk2"/>
                </a:solidFill>
                <a:latin typeface="Arial"/>
                <a:ea typeface="Arial"/>
                <a:cs typeface="Arial"/>
                <a:sym typeface="Arial"/>
              </a:rPr>
              <a:t>Components:</a:t>
            </a:r>
            <a:endParaRPr b="1">
              <a:solidFill>
                <a:schemeClr val="dk2"/>
              </a:solidFill>
              <a:latin typeface="Arial"/>
              <a:ea typeface="Arial"/>
              <a:cs typeface="Arial"/>
              <a:sym typeface="Arial"/>
            </a:endParaRPr>
          </a:p>
          <a:p>
            <a:pPr indent="-381000" lvl="1" marL="914400" rtl="0" algn="l">
              <a:lnSpc>
                <a:spcPct val="115000"/>
              </a:lnSpc>
              <a:spcBef>
                <a:spcPts val="0"/>
              </a:spcBef>
              <a:spcAft>
                <a:spcPts val="0"/>
              </a:spcAft>
              <a:buClr>
                <a:schemeClr val="dk2"/>
              </a:buClr>
              <a:buSzPts val="2400"/>
              <a:buFont typeface="Arial"/>
              <a:buChar char="○"/>
            </a:pPr>
            <a:r>
              <a:rPr b="1" lang="en">
                <a:solidFill>
                  <a:schemeClr val="dk2"/>
                </a:solidFill>
                <a:latin typeface="Arial"/>
                <a:ea typeface="Arial"/>
                <a:cs typeface="Arial"/>
                <a:sym typeface="Arial"/>
              </a:rPr>
              <a:t>Overlapping Circles:</a:t>
            </a:r>
            <a:r>
              <a:rPr lang="en">
                <a:solidFill>
                  <a:schemeClr val="dk2"/>
                </a:solidFill>
                <a:latin typeface="Arial"/>
                <a:ea typeface="Arial"/>
                <a:cs typeface="Arial"/>
                <a:sym typeface="Arial"/>
              </a:rPr>
              <a:t> Represent sets or groups of items.</a:t>
            </a:r>
            <a:endParaRPr>
              <a:solidFill>
                <a:schemeClr val="dk2"/>
              </a:solidFill>
              <a:latin typeface="Arial"/>
              <a:ea typeface="Arial"/>
              <a:cs typeface="Arial"/>
              <a:sym typeface="Arial"/>
            </a:endParaRPr>
          </a:p>
          <a:p>
            <a:pPr indent="-381000" lvl="1" marL="914400" rtl="0" algn="l">
              <a:lnSpc>
                <a:spcPct val="115000"/>
              </a:lnSpc>
              <a:spcBef>
                <a:spcPts val="0"/>
              </a:spcBef>
              <a:spcAft>
                <a:spcPts val="0"/>
              </a:spcAft>
              <a:buClr>
                <a:schemeClr val="dk2"/>
              </a:buClr>
              <a:buSzPts val="2400"/>
              <a:buFont typeface="Arial"/>
              <a:buChar char="○"/>
            </a:pPr>
            <a:r>
              <a:rPr b="1" lang="en">
                <a:solidFill>
                  <a:schemeClr val="dk2"/>
                </a:solidFill>
                <a:latin typeface="Arial"/>
                <a:ea typeface="Arial"/>
                <a:cs typeface="Arial"/>
                <a:sym typeface="Arial"/>
              </a:rPr>
              <a:t>Overlapping Area:</a:t>
            </a:r>
            <a:r>
              <a:rPr lang="en">
                <a:solidFill>
                  <a:schemeClr val="dk2"/>
                </a:solidFill>
                <a:latin typeface="Arial"/>
                <a:ea typeface="Arial"/>
                <a:cs typeface="Arial"/>
                <a:sym typeface="Arial"/>
              </a:rPr>
              <a:t> Shows the intersection of sets, indicating elements common to both.</a:t>
            </a:r>
            <a:endParaRPr>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98"/>
          <p:cNvSpPr txBox="1"/>
          <p:nvPr>
            <p:ph type="ctrTitle"/>
          </p:nvPr>
        </p:nvSpPr>
        <p:spPr>
          <a:xfrm>
            <a:off x="40025" y="264475"/>
            <a:ext cx="9104100" cy="47301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300">
                <a:latin typeface="Arial"/>
                <a:ea typeface="Arial"/>
                <a:cs typeface="Arial"/>
                <a:sym typeface="Arial"/>
              </a:rPr>
              <a:t>How to Create a Venn Diagram</a:t>
            </a:r>
            <a:endParaRPr sz="2300">
              <a:latin typeface="Arial"/>
              <a:ea typeface="Arial"/>
              <a:cs typeface="Arial"/>
              <a:sym typeface="Arial"/>
            </a:endParaRPr>
          </a:p>
          <a:p>
            <a:pPr indent="-361950" lvl="0" marL="457200" rtl="0" algn="l">
              <a:lnSpc>
                <a:spcPct val="115000"/>
              </a:lnSpc>
              <a:spcBef>
                <a:spcPts val="1200"/>
              </a:spcBef>
              <a:spcAft>
                <a:spcPts val="0"/>
              </a:spcAft>
              <a:buSzPts val="2100"/>
              <a:buFont typeface="Arial"/>
              <a:buAutoNum type="arabicPeriod"/>
            </a:pPr>
            <a:r>
              <a:rPr lang="en" sz="2100">
                <a:latin typeface="Arial"/>
                <a:ea typeface="Arial"/>
                <a:cs typeface="Arial"/>
                <a:sym typeface="Arial"/>
              </a:rPr>
              <a:t>Draw Overlapping Circles:</a:t>
            </a:r>
            <a:r>
              <a:rPr b="0" lang="en" sz="2100">
                <a:latin typeface="Arial"/>
                <a:ea typeface="Arial"/>
                <a:cs typeface="Arial"/>
                <a:sym typeface="Arial"/>
              </a:rPr>
              <a:t> Use a compass or a drawing tool to create two or more overlapping circles.</a:t>
            </a:r>
            <a:endParaRPr b="0" sz="2100">
              <a:latin typeface="Arial"/>
              <a:ea typeface="Arial"/>
              <a:cs typeface="Arial"/>
              <a:sym typeface="Arial"/>
            </a:endParaRPr>
          </a:p>
          <a:p>
            <a:pPr indent="-361950" lvl="0" marL="457200" rtl="0" algn="l">
              <a:lnSpc>
                <a:spcPct val="115000"/>
              </a:lnSpc>
              <a:spcBef>
                <a:spcPts val="0"/>
              </a:spcBef>
              <a:spcAft>
                <a:spcPts val="0"/>
              </a:spcAft>
              <a:buSzPts val="2100"/>
              <a:buFont typeface="Arial"/>
              <a:buAutoNum type="arabicPeriod"/>
            </a:pPr>
            <a:r>
              <a:rPr lang="en" sz="2100">
                <a:latin typeface="Arial"/>
                <a:ea typeface="Arial"/>
                <a:cs typeface="Arial"/>
                <a:sym typeface="Arial"/>
              </a:rPr>
              <a:t>Label the Circles:</a:t>
            </a:r>
            <a:r>
              <a:rPr b="0" lang="en" sz="2100">
                <a:latin typeface="Arial"/>
                <a:ea typeface="Arial"/>
                <a:cs typeface="Arial"/>
                <a:sym typeface="Arial"/>
              </a:rPr>
              <a:t> Assign labels to each circle to represent the sets being compared.</a:t>
            </a:r>
            <a:endParaRPr b="0" sz="2100">
              <a:latin typeface="Arial"/>
              <a:ea typeface="Arial"/>
              <a:cs typeface="Arial"/>
              <a:sym typeface="Arial"/>
            </a:endParaRPr>
          </a:p>
          <a:p>
            <a:pPr indent="-361950" lvl="0" marL="457200" rtl="0" algn="l">
              <a:lnSpc>
                <a:spcPct val="115000"/>
              </a:lnSpc>
              <a:spcBef>
                <a:spcPts val="0"/>
              </a:spcBef>
              <a:spcAft>
                <a:spcPts val="0"/>
              </a:spcAft>
              <a:buSzPts val="2100"/>
              <a:buFont typeface="Arial"/>
              <a:buAutoNum type="arabicPeriod"/>
            </a:pPr>
            <a:r>
              <a:rPr lang="en" sz="2100">
                <a:latin typeface="Arial"/>
                <a:ea typeface="Arial"/>
                <a:cs typeface="Arial"/>
                <a:sym typeface="Arial"/>
              </a:rPr>
              <a:t>Identify Overlapping Elements:</a:t>
            </a:r>
            <a:r>
              <a:rPr b="0" lang="en" sz="2100">
                <a:latin typeface="Arial"/>
                <a:ea typeface="Arial"/>
                <a:cs typeface="Arial"/>
                <a:sym typeface="Arial"/>
              </a:rPr>
              <a:t> Determine the elements that belong to both sets and place them in the overlapping area.</a:t>
            </a:r>
            <a:endParaRPr b="0" sz="2100">
              <a:latin typeface="Arial"/>
              <a:ea typeface="Arial"/>
              <a:cs typeface="Arial"/>
              <a:sym typeface="Arial"/>
            </a:endParaRPr>
          </a:p>
          <a:p>
            <a:pPr indent="-361950" lvl="0" marL="457200" rtl="0" algn="l">
              <a:lnSpc>
                <a:spcPct val="115000"/>
              </a:lnSpc>
              <a:spcBef>
                <a:spcPts val="0"/>
              </a:spcBef>
              <a:spcAft>
                <a:spcPts val="0"/>
              </a:spcAft>
              <a:buSzPts val="2100"/>
              <a:buFont typeface="Arial"/>
              <a:buAutoNum type="arabicPeriod"/>
            </a:pPr>
            <a:r>
              <a:rPr lang="en" sz="2100">
                <a:latin typeface="Arial"/>
                <a:ea typeface="Arial"/>
                <a:cs typeface="Arial"/>
                <a:sym typeface="Arial"/>
              </a:rPr>
              <a:t>Fill in Unique Elements:</a:t>
            </a:r>
            <a:r>
              <a:rPr b="0" lang="en" sz="2100">
                <a:latin typeface="Arial"/>
                <a:ea typeface="Arial"/>
                <a:cs typeface="Arial"/>
                <a:sym typeface="Arial"/>
              </a:rPr>
              <a:t> Place elements unique to each set in the non-overlapping parts of the circles.</a:t>
            </a:r>
            <a:endParaRPr b="0" sz="2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99"/>
          <p:cNvSpPr txBox="1"/>
          <p:nvPr>
            <p:ph type="ctrTitle"/>
          </p:nvPr>
        </p:nvSpPr>
        <p:spPr>
          <a:xfrm>
            <a:off x="72050" y="264475"/>
            <a:ext cx="8597400" cy="4698000"/>
          </a:xfrm>
          <a:prstGeom prst="rect">
            <a:avLst/>
          </a:prstGeom>
        </p:spPr>
        <p:txBody>
          <a:bodyPr anchorCtr="0" anchor="b" bIns="91425" lIns="91425" spcFirstLastPara="1" rIns="91425" wrap="square" tIns="91425">
            <a:normAutofit/>
          </a:bodyPr>
          <a:lstStyle/>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Overlapping Area:</a:t>
            </a:r>
            <a:r>
              <a:rPr b="0" lang="en" sz="1100">
                <a:latin typeface="Arial"/>
                <a:ea typeface="Arial"/>
                <a:cs typeface="Arial"/>
                <a:sym typeface="Arial"/>
              </a:rPr>
              <a:t> Contains items like tomatoes and avocados, which can be classified as both fruits and vegetables.</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Unique to Fruits:</a:t>
            </a:r>
            <a:r>
              <a:rPr b="0" lang="en" sz="1100">
                <a:latin typeface="Arial"/>
                <a:ea typeface="Arial"/>
                <a:cs typeface="Arial"/>
                <a:sym typeface="Arial"/>
              </a:rPr>
              <a:t> Apples, bananas, oranges, etc.</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Unique to Vegetables:</a:t>
            </a:r>
            <a:r>
              <a:rPr b="0" lang="en" sz="1100">
                <a:latin typeface="Arial"/>
                <a:ea typeface="Arial"/>
                <a:cs typeface="Arial"/>
                <a:sym typeface="Arial"/>
              </a:rPr>
              <a:t> Carrots, broccoli, spinach, etc.</a:t>
            </a:r>
            <a:endParaRPr b="0" sz="1100">
              <a:latin typeface="Arial"/>
              <a:ea typeface="Arial"/>
              <a:cs typeface="Arial"/>
              <a:sym typeface="Arial"/>
            </a:endParaRPr>
          </a:p>
          <a:p>
            <a:pPr indent="0" lvl="0" marL="0" rtl="0" algn="l">
              <a:spcBef>
                <a:spcPts val="1200"/>
              </a:spcBef>
              <a:spcAft>
                <a:spcPts val="0"/>
              </a:spcAft>
              <a:buNone/>
            </a:pPr>
            <a:r>
              <a:t/>
            </a:r>
            <a:endParaRPr/>
          </a:p>
        </p:txBody>
      </p:sp>
      <p:pic>
        <p:nvPicPr>
          <p:cNvPr id="521" name="Google Shape;521;p99"/>
          <p:cNvPicPr preferRelativeResize="0"/>
          <p:nvPr/>
        </p:nvPicPr>
        <p:blipFill>
          <a:blip r:embed="rId3">
            <a:alphaModFix/>
          </a:blip>
          <a:stretch>
            <a:fillRect/>
          </a:stretch>
        </p:blipFill>
        <p:spPr>
          <a:xfrm>
            <a:off x="0" y="160075"/>
            <a:ext cx="9143997" cy="3025601"/>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100"/>
          <p:cNvSpPr txBox="1"/>
          <p:nvPr>
            <p:ph type="ctrTitle"/>
          </p:nvPr>
        </p:nvSpPr>
        <p:spPr>
          <a:xfrm>
            <a:off x="32025" y="264475"/>
            <a:ext cx="9111900" cy="42660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100">
                <a:latin typeface="Arial"/>
                <a:ea typeface="Arial"/>
                <a:cs typeface="Arial"/>
                <a:sym typeface="Arial"/>
              </a:rPr>
              <a:t>Real-World Applications of Venn Diagrams</a:t>
            </a:r>
            <a:endParaRPr sz="2100">
              <a:latin typeface="Arial"/>
              <a:ea typeface="Arial"/>
              <a:cs typeface="Arial"/>
              <a:sym typeface="Arial"/>
            </a:endParaRPr>
          </a:p>
          <a:p>
            <a:pPr indent="-349250" lvl="0" marL="457200" rtl="0" algn="l">
              <a:lnSpc>
                <a:spcPct val="115000"/>
              </a:lnSpc>
              <a:spcBef>
                <a:spcPts val="1200"/>
              </a:spcBef>
              <a:spcAft>
                <a:spcPts val="0"/>
              </a:spcAft>
              <a:buSzPts val="1900"/>
              <a:buFont typeface="Arial"/>
              <a:buChar char="●"/>
            </a:pPr>
            <a:r>
              <a:rPr lang="en" sz="1900">
                <a:latin typeface="Arial"/>
                <a:ea typeface="Arial"/>
                <a:cs typeface="Arial"/>
                <a:sym typeface="Arial"/>
              </a:rPr>
              <a:t>Comparing and Contrasting:</a:t>
            </a:r>
            <a:r>
              <a:rPr b="0" lang="en" sz="1900">
                <a:latin typeface="Arial"/>
                <a:ea typeface="Arial"/>
                <a:cs typeface="Arial"/>
                <a:sym typeface="Arial"/>
              </a:rPr>
              <a:t> Identifying similarities and differences between concepts, ideas, or objects.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Data Analysis:</a:t>
            </a:r>
            <a:r>
              <a:rPr b="0" lang="en" sz="1900">
                <a:latin typeface="Arial"/>
                <a:ea typeface="Arial"/>
                <a:cs typeface="Arial"/>
                <a:sym typeface="Arial"/>
              </a:rPr>
              <a:t> Visualizing the relationships between data sets.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Problem-Solving:</a:t>
            </a:r>
            <a:r>
              <a:rPr b="0" lang="en" sz="1900">
                <a:latin typeface="Arial"/>
                <a:ea typeface="Arial"/>
                <a:cs typeface="Arial"/>
                <a:sym typeface="Arial"/>
              </a:rPr>
              <a:t> Breaking down complex problems into smaller, more manageable parts.</a:t>
            </a:r>
            <a:endParaRPr b="0" sz="1900">
              <a:latin typeface="Arial"/>
              <a:ea typeface="Arial"/>
              <a:cs typeface="Arial"/>
              <a:sym typeface="Arial"/>
            </a:endParaRPr>
          </a:p>
          <a:p>
            <a:pPr indent="-349250" lvl="0" marL="457200" rtl="0" algn="l">
              <a:lnSpc>
                <a:spcPct val="115000"/>
              </a:lnSpc>
              <a:spcBef>
                <a:spcPts val="0"/>
              </a:spcBef>
              <a:spcAft>
                <a:spcPts val="0"/>
              </a:spcAft>
              <a:buSzPts val="1900"/>
              <a:buFont typeface="Arial"/>
              <a:buChar char="●"/>
            </a:pPr>
            <a:r>
              <a:rPr lang="en" sz="1900">
                <a:latin typeface="Arial"/>
                <a:ea typeface="Arial"/>
                <a:cs typeface="Arial"/>
                <a:sym typeface="Arial"/>
              </a:rPr>
              <a:t>Decision Making:</a:t>
            </a:r>
            <a:r>
              <a:rPr b="0" lang="en" sz="1900">
                <a:latin typeface="Arial"/>
                <a:ea typeface="Arial"/>
                <a:cs typeface="Arial"/>
                <a:sym typeface="Arial"/>
              </a:rPr>
              <a:t> Evaluating options and identifying trade-offs.</a:t>
            </a:r>
            <a:endParaRPr b="0" sz="19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01"/>
          <p:cNvSpPr txBox="1"/>
          <p:nvPr>
            <p:ph type="ctrTitle"/>
          </p:nvPr>
        </p:nvSpPr>
        <p:spPr>
          <a:xfrm>
            <a:off x="88050" y="264475"/>
            <a:ext cx="9144000" cy="43779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000">
                <a:latin typeface="Arial"/>
                <a:ea typeface="Arial"/>
                <a:cs typeface="Arial"/>
                <a:sym typeface="Arial"/>
              </a:rPr>
              <a:t>Creating Venn Diagrams with Technology</a:t>
            </a:r>
            <a:endParaRPr sz="20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Digital Tools:</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 sz="1800">
                <a:latin typeface="Arial"/>
                <a:ea typeface="Arial"/>
                <a:cs typeface="Arial"/>
                <a:sym typeface="Arial"/>
              </a:rPr>
              <a:t>Microsoft PowerPoint:</a:t>
            </a:r>
            <a:r>
              <a:rPr b="0" lang="en" sz="1800">
                <a:latin typeface="Arial"/>
                <a:ea typeface="Arial"/>
                <a:cs typeface="Arial"/>
                <a:sym typeface="Arial"/>
              </a:rPr>
              <a:t> Use shapes and SmartArt to create Venn diagrams.</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 sz="1800">
                <a:latin typeface="Arial"/>
                <a:ea typeface="Arial"/>
                <a:cs typeface="Arial"/>
                <a:sym typeface="Arial"/>
              </a:rPr>
              <a:t>Google Slides:</a:t>
            </a:r>
            <a:r>
              <a:rPr b="0" lang="en" sz="1800">
                <a:latin typeface="Arial"/>
                <a:ea typeface="Arial"/>
                <a:cs typeface="Arial"/>
                <a:sym typeface="Arial"/>
              </a:rPr>
              <a:t> Utilize shapes and diagrams to build Venn diagrams.</a:t>
            </a:r>
            <a:endParaRPr b="0"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 sz="1800">
                <a:latin typeface="Arial"/>
                <a:ea typeface="Arial"/>
                <a:cs typeface="Arial"/>
                <a:sym typeface="Arial"/>
              </a:rPr>
              <a:t>Diagramming Software:</a:t>
            </a:r>
            <a:r>
              <a:rPr b="0" lang="en" sz="1800">
                <a:latin typeface="Arial"/>
                <a:ea typeface="Arial"/>
                <a:cs typeface="Arial"/>
                <a:sym typeface="Arial"/>
              </a:rPr>
              <a:t> Specialized tools like Lucidchart and Draw.io offer advanced features.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Online Tools:</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 sz="1800">
                <a:latin typeface="Arial"/>
                <a:ea typeface="Arial"/>
                <a:cs typeface="Arial"/>
                <a:sym typeface="Arial"/>
              </a:rPr>
              <a:t>Venn Diagram Generators:</a:t>
            </a:r>
            <a:r>
              <a:rPr b="0" lang="en" sz="1800">
                <a:latin typeface="Arial"/>
                <a:ea typeface="Arial"/>
                <a:cs typeface="Arial"/>
                <a:sym typeface="Arial"/>
              </a:rPr>
              <a:t> Web-based tools that allow you to create Venn diagrams quickly and easily.</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ctrTitle"/>
          </p:nvPr>
        </p:nvSpPr>
        <p:spPr>
          <a:xfrm>
            <a:off x="441175" y="543700"/>
            <a:ext cx="8183700" cy="4127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800">
                <a:latin typeface="Arial"/>
                <a:ea typeface="Arial"/>
                <a:cs typeface="Arial"/>
                <a:sym typeface="Arial"/>
              </a:rPr>
              <a:t>Examples of big data sources include:</a:t>
            </a:r>
            <a:endParaRPr sz="18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Social media:</a:t>
            </a:r>
            <a:r>
              <a:rPr b="0" lang="en" sz="1800">
                <a:latin typeface="Arial"/>
                <a:ea typeface="Arial"/>
                <a:cs typeface="Arial"/>
                <a:sym typeface="Arial"/>
              </a:rPr>
              <a:t> Tweets, Facebook posts, Instagram photos, etc.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Sensor data:</a:t>
            </a:r>
            <a:r>
              <a:rPr b="0" lang="en" sz="1800">
                <a:latin typeface="Arial"/>
                <a:ea typeface="Arial"/>
                <a:cs typeface="Arial"/>
                <a:sym typeface="Arial"/>
              </a:rPr>
              <a:t> Data from IoT devices, weather stations, etc.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Web logs:</a:t>
            </a:r>
            <a:r>
              <a:rPr b="0" lang="en" sz="1800">
                <a:latin typeface="Arial"/>
                <a:ea typeface="Arial"/>
                <a:cs typeface="Arial"/>
                <a:sym typeface="Arial"/>
              </a:rPr>
              <a:t> Clickstream data, website traffic logs, etc.</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Financial transactions:</a:t>
            </a:r>
            <a:r>
              <a:rPr b="0" lang="en" sz="1800">
                <a:latin typeface="Arial"/>
                <a:ea typeface="Arial"/>
                <a:cs typeface="Arial"/>
                <a:sym typeface="Arial"/>
              </a:rPr>
              <a:t> Stock market data, credit card transactions, etc.</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02"/>
          <p:cNvSpPr txBox="1"/>
          <p:nvPr>
            <p:ph type="ctrTitle"/>
          </p:nvPr>
        </p:nvSpPr>
        <p:spPr>
          <a:xfrm>
            <a:off x="480150" y="60700"/>
            <a:ext cx="8183700" cy="861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STACKED BY </a:t>
            </a:r>
            <a:r>
              <a:rPr lang="en"/>
              <a:t>DIAGRAM</a:t>
            </a:r>
            <a:r>
              <a:rPr lang="en"/>
              <a:t> ?</a:t>
            </a:r>
            <a:endParaRPr/>
          </a:p>
        </p:txBody>
      </p:sp>
      <p:sp>
        <p:nvSpPr>
          <p:cNvPr id="537" name="Google Shape;537;p102"/>
          <p:cNvSpPr txBox="1"/>
          <p:nvPr>
            <p:ph idx="1" type="subTitle"/>
          </p:nvPr>
        </p:nvSpPr>
        <p:spPr>
          <a:xfrm>
            <a:off x="0" y="921700"/>
            <a:ext cx="9108900" cy="3728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1200"/>
              </a:spcBef>
              <a:spcAft>
                <a:spcPts val="0"/>
              </a:spcAft>
              <a:buClr>
                <a:schemeClr val="dk2"/>
              </a:buClr>
              <a:buSzPct val="100000"/>
              <a:buFont typeface="Arial"/>
              <a:buNone/>
            </a:pPr>
            <a:r>
              <a:rPr b="1" lang="en" sz="1100">
                <a:solidFill>
                  <a:schemeClr val="dk2"/>
                </a:solidFill>
                <a:latin typeface="Arial"/>
                <a:ea typeface="Arial"/>
                <a:cs typeface="Arial"/>
                <a:sym typeface="Arial"/>
              </a:rPr>
              <a:t>What is a Stacked Bar Diagram?</a:t>
            </a:r>
            <a:endParaRPr b="1" sz="11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rPr lang="en" sz="1100">
                <a:solidFill>
                  <a:schemeClr val="dk2"/>
                </a:solidFill>
                <a:latin typeface="Arial"/>
                <a:ea typeface="Arial"/>
                <a:cs typeface="Arial"/>
                <a:sym typeface="Arial"/>
              </a:rPr>
              <a:t>A stacked bar diagram is a type of bar chart that visually represents the composition of different categories within a specific data set. Each bar in the chart is divided into segments, with each segment representing a different category. The height of each segment corresponds to its value, and the total height of the bar represents the sum of all categories.</a:t>
            </a:r>
            <a:endParaRPr sz="11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rPr b="1" lang="en" sz="1100">
                <a:solidFill>
                  <a:schemeClr val="dk2"/>
                </a:solidFill>
                <a:latin typeface="Arial"/>
                <a:ea typeface="Arial"/>
                <a:cs typeface="Arial"/>
                <a:sym typeface="Arial"/>
              </a:rPr>
              <a:t>Key Components of a Stacked Bar Diagram</a:t>
            </a:r>
            <a:endParaRPr b="1" sz="1100">
              <a:solidFill>
                <a:schemeClr val="dk2"/>
              </a:solidFill>
              <a:latin typeface="Arial"/>
              <a:ea typeface="Arial"/>
              <a:cs typeface="Arial"/>
              <a:sym typeface="Arial"/>
            </a:endParaRPr>
          </a:p>
          <a:p>
            <a:pPr indent="-293211" lvl="0" marL="457200" rtl="0" algn="l">
              <a:lnSpc>
                <a:spcPct val="115000"/>
              </a:lnSpc>
              <a:spcBef>
                <a:spcPts val="1200"/>
              </a:spcBef>
              <a:spcAft>
                <a:spcPts val="0"/>
              </a:spcAft>
              <a:buClr>
                <a:schemeClr val="dk2"/>
              </a:buClr>
              <a:buSzPct val="100000"/>
              <a:buFont typeface="Arial"/>
              <a:buAutoNum type="arabicPeriod"/>
            </a:pPr>
            <a:r>
              <a:rPr b="1" lang="en" sz="1100">
                <a:solidFill>
                  <a:schemeClr val="dk2"/>
                </a:solidFill>
                <a:latin typeface="Arial"/>
                <a:ea typeface="Arial"/>
                <a:cs typeface="Arial"/>
                <a:sym typeface="Arial"/>
              </a:rPr>
              <a:t>X-axis:</a:t>
            </a:r>
            <a:r>
              <a:rPr lang="en" sz="1100">
                <a:solidFill>
                  <a:schemeClr val="dk2"/>
                </a:solidFill>
                <a:latin typeface="Arial"/>
                <a:ea typeface="Arial"/>
                <a:cs typeface="Arial"/>
                <a:sym typeface="Arial"/>
              </a:rPr>
              <a:t> Represents the different categories or groups being compared.</a:t>
            </a:r>
            <a:endParaRPr sz="1100">
              <a:solidFill>
                <a:schemeClr val="dk2"/>
              </a:solidFill>
              <a:latin typeface="Arial"/>
              <a:ea typeface="Arial"/>
              <a:cs typeface="Arial"/>
              <a:sym typeface="Arial"/>
            </a:endParaRPr>
          </a:p>
          <a:p>
            <a:pPr indent="-293211" lvl="0" marL="457200" rtl="0" algn="l">
              <a:lnSpc>
                <a:spcPct val="115000"/>
              </a:lnSpc>
              <a:spcBef>
                <a:spcPts val="0"/>
              </a:spcBef>
              <a:spcAft>
                <a:spcPts val="0"/>
              </a:spcAft>
              <a:buClr>
                <a:schemeClr val="dk2"/>
              </a:buClr>
              <a:buSzPct val="100000"/>
              <a:buFont typeface="Arial"/>
              <a:buAutoNum type="arabicPeriod"/>
            </a:pPr>
            <a:r>
              <a:rPr b="1" lang="en" sz="1100">
                <a:solidFill>
                  <a:schemeClr val="dk2"/>
                </a:solidFill>
                <a:latin typeface="Arial"/>
                <a:ea typeface="Arial"/>
                <a:cs typeface="Arial"/>
                <a:sym typeface="Arial"/>
              </a:rPr>
              <a:t>Y-axis:</a:t>
            </a:r>
            <a:r>
              <a:rPr lang="en" sz="1100">
                <a:solidFill>
                  <a:schemeClr val="dk2"/>
                </a:solidFill>
                <a:latin typeface="Arial"/>
                <a:ea typeface="Arial"/>
                <a:cs typeface="Arial"/>
                <a:sym typeface="Arial"/>
              </a:rPr>
              <a:t> Represents the numerical values or quantities.</a:t>
            </a:r>
            <a:endParaRPr sz="1100">
              <a:solidFill>
                <a:schemeClr val="dk2"/>
              </a:solidFill>
              <a:latin typeface="Arial"/>
              <a:ea typeface="Arial"/>
              <a:cs typeface="Arial"/>
              <a:sym typeface="Arial"/>
            </a:endParaRPr>
          </a:p>
          <a:p>
            <a:pPr indent="-293211" lvl="0" marL="457200" rtl="0" algn="l">
              <a:lnSpc>
                <a:spcPct val="115000"/>
              </a:lnSpc>
              <a:spcBef>
                <a:spcPts val="0"/>
              </a:spcBef>
              <a:spcAft>
                <a:spcPts val="0"/>
              </a:spcAft>
              <a:buClr>
                <a:schemeClr val="dk2"/>
              </a:buClr>
              <a:buSzPct val="100000"/>
              <a:buFont typeface="Arial"/>
              <a:buAutoNum type="arabicPeriod"/>
            </a:pPr>
            <a:r>
              <a:rPr b="1" lang="en" sz="1100">
                <a:solidFill>
                  <a:schemeClr val="dk2"/>
                </a:solidFill>
                <a:latin typeface="Arial"/>
                <a:ea typeface="Arial"/>
                <a:cs typeface="Arial"/>
                <a:sym typeface="Arial"/>
              </a:rPr>
              <a:t>Bars:</a:t>
            </a:r>
            <a:r>
              <a:rPr lang="en" sz="1100">
                <a:solidFill>
                  <a:schemeClr val="dk2"/>
                </a:solidFill>
                <a:latin typeface="Arial"/>
                <a:ea typeface="Arial"/>
                <a:cs typeface="Arial"/>
                <a:sym typeface="Arial"/>
              </a:rPr>
              <a:t> Vertical bars representing each category or group.</a:t>
            </a:r>
            <a:endParaRPr sz="1100">
              <a:solidFill>
                <a:schemeClr val="dk2"/>
              </a:solidFill>
              <a:latin typeface="Arial"/>
              <a:ea typeface="Arial"/>
              <a:cs typeface="Arial"/>
              <a:sym typeface="Arial"/>
            </a:endParaRPr>
          </a:p>
          <a:p>
            <a:pPr indent="-293211" lvl="0" marL="457200" rtl="0" algn="l">
              <a:lnSpc>
                <a:spcPct val="115000"/>
              </a:lnSpc>
              <a:spcBef>
                <a:spcPts val="0"/>
              </a:spcBef>
              <a:spcAft>
                <a:spcPts val="0"/>
              </a:spcAft>
              <a:buClr>
                <a:schemeClr val="dk2"/>
              </a:buClr>
              <a:buSzPct val="100000"/>
              <a:buFont typeface="Arial"/>
              <a:buAutoNum type="arabicPeriod"/>
            </a:pPr>
            <a:r>
              <a:rPr b="1" lang="en" sz="1100">
                <a:solidFill>
                  <a:schemeClr val="dk2"/>
                </a:solidFill>
                <a:latin typeface="Arial"/>
                <a:ea typeface="Arial"/>
                <a:cs typeface="Arial"/>
                <a:sym typeface="Arial"/>
              </a:rPr>
              <a:t>Segments:</a:t>
            </a:r>
            <a:r>
              <a:rPr lang="en" sz="1100">
                <a:solidFill>
                  <a:schemeClr val="dk2"/>
                </a:solidFill>
                <a:latin typeface="Arial"/>
                <a:ea typeface="Arial"/>
                <a:cs typeface="Arial"/>
                <a:sym typeface="Arial"/>
              </a:rPr>
              <a:t> Different colored segments within each bar, representing the subcategories or components.</a:t>
            </a:r>
            <a:endParaRPr sz="11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100000"/>
              <a:buFont typeface="Arial"/>
              <a:buNone/>
            </a:pPr>
            <a:r>
              <a:rPr b="1" lang="en" sz="1100">
                <a:solidFill>
                  <a:schemeClr val="dk2"/>
                </a:solidFill>
                <a:latin typeface="Arial"/>
                <a:ea typeface="Arial"/>
                <a:cs typeface="Arial"/>
                <a:sym typeface="Arial"/>
              </a:rPr>
              <a:t>Types of Stacked Bar Diagrams</a:t>
            </a:r>
            <a:endParaRPr b="1" sz="1100">
              <a:solidFill>
                <a:schemeClr val="dk2"/>
              </a:solidFill>
              <a:latin typeface="Arial"/>
              <a:ea typeface="Arial"/>
              <a:cs typeface="Arial"/>
              <a:sym typeface="Arial"/>
            </a:endParaRPr>
          </a:p>
          <a:p>
            <a:pPr indent="-293211" lvl="0" marL="457200" rtl="0" algn="l">
              <a:lnSpc>
                <a:spcPct val="115000"/>
              </a:lnSpc>
              <a:spcBef>
                <a:spcPts val="1200"/>
              </a:spcBef>
              <a:spcAft>
                <a:spcPts val="0"/>
              </a:spcAft>
              <a:buClr>
                <a:schemeClr val="dk2"/>
              </a:buClr>
              <a:buSzPct val="100000"/>
              <a:buFont typeface="Arial"/>
              <a:buAutoNum type="arabicPeriod"/>
            </a:pPr>
            <a:r>
              <a:rPr b="1" lang="en" sz="1100">
                <a:solidFill>
                  <a:schemeClr val="dk2"/>
                </a:solidFill>
                <a:latin typeface="Arial"/>
                <a:ea typeface="Arial"/>
                <a:cs typeface="Arial"/>
                <a:sym typeface="Arial"/>
              </a:rPr>
              <a:t>100% Stacked Bar Diagram:</a:t>
            </a:r>
            <a:br>
              <a:rPr b="1" lang="en" sz="1100">
                <a:solidFill>
                  <a:schemeClr val="dk2"/>
                </a:solidFill>
                <a:latin typeface="Arial"/>
                <a:ea typeface="Arial"/>
                <a:cs typeface="Arial"/>
                <a:sym typeface="Arial"/>
              </a:rPr>
            </a:br>
            <a:endParaRPr b="1" sz="1100">
              <a:solidFill>
                <a:schemeClr val="dk2"/>
              </a:solidFill>
              <a:latin typeface="Arial"/>
              <a:ea typeface="Arial"/>
              <a:cs typeface="Arial"/>
              <a:sym typeface="Arial"/>
            </a:endParaRPr>
          </a:p>
          <a:p>
            <a:pPr indent="-293211" lvl="1" marL="914400" rtl="0" algn="l">
              <a:lnSpc>
                <a:spcPct val="115000"/>
              </a:lnSpc>
              <a:spcBef>
                <a:spcPts val="0"/>
              </a:spcBef>
              <a:spcAft>
                <a:spcPts val="0"/>
              </a:spcAft>
              <a:buClr>
                <a:schemeClr val="dk2"/>
              </a:buClr>
              <a:buSzPct val="100000"/>
              <a:buFont typeface="Arial"/>
              <a:buChar char="○"/>
            </a:pPr>
            <a:r>
              <a:rPr lang="en" sz="1100">
                <a:solidFill>
                  <a:schemeClr val="dk2"/>
                </a:solidFill>
                <a:latin typeface="Arial"/>
                <a:ea typeface="Arial"/>
                <a:cs typeface="Arial"/>
                <a:sym typeface="Arial"/>
              </a:rPr>
              <a:t>Each bar represents 100%.</a:t>
            </a:r>
            <a:endParaRPr sz="1100">
              <a:solidFill>
                <a:schemeClr val="dk2"/>
              </a:solidFill>
              <a:latin typeface="Arial"/>
              <a:ea typeface="Arial"/>
              <a:cs typeface="Arial"/>
              <a:sym typeface="Arial"/>
            </a:endParaRPr>
          </a:p>
          <a:p>
            <a:pPr indent="-293211" lvl="1" marL="914400" rtl="0" algn="l">
              <a:lnSpc>
                <a:spcPct val="115000"/>
              </a:lnSpc>
              <a:spcBef>
                <a:spcPts val="0"/>
              </a:spcBef>
              <a:spcAft>
                <a:spcPts val="0"/>
              </a:spcAft>
              <a:buClr>
                <a:schemeClr val="dk2"/>
              </a:buClr>
              <a:buSzPct val="100000"/>
              <a:buFont typeface="Arial"/>
              <a:buChar char="○"/>
            </a:pPr>
            <a:r>
              <a:rPr lang="en" sz="1100">
                <a:solidFill>
                  <a:schemeClr val="dk2"/>
                </a:solidFill>
                <a:latin typeface="Arial"/>
                <a:ea typeface="Arial"/>
                <a:cs typeface="Arial"/>
                <a:sym typeface="Arial"/>
              </a:rPr>
              <a:t>The segments within a bar show the proportion of each subcategory to the total.</a:t>
            </a:r>
            <a:endParaRPr sz="1100">
              <a:solidFill>
                <a:schemeClr val="dk2"/>
              </a:solidFill>
              <a:latin typeface="Arial"/>
              <a:ea typeface="Arial"/>
              <a:cs typeface="Arial"/>
              <a:sym typeface="Arial"/>
            </a:endParaRPr>
          </a:p>
          <a:p>
            <a:pPr indent="-293211" lvl="1" marL="914400" rtl="0" algn="l">
              <a:lnSpc>
                <a:spcPct val="115000"/>
              </a:lnSpc>
              <a:spcBef>
                <a:spcPts val="0"/>
              </a:spcBef>
              <a:spcAft>
                <a:spcPts val="0"/>
              </a:spcAft>
              <a:buClr>
                <a:schemeClr val="dk2"/>
              </a:buClr>
              <a:buSzPct val="100000"/>
              <a:buFont typeface="Arial"/>
              <a:buChar char="○"/>
            </a:pPr>
            <a:r>
              <a:rPr lang="en" sz="1100">
                <a:solidFill>
                  <a:schemeClr val="dk2"/>
                </a:solidFill>
                <a:latin typeface="Arial"/>
                <a:ea typeface="Arial"/>
                <a:cs typeface="Arial"/>
                <a:sym typeface="Arial"/>
              </a:rPr>
              <a:t>Useful for comparing the relative contribution of different categories within each group.</a:t>
            </a:r>
            <a:endParaRPr sz="11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103"/>
          <p:cNvSpPr txBox="1"/>
          <p:nvPr>
            <p:ph type="ctrTitle"/>
          </p:nvPr>
        </p:nvSpPr>
        <p:spPr>
          <a:xfrm>
            <a:off x="80050" y="1632850"/>
            <a:ext cx="9063900" cy="3009600"/>
          </a:xfrm>
          <a:prstGeom prst="rect">
            <a:avLst/>
          </a:prstGeom>
        </p:spPr>
        <p:txBody>
          <a:bodyPr anchorCtr="0" anchor="b" bIns="91425" lIns="91425" spcFirstLastPara="1" rIns="91425" wrap="square" tIns="91425">
            <a:noAutofit/>
          </a:bodyPr>
          <a:lstStyle/>
          <a:p>
            <a:pPr indent="-285115" lvl="0" marL="457200" rtl="0" algn="l">
              <a:lnSpc>
                <a:spcPct val="115000"/>
              </a:lnSpc>
              <a:spcBef>
                <a:spcPts val="1200"/>
              </a:spcBef>
              <a:spcAft>
                <a:spcPts val="0"/>
              </a:spcAft>
              <a:buSzPts val="890"/>
              <a:buFont typeface="Arial"/>
              <a:buAutoNum type="arabicPeriod"/>
            </a:pPr>
            <a:r>
              <a:rPr lang="en" sz="889">
                <a:latin typeface="Arial"/>
                <a:ea typeface="Arial"/>
                <a:cs typeface="Arial"/>
                <a:sym typeface="Arial"/>
              </a:rPr>
              <a:t>Stacked Bar Diagram with Absolute Values:</a:t>
            </a:r>
            <a:br>
              <a:rPr lang="en" sz="889">
                <a:latin typeface="Arial"/>
                <a:ea typeface="Arial"/>
                <a:cs typeface="Arial"/>
                <a:sym typeface="Arial"/>
              </a:rPr>
            </a:br>
            <a:endParaRPr sz="889">
              <a:latin typeface="Arial"/>
              <a:ea typeface="Arial"/>
              <a:cs typeface="Arial"/>
              <a:sym typeface="Arial"/>
            </a:endParaRPr>
          </a:p>
          <a:p>
            <a:pPr indent="-285115" lvl="1" marL="914400" rtl="0" algn="l">
              <a:lnSpc>
                <a:spcPct val="115000"/>
              </a:lnSpc>
              <a:spcBef>
                <a:spcPts val="0"/>
              </a:spcBef>
              <a:spcAft>
                <a:spcPts val="0"/>
              </a:spcAft>
              <a:buSzPts val="890"/>
              <a:buFont typeface="Arial"/>
              <a:buChar char="○"/>
            </a:pPr>
            <a:r>
              <a:rPr lang="en" sz="889">
                <a:latin typeface="Arial"/>
                <a:ea typeface="Arial"/>
                <a:cs typeface="Arial"/>
                <a:sym typeface="Arial"/>
              </a:rPr>
              <a:t>Each bar represents the total value for a specific category.</a:t>
            </a:r>
            <a:endParaRPr sz="889">
              <a:latin typeface="Arial"/>
              <a:ea typeface="Arial"/>
              <a:cs typeface="Arial"/>
              <a:sym typeface="Arial"/>
            </a:endParaRPr>
          </a:p>
          <a:p>
            <a:pPr indent="-285115" lvl="1" marL="914400" rtl="0" algn="l">
              <a:lnSpc>
                <a:spcPct val="115000"/>
              </a:lnSpc>
              <a:spcBef>
                <a:spcPts val="0"/>
              </a:spcBef>
              <a:spcAft>
                <a:spcPts val="0"/>
              </a:spcAft>
              <a:buSzPts val="890"/>
              <a:buFont typeface="Arial"/>
              <a:buChar char="○"/>
            </a:pPr>
            <a:r>
              <a:rPr lang="en" sz="889">
                <a:latin typeface="Arial"/>
                <a:ea typeface="Arial"/>
                <a:cs typeface="Arial"/>
                <a:sym typeface="Arial"/>
              </a:rPr>
              <a:t>The segments within a bar show the absolute values of each subcategory.</a:t>
            </a:r>
            <a:endParaRPr sz="889">
              <a:latin typeface="Arial"/>
              <a:ea typeface="Arial"/>
              <a:cs typeface="Arial"/>
              <a:sym typeface="Arial"/>
            </a:endParaRPr>
          </a:p>
          <a:p>
            <a:pPr indent="-285115" lvl="1" marL="914400" rtl="0" algn="l">
              <a:lnSpc>
                <a:spcPct val="115000"/>
              </a:lnSpc>
              <a:spcBef>
                <a:spcPts val="0"/>
              </a:spcBef>
              <a:spcAft>
                <a:spcPts val="0"/>
              </a:spcAft>
              <a:buSzPts val="890"/>
              <a:buFont typeface="Arial"/>
              <a:buChar char="○"/>
            </a:pPr>
            <a:r>
              <a:rPr lang="en" sz="889">
                <a:latin typeface="Arial"/>
                <a:ea typeface="Arial"/>
                <a:cs typeface="Arial"/>
                <a:sym typeface="Arial"/>
              </a:rPr>
              <a:t>Useful for comparing the total values of different categories and the contribution of each subcategory.</a:t>
            </a:r>
            <a:endParaRPr sz="889">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889">
                <a:latin typeface="Arial"/>
                <a:ea typeface="Arial"/>
                <a:cs typeface="Arial"/>
                <a:sym typeface="Arial"/>
              </a:rPr>
              <a:t>When to Use Stacked Bar Diagrams</a:t>
            </a:r>
            <a:endParaRPr sz="889">
              <a:latin typeface="Arial"/>
              <a:ea typeface="Arial"/>
              <a:cs typeface="Arial"/>
              <a:sym typeface="Arial"/>
            </a:endParaRPr>
          </a:p>
          <a:p>
            <a:pPr indent="-285115" lvl="0" marL="457200" rtl="0" algn="l">
              <a:lnSpc>
                <a:spcPct val="115000"/>
              </a:lnSpc>
              <a:spcBef>
                <a:spcPts val="1200"/>
              </a:spcBef>
              <a:spcAft>
                <a:spcPts val="0"/>
              </a:spcAft>
              <a:buSzPts val="890"/>
              <a:buFont typeface="Arial"/>
              <a:buChar char="●"/>
            </a:pPr>
            <a:r>
              <a:rPr lang="en" sz="889">
                <a:latin typeface="Arial"/>
                <a:ea typeface="Arial"/>
                <a:cs typeface="Arial"/>
                <a:sym typeface="Arial"/>
              </a:rPr>
              <a:t>Comparing Composition: To visualize how different components contribute to a whole.</a:t>
            </a:r>
            <a:endParaRPr sz="889">
              <a:latin typeface="Arial"/>
              <a:ea typeface="Arial"/>
              <a:cs typeface="Arial"/>
              <a:sym typeface="Arial"/>
            </a:endParaRPr>
          </a:p>
          <a:p>
            <a:pPr indent="-285115" lvl="0" marL="457200" rtl="0" algn="l">
              <a:lnSpc>
                <a:spcPct val="115000"/>
              </a:lnSpc>
              <a:spcBef>
                <a:spcPts val="0"/>
              </a:spcBef>
              <a:spcAft>
                <a:spcPts val="0"/>
              </a:spcAft>
              <a:buSzPts val="890"/>
              <a:buFont typeface="Arial"/>
              <a:buChar char="●"/>
            </a:pPr>
            <a:r>
              <a:rPr lang="en" sz="889">
                <a:latin typeface="Arial"/>
                <a:ea typeface="Arial"/>
                <a:cs typeface="Arial"/>
                <a:sym typeface="Arial"/>
              </a:rPr>
              <a:t>Tracking Changes Over Time: To show how the composition of a category changes over time.</a:t>
            </a:r>
            <a:endParaRPr sz="889">
              <a:latin typeface="Arial"/>
              <a:ea typeface="Arial"/>
              <a:cs typeface="Arial"/>
              <a:sym typeface="Arial"/>
            </a:endParaRPr>
          </a:p>
          <a:p>
            <a:pPr indent="-285115" lvl="0" marL="457200" rtl="0" algn="l">
              <a:lnSpc>
                <a:spcPct val="115000"/>
              </a:lnSpc>
              <a:spcBef>
                <a:spcPts val="0"/>
              </a:spcBef>
              <a:spcAft>
                <a:spcPts val="0"/>
              </a:spcAft>
              <a:buSzPts val="890"/>
              <a:buFont typeface="Arial"/>
              <a:buChar char="●"/>
            </a:pPr>
            <a:r>
              <a:rPr lang="en" sz="889">
                <a:latin typeface="Arial"/>
                <a:ea typeface="Arial"/>
                <a:cs typeface="Arial"/>
                <a:sym typeface="Arial"/>
              </a:rPr>
              <a:t>Identifying Trends: To identify trends and patterns within the data.</a:t>
            </a:r>
            <a:endParaRPr sz="889">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889">
                <a:latin typeface="Arial"/>
                <a:ea typeface="Arial"/>
                <a:cs typeface="Arial"/>
                <a:sym typeface="Arial"/>
              </a:rPr>
              <a:t>Advantages of Stacked Bar Diagrams</a:t>
            </a:r>
            <a:endParaRPr sz="889">
              <a:latin typeface="Arial"/>
              <a:ea typeface="Arial"/>
              <a:cs typeface="Arial"/>
              <a:sym typeface="Arial"/>
            </a:endParaRPr>
          </a:p>
          <a:p>
            <a:pPr indent="-285115" lvl="0" marL="457200" rtl="0" algn="l">
              <a:lnSpc>
                <a:spcPct val="115000"/>
              </a:lnSpc>
              <a:spcBef>
                <a:spcPts val="1200"/>
              </a:spcBef>
              <a:spcAft>
                <a:spcPts val="0"/>
              </a:spcAft>
              <a:buSzPts val="890"/>
              <a:buFont typeface="Arial"/>
              <a:buChar char="●"/>
            </a:pPr>
            <a:r>
              <a:rPr lang="en" sz="889">
                <a:latin typeface="Arial"/>
                <a:ea typeface="Arial"/>
                <a:cs typeface="Arial"/>
                <a:sym typeface="Arial"/>
              </a:rPr>
              <a:t>Clear Visualization: Easily understandable and visually appealing.</a:t>
            </a:r>
            <a:endParaRPr sz="889">
              <a:latin typeface="Arial"/>
              <a:ea typeface="Arial"/>
              <a:cs typeface="Arial"/>
              <a:sym typeface="Arial"/>
            </a:endParaRPr>
          </a:p>
          <a:p>
            <a:pPr indent="-285115" lvl="0" marL="457200" rtl="0" algn="l">
              <a:lnSpc>
                <a:spcPct val="115000"/>
              </a:lnSpc>
              <a:spcBef>
                <a:spcPts val="0"/>
              </a:spcBef>
              <a:spcAft>
                <a:spcPts val="0"/>
              </a:spcAft>
              <a:buSzPts val="890"/>
              <a:buFont typeface="Arial"/>
              <a:buChar char="●"/>
            </a:pPr>
            <a:r>
              <a:rPr lang="en" sz="889">
                <a:latin typeface="Arial"/>
                <a:ea typeface="Arial"/>
                <a:cs typeface="Arial"/>
                <a:sym typeface="Arial"/>
              </a:rPr>
              <a:t>Comparison and Contrast: Allows for easy comparison between different categories.</a:t>
            </a:r>
            <a:endParaRPr sz="889">
              <a:latin typeface="Arial"/>
              <a:ea typeface="Arial"/>
              <a:cs typeface="Arial"/>
              <a:sym typeface="Arial"/>
            </a:endParaRPr>
          </a:p>
          <a:p>
            <a:pPr indent="-285115" lvl="0" marL="457200" rtl="0" algn="l">
              <a:lnSpc>
                <a:spcPct val="115000"/>
              </a:lnSpc>
              <a:spcBef>
                <a:spcPts val="0"/>
              </a:spcBef>
              <a:spcAft>
                <a:spcPts val="0"/>
              </a:spcAft>
              <a:buSzPts val="890"/>
              <a:buFont typeface="Arial"/>
              <a:buChar char="●"/>
            </a:pPr>
            <a:r>
              <a:rPr lang="en" sz="889">
                <a:latin typeface="Arial"/>
                <a:ea typeface="Arial"/>
                <a:cs typeface="Arial"/>
                <a:sym typeface="Arial"/>
              </a:rPr>
              <a:t>Highlighting Trends: Helps identify trends and patterns in data.</a:t>
            </a:r>
            <a:endParaRPr sz="889">
              <a:latin typeface="Arial"/>
              <a:ea typeface="Arial"/>
              <a:cs typeface="Arial"/>
              <a:sym typeface="Arial"/>
            </a:endParaRPr>
          </a:p>
          <a:p>
            <a:pPr indent="-285115" lvl="0" marL="457200" rtl="0" algn="l">
              <a:lnSpc>
                <a:spcPct val="115000"/>
              </a:lnSpc>
              <a:spcBef>
                <a:spcPts val="0"/>
              </a:spcBef>
              <a:spcAft>
                <a:spcPts val="0"/>
              </a:spcAft>
              <a:buSzPts val="890"/>
              <a:buFont typeface="Arial"/>
              <a:buChar char="●"/>
            </a:pPr>
            <a:r>
              <a:rPr lang="en" sz="889">
                <a:latin typeface="Arial"/>
                <a:ea typeface="Arial"/>
                <a:cs typeface="Arial"/>
                <a:sym typeface="Arial"/>
              </a:rPr>
              <a:t>Data-Rich Representation: Can convey a lot of information in a single chart.</a:t>
            </a:r>
            <a:endParaRPr sz="889">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rPr lang="en" sz="889">
                <a:latin typeface="Arial"/>
                <a:ea typeface="Arial"/>
                <a:cs typeface="Arial"/>
                <a:sym typeface="Arial"/>
              </a:rPr>
              <a:t>Limitations of Stacked Bar Diagrams</a:t>
            </a:r>
            <a:endParaRPr sz="889">
              <a:latin typeface="Arial"/>
              <a:ea typeface="Arial"/>
              <a:cs typeface="Arial"/>
              <a:sym typeface="Arial"/>
            </a:endParaRPr>
          </a:p>
          <a:p>
            <a:pPr indent="-285115" lvl="0" marL="457200" rtl="0" algn="l">
              <a:lnSpc>
                <a:spcPct val="115000"/>
              </a:lnSpc>
              <a:spcBef>
                <a:spcPts val="1200"/>
              </a:spcBef>
              <a:spcAft>
                <a:spcPts val="0"/>
              </a:spcAft>
              <a:buSzPts val="890"/>
              <a:buFont typeface="Arial"/>
              <a:buChar char="●"/>
            </a:pPr>
            <a:r>
              <a:rPr lang="en" sz="889">
                <a:latin typeface="Arial"/>
                <a:ea typeface="Arial"/>
                <a:cs typeface="Arial"/>
                <a:sym typeface="Arial"/>
              </a:rPr>
              <a:t>Complexity: Can become complex with many categories, making it difficult to interpret.</a:t>
            </a:r>
            <a:endParaRPr sz="889">
              <a:latin typeface="Arial"/>
              <a:ea typeface="Arial"/>
              <a:cs typeface="Arial"/>
              <a:sym typeface="Arial"/>
            </a:endParaRPr>
          </a:p>
          <a:p>
            <a:pPr indent="-285115" lvl="0" marL="457200" rtl="0" algn="l">
              <a:lnSpc>
                <a:spcPct val="115000"/>
              </a:lnSpc>
              <a:spcBef>
                <a:spcPts val="0"/>
              </a:spcBef>
              <a:spcAft>
                <a:spcPts val="0"/>
              </a:spcAft>
              <a:buSzPts val="890"/>
              <a:buFont typeface="Arial"/>
              <a:buChar char="●"/>
            </a:pPr>
            <a:r>
              <a:rPr lang="en" sz="889">
                <a:latin typeface="Arial"/>
                <a:ea typeface="Arial"/>
                <a:cs typeface="Arial"/>
                <a:sym typeface="Arial"/>
              </a:rPr>
              <a:t>Visual Clutter: Too many segments within a bar can make it difficult to distinguish individual components.</a:t>
            </a:r>
            <a:endParaRPr sz="889">
              <a:latin typeface="Arial"/>
              <a:ea typeface="Arial"/>
              <a:cs typeface="Arial"/>
              <a:sym typeface="Arial"/>
            </a:endParaRPr>
          </a:p>
          <a:p>
            <a:pPr indent="-285115" lvl="0" marL="457200" rtl="0" algn="l">
              <a:lnSpc>
                <a:spcPct val="115000"/>
              </a:lnSpc>
              <a:spcBef>
                <a:spcPts val="0"/>
              </a:spcBef>
              <a:spcAft>
                <a:spcPts val="0"/>
              </a:spcAft>
              <a:buSzPts val="890"/>
              <a:buFont typeface="Arial"/>
              <a:buChar char="●"/>
            </a:pPr>
            <a:r>
              <a:rPr lang="en" sz="889">
                <a:latin typeface="Arial"/>
                <a:ea typeface="Arial"/>
                <a:cs typeface="Arial"/>
                <a:sym typeface="Arial"/>
              </a:rPr>
              <a:t>Misinterpretation: If not designed carefully, it can lead to misinterpretation of data.</a:t>
            </a:r>
            <a:endParaRPr sz="889">
              <a:latin typeface="Arial"/>
              <a:ea typeface="Arial"/>
              <a:cs typeface="Arial"/>
              <a:sym typeface="Arial"/>
            </a:endParaRPr>
          </a:p>
          <a:p>
            <a:pPr indent="0" lvl="0" marL="0" rtl="0" algn="l">
              <a:spcBef>
                <a:spcPts val="1200"/>
              </a:spcBef>
              <a:spcAft>
                <a:spcPts val="0"/>
              </a:spcAft>
              <a:buSzPts val="990"/>
              <a:buNone/>
            </a:pPr>
            <a:r>
              <a:t/>
            </a:r>
            <a:endParaRPr sz="368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0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548" name="Google Shape;548;p104"/>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549" name="Google Shape;549;p104"/>
          <p:cNvPicPr preferRelativeResize="0"/>
          <p:nvPr/>
        </p:nvPicPr>
        <p:blipFill>
          <a:blip r:embed="rId3">
            <a:alphaModFix/>
          </a:blip>
          <a:stretch>
            <a:fillRect/>
          </a:stretch>
        </p:blipFill>
        <p:spPr>
          <a:xfrm>
            <a:off x="-464250" y="-432225"/>
            <a:ext cx="9608248" cy="55757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05"/>
          <p:cNvSpPr txBox="1"/>
          <p:nvPr>
            <p:ph type="ctrTitle"/>
          </p:nvPr>
        </p:nvSpPr>
        <p:spPr>
          <a:xfrm>
            <a:off x="485875" y="808425"/>
            <a:ext cx="8183700" cy="929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2"/>
              </a:buClr>
              <a:buSzPts val="990"/>
              <a:buFont typeface="Arial"/>
              <a:buNone/>
            </a:pPr>
            <a:r>
              <a:rPr lang="en" sz="2780"/>
              <a:t>WHERE ARE THE HEADQUARTER OF GAMMA ?</a:t>
            </a:r>
            <a:endParaRPr sz="2780"/>
          </a:p>
          <a:p>
            <a:pPr indent="0" lvl="0" marL="0" rtl="0" algn="l">
              <a:spcBef>
                <a:spcPts val="1200"/>
              </a:spcBef>
              <a:spcAft>
                <a:spcPts val="0"/>
              </a:spcAft>
              <a:buSzPts val="990"/>
              <a:buNone/>
            </a:pPr>
            <a:r>
              <a:t/>
            </a:r>
            <a:endParaRPr sz="3780"/>
          </a:p>
        </p:txBody>
      </p:sp>
      <p:sp>
        <p:nvSpPr>
          <p:cNvPr id="555" name="Google Shape;555;p105"/>
          <p:cNvSpPr txBox="1"/>
          <p:nvPr>
            <p:ph idx="1" type="subTitle"/>
          </p:nvPr>
        </p:nvSpPr>
        <p:spPr>
          <a:xfrm>
            <a:off x="56025" y="1024550"/>
            <a:ext cx="9012600" cy="3217800"/>
          </a:xfrm>
          <a:prstGeom prst="rect">
            <a:avLst/>
          </a:prstGeom>
        </p:spPr>
        <p:txBody>
          <a:bodyPr anchorCtr="0" anchor="t" bIns="91425" lIns="91425" spcFirstLastPara="1" rIns="91425" wrap="square" tIns="91425">
            <a:normAutofit fontScale="32500" lnSpcReduction="20000"/>
          </a:bodyPr>
          <a:lstStyle/>
          <a:p>
            <a:pPr indent="0" lvl="0" marL="0" rtl="0" algn="l">
              <a:lnSpc>
                <a:spcPct val="115000"/>
              </a:lnSpc>
              <a:spcBef>
                <a:spcPts val="1200"/>
              </a:spcBef>
              <a:spcAft>
                <a:spcPts val="0"/>
              </a:spcAft>
              <a:buClr>
                <a:schemeClr val="dk2"/>
              </a:buClr>
              <a:buSzPct val="39501"/>
              <a:buFont typeface="Arial"/>
              <a:buNone/>
            </a:pPr>
            <a:r>
              <a:rPr b="1" lang="en" sz="2784">
                <a:solidFill>
                  <a:schemeClr val="dk2"/>
                </a:solidFill>
                <a:latin typeface="Arial"/>
                <a:ea typeface="Arial"/>
                <a:cs typeface="Arial"/>
                <a:sym typeface="Arial"/>
              </a:rPr>
              <a:t>There are a few companies named "Gamma," each with its own headquarters:</a:t>
            </a:r>
            <a:endParaRPr b="1" sz="2784">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39501"/>
              <a:buFont typeface="Arial"/>
              <a:buNone/>
            </a:pPr>
            <a:r>
              <a:rPr b="1" lang="en" sz="2784">
                <a:solidFill>
                  <a:schemeClr val="dk2"/>
                </a:solidFill>
                <a:latin typeface="Arial"/>
                <a:ea typeface="Arial"/>
                <a:cs typeface="Arial"/>
                <a:sym typeface="Arial"/>
              </a:rPr>
              <a:t>1. Gamma Communications plc:</a:t>
            </a:r>
            <a:endParaRPr b="1" sz="2784">
              <a:solidFill>
                <a:schemeClr val="dk2"/>
              </a:solidFill>
              <a:latin typeface="Arial"/>
              <a:ea typeface="Arial"/>
              <a:cs typeface="Arial"/>
              <a:sym typeface="Arial"/>
            </a:endParaRPr>
          </a:p>
          <a:p>
            <a:pPr indent="-286069" lvl="0" marL="457200" rtl="0" algn="l">
              <a:lnSpc>
                <a:spcPct val="115000"/>
              </a:lnSpc>
              <a:spcBef>
                <a:spcPts val="1200"/>
              </a:spcBef>
              <a:spcAft>
                <a:spcPts val="0"/>
              </a:spcAft>
              <a:buClr>
                <a:schemeClr val="dk2"/>
              </a:buClr>
              <a:buSzPct val="100000"/>
              <a:buFont typeface="Arial"/>
              <a:buChar char="●"/>
            </a:pPr>
            <a:r>
              <a:rPr b="1" lang="en" sz="2784">
                <a:solidFill>
                  <a:schemeClr val="dk2"/>
                </a:solidFill>
                <a:latin typeface="Arial"/>
                <a:ea typeface="Arial"/>
                <a:cs typeface="Arial"/>
                <a:sym typeface="Arial"/>
              </a:rPr>
              <a:t>Headquarters: London, United Kingdom</a:t>
            </a:r>
            <a:endParaRPr b="1" sz="2784">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39501"/>
              <a:buFont typeface="Arial"/>
              <a:buNone/>
            </a:pPr>
            <a:r>
              <a:rPr b="1" lang="en" sz="2784">
                <a:solidFill>
                  <a:schemeClr val="dk2"/>
                </a:solidFill>
                <a:latin typeface="Arial"/>
                <a:ea typeface="Arial"/>
                <a:cs typeface="Arial"/>
                <a:sym typeface="Arial"/>
              </a:rPr>
              <a:t>2. Gamma Technologies:</a:t>
            </a:r>
            <a:endParaRPr b="1" sz="2784">
              <a:solidFill>
                <a:schemeClr val="dk2"/>
              </a:solidFill>
              <a:latin typeface="Arial"/>
              <a:ea typeface="Arial"/>
              <a:cs typeface="Arial"/>
              <a:sym typeface="Arial"/>
            </a:endParaRPr>
          </a:p>
          <a:p>
            <a:pPr indent="-286069" lvl="0" marL="457200" rtl="0" algn="l">
              <a:lnSpc>
                <a:spcPct val="115000"/>
              </a:lnSpc>
              <a:spcBef>
                <a:spcPts val="1200"/>
              </a:spcBef>
              <a:spcAft>
                <a:spcPts val="0"/>
              </a:spcAft>
              <a:buClr>
                <a:schemeClr val="dk2"/>
              </a:buClr>
              <a:buSzPct val="100000"/>
              <a:buFont typeface="Arial"/>
              <a:buChar char="●"/>
            </a:pPr>
            <a:r>
              <a:rPr b="1" lang="en" sz="2784">
                <a:solidFill>
                  <a:schemeClr val="dk2"/>
                </a:solidFill>
                <a:latin typeface="Arial"/>
                <a:ea typeface="Arial"/>
                <a:cs typeface="Arial"/>
                <a:sym typeface="Arial"/>
              </a:rPr>
              <a:t>Worldwide Headquarters: Westmont, Illinois, USA  </a:t>
            </a:r>
            <a:endParaRPr b="1" sz="2784">
              <a:solidFill>
                <a:schemeClr val="dk2"/>
              </a:solidFill>
              <a:latin typeface="Arial"/>
              <a:ea typeface="Arial"/>
              <a:cs typeface="Arial"/>
              <a:sym typeface="Arial"/>
            </a:endParaRPr>
          </a:p>
          <a:p>
            <a:pPr indent="-286069" lvl="0" marL="457200" rtl="0" algn="l">
              <a:lnSpc>
                <a:spcPct val="115000"/>
              </a:lnSpc>
              <a:spcBef>
                <a:spcPts val="0"/>
              </a:spcBef>
              <a:spcAft>
                <a:spcPts val="0"/>
              </a:spcAft>
              <a:buClr>
                <a:schemeClr val="dk2"/>
              </a:buClr>
              <a:buSzPct val="100000"/>
              <a:buFont typeface="Arial"/>
              <a:buChar char="●"/>
            </a:pPr>
            <a:r>
              <a:t/>
            </a:r>
            <a:endParaRPr b="1" sz="2784">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39501"/>
              <a:buFont typeface="Arial"/>
              <a:buNone/>
            </a:pPr>
            <a:r>
              <a:rPr b="1" lang="en" sz="2784">
                <a:solidFill>
                  <a:schemeClr val="dk2"/>
                </a:solidFill>
                <a:latin typeface="Arial"/>
                <a:ea typeface="Arial"/>
                <a:cs typeface="Arial"/>
                <a:sym typeface="Arial"/>
              </a:rPr>
              <a:t>3. Gamma (store):</a:t>
            </a:r>
            <a:endParaRPr b="1" sz="2784">
              <a:solidFill>
                <a:schemeClr val="dk2"/>
              </a:solidFill>
              <a:latin typeface="Arial"/>
              <a:ea typeface="Arial"/>
              <a:cs typeface="Arial"/>
              <a:sym typeface="Arial"/>
            </a:endParaRPr>
          </a:p>
          <a:p>
            <a:pPr indent="-286069" lvl="0" marL="457200" rtl="0" algn="l">
              <a:lnSpc>
                <a:spcPct val="115000"/>
              </a:lnSpc>
              <a:spcBef>
                <a:spcPts val="1200"/>
              </a:spcBef>
              <a:spcAft>
                <a:spcPts val="0"/>
              </a:spcAft>
              <a:buClr>
                <a:schemeClr val="dk2"/>
              </a:buClr>
              <a:buSzPct val="100000"/>
              <a:buFont typeface="Arial"/>
              <a:buChar char="●"/>
            </a:pPr>
            <a:r>
              <a:rPr b="1" lang="en" sz="2784">
                <a:solidFill>
                  <a:schemeClr val="dk2"/>
                </a:solidFill>
                <a:latin typeface="Arial"/>
                <a:ea typeface="Arial"/>
                <a:cs typeface="Arial"/>
                <a:sym typeface="Arial"/>
              </a:rPr>
              <a:t>Headquarters of Intergamma (franchise organization): Leusden, Netherlands</a:t>
            </a:r>
            <a:endParaRPr b="1" sz="2784">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ct val="39501"/>
              <a:buFont typeface="Arial"/>
              <a:buNone/>
            </a:pPr>
            <a:r>
              <a:rPr b="1" lang="en" sz="2784">
                <a:solidFill>
                  <a:schemeClr val="dk2"/>
                </a:solidFill>
                <a:latin typeface="Arial"/>
                <a:ea typeface="Arial"/>
                <a:cs typeface="Arial"/>
                <a:sym typeface="Arial"/>
              </a:rPr>
              <a:t>4. Gamma (venture capital-backed company):</a:t>
            </a:r>
            <a:endParaRPr b="1" sz="2784">
              <a:solidFill>
                <a:schemeClr val="dk2"/>
              </a:solidFill>
              <a:latin typeface="Arial"/>
              <a:ea typeface="Arial"/>
              <a:cs typeface="Arial"/>
              <a:sym typeface="Arial"/>
            </a:endParaRPr>
          </a:p>
          <a:p>
            <a:pPr indent="-286069" lvl="0" marL="457200" rtl="0" algn="l">
              <a:lnSpc>
                <a:spcPct val="115000"/>
              </a:lnSpc>
              <a:spcBef>
                <a:spcPts val="1200"/>
              </a:spcBef>
              <a:spcAft>
                <a:spcPts val="0"/>
              </a:spcAft>
              <a:buClr>
                <a:schemeClr val="dk2"/>
              </a:buClr>
              <a:buSzPct val="100000"/>
              <a:buFont typeface="Arial"/>
              <a:buChar char="●"/>
            </a:pPr>
            <a:r>
              <a:rPr b="1" lang="en" sz="2784">
                <a:solidFill>
                  <a:schemeClr val="dk2"/>
                </a:solidFill>
                <a:latin typeface="Arial"/>
                <a:ea typeface="Arial"/>
                <a:cs typeface="Arial"/>
                <a:sym typeface="Arial"/>
              </a:rPr>
              <a:t>Corporate Office: San Francisco, California, USA</a:t>
            </a:r>
            <a:br>
              <a:rPr b="1" lang="en" sz="2784">
                <a:solidFill>
                  <a:schemeClr val="dk2"/>
                </a:solidFill>
                <a:latin typeface="Arial"/>
                <a:ea typeface="Arial"/>
                <a:cs typeface="Arial"/>
                <a:sym typeface="Arial"/>
              </a:rPr>
            </a:br>
            <a:r>
              <a:rPr b="1" lang="en" sz="2784">
                <a:solidFill>
                  <a:schemeClr val="dk2"/>
                </a:solidFill>
                <a:latin typeface="Arial"/>
                <a:ea typeface="Arial"/>
                <a:cs typeface="Arial"/>
                <a:sym typeface="Arial"/>
              </a:rPr>
              <a:t>  </a:t>
            </a:r>
            <a:endParaRPr b="1" sz="2784">
              <a:solidFill>
                <a:schemeClr val="dk2"/>
              </a:solidFill>
              <a:latin typeface="Arial"/>
              <a:ea typeface="Arial"/>
              <a:cs typeface="Arial"/>
              <a:sym typeface="Arial"/>
            </a:endParaRPr>
          </a:p>
          <a:p>
            <a:pPr indent="-251301" lvl="0" marL="457200" rtl="0" algn="l">
              <a:lnSpc>
                <a:spcPct val="115000"/>
              </a:lnSpc>
              <a:spcBef>
                <a:spcPts val="0"/>
              </a:spcBef>
              <a:spcAft>
                <a:spcPts val="0"/>
              </a:spcAft>
              <a:buClr>
                <a:schemeClr val="dk2"/>
              </a:buClr>
              <a:buSzPct val="100000"/>
              <a:buFont typeface="Arial"/>
              <a:buChar char="●"/>
            </a:pPr>
            <a:r>
              <a:t/>
            </a:r>
            <a:endParaRPr sz="11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106"/>
          <p:cNvSpPr txBox="1"/>
          <p:nvPr>
            <p:ph type="ctrTitle"/>
          </p:nvPr>
        </p:nvSpPr>
        <p:spPr>
          <a:xfrm>
            <a:off x="480150" y="656675"/>
            <a:ext cx="8183700" cy="3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80"/>
              <a:t>WHAT DO YOU UNDERSTAND BY NO-CODE WEB APPS ?</a:t>
            </a:r>
            <a:endParaRPr sz="2880"/>
          </a:p>
        </p:txBody>
      </p:sp>
      <p:sp>
        <p:nvSpPr>
          <p:cNvPr id="561" name="Google Shape;561;p106"/>
          <p:cNvSpPr txBox="1"/>
          <p:nvPr>
            <p:ph idx="1" type="subTitle"/>
          </p:nvPr>
        </p:nvSpPr>
        <p:spPr>
          <a:xfrm>
            <a:off x="0" y="1040675"/>
            <a:ext cx="9076800" cy="31854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What Are No-Code Web Apps?</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Definition</a:t>
            </a:r>
            <a:r>
              <a:rPr lang="en" sz="1700">
                <a:solidFill>
                  <a:schemeClr val="dk2"/>
                </a:solidFill>
                <a:latin typeface="Arial"/>
                <a:ea typeface="Arial"/>
                <a:cs typeface="Arial"/>
                <a:sym typeface="Arial"/>
              </a:rPr>
              <a:t>: No-code web apps allow users to build fully functional websites and applications without writing any code.</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How it Works</a:t>
            </a:r>
            <a:r>
              <a:rPr lang="en" sz="1700">
                <a:solidFill>
                  <a:schemeClr val="dk2"/>
                </a:solidFill>
                <a:latin typeface="Arial"/>
                <a:ea typeface="Arial"/>
                <a:cs typeface="Arial"/>
                <a:sym typeface="Arial"/>
              </a:rPr>
              <a:t>: Visual interfaces, drag-and-drop tools, and pre-built templates enable users to create apps by configuring elements instead of coding.</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Target Users</a:t>
            </a:r>
            <a:r>
              <a:rPr lang="en" sz="1700">
                <a:solidFill>
                  <a:schemeClr val="dk2"/>
                </a:solidFill>
                <a:latin typeface="Arial"/>
                <a:ea typeface="Arial"/>
                <a:cs typeface="Arial"/>
                <a:sym typeface="Arial"/>
              </a:rPr>
              <a:t>: Non-technical users, entrepreneurs, designers, and small business owners.</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107"/>
          <p:cNvSpPr txBox="1"/>
          <p:nvPr>
            <p:ph type="ctrTitle"/>
          </p:nvPr>
        </p:nvSpPr>
        <p:spPr>
          <a:xfrm>
            <a:off x="72050" y="264475"/>
            <a:ext cx="8597400" cy="3921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400"/>
              </a:spcBef>
              <a:spcAft>
                <a:spcPts val="0"/>
              </a:spcAft>
              <a:buClr>
                <a:schemeClr val="dk2"/>
              </a:buClr>
              <a:buSzPct val="84615"/>
              <a:buFont typeface="Arial"/>
              <a:buNone/>
            </a:pPr>
            <a:r>
              <a:rPr lang="en" sz="1300">
                <a:latin typeface="Arial"/>
                <a:ea typeface="Arial"/>
                <a:cs typeface="Arial"/>
                <a:sym typeface="Arial"/>
              </a:rPr>
              <a:t>K</a:t>
            </a:r>
            <a:r>
              <a:rPr lang="en" sz="1711">
                <a:latin typeface="Arial"/>
                <a:ea typeface="Arial"/>
                <a:cs typeface="Arial"/>
                <a:sym typeface="Arial"/>
              </a:rPr>
              <a:t>ey Features of No-Code Platforms</a:t>
            </a:r>
            <a:endParaRPr sz="1711">
              <a:latin typeface="Arial"/>
              <a:ea typeface="Arial"/>
              <a:cs typeface="Arial"/>
              <a:sym typeface="Arial"/>
            </a:endParaRPr>
          </a:p>
          <a:p>
            <a:pPr indent="-314959" lvl="0" marL="457200" rtl="0" algn="l">
              <a:lnSpc>
                <a:spcPct val="115000"/>
              </a:lnSpc>
              <a:spcBef>
                <a:spcPts val="1200"/>
              </a:spcBef>
              <a:spcAft>
                <a:spcPts val="0"/>
              </a:spcAft>
              <a:buSzPct val="100000"/>
              <a:buFont typeface="Arial"/>
              <a:buChar char="●"/>
            </a:pPr>
            <a:r>
              <a:rPr lang="en" sz="1511">
                <a:latin typeface="Arial"/>
                <a:ea typeface="Arial"/>
                <a:cs typeface="Arial"/>
                <a:sym typeface="Arial"/>
              </a:rPr>
              <a:t>Drag-and-Drop Builders: Easy placement of UI elements (e.g., buttons, forms).</a:t>
            </a:r>
            <a:endParaRPr sz="1511">
              <a:latin typeface="Arial"/>
              <a:ea typeface="Arial"/>
              <a:cs typeface="Arial"/>
              <a:sym typeface="Arial"/>
            </a:endParaRPr>
          </a:p>
          <a:p>
            <a:pPr indent="-314959" lvl="0" marL="457200" rtl="0" algn="l">
              <a:lnSpc>
                <a:spcPct val="115000"/>
              </a:lnSpc>
              <a:spcBef>
                <a:spcPts val="0"/>
              </a:spcBef>
              <a:spcAft>
                <a:spcPts val="0"/>
              </a:spcAft>
              <a:buSzPct val="100000"/>
              <a:buFont typeface="Arial"/>
              <a:buChar char="●"/>
            </a:pPr>
            <a:r>
              <a:rPr lang="en" sz="1511">
                <a:latin typeface="Arial"/>
                <a:ea typeface="Arial"/>
                <a:cs typeface="Arial"/>
                <a:sym typeface="Arial"/>
              </a:rPr>
              <a:t>Pre-built Templates: Ready-to-use structures for different types of web apps.</a:t>
            </a:r>
            <a:endParaRPr sz="1511">
              <a:latin typeface="Arial"/>
              <a:ea typeface="Arial"/>
              <a:cs typeface="Arial"/>
              <a:sym typeface="Arial"/>
            </a:endParaRPr>
          </a:p>
          <a:p>
            <a:pPr indent="-314959" lvl="0" marL="457200" rtl="0" algn="l">
              <a:lnSpc>
                <a:spcPct val="115000"/>
              </a:lnSpc>
              <a:spcBef>
                <a:spcPts val="0"/>
              </a:spcBef>
              <a:spcAft>
                <a:spcPts val="0"/>
              </a:spcAft>
              <a:buSzPct val="100000"/>
              <a:buFont typeface="Arial"/>
              <a:buChar char="●"/>
            </a:pPr>
            <a:r>
              <a:rPr lang="en" sz="1511">
                <a:latin typeface="Arial"/>
                <a:ea typeface="Arial"/>
                <a:cs typeface="Arial"/>
                <a:sym typeface="Arial"/>
              </a:rPr>
              <a:t>Customizable Workflows: Configure app behavior with logic blocks (e.g., if-then conditions).</a:t>
            </a:r>
            <a:endParaRPr sz="1511">
              <a:latin typeface="Arial"/>
              <a:ea typeface="Arial"/>
              <a:cs typeface="Arial"/>
              <a:sym typeface="Arial"/>
            </a:endParaRPr>
          </a:p>
          <a:p>
            <a:pPr indent="-314959" lvl="0" marL="457200" rtl="0" algn="l">
              <a:lnSpc>
                <a:spcPct val="115000"/>
              </a:lnSpc>
              <a:spcBef>
                <a:spcPts val="0"/>
              </a:spcBef>
              <a:spcAft>
                <a:spcPts val="0"/>
              </a:spcAft>
              <a:buSzPct val="100000"/>
              <a:buFont typeface="Arial"/>
              <a:buChar char="●"/>
            </a:pPr>
            <a:r>
              <a:rPr lang="en" sz="1511">
                <a:latin typeface="Arial"/>
                <a:ea typeface="Arial"/>
                <a:cs typeface="Arial"/>
                <a:sym typeface="Arial"/>
              </a:rPr>
              <a:t>Integrations: Connect to third-party tools (e.g., Google Sheets, CRM, payment systems).</a:t>
            </a:r>
            <a:endParaRPr sz="1511">
              <a:latin typeface="Arial"/>
              <a:ea typeface="Arial"/>
              <a:cs typeface="Arial"/>
              <a:sym typeface="Arial"/>
            </a:endParaRPr>
          </a:p>
          <a:p>
            <a:pPr indent="0" lvl="0" marL="0" rtl="0" algn="l">
              <a:lnSpc>
                <a:spcPct val="115000"/>
              </a:lnSpc>
              <a:spcBef>
                <a:spcPts val="1400"/>
              </a:spcBef>
              <a:spcAft>
                <a:spcPts val="0"/>
              </a:spcAft>
              <a:buNone/>
            </a:pPr>
            <a:r>
              <a:rPr lang="en" sz="1711">
                <a:latin typeface="Arial"/>
                <a:ea typeface="Arial"/>
                <a:cs typeface="Arial"/>
                <a:sym typeface="Arial"/>
              </a:rPr>
              <a:t>Benefits of No-Code Web Apps</a:t>
            </a:r>
            <a:endParaRPr sz="1711">
              <a:latin typeface="Arial"/>
              <a:ea typeface="Arial"/>
              <a:cs typeface="Arial"/>
              <a:sym typeface="Arial"/>
            </a:endParaRPr>
          </a:p>
          <a:p>
            <a:pPr indent="-314959" lvl="0" marL="457200" rtl="0" algn="l">
              <a:lnSpc>
                <a:spcPct val="115000"/>
              </a:lnSpc>
              <a:spcBef>
                <a:spcPts val="1200"/>
              </a:spcBef>
              <a:spcAft>
                <a:spcPts val="0"/>
              </a:spcAft>
              <a:buSzPct val="100000"/>
              <a:buFont typeface="Arial"/>
              <a:buChar char="●"/>
            </a:pPr>
            <a:r>
              <a:rPr lang="en" sz="1511">
                <a:latin typeface="Arial"/>
                <a:ea typeface="Arial"/>
                <a:cs typeface="Arial"/>
                <a:sym typeface="Arial"/>
              </a:rPr>
              <a:t>Speed: Build apps faster without needing to code.</a:t>
            </a:r>
            <a:endParaRPr sz="1511">
              <a:latin typeface="Arial"/>
              <a:ea typeface="Arial"/>
              <a:cs typeface="Arial"/>
              <a:sym typeface="Arial"/>
            </a:endParaRPr>
          </a:p>
          <a:p>
            <a:pPr indent="-314959" lvl="0" marL="457200" rtl="0" algn="l">
              <a:lnSpc>
                <a:spcPct val="115000"/>
              </a:lnSpc>
              <a:spcBef>
                <a:spcPts val="0"/>
              </a:spcBef>
              <a:spcAft>
                <a:spcPts val="0"/>
              </a:spcAft>
              <a:buSzPct val="100000"/>
              <a:buFont typeface="Arial"/>
              <a:buChar char="●"/>
            </a:pPr>
            <a:r>
              <a:rPr lang="en" sz="1511">
                <a:latin typeface="Arial"/>
                <a:ea typeface="Arial"/>
                <a:cs typeface="Arial"/>
                <a:sym typeface="Arial"/>
              </a:rPr>
              <a:t>Cost-Efficiency: No need to hire developers, reducing project costs.</a:t>
            </a:r>
            <a:endParaRPr sz="1511">
              <a:latin typeface="Arial"/>
              <a:ea typeface="Arial"/>
              <a:cs typeface="Arial"/>
              <a:sym typeface="Arial"/>
            </a:endParaRPr>
          </a:p>
          <a:p>
            <a:pPr indent="-314959" lvl="0" marL="457200" rtl="0" algn="l">
              <a:lnSpc>
                <a:spcPct val="115000"/>
              </a:lnSpc>
              <a:spcBef>
                <a:spcPts val="0"/>
              </a:spcBef>
              <a:spcAft>
                <a:spcPts val="0"/>
              </a:spcAft>
              <a:buSzPct val="100000"/>
              <a:buFont typeface="Arial"/>
              <a:buChar char="●"/>
            </a:pPr>
            <a:r>
              <a:rPr lang="en" sz="1511">
                <a:latin typeface="Arial"/>
                <a:ea typeface="Arial"/>
                <a:cs typeface="Arial"/>
                <a:sym typeface="Arial"/>
              </a:rPr>
              <a:t>Accessibility: Anyone, regardless of technical skill, can build and launch apps.</a:t>
            </a:r>
            <a:endParaRPr sz="1511">
              <a:latin typeface="Arial"/>
              <a:ea typeface="Arial"/>
              <a:cs typeface="Arial"/>
              <a:sym typeface="Arial"/>
            </a:endParaRPr>
          </a:p>
          <a:p>
            <a:pPr indent="-314959" lvl="0" marL="457200" rtl="0" algn="l">
              <a:lnSpc>
                <a:spcPct val="115000"/>
              </a:lnSpc>
              <a:spcBef>
                <a:spcPts val="0"/>
              </a:spcBef>
              <a:spcAft>
                <a:spcPts val="0"/>
              </a:spcAft>
              <a:buSzPct val="100000"/>
              <a:buFont typeface="Arial"/>
              <a:buChar char="●"/>
            </a:pPr>
            <a:r>
              <a:rPr lang="en" sz="1511">
                <a:latin typeface="Arial"/>
                <a:ea typeface="Arial"/>
                <a:cs typeface="Arial"/>
                <a:sym typeface="Arial"/>
              </a:rPr>
              <a:t>Iterative Development: Easily make changes and updates to the app in real-time.</a:t>
            </a:r>
            <a:endParaRPr sz="1511">
              <a:latin typeface="Arial"/>
              <a:ea typeface="Arial"/>
              <a:cs typeface="Arial"/>
              <a:sym typeface="Arial"/>
            </a:endParaRPr>
          </a:p>
          <a:p>
            <a:pPr indent="0" lvl="0" marL="0" rtl="0" algn="l">
              <a:spcBef>
                <a:spcPts val="1200"/>
              </a:spcBef>
              <a:spcAft>
                <a:spcPts val="0"/>
              </a:spcAft>
              <a:buNone/>
            </a:pPr>
            <a:r>
              <a:t/>
            </a:r>
            <a:endParaRPr sz="4611"/>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108"/>
          <p:cNvSpPr txBox="1"/>
          <p:nvPr>
            <p:ph type="ctrTitle"/>
          </p:nvPr>
        </p:nvSpPr>
        <p:spPr>
          <a:xfrm>
            <a:off x="112050" y="1240650"/>
            <a:ext cx="8557500" cy="27855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990"/>
              <a:buFont typeface="Arial"/>
              <a:buNone/>
            </a:pPr>
            <a:r>
              <a:rPr lang="en" sz="1470">
                <a:latin typeface="Arial"/>
                <a:ea typeface="Arial"/>
                <a:cs typeface="Arial"/>
                <a:sym typeface="Arial"/>
              </a:rPr>
              <a:t>Popular No-Code Platforms</a:t>
            </a:r>
            <a:endParaRPr sz="1470">
              <a:latin typeface="Arial"/>
              <a:ea typeface="Arial"/>
              <a:cs typeface="Arial"/>
              <a:sym typeface="Arial"/>
            </a:endParaRPr>
          </a:p>
          <a:p>
            <a:pPr indent="-310515" lvl="0" marL="457200" rtl="0" algn="l">
              <a:lnSpc>
                <a:spcPct val="115000"/>
              </a:lnSpc>
              <a:spcBef>
                <a:spcPts val="1200"/>
              </a:spcBef>
              <a:spcAft>
                <a:spcPts val="0"/>
              </a:spcAft>
              <a:buSzPts val="1290"/>
              <a:buFont typeface="Arial"/>
              <a:buChar char="●"/>
            </a:pPr>
            <a:r>
              <a:rPr lang="en" sz="1290">
                <a:latin typeface="Arial"/>
                <a:ea typeface="Arial"/>
                <a:cs typeface="Arial"/>
                <a:sym typeface="Arial"/>
              </a:rPr>
              <a:t>Webflow</a:t>
            </a:r>
            <a:r>
              <a:rPr b="0" lang="en" sz="1290">
                <a:latin typeface="Arial"/>
                <a:ea typeface="Arial"/>
                <a:cs typeface="Arial"/>
                <a:sym typeface="Arial"/>
              </a:rPr>
              <a:t>: For responsive websites with custom designs.</a:t>
            </a:r>
            <a:endParaRPr b="0" sz="1290">
              <a:latin typeface="Arial"/>
              <a:ea typeface="Arial"/>
              <a:cs typeface="Arial"/>
              <a:sym typeface="Arial"/>
            </a:endParaRPr>
          </a:p>
          <a:p>
            <a:pPr indent="-310515" lvl="0" marL="457200" rtl="0" algn="l">
              <a:lnSpc>
                <a:spcPct val="115000"/>
              </a:lnSpc>
              <a:spcBef>
                <a:spcPts val="0"/>
              </a:spcBef>
              <a:spcAft>
                <a:spcPts val="0"/>
              </a:spcAft>
              <a:buSzPts val="1290"/>
              <a:buFont typeface="Arial"/>
              <a:buChar char="●"/>
            </a:pPr>
            <a:r>
              <a:rPr lang="en" sz="1290">
                <a:latin typeface="Arial"/>
                <a:ea typeface="Arial"/>
                <a:cs typeface="Arial"/>
                <a:sym typeface="Arial"/>
              </a:rPr>
              <a:t>Bubble</a:t>
            </a:r>
            <a:r>
              <a:rPr b="0" lang="en" sz="1290">
                <a:latin typeface="Arial"/>
                <a:ea typeface="Arial"/>
                <a:cs typeface="Arial"/>
                <a:sym typeface="Arial"/>
              </a:rPr>
              <a:t>: Build web applications with workflows and databases.</a:t>
            </a:r>
            <a:endParaRPr b="0" sz="1290">
              <a:latin typeface="Arial"/>
              <a:ea typeface="Arial"/>
              <a:cs typeface="Arial"/>
              <a:sym typeface="Arial"/>
            </a:endParaRPr>
          </a:p>
          <a:p>
            <a:pPr indent="-310515" lvl="0" marL="457200" rtl="0" algn="l">
              <a:lnSpc>
                <a:spcPct val="115000"/>
              </a:lnSpc>
              <a:spcBef>
                <a:spcPts val="0"/>
              </a:spcBef>
              <a:spcAft>
                <a:spcPts val="0"/>
              </a:spcAft>
              <a:buSzPts val="1290"/>
              <a:buFont typeface="Arial"/>
              <a:buChar char="●"/>
            </a:pPr>
            <a:r>
              <a:rPr lang="en" sz="1290">
                <a:latin typeface="Arial"/>
                <a:ea typeface="Arial"/>
                <a:cs typeface="Arial"/>
                <a:sym typeface="Arial"/>
              </a:rPr>
              <a:t>Adalo</a:t>
            </a:r>
            <a:r>
              <a:rPr b="0" lang="en" sz="1290">
                <a:latin typeface="Arial"/>
                <a:ea typeface="Arial"/>
                <a:cs typeface="Arial"/>
                <a:sym typeface="Arial"/>
              </a:rPr>
              <a:t>: Create mobile and web apps with a drag-and-drop interface.</a:t>
            </a:r>
            <a:endParaRPr b="0" sz="1290">
              <a:latin typeface="Arial"/>
              <a:ea typeface="Arial"/>
              <a:cs typeface="Arial"/>
              <a:sym typeface="Arial"/>
            </a:endParaRPr>
          </a:p>
          <a:p>
            <a:pPr indent="-310515" lvl="0" marL="457200" rtl="0" algn="l">
              <a:lnSpc>
                <a:spcPct val="115000"/>
              </a:lnSpc>
              <a:spcBef>
                <a:spcPts val="0"/>
              </a:spcBef>
              <a:spcAft>
                <a:spcPts val="0"/>
              </a:spcAft>
              <a:buSzPts val="1290"/>
              <a:buFont typeface="Arial"/>
              <a:buChar char="●"/>
            </a:pPr>
            <a:r>
              <a:rPr lang="en" sz="1290">
                <a:latin typeface="Arial"/>
                <a:ea typeface="Arial"/>
                <a:cs typeface="Arial"/>
                <a:sym typeface="Arial"/>
              </a:rPr>
              <a:t>Glide</a:t>
            </a:r>
            <a:r>
              <a:rPr b="0" lang="en" sz="1290">
                <a:latin typeface="Arial"/>
                <a:ea typeface="Arial"/>
                <a:cs typeface="Arial"/>
                <a:sym typeface="Arial"/>
              </a:rPr>
              <a:t>: Turn Google Sheets into powerful web apps.</a:t>
            </a:r>
            <a:endParaRPr b="0" sz="1290">
              <a:latin typeface="Arial"/>
              <a:ea typeface="Arial"/>
              <a:cs typeface="Arial"/>
              <a:sym typeface="Arial"/>
            </a:endParaRPr>
          </a:p>
          <a:p>
            <a:pPr indent="-310515" lvl="0" marL="457200" rtl="0" algn="l">
              <a:lnSpc>
                <a:spcPct val="115000"/>
              </a:lnSpc>
              <a:spcBef>
                <a:spcPts val="0"/>
              </a:spcBef>
              <a:spcAft>
                <a:spcPts val="0"/>
              </a:spcAft>
              <a:buSzPts val="1290"/>
              <a:buFont typeface="Arial"/>
              <a:buChar char="●"/>
            </a:pPr>
            <a:r>
              <a:rPr lang="en" sz="1290">
                <a:latin typeface="Arial"/>
                <a:ea typeface="Arial"/>
                <a:cs typeface="Arial"/>
                <a:sym typeface="Arial"/>
              </a:rPr>
              <a:t>Airtable</a:t>
            </a:r>
            <a:r>
              <a:rPr b="0" lang="en" sz="1290">
                <a:latin typeface="Arial"/>
                <a:ea typeface="Arial"/>
                <a:cs typeface="Arial"/>
                <a:sym typeface="Arial"/>
              </a:rPr>
              <a:t>: Database-powered apps for workflows and automation.</a:t>
            </a:r>
            <a:endParaRPr b="0" sz="1290">
              <a:latin typeface="Arial"/>
              <a:ea typeface="Arial"/>
              <a:cs typeface="Arial"/>
              <a:sym typeface="Arial"/>
            </a:endParaRPr>
          </a:p>
          <a:p>
            <a:pPr indent="0" lvl="0" marL="0" rtl="0" algn="l">
              <a:lnSpc>
                <a:spcPct val="115000"/>
              </a:lnSpc>
              <a:spcBef>
                <a:spcPts val="1200"/>
              </a:spcBef>
              <a:spcAft>
                <a:spcPts val="0"/>
              </a:spcAft>
              <a:buClr>
                <a:schemeClr val="dk2"/>
              </a:buClr>
              <a:buSzPts val="990"/>
              <a:buFont typeface="Arial"/>
              <a:buNone/>
            </a:pPr>
            <a:r>
              <a:t/>
            </a:r>
            <a:endParaRPr b="0" sz="1290">
              <a:latin typeface="Arial"/>
              <a:ea typeface="Arial"/>
              <a:cs typeface="Arial"/>
              <a:sym typeface="Arial"/>
            </a:endParaRPr>
          </a:p>
          <a:p>
            <a:pPr indent="0" lvl="0" marL="0" rtl="0" algn="l">
              <a:lnSpc>
                <a:spcPct val="115000"/>
              </a:lnSpc>
              <a:spcBef>
                <a:spcPts val="1400"/>
              </a:spcBef>
              <a:spcAft>
                <a:spcPts val="0"/>
              </a:spcAft>
              <a:buClr>
                <a:schemeClr val="dk2"/>
              </a:buClr>
              <a:buSzPts val="990"/>
              <a:buFont typeface="Arial"/>
              <a:buNone/>
            </a:pPr>
            <a:r>
              <a:rPr lang="en" sz="1470">
                <a:latin typeface="Arial"/>
                <a:ea typeface="Arial"/>
                <a:cs typeface="Arial"/>
                <a:sym typeface="Arial"/>
              </a:rPr>
              <a:t>Slide 5: Limitations and Considerations</a:t>
            </a:r>
            <a:endParaRPr sz="1470">
              <a:latin typeface="Arial"/>
              <a:ea typeface="Arial"/>
              <a:cs typeface="Arial"/>
              <a:sym typeface="Arial"/>
            </a:endParaRPr>
          </a:p>
          <a:p>
            <a:pPr indent="-310515" lvl="0" marL="457200" rtl="0" algn="l">
              <a:lnSpc>
                <a:spcPct val="115000"/>
              </a:lnSpc>
              <a:spcBef>
                <a:spcPts val="1200"/>
              </a:spcBef>
              <a:spcAft>
                <a:spcPts val="0"/>
              </a:spcAft>
              <a:buSzPts val="1290"/>
              <a:buFont typeface="Arial"/>
              <a:buChar char="●"/>
            </a:pPr>
            <a:r>
              <a:rPr lang="en" sz="1290">
                <a:latin typeface="Arial"/>
                <a:ea typeface="Arial"/>
                <a:cs typeface="Arial"/>
                <a:sym typeface="Arial"/>
              </a:rPr>
              <a:t>Customization Limits</a:t>
            </a:r>
            <a:r>
              <a:rPr b="0" lang="en" sz="1290">
                <a:latin typeface="Arial"/>
                <a:ea typeface="Arial"/>
                <a:cs typeface="Arial"/>
                <a:sym typeface="Arial"/>
              </a:rPr>
              <a:t>: Less flexibility compared to fully custom-coded solutions.</a:t>
            </a:r>
            <a:endParaRPr b="0" sz="1290">
              <a:latin typeface="Arial"/>
              <a:ea typeface="Arial"/>
              <a:cs typeface="Arial"/>
              <a:sym typeface="Arial"/>
            </a:endParaRPr>
          </a:p>
          <a:p>
            <a:pPr indent="-310515" lvl="0" marL="457200" rtl="0" algn="l">
              <a:lnSpc>
                <a:spcPct val="115000"/>
              </a:lnSpc>
              <a:spcBef>
                <a:spcPts val="0"/>
              </a:spcBef>
              <a:spcAft>
                <a:spcPts val="0"/>
              </a:spcAft>
              <a:buSzPts val="1290"/>
              <a:buFont typeface="Arial"/>
              <a:buChar char="●"/>
            </a:pPr>
            <a:r>
              <a:rPr lang="en" sz="1290">
                <a:latin typeface="Arial"/>
                <a:ea typeface="Arial"/>
                <a:cs typeface="Arial"/>
                <a:sym typeface="Arial"/>
              </a:rPr>
              <a:t>Scalability</a:t>
            </a:r>
            <a:r>
              <a:rPr b="0" lang="en" sz="1290">
                <a:latin typeface="Arial"/>
                <a:ea typeface="Arial"/>
                <a:cs typeface="Arial"/>
                <a:sym typeface="Arial"/>
              </a:rPr>
              <a:t>: Some platforms may struggle with handling large-scale apps.</a:t>
            </a:r>
            <a:endParaRPr b="0" sz="1290">
              <a:latin typeface="Arial"/>
              <a:ea typeface="Arial"/>
              <a:cs typeface="Arial"/>
              <a:sym typeface="Arial"/>
            </a:endParaRPr>
          </a:p>
          <a:p>
            <a:pPr indent="-310515" lvl="0" marL="457200" rtl="0" algn="l">
              <a:lnSpc>
                <a:spcPct val="115000"/>
              </a:lnSpc>
              <a:spcBef>
                <a:spcPts val="0"/>
              </a:spcBef>
              <a:spcAft>
                <a:spcPts val="0"/>
              </a:spcAft>
              <a:buSzPts val="1290"/>
              <a:buFont typeface="Arial"/>
              <a:buChar char="●"/>
            </a:pPr>
            <a:r>
              <a:rPr lang="en" sz="1290">
                <a:latin typeface="Arial"/>
                <a:ea typeface="Arial"/>
                <a:cs typeface="Arial"/>
                <a:sym typeface="Arial"/>
              </a:rPr>
              <a:t>Complexity</a:t>
            </a:r>
            <a:r>
              <a:rPr b="0" lang="en" sz="1290">
                <a:latin typeface="Arial"/>
                <a:ea typeface="Arial"/>
                <a:cs typeface="Arial"/>
                <a:sym typeface="Arial"/>
              </a:rPr>
              <a:t>: More complex app features may require code or workarounds.</a:t>
            </a:r>
            <a:endParaRPr b="0" sz="1290">
              <a:latin typeface="Arial"/>
              <a:ea typeface="Arial"/>
              <a:cs typeface="Arial"/>
              <a:sym typeface="Arial"/>
            </a:endParaRPr>
          </a:p>
          <a:p>
            <a:pPr indent="-310515" lvl="0" marL="457200" rtl="0" algn="l">
              <a:lnSpc>
                <a:spcPct val="115000"/>
              </a:lnSpc>
              <a:spcBef>
                <a:spcPts val="0"/>
              </a:spcBef>
              <a:spcAft>
                <a:spcPts val="0"/>
              </a:spcAft>
              <a:buSzPts val="1290"/>
              <a:buFont typeface="Arial"/>
              <a:buChar char="●"/>
            </a:pPr>
            <a:r>
              <a:rPr lang="en" sz="1290">
                <a:latin typeface="Arial"/>
                <a:ea typeface="Arial"/>
                <a:cs typeface="Arial"/>
                <a:sym typeface="Arial"/>
              </a:rPr>
              <a:t>Vendor Lock-In</a:t>
            </a:r>
            <a:r>
              <a:rPr b="0" lang="en" sz="1290">
                <a:latin typeface="Arial"/>
                <a:ea typeface="Arial"/>
                <a:cs typeface="Arial"/>
                <a:sym typeface="Arial"/>
              </a:rPr>
              <a:t>: You may be dependent on the platform’s ecosystem for hosting, updates, and maintenance.</a:t>
            </a:r>
            <a:endParaRPr b="0" sz="1290">
              <a:latin typeface="Arial"/>
              <a:ea typeface="Arial"/>
              <a:cs typeface="Arial"/>
              <a:sym typeface="Arial"/>
            </a:endParaRPr>
          </a:p>
          <a:p>
            <a:pPr indent="0" lvl="0" marL="0" rtl="0" algn="l">
              <a:spcBef>
                <a:spcPts val="1200"/>
              </a:spcBef>
              <a:spcAft>
                <a:spcPts val="0"/>
              </a:spcAft>
              <a:buSzPts val="990"/>
              <a:buNone/>
            </a:pPr>
            <a:r>
              <a:t/>
            </a:r>
            <a:endParaRPr sz="378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109"/>
          <p:cNvSpPr txBox="1"/>
          <p:nvPr>
            <p:ph type="ctrTitle"/>
          </p:nvPr>
        </p:nvSpPr>
        <p:spPr>
          <a:xfrm>
            <a:off x="429825" y="-519925"/>
            <a:ext cx="8183700" cy="147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480"/>
              <a:t>WHAT DO YOU UNDERSTAND BY E-COMMERCE PRODUCT ?</a:t>
            </a:r>
            <a:endParaRPr sz="2480"/>
          </a:p>
        </p:txBody>
      </p:sp>
      <p:sp>
        <p:nvSpPr>
          <p:cNvPr id="577" name="Google Shape;577;p109"/>
          <p:cNvSpPr txBox="1"/>
          <p:nvPr>
            <p:ph idx="1" type="subTitle"/>
          </p:nvPr>
        </p:nvSpPr>
        <p:spPr>
          <a:xfrm>
            <a:off x="104050" y="840450"/>
            <a:ext cx="8565600" cy="3377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b="1" lang="en" sz="1900">
                <a:solidFill>
                  <a:schemeClr val="dk2"/>
                </a:solidFill>
                <a:latin typeface="Arial"/>
                <a:ea typeface="Arial"/>
                <a:cs typeface="Arial"/>
                <a:sym typeface="Arial"/>
              </a:rPr>
              <a:t>What is an E-Commerce Product?</a:t>
            </a:r>
            <a:endParaRPr b="1" sz="1900">
              <a:solidFill>
                <a:schemeClr val="dk2"/>
              </a:solidFill>
              <a:latin typeface="Arial"/>
              <a:ea typeface="Arial"/>
              <a:cs typeface="Arial"/>
              <a:sym typeface="Arial"/>
            </a:endParaRPr>
          </a:p>
          <a:p>
            <a:pPr indent="-336550" lvl="0" marL="457200" rtl="0" algn="l">
              <a:lnSpc>
                <a:spcPct val="115000"/>
              </a:lnSpc>
              <a:spcBef>
                <a:spcPts val="1200"/>
              </a:spcBef>
              <a:spcAft>
                <a:spcPts val="0"/>
              </a:spcAft>
              <a:buClr>
                <a:schemeClr val="dk2"/>
              </a:buClr>
              <a:buSzPts val="1700"/>
              <a:buFont typeface="Arial"/>
              <a:buChar char="●"/>
            </a:pPr>
            <a:r>
              <a:rPr b="1" lang="en" sz="1700">
                <a:solidFill>
                  <a:schemeClr val="dk2"/>
                </a:solidFill>
                <a:latin typeface="Arial"/>
                <a:ea typeface="Arial"/>
                <a:cs typeface="Arial"/>
                <a:sym typeface="Arial"/>
              </a:rPr>
              <a:t>Definition</a:t>
            </a:r>
            <a:r>
              <a:rPr lang="en" sz="1700">
                <a:solidFill>
                  <a:schemeClr val="dk2"/>
                </a:solidFill>
                <a:latin typeface="Arial"/>
                <a:ea typeface="Arial"/>
                <a:cs typeface="Arial"/>
                <a:sym typeface="Arial"/>
              </a:rPr>
              <a:t>: An e-commerce product refers to any item or service sold through an online platform, whether physical goods or digital products.</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Types</a:t>
            </a:r>
            <a:r>
              <a:rPr lang="en" sz="17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Physical Products</a:t>
            </a:r>
            <a:r>
              <a:rPr lang="en" sz="1700">
                <a:solidFill>
                  <a:schemeClr val="dk2"/>
                </a:solidFill>
                <a:latin typeface="Arial"/>
                <a:ea typeface="Arial"/>
                <a:cs typeface="Arial"/>
                <a:sym typeface="Arial"/>
              </a:rPr>
              <a:t>: Tangible items like electronics, clothing, or food.</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Digital Products</a:t>
            </a:r>
            <a:r>
              <a:rPr lang="en" sz="1700">
                <a:solidFill>
                  <a:schemeClr val="dk2"/>
                </a:solidFill>
                <a:latin typeface="Arial"/>
                <a:ea typeface="Arial"/>
                <a:cs typeface="Arial"/>
                <a:sym typeface="Arial"/>
              </a:rPr>
              <a:t>: Non-tangible products like software, eBooks, or online courses.</a:t>
            </a:r>
            <a:endParaRPr sz="1700">
              <a:solidFill>
                <a:schemeClr val="dk2"/>
              </a:solidFill>
              <a:latin typeface="Arial"/>
              <a:ea typeface="Arial"/>
              <a:cs typeface="Arial"/>
              <a:sym typeface="Arial"/>
            </a:endParaRPr>
          </a:p>
          <a:p>
            <a:pPr indent="-336550" lvl="1" marL="914400" rtl="0" algn="l">
              <a:lnSpc>
                <a:spcPct val="115000"/>
              </a:lnSpc>
              <a:spcBef>
                <a:spcPts val="0"/>
              </a:spcBef>
              <a:spcAft>
                <a:spcPts val="0"/>
              </a:spcAft>
              <a:buClr>
                <a:schemeClr val="dk2"/>
              </a:buClr>
              <a:buSzPts val="1700"/>
              <a:buFont typeface="Arial"/>
              <a:buChar char="○"/>
            </a:pPr>
            <a:r>
              <a:rPr b="1" lang="en" sz="1700">
                <a:solidFill>
                  <a:schemeClr val="dk2"/>
                </a:solidFill>
                <a:latin typeface="Arial"/>
                <a:ea typeface="Arial"/>
                <a:cs typeface="Arial"/>
                <a:sym typeface="Arial"/>
              </a:rPr>
              <a:t>Services</a:t>
            </a:r>
            <a:r>
              <a:rPr lang="en" sz="1700">
                <a:solidFill>
                  <a:schemeClr val="dk2"/>
                </a:solidFill>
                <a:latin typeface="Arial"/>
                <a:ea typeface="Arial"/>
                <a:cs typeface="Arial"/>
                <a:sym typeface="Arial"/>
              </a:rPr>
              <a:t>: Intangible offerings like consulting, subscription services, or event tickets.</a:t>
            </a:r>
            <a:endParaRPr sz="1700">
              <a:solidFill>
                <a:schemeClr val="dk2"/>
              </a:solidFill>
              <a:latin typeface="Arial"/>
              <a:ea typeface="Arial"/>
              <a:cs typeface="Arial"/>
              <a:sym typeface="Arial"/>
            </a:endParaRPr>
          </a:p>
          <a:p>
            <a:pPr indent="0" lvl="0" marL="0" rtl="0" algn="l">
              <a:spcBef>
                <a:spcPts val="1200"/>
              </a:spcBef>
              <a:spcAft>
                <a:spcPts val="0"/>
              </a:spcAft>
              <a:buNone/>
            </a:pPr>
            <a:r>
              <a:t/>
            </a:r>
            <a:endParaRPr sz="30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10"/>
          <p:cNvSpPr txBox="1"/>
          <p:nvPr>
            <p:ph type="ctrTitle"/>
          </p:nvPr>
        </p:nvSpPr>
        <p:spPr>
          <a:xfrm>
            <a:off x="184100" y="264475"/>
            <a:ext cx="8485500" cy="3841800"/>
          </a:xfrm>
          <a:prstGeom prst="rect">
            <a:avLst/>
          </a:prstGeom>
        </p:spPr>
        <p:txBody>
          <a:bodyPr anchorCtr="0" anchor="b" bIns="91425" lIns="91425" spcFirstLastPara="1" rIns="91425" wrap="square" tIns="91425">
            <a:normAutofit/>
          </a:bodyPr>
          <a:lstStyle/>
          <a:p>
            <a:pPr indent="0" lvl="0" marL="0" rtl="0" algn="l">
              <a:lnSpc>
                <a:spcPct val="115000"/>
              </a:lnSpc>
              <a:spcBef>
                <a:spcPts val="1400"/>
              </a:spcBef>
              <a:spcAft>
                <a:spcPts val="0"/>
              </a:spcAft>
              <a:buClr>
                <a:schemeClr val="dk2"/>
              </a:buClr>
              <a:buSzPts val="1100"/>
              <a:buFont typeface="Arial"/>
              <a:buNone/>
            </a:pPr>
            <a:r>
              <a:rPr lang="en" sz="2000">
                <a:latin typeface="Arial"/>
                <a:ea typeface="Arial"/>
                <a:cs typeface="Arial"/>
                <a:sym typeface="Arial"/>
              </a:rPr>
              <a:t>Key Elements of an E-Commerce Product</a:t>
            </a:r>
            <a:endParaRPr sz="20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Product Listing</a:t>
            </a:r>
            <a:r>
              <a:rPr b="0" lang="en" sz="1800">
                <a:latin typeface="Arial"/>
                <a:ea typeface="Arial"/>
                <a:cs typeface="Arial"/>
                <a:sym typeface="Arial"/>
              </a:rPr>
              <a:t>: Descriptions, images, and specifications of the product.</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Pricing</a:t>
            </a:r>
            <a:r>
              <a:rPr b="0" lang="en" sz="1800">
                <a:latin typeface="Arial"/>
                <a:ea typeface="Arial"/>
                <a:cs typeface="Arial"/>
                <a:sym typeface="Arial"/>
              </a:rPr>
              <a:t>: Set price for the product, discounts, promotions, or bundles.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Inventory Management</a:t>
            </a:r>
            <a:r>
              <a:rPr b="0" lang="en" sz="1800">
                <a:latin typeface="Arial"/>
                <a:ea typeface="Arial"/>
                <a:cs typeface="Arial"/>
                <a:sym typeface="Arial"/>
              </a:rPr>
              <a:t>: Tracking stock levels and availability in real-time.</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Shipping and Delivery</a:t>
            </a:r>
            <a:r>
              <a:rPr b="0" lang="en" sz="1800">
                <a:latin typeface="Arial"/>
                <a:ea typeface="Arial"/>
                <a:cs typeface="Arial"/>
                <a:sym typeface="Arial"/>
              </a:rPr>
              <a:t>: Details of shipping options, costs, and expected delivery times.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Customer Reviews</a:t>
            </a:r>
            <a:r>
              <a:rPr b="0" lang="en" sz="1800">
                <a:latin typeface="Arial"/>
                <a:ea typeface="Arial"/>
                <a:cs typeface="Arial"/>
                <a:sym typeface="Arial"/>
              </a:rPr>
              <a:t>: User-generated content that helps build trust and influence purchasing decisions.</a:t>
            </a:r>
            <a:endParaRPr b="0" sz="1800">
              <a:latin typeface="Arial"/>
              <a:ea typeface="Arial"/>
              <a:cs typeface="Arial"/>
              <a:sym typeface="Arial"/>
            </a:endParaRPr>
          </a:p>
          <a:p>
            <a:pPr indent="0" lvl="0" marL="0" rtl="0" algn="l">
              <a:spcBef>
                <a:spcPts val="1200"/>
              </a:spcBef>
              <a:spcAft>
                <a:spcPts val="0"/>
              </a:spcAft>
              <a:buNone/>
            </a:pPr>
            <a:r>
              <a:t/>
            </a:r>
            <a:endParaRPr sz="43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111"/>
          <p:cNvSpPr txBox="1"/>
          <p:nvPr>
            <p:ph type="ctrTitle"/>
          </p:nvPr>
        </p:nvSpPr>
        <p:spPr>
          <a:xfrm>
            <a:off x="104050" y="344175"/>
            <a:ext cx="8629500" cy="36021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000">
                <a:latin typeface="Arial"/>
                <a:ea typeface="Arial"/>
                <a:cs typeface="Arial"/>
                <a:sym typeface="Arial"/>
              </a:rPr>
              <a:t>How E-Commerce Products are Sold</a:t>
            </a:r>
            <a:endParaRPr sz="20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 sz="1800">
                <a:latin typeface="Arial"/>
                <a:ea typeface="Arial"/>
                <a:cs typeface="Arial"/>
                <a:sym typeface="Arial"/>
              </a:rPr>
              <a:t>Online Stores</a:t>
            </a:r>
            <a:r>
              <a:rPr b="0" lang="en" sz="1800">
                <a:latin typeface="Arial"/>
                <a:ea typeface="Arial"/>
                <a:cs typeface="Arial"/>
                <a:sym typeface="Arial"/>
              </a:rPr>
              <a:t>: Dedicated e-commerce websites or marketplaces (e.g., Amazon, Shopify).</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Marketplaces</a:t>
            </a:r>
            <a:r>
              <a:rPr b="0" lang="en" sz="1800">
                <a:latin typeface="Arial"/>
                <a:ea typeface="Arial"/>
                <a:cs typeface="Arial"/>
                <a:sym typeface="Arial"/>
              </a:rPr>
              <a:t>: Third-party platforms where businesses list products for sale (e.g., eBay, Etsy).</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Social Media</a:t>
            </a:r>
            <a:r>
              <a:rPr b="0" lang="en" sz="1800">
                <a:latin typeface="Arial"/>
                <a:ea typeface="Arial"/>
                <a:cs typeface="Arial"/>
                <a:sym typeface="Arial"/>
              </a:rPr>
              <a:t>: Platforms like Instagram or Facebook allow businesses to sell directly through social commerce features.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Mobile Apps</a:t>
            </a:r>
            <a:r>
              <a:rPr b="0" lang="en" sz="1800">
                <a:latin typeface="Arial"/>
                <a:ea typeface="Arial"/>
                <a:cs typeface="Arial"/>
                <a:sym typeface="Arial"/>
              </a:rPr>
              <a:t>: Dedicated shopping apps where users can purchase directly from their phones.</a:t>
            </a:r>
            <a:endParaRPr b="0" sz="1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