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7" r:id="rId2"/>
    <p:sldId id="270" r:id="rId3"/>
    <p:sldId id="269" r:id="rId4"/>
    <p:sldId id="258" r:id="rId5"/>
    <p:sldId id="263" r:id="rId6"/>
    <p:sldId id="262" r:id="rId7"/>
    <p:sldId id="276" r:id="rId8"/>
    <p:sldId id="277" r:id="rId9"/>
    <p:sldId id="278" r:id="rId10"/>
    <p:sldId id="272" r:id="rId11"/>
    <p:sldId id="265" r:id="rId12"/>
    <p:sldId id="266" r:id="rId13"/>
    <p:sldId id="279" r:id="rId14"/>
    <p:sldId id="280" r:id="rId15"/>
    <p:sldId id="282" r:id="rId16"/>
    <p:sldId id="267" r:id="rId17"/>
    <p:sldId id="271" r:id="rId18"/>
    <p:sldId id="268" r:id="rId19"/>
    <p:sldId id="26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 autoAdjust="0"/>
    <p:restoredTop sz="94434" autoAdjust="0"/>
  </p:normalViewPr>
  <p:slideViewPr>
    <p:cSldViewPr>
      <p:cViewPr varScale="1">
        <p:scale>
          <a:sx n="78" d="100"/>
          <a:sy n="78" d="100"/>
        </p:scale>
        <p:origin x="700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90863-8249-4F28-9E1B-DAE4A4D895B3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6CB1-8C8E-411B-852F-CA5695E76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12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Monday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CEEBA-04DE-4472-A8C7-A20FF2B96E9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9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sunday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CEEBA-04DE-4472-A8C7-A20FF2B96E9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35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sunday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CEEBA-04DE-4472-A8C7-A20FF2B96E9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561" y="1391915"/>
            <a:ext cx="7772400" cy="11025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Calendar</a:t>
            </a:r>
            <a:endParaRPr lang="en-IN" sz="9600" b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149198"/>
            <a:ext cx="4267200" cy="590550"/>
          </a:xfr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Logical Reasoning</a:t>
            </a:r>
            <a:endParaRPr lang="en-I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00338"/>
            <a:ext cx="3581400" cy="22763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220562">
            <a:off x="-66394" y="332503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January</a:t>
            </a:r>
          </a:p>
        </p:txBody>
      </p:sp>
      <p:sp>
        <p:nvSpPr>
          <p:cNvPr id="6" name="Oval 5"/>
          <p:cNvSpPr/>
          <p:nvPr/>
        </p:nvSpPr>
        <p:spPr>
          <a:xfrm rot="19379745">
            <a:off x="-130377" y="567117"/>
            <a:ext cx="2286000" cy="5325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February</a:t>
            </a:r>
          </a:p>
        </p:txBody>
      </p:sp>
      <p:sp>
        <p:nvSpPr>
          <p:cNvPr id="7" name="TextBox 6"/>
          <p:cNvSpPr txBox="1"/>
          <p:nvPr/>
        </p:nvSpPr>
        <p:spPr>
          <a:xfrm rot="19970220">
            <a:off x="604623" y="122510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march</a:t>
            </a:r>
          </a:p>
        </p:txBody>
      </p:sp>
      <p:sp>
        <p:nvSpPr>
          <p:cNvPr id="9" name="TextBox 8"/>
          <p:cNvSpPr txBox="1"/>
          <p:nvPr/>
        </p:nvSpPr>
        <p:spPr>
          <a:xfrm rot="20599706">
            <a:off x="791881" y="1661169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April</a:t>
            </a:r>
          </a:p>
        </p:txBody>
      </p:sp>
      <p:sp>
        <p:nvSpPr>
          <p:cNvPr id="10" name="TextBox 9"/>
          <p:cNvSpPr txBox="1"/>
          <p:nvPr/>
        </p:nvSpPr>
        <p:spPr>
          <a:xfrm rot="20562464">
            <a:off x="883251" y="1991941"/>
            <a:ext cx="731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May</a:t>
            </a:r>
          </a:p>
        </p:txBody>
      </p:sp>
      <p:sp>
        <p:nvSpPr>
          <p:cNvPr id="11" name="TextBox 10"/>
          <p:cNvSpPr txBox="1"/>
          <p:nvPr/>
        </p:nvSpPr>
        <p:spPr>
          <a:xfrm rot="20638958">
            <a:off x="931689" y="2380515"/>
            <a:ext cx="785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June</a:t>
            </a:r>
          </a:p>
        </p:txBody>
      </p:sp>
      <p:sp>
        <p:nvSpPr>
          <p:cNvPr id="12" name="TextBox 11"/>
          <p:cNvSpPr txBox="1"/>
          <p:nvPr/>
        </p:nvSpPr>
        <p:spPr>
          <a:xfrm rot="20228492">
            <a:off x="1088607" y="274463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July</a:t>
            </a:r>
          </a:p>
        </p:txBody>
      </p:sp>
      <p:sp>
        <p:nvSpPr>
          <p:cNvPr id="13" name="TextBox 12"/>
          <p:cNvSpPr txBox="1"/>
          <p:nvPr/>
        </p:nvSpPr>
        <p:spPr>
          <a:xfrm rot="19689477">
            <a:off x="1099681" y="3095544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august</a:t>
            </a:r>
          </a:p>
        </p:txBody>
      </p:sp>
      <p:sp>
        <p:nvSpPr>
          <p:cNvPr id="14" name="TextBox 13"/>
          <p:cNvSpPr txBox="1"/>
          <p:nvPr/>
        </p:nvSpPr>
        <p:spPr>
          <a:xfrm rot="19493834">
            <a:off x="1165716" y="3463212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September</a:t>
            </a:r>
          </a:p>
        </p:txBody>
      </p:sp>
      <p:sp>
        <p:nvSpPr>
          <p:cNvPr id="15" name="TextBox 14"/>
          <p:cNvSpPr txBox="1"/>
          <p:nvPr/>
        </p:nvSpPr>
        <p:spPr>
          <a:xfrm rot="19204473">
            <a:off x="1438707" y="3812083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October</a:t>
            </a:r>
          </a:p>
        </p:txBody>
      </p:sp>
      <p:sp>
        <p:nvSpPr>
          <p:cNvPr id="16" name="TextBox 15"/>
          <p:cNvSpPr txBox="1"/>
          <p:nvPr/>
        </p:nvSpPr>
        <p:spPr>
          <a:xfrm rot="19271262">
            <a:off x="1500023" y="4170106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November</a:t>
            </a:r>
          </a:p>
        </p:txBody>
      </p:sp>
      <p:sp>
        <p:nvSpPr>
          <p:cNvPr id="17" name="TextBox 16"/>
          <p:cNvSpPr txBox="1"/>
          <p:nvPr/>
        </p:nvSpPr>
        <p:spPr>
          <a:xfrm rot="19124333">
            <a:off x="1966268" y="4258180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65000"/>
                  </a:schemeClr>
                </a:solidFill>
                <a:latin typeface="Algerian" panose="04020705040A02060702" pitchFamily="82" charset="0"/>
              </a:rPr>
              <a:t>December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86" y="203490"/>
            <a:ext cx="8229600" cy="857250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Lecture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38" y="1581150"/>
            <a:ext cx="8229600" cy="3394472"/>
          </a:xfrm>
        </p:spPr>
        <p:txBody>
          <a:bodyPr>
            <a:norm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Practice examples on-</a:t>
            </a:r>
          </a:p>
          <a:p>
            <a:pPr marL="0" indent="0">
              <a:buNone/>
            </a:pPr>
            <a:r>
              <a:rPr lang="en-GB" dirty="0">
                <a:latin typeface="Comic Sans MS" panose="030F0702030302020204" pitchFamily="66" charset="0"/>
              </a:rPr>
              <a:t>		 (</a:t>
            </a:r>
            <a:r>
              <a:rPr lang="en-GB" dirty="0" err="1">
                <a:latin typeface="Comic Sans MS" panose="030F0702030302020204" pitchFamily="66" charset="0"/>
              </a:rPr>
              <a:t>i</a:t>
            </a:r>
            <a:r>
              <a:rPr lang="en-GB" dirty="0">
                <a:latin typeface="Comic Sans MS" panose="030F0702030302020204" pitchFamily="66" charset="0"/>
              </a:rPr>
              <a:t>) Finding day with reference date</a:t>
            </a:r>
          </a:p>
          <a:p>
            <a:pPr marL="0" indent="0">
              <a:buNone/>
            </a:pPr>
            <a:r>
              <a:rPr lang="en-GB" dirty="0">
                <a:latin typeface="Comic Sans MS" panose="030F0702030302020204" pitchFamily="66" charset="0"/>
              </a:rPr>
              <a:t>		(ii) Finding day without any reference</a:t>
            </a:r>
          </a:p>
        </p:txBody>
      </p:sp>
    </p:spTree>
    <p:extLst>
      <p:ext uri="{BB962C8B-B14F-4D97-AF65-F5344CB8AC3E}">
        <p14:creationId xmlns:p14="http://schemas.microsoft.com/office/powerpoint/2010/main" val="370805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791200" y="0"/>
            <a:ext cx="3352800" cy="5143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Lets solve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6667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If today is 15 February 2019, Friday then 2</a:t>
            </a:r>
            <a:r>
              <a:rPr lang="en-IN" baseline="30000" dirty="0">
                <a:latin typeface="Comic Sans MS" panose="030F0702030302020204" pitchFamily="66" charset="0"/>
              </a:rPr>
              <a:t>nd</a:t>
            </a:r>
            <a:r>
              <a:rPr lang="en-IN" dirty="0">
                <a:latin typeface="Comic Sans MS" panose="030F0702030302020204" pitchFamily="66" charset="0"/>
              </a:rPr>
              <a:t> October of the same year is,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8575" y="954807"/>
            <a:ext cx="5029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February –  13  :  6              ( 28-15)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     March –  31 :  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        April –  30 :  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         May –  31 :  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         June –  30 :  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           July –  31 :  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     August –  31 :  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September –  30 :  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   October –    2 : 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705350"/>
            <a:ext cx="28956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514600" y="1581150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514600" y="1950965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514600" y="2844042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14600" y="3660396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514600" y="4068573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514600" y="4435733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Equal 17"/>
          <p:cNvSpPr/>
          <p:nvPr/>
        </p:nvSpPr>
        <p:spPr>
          <a:xfrm>
            <a:off x="2133600" y="4746368"/>
            <a:ext cx="266700" cy="350149"/>
          </a:xfrm>
          <a:prstGeom prst="mathEqual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8400" y="4705350"/>
            <a:ext cx="5334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2000" b="1" dirty="0"/>
              <a:t>12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165735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Friday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+ 5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24193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Answer : Wednesday</a:t>
            </a:r>
          </a:p>
        </p:txBody>
      </p:sp>
      <p:cxnSp>
        <p:nvCxnSpPr>
          <p:cNvPr id="3" name="Straight Arrow Connector 2"/>
          <p:cNvCxnSpPr>
            <a:stCxn id="19" idx="3"/>
          </p:cNvCxnSpPr>
          <p:nvPr/>
        </p:nvCxnSpPr>
        <p:spPr>
          <a:xfrm flipV="1">
            <a:off x="2971800" y="2303681"/>
            <a:ext cx="2209800" cy="26017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5791200" y="0"/>
            <a:ext cx="3352800" cy="5143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Lets solve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6667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If today is 27 December 2021, Saturday then 3</a:t>
            </a:r>
            <a:r>
              <a:rPr lang="en-IN" baseline="30000" dirty="0">
                <a:latin typeface="Comic Sans MS" panose="030F0702030302020204" pitchFamily="66" charset="0"/>
              </a:rPr>
              <a:t>nd</a:t>
            </a:r>
            <a:r>
              <a:rPr lang="en-IN" dirty="0">
                <a:latin typeface="Comic Sans MS" panose="030F0702030302020204" pitchFamily="66" charset="0"/>
              </a:rPr>
              <a:t> August of the same year is,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1004493"/>
            <a:ext cx="5029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     August –  28 :  0                  (31-3=28)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September –  30 :  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    October –  31 :  3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November – 30 :  2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omic Sans MS" panose="030F0702030302020204" pitchFamily="66" charset="0"/>
              </a:rPr>
              <a:t> December – 27 :  6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6433" y="3174318"/>
            <a:ext cx="28956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Equal 17"/>
          <p:cNvSpPr/>
          <p:nvPr/>
        </p:nvSpPr>
        <p:spPr>
          <a:xfrm>
            <a:off x="1981200" y="3193850"/>
            <a:ext cx="266700" cy="350149"/>
          </a:xfrm>
          <a:prstGeom prst="mathEqual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8400" y="3193850"/>
            <a:ext cx="457200" cy="4001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omic Sans MS" panose="030F0702030302020204" pitchFamily="66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165735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Saturday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- 6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24193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mic Sans MS" panose="030F0702030302020204" pitchFamily="66" charset="0"/>
              </a:rPr>
              <a:t>Answer : Sunday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514600" y="1581150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514600" y="1989327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514600" y="2356487"/>
            <a:ext cx="2286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2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42476" y="437240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47831" y="4393003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63740" y="440250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057713" y="440250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57713" y="442124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60558" y="441231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054530" y="441577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54530" y="44095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60558" y="441329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60558" y="441357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55646" y="440695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057713" y="441279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066586" y="440901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064572" y="439951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36672" y="438507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36672" y="4407019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051410" y="439341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046721" y="4386400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050363" y="440254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50363" y="440915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041696" y="440831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046721" y="439470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45464" y="439022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41804" y="441577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056063" y="439425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041696" y="440257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036672" y="438617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060974" y="441202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8060974" y="4422393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036672" y="441660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051371" y="441660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055797" y="441660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049674" y="440108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063660" y="439133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48495" y="440200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8038958" y="442535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069534" y="442019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037016" y="44358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041456" y="443498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042811" y="441545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008433" y="4431729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054772" y="4404893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031314" y="43851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43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039514" y="439562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44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033106" y="4382830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996010" y="439456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46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030041" y="440934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8027080" y="437324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48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036805" y="439152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023335" y="439236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054265" y="440582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8055488" y="4405849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055418" y="441014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53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035173" y="441325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029829" y="440362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8035384" y="439203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56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021803" y="440438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57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029634" y="439152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8040897" y="439548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59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040897" y="44358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60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79861" y="3158176"/>
            <a:ext cx="1592453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TIME UP !!!!!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52038" y="133350"/>
            <a:ext cx="3820277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Comic Sans MS" panose="030F0702030302020204" pitchFamily="66" charset="0"/>
              </a:rPr>
              <a:t>If 2</a:t>
            </a:r>
            <a:r>
              <a:rPr lang="en-GB" sz="2400" baseline="30000" dirty="0">
                <a:latin typeface="Comic Sans MS" panose="030F0702030302020204" pitchFamily="66" charset="0"/>
              </a:rPr>
              <a:t>nd</a:t>
            </a:r>
            <a:r>
              <a:rPr lang="en-GB" sz="2400" dirty="0">
                <a:latin typeface="Comic Sans MS" panose="030F0702030302020204" pitchFamily="66" charset="0"/>
              </a:rPr>
              <a:t> April = Friday then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Comic Sans MS" panose="030F0702030302020204" pitchFamily="66" charset="0"/>
              </a:rPr>
              <a:t>5</a:t>
            </a:r>
            <a:r>
              <a:rPr lang="en-GB" sz="2400" baseline="30000" dirty="0">
                <a:latin typeface="Comic Sans MS" panose="030F0702030302020204" pitchFamily="66" charset="0"/>
              </a:rPr>
              <a:t>th</a:t>
            </a:r>
            <a:r>
              <a:rPr lang="en-GB" sz="2400" dirty="0">
                <a:latin typeface="Comic Sans MS" panose="030F0702030302020204" pitchFamily="66" charset="0"/>
              </a:rPr>
              <a:t> July of same year=?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186651" cy="3158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1333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280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50"/>
                            </p:stCondLst>
                            <p:childTnLst>
                              <p:par>
                                <p:cTn id="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250"/>
                            </p:stCondLst>
                            <p:childTnLst>
                              <p:par>
                                <p:cTn id="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50"/>
                            </p:stCondLst>
                            <p:childTnLst>
                              <p:par>
                                <p:cTn id="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250"/>
                            </p:stCondLst>
                            <p:childTnLst>
                              <p:par>
                                <p:cTn id="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250"/>
                            </p:stCondLst>
                            <p:childTnLst>
                              <p:par>
                                <p:cTn id="5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250"/>
                            </p:stCondLst>
                            <p:childTnLst>
                              <p:par>
                                <p:cTn id="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250"/>
                            </p:stCondLst>
                            <p:childTnLst>
                              <p:par>
                                <p:cTn id="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250"/>
                            </p:stCondLst>
                            <p:childTnLst>
                              <p:par>
                                <p:cTn id="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250"/>
                            </p:stCondLst>
                            <p:childTnLst>
                              <p:par>
                                <p:cTn id="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250"/>
                            </p:stCondLst>
                            <p:childTnLst>
                              <p:par>
                                <p:cTn id="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250"/>
                            </p:stCondLst>
                            <p:childTnLst>
                              <p:par>
                                <p:cTn id="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250"/>
                            </p:stCondLst>
                            <p:childTnLst>
                              <p:par>
                                <p:cTn id="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250"/>
                            </p:stCondLst>
                            <p:childTnLst>
                              <p:par>
                                <p:cTn id="8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250"/>
                            </p:stCondLst>
                            <p:childTnLst>
                              <p:par>
                                <p:cTn id="8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25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25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250"/>
                            </p:stCondLst>
                            <p:childTnLst>
                              <p:par>
                                <p:cTn id="1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250"/>
                            </p:stCondLst>
                            <p:childTnLst>
                              <p:par>
                                <p:cTn id="1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250"/>
                            </p:stCondLst>
                            <p:childTnLst>
                              <p:par>
                                <p:cTn id="1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250"/>
                            </p:stCondLst>
                            <p:childTnLst>
                              <p:par>
                                <p:cTn id="1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250"/>
                            </p:stCondLst>
                            <p:childTnLst>
                              <p:par>
                                <p:cTn id="1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250"/>
                            </p:stCondLst>
                            <p:childTnLst>
                              <p:par>
                                <p:cTn id="1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250"/>
                            </p:stCondLst>
                            <p:childTnLst>
                              <p:par>
                                <p:cTn id="1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250"/>
                            </p:stCondLst>
                            <p:childTnLst>
                              <p:par>
                                <p:cTn id="1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250"/>
                            </p:stCondLst>
                            <p:childTnLst>
                              <p:par>
                                <p:cTn id="1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250"/>
                            </p:stCondLst>
                            <p:childTnLst>
                              <p:par>
                                <p:cTn id="1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4250"/>
                            </p:stCondLst>
                            <p:childTnLst>
                              <p:par>
                                <p:cTn id="1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250"/>
                            </p:stCondLst>
                            <p:childTnLst>
                              <p:par>
                                <p:cTn id="1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250"/>
                            </p:stCondLst>
                            <p:childTnLst>
                              <p:par>
                                <p:cTn id="1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250"/>
                            </p:stCondLst>
                            <p:childTnLst>
                              <p:par>
                                <p:cTn id="15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8250"/>
                            </p:stCondLst>
                            <p:childTnLst>
                              <p:par>
                                <p:cTn id="1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250"/>
                            </p:stCondLst>
                            <p:childTnLst>
                              <p:par>
                                <p:cTn id="1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250"/>
                            </p:stCondLst>
                            <p:childTnLst>
                              <p:par>
                                <p:cTn id="1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1250"/>
                            </p:stCondLst>
                            <p:childTnLst>
                              <p:par>
                                <p:cTn id="1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250"/>
                            </p:stCondLst>
                            <p:childTnLst>
                              <p:par>
                                <p:cTn id="1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3250"/>
                            </p:stCondLst>
                            <p:childTnLst>
                              <p:par>
                                <p:cTn id="1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4250"/>
                            </p:stCondLst>
                            <p:childTnLst>
                              <p:par>
                                <p:cTn id="1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250"/>
                            </p:stCondLst>
                            <p:childTnLst>
                              <p:par>
                                <p:cTn id="18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6250"/>
                            </p:stCondLst>
                            <p:childTnLst>
                              <p:par>
                                <p:cTn id="18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7250"/>
                            </p:stCondLst>
                            <p:childTnLst>
                              <p:par>
                                <p:cTn id="1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250"/>
                            </p:stCondLst>
                            <p:childTnLst>
                              <p:par>
                                <p:cTn id="1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9250"/>
                            </p:stCondLst>
                            <p:childTnLst>
                              <p:par>
                                <p:cTn id="2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250"/>
                            </p:stCondLst>
                            <p:childTnLst>
                              <p:par>
                                <p:cTn id="2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250"/>
                            </p:stCondLst>
                            <p:childTnLst>
                              <p:par>
                                <p:cTn id="2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2250"/>
                            </p:stCondLst>
                            <p:childTnLst>
                              <p:par>
                                <p:cTn id="2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3250"/>
                            </p:stCondLst>
                            <p:childTnLst>
                              <p:par>
                                <p:cTn id="2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250"/>
                            </p:stCondLst>
                            <p:childTnLst>
                              <p:par>
                                <p:cTn id="2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5250"/>
                            </p:stCondLst>
                            <p:childTnLst>
                              <p:par>
                                <p:cTn id="2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6250"/>
                            </p:stCondLst>
                            <p:childTnLst>
                              <p:par>
                                <p:cTn id="2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250"/>
                            </p:stCondLst>
                            <p:childTnLst>
                              <p:par>
                                <p:cTn id="2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8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925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025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3429" y="133350"/>
            <a:ext cx="3942105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100" dirty="0">
                <a:solidFill>
                  <a:srgbClr val="C00000"/>
                </a:solidFill>
                <a:latin typeface="Comic Sans MS" panose="030F0702030302020204" pitchFamily="66" charset="0"/>
              </a:rPr>
              <a:t>If 14 February 2021 – Sunday</a:t>
            </a:r>
          </a:p>
          <a:p>
            <a:r>
              <a:rPr lang="en-GB" sz="2100" dirty="0">
                <a:solidFill>
                  <a:srgbClr val="C00000"/>
                </a:solidFill>
                <a:latin typeface="Comic Sans MS" panose="030F0702030302020204" pitchFamily="66" charset="0"/>
              </a:rPr>
              <a:t>Then 6</a:t>
            </a:r>
            <a:r>
              <a:rPr lang="en-GB" sz="2100" baseline="30000" dirty="0">
                <a:solidFill>
                  <a:srgbClr val="C00000"/>
                </a:solidFill>
                <a:latin typeface="Comic Sans MS" panose="030F0702030302020204" pitchFamily="66" charset="0"/>
              </a:rPr>
              <a:t>th</a:t>
            </a:r>
            <a:r>
              <a:rPr lang="en-GB" sz="2100" dirty="0">
                <a:solidFill>
                  <a:srgbClr val="C00000"/>
                </a:solidFill>
                <a:latin typeface="Comic Sans MS" panose="030F0702030302020204" pitchFamily="66" charset="0"/>
              </a:rPr>
              <a:t>  June 2021 - 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186651" cy="3158175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8042476" y="437240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047831" y="4393003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8063740" y="440250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8057713" y="440250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057713" y="442124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060558" y="441231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054530" y="441577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8054530" y="44095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060558" y="441329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8060558" y="441357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055646" y="440695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8057713" y="441279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066586" y="440901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8064572" y="439951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036672" y="438507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8036672" y="4407019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51410" y="439341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8046721" y="4386400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8050363" y="440254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8050363" y="440915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041696" y="440831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046721" y="439470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8045464" y="439022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8041804" y="441577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056063" y="439425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41696" y="440257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8036672" y="438617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8060974" y="441202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8060974" y="4422393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8036672" y="441660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8051371" y="441660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8055797" y="441660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8049674" y="440108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8063660" y="439133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8048495" y="440200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038958" y="442535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069534" y="442019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8037016" y="44358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8041456" y="443498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8042811" y="441545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8008433" y="4431729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8054772" y="4404893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8031314" y="43851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43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8039514" y="439562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44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8033106" y="4382830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996010" y="439456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8030041" y="440934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8027080" y="437324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48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8036805" y="439152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8023335" y="439236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054265" y="440582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8055488" y="4405849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8055418" y="441014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53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8035173" y="441325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54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8029829" y="440362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8035384" y="439203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8021803" y="440438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57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029634" y="439152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8040897" y="439548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59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8040897" y="44358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60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712352" y="3903702"/>
            <a:ext cx="123229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TIME UP !!!!!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95600" y="1333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89533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50"/>
                            </p:stCondLst>
                            <p:childTnLst>
                              <p:par>
                                <p:cTn id="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250"/>
                            </p:stCondLst>
                            <p:childTnLst>
                              <p:par>
                                <p:cTn id="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50"/>
                            </p:stCondLst>
                            <p:childTnLst>
                              <p:par>
                                <p:cTn id="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250"/>
                            </p:stCondLst>
                            <p:childTnLst>
                              <p:par>
                                <p:cTn id="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250"/>
                            </p:stCondLst>
                            <p:childTnLst>
                              <p:par>
                                <p:cTn id="5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250"/>
                            </p:stCondLst>
                            <p:childTnLst>
                              <p:par>
                                <p:cTn id="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250"/>
                            </p:stCondLst>
                            <p:childTnLst>
                              <p:par>
                                <p:cTn id="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250"/>
                            </p:stCondLst>
                            <p:childTnLst>
                              <p:par>
                                <p:cTn id="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250"/>
                            </p:stCondLst>
                            <p:childTnLst>
                              <p:par>
                                <p:cTn id="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250"/>
                            </p:stCondLst>
                            <p:childTnLst>
                              <p:par>
                                <p:cTn id="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250"/>
                            </p:stCondLst>
                            <p:childTnLst>
                              <p:par>
                                <p:cTn id="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250"/>
                            </p:stCondLst>
                            <p:childTnLst>
                              <p:par>
                                <p:cTn id="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250"/>
                            </p:stCondLst>
                            <p:childTnLst>
                              <p:par>
                                <p:cTn id="8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250"/>
                            </p:stCondLst>
                            <p:childTnLst>
                              <p:par>
                                <p:cTn id="8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25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25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250"/>
                            </p:stCondLst>
                            <p:childTnLst>
                              <p:par>
                                <p:cTn id="1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250"/>
                            </p:stCondLst>
                            <p:childTnLst>
                              <p:par>
                                <p:cTn id="1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250"/>
                            </p:stCondLst>
                            <p:childTnLst>
                              <p:par>
                                <p:cTn id="1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250"/>
                            </p:stCondLst>
                            <p:childTnLst>
                              <p:par>
                                <p:cTn id="1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250"/>
                            </p:stCondLst>
                            <p:childTnLst>
                              <p:par>
                                <p:cTn id="1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250"/>
                            </p:stCondLst>
                            <p:childTnLst>
                              <p:par>
                                <p:cTn id="1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250"/>
                            </p:stCondLst>
                            <p:childTnLst>
                              <p:par>
                                <p:cTn id="1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250"/>
                            </p:stCondLst>
                            <p:childTnLst>
                              <p:par>
                                <p:cTn id="1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250"/>
                            </p:stCondLst>
                            <p:childTnLst>
                              <p:par>
                                <p:cTn id="1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250"/>
                            </p:stCondLst>
                            <p:childTnLst>
                              <p:par>
                                <p:cTn id="1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4250"/>
                            </p:stCondLst>
                            <p:childTnLst>
                              <p:par>
                                <p:cTn id="1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250"/>
                            </p:stCondLst>
                            <p:childTnLst>
                              <p:par>
                                <p:cTn id="1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250"/>
                            </p:stCondLst>
                            <p:childTnLst>
                              <p:par>
                                <p:cTn id="1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250"/>
                            </p:stCondLst>
                            <p:childTnLst>
                              <p:par>
                                <p:cTn id="15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8250"/>
                            </p:stCondLst>
                            <p:childTnLst>
                              <p:par>
                                <p:cTn id="1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250"/>
                            </p:stCondLst>
                            <p:childTnLst>
                              <p:par>
                                <p:cTn id="1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250"/>
                            </p:stCondLst>
                            <p:childTnLst>
                              <p:par>
                                <p:cTn id="1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1250"/>
                            </p:stCondLst>
                            <p:childTnLst>
                              <p:par>
                                <p:cTn id="1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250"/>
                            </p:stCondLst>
                            <p:childTnLst>
                              <p:par>
                                <p:cTn id="1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3250"/>
                            </p:stCondLst>
                            <p:childTnLst>
                              <p:par>
                                <p:cTn id="1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4250"/>
                            </p:stCondLst>
                            <p:childTnLst>
                              <p:par>
                                <p:cTn id="1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250"/>
                            </p:stCondLst>
                            <p:childTnLst>
                              <p:par>
                                <p:cTn id="18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6250"/>
                            </p:stCondLst>
                            <p:childTnLst>
                              <p:par>
                                <p:cTn id="18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7250"/>
                            </p:stCondLst>
                            <p:childTnLst>
                              <p:par>
                                <p:cTn id="1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250"/>
                            </p:stCondLst>
                            <p:childTnLst>
                              <p:par>
                                <p:cTn id="1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9250"/>
                            </p:stCondLst>
                            <p:childTnLst>
                              <p:par>
                                <p:cTn id="2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250"/>
                            </p:stCondLst>
                            <p:childTnLst>
                              <p:par>
                                <p:cTn id="2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250"/>
                            </p:stCondLst>
                            <p:childTnLst>
                              <p:par>
                                <p:cTn id="2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2250"/>
                            </p:stCondLst>
                            <p:childTnLst>
                              <p:par>
                                <p:cTn id="2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3250"/>
                            </p:stCondLst>
                            <p:childTnLst>
                              <p:par>
                                <p:cTn id="2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250"/>
                            </p:stCondLst>
                            <p:childTnLst>
                              <p:par>
                                <p:cTn id="2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5250"/>
                            </p:stCondLst>
                            <p:childTnLst>
                              <p:par>
                                <p:cTn id="2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6250"/>
                            </p:stCondLst>
                            <p:childTnLst>
                              <p:par>
                                <p:cTn id="2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250"/>
                            </p:stCondLst>
                            <p:childTnLst>
                              <p:par>
                                <p:cTn id="2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8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925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025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186651" cy="3158175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8042476" y="437240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8047831" y="4393003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8063740" y="440250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8057713" y="440250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8057713" y="442124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8060558" y="441231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8054530" y="441577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8054530" y="44095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8060558" y="441329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8060558" y="441357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055646" y="440695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8057713" y="441279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8066586" y="440901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8064572" y="439951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8036672" y="438507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8036672" y="4407019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51410" y="439341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8046721" y="4386400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8050363" y="440254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8050363" y="440915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041696" y="440831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046721" y="439470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8045464" y="439022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8041804" y="441577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056063" y="439425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41696" y="440257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3" name="Rounded Rectangle 92"/>
          <p:cNvSpPr/>
          <p:nvPr/>
        </p:nvSpPr>
        <p:spPr>
          <a:xfrm>
            <a:off x="8036672" y="438617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8060974" y="441202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8060974" y="4422393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8036672" y="441660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8051371" y="441660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8055797" y="4416601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8049674" y="440108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33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8063660" y="439133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34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8048495" y="440200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038958" y="442535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8069534" y="442019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37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8037016" y="44358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38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8041456" y="443498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8042811" y="441545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107" name="Rounded Rectangle 106"/>
          <p:cNvSpPr/>
          <p:nvPr/>
        </p:nvSpPr>
        <p:spPr>
          <a:xfrm>
            <a:off x="8008433" y="4431729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8054772" y="4404893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42</a:t>
            </a:r>
          </a:p>
        </p:txBody>
      </p:sp>
      <p:sp>
        <p:nvSpPr>
          <p:cNvPr id="109" name="Rounded Rectangle 108"/>
          <p:cNvSpPr/>
          <p:nvPr/>
        </p:nvSpPr>
        <p:spPr>
          <a:xfrm>
            <a:off x="8031314" y="43851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43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8039514" y="4395626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44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8033106" y="4382830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45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7996010" y="4394568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46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8030041" y="440934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47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8027080" y="437324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48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8036805" y="439152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49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8023335" y="439236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8054265" y="440582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51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8055488" y="4405849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8055418" y="441014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53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8035173" y="441325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54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8029829" y="440362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55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8035384" y="4392035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56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8021803" y="4404387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57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8029634" y="439152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58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8040897" y="4395484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59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8040897" y="4435812"/>
            <a:ext cx="664982" cy="293333"/>
          </a:xfrm>
          <a:prstGeom prst="roundRect">
            <a:avLst/>
          </a:prstGeom>
          <a:solidFill>
            <a:schemeClr val="bg1"/>
          </a:solidFill>
          <a:ln w="571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60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712352" y="3903702"/>
            <a:ext cx="1232296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TIME UP !!!!!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95600" y="1333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Comic Sans MS" panose="030F0702030302020204" pitchFamily="66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536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50"/>
                            </p:stCondLst>
                            <p:childTnLst>
                              <p:par>
                                <p:cTn id="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50"/>
                            </p:stCondLst>
                            <p:childTnLst>
                              <p:par>
                                <p:cTn id="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250"/>
                            </p:stCondLst>
                            <p:childTnLst>
                              <p:par>
                                <p:cTn id="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250"/>
                            </p:stCondLst>
                            <p:childTnLst>
                              <p:par>
                                <p:cTn id="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250"/>
                            </p:stCondLst>
                            <p:childTnLst>
                              <p:par>
                                <p:cTn id="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50"/>
                            </p:stCondLst>
                            <p:childTnLst>
                              <p:par>
                                <p:cTn id="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250"/>
                            </p:stCondLst>
                            <p:childTnLst>
                              <p:par>
                                <p:cTn id="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250"/>
                            </p:stCondLst>
                            <p:childTnLst>
                              <p:par>
                                <p:cTn id="5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250"/>
                            </p:stCondLst>
                            <p:childTnLst>
                              <p:par>
                                <p:cTn id="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250"/>
                            </p:stCondLst>
                            <p:childTnLst>
                              <p:par>
                                <p:cTn id="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250"/>
                            </p:stCondLst>
                            <p:childTnLst>
                              <p:par>
                                <p:cTn id="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250"/>
                            </p:stCondLst>
                            <p:childTnLst>
                              <p:par>
                                <p:cTn id="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250"/>
                            </p:stCondLst>
                            <p:childTnLst>
                              <p:par>
                                <p:cTn id="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250"/>
                            </p:stCondLst>
                            <p:childTnLst>
                              <p:par>
                                <p:cTn id="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250"/>
                            </p:stCondLst>
                            <p:childTnLst>
                              <p:par>
                                <p:cTn id="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250"/>
                            </p:stCondLst>
                            <p:childTnLst>
                              <p:par>
                                <p:cTn id="8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250"/>
                            </p:stCondLst>
                            <p:childTnLst>
                              <p:par>
                                <p:cTn id="8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25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25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250"/>
                            </p:stCondLst>
                            <p:childTnLst>
                              <p:par>
                                <p:cTn id="1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250"/>
                            </p:stCondLst>
                            <p:childTnLst>
                              <p:par>
                                <p:cTn id="1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250"/>
                            </p:stCondLst>
                            <p:childTnLst>
                              <p:par>
                                <p:cTn id="1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250"/>
                            </p:stCondLst>
                            <p:childTnLst>
                              <p:par>
                                <p:cTn id="1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250"/>
                            </p:stCondLst>
                            <p:childTnLst>
                              <p:par>
                                <p:cTn id="1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250"/>
                            </p:stCondLst>
                            <p:childTnLst>
                              <p:par>
                                <p:cTn id="1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250"/>
                            </p:stCondLst>
                            <p:childTnLst>
                              <p:par>
                                <p:cTn id="1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250"/>
                            </p:stCondLst>
                            <p:childTnLst>
                              <p:par>
                                <p:cTn id="1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2250"/>
                            </p:stCondLst>
                            <p:childTnLst>
                              <p:par>
                                <p:cTn id="1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3250"/>
                            </p:stCondLst>
                            <p:childTnLst>
                              <p:par>
                                <p:cTn id="1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4250"/>
                            </p:stCondLst>
                            <p:childTnLst>
                              <p:par>
                                <p:cTn id="1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250"/>
                            </p:stCondLst>
                            <p:childTnLst>
                              <p:par>
                                <p:cTn id="14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6250"/>
                            </p:stCondLst>
                            <p:childTnLst>
                              <p:par>
                                <p:cTn id="14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7250"/>
                            </p:stCondLst>
                            <p:childTnLst>
                              <p:par>
                                <p:cTn id="15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8250"/>
                            </p:stCondLst>
                            <p:childTnLst>
                              <p:par>
                                <p:cTn id="1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9250"/>
                            </p:stCondLst>
                            <p:childTnLst>
                              <p:par>
                                <p:cTn id="1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250"/>
                            </p:stCondLst>
                            <p:childTnLst>
                              <p:par>
                                <p:cTn id="16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1250"/>
                            </p:stCondLst>
                            <p:childTnLst>
                              <p:par>
                                <p:cTn id="16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2250"/>
                            </p:stCondLst>
                            <p:childTnLst>
                              <p:par>
                                <p:cTn id="17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3250"/>
                            </p:stCondLst>
                            <p:childTnLst>
                              <p:par>
                                <p:cTn id="17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4250"/>
                            </p:stCondLst>
                            <p:childTnLst>
                              <p:par>
                                <p:cTn id="1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5250"/>
                            </p:stCondLst>
                            <p:childTnLst>
                              <p:par>
                                <p:cTn id="18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6250"/>
                            </p:stCondLst>
                            <p:childTnLst>
                              <p:par>
                                <p:cTn id="18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7250"/>
                            </p:stCondLst>
                            <p:childTnLst>
                              <p:par>
                                <p:cTn id="1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48250"/>
                            </p:stCondLst>
                            <p:childTnLst>
                              <p:par>
                                <p:cTn id="1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9250"/>
                            </p:stCondLst>
                            <p:childTnLst>
                              <p:par>
                                <p:cTn id="2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250"/>
                            </p:stCondLst>
                            <p:childTnLst>
                              <p:par>
                                <p:cTn id="2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1250"/>
                            </p:stCondLst>
                            <p:childTnLst>
                              <p:par>
                                <p:cTn id="2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2250"/>
                            </p:stCondLst>
                            <p:childTnLst>
                              <p:par>
                                <p:cTn id="2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3250"/>
                            </p:stCondLst>
                            <p:childTnLst>
                              <p:par>
                                <p:cTn id="21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4250"/>
                            </p:stCondLst>
                            <p:childTnLst>
                              <p:par>
                                <p:cTn id="2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5250"/>
                            </p:stCondLst>
                            <p:childTnLst>
                              <p:par>
                                <p:cTn id="22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6250"/>
                            </p:stCondLst>
                            <p:childTnLst>
                              <p:par>
                                <p:cTn id="22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7250"/>
                            </p:stCondLst>
                            <p:childTnLst>
                              <p:par>
                                <p:cTn id="23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8250"/>
                            </p:stCondLst>
                            <p:childTnLst>
                              <p:par>
                                <p:cTn id="23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9250"/>
                            </p:stCondLst>
                            <p:childTnLst>
                              <p:par>
                                <p:cTn id="24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60250"/>
                            </p:stCondLst>
                            <p:childTnLst>
                              <p:par>
                                <p:cTn id="2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71628"/>
            <a:ext cx="45720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16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17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18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19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2359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2769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09600" y="33027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912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09600" y="44607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-7382"/>
            <a:ext cx="6400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fornian FB" panose="0207040306080B030204" pitchFamily="18" charset="0"/>
              </a:rPr>
              <a:t>J          F       M       A       M        J         </a:t>
            </a:r>
            <a:r>
              <a:rPr lang="en-IN" b="1" dirty="0" err="1">
                <a:latin typeface="Californian FB" panose="0207040306080B030204" pitchFamily="18" charset="0"/>
              </a:rPr>
              <a:t>J</a:t>
            </a:r>
            <a:r>
              <a:rPr lang="en-IN" b="1" dirty="0">
                <a:latin typeface="Californian FB" panose="0207040306080B030204" pitchFamily="18" charset="0"/>
              </a:rPr>
              <a:t>       A        S       O        N       D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8288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3622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28956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34290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39624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44958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Oval 18"/>
          <p:cNvSpPr/>
          <p:nvPr/>
        </p:nvSpPr>
        <p:spPr>
          <a:xfrm>
            <a:off x="50292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55626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60960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66294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71628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950952"/>
            <a:ext cx="796724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Sun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Mon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Tue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Wed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Thu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Fri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Sat</a:t>
            </a:r>
          </a:p>
        </p:txBody>
      </p:sp>
      <p:sp>
        <p:nvSpPr>
          <p:cNvPr id="26" name="Oval 25"/>
          <p:cNvSpPr/>
          <p:nvPr/>
        </p:nvSpPr>
        <p:spPr>
          <a:xfrm>
            <a:off x="8675924" y="11239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8675924" y="17025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8675924" y="22359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8675924" y="2769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8675924" y="33789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675924" y="3927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8675924" y="44757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10882"/>
              </p:ext>
            </p:extLst>
          </p:nvPr>
        </p:nvGraphicFramePr>
        <p:xfrm>
          <a:off x="1743683" y="1293741"/>
          <a:ext cx="4385240" cy="76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latin typeface="Californian FB" panose="0207040306080B030204" pitchFamily="18" charset="0"/>
                        </a:rPr>
                        <a:t>day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latin typeface="Californian FB" panose="0207040306080B030204" pitchFamily="18" charset="0"/>
                        </a:rPr>
                        <a:t>month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latin typeface="Californian FB" panose="0207040306080B030204" pitchFamily="18" charset="0"/>
                        </a:rPr>
                        <a:t>Century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latin typeface="Californian FB" panose="0207040306080B030204" pitchFamily="18" charset="0"/>
                        </a:rPr>
                        <a:t>Year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20745"/>
              </p:ext>
            </p:extLst>
          </p:nvPr>
        </p:nvGraphicFramePr>
        <p:xfrm>
          <a:off x="1779782" y="2800350"/>
          <a:ext cx="5245620" cy="67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5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Down Arrow 36"/>
          <p:cNvSpPr/>
          <p:nvPr/>
        </p:nvSpPr>
        <p:spPr>
          <a:xfrm>
            <a:off x="2202150" y="2053350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Down Arrow 37"/>
          <p:cNvSpPr/>
          <p:nvPr/>
        </p:nvSpPr>
        <p:spPr>
          <a:xfrm>
            <a:off x="3276600" y="2053350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own Arrow 38"/>
          <p:cNvSpPr/>
          <p:nvPr/>
        </p:nvSpPr>
        <p:spPr>
          <a:xfrm>
            <a:off x="4384256" y="2066337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own Arrow 39"/>
          <p:cNvSpPr/>
          <p:nvPr/>
        </p:nvSpPr>
        <p:spPr>
          <a:xfrm>
            <a:off x="5504072" y="2042100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Down Arrow 40"/>
          <p:cNvSpPr/>
          <p:nvPr/>
        </p:nvSpPr>
        <p:spPr>
          <a:xfrm rot="-2700000">
            <a:off x="6305439" y="1958907"/>
            <a:ext cx="152400" cy="936000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6708356" y="2249276"/>
            <a:ext cx="44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latin typeface="Californian FB" panose="0207040306080B030204" pitchFamily="18" charset="0"/>
              </a:rPr>
              <a:t>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33148" y="2249276"/>
            <a:ext cx="158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 </a:t>
            </a:r>
          </a:p>
        </p:txBody>
      </p:sp>
      <p:sp>
        <p:nvSpPr>
          <p:cNvPr id="59" name="Right Arrow Callout 58"/>
          <p:cNvSpPr/>
          <p:nvPr/>
        </p:nvSpPr>
        <p:spPr>
          <a:xfrm>
            <a:off x="609600" y="880050"/>
            <a:ext cx="621709" cy="396300"/>
          </a:xfrm>
          <a:prstGeom prst="rightArrowCallo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lifornian FB" panose="0207040306080B030204" pitchFamily="18" charset="0"/>
              </a:rPr>
              <a:t>L</a:t>
            </a:r>
          </a:p>
        </p:txBody>
      </p:sp>
      <p:sp>
        <p:nvSpPr>
          <p:cNvPr id="61" name="Oval 60"/>
          <p:cNvSpPr/>
          <p:nvPr/>
        </p:nvSpPr>
        <p:spPr>
          <a:xfrm>
            <a:off x="1295400" y="8803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Oval 62"/>
          <p:cNvSpPr/>
          <p:nvPr/>
        </p:nvSpPr>
        <p:spPr>
          <a:xfrm>
            <a:off x="1828800" y="8803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592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71628"/>
            <a:ext cx="45720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16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17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18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19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2359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2769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09600" y="33027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912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09600" y="44607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-7382"/>
            <a:ext cx="6400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fornian FB" panose="0207040306080B030204" pitchFamily="18" charset="0"/>
              </a:rPr>
              <a:t>J          F       M       A       M        J         </a:t>
            </a:r>
            <a:r>
              <a:rPr lang="en-IN" b="1" dirty="0" err="1">
                <a:latin typeface="Californian FB" panose="0207040306080B030204" pitchFamily="18" charset="0"/>
              </a:rPr>
              <a:t>J</a:t>
            </a:r>
            <a:r>
              <a:rPr lang="en-IN" b="1" dirty="0">
                <a:latin typeface="Californian FB" panose="0207040306080B030204" pitchFamily="18" charset="0"/>
              </a:rPr>
              <a:t>       A        S       O        N       D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8288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3622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28956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34290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39624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44958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Oval 18"/>
          <p:cNvSpPr/>
          <p:nvPr/>
        </p:nvSpPr>
        <p:spPr>
          <a:xfrm>
            <a:off x="50292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55626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60960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66294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71628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950952"/>
            <a:ext cx="796724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Sun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Mon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Tue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Wed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Thu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Fri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Sat</a:t>
            </a:r>
          </a:p>
        </p:txBody>
      </p:sp>
      <p:sp>
        <p:nvSpPr>
          <p:cNvPr id="26" name="Oval 25"/>
          <p:cNvSpPr/>
          <p:nvPr/>
        </p:nvSpPr>
        <p:spPr>
          <a:xfrm>
            <a:off x="8675924" y="11239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8675924" y="17025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8675924" y="22359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8675924" y="2769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8675924" y="33789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675924" y="3927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8675924" y="44757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828800" y="1258138"/>
          <a:ext cx="3703500" cy="76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0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828800" y="1253620"/>
          <a:ext cx="3703500" cy="76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Californian FB" panose="0207040306080B030204" pitchFamily="18" charset="0"/>
                        </a:rPr>
                        <a:t>15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Californian FB" panose="0207040306080B030204" pitchFamily="18" charset="0"/>
                        </a:rPr>
                        <a:t>08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Californian FB" panose="0207040306080B030204" pitchFamily="18" charset="0"/>
                        </a:rPr>
                        <a:t>19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Californian FB" panose="0207040306080B030204" pitchFamily="18" charset="0"/>
                        </a:rPr>
                        <a:t>47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828800" y="2800350"/>
          <a:ext cx="4671150" cy="76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Down Arrow 36"/>
          <p:cNvSpPr/>
          <p:nvPr/>
        </p:nvSpPr>
        <p:spPr>
          <a:xfrm>
            <a:off x="2202150" y="2053350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Down Arrow 37"/>
          <p:cNvSpPr/>
          <p:nvPr/>
        </p:nvSpPr>
        <p:spPr>
          <a:xfrm>
            <a:off x="3147150" y="2045034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own Arrow 38"/>
          <p:cNvSpPr/>
          <p:nvPr/>
        </p:nvSpPr>
        <p:spPr>
          <a:xfrm>
            <a:off x="4076550" y="2053350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own Arrow 39"/>
          <p:cNvSpPr/>
          <p:nvPr/>
        </p:nvSpPr>
        <p:spPr>
          <a:xfrm>
            <a:off x="4990950" y="2053350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Down Arrow 40"/>
          <p:cNvSpPr/>
          <p:nvPr/>
        </p:nvSpPr>
        <p:spPr>
          <a:xfrm rot="-2700000">
            <a:off x="5436958" y="1947542"/>
            <a:ext cx="152400" cy="936000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5814150" y="2343150"/>
            <a:ext cx="44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latin typeface="Californian FB" panose="0207040306080B030204" pitchFamily="18" charset="0"/>
              </a:rPr>
              <a:t>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1200" y="29527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5592" y="29527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49992" y="29527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00600" y="29527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5000" y="295275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57750" y="2322552"/>
            <a:ext cx="158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 47/4=11..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57400" y="363404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1 +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8000" y="363855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3 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62400" y="363855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0 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76800" y="363855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5 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91200" y="363855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4 +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5638800" y="3714750"/>
            <a:ext cx="609600" cy="293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895600" y="3714750"/>
            <a:ext cx="609600" cy="293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Equal 56"/>
          <p:cNvSpPr/>
          <p:nvPr/>
        </p:nvSpPr>
        <p:spPr>
          <a:xfrm>
            <a:off x="2278350" y="4125342"/>
            <a:ext cx="479850" cy="335400"/>
          </a:xfrm>
          <a:prstGeom prst="mathEqual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95600" y="4091285"/>
            <a:ext cx="73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fornian FB" panose="0207040306080B030204" pitchFamily="18" charset="0"/>
              </a:rPr>
              <a:t>6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314700" y="4322117"/>
            <a:ext cx="64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20952" y="4107418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129783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58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38350"/>
            <a:ext cx="457200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16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17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18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19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20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2359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2769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09600" y="33027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609600" y="3912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Oval 9"/>
          <p:cNvSpPr/>
          <p:nvPr/>
        </p:nvSpPr>
        <p:spPr>
          <a:xfrm>
            <a:off x="609600" y="44607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5400" y="-7382"/>
            <a:ext cx="6400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fornian FB" panose="0207040306080B030204" pitchFamily="18" charset="0"/>
              </a:rPr>
              <a:t>J          F       M       A       M        J         </a:t>
            </a:r>
            <a:r>
              <a:rPr lang="en-IN" b="1" dirty="0" err="1">
                <a:latin typeface="Californian FB" panose="0207040306080B030204" pitchFamily="18" charset="0"/>
              </a:rPr>
              <a:t>J</a:t>
            </a:r>
            <a:r>
              <a:rPr lang="en-IN" b="1" dirty="0">
                <a:latin typeface="Californian FB" panose="0207040306080B030204" pitchFamily="18" charset="0"/>
              </a:rPr>
              <a:t>       A        S       O        N       D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8288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23622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28956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34290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39624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44958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Oval 18"/>
          <p:cNvSpPr/>
          <p:nvPr/>
        </p:nvSpPr>
        <p:spPr>
          <a:xfrm>
            <a:off x="50292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55626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val 20"/>
          <p:cNvSpPr/>
          <p:nvPr/>
        </p:nvSpPr>
        <p:spPr>
          <a:xfrm>
            <a:off x="60960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66294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7162800" y="4381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950952"/>
            <a:ext cx="796724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Sun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Mon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Tue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Wed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Thu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Fri</a:t>
            </a:r>
          </a:p>
          <a:p>
            <a:pPr algn="ctr"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Sat</a:t>
            </a:r>
          </a:p>
        </p:txBody>
      </p:sp>
      <p:sp>
        <p:nvSpPr>
          <p:cNvPr id="26" name="Oval 25"/>
          <p:cNvSpPr/>
          <p:nvPr/>
        </p:nvSpPr>
        <p:spPr>
          <a:xfrm>
            <a:off x="8675924" y="11239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/>
          <p:cNvSpPr/>
          <p:nvPr/>
        </p:nvSpPr>
        <p:spPr>
          <a:xfrm>
            <a:off x="8675924" y="17025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Oval 27"/>
          <p:cNvSpPr/>
          <p:nvPr/>
        </p:nvSpPr>
        <p:spPr>
          <a:xfrm>
            <a:off x="8675924" y="22359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8675924" y="2769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8675924" y="33789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Oval 30"/>
          <p:cNvSpPr/>
          <p:nvPr/>
        </p:nvSpPr>
        <p:spPr>
          <a:xfrm>
            <a:off x="8675924" y="39273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8675924" y="4475742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371564"/>
              </p:ext>
            </p:extLst>
          </p:nvPr>
        </p:nvGraphicFramePr>
        <p:xfrm>
          <a:off x="1828800" y="1470605"/>
          <a:ext cx="3703500" cy="76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0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05261"/>
              </p:ext>
            </p:extLst>
          </p:nvPr>
        </p:nvGraphicFramePr>
        <p:xfrm>
          <a:off x="1835727" y="1471930"/>
          <a:ext cx="3703500" cy="76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4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Californian FB" panose="0207040306080B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Californian FB" panose="0207040306080B0302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Californian FB" panose="0207040306080B030204" pitchFamily="18" charset="0"/>
                        </a:rPr>
                        <a:t>20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dirty="0">
                          <a:latin typeface="Californian FB" panose="0207040306080B030204" pitchFamily="18" charset="0"/>
                        </a:rPr>
                        <a:t>00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56437"/>
              </p:ext>
            </p:extLst>
          </p:nvPr>
        </p:nvGraphicFramePr>
        <p:xfrm>
          <a:off x="1828800" y="3012817"/>
          <a:ext cx="4671150" cy="76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40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IN" sz="2400" dirty="0">
                        <a:latin typeface="Californian FB" panose="0207040306080B0302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Down Arrow 36"/>
          <p:cNvSpPr/>
          <p:nvPr/>
        </p:nvSpPr>
        <p:spPr>
          <a:xfrm>
            <a:off x="2202150" y="2265817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Down Arrow 37"/>
          <p:cNvSpPr/>
          <p:nvPr/>
        </p:nvSpPr>
        <p:spPr>
          <a:xfrm>
            <a:off x="3147150" y="2257501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Down Arrow 38"/>
          <p:cNvSpPr/>
          <p:nvPr/>
        </p:nvSpPr>
        <p:spPr>
          <a:xfrm>
            <a:off x="4076550" y="2265817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Down Arrow 39"/>
          <p:cNvSpPr/>
          <p:nvPr/>
        </p:nvSpPr>
        <p:spPr>
          <a:xfrm>
            <a:off x="4990950" y="2265817"/>
            <a:ext cx="152400" cy="715992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Down Arrow 40"/>
          <p:cNvSpPr/>
          <p:nvPr/>
        </p:nvSpPr>
        <p:spPr>
          <a:xfrm rot="-2700000">
            <a:off x="5436958" y="2160009"/>
            <a:ext cx="152400" cy="936000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5814150" y="2555617"/>
            <a:ext cx="449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latin typeface="Californian FB" panose="0207040306080B030204" pitchFamily="18" charset="0"/>
              </a:rPr>
              <a:t>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1200" y="3165217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5592" y="31652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49992" y="31652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00600" y="3165217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15000" y="31652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57751" y="2535019"/>
            <a:ext cx="116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 0/4=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57400" y="3846516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1 +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48000" y="38510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0 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62400" y="38510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6 +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76800" y="38510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0 +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15000" y="3851017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lifornian FB" panose="0207040306080B030204" pitchFamily="18" charset="0"/>
              </a:rPr>
              <a:t>0 +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920000" y="3899924"/>
            <a:ext cx="609600" cy="293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865779" y="3862370"/>
            <a:ext cx="609600" cy="293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Equal 56"/>
          <p:cNvSpPr/>
          <p:nvPr/>
        </p:nvSpPr>
        <p:spPr>
          <a:xfrm>
            <a:off x="2278350" y="4337809"/>
            <a:ext cx="479850" cy="335400"/>
          </a:xfrm>
          <a:prstGeom prst="mathEqual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895600" y="4303752"/>
            <a:ext cx="73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fornian FB" panose="0207040306080B030204" pitchFamily="18" charset="0"/>
              </a:rPr>
              <a:t>0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314700" y="4534584"/>
            <a:ext cx="648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20952" y="4319885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alifornian FB" panose="0207040306080B030204" pitchFamily="18" charset="0"/>
              </a:rPr>
              <a:t>Saturday</a:t>
            </a:r>
          </a:p>
        </p:txBody>
      </p:sp>
      <p:sp>
        <p:nvSpPr>
          <p:cNvPr id="3" name="Right Arrow Callout 2"/>
          <p:cNvSpPr/>
          <p:nvPr/>
        </p:nvSpPr>
        <p:spPr>
          <a:xfrm>
            <a:off x="609600" y="880050"/>
            <a:ext cx="621709" cy="396300"/>
          </a:xfrm>
          <a:prstGeom prst="rightArrowCallo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Californian FB" panose="0207040306080B030204" pitchFamily="18" charset="0"/>
              </a:rPr>
              <a:t>L</a:t>
            </a:r>
          </a:p>
        </p:txBody>
      </p:sp>
      <p:sp>
        <p:nvSpPr>
          <p:cNvPr id="59" name="Oval 58"/>
          <p:cNvSpPr/>
          <p:nvPr/>
        </p:nvSpPr>
        <p:spPr>
          <a:xfrm>
            <a:off x="1295400" y="8803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Oval 60"/>
          <p:cNvSpPr/>
          <p:nvPr/>
        </p:nvSpPr>
        <p:spPr>
          <a:xfrm>
            <a:off x="1828800" y="880350"/>
            <a:ext cx="396000" cy="396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00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58" grpId="0"/>
      <p:bldP spid="62" grpId="0"/>
      <p:bldP spid="3" grpId="0" animBg="1"/>
      <p:bldP spid="59" grpId="0" animBg="1"/>
      <p:bldP spid="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_man_with_thank_you_text_board_stock_photo_Slid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467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51"/>
            <a:ext cx="8229600" cy="857250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Lecture 1: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03" y="778680"/>
            <a:ext cx="8229600" cy="3394472"/>
          </a:xfrm>
        </p:spPr>
        <p:txBody>
          <a:bodyPr>
            <a:noAutofit/>
          </a:bodyPr>
          <a:lstStyle/>
          <a:p>
            <a:r>
              <a:rPr lang="en-GB" sz="2400" dirty="0">
                <a:latin typeface="Comic Sans MS" panose="030F0702030302020204" pitchFamily="66" charset="0"/>
              </a:rPr>
              <a:t>Difference between Regular and Leap Year</a:t>
            </a:r>
          </a:p>
          <a:p>
            <a:r>
              <a:rPr lang="en-GB" sz="2400" dirty="0">
                <a:latin typeface="Comic Sans MS" panose="030F0702030302020204" pitchFamily="66" charset="0"/>
              </a:rPr>
              <a:t>Concept of ‘Odd Day’</a:t>
            </a:r>
          </a:p>
          <a:p>
            <a:r>
              <a:rPr lang="en-GB" sz="2400" dirty="0">
                <a:latin typeface="Comic Sans MS" panose="030F0702030302020204" pitchFamily="66" charset="0"/>
              </a:rPr>
              <a:t>Concept of ‘Same Calendar’</a:t>
            </a:r>
          </a:p>
          <a:p>
            <a:r>
              <a:rPr lang="en-GB" sz="2400" dirty="0">
                <a:latin typeface="Comic Sans MS" panose="030F0702030302020204" pitchFamily="66" charset="0"/>
              </a:rPr>
              <a:t>Month Details</a:t>
            </a:r>
          </a:p>
          <a:p>
            <a:r>
              <a:rPr lang="en-GB" sz="2400" dirty="0">
                <a:latin typeface="Comic Sans MS" panose="030F0702030302020204" pitchFamily="66" charset="0"/>
              </a:rPr>
              <a:t>Practice examples on-</a:t>
            </a:r>
          </a:p>
          <a:p>
            <a:pPr marL="0" indent="0">
              <a:buNone/>
            </a:pPr>
            <a:r>
              <a:rPr lang="en-GB" sz="2400" dirty="0">
                <a:latin typeface="Comic Sans MS" panose="030F0702030302020204" pitchFamily="66" charset="0"/>
              </a:rPr>
              <a:t>		 (</a:t>
            </a:r>
            <a:r>
              <a:rPr lang="en-GB" sz="2400" dirty="0" err="1">
                <a:latin typeface="Comic Sans MS" panose="030F0702030302020204" pitchFamily="66" charset="0"/>
              </a:rPr>
              <a:t>i</a:t>
            </a:r>
            <a:r>
              <a:rPr lang="en-GB" sz="2400" dirty="0">
                <a:latin typeface="Comic Sans MS" panose="030F0702030302020204" pitchFamily="66" charset="0"/>
              </a:rPr>
              <a:t>) Finding day with reference date</a:t>
            </a:r>
          </a:p>
          <a:p>
            <a:pPr marL="0" indent="0">
              <a:buNone/>
            </a:pPr>
            <a:r>
              <a:rPr lang="en-GB" sz="2400" dirty="0">
                <a:latin typeface="Comic Sans MS" panose="030F0702030302020204" pitchFamily="66" charset="0"/>
              </a:rPr>
              <a:t>		(ii) Finding day without reference</a:t>
            </a:r>
          </a:p>
        </p:txBody>
      </p:sp>
    </p:spTree>
    <p:extLst>
      <p:ext uri="{BB962C8B-B14F-4D97-AF65-F5344CB8AC3E}">
        <p14:creationId xmlns:p14="http://schemas.microsoft.com/office/powerpoint/2010/main" val="291056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66" t="27767" r="2500" b="60376"/>
          <a:stretch/>
        </p:blipFill>
        <p:spPr>
          <a:xfrm>
            <a:off x="152400" y="1428749"/>
            <a:ext cx="8763000" cy="6096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9624" b="48519"/>
          <a:stretch/>
        </p:blipFill>
        <p:spPr>
          <a:xfrm>
            <a:off x="0" y="2038349"/>
            <a:ext cx="9144000" cy="609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8518" b="36660"/>
          <a:stretch/>
        </p:blipFill>
        <p:spPr>
          <a:xfrm>
            <a:off x="0" y="2495549"/>
            <a:ext cx="9144000" cy="762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61858" b="24802"/>
          <a:stretch/>
        </p:blipFill>
        <p:spPr>
          <a:xfrm>
            <a:off x="0" y="3181349"/>
            <a:ext cx="9144000" cy="685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72233" b="12945"/>
          <a:stretch/>
        </p:blipFill>
        <p:spPr>
          <a:xfrm>
            <a:off x="0" y="3714749"/>
            <a:ext cx="9144000" cy="762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84091"/>
          <a:stretch/>
        </p:blipFill>
        <p:spPr>
          <a:xfrm>
            <a:off x="0" y="4324349"/>
            <a:ext cx="9144000" cy="817895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876800" y="0"/>
            <a:ext cx="4267200" cy="5905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  <a:latin typeface="Comic Sans MS" panose="030F0702030302020204" pitchFamily="66" charset="0"/>
              </a:rPr>
              <a:t>Gregorian Calendar</a:t>
            </a:r>
            <a:endParaRPr lang="en-I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12945" b="72233"/>
          <a:stretch/>
        </p:blipFill>
        <p:spPr>
          <a:xfrm>
            <a:off x="0" y="666750"/>
            <a:ext cx="9144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4876800" y="0"/>
            <a:ext cx="42672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Odd Days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90550"/>
            <a:ext cx="7391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“Extra days after a week”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omic Sans MS" panose="030F0702030302020204" pitchFamily="66" charset="0"/>
              </a:rPr>
              <a:t>For </a:t>
            </a:r>
            <a:r>
              <a:rPr lang="en-IN" sz="2000" b="1" dirty="0" err="1">
                <a:latin typeface="Comic Sans MS" panose="030F0702030302020204" pitchFamily="66" charset="0"/>
              </a:rPr>
              <a:t>eg</a:t>
            </a:r>
            <a:r>
              <a:rPr lang="en-IN" sz="2000" b="1" dirty="0">
                <a:latin typeface="Comic Sans MS" panose="030F0702030302020204" pitchFamily="66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omic Sans MS" panose="030F0702030302020204" pitchFamily="66" charset="0"/>
              </a:rPr>
              <a:t>  8 days = 1 week + 1 day  extra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omic Sans MS" panose="030F0702030302020204" pitchFamily="66" charset="0"/>
              </a:rPr>
              <a:t>10 days = 1 week + 3 days extra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omic Sans MS" panose="030F0702030302020204" pitchFamily="66" charset="0"/>
              </a:rPr>
              <a:t>13 days = 1 week + 6 days extra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omic Sans MS" panose="030F0702030302020204" pitchFamily="66" charset="0"/>
              </a:rPr>
              <a:t>14 days = 2 weeks + 0 day extra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omic Sans MS" panose="030F0702030302020204" pitchFamily="66" charset="0"/>
              </a:rPr>
              <a:t>36 days = 5 weeks + 1 day extra</a:t>
            </a:r>
          </a:p>
          <a:p>
            <a:pPr>
              <a:lnSpc>
                <a:spcPct val="150000"/>
              </a:lnSpc>
            </a:pPr>
            <a:endParaRPr lang="en-IN" sz="20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‘Odd day number lies between 0 to 6 only’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5791200" y="0"/>
            <a:ext cx="3352800" cy="51435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Month Details</a:t>
            </a:r>
          </a:p>
        </p:txBody>
      </p:sp>
      <p:sp>
        <p:nvSpPr>
          <p:cNvPr id="3" name="Pentagon 2"/>
          <p:cNvSpPr/>
          <p:nvPr/>
        </p:nvSpPr>
        <p:spPr>
          <a:xfrm>
            <a:off x="533400" y="8953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January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33400" y="15049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February</a:t>
            </a:r>
          </a:p>
        </p:txBody>
      </p:sp>
      <p:sp>
        <p:nvSpPr>
          <p:cNvPr id="12" name="Pentagon 11"/>
          <p:cNvSpPr/>
          <p:nvPr/>
        </p:nvSpPr>
        <p:spPr>
          <a:xfrm>
            <a:off x="533400" y="21145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March</a:t>
            </a:r>
          </a:p>
        </p:txBody>
      </p:sp>
      <p:sp>
        <p:nvSpPr>
          <p:cNvPr id="17" name="Pentagon 16"/>
          <p:cNvSpPr/>
          <p:nvPr/>
        </p:nvSpPr>
        <p:spPr>
          <a:xfrm>
            <a:off x="533400" y="27241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April</a:t>
            </a:r>
          </a:p>
        </p:txBody>
      </p:sp>
      <p:sp>
        <p:nvSpPr>
          <p:cNvPr id="18" name="Pentagon 17"/>
          <p:cNvSpPr/>
          <p:nvPr/>
        </p:nvSpPr>
        <p:spPr>
          <a:xfrm>
            <a:off x="533400" y="33337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May</a:t>
            </a:r>
          </a:p>
        </p:txBody>
      </p:sp>
      <p:sp>
        <p:nvSpPr>
          <p:cNvPr id="19" name="Pentagon 18"/>
          <p:cNvSpPr/>
          <p:nvPr/>
        </p:nvSpPr>
        <p:spPr>
          <a:xfrm>
            <a:off x="533400" y="39433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June</a:t>
            </a:r>
          </a:p>
        </p:txBody>
      </p:sp>
      <p:sp>
        <p:nvSpPr>
          <p:cNvPr id="20" name="Pentagon 19"/>
          <p:cNvSpPr/>
          <p:nvPr/>
        </p:nvSpPr>
        <p:spPr>
          <a:xfrm>
            <a:off x="5181600" y="8953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July</a:t>
            </a:r>
          </a:p>
        </p:txBody>
      </p:sp>
      <p:sp>
        <p:nvSpPr>
          <p:cNvPr id="21" name="Pentagon 20"/>
          <p:cNvSpPr/>
          <p:nvPr/>
        </p:nvSpPr>
        <p:spPr>
          <a:xfrm>
            <a:off x="5181600" y="15049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August</a:t>
            </a:r>
          </a:p>
        </p:txBody>
      </p:sp>
      <p:sp>
        <p:nvSpPr>
          <p:cNvPr id="22" name="Pentagon 21"/>
          <p:cNvSpPr/>
          <p:nvPr/>
        </p:nvSpPr>
        <p:spPr>
          <a:xfrm>
            <a:off x="5181600" y="21145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September</a:t>
            </a:r>
          </a:p>
        </p:txBody>
      </p:sp>
      <p:sp>
        <p:nvSpPr>
          <p:cNvPr id="23" name="Pentagon 22"/>
          <p:cNvSpPr/>
          <p:nvPr/>
        </p:nvSpPr>
        <p:spPr>
          <a:xfrm>
            <a:off x="5181600" y="27241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October</a:t>
            </a:r>
          </a:p>
        </p:txBody>
      </p:sp>
      <p:sp>
        <p:nvSpPr>
          <p:cNvPr id="24" name="Pentagon 23"/>
          <p:cNvSpPr/>
          <p:nvPr/>
        </p:nvSpPr>
        <p:spPr>
          <a:xfrm>
            <a:off x="5181600" y="33337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November</a:t>
            </a:r>
          </a:p>
        </p:txBody>
      </p:sp>
      <p:sp>
        <p:nvSpPr>
          <p:cNvPr id="25" name="Pentagon 24"/>
          <p:cNvSpPr/>
          <p:nvPr/>
        </p:nvSpPr>
        <p:spPr>
          <a:xfrm>
            <a:off x="5181600" y="3943350"/>
            <a:ext cx="1676400" cy="3810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mic Sans MS" panose="030F0702030302020204" pitchFamily="66" charset="0"/>
              </a:rPr>
              <a:t>December</a:t>
            </a:r>
          </a:p>
        </p:txBody>
      </p:sp>
      <p:sp>
        <p:nvSpPr>
          <p:cNvPr id="4" name="Right Arrow Callout 3"/>
          <p:cNvSpPr/>
          <p:nvPr/>
        </p:nvSpPr>
        <p:spPr>
          <a:xfrm>
            <a:off x="2438400" y="8953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31</a:t>
            </a:r>
          </a:p>
        </p:txBody>
      </p:sp>
      <p:sp>
        <p:nvSpPr>
          <p:cNvPr id="26" name="Right Arrow Callout 25"/>
          <p:cNvSpPr/>
          <p:nvPr/>
        </p:nvSpPr>
        <p:spPr>
          <a:xfrm>
            <a:off x="2438400" y="1428750"/>
            <a:ext cx="762000" cy="5334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28/29</a:t>
            </a:r>
          </a:p>
        </p:txBody>
      </p:sp>
      <p:sp>
        <p:nvSpPr>
          <p:cNvPr id="27" name="Right Arrow Callout 26"/>
          <p:cNvSpPr/>
          <p:nvPr/>
        </p:nvSpPr>
        <p:spPr>
          <a:xfrm>
            <a:off x="2438400" y="21145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31</a:t>
            </a:r>
          </a:p>
        </p:txBody>
      </p:sp>
      <p:sp>
        <p:nvSpPr>
          <p:cNvPr id="28" name="Right Arrow Callout 27"/>
          <p:cNvSpPr/>
          <p:nvPr/>
        </p:nvSpPr>
        <p:spPr>
          <a:xfrm>
            <a:off x="2438400" y="27241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30</a:t>
            </a:r>
          </a:p>
        </p:txBody>
      </p:sp>
      <p:sp>
        <p:nvSpPr>
          <p:cNvPr id="29" name="Right Arrow Callout 28"/>
          <p:cNvSpPr/>
          <p:nvPr/>
        </p:nvSpPr>
        <p:spPr>
          <a:xfrm>
            <a:off x="2438400" y="33337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31</a:t>
            </a:r>
          </a:p>
        </p:txBody>
      </p:sp>
      <p:sp>
        <p:nvSpPr>
          <p:cNvPr id="30" name="Right Arrow Callout 29"/>
          <p:cNvSpPr/>
          <p:nvPr/>
        </p:nvSpPr>
        <p:spPr>
          <a:xfrm>
            <a:off x="2438400" y="39433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30</a:t>
            </a:r>
          </a:p>
        </p:txBody>
      </p:sp>
      <p:sp>
        <p:nvSpPr>
          <p:cNvPr id="31" name="Right Arrow Callout 30"/>
          <p:cNvSpPr/>
          <p:nvPr/>
        </p:nvSpPr>
        <p:spPr>
          <a:xfrm>
            <a:off x="7086600" y="8953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31</a:t>
            </a:r>
          </a:p>
        </p:txBody>
      </p:sp>
      <p:sp>
        <p:nvSpPr>
          <p:cNvPr id="32" name="Right Arrow Callout 31"/>
          <p:cNvSpPr/>
          <p:nvPr/>
        </p:nvSpPr>
        <p:spPr>
          <a:xfrm>
            <a:off x="7086600" y="1506156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31</a:t>
            </a:r>
          </a:p>
        </p:txBody>
      </p:sp>
      <p:sp>
        <p:nvSpPr>
          <p:cNvPr id="33" name="Right Arrow Callout 32"/>
          <p:cNvSpPr/>
          <p:nvPr/>
        </p:nvSpPr>
        <p:spPr>
          <a:xfrm>
            <a:off x="7086600" y="21145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30</a:t>
            </a:r>
          </a:p>
        </p:txBody>
      </p:sp>
      <p:sp>
        <p:nvSpPr>
          <p:cNvPr id="34" name="Right Arrow Callout 33"/>
          <p:cNvSpPr/>
          <p:nvPr/>
        </p:nvSpPr>
        <p:spPr>
          <a:xfrm>
            <a:off x="7086600" y="27241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31</a:t>
            </a:r>
          </a:p>
        </p:txBody>
      </p:sp>
      <p:sp>
        <p:nvSpPr>
          <p:cNvPr id="35" name="Right Arrow Callout 34"/>
          <p:cNvSpPr/>
          <p:nvPr/>
        </p:nvSpPr>
        <p:spPr>
          <a:xfrm>
            <a:off x="7086600" y="33337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30</a:t>
            </a:r>
          </a:p>
        </p:txBody>
      </p:sp>
      <p:sp>
        <p:nvSpPr>
          <p:cNvPr id="36" name="Right Arrow Callout 35"/>
          <p:cNvSpPr/>
          <p:nvPr/>
        </p:nvSpPr>
        <p:spPr>
          <a:xfrm>
            <a:off x="7086600" y="3943350"/>
            <a:ext cx="685800" cy="381000"/>
          </a:xfrm>
          <a:prstGeom prst="rightArrowCallou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0259" y="895350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26756" y="1485840"/>
            <a:ext cx="559443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0/1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26756" y="2120578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02159" y="3314640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01000" y="876240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1000" y="1485840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00999" y="2714595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000999" y="3921316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26755" y="2730450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40258" y="3943350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000999" y="2093978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00999" y="3324195"/>
            <a:ext cx="54593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omic Sans MS" panose="030F0702030302020204" pitchFamily="66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6324600" y="0"/>
            <a:ext cx="28194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Californian FB" pitchFamily="18" charset="0"/>
              </a:rPr>
              <a:t>Same Calendar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01619"/>
            <a:ext cx="5867400" cy="646331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chilly" dir="t"/>
          </a:scene3d>
          <a:sp3d prstMaterial="dkEdge"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fornian FB" panose="0207040306080B030204" pitchFamily="18" charset="0"/>
              </a:rPr>
              <a:t>After every 7 or multiple of 7 odd days completes, the calendar repeats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895350"/>
            <a:ext cx="63636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For </a:t>
            </a:r>
            <a:r>
              <a:rPr lang="en-IN" b="1" dirty="0" err="1">
                <a:latin typeface="Californian FB" panose="0207040306080B030204" pitchFamily="18" charset="0"/>
              </a:rPr>
              <a:t>eg</a:t>
            </a:r>
            <a:r>
              <a:rPr lang="en-IN" b="1" dirty="0">
                <a:latin typeface="Californian FB" panose="0207040306080B030204" pitchFamily="18" charset="0"/>
              </a:rPr>
              <a:t>. The calendar of 2013 will be same as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2013 -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2014 -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2015 -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2016 -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2017 -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Californian FB" panose="0207040306080B030204" pitchFamily="18" charset="0"/>
              </a:rPr>
              <a:t>2018 -</a:t>
            </a:r>
          </a:p>
        </p:txBody>
      </p:sp>
      <p:sp>
        <p:nvSpPr>
          <p:cNvPr id="10" name="Oval 9"/>
          <p:cNvSpPr/>
          <p:nvPr/>
        </p:nvSpPr>
        <p:spPr>
          <a:xfrm>
            <a:off x="2895600" y="1570350"/>
            <a:ext cx="504000" cy="468000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lifornian FB" panose="0207040306080B030204" pitchFamily="18" charset="0"/>
              </a:rPr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2895600" y="2114550"/>
            <a:ext cx="504000" cy="468000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lifornian FB" panose="0207040306080B030204" pitchFamily="18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2895600" y="2647950"/>
            <a:ext cx="504000" cy="468000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lifornian FB" panose="0207040306080B030204" pitchFamily="18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2895600" y="3210750"/>
            <a:ext cx="504000" cy="468000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lifornian FB" panose="0207040306080B030204" pitchFamily="18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2895600" y="3790950"/>
            <a:ext cx="504000" cy="468000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lifornian FB" panose="0207040306080B030204" pitchFamily="18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895600" y="4324350"/>
            <a:ext cx="504000" cy="468000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lifornian FB" panose="0207040306080B030204" pitchFamily="18" charset="0"/>
              </a:rPr>
              <a:t>1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3886200" y="1570350"/>
            <a:ext cx="990600" cy="3222000"/>
          </a:xfrm>
          <a:prstGeom prst="rightBrac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5163032" y="2915474"/>
            <a:ext cx="540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lifornian FB" panose="0207040306080B030204" pitchFamily="18" charset="0"/>
              </a:rPr>
              <a:t>7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24600" y="2915474"/>
            <a:ext cx="1676400" cy="5400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Californian FB" panose="0207040306080B030204" pitchFamily="18" charset="0"/>
              </a:rPr>
              <a:t>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72" y="96441"/>
            <a:ext cx="34804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</a:rPr>
              <a:t>Same calendar concept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65236" y="96440"/>
            <a:ext cx="2820003" cy="6001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33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Regular 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98781" y="825104"/>
            <a:ext cx="662361" cy="5078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700" dirty="0">
                <a:latin typeface="Comic Sans MS" panose="030F0702030302020204" pitchFamily="66" charset="0"/>
              </a:rPr>
              <a:t>+11</a:t>
            </a:r>
          </a:p>
        </p:txBody>
      </p:sp>
      <p:sp>
        <p:nvSpPr>
          <p:cNvPr id="5" name="Down Arrow 4"/>
          <p:cNvSpPr/>
          <p:nvPr/>
        </p:nvSpPr>
        <p:spPr>
          <a:xfrm rot="3463893">
            <a:off x="4055884" y="941243"/>
            <a:ext cx="621506" cy="1669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latin typeface="Comic Sans MS" panose="030F0702030302020204" pitchFamily="66" charset="0"/>
            </a:endParaRPr>
          </a:p>
        </p:txBody>
      </p:sp>
      <p:sp>
        <p:nvSpPr>
          <p:cNvPr id="6" name="Down Arrow 5"/>
          <p:cNvSpPr/>
          <p:nvPr/>
        </p:nvSpPr>
        <p:spPr>
          <a:xfrm rot="18282300">
            <a:off x="6190212" y="963548"/>
            <a:ext cx="621506" cy="16690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6701" y="2309422"/>
            <a:ext cx="20201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</a:rPr>
              <a:t>Regular Year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21467" y="2332504"/>
            <a:ext cx="16049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mic Sans MS" panose="030F0702030302020204" pitchFamily="66" charset="0"/>
              </a:rPr>
              <a:t>Leap Year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5"/>
          <a:stretch/>
        </p:blipFill>
        <p:spPr>
          <a:xfrm>
            <a:off x="2260998" y="2848214"/>
            <a:ext cx="714133" cy="7543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39"/>
          <a:stretch/>
        </p:blipFill>
        <p:spPr>
          <a:xfrm>
            <a:off x="7427825" y="2848214"/>
            <a:ext cx="698966" cy="7543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5781" y="825103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dirty="0">
                <a:latin typeface="Comic Sans MS" panose="030F0702030302020204" pitchFamily="66" charset="0"/>
              </a:rPr>
              <a:t>Step 1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439292" y="629051"/>
            <a:ext cx="1634836" cy="857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Step 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958971" y="3602594"/>
            <a:ext cx="1634836" cy="857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Step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8449" y="3811928"/>
            <a:ext cx="225771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Regular Year + 6</a:t>
            </a:r>
          </a:p>
        </p:txBody>
      </p:sp>
    </p:spTree>
    <p:extLst>
      <p:ext uri="{BB962C8B-B14F-4D97-AF65-F5344CB8AC3E}">
        <p14:creationId xmlns:p14="http://schemas.microsoft.com/office/powerpoint/2010/main" val="361997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9550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  <a:latin typeface="Comic Sans MS" panose="030F0702030302020204" pitchFamily="66" charset="0"/>
              </a:rPr>
              <a:t>Find the same calendar for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89535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2002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3422" y="805705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2019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63238" y="79403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1995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2615619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2001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5213" y="2537666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2013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5827" y="2851731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1973</a:t>
            </a:r>
          </a:p>
        </p:txBody>
      </p:sp>
    </p:spTree>
    <p:extLst>
      <p:ext uri="{BB962C8B-B14F-4D97-AF65-F5344CB8AC3E}">
        <p14:creationId xmlns:p14="http://schemas.microsoft.com/office/powerpoint/2010/main" val="115969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33350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Same calendar for Leap Year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895350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2004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3422" y="805705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2020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2615619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2008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213" y="2537666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1944</a:t>
            </a:r>
          </a:p>
        </p:txBody>
      </p:sp>
    </p:spTree>
    <p:extLst>
      <p:ext uri="{BB962C8B-B14F-4D97-AF65-F5344CB8AC3E}">
        <p14:creationId xmlns:p14="http://schemas.microsoft.com/office/powerpoint/2010/main" val="320559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1268</TotalTime>
  <Words>856</Words>
  <Application>Microsoft Office PowerPoint</Application>
  <PresentationFormat>On-screen Show (16:9)</PresentationFormat>
  <Paragraphs>493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Calibri</vt:lpstr>
      <vt:lpstr>Californian FB</vt:lpstr>
      <vt:lpstr>Comic Sans MS</vt:lpstr>
      <vt:lpstr>Office Theme</vt:lpstr>
      <vt:lpstr>Calendar</vt:lpstr>
      <vt:lpstr>Lecture 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Lecture 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Clocks</dc:title>
  <dc:creator>O2 Breathing Brains</dc:creator>
  <cp:lastModifiedBy>Navneet Dutta</cp:lastModifiedBy>
  <cp:revision>123</cp:revision>
  <dcterms:created xsi:type="dcterms:W3CDTF">2006-08-16T00:00:00Z</dcterms:created>
  <dcterms:modified xsi:type="dcterms:W3CDTF">2025-04-15T09:19:39Z</dcterms:modified>
</cp:coreProperties>
</file>