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9"/>
  </p:notesMasterIdLst>
  <p:sldIdLst>
    <p:sldId id="256" r:id="rId2"/>
    <p:sldId id="284" r:id="rId3"/>
    <p:sldId id="287" r:id="rId4"/>
    <p:sldId id="288" r:id="rId5"/>
    <p:sldId id="289" r:id="rId6"/>
    <p:sldId id="286" r:id="rId7"/>
    <p:sldId id="290" r:id="rId8"/>
    <p:sldId id="291" r:id="rId9"/>
    <p:sldId id="292" r:id="rId10"/>
    <p:sldId id="285" r:id="rId11"/>
    <p:sldId id="293" r:id="rId12"/>
    <p:sldId id="294" r:id="rId13"/>
    <p:sldId id="295" r:id="rId14"/>
    <p:sldId id="296" r:id="rId15"/>
    <p:sldId id="297" r:id="rId16"/>
    <p:sldId id="298" r:id="rId17"/>
    <p:sldId id="299" r:id="rId18"/>
    <p:sldId id="300" r:id="rId19"/>
    <p:sldId id="302" r:id="rId20"/>
    <p:sldId id="301" r:id="rId21"/>
    <p:sldId id="303" r:id="rId22"/>
    <p:sldId id="304" r:id="rId23"/>
    <p:sldId id="305" r:id="rId24"/>
    <p:sldId id="306" r:id="rId25"/>
    <p:sldId id="308" r:id="rId26"/>
    <p:sldId id="309" r:id="rId27"/>
    <p:sldId id="307" r:id="rId28"/>
    <p:sldId id="310" r:id="rId29"/>
    <p:sldId id="311" r:id="rId30"/>
    <p:sldId id="312"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32A0465-0D80-469B-AC62-6136DC227CE0}">
  <a:tblStyle styleId="{232A0465-0D80-469B-AC62-6136DC227CE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76" autoAdjust="0"/>
  </p:normalViewPr>
  <p:slideViewPr>
    <p:cSldViewPr snapToGrid="0" snapToObjects="1">
      <p:cViewPr varScale="1">
        <p:scale>
          <a:sx n="110" d="100"/>
          <a:sy n="110" d="100"/>
        </p:scale>
        <p:origin x="-95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8628774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As discussed in Chapter 1, Free Software is more of an ideology that emphasizes the freedom users have with the source code and not with the price one pays for the software. </a:t>
            </a:r>
          </a:p>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order to guarantee these freedoms the GNU General Public License (GPL) was created. In short any software licensed under GPL must include the source code.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Any modifications made to a GPL source code will also be licensed under GPL.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This was to ensure that software once "opened" to the community could not be "closed" at a later time. </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effectLs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effectLs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smtClean="0">
                <a:solidFill>
                  <a:schemeClr val="tx1"/>
                </a:solidFill>
                <a:effectLst/>
                <a:latin typeface="+mn-lt"/>
                <a:ea typeface="+mn-ea"/>
                <a:cs typeface="+mn-cs"/>
              </a:rPr>
              <a:t>The OSI does not define a specific license as GPL but lays down the pre-requisites of the distribution terms of open source software. </a:t>
            </a:r>
            <a:endParaRPr lang="en-US" smtClean="0"/>
          </a:p>
          <a:p>
            <a:endParaRPr lang="en-US" dirty="0">
              <a:effectLs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Though there are over 50 OSI approved licenses most of the licenses fall under two categories: </a:t>
            </a:r>
            <a:endParaRPr lang="en-US" dirty="0" smtClean="0"/>
          </a:p>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Though there are over 50 OSI approved licenses most of the licenses fall under two categories: </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r>
              <a:rPr lang="en" sz="1100" dirty="0" smtClean="0"/>
              <a:t>Interestingly, they both are open source software licenses as they follow the open source definition specified by the OSI</a:t>
            </a:r>
            <a:endParaRPr lang="en" sz="11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1" kern="1200" dirty="0" smtClean="0">
                <a:solidFill>
                  <a:schemeClr val="tx1"/>
                </a:solidFill>
                <a:effectLst/>
                <a:latin typeface="+mn-lt"/>
                <a:ea typeface="+mn-ea"/>
                <a:cs typeface="+mn-cs"/>
              </a:rPr>
              <a:t>Comparing the GPL vs. the MIT reciprocal licenses </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On May 20, 2009 the parties announced a settlement that included Cisco appointing a director to ensure Linksys products comply with free-software licenses, and Cisco making an undisclosed financial contribution to the FSF.</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There is</a:t>
            </a:r>
            <a:r>
              <a:rPr lang="en-US" baseline="0" dirty="0" smtClean="0"/>
              <a:t> no magic formula</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r>
              <a:rPr lang="en" sz="1100" dirty="0" smtClean="0"/>
              <a:t>Interestingly, they both are open source software licenses as they follow the open source definition specified by the OSI</a:t>
            </a:r>
            <a:endParaRPr lang="en" sz="11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This and several other factors are things to consider while choosing an appropriate license for the software in question.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Depending on the scope of the project you could get into legal discussions to help you chose an appropriate license. </a:t>
            </a:r>
            <a:endParaRPr lang="en-US" dirty="0" smtClean="0">
              <a:effectLst/>
            </a:endParaRPr>
          </a:p>
          <a:p>
            <a:endParaRPr lang="en-US" dirty="0">
              <a:effectLs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endParaRPr lang="en" sz="11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shows that a license is a subset of the privileges that the Copyright Act grants the licensor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licensor permits the licensee to use these privileges as agreed between the two parties in the license.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Image">
    <p:bg>
      <p:bgPr>
        <a:solidFill>
          <a:srgbClr val="2A95B7"/>
        </a:solidFill>
        <a:effectLst/>
      </p:bgPr>
    </p:bg>
    <p:spTree>
      <p:nvGrpSpPr>
        <p:cNvPr id="1" name="Shape 33"/>
        <p:cNvGrpSpPr/>
        <p:nvPr/>
      </p:nvGrpSpPr>
      <p:grpSpPr>
        <a:xfrm>
          <a:off x="0" y="0"/>
          <a:ext cx="0" cy="0"/>
          <a:chOff x="0" y="0"/>
          <a:chExt cx="0" cy="0"/>
        </a:xfrm>
      </p:grpSpPr>
      <p:pic>
        <p:nvPicPr>
          <p:cNvPr id="34" name="Shape 34" descr="scene_trans.png"/>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821550" y="1507150"/>
            <a:ext cx="5500800" cy="1159800"/>
          </a:xfrm>
          <a:prstGeom prst="rect">
            <a:avLst/>
          </a:prstGeom>
        </p:spPr>
        <p:txBody>
          <a:bodyPr lIns="91425" tIns="91425" rIns="91425" bIns="91425" anchor="b" anchorCtr="0"/>
          <a:lstStyle>
            <a:lvl1pPr lvl="0" rtl="0">
              <a:spcBef>
                <a:spcPts val="0"/>
              </a:spcBef>
              <a:buSzPct val="100000"/>
              <a:defRPr sz="4800" b="0"/>
            </a:lvl1pPr>
            <a:lvl2pPr lvl="1" rtl="0">
              <a:spcBef>
                <a:spcPts val="0"/>
              </a:spcBef>
              <a:buSzPct val="100000"/>
              <a:defRPr sz="4800" b="0"/>
            </a:lvl2pPr>
            <a:lvl3pPr lvl="2" rtl="0">
              <a:spcBef>
                <a:spcPts val="0"/>
              </a:spcBef>
              <a:buSzPct val="100000"/>
              <a:defRPr sz="4800" b="0"/>
            </a:lvl3pPr>
            <a:lvl4pPr lvl="3" rtl="0">
              <a:spcBef>
                <a:spcPts val="0"/>
              </a:spcBef>
              <a:buSzPct val="100000"/>
              <a:defRPr sz="4800" b="0"/>
            </a:lvl4pPr>
            <a:lvl5pPr lvl="4" rtl="0">
              <a:spcBef>
                <a:spcPts val="0"/>
              </a:spcBef>
              <a:buSzPct val="100000"/>
              <a:defRPr sz="4800" b="0"/>
            </a:lvl5pPr>
            <a:lvl6pPr lvl="5" rtl="0">
              <a:spcBef>
                <a:spcPts val="0"/>
              </a:spcBef>
              <a:buSzPct val="100000"/>
              <a:defRPr sz="4800" b="0"/>
            </a:lvl6pPr>
            <a:lvl7pPr lvl="6" rtl="0">
              <a:spcBef>
                <a:spcPts val="0"/>
              </a:spcBef>
              <a:buSzPct val="100000"/>
              <a:defRPr sz="4800" b="0"/>
            </a:lvl7pPr>
            <a:lvl8pPr lvl="7" rtl="0">
              <a:spcBef>
                <a:spcPts val="0"/>
              </a:spcBef>
              <a:buSzPct val="100000"/>
              <a:defRPr sz="4800" b="0"/>
            </a:lvl8pPr>
            <a:lvl9pPr lvl="8" rtl="0">
              <a:spcBef>
                <a:spcPts val="0"/>
              </a:spcBef>
              <a:buSzPct val="100000"/>
              <a:defRPr sz="4800" b="0"/>
            </a:lvl9pPr>
          </a:lstStyle>
          <a:p>
            <a:endParaRPr/>
          </a:p>
        </p:txBody>
      </p:sp>
      <p:sp>
        <p:nvSpPr>
          <p:cNvPr id="12" name="Shape 12"/>
          <p:cNvSpPr txBox="1">
            <a:spLocks noGrp="1"/>
          </p:cNvSpPr>
          <p:nvPr>
            <p:ph type="subTitle" idx="1"/>
          </p:nvPr>
        </p:nvSpPr>
        <p:spPr>
          <a:xfrm>
            <a:off x="1821550" y="2535254"/>
            <a:ext cx="5500800" cy="784800"/>
          </a:xfrm>
          <a:prstGeom prst="rect">
            <a:avLst/>
          </a:prstGeom>
        </p:spPr>
        <p:txBody>
          <a:bodyPr lIns="91425" tIns="91425" rIns="91425" bIns="91425" anchor="t" anchorCtr="0"/>
          <a:lstStyle>
            <a:lvl1pPr lvl="0" rtl="0">
              <a:spcBef>
                <a:spcPts val="0"/>
              </a:spcBef>
              <a:buClr>
                <a:schemeClr val="dk2"/>
              </a:buClr>
              <a:buNone/>
              <a:defRPr>
                <a:solidFill>
                  <a:schemeClr val="dk2"/>
                </a:solidFill>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441675" y="1628400"/>
            <a:ext cx="6260700" cy="819900"/>
          </a:xfrm>
          <a:prstGeom prst="rect">
            <a:avLst/>
          </a:prstGeom>
        </p:spPr>
        <p:txBody>
          <a:bodyPr lIns="91425" tIns="91425" rIns="91425" bIns="91425" anchor="t" anchorCtr="0"/>
          <a:lstStyle>
            <a:lvl1pPr lvl="0" algn="ctr" rtl="0">
              <a:spcBef>
                <a:spcPts val="0"/>
              </a:spcBef>
              <a:buSzPct val="100000"/>
              <a:defRPr sz="2600"/>
            </a:lvl1pPr>
            <a:lvl2pPr lvl="1" algn="ctr" rtl="0">
              <a:spcBef>
                <a:spcPts val="0"/>
              </a:spcBef>
              <a:buSzPct val="100000"/>
              <a:defRPr sz="2600"/>
            </a:lvl2pPr>
            <a:lvl3pPr lvl="2" algn="ctr" rtl="0">
              <a:spcBef>
                <a:spcPts val="0"/>
              </a:spcBef>
              <a:buSzPct val="100000"/>
              <a:defRPr sz="2600"/>
            </a:lvl3pPr>
            <a:lvl4pPr lvl="3" algn="ctr" rtl="0">
              <a:spcBef>
                <a:spcPts val="0"/>
              </a:spcBef>
              <a:buSzPct val="100000"/>
              <a:defRPr sz="2600"/>
            </a:lvl4pPr>
            <a:lvl5pPr lvl="4" algn="ctr" rtl="0">
              <a:spcBef>
                <a:spcPts val="0"/>
              </a:spcBef>
              <a:buSzPct val="100000"/>
              <a:defRPr sz="2600"/>
            </a:lvl5pPr>
            <a:lvl6pPr lvl="5" algn="ctr" rtl="0">
              <a:spcBef>
                <a:spcPts val="0"/>
              </a:spcBef>
              <a:buSzPct val="100000"/>
              <a:defRPr sz="2600"/>
            </a:lvl6pPr>
            <a:lvl7pPr lvl="6" algn="ctr" rtl="0">
              <a:spcBef>
                <a:spcPts val="0"/>
              </a:spcBef>
              <a:buSzPct val="100000"/>
              <a:defRPr sz="2600"/>
            </a:lvl7pPr>
            <a:lvl8pPr lvl="7" algn="ctr" rtl="0">
              <a:spcBef>
                <a:spcPts val="0"/>
              </a:spcBef>
              <a:buSzPct val="100000"/>
              <a:defRPr sz="2600"/>
            </a:lvl8pPr>
            <a:lvl9pPr lvl="8" algn="ctr">
              <a:spcBef>
                <a:spcPts val="0"/>
              </a:spcBef>
              <a:buSzPct val="100000"/>
              <a:defRPr sz="2600"/>
            </a:lvl9pPr>
          </a:lstStyle>
          <a:p>
            <a:endParaRPr/>
          </a:p>
        </p:txBody>
      </p:sp>
      <p:sp>
        <p:nvSpPr>
          <p:cNvPr id="15" name="Shape 15"/>
          <p:cNvSpPr txBox="1"/>
          <p:nvPr/>
        </p:nvSpPr>
        <p:spPr>
          <a:xfrm>
            <a:off x="3593400" y="933768"/>
            <a:ext cx="1957200" cy="653700"/>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2A95B7"/>
                </a:solidFill>
                <a:latin typeface="Patrick Hand SC"/>
                <a:ea typeface="Patrick Hand SC"/>
                <a:cs typeface="Patrick Hand SC"/>
                <a:sym typeface="Patrick Hand SC"/>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049500" y="1437425"/>
            <a:ext cx="7020900" cy="2706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1049500" y="1459650"/>
            <a:ext cx="3417900" cy="27504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22" name="Shape 22"/>
          <p:cNvSpPr txBox="1">
            <a:spLocks noGrp="1"/>
          </p:cNvSpPr>
          <p:nvPr>
            <p:ph type="body" idx="2"/>
          </p:nvPr>
        </p:nvSpPr>
        <p:spPr>
          <a:xfrm>
            <a:off x="4676724" y="1459650"/>
            <a:ext cx="3393599" cy="27504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1"/>
          </p:nvPr>
        </p:nvSpPr>
        <p:spPr>
          <a:xfrm>
            <a:off x="108185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6" name="Shape 26"/>
          <p:cNvSpPr txBox="1">
            <a:spLocks noGrp="1"/>
          </p:cNvSpPr>
          <p:nvPr>
            <p:ph type="body" idx="2"/>
          </p:nvPr>
        </p:nvSpPr>
        <p:spPr>
          <a:xfrm>
            <a:off x="342530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27" name="Shape 27"/>
          <p:cNvSpPr txBox="1">
            <a:spLocks noGrp="1"/>
          </p:cNvSpPr>
          <p:nvPr>
            <p:ph type="body" idx="3"/>
          </p:nvPr>
        </p:nvSpPr>
        <p:spPr>
          <a:xfrm>
            <a:off x="576875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1604425" y="3720500"/>
            <a:ext cx="5935200" cy="519600"/>
          </a:xfrm>
          <a:prstGeom prst="rect">
            <a:avLst/>
          </a:prstGeom>
        </p:spPr>
        <p:txBody>
          <a:bodyPr lIns="91425" tIns="91425" rIns="91425" bIns="91425" anchor="b" anchorCtr="0"/>
          <a:lstStyle>
            <a:lvl1pPr lvl="0" algn="ctr">
              <a:spcBef>
                <a:spcPts val="360"/>
              </a:spcBef>
              <a:buSzPct val="100000"/>
              <a:buNone/>
              <a:defRPr sz="1800">
                <a:solidFill>
                  <a:srgbClr val="2A95B7"/>
                </a:solidFill>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49500" y="796175"/>
            <a:ext cx="7020900" cy="750300"/>
          </a:xfrm>
          <a:prstGeom prst="rect">
            <a:avLst/>
          </a:prstGeom>
          <a:noFill/>
          <a:ln>
            <a:noFill/>
          </a:ln>
        </p:spPr>
        <p:txBody>
          <a:bodyPr lIns="91425" tIns="91425" rIns="91425" bIns="91425" anchor="t" anchorCtr="0"/>
          <a:lstStyle>
            <a:lvl1pPr lvl="0">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buClr>
                <a:srgbClr val="2A95B7"/>
              </a:buClr>
              <a:buSzPct val="100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Shape 7"/>
          <p:cNvSpPr txBox="1">
            <a:spLocks noGrp="1"/>
          </p:cNvSpPr>
          <p:nvPr>
            <p:ph type="body" idx="1"/>
          </p:nvPr>
        </p:nvSpPr>
        <p:spPr>
          <a:xfrm>
            <a:off x="1049500" y="1437425"/>
            <a:ext cx="7020900" cy="2706900"/>
          </a:xfrm>
          <a:prstGeom prst="rect">
            <a:avLst/>
          </a:prstGeom>
          <a:noFill/>
          <a:ln>
            <a:noFill/>
          </a:ln>
        </p:spPr>
        <p:txBody>
          <a:bodyPr lIns="91425" tIns="91425" rIns="91425" bIns="91425" anchor="t" anchorCtr="0"/>
          <a:lstStyle>
            <a:lvl1pPr lvl="0">
              <a:spcBef>
                <a:spcPts val="600"/>
              </a:spcBef>
              <a:buClr>
                <a:srgbClr val="2A95B7"/>
              </a:buClr>
              <a:buSzPct val="100000"/>
              <a:buFont typeface="Sniglet"/>
              <a:buChar char="+"/>
              <a:defRPr sz="2400">
                <a:solidFill>
                  <a:srgbClr val="434343"/>
                </a:solidFill>
                <a:latin typeface="Sniglet"/>
                <a:ea typeface="Sniglet"/>
                <a:cs typeface="Sniglet"/>
                <a:sym typeface="Sniglet"/>
              </a:defRPr>
            </a:lvl1pPr>
            <a:lvl2pPr lvl="1">
              <a:spcBef>
                <a:spcPts val="480"/>
              </a:spcBef>
              <a:buClr>
                <a:srgbClr val="2A95B7"/>
              </a:buClr>
              <a:buSzPct val="100000"/>
              <a:buFont typeface="Sniglet"/>
              <a:buChar char="+"/>
              <a:defRPr sz="2400">
                <a:solidFill>
                  <a:srgbClr val="434343"/>
                </a:solidFill>
                <a:latin typeface="Sniglet"/>
                <a:ea typeface="Sniglet"/>
                <a:cs typeface="Sniglet"/>
                <a:sym typeface="Sniglet"/>
              </a:defRPr>
            </a:lvl2pPr>
            <a:lvl3pPr lvl="2">
              <a:spcBef>
                <a:spcPts val="480"/>
              </a:spcBef>
              <a:buClr>
                <a:srgbClr val="2A95B7"/>
              </a:buClr>
              <a:buSzPct val="100000"/>
              <a:buFont typeface="Sniglet"/>
              <a:buChar char="+"/>
              <a:defRPr sz="2400">
                <a:solidFill>
                  <a:srgbClr val="434343"/>
                </a:solidFill>
                <a:latin typeface="Sniglet"/>
                <a:ea typeface="Sniglet"/>
                <a:cs typeface="Sniglet"/>
                <a:sym typeface="Sniglet"/>
              </a:defRPr>
            </a:lvl3pPr>
            <a:lvl4pPr lvl="3">
              <a:spcBef>
                <a:spcPts val="360"/>
              </a:spcBef>
              <a:buClr>
                <a:srgbClr val="2A95B7"/>
              </a:buClr>
              <a:buSzPct val="100000"/>
              <a:buFont typeface="Sniglet"/>
              <a:buChar char="+"/>
              <a:defRPr sz="2400">
                <a:solidFill>
                  <a:srgbClr val="434343"/>
                </a:solidFill>
                <a:latin typeface="Sniglet"/>
                <a:ea typeface="Sniglet"/>
                <a:cs typeface="Sniglet"/>
                <a:sym typeface="Sniglet"/>
              </a:defRPr>
            </a:lvl4pPr>
            <a:lvl5pPr lvl="4">
              <a:spcBef>
                <a:spcPts val="360"/>
              </a:spcBef>
              <a:buClr>
                <a:srgbClr val="2A95B7"/>
              </a:buClr>
              <a:buSzPct val="100000"/>
              <a:buFont typeface="Sniglet"/>
              <a:buChar char="+"/>
              <a:defRPr sz="2400">
                <a:solidFill>
                  <a:srgbClr val="434343"/>
                </a:solidFill>
                <a:latin typeface="Sniglet"/>
                <a:ea typeface="Sniglet"/>
                <a:cs typeface="Sniglet"/>
                <a:sym typeface="Sniglet"/>
              </a:defRPr>
            </a:lvl5pPr>
            <a:lvl6pPr lvl="5">
              <a:spcBef>
                <a:spcPts val="360"/>
              </a:spcBef>
              <a:buClr>
                <a:srgbClr val="2A95B7"/>
              </a:buClr>
              <a:buSzPct val="100000"/>
              <a:buFont typeface="Sniglet"/>
              <a:buChar char="+"/>
              <a:defRPr sz="2400">
                <a:solidFill>
                  <a:srgbClr val="434343"/>
                </a:solidFill>
                <a:latin typeface="Sniglet"/>
                <a:ea typeface="Sniglet"/>
                <a:cs typeface="Sniglet"/>
                <a:sym typeface="Sniglet"/>
              </a:defRPr>
            </a:lvl6pPr>
            <a:lvl7pPr lvl="6">
              <a:spcBef>
                <a:spcPts val="360"/>
              </a:spcBef>
              <a:buClr>
                <a:srgbClr val="2A95B7"/>
              </a:buClr>
              <a:buSzPct val="100000"/>
              <a:buFont typeface="Sniglet"/>
              <a:buChar char="+"/>
              <a:defRPr sz="2400">
                <a:solidFill>
                  <a:srgbClr val="434343"/>
                </a:solidFill>
                <a:latin typeface="Sniglet"/>
                <a:ea typeface="Sniglet"/>
                <a:cs typeface="Sniglet"/>
                <a:sym typeface="Sniglet"/>
              </a:defRPr>
            </a:lvl7pPr>
            <a:lvl8pPr lvl="7">
              <a:spcBef>
                <a:spcPts val="360"/>
              </a:spcBef>
              <a:buClr>
                <a:srgbClr val="434343"/>
              </a:buClr>
              <a:buSzPct val="100000"/>
              <a:buFont typeface="Sniglet"/>
              <a:buChar char="+"/>
              <a:defRPr sz="2400">
                <a:solidFill>
                  <a:srgbClr val="434343"/>
                </a:solidFill>
                <a:latin typeface="Sniglet"/>
                <a:ea typeface="Sniglet"/>
                <a:cs typeface="Sniglet"/>
                <a:sym typeface="Sniglet"/>
              </a:defRPr>
            </a:lvl8pPr>
            <a:lvl9pPr lvl="8">
              <a:spcBef>
                <a:spcPts val="360"/>
              </a:spcBef>
              <a:buClr>
                <a:srgbClr val="434343"/>
              </a:buClr>
              <a:buSzPct val="100000"/>
              <a:buFont typeface="Sniglet"/>
              <a:buChar char="+"/>
              <a:defRPr sz="2400">
                <a:solidFill>
                  <a:srgbClr val="434343"/>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slide=id.g35ed75ccf_0141"/><Relationship Id="rId4" Type="http://schemas.openxmlformats.org/officeDocument/2006/relationships/hyperlink" Target="http://www.slidescarnival.com/help-use-presentation-template" TargetMode="External"/><Relationship Id="rId5" Type="http://schemas.openxmlformats.org/officeDocument/2006/relationships/hyperlink" Target="http://creativecommons.org/licenses/by/4.0/" TargetMode="External"/><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sniglet" TargetMode="External"/><Relationship Id="rId4" Type="http://schemas.openxmlformats.org/officeDocument/2006/relationships/hyperlink" Target="http://www.1001freefonts.com/patrick_hand_sc.font" TargetMode="External"/><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hyperlink" Target="https://twitter.com/googledocs/status/73008724015664332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815525" y="1991825"/>
            <a:ext cx="5585400" cy="1159800"/>
          </a:xfrm>
          <a:prstGeom prst="rect">
            <a:avLst/>
          </a:prstGeom>
        </p:spPr>
        <p:txBody>
          <a:bodyPr lIns="91425" tIns="91425" rIns="91425" bIns="91425" anchor="ctr" anchorCtr="0">
            <a:noAutofit/>
          </a:bodyPr>
          <a:lstStyle/>
          <a:p>
            <a:pPr lvl="0"/>
            <a:r>
              <a:rPr lang="en" dirty="0"/>
              <a:t>Licensing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1821549" y="1811950"/>
            <a:ext cx="6389389" cy="1159800"/>
          </a:xfrm>
          <a:prstGeom prst="rect">
            <a:avLst/>
          </a:prstGeom>
        </p:spPr>
        <p:txBody>
          <a:bodyPr lIns="91425" tIns="91425" rIns="91425" bIns="91425" anchor="b" anchorCtr="0">
            <a:noAutofit/>
          </a:bodyPr>
          <a:lstStyle/>
          <a:p>
            <a:pPr lvl="0"/>
            <a:r>
              <a:rPr lang="en" sz="4400" dirty="0"/>
              <a:t>History of </a:t>
            </a:r>
            <a:r>
              <a:rPr lang="en" sz="4400" dirty="0" smtClean="0"/>
              <a:t>OS Licensing </a:t>
            </a:r>
            <a:endParaRPr lang="en" sz="4400" dirty="0"/>
          </a:p>
        </p:txBody>
      </p:sp>
      <p:sp>
        <p:nvSpPr>
          <p:cNvPr id="61" name="Shape 61"/>
          <p:cNvSpPr txBox="1">
            <a:spLocks noGrp="1"/>
          </p:cNvSpPr>
          <p:nvPr>
            <p:ph type="subTitle" idx="1"/>
          </p:nvPr>
        </p:nvSpPr>
        <p:spPr>
          <a:xfrm>
            <a:off x="1821550" y="2840054"/>
            <a:ext cx="5966030" cy="784800"/>
          </a:xfrm>
          <a:prstGeom prst="rect">
            <a:avLst/>
          </a:prstGeom>
        </p:spPr>
        <p:txBody>
          <a:bodyPr lIns="91425" tIns="91425" rIns="91425" bIns="91425" anchor="t" anchorCtr="0">
            <a:noAutofit/>
          </a:bodyPr>
          <a:lstStyle/>
          <a:p>
            <a:r>
              <a:rPr lang="en-US" sz="1800" dirty="0" smtClean="0"/>
              <a:t>A brief </a:t>
            </a:r>
            <a:r>
              <a:rPr lang="en-US" sz="1800" dirty="0"/>
              <a:t>history about open source licensing, its intent, and a brief description of commonly used licenses </a:t>
            </a:r>
          </a:p>
        </p:txBody>
      </p:sp>
      <p:sp>
        <p:nvSpPr>
          <p:cNvPr id="62" name="Shape 62"/>
          <p:cNvSpPr/>
          <p:nvPr/>
        </p:nvSpPr>
        <p:spPr>
          <a:xfrm>
            <a:off x="1911901" y="1466348"/>
            <a:ext cx="717688" cy="628874"/>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lIns="91425" tIns="91425" rIns="91425" bIns="91425" anchor="ctr" anchorCtr="0">
            <a:noAutofit/>
          </a:bodyPr>
          <a:lstStyle/>
          <a:p>
            <a:pPr lvl="0">
              <a:spcBef>
                <a:spcPts val="0"/>
              </a:spcBef>
              <a:buNone/>
            </a:pPr>
            <a:endParaRPr>
              <a:solidFill>
                <a:srgbClr val="2A95B7"/>
              </a:solidFill>
            </a:endParaRPr>
          </a:p>
        </p:txBody>
      </p:sp>
    </p:spTree>
    <p:extLst>
      <p:ext uri="{BB962C8B-B14F-4D97-AF65-F5344CB8AC3E}">
        <p14:creationId xmlns:p14="http://schemas.microsoft.com/office/powerpoint/2010/main" val="29277453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History of </a:t>
            </a:r>
            <a:r>
              <a:rPr lang="en" sz="3200" dirty="0" smtClean="0"/>
              <a:t>Open Source Licensing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a:t>The open source software movement traces its history to the formation of the Free Software Foundation ("FSF") in 1985 by Richard Stallman. </a:t>
            </a:r>
            <a:endParaRPr lang="en" dirty="0" smtClean="0"/>
          </a:p>
          <a:p>
            <a:pPr marL="457200" indent="-228600"/>
            <a:r>
              <a:rPr lang="en" dirty="0"/>
              <a:t>In essence, free software is an attempt to guarantee certain rights for both, users and developers </a:t>
            </a:r>
          </a:p>
          <a:p>
            <a:pPr marL="457200" lvl="0" indent="-228600"/>
            <a:endParaRPr lang="en" dirty="0"/>
          </a:p>
        </p:txBody>
      </p:sp>
    </p:spTree>
    <p:extLst>
      <p:ext uri="{BB962C8B-B14F-4D97-AF65-F5344CB8AC3E}">
        <p14:creationId xmlns:p14="http://schemas.microsoft.com/office/powerpoint/2010/main" val="14144250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History of </a:t>
            </a:r>
            <a:r>
              <a:rPr lang="en" sz="3200" dirty="0" smtClean="0"/>
              <a:t>Open Source Licensing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sz="2000" dirty="0" smtClean="0"/>
              <a:t>Freedom </a:t>
            </a:r>
            <a:r>
              <a:rPr lang="en" sz="2000" dirty="0"/>
              <a:t>to execute the program for any reason </a:t>
            </a:r>
          </a:p>
          <a:p>
            <a:pPr marL="457200" lvl="0" indent="-228600"/>
            <a:r>
              <a:rPr lang="en" sz="2000" dirty="0" smtClean="0"/>
              <a:t>Freedom </a:t>
            </a:r>
            <a:r>
              <a:rPr lang="en" sz="2000" dirty="0"/>
              <a:t>to examine the source code, see how it works and change it to do what </a:t>
            </a:r>
          </a:p>
          <a:p>
            <a:pPr marL="457200" lvl="0" indent="-228600"/>
            <a:r>
              <a:rPr lang="en" sz="2000" dirty="0"/>
              <a:t>you would like it to do </a:t>
            </a:r>
          </a:p>
          <a:p>
            <a:pPr marL="457200" lvl="0" indent="-228600"/>
            <a:r>
              <a:rPr lang="en" sz="2000" dirty="0" smtClean="0"/>
              <a:t>Freedom </a:t>
            </a:r>
            <a:r>
              <a:rPr lang="en" sz="2000" dirty="0"/>
              <a:t>to redistribute the source and keep the money generated from it </a:t>
            </a:r>
          </a:p>
          <a:p>
            <a:pPr marL="457200" lvl="0" indent="-228600"/>
            <a:r>
              <a:rPr lang="en" sz="2000" dirty="0" smtClean="0"/>
              <a:t>Freedom </a:t>
            </a:r>
            <a:r>
              <a:rPr lang="en" sz="2000" dirty="0"/>
              <a:t>to modify and redistribute the modified source code </a:t>
            </a:r>
          </a:p>
        </p:txBody>
      </p:sp>
    </p:spTree>
    <p:extLst>
      <p:ext uri="{BB962C8B-B14F-4D97-AF65-F5344CB8AC3E}">
        <p14:creationId xmlns:p14="http://schemas.microsoft.com/office/powerpoint/2010/main" val="33295860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History of </a:t>
            </a:r>
            <a:r>
              <a:rPr lang="en" sz="3200" dirty="0" smtClean="0"/>
              <a:t>Open Source Licensing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sz="2000" dirty="0"/>
              <a:t>In order to guarantee these freedoms the GNU General Public License (GPL) was created. </a:t>
            </a:r>
            <a:endParaRPr lang="en" sz="2000" dirty="0" smtClean="0"/>
          </a:p>
          <a:p>
            <a:pPr marL="457200" lvl="0" indent="-228600"/>
            <a:r>
              <a:rPr lang="en" sz="2000" dirty="0" smtClean="0"/>
              <a:t>In </a:t>
            </a:r>
            <a:r>
              <a:rPr lang="en" sz="2000" dirty="0"/>
              <a:t>short any software licensed under GPL must include the source code. </a:t>
            </a:r>
          </a:p>
          <a:p>
            <a:pPr marL="457200" lvl="0" indent="-228600"/>
            <a:r>
              <a:rPr lang="en" sz="2000" dirty="0"/>
              <a:t>Any modifications made to a GPL source code will also be licensed under GPL. </a:t>
            </a:r>
          </a:p>
          <a:p>
            <a:pPr marL="457200" lvl="0" indent="-228600"/>
            <a:r>
              <a:rPr lang="en" sz="2000" dirty="0"/>
              <a:t>This was to ensure that software once "opened" to the community could not be "closed" at a later time. </a:t>
            </a:r>
          </a:p>
          <a:p>
            <a:pPr marL="457200" lvl="0" indent="-228600"/>
            <a:endParaRPr lang="en" sz="2000" dirty="0"/>
          </a:p>
          <a:p>
            <a:pPr marL="457200" lvl="0" indent="-228600"/>
            <a:endParaRPr lang="en" sz="2000" dirty="0"/>
          </a:p>
        </p:txBody>
      </p:sp>
    </p:spTree>
    <p:extLst>
      <p:ext uri="{BB962C8B-B14F-4D97-AF65-F5344CB8AC3E}">
        <p14:creationId xmlns:p14="http://schemas.microsoft.com/office/powerpoint/2010/main" val="18850826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History of </a:t>
            </a:r>
            <a:r>
              <a:rPr lang="en" sz="3200" dirty="0" smtClean="0"/>
              <a:t>Open Source Licensing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sz="1800" dirty="0"/>
              <a:t>In 1998 a non-profit institution called Open Source Initiative (OSI) defined the term </a:t>
            </a:r>
            <a:r>
              <a:rPr lang="en" sz="1800" dirty="0" smtClean="0"/>
              <a:t>"</a:t>
            </a:r>
            <a:r>
              <a:rPr lang="en" sz="1800" b="1" dirty="0"/>
              <a:t>open source software</a:t>
            </a:r>
            <a:r>
              <a:rPr lang="en" sz="1800" dirty="0"/>
              <a:t>" to </a:t>
            </a:r>
            <a:r>
              <a:rPr lang="en" sz="1800" dirty="0" smtClean="0"/>
              <a:t>emphasize </a:t>
            </a:r>
            <a:r>
              <a:rPr lang="en" sz="1800" dirty="0"/>
              <a:t>a break with the anti-business past associated with GNU to place a new emphasis in the community on the possibilities of extending the free software model to the commercial world. </a:t>
            </a:r>
            <a:endParaRPr lang="en" sz="1800" dirty="0" smtClean="0"/>
          </a:p>
          <a:p>
            <a:pPr marL="457200" indent="-228600"/>
            <a:r>
              <a:rPr lang="en" sz="1800" dirty="0"/>
              <a:t>The OSI does not define a specific license as GPL but lays down the pre-requisites of the distribution terms of open source software. </a:t>
            </a:r>
            <a:endParaRPr lang="en" sz="1800" dirty="0" smtClean="0"/>
          </a:p>
          <a:p>
            <a:pPr marL="457200" indent="-228600"/>
            <a:r>
              <a:rPr lang="en" sz="1800" dirty="0" smtClean="0"/>
              <a:t>It </a:t>
            </a:r>
            <a:r>
              <a:rPr lang="en" sz="1800" dirty="0"/>
              <a:t>thereby accepts various licenses whose distribution terms comply with the Open Source Definition (OSD). </a:t>
            </a:r>
          </a:p>
          <a:p>
            <a:pPr marL="457200" lvl="0" indent="-228600"/>
            <a:endParaRPr lang="en" sz="1800" dirty="0"/>
          </a:p>
        </p:txBody>
      </p:sp>
    </p:spTree>
    <p:extLst>
      <p:ext uri="{BB962C8B-B14F-4D97-AF65-F5344CB8AC3E}">
        <p14:creationId xmlns:p14="http://schemas.microsoft.com/office/powerpoint/2010/main" val="28187711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1049500" y="1459650"/>
            <a:ext cx="3417900" cy="2750400"/>
          </a:xfrm>
          <a:prstGeom prst="rect">
            <a:avLst/>
          </a:prstGeom>
        </p:spPr>
        <p:txBody>
          <a:bodyPr lIns="91425" tIns="91425" rIns="91425" bIns="91425" anchor="t" anchorCtr="0">
            <a:noAutofit/>
          </a:bodyPr>
          <a:lstStyle/>
          <a:p>
            <a:pPr lvl="0">
              <a:buNone/>
            </a:pPr>
            <a:r>
              <a:rPr lang="en" b="1" dirty="0"/>
              <a:t>Intention </a:t>
            </a:r>
          </a:p>
          <a:p>
            <a:pPr marL="265113" indent="-265113">
              <a:buFont typeface="+mj-lt"/>
              <a:buAutoNum type="arabicPeriod"/>
            </a:pPr>
            <a:r>
              <a:rPr lang="en" sz="1600" dirty="0" smtClean="0"/>
              <a:t>Licensees </a:t>
            </a:r>
            <a:r>
              <a:rPr lang="en" sz="1600" dirty="0"/>
              <a:t>are free to use open source software for any purpose whatsoever. </a:t>
            </a:r>
            <a:endParaRPr lang="en" sz="1600" dirty="0" smtClean="0"/>
          </a:p>
          <a:p>
            <a:pPr marL="265113" indent="-265113">
              <a:buFont typeface="+mj-lt"/>
              <a:buAutoNum type="arabicPeriod"/>
            </a:pPr>
            <a:r>
              <a:rPr lang="en" sz="1600" dirty="0"/>
              <a:t>Licensees are free to make copies of open source software and are free to distribute those copies without payment of royalties to a licensor. </a:t>
            </a:r>
          </a:p>
          <a:p>
            <a:pPr marL="265113" indent="-265113">
              <a:buFont typeface="+mj-lt"/>
              <a:buAutoNum type="arabicPeriod"/>
            </a:pPr>
            <a:endParaRPr lang="en" sz="1600" dirty="0"/>
          </a:p>
        </p:txBody>
      </p:sp>
      <p:sp>
        <p:nvSpPr>
          <p:cNvPr id="90" name="Shape 90"/>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dirty="0"/>
              <a:t>Intentions of Open Source Software </a:t>
            </a:r>
          </a:p>
        </p:txBody>
      </p:sp>
      <p:sp>
        <p:nvSpPr>
          <p:cNvPr id="91" name="Shape 91"/>
          <p:cNvSpPr txBox="1">
            <a:spLocks noGrp="1"/>
          </p:cNvSpPr>
          <p:nvPr>
            <p:ph type="body" idx="2"/>
          </p:nvPr>
        </p:nvSpPr>
        <p:spPr>
          <a:xfrm>
            <a:off x="4676724" y="1459650"/>
            <a:ext cx="3393599" cy="2750400"/>
          </a:xfrm>
          <a:prstGeom prst="rect">
            <a:avLst/>
          </a:prstGeom>
        </p:spPr>
        <p:txBody>
          <a:bodyPr lIns="91425" tIns="91425" rIns="91425" bIns="91425" anchor="t" anchorCtr="0">
            <a:noAutofit/>
          </a:bodyPr>
          <a:lstStyle/>
          <a:p>
            <a:pPr lvl="0">
              <a:buNone/>
            </a:pPr>
            <a:r>
              <a:rPr lang="en" b="1" dirty="0"/>
              <a:t>Explanation </a:t>
            </a:r>
          </a:p>
          <a:p>
            <a:pPr marL="265113" indent="-265113"/>
            <a:r>
              <a:rPr lang="en" sz="1600" dirty="0"/>
              <a:t>This basically means that the licensee need not justify the usage of the open source software. </a:t>
            </a:r>
            <a:endParaRPr lang="en" sz="1600" dirty="0" smtClean="0"/>
          </a:p>
          <a:p>
            <a:pPr marL="265113" indent="-265113"/>
            <a:r>
              <a:rPr lang="en" sz="1600" dirty="0"/>
              <a:t>This implies that the licensee can redistribute the software at a cost or free of charge. </a:t>
            </a:r>
          </a:p>
          <a:p>
            <a:pPr marL="265113" indent="-265113"/>
            <a:endParaRPr lang="en" sz="1600" dirty="0"/>
          </a:p>
        </p:txBody>
      </p:sp>
    </p:spTree>
    <p:extLst>
      <p:ext uri="{BB962C8B-B14F-4D97-AF65-F5344CB8AC3E}">
        <p14:creationId xmlns:p14="http://schemas.microsoft.com/office/powerpoint/2010/main" val="7804168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1049500" y="1459650"/>
            <a:ext cx="3417900" cy="2750400"/>
          </a:xfrm>
          <a:prstGeom prst="rect">
            <a:avLst/>
          </a:prstGeom>
        </p:spPr>
        <p:txBody>
          <a:bodyPr lIns="91425" tIns="91425" rIns="91425" bIns="91425" anchor="t" anchorCtr="0">
            <a:noAutofit/>
          </a:bodyPr>
          <a:lstStyle/>
          <a:p>
            <a:pPr lvl="0">
              <a:buNone/>
            </a:pPr>
            <a:r>
              <a:rPr lang="en" b="1" dirty="0"/>
              <a:t>Intention </a:t>
            </a:r>
          </a:p>
          <a:p>
            <a:pPr marL="342900" indent="-342900">
              <a:buFont typeface="+mj-lt"/>
              <a:buAutoNum type="arabicPeriod" startAt="3"/>
            </a:pPr>
            <a:r>
              <a:rPr lang="en" sz="1600" dirty="0"/>
              <a:t>Licensees are free to create derivative works of open source software and are free to distribute those works without payment of royalties to a licensor. </a:t>
            </a:r>
          </a:p>
          <a:p>
            <a:pPr marL="265113" indent="-265113">
              <a:buFont typeface="+mj-lt"/>
              <a:buAutoNum type="arabicPeriod" startAt="3"/>
            </a:pPr>
            <a:r>
              <a:rPr lang="en" sz="1600" dirty="0"/>
              <a:t>Licensees are free to access and use the source code of open source software. </a:t>
            </a:r>
          </a:p>
          <a:p>
            <a:pPr marL="265113" indent="-265113">
              <a:buFont typeface="+mj-lt"/>
              <a:buAutoNum type="arabicPeriod" startAt="3"/>
            </a:pPr>
            <a:endParaRPr lang="en" sz="1600" dirty="0"/>
          </a:p>
        </p:txBody>
      </p:sp>
      <p:sp>
        <p:nvSpPr>
          <p:cNvPr id="90" name="Shape 90"/>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dirty="0"/>
              <a:t>Intentions of Open Source Software </a:t>
            </a:r>
          </a:p>
        </p:txBody>
      </p:sp>
      <p:sp>
        <p:nvSpPr>
          <p:cNvPr id="91" name="Shape 91"/>
          <p:cNvSpPr txBox="1">
            <a:spLocks noGrp="1"/>
          </p:cNvSpPr>
          <p:nvPr>
            <p:ph type="body" idx="2"/>
          </p:nvPr>
        </p:nvSpPr>
        <p:spPr>
          <a:xfrm>
            <a:off x="4676724" y="1459650"/>
            <a:ext cx="3393599" cy="2750400"/>
          </a:xfrm>
          <a:prstGeom prst="rect">
            <a:avLst/>
          </a:prstGeom>
        </p:spPr>
        <p:txBody>
          <a:bodyPr lIns="91425" tIns="91425" rIns="91425" bIns="91425" anchor="t" anchorCtr="0">
            <a:noAutofit/>
          </a:bodyPr>
          <a:lstStyle/>
          <a:p>
            <a:pPr lvl="0">
              <a:buNone/>
            </a:pPr>
            <a:r>
              <a:rPr lang="en" b="1" dirty="0"/>
              <a:t>Explanation </a:t>
            </a:r>
          </a:p>
          <a:p>
            <a:pPr marL="265113" indent="-265113"/>
            <a:r>
              <a:rPr lang="en" sz="1400" dirty="0"/>
              <a:t>This allows the licensee to modify the open source software and then redistribute it with or without charge. The licensee is in no way liable to pay any amount to the licensor for this neither can the licensor pose any restrictions on the derivative works. A pre-requisite for intention 3 to occur is the pre-existence of intention 4. </a:t>
            </a:r>
          </a:p>
          <a:p>
            <a:pPr marL="265113" indent="-265113"/>
            <a:r>
              <a:rPr lang="en" sz="1400" dirty="0"/>
              <a:t>This means the source code is freely available </a:t>
            </a:r>
          </a:p>
          <a:p>
            <a:pPr marL="265113" indent="-265113"/>
            <a:endParaRPr lang="en" sz="1600" dirty="0"/>
          </a:p>
        </p:txBody>
      </p:sp>
    </p:spTree>
    <p:extLst>
      <p:ext uri="{BB962C8B-B14F-4D97-AF65-F5344CB8AC3E}">
        <p14:creationId xmlns:p14="http://schemas.microsoft.com/office/powerpoint/2010/main" val="24016998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1049500" y="1459650"/>
            <a:ext cx="3417900" cy="2750400"/>
          </a:xfrm>
          <a:prstGeom prst="rect">
            <a:avLst/>
          </a:prstGeom>
        </p:spPr>
        <p:txBody>
          <a:bodyPr lIns="91425" tIns="91425" rIns="91425" bIns="91425" anchor="t" anchorCtr="0">
            <a:noAutofit/>
          </a:bodyPr>
          <a:lstStyle/>
          <a:p>
            <a:pPr lvl="0">
              <a:buNone/>
            </a:pPr>
            <a:r>
              <a:rPr lang="en" b="1" dirty="0"/>
              <a:t>Intention </a:t>
            </a:r>
          </a:p>
          <a:p>
            <a:pPr marL="342900" indent="-342900">
              <a:buFont typeface="+mj-lt"/>
              <a:buAutoNum type="arabicPeriod" startAt="5"/>
            </a:pPr>
            <a:r>
              <a:rPr lang="en" sz="1600" dirty="0"/>
              <a:t>Licensees are free to combine open source and other software. </a:t>
            </a:r>
          </a:p>
          <a:p>
            <a:pPr marL="265113" indent="-265113">
              <a:buFont typeface="+mj-lt"/>
              <a:buAutoNum type="arabicPeriod" startAt="5"/>
            </a:pPr>
            <a:endParaRPr lang="en" sz="1600" dirty="0"/>
          </a:p>
        </p:txBody>
      </p:sp>
      <p:sp>
        <p:nvSpPr>
          <p:cNvPr id="90" name="Shape 90"/>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dirty="0"/>
              <a:t>Intentions of </a:t>
            </a:r>
            <a:r>
              <a:rPr lang="en" dirty="0" smtClean="0"/>
              <a:t>Open Source Software </a:t>
            </a:r>
            <a:endParaRPr lang="en" dirty="0"/>
          </a:p>
        </p:txBody>
      </p:sp>
      <p:sp>
        <p:nvSpPr>
          <p:cNvPr id="91" name="Shape 91"/>
          <p:cNvSpPr txBox="1">
            <a:spLocks noGrp="1"/>
          </p:cNvSpPr>
          <p:nvPr>
            <p:ph type="body" idx="2"/>
          </p:nvPr>
        </p:nvSpPr>
        <p:spPr>
          <a:xfrm>
            <a:off x="4676724" y="1459650"/>
            <a:ext cx="3393599" cy="2750400"/>
          </a:xfrm>
          <a:prstGeom prst="rect">
            <a:avLst/>
          </a:prstGeom>
        </p:spPr>
        <p:txBody>
          <a:bodyPr lIns="91425" tIns="91425" rIns="91425" bIns="91425" anchor="t" anchorCtr="0">
            <a:noAutofit/>
          </a:bodyPr>
          <a:lstStyle/>
          <a:p>
            <a:pPr lvl="0">
              <a:buNone/>
            </a:pPr>
            <a:r>
              <a:rPr lang="en" b="1" dirty="0"/>
              <a:t>Explanation </a:t>
            </a:r>
          </a:p>
          <a:p>
            <a:pPr marL="265113" indent="-265113"/>
            <a:r>
              <a:rPr lang="en" sz="1800" dirty="0"/>
              <a:t>This gives the licensee the ability to mix open source software with other software. </a:t>
            </a:r>
          </a:p>
          <a:p>
            <a:pPr marL="265113" indent="-265113"/>
            <a:endParaRPr lang="en" sz="1600" dirty="0"/>
          </a:p>
        </p:txBody>
      </p:sp>
    </p:spTree>
    <p:extLst>
      <p:ext uri="{BB962C8B-B14F-4D97-AF65-F5344CB8AC3E}">
        <p14:creationId xmlns:p14="http://schemas.microsoft.com/office/powerpoint/2010/main" val="1419429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1821549" y="1811950"/>
            <a:ext cx="6389389" cy="1159800"/>
          </a:xfrm>
          <a:prstGeom prst="rect">
            <a:avLst/>
          </a:prstGeom>
        </p:spPr>
        <p:txBody>
          <a:bodyPr lIns="91425" tIns="91425" rIns="91425" bIns="91425" anchor="b" anchorCtr="0">
            <a:noAutofit/>
          </a:bodyPr>
          <a:lstStyle/>
          <a:p>
            <a:pPr lvl="0"/>
            <a:r>
              <a:rPr lang="en" sz="3600" dirty="0"/>
              <a:t>Commonly </a:t>
            </a:r>
            <a:r>
              <a:rPr lang="en" sz="3600" dirty="0" smtClean="0"/>
              <a:t>Used OS Licenses </a:t>
            </a:r>
            <a:endParaRPr lang="en" sz="3600" dirty="0"/>
          </a:p>
        </p:txBody>
      </p:sp>
      <p:sp>
        <p:nvSpPr>
          <p:cNvPr id="61" name="Shape 61"/>
          <p:cNvSpPr txBox="1">
            <a:spLocks noGrp="1"/>
          </p:cNvSpPr>
          <p:nvPr>
            <p:ph type="subTitle" idx="1"/>
          </p:nvPr>
        </p:nvSpPr>
        <p:spPr>
          <a:xfrm>
            <a:off x="1821550" y="2840054"/>
            <a:ext cx="5966030" cy="784800"/>
          </a:xfrm>
          <a:prstGeom prst="rect">
            <a:avLst/>
          </a:prstGeom>
        </p:spPr>
        <p:txBody>
          <a:bodyPr lIns="91425" tIns="91425" rIns="91425" bIns="91425" anchor="t" anchorCtr="0">
            <a:noAutofit/>
          </a:bodyPr>
          <a:lstStyle/>
          <a:p>
            <a:r>
              <a:rPr lang="en-US" sz="1800" dirty="0" smtClean="0"/>
              <a:t>There </a:t>
            </a:r>
            <a:r>
              <a:rPr lang="en-US" sz="1800" dirty="0"/>
              <a:t>are over 50 OSI approved licenses most of the licenses fall under two categories </a:t>
            </a:r>
            <a:endParaRPr lang="en-US" sz="1800" dirty="0"/>
          </a:p>
        </p:txBody>
      </p:sp>
      <p:sp>
        <p:nvSpPr>
          <p:cNvPr id="62" name="Shape 62"/>
          <p:cNvSpPr/>
          <p:nvPr/>
        </p:nvSpPr>
        <p:spPr>
          <a:xfrm>
            <a:off x="1911901" y="1466348"/>
            <a:ext cx="717688" cy="628874"/>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lIns="91425" tIns="91425" rIns="91425" bIns="91425" anchor="ctr" anchorCtr="0">
            <a:noAutofit/>
          </a:bodyPr>
          <a:lstStyle/>
          <a:p>
            <a:pPr lvl="0">
              <a:spcBef>
                <a:spcPts val="0"/>
              </a:spcBef>
              <a:buNone/>
            </a:pPr>
            <a:endParaRPr>
              <a:solidFill>
                <a:srgbClr val="2A95B7"/>
              </a:solidFill>
            </a:endParaRPr>
          </a:p>
        </p:txBody>
      </p:sp>
    </p:spTree>
    <p:extLst>
      <p:ext uri="{BB962C8B-B14F-4D97-AF65-F5344CB8AC3E}">
        <p14:creationId xmlns:p14="http://schemas.microsoft.com/office/powerpoint/2010/main" val="1790588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1049500" y="1459650"/>
            <a:ext cx="3417900" cy="2750400"/>
          </a:xfrm>
          <a:prstGeom prst="rect">
            <a:avLst/>
          </a:prstGeom>
        </p:spPr>
        <p:txBody>
          <a:bodyPr lIns="91425" tIns="91425" rIns="91425" bIns="91425" anchor="t" anchorCtr="0">
            <a:noAutofit/>
          </a:bodyPr>
          <a:lstStyle/>
          <a:p>
            <a:pPr lvl="0">
              <a:buNone/>
            </a:pPr>
            <a:r>
              <a:rPr lang="en" b="1" dirty="0"/>
              <a:t>Academic </a:t>
            </a:r>
            <a:r>
              <a:rPr lang="en" b="1" dirty="0" smtClean="0"/>
              <a:t>licenses</a:t>
            </a:r>
            <a:endParaRPr lang="en" dirty="0"/>
          </a:p>
          <a:p>
            <a:pPr marL="342900" indent="-342900"/>
            <a:r>
              <a:rPr lang="en" sz="1600" dirty="0" smtClean="0"/>
              <a:t>Allow </a:t>
            </a:r>
            <a:r>
              <a:rPr lang="en" sz="1600" dirty="0"/>
              <a:t>software to be used for any </a:t>
            </a:r>
            <a:r>
              <a:rPr lang="en" sz="1600" dirty="0" smtClean="0"/>
              <a:t>purpose</a:t>
            </a:r>
          </a:p>
          <a:p>
            <a:pPr marL="342900" indent="-342900"/>
            <a:r>
              <a:rPr lang="en" sz="1600" dirty="0" smtClean="0"/>
              <a:t>Software </a:t>
            </a:r>
            <a:r>
              <a:rPr lang="en" sz="1600" dirty="0"/>
              <a:t>obtained via an academic license can be freely changed, sold, redistributed, sublicensed, and combined with other </a:t>
            </a:r>
            <a:r>
              <a:rPr lang="en" sz="1600" dirty="0" smtClean="0"/>
              <a:t>software</a:t>
            </a:r>
          </a:p>
          <a:p>
            <a:pPr marL="342900" indent="-342900"/>
            <a:r>
              <a:rPr lang="en" sz="1600" dirty="0" smtClean="0"/>
              <a:t>Berkeley </a:t>
            </a:r>
            <a:r>
              <a:rPr lang="en" sz="1600" dirty="0"/>
              <a:t>Software Distribution (BSD) </a:t>
            </a:r>
            <a:r>
              <a:rPr lang="en" sz="1600" dirty="0" smtClean="0"/>
              <a:t>license</a:t>
            </a:r>
            <a:endParaRPr lang="en" sz="1600" dirty="0"/>
          </a:p>
        </p:txBody>
      </p:sp>
      <p:sp>
        <p:nvSpPr>
          <p:cNvPr id="90" name="Shape 90"/>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2800" dirty="0"/>
              <a:t>Commonly Used OS Licenses </a:t>
            </a:r>
            <a:endParaRPr lang="en" dirty="0"/>
          </a:p>
        </p:txBody>
      </p:sp>
      <p:sp>
        <p:nvSpPr>
          <p:cNvPr id="91" name="Shape 91"/>
          <p:cNvSpPr txBox="1">
            <a:spLocks noGrp="1"/>
          </p:cNvSpPr>
          <p:nvPr>
            <p:ph type="body" idx="2"/>
          </p:nvPr>
        </p:nvSpPr>
        <p:spPr>
          <a:xfrm>
            <a:off x="4676724" y="1459650"/>
            <a:ext cx="3393599" cy="2750400"/>
          </a:xfrm>
          <a:prstGeom prst="rect">
            <a:avLst/>
          </a:prstGeom>
        </p:spPr>
        <p:txBody>
          <a:bodyPr lIns="91425" tIns="91425" rIns="91425" bIns="91425" anchor="t" anchorCtr="0">
            <a:noAutofit/>
          </a:bodyPr>
          <a:lstStyle/>
          <a:p>
            <a:pPr lvl="0">
              <a:buNone/>
            </a:pPr>
            <a:r>
              <a:rPr lang="en" b="1" dirty="0"/>
              <a:t>Reciprocal licenses </a:t>
            </a:r>
            <a:endParaRPr lang="en" b="1" dirty="0" smtClean="0"/>
          </a:p>
          <a:p>
            <a:pPr marL="342900" indent="-342900"/>
            <a:r>
              <a:rPr lang="en" sz="1600" dirty="0" smtClean="0"/>
              <a:t>Allow </a:t>
            </a:r>
            <a:r>
              <a:rPr lang="en" sz="1600" dirty="0"/>
              <a:t>software to be used for any purpose, however it enforces that the changed or modified software must also be licensed under the exact terms as the original </a:t>
            </a:r>
            <a:r>
              <a:rPr lang="en" sz="1600" dirty="0" smtClean="0"/>
              <a:t>license </a:t>
            </a:r>
          </a:p>
          <a:p>
            <a:pPr marL="342900" indent="-342900"/>
            <a:r>
              <a:rPr lang="en" sz="1600" dirty="0" smtClean="0"/>
              <a:t>GNU </a:t>
            </a:r>
            <a:r>
              <a:rPr lang="en" sz="1600" dirty="0"/>
              <a:t>General Public License (GPL)</a:t>
            </a:r>
            <a:endParaRPr lang="en" sz="1600" dirty="0"/>
          </a:p>
        </p:txBody>
      </p:sp>
    </p:spTree>
    <p:extLst>
      <p:ext uri="{BB962C8B-B14F-4D97-AF65-F5344CB8AC3E}">
        <p14:creationId xmlns:p14="http://schemas.microsoft.com/office/powerpoint/2010/main" val="21445027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spcBef>
                <a:spcPts val="0"/>
              </a:spcBef>
              <a:buNone/>
            </a:pPr>
            <a:r>
              <a:rPr lang="en" dirty="0" smtClean="0"/>
              <a:t>What you will learn</a:t>
            </a:r>
            <a:endParaRPr lang="en"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a:t>The tenets of intellectual property, copyright and the intents of an open source </a:t>
            </a:r>
            <a:r>
              <a:rPr lang="en" dirty="0" smtClean="0"/>
              <a:t>license</a:t>
            </a:r>
            <a:endParaRPr lang="en" dirty="0"/>
          </a:p>
          <a:p>
            <a:pPr marL="457200" lvl="0" indent="-228600"/>
            <a:r>
              <a:rPr lang="en" dirty="0" smtClean="0"/>
              <a:t>An </a:t>
            </a:r>
            <a:r>
              <a:rPr lang="en" dirty="0"/>
              <a:t>explanation of what makes a license an open source license </a:t>
            </a:r>
          </a:p>
          <a:p>
            <a:pPr marL="457200" lvl="0" indent="-228600"/>
            <a:r>
              <a:rPr lang="en" dirty="0" smtClean="0"/>
              <a:t>A </a:t>
            </a:r>
            <a:r>
              <a:rPr lang="en" dirty="0"/>
              <a:t>brief description of some of the most commonly used open source licenses </a:t>
            </a:r>
          </a:p>
          <a:p>
            <a:pPr marL="457200" lvl="0" indent="-228600"/>
            <a:r>
              <a:rPr lang="en" dirty="0" smtClean="0"/>
              <a:t>Things </a:t>
            </a:r>
            <a:r>
              <a:rPr lang="en" dirty="0"/>
              <a:t>to keep in mind while choosing a license for a software </a:t>
            </a:r>
          </a:p>
        </p:txBody>
      </p:sp>
    </p:spTree>
    <p:extLst>
      <p:ext uri="{BB962C8B-B14F-4D97-AF65-F5344CB8AC3E}">
        <p14:creationId xmlns:p14="http://schemas.microsoft.com/office/powerpoint/2010/main" val="11556249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GPL </a:t>
            </a:r>
            <a:r>
              <a:rPr lang="en" sz="3200" dirty="0" smtClean="0"/>
              <a:t>Licensed Code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a:t>A GPL licensed code does not allow proprietary software to link to </a:t>
            </a:r>
            <a:r>
              <a:rPr lang="en" dirty="0" smtClean="0"/>
              <a:t>it</a:t>
            </a:r>
          </a:p>
          <a:p>
            <a:pPr marL="457200" lvl="0" indent="-228600"/>
            <a:r>
              <a:rPr lang="en" dirty="0" smtClean="0"/>
              <a:t>It </a:t>
            </a:r>
            <a:r>
              <a:rPr lang="en" dirty="0"/>
              <a:t>also does not permit redistribution with software having a GPL non-compatible </a:t>
            </a:r>
            <a:r>
              <a:rPr lang="en" dirty="0" smtClean="0"/>
              <a:t>license</a:t>
            </a:r>
          </a:p>
          <a:p>
            <a:pPr marL="457200" lvl="0" indent="-228600"/>
            <a:r>
              <a:rPr lang="en" dirty="0" smtClean="0"/>
              <a:t>Also </a:t>
            </a:r>
            <a:r>
              <a:rPr lang="en" dirty="0"/>
              <a:t>redistribution of the derivative works need to be with </a:t>
            </a:r>
            <a:r>
              <a:rPr lang="en" dirty="0" smtClean="0"/>
              <a:t>GPL </a:t>
            </a:r>
          </a:p>
        </p:txBody>
      </p:sp>
    </p:spTree>
    <p:extLst>
      <p:ext uri="{BB962C8B-B14F-4D97-AF65-F5344CB8AC3E}">
        <p14:creationId xmlns:p14="http://schemas.microsoft.com/office/powerpoint/2010/main" val="27120502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MIT </a:t>
            </a:r>
            <a:r>
              <a:rPr lang="en" sz="3200" dirty="0" smtClean="0"/>
              <a:t>Licensed Software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smtClean="0"/>
              <a:t>Allows ALL (counter GPL) </a:t>
            </a:r>
          </a:p>
          <a:p>
            <a:pPr marL="457200" lvl="0" indent="-228600"/>
            <a:r>
              <a:rPr lang="en" dirty="0" smtClean="0"/>
              <a:t>It </a:t>
            </a:r>
            <a:r>
              <a:rPr lang="en" dirty="0"/>
              <a:t>permits proprietary code to link to </a:t>
            </a:r>
            <a:r>
              <a:rPr lang="en" dirty="0" smtClean="0"/>
              <a:t>it</a:t>
            </a:r>
            <a:endParaRPr lang="en" dirty="0"/>
          </a:p>
          <a:p>
            <a:pPr marL="457200" lvl="0" indent="-228600"/>
            <a:r>
              <a:rPr lang="en" dirty="0" smtClean="0"/>
              <a:t>Redistribution </a:t>
            </a:r>
            <a:r>
              <a:rPr lang="en" dirty="0"/>
              <a:t>with non-MIT license software and redistribution of derivative works with non-MIT </a:t>
            </a:r>
            <a:r>
              <a:rPr lang="en" dirty="0" smtClean="0"/>
              <a:t>license</a:t>
            </a:r>
          </a:p>
        </p:txBody>
      </p:sp>
    </p:spTree>
    <p:extLst>
      <p:ext uri="{BB962C8B-B14F-4D97-AF65-F5344CB8AC3E}">
        <p14:creationId xmlns:p14="http://schemas.microsoft.com/office/powerpoint/2010/main" val="37079358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smtClean="0"/>
              <a:t>GPL vs MIT Licensed Software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endParaRPr lang="en" dirty="0" smtClean="0"/>
          </a:p>
        </p:txBody>
      </p:sp>
      <p:pic>
        <p:nvPicPr>
          <p:cNvPr id="2" name="Picture 1" descr="Screen Shot 2016-11-22 at 7.53.50 AM.png"/>
          <p:cNvPicPr>
            <a:picLocks noChangeAspect="1"/>
          </p:cNvPicPr>
          <p:nvPr/>
        </p:nvPicPr>
        <p:blipFill rotWithShape="1">
          <a:blip r:embed="rId3">
            <a:extLst>
              <a:ext uri="{28A0092B-C50C-407E-A947-70E740481C1C}">
                <a14:useLocalDpi xmlns:a14="http://schemas.microsoft.com/office/drawing/2010/main" val="0"/>
              </a:ext>
            </a:extLst>
          </a:blip>
          <a:srcRect l="20079" t="31944" r="1975" b="22162"/>
          <a:stretch/>
        </p:blipFill>
        <p:spPr>
          <a:xfrm>
            <a:off x="1322162" y="1546475"/>
            <a:ext cx="6414703" cy="2360539"/>
          </a:xfrm>
          <a:prstGeom prst="rect">
            <a:avLst/>
          </a:prstGeom>
        </p:spPr>
      </p:pic>
    </p:spTree>
    <p:extLst>
      <p:ext uri="{BB962C8B-B14F-4D97-AF65-F5344CB8AC3E}">
        <p14:creationId xmlns:p14="http://schemas.microsoft.com/office/powerpoint/2010/main" val="19719776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rtl="0">
              <a:spcBef>
                <a:spcPts val="0"/>
              </a:spcBef>
              <a:buNone/>
            </a:pPr>
            <a:r>
              <a:rPr lang="en" sz="6000" dirty="0" smtClean="0"/>
              <a:t>Did you know?</a:t>
            </a:r>
            <a:endParaRPr lang="en" sz="6000" dirty="0"/>
          </a:p>
        </p:txBody>
      </p:sp>
      <p:sp>
        <p:nvSpPr>
          <p:cNvPr id="216" name="Shape 216"/>
          <p:cNvSpPr txBox="1">
            <a:spLocks noGrp="1"/>
          </p:cNvSpPr>
          <p:nvPr>
            <p:ph type="body" idx="1"/>
          </p:nvPr>
        </p:nvSpPr>
        <p:spPr>
          <a:xfrm>
            <a:off x="2093925" y="2102243"/>
            <a:ext cx="5612328" cy="1961382"/>
          </a:xfrm>
          <a:prstGeom prst="rect">
            <a:avLst/>
          </a:prstGeom>
        </p:spPr>
        <p:txBody>
          <a:bodyPr lIns="91425" tIns="91425" rIns="91425" bIns="91425" anchor="t" anchorCtr="0">
            <a:noAutofit/>
          </a:bodyPr>
          <a:lstStyle/>
          <a:p>
            <a:pPr lvl="0">
              <a:buNone/>
            </a:pPr>
            <a:r>
              <a:rPr lang="en" sz="2000" dirty="0"/>
              <a:t>The IBM Public License (IPL) was IBM's first open source license. The Common Public License (CPL) is essentially the next version of the IPL. In 2009 CPL was superseded by the Eclipse Public License (EPL). </a:t>
            </a:r>
          </a:p>
          <a:p>
            <a:pPr lvl="0" rtl="0">
              <a:spcBef>
                <a:spcPts val="0"/>
              </a:spcBef>
              <a:buNone/>
            </a:pPr>
            <a:endParaRPr lang="en" sz="2000" dirty="0"/>
          </a:p>
        </p:txBody>
      </p:sp>
      <p:sp>
        <p:nvSpPr>
          <p:cNvPr id="217" name="Shape 217"/>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extLst>
      <p:ext uri="{BB962C8B-B14F-4D97-AF65-F5344CB8AC3E}">
        <p14:creationId xmlns:p14="http://schemas.microsoft.com/office/powerpoint/2010/main" val="18759585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1821550" y="1811950"/>
            <a:ext cx="6035384" cy="1159800"/>
          </a:xfrm>
          <a:prstGeom prst="rect">
            <a:avLst/>
          </a:prstGeom>
        </p:spPr>
        <p:txBody>
          <a:bodyPr lIns="91425" tIns="91425" rIns="91425" bIns="91425" anchor="b" anchorCtr="0">
            <a:noAutofit/>
          </a:bodyPr>
          <a:lstStyle/>
          <a:p>
            <a:pPr lvl="0"/>
            <a:r>
              <a:rPr lang="en" sz="3600" dirty="0"/>
              <a:t>Choosing the </a:t>
            </a:r>
            <a:r>
              <a:rPr lang="en" sz="3600" dirty="0" smtClean="0"/>
              <a:t>Right License </a:t>
            </a:r>
            <a:endParaRPr lang="en" sz="3600" dirty="0"/>
          </a:p>
        </p:txBody>
      </p:sp>
      <p:sp>
        <p:nvSpPr>
          <p:cNvPr id="61" name="Shape 61"/>
          <p:cNvSpPr txBox="1">
            <a:spLocks noGrp="1"/>
          </p:cNvSpPr>
          <p:nvPr>
            <p:ph type="subTitle" idx="1"/>
          </p:nvPr>
        </p:nvSpPr>
        <p:spPr>
          <a:xfrm>
            <a:off x="1821550" y="2840054"/>
            <a:ext cx="5500800" cy="784800"/>
          </a:xfrm>
          <a:prstGeom prst="rect">
            <a:avLst/>
          </a:prstGeom>
        </p:spPr>
        <p:txBody>
          <a:bodyPr lIns="91425" tIns="91425" rIns="91425" bIns="91425" anchor="t" anchorCtr="0">
            <a:noAutofit/>
          </a:bodyPr>
          <a:lstStyle/>
          <a:p>
            <a:r>
              <a:rPr lang="en-US" sz="2000" dirty="0"/>
              <a:t>By now you must be feeling more of a lawyer and less of a developer </a:t>
            </a:r>
            <a:endParaRPr lang="en-US" sz="2000" dirty="0"/>
          </a:p>
        </p:txBody>
      </p:sp>
      <p:sp>
        <p:nvSpPr>
          <p:cNvPr id="62" name="Shape 62"/>
          <p:cNvSpPr/>
          <p:nvPr/>
        </p:nvSpPr>
        <p:spPr>
          <a:xfrm>
            <a:off x="1911901" y="1466348"/>
            <a:ext cx="717688" cy="628874"/>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lIns="91425" tIns="91425" rIns="91425" bIns="91425" anchor="ctr" anchorCtr="0">
            <a:noAutofit/>
          </a:bodyPr>
          <a:lstStyle/>
          <a:p>
            <a:pPr lvl="0">
              <a:spcBef>
                <a:spcPts val="0"/>
              </a:spcBef>
              <a:buNone/>
            </a:pPr>
            <a:endParaRPr>
              <a:solidFill>
                <a:srgbClr val="2A95B7"/>
              </a:solidFill>
            </a:endParaRPr>
          </a:p>
        </p:txBody>
      </p:sp>
    </p:spTree>
    <p:extLst>
      <p:ext uri="{BB962C8B-B14F-4D97-AF65-F5344CB8AC3E}">
        <p14:creationId xmlns:p14="http://schemas.microsoft.com/office/powerpoint/2010/main" val="34022527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rtl="0">
              <a:spcBef>
                <a:spcPts val="0"/>
              </a:spcBef>
              <a:buNone/>
            </a:pPr>
            <a:r>
              <a:rPr lang="en" sz="5400" dirty="0" smtClean="0"/>
              <a:t>Is this Relevant?</a:t>
            </a:r>
            <a:endParaRPr lang="en" sz="5400" dirty="0"/>
          </a:p>
        </p:txBody>
      </p:sp>
      <p:sp>
        <p:nvSpPr>
          <p:cNvPr id="216" name="Shape 216"/>
          <p:cNvSpPr txBox="1">
            <a:spLocks noGrp="1"/>
          </p:cNvSpPr>
          <p:nvPr>
            <p:ph type="body" idx="1"/>
          </p:nvPr>
        </p:nvSpPr>
        <p:spPr>
          <a:xfrm>
            <a:off x="2093925" y="2102242"/>
            <a:ext cx="5612328" cy="2217041"/>
          </a:xfrm>
          <a:prstGeom prst="rect">
            <a:avLst/>
          </a:prstGeom>
        </p:spPr>
        <p:txBody>
          <a:bodyPr lIns="91425" tIns="91425" rIns="91425" bIns="91425" anchor="t" anchorCtr="0">
            <a:noAutofit/>
          </a:bodyPr>
          <a:lstStyle/>
          <a:p>
            <a:pPr lvl="0">
              <a:buNone/>
            </a:pPr>
            <a:r>
              <a:rPr lang="en" sz="2000" dirty="0"/>
              <a:t>It can help you avoid a </a:t>
            </a:r>
            <a:r>
              <a:rPr lang="en" sz="2000" dirty="0" smtClean="0"/>
              <a:t>lawsuit.</a:t>
            </a:r>
          </a:p>
          <a:p>
            <a:pPr lvl="0">
              <a:buNone/>
            </a:pPr>
            <a:endParaRPr lang="en" sz="2000" dirty="0" smtClean="0"/>
          </a:p>
          <a:p>
            <a:pPr algn="just">
              <a:buNone/>
            </a:pPr>
            <a:r>
              <a:rPr lang="en" sz="1400" dirty="0"/>
              <a:t>An interesting licensing </a:t>
            </a:r>
            <a:r>
              <a:rPr lang="en" sz="1400" dirty="0"/>
              <a:t>violation is the case between the Free Software Foundation (FSF) and Cisco. In 2004 a German court ordered Cisco to stop selling its wireless routers because it was in violation of the terms and conditions of the GPL license - Cisco’s products were using GPL-licensed software in their code, but not providing free availability of their source code. </a:t>
            </a:r>
          </a:p>
          <a:p>
            <a:pPr>
              <a:buNone/>
            </a:pPr>
            <a:endParaRPr lang="en" sz="2000" dirty="0"/>
          </a:p>
          <a:p>
            <a:pPr lvl="0">
              <a:buNone/>
            </a:pPr>
            <a:endParaRPr lang="en" sz="2000" dirty="0"/>
          </a:p>
        </p:txBody>
      </p:sp>
      <p:sp>
        <p:nvSpPr>
          <p:cNvPr id="217" name="Shape 217"/>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extLst>
      <p:ext uri="{BB962C8B-B14F-4D97-AF65-F5344CB8AC3E}">
        <p14:creationId xmlns:p14="http://schemas.microsoft.com/office/powerpoint/2010/main" val="122244838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rtl="0">
              <a:spcBef>
                <a:spcPts val="0"/>
              </a:spcBef>
              <a:buNone/>
            </a:pPr>
            <a:r>
              <a:rPr lang="en" sz="5400" dirty="0" smtClean="0"/>
              <a:t>What is right?</a:t>
            </a:r>
            <a:endParaRPr lang="en" sz="5400" dirty="0"/>
          </a:p>
        </p:txBody>
      </p:sp>
      <p:sp>
        <p:nvSpPr>
          <p:cNvPr id="216" name="Shape 216"/>
          <p:cNvSpPr txBox="1">
            <a:spLocks noGrp="1"/>
          </p:cNvSpPr>
          <p:nvPr>
            <p:ph type="body" idx="1"/>
          </p:nvPr>
        </p:nvSpPr>
        <p:spPr>
          <a:xfrm>
            <a:off x="2093925" y="2102242"/>
            <a:ext cx="5612328" cy="2217041"/>
          </a:xfrm>
          <a:prstGeom prst="rect">
            <a:avLst/>
          </a:prstGeom>
        </p:spPr>
        <p:txBody>
          <a:bodyPr lIns="91425" tIns="91425" rIns="91425" bIns="91425" anchor="t" anchorCtr="0">
            <a:noAutofit/>
          </a:bodyPr>
          <a:lstStyle/>
          <a:p>
            <a:pPr lvl="0">
              <a:buNone/>
            </a:pPr>
            <a:r>
              <a:rPr lang="en" sz="2000" dirty="0"/>
              <a:t>So what is the right open source license to use for a given software? </a:t>
            </a:r>
          </a:p>
          <a:p>
            <a:pPr lvl="0">
              <a:buNone/>
            </a:pPr>
            <a:endParaRPr lang="en" sz="2000" dirty="0" smtClean="0"/>
          </a:p>
          <a:p>
            <a:pPr>
              <a:buNone/>
            </a:pPr>
            <a:endParaRPr lang="en" sz="2000" dirty="0"/>
          </a:p>
          <a:p>
            <a:pPr lvl="0">
              <a:buNone/>
            </a:pPr>
            <a:endParaRPr lang="en" sz="2000" dirty="0"/>
          </a:p>
        </p:txBody>
      </p:sp>
      <p:sp>
        <p:nvSpPr>
          <p:cNvPr id="217" name="Shape 217"/>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extLst>
      <p:ext uri="{BB962C8B-B14F-4D97-AF65-F5344CB8AC3E}">
        <p14:creationId xmlns:p14="http://schemas.microsoft.com/office/powerpoint/2010/main" val="22690773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Choosing the Right License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a:t>Is the work in question a derived work? </a:t>
            </a:r>
            <a:endParaRPr lang="en" dirty="0" smtClean="0"/>
          </a:p>
          <a:p>
            <a:pPr marL="457200" lvl="0" indent="-228600"/>
            <a:r>
              <a:rPr lang="en" dirty="0" smtClean="0"/>
              <a:t>Or </a:t>
            </a:r>
            <a:r>
              <a:rPr lang="en" dirty="0"/>
              <a:t>would the work be redistributed with other open source software? </a:t>
            </a:r>
            <a:endParaRPr lang="en" dirty="0" smtClean="0"/>
          </a:p>
          <a:p>
            <a:pPr marL="457200" lvl="0" indent="-228600"/>
            <a:r>
              <a:rPr lang="en" dirty="0" smtClean="0"/>
              <a:t>If </a:t>
            </a:r>
            <a:r>
              <a:rPr lang="en" dirty="0"/>
              <a:t>so, what are the license terms you have agreed as a licensee? </a:t>
            </a:r>
          </a:p>
        </p:txBody>
      </p:sp>
    </p:spTree>
    <p:extLst>
      <p:ext uri="{BB962C8B-B14F-4D97-AF65-F5344CB8AC3E}">
        <p14:creationId xmlns:p14="http://schemas.microsoft.com/office/powerpoint/2010/main" val="33320147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Choosing the Right License </a:t>
            </a:r>
            <a:endParaRPr lang="en" sz="3200" dirty="0"/>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a:t>Do you want the software to be revenue generating? </a:t>
            </a:r>
            <a:r>
              <a:rPr lang="en" dirty="0" smtClean="0"/>
              <a:t>(Business Models)</a:t>
            </a:r>
          </a:p>
          <a:p>
            <a:pPr marL="457200" indent="-228600"/>
            <a:r>
              <a:rPr lang="en" dirty="0"/>
              <a:t>Do you want access to use licensees’ contributions? </a:t>
            </a:r>
            <a:endParaRPr lang="en" dirty="0" smtClean="0"/>
          </a:p>
          <a:p>
            <a:pPr marL="457200" indent="-228600"/>
            <a:r>
              <a:rPr lang="en" dirty="0" smtClean="0"/>
              <a:t>How </a:t>
            </a:r>
            <a:r>
              <a:rPr lang="en" dirty="0"/>
              <a:t>do you add this clause to your license? </a:t>
            </a:r>
            <a:endParaRPr lang="en" dirty="0"/>
          </a:p>
          <a:p>
            <a:pPr marL="457200" lvl="0" indent="-228600"/>
            <a:endParaRPr lang="en" dirty="0"/>
          </a:p>
        </p:txBody>
      </p:sp>
    </p:spTree>
    <p:extLst>
      <p:ext uri="{BB962C8B-B14F-4D97-AF65-F5344CB8AC3E}">
        <p14:creationId xmlns:p14="http://schemas.microsoft.com/office/powerpoint/2010/main" val="21924117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3200" dirty="0"/>
              <a:t>Summary </a:t>
            </a:r>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sz="1800" dirty="0"/>
              <a:t>In this chapter you learned about the concept of Intellectual Property and how it related to a license. </a:t>
            </a:r>
            <a:endParaRPr lang="en" sz="1800" dirty="0" smtClean="0"/>
          </a:p>
          <a:p>
            <a:pPr marL="457200" lvl="0" indent="-228600"/>
            <a:r>
              <a:rPr lang="en" sz="1800" dirty="0" smtClean="0"/>
              <a:t>You </a:t>
            </a:r>
            <a:r>
              <a:rPr lang="en" sz="1800" dirty="0"/>
              <a:t>also learned about the relationship between a license, licensor and licensee. </a:t>
            </a:r>
            <a:endParaRPr lang="en" sz="1800" dirty="0" smtClean="0"/>
          </a:p>
          <a:p>
            <a:pPr marL="457200" lvl="0" indent="-228600"/>
            <a:r>
              <a:rPr lang="en" sz="1800" dirty="0" smtClean="0"/>
              <a:t>Next</a:t>
            </a:r>
            <a:r>
              <a:rPr lang="en" sz="1800" dirty="0"/>
              <a:t>, the chapter explained what makes a license an open source license, and provided a description and comparison between the BSD, GPL and MIT licenses. </a:t>
            </a:r>
            <a:endParaRPr lang="en" sz="1800" dirty="0" smtClean="0"/>
          </a:p>
          <a:p>
            <a:pPr marL="457200" lvl="0" indent="-228600"/>
            <a:r>
              <a:rPr lang="en" sz="1800" dirty="0" smtClean="0"/>
              <a:t>Finally </a:t>
            </a:r>
            <a:r>
              <a:rPr lang="en" sz="1800" dirty="0"/>
              <a:t>the chapter provided questions that would help you choose the most appropriate open source license for your needs. </a:t>
            </a:r>
          </a:p>
        </p:txBody>
      </p:sp>
    </p:spTree>
    <p:extLst>
      <p:ext uri="{BB962C8B-B14F-4D97-AF65-F5344CB8AC3E}">
        <p14:creationId xmlns:p14="http://schemas.microsoft.com/office/powerpoint/2010/main" val="19712228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dirty="0"/>
              <a:t>Intellectual Property (IP) </a:t>
            </a:r>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a:t>legally protected rights that one has over new ideas or </a:t>
            </a:r>
            <a:r>
              <a:rPr lang="en" dirty="0" smtClean="0"/>
              <a:t>creations</a:t>
            </a:r>
          </a:p>
          <a:p>
            <a:pPr marL="457200" lvl="0" indent="-228600"/>
            <a:r>
              <a:rPr lang="en" dirty="0" smtClean="0"/>
              <a:t>Common types of intellectual property include:</a:t>
            </a:r>
          </a:p>
          <a:p>
            <a:pPr marL="795338" lvl="2" indent="-342900">
              <a:buFont typeface="Arial"/>
              <a:buChar char="•"/>
            </a:pPr>
            <a:r>
              <a:rPr lang="en" dirty="0" smtClean="0"/>
              <a:t>copyrights</a:t>
            </a:r>
          </a:p>
          <a:p>
            <a:pPr marL="795338" lvl="2" indent="-342900">
              <a:buFont typeface="Arial"/>
              <a:buChar char="•"/>
            </a:pPr>
            <a:r>
              <a:rPr lang="en" dirty="0" smtClean="0"/>
              <a:t>trademarks </a:t>
            </a:r>
          </a:p>
          <a:p>
            <a:pPr marL="795338" lvl="2" indent="-342900">
              <a:buFont typeface="Arial"/>
              <a:buChar char="•"/>
            </a:pPr>
            <a:r>
              <a:rPr lang="en" dirty="0" smtClean="0"/>
              <a:t>patents </a:t>
            </a:r>
          </a:p>
          <a:p>
            <a:pPr marL="795338" lvl="2" indent="-342900">
              <a:buFont typeface="Arial"/>
              <a:buChar char="•"/>
            </a:pPr>
            <a:r>
              <a:rPr lang="en" dirty="0" smtClean="0"/>
              <a:t>industrial </a:t>
            </a:r>
            <a:r>
              <a:rPr lang="en" dirty="0"/>
              <a:t>design </a:t>
            </a:r>
            <a:r>
              <a:rPr lang="en" dirty="0" smtClean="0"/>
              <a:t>rights</a:t>
            </a:r>
          </a:p>
          <a:p>
            <a:pPr marL="795338" lvl="2" indent="-342900">
              <a:buFont typeface="Arial"/>
              <a:buChar char="•"/>
            </a:pPr>
            <a:r>
              <a:rPr lang="en" dirty="0" smtClean="0"/>
              <a:t>trade secrets</a:t>
            </a:r>
            <a:endParaRPr lang="en" dirty="0"/>
          </a:p>
        </p:txBody>
      </p:sp>
    </p:spTree>
    <p:extLst>
      <p:ext uri="{BB962C8B-B14F-4D97-AF65-F5344CB8AC3E}">
        <p14:creationId xmlns:p14="http://schemas.microsoft.com/office/powerpoint/2010/main" val="28337133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rtl="0">
              <a:spcBef>
                <a:spcPts val="0"/>
              </a:spcBef>
              <a:buNone/>
            </a:pPr>
            <a:r>
              <a:rPr lang="en" sz="6000" dirty="0"/>
              <a:t>Thanks!</a:t>
            </a:r>
          </a:p>
        </p:txBody>
      </p:sp>
      <p:sp>
        <p:nvSpPr>
          <p:cNvPr id="216" name="Shape 216"/>
          <p:cNvSpPr txBox="1">
            <a:spLocks noGrp="1"/>
          </p:cNvSpPr>
          <p:nvPr>
            <p:ph type="body" idx="1"/>
          </p:nvPr>
        </p:nvSpPr>
        <p:spPr>
          <a:xfrm>
            <a:off x="2093925" y="1894625"/>
            <a:ext cx="5100900" cy="2169000"/>
          </a:xfrm>
          <a:prstGeom prst="rect">
            <a:avLst/>
          </a:prstGeom>
        </p:spPr>
        <p:txBody>
          <a:bodyPr lIns="91425" tIns="91425" rIns="91425" bIns="91425" anchor="t" anchorCtr="0">
            <a:noAutofit/>
          </a:bodyPr>
          <a:lstStyle/>
          <a:p>
            <a:pPr lvl="0" rtl="0">
              <a:spcBef>
                <a:spcPts val="0"/>
              </a:spcBef>
              <a:buNone/>
            </a:pPr>
            <a:r>
              <a:rPr lang="en" sz="3600" b="1" dirty="0"/>
              <a:t>Any questions</a:t>
            </a:r>
            <a:r>
              <a:rPr lang="en" sz="3600" b="1" dirty="0" smtClean="0"/>
              <a:t>?</a:t>
            </a:r>
            <a:endParaRPr lang="en" sz="3600" b="1" dirty="0"/>
          </a:p>
        </p:txBody>
      </p:sp>
      <p:sp>
        <p:nvSpPr>
          <p:cNvPr id="217" name="Shape 217"/>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extLst>
      <p:ext uri="{BB962C8B-B14F-4D97-AF65-F5344CB8AC3E}">
        <p14:creationId xmlns:p14="http://schemas.microsoft.com/office/powerpoint/2010/main" val="21097805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
              <a:t>Instructions for use</a:t>
            </a:r>
          </a:p>
        </p:txBody>
      </p:sp>
      <p:sp>
        <p:nvSpPr>
          <p:cNvPr id="45" name="Shape 45"/>
          <p:cNvSpPr txBox="1">
            <a:spLocks noGrp="1"/>
          </p:cNvSpPr>
          <p:nvPr>
            <p:ph type="body" idx="2"/>
          </p:nvPr>
        </p:nvSpPr>
        <p:spPr>
          <a:xfrm>
            <a:off x="1049500" y="1276350"/>
            <a:ext cx="7102200" cy="826500"/>
          </a:xfrm>
          <a:prstGeom prst="rect">
            <a:avLst/>
          </a:prstGeom>
        </p:spPr>
        <p:txBody>
          <a:bodyPr lIns="91425" tIns="91425" rIns="91425" bIns="91425" anchor="t" anchorCtr="0">
            <a:noAutofit/>
          </a:bodyPr>
          <a:lstStyle/>
          <a:p>
            <a:pPr lvl="0" rtl="0">
              <a:spcBef>
                <a:spcPts val="0"/>
              </a:spcBef>
              <a:buNone/>
            </a:pPr>
            <a:r>
              <a:rPr lang="en" sz="1100"/>
              <a:t>Open this document in Google Slides (if you are at slidescarnival.com use the button below this presentation)</a:t>
            </a:r>
          </a:p>
          <a:p>
            <a:pPr lvl="0" rtl="0">
              <a:spcBef>
                <a:spcPts val="0"/>
              </a:spcBef>
              <a:buNone/>
            </a:pPr>
            <a:r>
              <a:rPr lang="en" sz="1100" b="1"/>
              <a:t>You have to be signed in to your Google account</a:t>
            </a:r>
          </a:p>
        </p:txBody>
      </p:sp>
      <p:sp>
        <p:nvSpPr>
          <p:cNvPr id="46" name="Shape 46"/>
          <p:cNvSpPr txBox="1">
            <a:spLocks noGrp="1"/>
          </p:cNvSpPr>
          <p:nvPr>
            <p:ph type="body" idx="2"/>
          </p:nvPr>
        </p:nvSpPr>
        <p:spPr>
          <a:xfrm>
            <a:off x="1049500" y="1882950"/>
            <a:ext cx="3259200" cy="1762800"/>
          </a:xfrm>
          <a:prstGeom prst="rect">
            <a:avLst/>
          </a:prstGeom>
        </p:spPr>
        <p:txBody>
          <a:bodyPr lIns="91425" tIns="91425" rIns="91425" bIns="91425" anchor="t" anchorCtr="0">
            <a:noAutofit/>
          </a:bodyPr>
          <a:lstStyle/>
          <a:p>
            <a:pPr lvl="0" rtl="0">
              <a:spcBef>
                <a:spcPts val="0"/>
              </a:spcBef>
              <a:spcAft>
                <a:spcPts val="0"/>
              </a:spcAft>
              <a:buNone/>
            </a:pPr>
            <a:r>
              <a:rPr lang="en" sz="1100" b="1">
                <a:solidFill>
                  <a:srgbClr val="2A95B7"/>
                </a:solidFill>
              </a:rPr>
              <a:t>EDIT IN GOOGLE SLIDES</a:t>
            </a:r>
          </a:p>
          <a:p>
            <a:pPr lvl="0" rtl="0">
              <a:spcBef>
                <a:spcPts val="0"/>
              </a:spcBef>
              <a:spcAft>
                <a:spcPts val="0"/>
              </a:spcAft>
              <a:buNone/>
            </a:pPr>
            <a:r>
              <a:rPr lang="en" sz="1100"/>
              <a:t>Go to the </a:t>
            </a:r>
            <a:r>
              <a:rPr lang="en" sz="1100" b="1" i="1"/>
              <a:t>File</a:t>
            </a:r>
            <a:r>
              <a:rPr lang="en" sz="1100"/>
              <a:t> menu and select </a:t>
            </a:r>
            <a:r>
              <a:rPr lang="en" sz="1100" b="1" i="1"/>
              <a:t>Make a copy</a:t>
            </a:r>
            <a:r>
              <a:rPr lang="en" sz="1100"/>
              <a:t>.</a:t>
            </a:r>
          </a:p>
          <a:p>
            <a:pPr lvl="0" rtl="0">
              <a:spcBef>
                <a:spcPts val="0"/>
              </a:spcBef>
              <a:spcAft>
                <a:spcPts val="0"/>
              </a:spcAft>
              <a:buNone/>
            </a:pPr>
            <a:r>
              <a:rPr lang="en" sz="1100"/>
              <a:t>You will get a copy of this document on your Google Drive and will be able to edit, add or delete slides.</a:t>
            </a:r>
          </a:p>
        </p:txBody>
      </p:sp>
      <p:sp>
        <p:nvSpPr>
          <p:cNvPr id="47" name="Shape 47"/>
          <p:cNvSpPr txBox="1">
            <a:spLocks noGrp="1"/>
          </p:cNvSpPr>
          <p:nvPr>
            <p:ph type="body" idx="2"/>
          </p:nvPr>
        </p:nvSpPr>
        <p:spPr>
          <a:xfrm>
            <a:off x="4491979" y="1882950"/>
            <a:ext cx="3659700" cy="1762800"/>
          </a:xfrm>
          <a:prstGeom prst="rect">
            <a:avLst/>
          </a:prstGeom>
        </p:spPr>
        <p:txBody>
          <a:bodyPr lIns="91425" tIns="91425" rIns="91425" bIns="91425" anchor="t" anchorCtr="0">
            <a:noAutofit/>
          </a:bodyPr>
          <a:lstStyle/>
          <a:p>
            <a:pPr lvl="0" rtl="0">
              <a:spcBef>
                <a:spcPts val="0"/>
              </a:spcBef>
              <a:spcAft>
                <a:spcPts val="0"/>
              </a:spcAft>
              <a:buNone/>
            </a:pPr>
            <a:r>
              <a:rPr lang="en" sz="1100" b="1">
                <a:solidFill>
                  <a:srgbClr val="2A95B7"/>
                </a:solidFill>
              </a:rPr>
              <a:t>EDIT IN POWERPOINT®</a:t>
            </a:r>
          </a:p>
          <a:p>
            <a:pPr lvl="0" rtl="0">
              <a:spcBef>
                <a:spcPts val="0"/>
              </a:spcBef>
              <a:spcAft>
                <a:spcPts val="0"/>
              </a:spcAft>
              <a:buNone/>
            </a:pPr>
            <a:r>
              <a:rPr lang="en" sz="1100"/>
              <a:t>Go to the </a:t>
            </a:r>
            <a:r>
              <a:rPr lang="en" sz="1100" b="1" i="1"/>
              <a:t>File</a:t>
            </a:r>
            <a:r>
              <a:rPr lang="en" sz="1100"/>
              <a:t> menu and select </a:t>
            </a:r>
            <a:r>
              <a:rPr lang="en" sz="1100" b="1" i="1"/>
              <a:t>Download as Microsoft PowerPoint</a:t>
            </a:r>
            <a:r>
              <a:rPr lang="en" sz="1100"/>
              <a:t>. You will get a .pptx file that you can edit in PowerPoint. </a:t>
            </a:r>
          </a:p>
          <a:p>
            <a:pPr lvl="0" rtl="0">
              <a:spcBef>
                <a:spcPts val="0"/>
              </a:spcBef>
              <a:spcAft>
                <a:spcPts val="0"/>
              </a:spcAft>
              <a:buNone/>
            </a:pPr>
            <a:r>
              <a:rPr lang="en" sz="1100"/>
              <a:t>Remember to download and install the fonts used in this presentation (you’ll find the links to the font files needed in the </a:t>
            </a:r>
            <a:r>
              <a:rPr lang="en" sz="1100" u="sng">
                <a:hlinkClick r:id="rId3"/>
              </a:rPr>
              <a:t>Presentation design slide</a:t>
            </a:r>
            <a:r>
              <a:rPr lang="en" sz="1100"/>
              <a:t>)</a:t>
            </a:r>
          </a:p>
        </p:txBody>
      </p:sp>
      <p:sp>
        <p:nvSpPr>
          <p:cNvPr id="48" name="Shape 48"/>
          <p:cNvSpPr txBox="1">
            <a:spLocks noGrp="1"/>
          </p:cNvSpPr>
          <p:nvPr>
            <p:ph type="body" idx="2"/>
          </p:nvPr>
        </p:nvSpPr>
        <p:spPr>
          <a:xfrm>
            <a:off x="1600875" y="3448725"/>
            <a:ext cx="5837400" cy="826500"/>
          </a:xfrm>
          <a:prstGeom prst="rect">
            <a:avLst/>
          </a:prstGeom>
        </p:spPr>
        <p:txBody>
          <a:bodyPr lIns="91425" tIns="91425" rIns="91425" bIns="91425" anchor="t" anchorCtr="0">
            <a:noAutofit/>
          </a:bodyPr>
          <a:lstStyle/>
          <a:p>
            <a:pPr lvl="0" rtl="0">
              <a:spcBef>
                <a:spcPts val="1000"/>
              </a:spcBef>
              <a:spcAft>
                <a:spcPts val="1000"/>
              </a:spcAft>
              <a:buNone/>
            </a:pPr>
            <a:r>
              <a:rPr lang="en" sz="1000" b="1">
                <a:solidFill>
                  <a:srgbClr val="666666"/>
                </a:solidFill>
              </a:rPr>
              <a:t>More info on how to use this template at </a:t>
            </a:r>
            <a:r>
              <a:rPr lang="en" sz="1000" b="1" u="sng">
                <a:solidFill>
                  <a:srgbClr val="666666"/>
                </a:solidFill>
                <a:hlinkClick r:id="rId4"/>
              </a:rPr>
              <a:t>www.slidescarnival.com/help-use-presentation-template</a:t>
            </a:r>
          </a:p>
          <a:p>
            <a:pPr lvl="0" rtl="0">
              <a:spcBef>
                <a:spcPts val="1000"/>
              </a:spcBef>
              <a:spcAft>
                <a:spcPts val="1000"/>
              </a:spcAft>
              <a:buClr>
                <a:schemeClr val="dk1"/>
              </a:buClr>
              <a:buSzPct val="110000"/>
              <a:buFont typeface="Arial"/>
              <a:buNone/>
            </a:pPr>
            <a:r>
              <a:rPr lang="en" sz="1000">
                <a:solidFill>
                  <a:srgbClr val="666666"/>
                </a:solidFill>
              </a:rPr>
              <a:t>This template is free to use under </a:t>
            </a:r>
            <a:r>
              <a:rPr lang="en" sz="1000" u="sng">
                <a:solidFill>
                  <a:srgbClr val="666666"/>
                </a:solidFill>
                <a:hlinkClick r:id="rId5"/>
              </a:rPr>
              <a:t>Creative Commons Attribution license</a:t>
            </a:r>
            <a:r>
              <a:rPr lang="en" sz="1000">
                <a:solidFill>
                  <a:srgbClr val="666666"/>
                </a:solidFill>
              </a:rPr>
              <a:t>. You can keep the Credits slide or mention SlidesCarnival and other resources used in a slide footer.</a:t>
            </a:r>
          </a:p>
          <a:p>
            <a:pPr lvl="0" rtl="0">
              <a:spcBef>
                <a:spcPts val="1000"/>
              </a:spcBef>
              <a:spcAft>
                <a:spcPts val="1000"/>
              </a:spcAft>
              <a:buClr>
                <a:schemeClr val="dk1"/>
              </a:buClr>
              <a:buSzPct val="110000"/>
              <a:buFont typeface="Arial"/>
              <a:buNone/>
            </a:pPr>
            <a:endParaRPr sz="1000">
              <a:solidFill>
                <a:srgbClr val="666666"/>
              </a:solidFill>
            </a:endParaRPr>
          </a:p>
          <a:p>
            <a:pPr lvl="0" rtl="0">
              <a:spcBef>
                <a:spcPts val="1000"/>
              </a:spcBef>
              <a:spcAft>
                <a:spcPts val="1000"/>
              </a:spcAft>
              <a:buNone/>
            </a:pPr>
            <a:endParaRPr sz="1000">
              <a:solidFill>
                <a:srgbClr val="666666"/>
              </a:solidFill>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a:spcBef>
                <a:spcPts val="0"/>
              </a:spcBef>
              <a:buNone/>
            </a:pPr>
            <a:r>
              <a:rPr lang="en" sz="6000"/>
              <a:t>Hello!</a:t>
            </a:r>
          </a:p>
        </p:txBody>
      </p:sp>
      <p:sp>
        <p:nvSpPr>
          <p:cNvPr id="54" name="Shape 54"/>
          <p:cNvSpPr txBox="1">
            <a:spLocks noGrp="1"/>
          </p:cNvSpPr>
          <p:nvPr>
            <p:ph type="body" idx="1"/>
          </p:nvPr>
        </p:nvSpPr>
        <p:spPr>
          <a:xfrm>
            <a:off x="2093925" y="1894625"/>
            <a:ext cx="5100900" cy="2169000"/>
          </a:xfrm>
          <a:prstGeom prst="rect">
            <a:avLst/>
          </a:prstGeom>
        </p:spPr>
        <p:txBody>
          <a:bodyPr lIns="91425" tIns="91425" rIns="91425" bIns="91425" anchor="t" anchorCtr="0">
            <a:noAutofit/>
          </a:bodyPr>
          <a:lstStyle/>
          <a:p>
            <a:pPr lvl="0" rtl="0">
              <a:spcBef>
                <a:spcPts val="0"/>
              </a:spcBef>
              <a:buNone/>
            </a:pPr>
            <a:r>
              <a:rPr lang="en" sz="3600" b="1"/>
              <a:t>I am Jayden Smith</a:t>
            </a:r>
          </a:p>
          <a:p>
            <a:pPr lvl="0" rtl="0">
              <a:spcBef>
                <a:spcPts val="0"/>
              </a:spcBef>
              <a:buClr>
                <a:schemeClr val="dk1"/>
              </a:buClr>
              <a:buSzPct val="45833"/>
              <a:buFont typeface="Arial"/>
              <a:buNone/>
            </a:pPr>
            <a:r>
              <a:rPr lang="en"/>
              <a:t>I am here because I love to give presentations. </a:t>
            </a:r>
          </a:p>
          <a:p>
            <a:pPr lvl="0">
              <a:spcBef>
                <a:spcPts val="0"/>
              </a:spcBef>
              <a:buClr>
                <a:schemeClr val="dk1"/>
              </a:buClr>
              <a:buSzPct val="30555"/>
              <a:buFont typeface="Arial"/>
              <a:buNone/>
            </a:pPr>
            <a:r>
              <a:rPr lang="en"/>
              <a:t>You can find me at @username</a:t>
            </a:r>
          </a:p>
        </p:txBody>
      </p:sp>
      <p:sp>
        <p:nvSpPr>
          <p:cNvPr id="55" name="Shape 55"/>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a:spcBef>
                <a:spcPts val="0"/>
              </a:spcBef>
              <a:buNone/>
            </a:pPr>
            <a:endParaRPr>
              <a:solidFill>
                <a:srgbClr val="2A95B7"/>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1821550" y="1811950"/>
            <a:ext cx="5500800" cy="1159800"/>
          </a:xfrm>
          <a:prstGeom prst="rect">
            <a:avLst/>
          </a:prstGeom>
        </p:spPr>
        <p:txBody>
          <a:bodyPr lIns="91425" tIns="91425" rIns="91425" bIns="91425" anchor="b" anchorCtr="0">
            <a:noAutofit/>
          </a:bodyPr>
          <a:lstStyle/>
          <a:p>
            <a:pPr lvl="0" rtl="0">
              <a:spcBef>
                <a:spcPts val="0"/>
              </a:spcBef>
              <a:buNone/>
            </a:pPr>
            <a:r>
              <a:rPr lang="en"/>
              <a:t>Transition headline</a:t>
            </a:r>
          </a:p>
        </p:txBody>
      </p:sp>
      <p:sp>
        <p:nvSpPr>
          <p:cNvPr id="61" name="Shape 61"/>
          <p:cNvSpPr txBox="1">
            <a:spLocks noGrp="1"/>
          </p:cNvSpPr>
          <p:nvPr>
            <p:ph type="subTitle" idx="1"/>
          </p:nvPr>
        </p:nvSpPr>
        <p:spPr>
          <a:xfrm>
            <a:off x="1821550" y="2840054"/>
            <a:ext cx="5500800" cy="784800"/>
          </a:xfrm>
          <a:prstGeom prst="rect">
            <a:avLst/>
          </a:prstGeom>
        </p:spPr>
        <p:txBody>
          <a:bodyPr lIns="91425" tIns="91425" rIns="91425" bIns="91425" anchor="t" anchorCtr="0">
            <a:noAutofit/>
          </a:bodyPr>
          <a:lstStyle/>
          <a:p>
            <a:pPr lvl="0" rtl="0">
              <a:spcBef>
                <a:spcPts val="0"/>
              </a:spcBef>
              <a:buNone/>
            </a:pPr>
            <a:r>
              <a:rPr lang="en"/>
              <a:t>Let’s start with the first set of slides</a:t>
            </a:r>
          </a:p>
        </p:txBody>
      </p:sp>
      <p:sp>
        <p:nvSpPr>
          <p:cNvPr id="62" name="Shape 62"/>
          <p:cNvSpPr/>
          <p:nvPr/>
        </p:nvSpPr>
        <p:spPr>
          <a:xfrm>
            <a:off x="1911901" y="1466348"/>
            <a:ext cx="717688" cy="628874"/>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lIns="91425" tIns="91425" rIns="91425" bIns="91425" anchor="ctr" anchorCtr="0">
            <a:noAutofit/>
          </a:bodyPr>
          <a:lstStyle/>
          <a:p>
            <a:pPr lvl="0">
              <a:spcBef>
                <a:spcPts val="0"/>
              </a:spcBef>
              <a:buNone/>
            </a:pPr>
            <a:endParaRPr>
              <a:solidFill>
                <a:srgbClr val="2A95B7"/>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1441675" y="1857000"/>
            <a:ext cx="6260700" cy="819900"/>
          </a:xfrm>
          <a:prstGeom prst="rect">
            <a:avLst/>
          </a:prstGeom>
        </p:spPr>
        <p:txBody>
          <a:bodyPr lIns="91425" tIns="91425" rIns="91425" bIns="91425" anchor="t" anchorCtr="0">
            <a:noAutofit/>
          </a:bodyPr>
          <a:lstStyle/>
          <a:p>
            <a:pPr lvl="0">
              <a:spcBef>
                <a:spcPts val="0"/>
              </a:spcBef>
              <a:buNone/>
            </a:pPr>
            <a:r>
              <a:rPr lang="en"/>
              <a:t>Quotations are commonly printed as a means of inspiration and to invoke philosophical thoughts from the reader.</a:t>
            </a:r>
          </a:p>
        </p:txBody>
      </p:sp>
      <p:sp>
        <p:nvSpPr>
          <p:cNvPr id="68" name="Shape 68"/>
          <p:cNvSpPr/>
          <p:nvPr/>
        </p:nvSpPr>
        <p:spPr>
          <a:xfrm>
            <a:off x="4110026" y="990111"/>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spcBef>
                <a:spcPts val="0"/>
              </a:spcBef>
              <a:buNone/>
            </a:pPr>
            <a:r>
              <a:rPr lang="en"/>
              <a:t>This is a slide title</a:t>
            </a:r>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rtl="0">
              <a:spcBef>
                <a:spcPts val="0"/>
              </a:spcBef>
            </a:pPr>
            <a:r>
              <a:rPr lang="en"/>
              <a:t>Here you have a list of items</a:t>
            </a:r>
          </a:p>
          <a:p>
            <a:pPr marL="457200" lvl="0" indent="-228600" rtl="0">
              <a:spcBef>
                <a:spcPts val="0"/>
              </a:spcBef>
            </a:pPr>
            <a:r>
              <a:rPr lang="en"/>
              <a:t>And some text</a:t>
            </a:r>
          </a:p>
          <a:p>
            <a:pPr marL="457200" lvl="0" indent="-228600" rtl="0">
              <a:spcBef>
                <a:spcPts val="0"/>
              </a:spcBef>
            </a:pPr>
            <a:r>
              <a:rPr lang="en"/>
              <a:t>But remember not to overload your slides with content</a:t>
            </a:r>
          </a:p>
          <a:p>
            <a:pPr lvl="0">
              <a:spcBef>
                <a:spcPts val="0"/>
              </a:spcBef>
              <a:buNone/>
            </a:pPr>
            <a:r>
              <a:rPr lang="en"/>
              <a:t>You audience will listen to you or read the content, but won’t do both.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idx="4294967295"/>
          </p:nvPr>
        </p:nvSpPr>
        <p:spPr>
          <a:xfrm>
            <a:off x="2107550" y="2573950"/>
            <a:ext cx="4929000" cy="1159800"/>
          </a:xfrm>
          <a:prstGeom prst="rect">
            <a:avLst/>
          </a:prstGeom>
        </p:spPr>
        <p:txBody>
          <a:bodyPr lIns="91425" tIns="91425" rIns="91425" bIns="91425" anchor="t" anchorCtr="0">
            <a:noAutofit/>
          </a:bodyPr>
          <a:lstStyle/>
          <a:p>
            <a:pPr lvl="0" algn="ctr" rtl="0">
              <a:spcBef>
                <a:spcPts val="0"/>
              </a:spcBef>
              <a:buNone/>
            </a:pPr>
            <a:r>
              <a:rPr lang="en" sz="6000"/>
              <a:t>BIG CONCEPT</a:t>
            </a:r>
          </a:p>
        </p:txBody>
      </p:sp>
      <p:sp>
        <p:nvSpPr>
          <p:cNvPr id="80" name="Shape 80"/>
          <p:cNvSpPr txBox="1">
            <a:spLocks noGrp="1"/>
          </p:cNvSpPr>
          <p:nvPr>
            <p:ph type="subTitle" idx="4294967295"/>
          </p:nvPr>
        </p:nvSpPr>
        <p:spPr>
          <a:xfrm>
            <a:off x="2107449" y="3487750"/>
            <a:ext cx="4929000" cy="784800"/>
          </a:xfrm>
          <a:prstGeom prst="rect">
            <a:avLst/>
          </a:prstGeom>
        </p:spPr>
        <p:txBody>
          <a:bodyPr lIns="91425" tIns="91425" rIns="91425" bIns="91425" anchor="t" anchorCtr="0">
            <a:noAutofit/>
          </a:bodyPr>
          <a:lstStyle/>
          <a:p>
            <a:pPr lvl="0" algn="ctr" rtl="0">
              <a:spcBef>
                <a:spcPts val="0"/>
              </a:spcBef>
              <a:buNone/>
            </a:pPr>
            <a:r>
              <a:rPr lang="en" sz="1400"/>
              <a:t>Bring the attention of your audience over a key concept using icons or illustrations</a:t>
            </a:r>
          </a:p>
        </p:txBody>
      </p:sp>
      <p:sp>
        <p:nvSpPr>
          <p:cNvPr id="81" name="Shape 81"/>
          <p:cNvSpPr/>
          <p:nvPr/>
        </p:nvSpPr>
        <p:spPr>
          <a:xfrm>
            <a:off x="4469316" y="914747"/>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2" name="Shape 82"/>
          <p:cNvSpPr/>
          <p:nvPr/>
        </p:nvSpPr>
        <p:spPr>
          <a:xfrm rot="1472950">
            <a:off x="3192175" y="1625406"/>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3" name="Shape 83"/>
          <p:cNvSpPr/>
          <p:nvPr/>
        </p:nvSpPr>
        <p:spPr>
          <a:xfrm>
            <a:off x="4197645" y="778725"/>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4" name="Shape 84"/>
          <p:cNvSpPr/>
          <p:nvPr/>
        </p:nvSpPr>
        <p:spPr>
          <a:xfrm rot="2487373">
            <a:off x="3966417" y="2364056"/>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1049500" y="1459650"/>
            <a:ext cx="3417900" cy="2750400"/>
          </a:xfrm>
          <a:prstGeom prst="rect">
            <a:avLst/>
          </a:prstGeom>
        </p:spPr>
        <p:txBody>
          <a:bodyPr lIns="91425" tIns="91425" rIns="91425" bIns="91425" anchor="t" anchorCtr="0">
            <a:noAutofit/>
          </a:bodyPr>
          <a:lstStyle/>
          <a:p>
            <a:pPr lvl="0" rtl="0">
              <a:spcBef>
                <a:spcPts val="0"/>
              </a:spcBef>
              <a:buNone/>
            </a:pPr>
            <a:r>
              <a:rPr lang="en" b="1"/>
              <a:t>White</a:t>
            </a:r>
          </a:p>
          <a:p>
            <a:pPr lvl="0">
              <a:spcBef>
                <a:spcPts val="0"/>
              </a:spcBef>
              <a:buNone/>
            </a:pPr>
            <a:r>
              <a:rPr lang="en"/>
              <a:t>Is the color of milk and fresh snow, the color produced by the combination of all the colors of the visible spectrum.</a:t>
            </a:r>
          </a:p>
        </p:txBody>
      </p:sp>
      <p:sp>
        <p:nvSpPr>
          <p:cNvPr id="90" name="Shape 90"/>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spcBef>
                <a:spcPts val="0"/>
              </a:spcBef>
              <a:buNone/>
            </a:pPr>
            <a:r>
              <a:rPr lang="en"/>
              <a:t>You can also split your content</a:t>
            </a:r>
          </a:p>
        </p:txBody>
      </p:sp>
      <p:sp>
        <p:nvSpPr>
          <p:cNvPr id="91" name="Shape 91"/>
          <p:cNvSpPr txBox="1">
            <a:spLocks noGrp="1"/>
          </p:cNvSpPr>
          <p:nvPr>
            <p:ph type="body" idx="2"/>
          </p:nvPr>
        </p:nvSpPr>
        <p:spPr>
          <a:xfrm>
            <a:off x="4676724" y="1459650"/>
            <a:ext cx="3393599" cy="2750400"/>
          </a:xfrm>
          <a:prstGeom prst="rect">
            <a:avLst/>
          </a:prstGeom>
        </p:spPr>
        <p:txBody>
          <a:bodyPr lIns="91425" tIns="91425" rIns="91425" bIns="91425" anchor="t" anchorCtr="0">
            <a:noAutofit/>
          </a:bodyPr>
          <a:lstStyle/>
          <a:p>
            <a:pPr lvl="0" rtl="0">
              <a:spcBef>
                <a:spcPts val="0"/>
              </a:spcBef>
              <a:buNone/>
            </a:pPr>
            <a:r>
              <a:rPr lang="en" b="1"/>
              <a:t>Black</a:t>
            </a:r>
          </a:p>
          <a:p>
            <a:pPr lvl="0">
              <a:spcBef>
                <a:spcPts val="0"/>
              </a:spcBef>
              <a:buNone/>
            </a:pPr>
            <a:r>
              <a:rPr lang="en"/>
              <a:t>Is the color of coal, ebony, and of outer space. It is the darkest color, the result of the absence of or complete absorption of light.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spcBef>
                <a:spcPts val="0"/>
              </a:spcBef>
              <a:buNone/>
            </a:pPr>
            <a:r>
              <a:rPr lang="en"/>
              <a:t>In two or three columns</a:t>
            </a:r>
          </a:p>
        </p:txBody>
      </p:sp>
      <p:sp>
        <p:nvSpPr>
          <p:cNvPr id="97" name="Shape 97"/>
          <p:cNvSpPr txBox="1">
            <a:spLocks noGrp="1"/>
          </p:cNvSpPr>
          <p:nvPr>
            <p:ph type="body" idx="1"/>
          </p:nvPr>
        </p:nvSpPr>
        <p:spPr>
          <a:xfrm>
            <a:off x="1081850" y="1435525"/>
            <a:ext cx="2229300" cy="2847000"/>
          </a:xfrm>
          <a:prstGeom prst="rect">
            <a:avLst/>
          </a:prstGeom>
        </p:spPr>
        <p:txBody>
          <a:bodyPr lIns="91425" tIns="91425" rIns="91425" bIns="91425" anchor="t" anchorCtr="0">
            <a:noAutofit/>
          </a:bodyPr>
          <a:lstStyle/>
          <a:p>
            <a:pPr lvl="0" rtl="0">
              <a:spcBef>
                <a:spcPts val="0"/>
              </a:spcBef>
              <a:buNone/>
            </a:pPr>
            <a:r>
              <a:rPr lang="en" b="1"/>
              <a:t>Yellow</a:t>
            </a:r>
          </a:p>
          <a:p>
            <a:pPr lvl="0">
              <a:spcBef>
                <a:spcPts val="0"/>
              </a:spcBef>
              <a:buNone/>
            </a:pPr>
            <a:r>
              <a:rPr lang="en"/>
              <a:t>Is the color of gold, butter and ripe lemons. In the spectrum of visible light, yellow is found between green and orange.</a:t>
            </a:r>
          </a:p>
        </p:txBody>
      </p:sp>
      <p:sp>
        <p:nvSpPr>
          <p:cNvPr id="98" name="Shape 98"/>
          <p:cNvSpPr txBox="1">
            <a:spLocks noGrp="1"/>
          </p:cNvSpPr>
          <p:nvPr>
            <p:ph type="body" idx="2"/>
          </p:nvPr>
        </p:nvSpPr>
        <p:spPr>
          <a:xfrm>
            <a:off x="3425300" y="1435525"/>
            <a:ext cx="2229300" cy="2847000"/>
          </a:xfrm>
          <a:prstGeom prst="rect">
            <a:avLst/>
          </a:prstGeom>
        </p:spPr>
        <p:txBody>
          <a:bodyPr lIns="91425" tIns="91425" rIns="91425" bIns="91425" anchor="t" anchorCtr="0">
            <a:noAutofit/>
          </a:bodyPr>
          <a:lstStyle/>
          <a:p>
            <a:pPr lvl="0" rtl="0">
              <a:spcBef>
                <a:spcPts val="0"/>
              </a:spcBef>
              <a:buNone/>
            </a:pPr>
            <a:r>
              <a:rPr lang="en" b="1"/>
              <a:t>Blue</a:t>
            </a:r>
          </a:p>
          <a:p>
            <a:pPr lvl="0">
              <a:spcBef>
                <a:spcPts val="0"/>
              </a:spcBef>
              <a:buNone/>
            </a:pPr>
            <a:r>
              <a:rPr lang="en"/>
              <a:t>Is the colour of the clear sky and the deep sea. It is located between violet and green on the optical spectrum.</a:t>
            </a:r>
          </a:p>
        </p:txBody>
      </p:sp>
      <p:sp>
        <p:nvSpPr>
          <p:cNvPr id="99" name="Shape 99"/>
          <p:cNvSpPr txBox="1">
            <a:spLocks noGrp="1"/>
          </p:cNvSpPr>
          <p:nvPr>
            <p:ph type="body" idx="3"/>
          </p:nvPr>
        </p:nvSpPr>
        <p:spPr>
          <a:xfrm>
            <a:off x="5768750" y="1435525"/>
            <a:ext cx="2229300" cy="2847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a:spcBef>
                <a:spcPts val="0"/>
              </a:spcBef>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049500" y="796175"/>
            <a:ext cx="3741000" cy="750300"/>
          </a:xfrm>
          <a:prstGeom prst="rect">
            <a:avLst/>
          </a:prstGeom>
        </p:spPr>
        <p:txBody>
          <a:bodyPr lIns="91425" tIns="91425" rIns="91425" bIns="91425" anchor="t" anchorCtr="0">
            <a:noAutofit/>
          </a:bodyPr>
          <a:lstStyle/>
          <a:p>
            <a:pPr lvl="0" rtl="0">
              <a:spcBef>
                <a:spcPts val="0"/>
              </a:spcBef>
              <a:buNone/>
            </a:pPr>
            <a:r>
              <a:rPr lang="en"/>
              <a:t>A picture is worth a thousand words</a:t>
            </a:r>
          </a:p>
        </p:txBody>
      </p:sp>
      <p:sp>
        <p:nvSpPr>
          <p:cNvPr id="105" name="Shape 105"/>
          <p:cNvSpPr txBox="1">
            <a:spLocks noGrp="1"/>
          </p:cNvSpPr>
          <p:nvPr>
            <p:ph type="body" idx="1"/>
          </p:nvPr>
        </p:nvSpPr>
        <p:spPr>
          <a:xfrm>
            <a:off x="1049500" y="1829475"/>
            <a:ext cx="3741000" cy="2185200"/>
          </a:xfrm>
          <a:prstGeom prst="rect">
            <a:avLst/>
          </a:prstGeom>
        </p:spPr>
        <p:txBody>
          <a:bodyPr lIns="91425" tIns="91425" rIns="91425" bIns="91425" anchor="t" anchorCtr="0">
            <a:noAutofit/>
          </a:bodyPr>
          <a:lstStyle/>
          <a:p>
            <a:pPr lvl="0" rtl="0">
              <a:spcBef>
                <a:spcPts val="0"/>
              </a:spcBef>
              <a:buNone/>
            </a:pPr>
            <a:r>
              <a:rPr lang="en" sz="1800"/>
              <a:t>A complex idea can be conveyed with just a single still image, namely making it possible to absorb large amounts of data quickly.</a:t>
            </a:r>
          </a:p>
        </p:txBody>
      </p:sp>
      <p:pic>
        <p:nvPicPr>
          <p:cNvPr id="106" name="Shape 106"/>
          <p:cNvPicPr preferRelativeResize="0"/>
          <p:nvPr/>
        </p:nvPicPr>
        <p:blipFill>
          <a:blip r:embed="rId3">
            <a:alphaModFix/>
          </a:blip>
          <a:stretch>
            <a:fillRect/>
          </a:stretch>
        </p:blipFill>
        <p:spPr>
          <a:xfrm>
            <a:off x="4883900" y="1115381"/>
            <a:ext cx="2765700" cy="27657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dirty="0"/>
              <a:t>Copyright </a:t>
            </a:r>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smtClean="0"/>
              <a:t>Gives </a:t>
            </a:r>
            <a:r>
              <a:rPr lang="en" dirty="0"/>
              <a:t>the creator of the original work exclusive rights </a:t>
            </a:r>
            <a:endParaRPr lang="en" dirty="0" smtClean="0"/>
          </a:p>
          <a:p>
            <a:pPr marL="717550" lvl="1" indent="-266700">
              <a:buFont typeface="Arial"/>
              <a:buChar char="•"/>
            </a:pPr>
            <a:r>
              <a:rPr lang="en" dirty="0" smtClean="0"/>
              <a:t>Usage</a:t>
            </a:r>
          </a:p>
          <a:p>
            <a:pPr marL="717550" lvl="1" indent="-266700">
              <a:buFont typeface="Arial"/>
              <a:buChar char="•"/>
            </a:pPr>
            <a:r>
              <a:rPr lang="en" dirty="0" smtClean="0"/>
              <a:t>Distribution</a:t>
            </a:r>
          </a:p>
          <a:p>
            <a:pPr marL="717550" lvl="1" indent="-266700">
              <a:buFont typeface="Arial"/>
              <a:buChar char="•"/>
            </a:pPr>
            <a:r>
              <a:rPr lang="en" dirty="0" smtClean="0"/>
              <a:t>Customization</a:t>
            </a:r>
            <a:endParaRPr lang="en" dirty="0"/>
          </a:p>
        </p:txBody>
      </p:sp>
    </p:spTree>
    <p:extLst>
      <p:ext uri="{BB962C8B-B14F-4D97-AF65-F5344CB8AC3E}">
        <p14:creationId xmlns:p14="http://schemas.microsoft.com/office/powerpoint/2010/main" val="422722813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Shape 111"/>
          <p:cNvSpPr txBox="1">
            <a:spLocks noGrp="1"/>
          </p:cNvSpPr>
          <p:nvPr>
            <p:ph type="title" idx="4294967295"/>
          </p:nvPr>
        </p:nvSpPr>
        <p:spPr>
          <a:xfrm>
            <a:off x="657225" y="864350"/>
            <a:ext cx="7791600" cy="596400"/>
          </a:xfrm>
          <a:prstGeom prst="rect">
            <a:avLst/>
          </a:prstGeom>
        </p:spPr>
        <p:txBody>
          <a:bodyPr lIns="91425" tIns="91425" rIns="91425" bIns="91425" anchor="t" anchorCtr="0">
            <a:noAutofit/>
          </a:bodyPr>
          <a:lstStyle/>
          <a:p>
            <a:pPr lvl="0" algn="ctr" rtl="0">
              <a:spcBef>
                <a:spcPts val="0"/>
              </a:spcBef>
              <a:buNone/>
            </a:pPr>
            <a:r>
              <a:rPr lang="en" sz="2400" b="0">
                <a:solidFill>
                  <a:srgbClr val="F3F3F3"/>
                </a:solidFill>
              </a:rPr>
              <a:t>Want big impact? </a:t>
            </a:r>
            <a:r>
              <a:rPr lang="en" sz="2400">
                <a:solidFill>
                  <a:srgbClr val="F3F3F3"/>
                </a:solidFill>
              </a:rPr>
              <a:t>Use big image.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spcBef>
                <a:spcPts val="0"/>
              </a:spcBef>
              <a:buNone/>
            </a:pPr>
            <a:r>
              <a:rPr lang="en"/>
              <a:t>Use charts to explain your ideas</a:t>
            </a:r>
          </a:p>
        </p:txBody>
      </p:sp>
      <p:sp>
        <p:nvSpPr>
          <p:cNvPr id="117" name="Shape 117"/>
          <p:cNvSpPr/>
          <p:nvPr/>
        </p:nvSpPr>
        <p:spPr>
          <a:xfrm>
            <a:off x="3516725" y="1732325"/>
            <a:ext cx="2133000" cy="2133000"/>
          </a:xfrm>
          <a:prstGeom prst="ellipse">
            <a:avLst/>
          </a:prstGeom>
          <a:solidFill>
            <a:srgbClr val="FFFFFF"/>
          </a:solidFill>
          <a:ln w="38100" cap="rnd" cmpd="sng">
            <a:solidFill>
              <a:srgbClr val="2A95B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434343"/>
                </a:solidFill>
                <a:latin typeface="Sniglet"/>
                <a:ea typeface="Sniglet"/>
                <a:cs typeface="Sniglet"/>
                <a:sym typeface="Sniglet"/>
              </a:rPr>
              <a:t>Gray</a:t>
            </a:r>
          </a:p>
        </p:txBody>
      </p:sp>
      <p:sp>
        <p:nvSpPr>
          <p:cNvPr id="118" name="Shape 118"/>
          <p:cNvSpPr/>
          <p:nvPr/>
        </p:nvSpPr>
        <p:spPr>
          <a:xfrm>
            <a:off x="1694600" y="1732325"/>
            <a:ext cx="2133000" cy="2133000"/>
          </a:xfrm>
          <a:prstGeom prst="ellipse">
            <a:avLst/>
          </a:prstGeom>
          <a:noFill/>
          <a:ln w="38100" cap="rnd" cmpd="sng">
            <a:solidFill>
              <a:srgbClr val="2A95B7"/>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434343"/>
                </a:solidFill>
                <a:latin typeface="Sniglet"/>
                <a:ea typeface="Sniglet"/>
                <a:cs typeface="Sniglet"/>
                <a:sym typeface="Sniglet"/>
              </a:rPr>
              <a:t>White</a:t>
            </a:r>
          </a:p>
        </p:txBody>
      </p:sp>
      <p:sp>
        <p:nvSpPr>
          <p:cNvPr id="119" name="Shape 119"/>
          <p:cNvSpPr/>
          <p:nvPr/>
        </p:nvSpPr>
        <p:spPr>
          <a:xfrm>
            <a:off x="5338850" y="1732325"/>
            <a:ext cx="2133000" cy="2133000"/>
          </a:xfrm>
          <a:prstGeom prst="ellipse">
            <a:avLst/>
          </a:prstGeom>
          <a:noFill/>
          <a:ln w="38100" cap="rnd" cmpd="sng">
            <a:solidFill>
              <a:srgbClr val="2A95B7"/>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434343"/>
                </a:solidFill>
                <a:latin typeface="Sniglet"/>
                <a:ea typeface="Sniglet"/>
                <a:cs typeface="Sniglet"/>
                <a:sym typeface="Sniglet"/>
              </a:rPr>
              <a:t>Black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
              <a:t>And tables to compare data</a:t>
            </a:r>
          </a:p>
        </p:txBody>
      </p:sp>
      <p:graphicFrame>
        <p:nvGraphicFramePr>
          <p:cNvPr id="125" name="Shape 125"/>
          <p:cNvGraphicFramePr/>
          <p:nvPr/>
        </p:nvGraphicFramePr>
        <p:xfrm>
          <a:off x="1159500" y="1564481"/>
          <a:ext cx="6456800" cy="2262800"/>
        </p:xfrm>
        <a:graphic>
          <a:graphicData uri="http://schemas.openxmlformats.org/drawingml/2006/table">
            <a:tbl>
              <a:tblPr>
                <a:noFill/>
                <a:tableStyleId>{232A0465-0D80-469B-AC62-6136DC227CE0}</a:tableStyleId>
              </a:tblPr>
              <a:tblGrid>
                <a:gridCol w="1614200"/>
                <a:gridCol w="1614200"/>
                <a:gridCol w="1614200"/>
                <a:gridCol w="1614200"/>
              </a:tblGrid>
              <a:tr h="565700">
                <a:tc>
                  <a:txBody>
                    <a:bodyPr/>
                    <a:lstStyle/>
                    <a:p>
                      <a:pPr lvl="0">
                        <a:spcBef>
                          <a:spcPts val="0"/>
                        </a:spcBef>
                        <a:buNone/>
                      </a:pPr>
                      <a:endParaRPr>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100">
                          <a:solidFill>
                            <a:srgbClr val="434343"/>
                          </a:solidFill>
                          <a:latin typeface="Sniglet"/>
                          <a:ea typeface="Sniglet"/>
                          <a:cs typeface="Sniglet"/>
                          <a:sym typeface="Sniglet"/>
                        </a:rPr>
                        <a:t>A</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100">
                          <a:solidFill>
                            <a:srgbClr val="434343"/>
                          </a:solidFill>
                          <a:latin typeface="Sniglet"/>
                          <a:ea typeface="Sniglet"/>
                          <a:cs typeface="Sniglet"/>
                          <a:sym typeface="Sniglet"/>
                        </a:rPr>
                        <a:t>B</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100">
                          <a:solidFill>
                            <a:srgbClr val="434343"/>
                          </a:solidFill>
                          <a:latin typeface="Sniglet"/>
                          <a:ea typeface="Sniglet"/>
                          <a:cs typeface="Sniglet"/>
                          <a:sym typeface="Sniglet"/>
                        </a:rPr>
                        <a:t>C</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r>
              <a:tr h="565700">
                <a:tc>
                  <a:txBody>
                    <a:bodyPr/>
                    <a:lstStyle/>
                    <a:p>
                      <a:pPr lvl="0" algn="r">
                        <a:spcBef>
                          <a:spcPts val="0"/>
                        </a:spcBef>
                        <a:buNone/>
                      </a:pPr>
                      <a:r>
                        <a:rPr lang="en" sz="1100">
                          <a:solidFill>
                            <a:srgbClr val="434343"/>
                          </a:solidFill>
                          <a:latin typeface="Sniglet"/>
                          <a:ea typeface="Sniglet"/>
                          <a:cs typeface="Sniglet"/>
                          <a:sym typeface="Sniglet"/>
                        </a:rPr>
                        <a:t>Yellow</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c>
                  <a:txBody>
                    <a:bodyPr/>
                    <a:lstStyle/>
                    <a:p>
                      <a:pPr lvl="0" algn="ctr">
                        <a:spcBef>
                          <a:spcPts val="0"/>
                        </a:spcBef>
                        <a:buNone/>
                      </a:pPr>
                      <a:r>
                        <a:rPr lang="en" sz="1800" b="1">
                          <a:solidFill>
                            <a:srgbClr val="434343"/>
                          </a:solidFill>
                          <a:latin typeface="Sniglet"/>
                          <a:ea typeface="Sniglet"/>
                          <a:cs typeface="Sniglet"/>
                          <a:sym typeface="Sniglet"/>
                        </a:rPr>
                        <a:t>10</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c>
                  <a:txBody>
                    <a:bodyPr/>
                    <a:lstStyle/>
                    <a:p>
                      <a:pPr lvl="0" algn="ctr">
                        <a:spcBef>
                          <a:spcPts val="0"/>
                        </a:spcBef>
                        <a:buNone/>
                      </a:pPr>
                      <a:r>
                        <a:rPr lang="en" sz="1800" b="1">
                          <a:solidFill>
                            <a:srgbClr val="434343"/>
                          </a:solidFill>
                          <a:latin typeface="Sniglet"/>
                          <a:ea typeface="Sniglet"/>
                          <a:cs typeface="Sniglet"/>
                          <a:sym typeface="Sniglet"/>
                        </a:rPr>
                        <a:t>20</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c>
                  <a:txBody>
                    <a:bodyPr/>
                    <a:lstStyle/>
                    <a:p>
                      <a:pPr lvl="0" algn="ctr">
                        <a:spcBef>
                          <a:spcPts val="0"/>
                        </a:spcBef>
                        <a:buNone/>
                      </a:pPr>
                      <a:r>
                        <a:rPr lang="en" sz="1800" b="1">
                          <a:solidFill>
                            <a:srgbClr val="434343"/>
                          </a:solidFill>
                          <a:latin typeface="Sniglet"/>
                          <a:ea typeface="Sniglet"/>
                          <a:cs typeface="Sniglet"/>
                          <a:sym typeface="Sniglet"/>
                        </a:rPr>
                        <a:t>7</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r>
              <a:tr h="565700">
                <a:tc>
                  <a:txBody>
                    <a:bodyPr/>
                    <a:lstStyle/>
                    <a:p>
                      <a:pPr lvl="0" algn="r">
                        <a:spcBef>
                          <a:spcPts val="0"/>
                        </a:spcBef>
                        <a:buNone/>
                      </a:pPr>
                      <a:r>
                        <a:rPr lang="en" sz="1100">
                          <a:solidFill>
                            <a:srgbClr val="434343"/>
                          </a:solidFill>
                          <a:latin typeface="Sniglet"/>
                          <a:ea typeface="Sniglet"/>
                          <a:cs typeface="Sniglet"/>
                          <a:sym typeface="Sniglet"/>
                        </a:rPr>
                        <a:t>Blue</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800" b="1">
                          <a:solidFill>
                            <a:srgbClr val="434343"/>
                          </a:solidFill>
                          <a:latin typeface="Sniglet"/>
                          <a:ea typeface="Sniglet"/>
                          <a:cs typeface="Sniglet"/>
                          <a:sym typeface="Sniglet"/>
                        </a:rPr>
                        <a:t>30</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800" b="1">
                          <a:solidFill>
                            <a:srgbClr val="434343"/>
                          </a:solidFill>
                          <a:latin typeface="Sniglet"/>
                          <a:ea typeface="Sniglet"/>
                          <a:cs typeface="Sniglet"/>
                          <a:sym typeface="Sniglet"/>
                        </a:rPr>
                        <a:t>15</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800" b="1">
                          <a:solidFill>
                            <a:srgbClr val="434343"/>
                          </a:solidFill>
                          <a:latin typeface="Sniglet"/>
                          <a:ea typeface="Sniglet"/>
                          <a:cs typeface="Sniglet"/>
                          <a:sym typeface="Sniglet"/>
                        </a:rPr>
                        <a:t>10</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r>
              <a:tr h="565700">
                <a:tc>
                  <a:txBody>
                    <a:bodyPr/>
                    <a:lstStyle/>
                    <a:p>
                      <a:pPr lvl="0" algn="r" rtl="0">
                        <a:spcBef>
                          <a:spcPts val="0"/>
                        </a:spcBef>
                        <a:buNone/>
                      </a:pPr>
                      <a:r>
                        <a:rPr lang="en" sz="1100">
                          <a:solidFill>
                            <a:srgbClr val="434343"/>
                          </a:solidFill>
                          <a:latin typeface="Sniglet"/>
                          <a:ea typeface="Sniglet"/>
                          <a:cs typeface="Sniglet"/>
                          <a:sym typeface="Sniglet"/>
                        </a:rPr>
                        <a:t>Orange</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a:solidFill>
                            <a:srgbClr val="434343"/>
                          </a:solidFill>
                          <a:latin typeface="Sniglet"/>
                          <a:ea typeface="Sniglet"/>
                          <a:cs typeface="Sniglet"/>
                          <a:sym typeface="Sniglet"/>
                        </a:rPr>
                        <a:t>5</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a:solidFill>
                            <a:srgbClr val="434343"/>
                          </a:solidFill>
                          <a:latin typeface="Sniglet"/>
                          <a:ea typeface="Sniglet"/>
                          <a:cs typeface="Sniglet"/>
                          <a:sym typeface="Sniglet"/>
                        </a:rPr>
                        <a:t>24</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a:solidFill>
                            <a:srgbClr val="434343"/>
                          </a:solidFill>
                          <a:latin typeface="Sniglet"/>
                          <a:ea typeface="Sniglet"/>
                          <a:cs typeface="Sniglet"/>
                          <a:sym typeface="Sniglet"/>
                        </a:rPr>
                        <a:t>16</a:t>
                      </a: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1385500" y="1132747"/>
            <a:ext cx="6734413" cy="3208125"/>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2A95B7"/>
          </a:solidFill>
          <a:ln>
            <a:noFill/>
          </a:ln>
        </p:spPr>
        <p:txBody>
          <a:bodyPr lIns="91425" tIns="91425" rIns="91425" bIns="91425" anchor="ctr" anchorCtr="0">
            <a:noAutofit/>
          </a:bodyPr>
          <a:lstStyle/>
          <a:p>
            <a:pPr lvl="0">
              <a:spcBef>
                <a:spcPts val="0"/>
              </a:spcBef>
              <a:buNone/>
            </a:pPr>
            <a:endParaRPr/>
          </a:p>
        </p:txBody>
      </p:sp>
      <p:sp>
        <p:nvSpPr>
          <p:cNvPr id="131" name="Shape 131"/>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
              <a:t>Maps</a:t>
            </a:r>
          </a:p>
        </p:txBody>
      </p:sp>
      <p:sp>
        <p:nvSpPr>
          <p:cNvPr id="132" name="Shape 132"/>
          <p:cNvSpPr/>
          <p:nvPr/>
        </p:nvSpPr>
        <p:spPr>
          <a:xfrm>
            <a:off x="2496925" y="1836800"/>
            <a:ext cx="759600" cy="202500"/>
          </a:xfrm>
          <a:prstGeom prst="wedgeRectCallout">
            <a:avLst>
              <a:gd name="adj1" fmla="val -21428"/>
              <a:gd name="adj2" fmla="val 84287"/>
            </a:avLst>
          </a:prstGeom>
          <a:solidFill>
            <a:srgbClr val="434343"/>
          </a:solidFill>
          <a:ln>
            <a:noFill/>
          </a:ln>
        </p:spPr>
        <p:txBody>
          <a:bodyPr lIns="91425" tIns="91425" rIns="91425" bIns="91425" anchor="ctr" anchorCtr="0">
            <a:noAutofit/>
          </a:bodyPr>
          <a:lstStyle/>
          <a:p>
            <a:pPr lvl="0">
              <a:spcBef>
                <a:spcPts val="0"/>
              </a:spcBef>
              <a:buNone/>
            </a:pPr>
            <a:r>
              <a:rPr lang="en" sz="1000">
                <a:solidFill>
                  <a:srgbClr val="FFFFFF"/>
                </a:solidFill>
                <a:latin typeface="Sniglet"/>
                <a:ea typeface="Sniglet"/>
                <a:cs typeface="Sniglet"/>
                <a:sym typeface="Sniglet"/>
              </a:rPr>
              <a:t>our office</a:t>
            </a:r>
          </a:p>
        </p:txBody>
      </p:sp>
      <p:sp>
        <p:nvSpPr>
          <p:cNvPr id="133" name="Shape 133"/>
          <p:cNvSpPr/>
          <p:nvPr/>
        </p:nvSpPr>
        <p:spPr>
          <a:xfrm>
            <a:off x="1850620" y="2114597"/>
            <a:ext cx="178571" cy="202489"/>
          </a:xfrm>
          <a:custGeom>
            <a:avLst/>
            <a:gdLst/>
            <a:ahLst/>
            <a:cxnLst/>
            <a:rect l="0" t="0" r="0" b="0"/>
            <a:pathLst>
              <a:path w="13230" h="15002" extrusionOk="0">
                <a:moveTo>
                  <a:pt x="9002" y="1205"/>
                </a:moveTo>
                <a:cubicBezTo>
                  <a:pt x="4619" y="5466"/>
                  <a:pt x="2797" y="4176"/>
                  <a:pt x="236" y="9727"/>
                </a:cubicBezTo>
                <a:cubicBezTo>
                  <a:pt x="-1315" y="13088"/>
                  <a:pt x="6823" y="16072"/>
                  <a:pt x="10219" y="14596"/>
                </a:cubicBezTo>
                <a:cubicBezTo>
                  <a:pt x="14389" y="12782"/>
                  <a:pt x="14104" y="2210"/>
                  <a:pt x="9732" y="961"/>
                </a:cubicBezTo>
                <a:cubicBezTo>
                  <a:pt x="6083" y="-81"/>
                  <a:pt x="1793" y="5708"/>
                  <a:pt x="2184" y="9483"/>
                </a:cubicBezTo>
                <a:cubicBezTo>
                  <a:pt x="2536" y="12888"/>
                  <a:pt x="10956" y="13557"/>
                  <a:pt x="12410" y="10457"/>
                </a:cubicBezTo>
                <a:cubicBezTo>
                  <a:pt x="13849" y="7387"/>
                  <a:pt x="13349" y="2250"/>
                  <a:pt x="10462" y="474"/>
                </a:cubicBezTo>
                <a:cubicBezTo>
                  <a:pt x="7615" y="-1277"/>
                  <a:pt x="3320" y="2422"/>
                  <a:pt x="1697" y="5344"/>
                </a:cubicBezTo>
              </a:path>
            </a:pathLst>
          </a:custGeom>
          <a:noFill/>
          <a:ln w="19050" cap="flat" cmpd="sng">
            <a:solidFill>
              <a:srgbClr val="434343"/>
            </a:solidFill>
            <a:prstDash val="solid"/>
            <a:round/>
            <a:headEnd type="none" w="lg" len="lg"/>
            <a:tailEnd type="none" w="lg" len="lg"/>
          </a:ln>
        </p:spPr>
      </p:sp>
      <p:sp>
        <p:nvSpPr>
          <p:cNvPr id="134" name="Shape 134"/>
          <p:cNvSpPr/>
          <p:nvPr/>
        </p:nvSpPr>
        <p:spPr>
          <a:xfrm>
            <a:off x="3383809" y="3216362"/>
            <a:ext cx="227550" cy="254924"/>
          </a:xfrm>
          <a:custGeom>
            <a:avLst/>
            <a:gdLst/>
            <a:ahLst/>
            <a:cxnLst/>
            <a:rect l="0" t="0" r="0" b="0"/>
            <a:pathLst>
              <a:path w="9102" h="10197" extrusionOk="0">
                <a:moveTo>
                  <a:pt x="6353" y="1850"/>
                </a:moveTo>
                <a:cubicBezTo>
                  <a:pt x="4040" y="4893"/>
                  <a:pt x="2556" y="4205"/>
                  <a:pt x="1727" y="7937"/>
                </a:cubicBezTo>
                <a:cubicBezTo>
                  <a:pt x="1201" y="10300"/>
                  <a:pt x="7925" y="8495"/>
                  <a:pt x="8788" y="6233"/>
                </a:cubicBezTo>
                <a:cubicBezTo>
                  <a:pt x="9519" y="4314"/>
                  <a:pt x="8585" y="1469"/>
                  <a:pt x="6840" y="389"/>
                </a:cubicBezTo>
                <a:cubicBezTo>
                  <a:pt x="4614" y="-988"/>
                  <a:pt x="122" y="1669"/>
                  <a:pt x="22" y="4285"/>
                </a:cubicBezTo>
                <a:cubicBezTo>
                  <a:pt x="-64" y="6538"/>
                  <a:pt x="1212" y="9724"/>
                  <a:pt x="3431" y="10128"/>
                </a:cubicBezTo>
                <a:cubicBezTo>
                  <a:pt x="6461" y="10679"/>
                  <a:pt x="9422" y="1618"/>
                  <a:pt x="6353" y="1363"/>
                </a:cubicBezTo>
                <a:cubicBezTo>
                  <a:pt x="3990" y="1166"/>
                  <a:pt x="1217" y="3421"/>
                  <a:pt x="753" y="5746"/>
                </a:cubicBezTo>
                <a:cubicBezTo>
                  <a:pt x="414" y="7437"/>
                  <a:pt x="2453" y="9885"/>
                  <a:pt x="4162" y="9641"/>
                </a:cubicBezTo>
                <a:cubicBezTo>
                  <a:pt x="6586" y="9294"/>
                  <a:pt x="6900" y="9266"/>
                  <a:pt x="8544" y="7450"/>
                </a:cubicBezTo>
                <a:cubicBezTo>
                  <a:pt x="10321" y="5485"/>
                  <a:pt x="7346" y="1388"/>
                  <a:pt x="4892" y="389"/>
                </a:cubicBezTo>
                <a:cubicBezTo>
                  <a:pt x="2890" y="-426"/>
                  <a:pt x="1764" y="3649"/>
                  <a:pt x="1240" y="5746"/>
                </a:cubicBezTo>
              </a:path>
            </a:pathLst>
          </a:custGeom>
          <a:noFill/>
          <a:ln w="19050" cap="flat" cmpd="sng">
            <a:solidFill>
              <a:srgbClr val="434343"/>
            </a:solidFill>
            <a:prstDash val="solid"/>
            <a:round/>
            <a:headEnd type="none" w="lg" len="lg"/>
            <a:tailEnd type="none" w="lg" len="lg"/>
          </a:ln>
        </p:spPr>
      </p:sp>
      <p:sp>
        <p:nvSpPr>
          <p:cNvPr id="135" name="Shape 135"/>
          <p:cNvSpPr/>
          <p:nvPr/>
        </p:nvSpPr>
        <p:spPr>
          <a:xfrm>
            <a:off x="4148976" y="1932495"/>
            <a:ext cx="149475" cy="215975"/>
          </a:xfrm>
          <a:custGeom>
            <a:avLst/>
            <a:gdLst/>
            <a:ahLst/>
            <a:cxnLst/>
            <a:rect l="0" t="0" r="0" b="0"/>
            <a:pathLst>
              <a:path w="5979" h="8639" extrusionOk="0">
                <a:moveTo>
                  <a:pt x="2772" y="1948"/>
                </a:moveTo>
                <a:cubicBezTo>
                  <a:pt x="2240" y="3986"/>
                  <a:pt x="2591" y="8977"/>
                  <a:pt x="4476" y="8035"/>
                </a:cubicBezTo>
                <a:cubicBezTo>
                  <a:pt x="6296" y="7124"/>
                  <a:pt x="6402" y="3387"/>
                  <a:pt x="4963" y="1948"/>
                </a:cubicBezTo>
                <a:cubicBezTo>
                  <a:pt x="3354" y="340"/>
                  <a:pt x="-946" y="6492"/>
                  <a:pt x="1068" y="7548"/>
                </a:cubicBezTo>
                <a:cubicBezTo>
                  <a:pt x="3301" y="8718"/>
                  <a:pt x="7196" y="2765"/>
                  <a:pt x="5207" y="1218"/>
                </a:cubicBezTo>
                <a:cubicBezTo>
                  <a:pt x="3515" y="-97"/>
                  <a:pt x="613" y="3034"/>
                  <a:pt x="94" y="5113"/>
                </a:cubicBezTo>
                <a:cubicBezTo>
                  <a:pt x="-282" y="6617"/>
                  <a:pt x="1780" y="8988"/>
                  <a:pt x="3259" y="8522"/>
                </a:cubicBezTo>
                <a:cubicBezTo>
                  <a:pt x="5985" y="7660"/>
                  <a:pt x="4306" y="2021"/>
                  <a:pt x="2285" y="0"/>
                </a:cubicBezTo>
              </a:path>
            </a:pathLst>
          </a:custGeom>
          <a:noFill/>
          <a:ln w="19050" cap="flat" cmpd="sng">
            <a:solidFill>
              <a:srgbClr val="434343"/>
            </a:solidFill>
            <a:prstDash val="solid"/>
            <a:round/>
            <a:headEnd type="none" w="lg" len="lg"/>
            <a:tailEnd type="none" w="lg" len="lg"/>
          </a:ln>
        </p:spPr>
      </p:sp>
      <p:sp>
        <p:nvSpPr>
          <p:cNvPr id="136" name="Shape 136"/>
          <p:cNvSpPr/>
          <p:nvPr/>
        </p:nvSpPr>
        <p:spPr>
          <a:xfrm>
            <a:off x="4743118" y="3706807"/>
            <a:ext cx="209325" cy="237100"/>
          </a:xfrm>
          <a:custGeom>
            <a:avLst/>
            <a:gdLst/>
            <a:ahLst/>
            <a:cxnLst/>
            <a:rect l="0" t="0" r="0" b="0"/>
            <a:pathLst>
              <a:path w="8373" h="9484" extrusionOk="0">
                <a:moveTo>
                  <a:pt x="4571" y="250"/>
                </a:moveTo>
                <a:cubicBezTo>
                  <a:pt x="3232" y="4024"/>
                  <a:pt x="214" y="4162"/>
                  <a:pt x="1893" y="7798"/>
                </a:cubicBezTo>
                <a:cubicBezTo>
                  <a:pt x="3093" y="10399"/>
                  <a:pt x="4909" y="7821"/>
                  <a:pt x="7493" y="6581"/>
                </a:cubicBezTo>
                <a:cubicBezTo>
                  <a:pt x="9392" y="5669"/>
                  <a:pt x="7687" y="1407"/>
                  <a:pt x="5789" y="494"/>
                </a:cubicBezTo>
                <a:cubicBezTo>
                  <a:pt x="3739" y="-492"/>
                  <a:pt x="3085" y="177"/>
                  <a:pt x="1406" y="1711"/>
                </a:cubicBezTo>
                <a:cubicBezTo>
                  <a:pt x="-393" y="3353"/>
                  <a:pt x="-623" y="8141"/>
                  <a:pt x="1650" y="9016"/>
                </a:cubicBezTo>
                <a:cubicBezTo>
                  <a:pt x="3967" y="9907"/>
                  <a:pt x="4430" y="9384"/>
                  <a:pt x="6519" y="8042"/>
                </a:cubicBezTo>
                <a:cubicBezTo>
                  <a:pt x="8635" y="6681"/>
                  <a:pt x="8841" y="1461"/>
                  <a:pt x="6519" y="494"/>
                </a:cubicBezTo>
                <a:cubicBezTo>
                  <a:pt x="4039" y="-539"/>
                  <a:pt x="446" y="7450"/>
                  <a:pt x="3111" y="7798"/>
                </a:cubicBezTo>
                <a:cubicBezTo>
                  <a:pt x="5388" y="8094"/>
                  <a:pt x="8080" y="3836"/>
                  <a:pt x="6763" y="1955"/>
                </a:cubicBezTo>
                <a:cubicBezTo>
                  <a:pt x="5688" y="420"/>
                  <a:pt x="1406" y="1785"/>
                  <a:pt x="1406" y="3659"/>
                </a:cubicBezTo>
                <a:cubicBezTo>
                  <a:pt x="1406" y="5218"/>
                  <a:pt x="2380" y="4876"/>
                  <a:pt x="3354" y="6094"/>
                </a:cubicBezTo>
              </a:path>
            </a:pathLst>
          </a:custGeom>
          <a:noFill/>
          <a:ln w="19050" cap="flat" cmpd="sng">
            <a:solidFill>
              <a:srgbClr val="434343"/>
            </a:solidFill>
            <a:prstDash val="solid"/>
            <a:round/>
            <a:headEnd type="none" w="lg" len="lg"/>
            <a:tailEnd type="none" w="lg" len="lg"/>
          </a:ln>
        </p:spPr>
      </p:sp>
      <p:sp>
        <p:nvSpPr>
          <p:cNvPr id="137" name="Shape 137"/>
          <p:cNvSpPr/>
          <p:nvPr/>
        </p:nvSpPr>
        <p:spPr>
          <a:xfrm>
            <a:off x="6998433" y="3767720"/>
            <a:ext cx="232775" cy="251550"/>
          </a:xfrm>
          <a:custGeom>
            <a:avLst/>
            <a:gdLst/>
            <a:ahLst/>
            <a:cxnLst/>
            <a:rect l="0" t="0" r="0" b="0"/>
            <a:pathLst>
              <a:path w="9311" h="10062" extrusionOk="0">
                <a:moveTo>
                  <a:pt x="5908" y="2439"/>
                </a:moveTo>
                <a:cubicBezTo>
                  <a:pt x="3716" y="5361"/>
                  <a:pt x="411" y="4804"/>
                  <a:pt x="1525" y="8283"/>
                </a:cubicBezTo>
                <a:cubicBezTo>
                  <a:pt x="2490" y="11300"/>
                  <a:pt x="4914" y="9702"/>
                  <a:pt x="7856" y="8526"/>
                </a:cubicBezTo>
                <a:cubicBezTo>
                  <a:pt x="10445" y="7490"/>
                  <a:pt x="9132" y="1495"/>
                  <a:pt x="6638" y="248"/>
                </a:cubicBezTo>
                <a:cubicBezTo>
                  <a:pt x="3866" y="-1137"/>
                  <a:pt x="-445" y="3765"/>
                  <a:pt x="64" y="6822"/>
                </a:cubicBezTo>
                <a:cubicBezTo>
                  <a:pt x="491" y="9385"/>
                  <a:pt x="6905" y="8997"/>
                  <a:pt x="7856" y="6579"/>
                </a:cubicBezTo>
                <a:cubicBezTo>
                  <a:pt x="8770" y="4251"/>
                  <a:pt x="3865" y="833"/>
                  <a:pt x="1769" y="2196"/>
                </a:cubicBezTo>
                <a:cubicBezTo>
                  <a:pt x="88" y="3288"/>
                  <a:pt x="1966" y="8005"/>
                  <a:pt x="3960" y="7796"/>
                </a:cubicBezTo>
                <a:cubicBezTo>
                  <a:pt x="5412" y="7643"/>
                  <a:pt x="5117" y="2522"/>
                  <a:pt x="3960" y="3413"/>
                </a:cubicBezTo>
                <a:cubicBezTo>
                  <a:pt x="2220" y="4751"/>
                  <a:pt x="1070" y="5886"/>
                  <a:pt x="2499" y="7553"/>
                </a:cubicBezTo>
                <a:cubicBezTo>
                  <a:pt x="3944" y="9239"/>
                  <a:pt x="5446" y="8518"/>
                  <a:pt x="6882" y="6822"/>
                </a:cubicBezTo>
                <a:cubicBezTo>
                  <a:pt x="8717" y="4652"/>
                  <a:pt x="9508" y="3534"/>
                  <a:pt x="7856" y="1222"/>
                </a:cubicBezTo>
                <a:cubicBezTo>
                  <a:pt x="6503" y="-670"/>
                  <a:pt x="5542" y="1465"/>
                  <a:pt x="3229" y="1709"/>
                </a:cubicBezTo>
              </a:path>
            </a:pathLst>
          </a:custGeom>
          <a:noFill/>
          <a:ln w="19050" cap="flat" cmpd="sng">
            <a:solidFill>
              <a:srgbClr val="434343"/>
            </a:solidFill>
            <a:prstDash val="solid"/>
            <a:round/>
            <a:headEnd type="none" w="lg" len="lg"/>
            <a:tailEnd type="none" w="lg" len="lg"/>
          </a:ln>
        </p:spPr>
      </p:sp>
      <p:sp>
        <p:nvSpPr>
          <p:cNvPr id="138" name="Shape 138"/>
          <p:cNvSpPr/>
          <p:nvPr/>
        </p:nvSpPr>
        <p:spPr>
          <a:xfrm>
            <a:off x="6524088" y="2392175"/>
            <a:ext cx="187575" cy="221975"/>
          </a:xfrm>
          <a:custGeom>
            <a:avLst/>
            <a:gdLst/>
            <a:ahLst/>
            <a:cxnLst/>
            <a:rect l="0" t="0" r="0" b="0"/>
            <a:pathLst>
              <a:path w="7503" h="8879" extrusionOk="0">
                <a:moveTo>
                  <a:pt x="4915" y="0"/>
                </a:moveTo>
                <a:cubicBezTo>
                  <a:pt x="3576" y="3896"/>
                  <a:pt x="735" y="3955"/>
                  <a:pt x="2237" y="7792"/>
                </a:cubicBezTo>
                <a:cubicBezTo>
                  <a:pt x="3210" y="10278"/>
                  <a:pt x="5519" y="7747"/>
                  <a:pt x="7107" y="5600"/>
                </a:cubicBezTo>
                <a:cubicBezTo>
                  <a:pt x="8301" y="3984"/>
                  <a:pt x="4843" y="496"/>
                  <a:pt x="2968" y="1218"/>
                </a:cubicBezTo>
                <a:cubicBezTo>
                  <a:pt x="907" y="2010"/>
                  <a:pt x="-1121" y="7012"/>
                  <a:pt x="1020" y="7548"/>
                </a:cubicBezTo>
                <a:cubicBezTo>
                  <a:pt x="3485" y="8164"/>
                  <a:pt x="4175" y="7964"/>
                  <a:pt x="5889" y="6087"/>
                </a:cubicBezTo>
                <a:cubicBezTo>
                  <a:pt x="7286" y="4556"/>
                  <a:pt x="7161" y="3748"/>
                  <a:pt x="6133" y="1948"/>
                </a:cubicBezTo>
                <a:cubicBezTo>
                  <a:pt x="4993" y="-46"/>
                  <a:pt x="377" y="3304"/>
                  <a:pt x="289" y="5600"/>
                </a:cubicBezTo>
                <a:cubicBezTo>
                  <a:pt x="231" y="7095"/>
                  <a:pt x="4672" y="6122"/>
                  <a:pt x="4672" y="4626"/>
                </a:cubicBezTo>
                <a:cubicBezTo>
                  <a:pt x="4672" y="3031"/>
                  <a:pt x="308" y="1836"/>
                  <a:pt x="46" y="3409"/>
                </a:cubicBezTo>
                <a:cubicBezTo>
                  <a:pt x="-325" y="5638"/>
                  <a:pt x="5054" y="7678"/>
                  <a:pt x="6376" y="5844"/>
                </a:cubicBezTo>
                <a:cubicBezTo>
                  <a:pt x="7800" y="3865"/>
                  <a:pt x="8036" y="2497"/>
                  <a:pt x="6133" y="974"/>
                </a:cubicBezTo>
                <a:cubicBezTo>
                  <a:pt x="4426" y="-391"/>
                  <a:pt x="1591" y="1863"/>
                  <a:pt x="46" y="3409"/>
                </a:cubicBezTo>
              </a:path>
            </a:pathLst>
          </a:custGeom>
          <a:noFill/>
          <a:ln w="19050" cap="flat" cmpd="sng">
            <a:solidFill>
              <a:srgbClr val="434343"/>
            </a:solidFill>
            <a:prstDash val="solid"/>
            <a:round/>
            <a:headEnd type="none" w="lg" len="lg"/>
            <a:tailEnd type="none" w="lg" len="lg"/>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idx="4294967295"/>
          </p:nvPr>
        </p:nvSpPr>
        <p:spPr>
          <a:xfrm>
            <a:off x="685800" y="1354742"/>
            <a:ext cx="7772400" cy="1159800"/>
          </a:xfrm>
          <a:prstGeom prst="rect">
            <a:avLst/>
          </a:prstGeom>
        </p:spPr>
        <p:txBody>
          <a:bodyPr lIns="91425" tIns="91425" rIns="91425" bIns="91425" anchor="t" anchorCtr="0">
            <a:noAutofit/>
          </a:bodyPr>
          <a:lstStyle/>
          <a:p>
            <a:pPr lvl="0" algn="ctr" rtl="0">
              <a:spcBef>
                <a:spcPts val="0"/>
              </a:spcBef>
              <a:buNone/>
            </a:pPr>
            <a:r>
              <a:rPr lang="en" sz="9600"/>
              <a:t>89,526,124</a:t>
            </a:r>
          </a:p>
        </p:txBody>
      </p:sp>
      <p:sp>
        <p:nvSpPr>
          <p:cNvPr id="144" name="Shape 144"/>
          <p:cNvSpPr txBox="1">
            <a:spLocks noGrp="1"/>
          </p:cNvSpPr>
          <p:nvPr>
            <p:ph type="subTitle" idx="4294967295"/>
          </p:nvPr>
        </p:nvSpPr>
        <p:spPr>
          <a:xfrm>
            <a:off x="685800" y="2611453"/>
            <a:ext cx="7772400" cy="784800"/>
          </a:xfrm>
          <a:prstGeom prst="rect">
            <a:avLst/>
          </a:prstGeom>
        </p:spPr>
        <p:txBody>
          <a:bodyPr lIns="91425" tIns="91425" rIns="91425" bIns="91425" anchor="t" anchorCtr="0">
            <a:noAutofit/>
          </a:bodyPr>
          <a:lstStyle/>
          <a:p>
            <a:pPr lvl="0" algn="ctr" rtl="0">
              <a:spcBef>
                <a:spcPts val="0"/>
              </a:spcBef>
              <a:buNone/>
            </a:pPr>
            <a:r>
              <a:rPr lang="en"/>
              <a:t>Whoa! That’s a big number, aren’t you proud?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idx="4294967295"/>
          </p:nvPr>
        </p:nvSpPr>
        <p:spPr>
          <a:xfrm>
            <a:off x="3318525" y="876600"/>
            <a:ext cx="3445200" cy="894900"/>
          </a:xfrm>
          <a:prstGeom prst="rect">
            <a:avLst/>
          </a:prstGeom>
        </p:spPr>
        <p:txBody>
          <a:bodyPr lIns="91425" tIns="91425" rIns="91425" bIns="91425" anchor="t" anchorCtr="0">
            <a:noAutofit/>
          </a:bodyPr>
          <a:lstStyle/>
          <a:p>
            <a:pPr lvl="0" algn="l" rtl="0">
              <a:spcBef>
                <a:spcPts val="0"/>
              </a:spcBef>
              <a:buNone/>
            </a:pPr>
            <a:r>
              <a:rPr lang="en" sz="3600">
                <a:latin typeface="Sniglet"/>
                <a:ea typeface="Sniglet"/>
                <a:cs typeface="Sniglet"/>
                <a:sym typeface="Sniglet"/>
              </a:rPr>
              <a:t>89,526,124$</a:t>
            </a:r>
          </a:p>
        </p:txBody>
      </p:sp>
      <p:sp>
        <p:nvSpPr>
          <p:cNvPr id="150" name="Shape 150"/>
          <p:cNvSpPr txBox="1">
            <a:spLocks noGrp="1"/>
          </p:cNvSpPr>
          <p:nvPr>
            <p:ph type="subTitle" idx="4294967295"/>
          </p:nvPr>
        </p:nvSpPr>
        <p:spPr>
          <a:xfrm>
            <a:off x="3318525" y="1335107"/>
            <a:ext cx="3445200" cy="463200"/>
          </a:xfrm>
          <a:prstGeom prst="rect">
            <a:avLst/>
          </a:prstGeom>
        </p:spPr>
        <p:txBody>
          <a:bodyPr lIns="91425" tIns="91425" rIns="91425" bIns="91425" anchor="t" anchorCtr="0">
            <a:noAutofit/>
          </a:bodyPr>
          <a:lstStyle/>
          <a:p>
            <a:pPr lvl="0" algn="l" rtl="0">
              <a:spcBef>
                <a:spcPts val="0"/>
              </a:spcBef>
              <a:buNone/>
            </a:pPr>
            <a:r>
              <a:rPr lang="en" sz="2400"/>
              <a:t>That’s a lot of money</a:t>
            </a:r>
          </a:p>
        </p:txBody>
      </p:sp>
      <p:sp>
        <p:nvSpPr>
          <p:cNvPr id="151" name="Shape 151"/>
          <p:cNvSpPr txBox="1">
            <a:spLocks noGrp="1"/>
          </p:cNvSpPr>
          <p:nvPr>
            <p:ph type="ctrTitle" idx="4294967295"/>
          </p:nvPr>
        </p:nvSpPr>
        <p:spPr>
          <a:xfrm>
            <a:off x="3318525" y="3200692"/>
            <a:ext cx="3445200" cy="894900"/>
          </a:xfrm>
          <a:prstGeom prst="rect">
            <a:avLst/>
          </a:prstGeom>
        </p:spPr>
        <p:txBody>
          <a:bodyPr lIns="91425" tIns="91425" rIns="91425" bIns="91425" anchor="t" anchorCtr="0">
            <a:noAutofit/>
          </a:bodyPr>
          <a:lstStyle/>
          <a:p>
            <a:pPr lvl="0" algn="l" rtl="0">
              <a:spcBef>
                <a:spcPts val="0"/>
              </a:spcBef>
              <a:buNone/>
            </a:pPr>
            <a:r>
              <a:rPr lang="en" sz="3600">
                <a:latin typeface="Sniglet"/>
                <a:ea typeface="Sniglet"/>
                <a:cs typeface="Sniglet"/>
                <a:sym typeface="Sniglet"/>
              </a:rPr>
              <a:t>100%</a:t>
            </a:r>
          </a:p>
        </p:txBody>
      </p:sp>
      <p:sp>
        <p:nvSpPr>
          <p:cNvPr id="152" name="Shape 152"/>
          <p:cNvSpPr txBox="1">
            <a:spLocks noGrp="1"/>
          </p:cNvSpPr>
          <p:nvPr>
            <p:ph type="subTitle" idx="4294967295"/>
          </p:nvPr>
        </p:nvSpPr>
        <p:spPr>
          <a:xfrm>
            <a:off x="3318525" y="3659200"/>
            <a:ext cx="3445200" cy="463200"/>
          </a:xfrm>
          <a:prstGeom prst="rect">
            <a:avLst/>
          </a:prstGeom>
        </p:spPr>
        <p:txBody>
          <a:bodyPr lIns="91425" tIns="91425" rIns="91425" bIns="91425" anchor="t" anchorCtr="0">
            <a:noAutofit/>
          </a:bodyPr>
          <a:lstStyle/>
          <a:p>
            <a:pPr lvl="0" algn="l" rtl="0">
              <a:spcBef>
                <a:spcPts val="0"/>
              </a:spcBef>
              <a:buNone/>
            </a:pPr>
            <a:r>
              <a:rPr lang="en" sz="2400"/>
              <a:t>Total success!</a:t>
            </a:r>
          </a:p>
        </p:txBody>
      </p:sp>
      <p:sp>
        <p:nvSpPr>
          <p:cNvPr id="153" name="Shape 153"/>
          <p:cNvSpPr txBox="1">
            <a:spLocks noGrp="1"/>
          </p:cNvSpPr>
          <p:nvPr>
            <p:ph type="ctrTitle" idx="4294967295"/>
          </p:nvPr>
        </p:nvSpPr>
        <p:spPr>
          <a:xfrm>
            <a:off x="3318525" y="2038646"/>
            <a:ext cx="3445200" cy="894900"/>
          </a:xfrm>
          <a:prstGeom prst="rect">
            <a:avLst/>
          </a:prstGeom>
        </p:spPr>
        <p:txBody>
          <a:bodyPr lIns="91425" tIns="91425" rIns="91425" bIns="91425" anchor="t" anchorCtr="0">
            <a:noAutofit/>
          </a:bodyPr>
          <a:lstStyle/>
          <a:p>
            <a:pPr lvl="0" algn="l" rtl="0">
              <a:spcBef>
                <a:spcPts val="0"/>
              </a:spcBef>
              <a:buNone/>
            </a:pPr>
            <a:r>
              <a:rPr lang="en" sz="3600">
                <a:latin typeface="Sniglet"/>
                <a:ea typeface="Sniglet"/>
                <a:cs typeface="Sniglet"/>
                <a:sym typeface="Sniglet"/>
              </a:rPr>
              <a:t>185,244 users</a:t>
            </a:r>
          </a:p>
        </p:txBody>
      </p:sp>
      <p:sp>
        <p:nvSpPr>
          <p:cNvPr id="154" name="Shape 154"/>
          <p:cNvSpPr txBox="1">
            <a:spLocks noGrp="1"/>
          </p:cNvSpPr>
          <p:nvPr>
            <p:ph type="subTitle" idx="4294967295"/>
          </p:nvPr>
        </p:nvSpPr>
        <p:spPr>
          <a:xfrm>
            <a:off x="3318525" y="2497154"/>
            <a:ext cx="3445200" cy="463200"/>
          </a:xfrm>
          <a:prstGeom prst="rect">
            <a:avLst/>
          </a:prstGeom>
        </p:spPr>
        <p:txBody>
          <a:bodyPr lIns="91425" tIns="91425" rIns="91425" bIns="91425" anchor="t" anchorCtr="0">
            <a:noAutofit/>
          </a:bodyPr>
          <a:lstStyle/>
          <a:p>
            <a:pPr lvl="0" algn="l" rtl="0">
              <a:spcBef>
                <a:spcPts val="0"/>
              </a:spcBef>
              <a:buNone/>
            </a:pPr>
            <a:r>
              <a:rPr lang="en" sz="2400"/>
              <a:t>And a lot of users</a:t>
            </a:r>
          </a:p>
        </p:txBody>
      </p:sp>
      <p:sp>
        <p:nvSpPr>
          <p:cNvPr id="155" name="Shape 155"/>
          <p:cNvSpPr/>
          <p:nvPr/>
        </p:nvSpPr>
        <p:spPr>
          <a:xfrm>
            <a:off x="2636170" y="2277520"/>
            <a:ext cx="589582" cy="6243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2A95B7"/>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2636167" y="3464630"/>
            <a:ext cx="646268" cy="596907"/>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2A95B7"/>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2600060" y="1146156"/>
            <a:ext cx="718468" cy="568583"/>
          </a:xfrm>
          <a:custGeom>
            <a:avLst/>
            <a:gdLst/>
            <a:ahLst/>
            <a:cxnLst/>
            <a:rect l="0" t="0" r="0" b="0"/>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2A95B7"/>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
              <a:t>Our process is easy</a:t>
            </a:r>
          </a:p>
        </p:txBody>
      </p:sp>
      <p:sp>
        <p:nvSpPr>
          <p:cNvPr id="163" name="Shape 163"/>
          <p:cNvSpPr/>
          <p:nvPr/>
        </p:nvSpPr>
        <p:spPr>
          <a:xfrm>
            <a:off x="1130925" y="1909250"/>
            <a:ext cx="2409600" cy="1325100"/>
          </a:xfrm>
          <a:prstGeom prst="homePlate">
            <a:avLst>
              <a:gd name="adj" fmla="val 30129"/>
            </a:avLst>
          </a:prstGeom>
          <a:solidFill>
            <a:schemeClr val="lt1"/>
          </a:solidFill>
          <a:ln w="38100" cap="flat" cmpd="sng">
            <a:solidFill>
              <a:srgbClr val="2A95B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434343"/>
                </a:solidFill>
                <a:latin typeface="Sniglet"/>
                <a:ea typeface="Sniglet"/>
                <a:cs typeface="Sniglet"/>
                <a:sym typeface="Sniglet"/>
              </a:rPr>
              <a:t>first</a:t>
            </a:r>
          </a:p>
        </p:txBody>
      </p:sp>
      <p:sp>
        <p:nvSpPr>
          <p:cNvPr id="164" name="Shape 164"/>
          <p:cNvSpPr/>
          <p:nvPr/>
        </p:nvSpPr>
        <p:spPr>
          <a:xfrm>
            <a:off x="3296782" y="1909250"/>
            <a:ext cx="2455800" cy="1325100"/>
          </a:xfrm>
          <a:prstGeom prst="chevron">
            <a:avLst>
              <a:gd name="adj" fmla="val 29853"/>
            </a:avLst>
          </a:prstGeom>
          <a:solidFill>
            <a:schemeClr val="lt1"/>
          </a:solidFill>
          <a:ln w="38100" cap="flat" cmpd="sng">
            <a:solidFill>
              <a:srgbClr val="2A95B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434343"/>
                </a:solidFill>
                <a:latin typeface="Sniglet"/>
                <a:ea typeface="Sniglet"/>
                <a:cs typeface="Sniglet"/>
                <a:sym typeface="Sniglet"/>
              </a:rPr>
              <a:t>second</a:t>
            </a:r>
          </a:p>
        </p:txBody>
      </p:sp>
      <p:sp>
        <p:nvSpPr>
          <p:cNvPr id="165" name="Shape 165"/>
          <p:cNvSpPr/>
          <p:nvPr/>
        </p:nvSpPr>
        <p:spPr>
          <a:xfrm>
            <a:off x="5508978" y="1909250"/>
            <a:ext cx="2455800" cy="1325100"/>
          </a:xfrm>
          <a:prstGeom prst="chevron">
            <a:avLst>
              <a:gd name="adj" fmla="val 29853"/>
            </a:avLst>
          </a:prstGeom>
          <a:solidFill>
            <a:schemeClr val="lt1"/>
          </a:solidFill>
          <a:ln w="38100" cap="flat" cmpd="sng">
            <a:solidFill>
              <a:srgbClr val="2A95B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800">
                <a:solidFill>
                  <a:srgbClr val="434343"/>
                </a:solidFill>
                <a:latin typeface="Sniglet"/>
                <a:ea typeface="Sniglet"/>
                <a:cs typeface="Sniglet"/>
                <a:sym typeface="Sniglet"/>
              </a:rPr>
              <a:t>last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
              <a:t>Let’s review some concepts</a:t>
            </a:r>
          </a:p>
        </p:txBody>
      </p:sp>
      <p:sp>
        <p:nvSpPr>
          <p:cNvPr id="171" name="Shape 171"/>
          <p:cNvSpPr txBox="1">
            <a:spLocks noGrp="1"/>
          </p:cNvSpPr>
          <p:nvPr>
            <p:ph type="body" idx="1"/>
          </p:nvPr>
        </p:nvSpPr>
        <p:spPr>
          <a:xfrm>
            <a:off x="1081850" y="1435525"/>
            <a:ext cx="2229300" cy="14862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172" name="Shape 172"/>
          <p:cNvSpPr txBox="1">
            <a:spLocks noGrp="1"/>
          </p:cNvSpPr>
          <p:nvPr>
            <p:ph type="body" idx="2"/>
          </p:nvPr>
        </p:nvSpPr>
        <p:spPr>
          <a:xfrm>
            <a:off x="3425300" y="1435525"/>
            <a:ext cx="2229300" cy="14862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173" name="Shape 173"/>
          <p:cNvSpPr txBox="1">
            <a:spLocks noGrp="1"/>
          </p:cNvSpPr>
          <p:nvPr>
            <p:ph type="body" idx="3"/>
          </p:nvPr>
        </p:nvSpPr>
        <p:spPr>
          <a:xfrm>
            <a:off x="5768750" y="1435525"/>
            <a:ext cx="2229300" cy="14862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
        <p:nvSpPr>
          <p:cNvPr id="174" name="Shape 174"/>
          <p:cNvSpPr txBox="1">
            <a:spLocks noGrp="1"/>
          </p:cNvSpPr>
          <p:nvPr>
            <p:ph type="body" idx="1"/>
          </p:nvPr>
        </p:nvSpPr>
        <p:spPr>
          <a:xfrm>
            <a:off x="1081850" y="2807125"/>
            <a:ext cx="2229300" cy="14862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175" name="Shape 175"/>
          <p:cNvSpPr txBox="1">
            <a:spLocks noGrp="1"/>
          </p:cNvSpPr>
          <p:nvPr>
            <p:ph type="body" idx="2"/>
          </p:nvPr>
        </p:nvSpPr>
        <p:spPr>
          <a:xfrm>
            <a:off x="3425300" y="2807125"/>
            <a:ext cx="2229300" cy="14862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176" name="Shape 176"/>
          <p:cNvSpPr txBox="1">
            <a:spLocks noGrp="1"/>
          </p:cNvSpPr>
          <p:nvPr>
            <p:ph type="body" idx="3"/>
          </p:nvPr>
        </p:nvSpPr>
        <p:spPr>
          <a:xfrm>
            <a:off x="5768750" y="2807125"/>
            <a:ext cx="2229300" cy="14862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1604425" y="3720500"/>
            <a:ext cx="5935200" cy="519600"/>
          </a:xfrm>
          <a:prstGeom prst="rect">
            <a:avLst/>
          </a:prstGeom>
        </p:spPr>
        <p:txBody>
          <a:bodyPr lIns="91425" tIns="91425" rIns="91425" bIns="91425" anchor="b" anchorCtr="0">
            <a:noAutofit/>
          </a:bodyPr>
          <a:lstStyle/>
          <a:p>
            <a:pPr lvl="0">
              <a:spcBef>
                <a:spcPts val="0"/>
              </a:spcBef>
              <a:buNone/>
            </a:pPr>
            <a:r>
              <a:rPr lang="en"/>
              <a:t>You can insert graphs from </a:t>
            </a:r>
            <a:r>
              <a:rPr lang="en" u="sng">
                <a:hlinkClick r:id="rId3"/>
              </a:rPr>
              <a:t>Google Sheets</a:t>
            </a:r>
          </a:p>
        </p:txBody>
      </p:sp>
      <p:pic>
        <p:nvPicPr>
          <p:cNvPr id="182" name="Shape 182" title="Chart"/>
          <p:cNvPicPr preferRelativeResize="0"/>
          <p:nvPr/>
        </p:nvPicPr>
        <p:blipFill>
          <a:blip r:embed="rId4">
            <a:alphaModFix/>
          </a:blip>
          <a:stretch>
            <a:fillRect/>
          </a:stretch>
        </p:blipFill>
        <p:spPr>
          <a:xfrm>
            <a:off x="2583000" y="585525"/>
            <a:ext cx="3978000" cy="32993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4294967295"/>
          </p:nvPr>
        </p:nvSpPr>
        <p:spPr>
          <a:xfrm>
            <a:off x="1547450" y="529575"/>
            <a:ext cx="2780400" cy="3938100"/>
          </a:xfrm>
          <a:prstGeom prst="rect">
            <a:avLst/>
          </a:prstGeom>
        </p:spPr>
        <p:txBody>
          <a:bodyPr lIns="91425" tIns="91425" rIns="91425" bIns="91425" anchor="ctr" anchorCtr="0">
            <a:noAutofit/>
          </a:bodyPr>
          <a:lstStyle/>
          <a:p>
            <a:pPr lvl="0" rtl="0">
              <a:spcBef>
                <a:spcPts val="0"/>
              </a:spcBef>
              <a:buNone/>
            </a:pPr>
            <a:r>
              <a:rPr lang="en" sz="1800" b="1">
                <a:solidFill>
                  <a:srgbClr val="2A95B7"/>
                </a:solidFill>
                <a:latin typeface="Patrick Hand SC"/>
                <a:ea typeface="Patrick Hand SC"/>
                <a:cs typeface="Patrick Hand SC"/>
                <a:sym typeface="Patrick Hand SC"/>
              </a:rPr>
              <a:t>Android project</a:t>
            </a:r>
          </a:p>
          <a:p>
            <a:pPr lvl="0" rtl="0">
              <a:spcBef>
                <a:spcPts val="0"/>
              </a:spcBef>
              <a:buNone/>
            </a:pPr>
            <a:r>
              <a:rPr lang="en" sz="1800"/>
              <a:t>Show and explain your web, app or software projects using these gadget templates.</a:t>
            </a:r>
          </a:p>
        </p:txBody>
      </p:sp>
      <p:sp>
        <p:nvSpPr>
          <p:cNvPr id="188" name="Shape 188"/>
          <p:cNvSpPr/>
          <p:nvPr/>
        </p:nvSpPr>
        <p:spPr>
          <a:xfrm>
            <a:off x="5221125" y="836850"/>
            <a:ext cx="1653285" cy="3317460"/>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 name="Shape 189"/>
          <p:cNvSpPr/>
          <p:nvPr/>
        </p:nvSpPr>
        <p:spPr>
          <a:xfrm>
            <a:off x="5295469" y="1115059"/>
            <a:ext cx="1504499" cy="26739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999999"/>
                </a:solidFill>
                <a:latin typeface="Sniglet"/>
                <a:ea typeface="Sniglet"/>
                <a:cs typeface="Sniglet"/>
                <a:sym typeface="Sniglet"/>
              </a:rPr>
              <a:t>Place your screenshot here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dirty="0"/>
              <a:t>Copyright </a:t>
            </a:r>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smtClean="0"/>
              <a:t>Some </a:t>
            </a:r>
            <a:r>
              <a:rPr lang="en" dirty="0"/>
              <a:t>of the privileges copyright provides to the author of software </a:t>
            </a:r>
            <a:r>
              <a:rPr lang="en" dirty="0" smtClean="0"/>
              <a:t>include</a:t>
            </a:r>
            <a:r>
              <a:rPr lang="en" dirty="0"/>
              <a:t>:</a:t>
            </a:r>
          </a:p>
          <a:p>
            <a:pPr marL="717550" lvl="1" indent="-266700">
              <a:buFont typeface="Arial"/>
              <a:buChar char="•"/>
            </a:pPr>
            <a:r>
              <a:rPr lang="en" dirty="0" smtClean="0"/>
              <a:t>The </a:t>
            </a:r>
            <a:r>
              <a:rPr lang="en" dirty="0"/>
              <a:t>right to produce and sell copies of the </a:t>
            </a:r>
            <a:r>
              <a:rPr lang="en" dirty="0" smtClean="0"/>
              <a:t>work</a:t>
            </a:r>
          </a:p>
          <a:p>
            <a:pPr marL="717550" lvl="1" indent="-266700">
              <a:buFont typeface="Arial"/>
              <a:buChar char="•"/>
            </a:pPr>
            <a:r>
              <a:rPr lang="en" dirty="0" smtClean="0"/>
              <a:t>The </a:t>
            </a:r>
            <a:r>
              <a:rPr lang="en" dirty="0"/>
              <a:t>right to create derivative </a:t>
            </a:r>
            <a:r>
              <a:rPr lang="en" dirty="0" smtClean="0"/>
              <a:t>works</a:t>
            </a:r>
          </a:p>
          <a:p>
            <a:pPr marL="717550" lvl="1" indent="-266700">
              <a:buFont typeface="Arial"/>
              <a:buChar char="•"/>
            </a:pPr>
            <a:r>
              <a:rPr lang="en" dirty="0" smtClean="0"/>
              <a:t>The </a:t>
            </a:r>
            <a:r>
              <a:rPr lang="en" dirty="0"/>
              <a:t>right to sell, transfer or reassign any of the rights granted by copyright to others </a:t>
            </a:r>
          </a:p>
        </p:txBody>
      </p:sp>
    </p:spTree>
    <p:extLst>
      <p:ext uri="{BB962C8B-B14F-4D97-AF65-F5344CB8AC3E}">
        <p14:creationId xmlns:p14="http://schemas.microsoft.com/office/powerpoint/2010/main" val="398686769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p:nvPr/>
        </p:nvSpPr>
        <p:spPr>
          <a:xfrm>
            <a:off x="5366599" y="888725"/>
            <a:ext cx="1553245" cy="326869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txBox="1">
            <a:spLocks noGrp="1"/>
          </p:cNvSpPr>
          <p:nvPr>
            <p:ph type="body" idx="4294967295"/>
          </p:nvPr>
        </p:nvSpPr>
        <p:spPr>
          <a:xfrm>
            <a:off x="1547450" y="529575"/>
            <a:ext cx="2780400" cy="3938100"/>
          </a:xfrm>
          <a:prstGeom prst="rect">
            <a:avLst/>
          </a:prstGeom>
        </p:spPr>
        <p:txBody>
          <a:bodyPr lIns="91425" tIns="91425" rIns="91425" bIns="91425" anchor="ctr" anchorCtr="0">
            <a:noAutofit/>
          </a:bodyPr>
          <a:lstStyle/>
          <a:p>
            <a:pPr lvl="0" rtl="0">
              <a:spcBef>
                <a:spcPts val="0"/>
              </a:spcBef>
              <a:buNone/>
            </a:pPr>
            <a:r>
              <a:rPr lang="en" sz="1800" b="1">
                <a:solidFill>
                  <a:srgbClr val="2A95B7"/>
                </a:solidFill>
                <a:latin typeface="Patrick Hand SC"/>
                <a:ea typeface="Patrick Hand SC"/>
                <a:cs typeface="Patrick Hand SC"/>
                <a:sym typeface="Patrick Hand SC"/>
              </a:rPr>
              <a:t>iPhone project</a:t>
            </a:r>
          </a:p>
          <a:p>
            <a:pPr lvl="0" rtl="0">
              <a:spcBef>
                <a:spcPts val="0"/>
              </a:spcBef>
              <a:buNone/>
            </a:pPr>
            <a:r>
              <a:rPr lang="en" sz="1800"/>
              <a:t>Show and explain your web, app or software projects using these gadget templates.</a:t>
            </a:r>
          </a:p>
        </p:txBody>
      </p:sp>
      <p:sp>
        <p:nvSpPr>
          <p:cNvPr id="196" name="Shape 196"/>
          <p:cNvSpPr/>
          <p:nvPr/>
        </p:nvSpPr>
        <p:spPr>
          <a:xfrm>
            <a:off x="5466099" y="1357400"/>
            <a:ext cx="1320900" cy="23313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999999"/>
                </a:solidFill>
                <a:latin typeface="Sniglet"/>
                <a:ea typeface="Sniglet"/>
                <a:cs typeface="Sniglet"/>
                <a:sym typeface="Sniglet"/>
              </a:rPr>
              <a:t>Place your screenshot here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4939650" y="782074"/>
            <a:ext cx="2423232" cy="3427063"/>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txBox="1">
            <a:spLocks noGrp="1"/>
          </p:cNvSpPr>
          <p:nvPr>
            <p:ph type="body" idx="4294967295"/>
          </p:nvPr>
        </p:nvSpPr>
        <p:spPr>
          <a:xfrm>
            <a:off x="1547450" y="529575"/>
            <a:ext cx="2780400" cy="3938100"/>
          </a:xfrm>
          <a:prstGeom prst="rect">
            <a:avLst/>
          </a:prstGeom>
        </p:spPr>
        <p:txBody>
          <a:bodyPr lIns="91425" tIns="91425" rIns="91425" bIns="91425" anchor="ctr" anchorCtr="0">
            <a:noAutofit/>
          </a:bodyPr>
          <a:lstStyle/>
          <a:p>
            <a:pPr lvl="0" rtl="0">
              <a:spcBef>
                <a:spcPts val="0"/>
              </a:spcBef>
              <a:buNone/>
            </a:pPr>
            <a:r>
              <a:rPr lang="en" sz="1800" b="1">
                <a:solidFill>
                  <a:srgbClr val="2A95B7"/>
                </a:solidFill>
                <a:latin typeface="Patrick Hand SC"/>
                <a:ea typeface="Patrick Hand SC"/>
                <a:cs typeface="Patrick Hand SC"/>
                <a:sym typeface="Patrick Hand SC"/>
              </a:rPr>
              <a:t>Tablet project</a:t>
            </a:r>
          </a:p>
          <a:p>
            <a:pPr lvl="0" rtl="0">
              <a:spcBef>
                <a:spcPts val="0"/>
              </a:spcBef>
              <a:buNone/>
            </a:pPr>
            <a:r>
              <a:rPr lang="en" sz="1800"/>
              <a:t>Show and explain your web, app or software projects using these gadget templates.</a:t>
            </a:r>
          </a:p>
        </p:txBody>
      </p:sp>
      <p:sp>
        <p:nvSpPr>
          <p:cNvPr id="203" name="Shape 203"/>
          <p:cNvSpPr/>
          <p:nvPr/>
        </p:nvSpPr>
        <p:spPr>
          <a:xfrm>
            <a:off x="5113075" y="1115050"/>
            <a:ext cx="2075700" cy="27684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999999"/>
                </a:solidFill>
                <a:latin typeface="Sniglet"/>
                <a:ea typeface="Sniglet"/>
                <a:cs typeface="Sniglet"/>
                <a:sym typeface="Sniglet"/>
              </a:rPr>
              <a:t>Place your screenshot here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3962150" y="999794"/>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txBox="1">
            <a:spLocks noGrp="1"/>
          </p:cNvSpPr>
          <p:nvPr>
            <p:ph type="body" idx="4294967295"/>
          </p:nvPr>
        </p:nvSpPr>
        <p:spPr>
          <a:xfrm>
            <a:off x="1090250" y="529575"/>
            <a:ext cx="2780400" cy="3938100"/>
          </a:xfrm>
          <a:prstGeom prst="rect">
            <a:avLst/>
          </a:prstGeom>
        </p:spPr>
        <p:txBody>
          <a:bodyPr lIns="91425" tIns="91425" rIns="91425" bIns="91425" anchor="ctr" anchorCtr="0">
            <a:noAutofit/>
          </a:bodyPr>
          <a:lstStyle/>
          <a:p>
            <a:pPr lvl="0" rtl="0">
              <a:spcBef>
                <a:spcPts val="0"/>
              </a:spcBef>
              <a:buNone/>
            </a:pPr>
            <a:r>
              <a:rPr lang="en" sz="1800" b="1">
                <a:solidFill>
                  <a:srgbClr val="2A95B7"/>
                </a:solidFill>
                <a:latin typeface="Patrick Hand SC"/>
                <a:ea typeface="Patrick Hand SC"/>
                <a:cs typeface="Patrick Hand SC"/>
                <a:sym typeface="Patrick Hand SC"/>
              </a:rPr>
              <a:t>Desktop project</a:t>
            </a:r>
          </a:p>
          <a:p>
            <a:pPr lvl="0" rtl="0">
              <a:spcBef>
                <a:spcPts val="0"/>
              </a:spcBef>
              <a:buNone/>
            </a:pPr>
            <a:r>
              <a:rPr lang="en" sz="1800"/>
              <a:t>Show and explain your web, app or software projects using these gadget templates.</a:t>
            </a:r>
          </a:p>
        </p:txBody>
      </p:sp>
      <p:sp>
        <p:nvSpPr>
          <p:cNvPr id="210" name="Shape 210"/>
          <p:cNvSpPr/>
          <p:nvPr/>
        </p:nvSpPr>
        <p:spPr>
          <a:xfrm>
            <a:off x="4120873" y="1162625"/>
            <a:ext cx="3542699" cy="22584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999999"/>
                </a:solidFill>
                <a:latin typeface="Sniglet"/>
                <a:ea typeface="Sniglet"/>
                <a:cs typeface="Sniglet"/>
                <a:sym typeface="Sniglet"/>
              </a:rPr>
              <a:t>Place your screenshot here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rtl="0">
              <a:spcBef>
                <a:spcPts val="0"/>
              </a:spcBef>
              <a:buNone/>
            </a:pPr>
            <a:r>
              <a:rPr lang="en" sz="6000"/>
              <a:t>Thanks!</a:t>
            </a:r>
          </a:p>
        </p:txBody>
      </p:sp>
      <p:sp>
        <p:nvSpPr>
          <p:cNvPr id="216" name="Shape 216"/>
          <p:cNvSpPr txBox="1">
            <a:spLocks noGrp="1"/>
          </p:cNvSpPr>
          <p:nvPr>
            <p:ph type="body" idx="1"/>
          </p:nvPr>
        </p:nvSpPr>
        <p:spPr>
          <a:xfrm>
            <a:off x="2093925" y="1894625"/>
            <a:ext cx="5100900" cy="2169000"/>
          </a:xfrm>
          <a:prstGeom prst="rect">
            <a:avLst/>
          </a:prstGeom>
        </p:spPr>
        <p:txBody>
          <a:bodyPr lIns="91425" tIns="91425" rIns="91425" bIns="91425" anchor="t" anchorCtr="0">
            <a:noAutofit/>
          </a:bodyPr>
          <a:lstStyle/>
          <a:p>
            <a:pPr lvl="0" rtl="0">
              <a:spcBef>
                <a:spcPts val="0"/>
              </a:spcBef>
              <a:buNone/>
            </a:pPr>
            <a:r>
              <a:rPr lang="en" sz="3600" b="1"/>
              <a:t>Any questions?</a:t>
            </a:r>
          </a:p>
          <a:p>
            <a:pPr lvl="0">
              <a:spcBef>
                <a:spcPts val="0"/>
              </a:spcBef>
              <a:buClr>
                <a:schemeClr val="dk1"/>
              </a:buClr>
              <a:buSzPct val="45833"/>
              <a:buFont typeface="Arial"/>
              <a:buNone/>
            </a:pPr>
            <a:r>
              <a:rPr lang="en"/>
              <a:t>You can find me at:</a:t>
            </a:r>
          </a:p>
          <a:p>
            <a:pPr marL="457200" lvl="0" indent="-228600" rtl="0">
              <a:spcBef>
                <a:spcPts val="0"/>
              </a:spcBef>
            </a:pPr>
            <a:r>
              <a:rPr lang="en"/>
              <a:t>@username</a:t>
            </a:r>
          </a:p>
          <a:p>
            <a:pPr marL="457200" lvl="0" indent="-228600" rtl="0">
              <a:spcBef>
                <a:spcPts val="0"/>
              </a:spcBef>
            </a:pPr>
            <a:r>
              <a:rPr lang="en"/>
              <a:t>user@mail.me</a:t>
            </a:r>
          </a:p>
        </p:txBody>
      </p:sp>
      <p:sp>
        <p:nvSpPr>
          <p:cNvPr id="217" name="Shape 217"/>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
              <a:t>Credits</a:t>
            </a:r>
          </a:p>
        </p:txBody>
      </p:sp>
      <p:sp>
        <p:nvSpPr>
          <p:cNvPr id="223" name="Shape 223"/>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381000" rtl="0">
              <a:lnSpc>
                <a:spcPct val="115000"/>
              </a:lnSpc>
              <a:spcBef>
                <a:spcPts val="0"/>
              </a:spcBef>
              <a:buClr>
                <a:srgbClr val="434343"/>
              </a:buClr>
              <a:buSzPct val="100000"/>
            </a:pPr>
            <a:r>
              <a:rPr lang="en" sz="2400"/>
              <a:t>Presentation template by </a:t>
            </a:r>
            <a:r>
              <a:rPr lang="en" sz="2400" u="sng">
                <a:hlinkClick r:id="rId3"/>
              </a:rPr>
              <a:t>SlidesCarnival</a:t>
            </a:r>
          </a:p>
          <a:p>
            <a:pPr marL="457200" lvl="0" indent="-381000" rtl="0">
              <a:lnSpc>
                <a:spcPct val="115000"/>
              </a:lnSpc>
              <a:spcBef>
                <a:spcPts val="0"/>
              </a:spcBef>
              <a:buClr>
                <a:srgbClr val="434343"/>
              </a:buClr>
              <a:buSzPct val="100000"/>
            </a:pPr>
            <a:r>
              <a:rPr lang="en" sz="2400"/>
              <a:t>Photographs by </a:t>
            </a:r>
            <a:r>
              <a:rPr lang="en" sz="2400" u="sng">
                <a:hlinkClick r:id="rId4"/>
              </a:rPr>
              <a:t>Unsplash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
              <a:t>Presentation design</a:t>
            </a:r>
          </a:p>
        </p:txBody>
      </p:sp>
      <p:sp>
        <p:nvSpPr>
          <p:cNvPr id="229" name="Shape 229"/>
          <p:cNvSpPr txBox="1">
            <a:spLocks noGrp="1"/>
          </p:cNvSpPr>
          <p:nvPr>
            <p:ph type="body" idx="1"/>
          </p:nvPr>
        </p:nvSpPr>
        <p:spPr>
          <a:xfrm>
            <a:off x="1049500" y="1458000"/>
            <a:ext cx="7073700" cy="2406600"/>
          </a:xfrm>
          <a:prstGeom prst="rect">
            <a:avLst/>
          </a:prstGeom>
        </p:spPr>
        <p:txBody>
          <a:bodyPr lIns="91425" tIns="91425" rIns="91425" bIns="91425" anchor="t" anchorCtr="0">
            <a:noAutofit/>
          </a:bodyPr>
          <a:lstStyle/>
          <a:p>
            <a:pPr lvl="0" rtl="0">
              <a:spcBef>
                <a:spcPts val="0"/>
              </a:spcBef>
              <a:buNone/>
            </a:pPr>
            <a:r>
              <a:rPr lang="en" sz="1400"/>
              <a:t>This presentation uses the following typographies and colors:</a:t>
            </a:r>
          </a:p>
          <a:p>
            <a:pPr marL="457200" lvl="0" indent="-317500" rtl="0">
              <a:lnSpc>
                <a:spcPct val="115000"/>
              </a:lnSpc>
              <a:spcBef>
                <a:spcPts val="0"/>
              </a:spcBef>
              <a:buSzPct val="100000"/>
            </a:pPr>
            <a:r>
              <a:rPr lang="en" sz="1400"/>
              <a:t>Titles: Patrick Hand SC</a:t>
            </a:r>
          </a:p>
          <a:p>
            <a:pPr marL="457200" lvl="0" indent="-317500" rtl="0">
              <a:lnSpc>
                <a:spcPct val="115000"/>
              </a:lnSpc>
              <a:spcBef>
                <a:spcPts val="0"/>
              </a:spcBef>
              <a:buSzPct val="100000"/>
            </a:pPr>
            <a:r>
              <a:rPr lang="en" sz="1400"/>
              <a:t>Body copy: Sniglet</a:t>
            </a:r>
          </a:p>
          <a:p>
            <a:pPr lvl="0" rtl="0">
              <a:lnSpc>
                <a:spcPct val="115000"/>
              </a:lnSpc>
              <a:spcBef>
                <a:spcPts val="0"/>
              </a:spcBef>
              <a:buNone/>
            </a:pPr>
            <a:r>
              <a:rPr lang="en" sz="1400"/>
              <a:t>You can download the fonts on these pages:</a:t>
            </a:r>
          </a:p>
          <a:p>
            <a:pPr lvl="0" rtl="0">
              <a:lnSpc>
                <a:spcPct val="115000"/>
              </a:lnSpc>
              <a:spcBef>
                <a:spcPts val="0"/>
              </a:spcBef>
              <a:buNone/>
            </a:pPr>
            <a:r>
              <a:rPr lang="en" sz="1400" u="sng">
                <a:solidFill>
                  <a:srgbClr val="2A95B7"/>
                </a:solidFill>
                <a:hlinkClick r:id="rId3"/>
              </a:rPr>
              <a:t>https://www.fontsquirrel.com/fonts/sniglet</a:t>
            </a:r>
          </a:p>
          <a:p>
            <a:pPr lvl="0" rtl="0">
              <a:lnSpc>
                <a:spcPct val="115000"/>
              </a:lnSpc>
              <a:spcBef>
                <a:spcPts val="0"/>
              </a:spcBef>
              <a:buNone/>
            </a:pPr>
            <a:r>
              <a:rPr lang="en" sz="1400" u="sng">
                <a:solidFill>
                  <a:srgbClr val="2A95B7"/>
                </a:solidFill>
                <a:hlinkClick r:id="rId4"/>
              </a:rPr>
              <a:t>http://www.1001freefonts.com/patrick_hand_sc.font</a:t>
            </a:r>
          </a:p>
          <a:p>
            <a:pPr lvl="0" rtl="0">
              <a:lnSpc>
                <a:spcPct val="115000"/>
              </a:lnSpc>
              <a:spcBef>
                <a:spcPts val="0"/>
              </a:spcBef>
              <a:buNone/>
            </a:pPr>
            <a:endParaRPr sz="1400"/>
          </a:p>
        </p:txBody>
      </p:sp>
      <p:sp>
        <p:nvSpPr>
          <p:cNvPr id="230" name="Shape 230"/>
          <p:cNvSpPr txBox="1"/>
          <p:nvPr/>
        </p:nvSpPr>
        <p:spPr>
          <a:xfrm>
            <a:off x="1637325" y="3574850"/>
            <a:ext cx="5241900" cy="5379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666666"/>
                </a:solidFill>
                <a:latin typeface="Sniglet"/>
                <a:ea typeface="Sniglet"/>
                <a:cs typeface="Sniglet"/>
                <a:sym typeface="Sniglet"/>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a:solidFill>
                <a:srgbClr val="666666"/>
              </a:solidFill>
              <a:latin typeface="Sniglet"/>
              <a:ea typeface="Sniglet"/>
              <a:cs typeface="Sniglet"/>
              <a:sym typeface="Sniglet"/>
            </a:endParaRPr>
          </a:p>
          <a:p>
            <a:pPr lvl="0" rtl="0">
              <a:spcBef>
                <a:spcPts val="0"/>
              </a:spcBef>
              <a:buNone/>
            </a:pPr>
            <a:endParaRPr sz="1200">
              <a:solidFill>
                <a:srgbClr val="666666"/>
              </a:solidFill>
              <a:latin typeface="Sniglet"/>
              <a:ea typeface="Sniglet"/>
              <a:cs typeface="Sniglet"/>
              <a:sym typeface="Snigle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234"/>
        <p:cNvGrpSpPr/>
        <p:nvPr/>
      </p:nvGrpSpPr>
      <p:grpSpPr>
        <a:xfrm>
          <a:off x="0" y="0"/>
          <a:ext cx="0" cy="0"/>
          <a:chOff x="0" y="0"/>
          <a:chExt cx="0" cy="0"/>
        </a:xfrm>
      </p:grpSpPr>
      <p:sp>
        <p:nvSpPr>
          <p:cNvPr id="235" name="Shape 235"/>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FFFFFF"/>
                </a:solidFill>
                <a:latin typeface="Sniglet"/>
                <a:ea typeface="Sniglet"/>
                <a:cs typeface="Sniglet"/>
                <a:sym typeface="Sniglet"/>
              </a:rPr>
              <a:t>SlidesCarnival icons are editable shapes</a:t>
            </a:r>
            <a:r>
              <a:rPr lang="en" sz="900">
                <a:solidFill>
                  <a:srgbClr val="FFFFFF"/>
                </a:solidFill>
                <a:latin typeface="Sniglet"/>
                <a:ea typeface="Sniglet"/>
                <a:cs typeface="Sniglet"/>
                <a:sym typeface="Sniglet"/>
              </a:rPr>
              <a:t>. </a:t>
            </a:r>
          </a:p>
          <a:p>
            <a:pPr lvl="0" rtl="0">
              <a:spcBef>
                <a:spcPts val="0"/>
              </a:spcBef>
              <a:buClr>
                <a:schemeClr val="dk1"/>
              </a:buClr>
              <a:buFont typeface="Arial"/>
              <a:buNone/>
            </a:pPr>
            <a:endParaRPr sz="900">
              <a:solidFill>
                <a:srgbClr val="FFFFFF"/>
              </a:solidFill>
              <a:latin typeface="Sniglet"/>
              <a:ea typeface="Sniglet"/>
              <a:cs typeface="Sniglet"/>
              <a:sym typeface="Sniglet"/>
            </a:endParaRPr>
          </a:p>
          <a:p>
            <a:pPr lvl="0" rtl="0">
              <a:spcBef>
                <a:spcPts val="0"/>
              </a:spcBef>
              <a:buClr>
                <a:schemeClr val="dk1"/>
              </a:buClr>
              <a:buSzPct val="122222"/>
              <a:buFont typeface="Arial"/>
              <a:buNone/>
            </a:pPr>
            <a:r>
              <a:rPr lang="en" sz="900">
                <a:solidFill>
                  <a:srgbClr val="FFFFFF"/>
                </a:solidFill>
                <a:latin typeface="Sniglet"/>
                <a:ea typeface="Sniglet"/>
                <a:cs typeface="Sniglet"/>
                <a:sym typeface="Sniglet"/>
              </a:rPr>
              <a:t>This means that you can:</a:t>
            </a:r>
          </a:p>
          <a:p>
            <a:pPr marL="457200" lvl="0" indent="-285750" rtl="0">
              <a:spcBef>
                <a:spcPts val="0"/>
              </a:spcBef>
              <a:buClr>
                <a:srgbClr val="FFFFFF"/>
              </a:buClr>
              <a:buSzPct val="100000"/>
              <a:buFont typeface="Sniglet"/>
              <a:buChar char="●"/>
            </a:pPr>
            <a:r>
              <a:rPr lang="en" sz="900">
                <a:solidFill>
                  <a:srgbClr val="FFFFFF"/>
                </a:solidFill>
                <a:latin typeface="Sniglet"/>
                <a:ea typeface="Sniglet"/>
                <a:cs typeface="Sniglet"/>
                <a:sym typeface="Sniglet"/>
              </a:rPr>
              <a:t>Resize them without losing quality.</a:t>
            </a:r>
          </a:p>
          <a:p>
            <a:pPr marL="457200" lvl="0" indent="-285750" rtl="0">
              <a:spcBef>
                <a:spcPts val="0"/>
              </a:spcBef>
              <a:buClr>
                <a:srgbClr val="FFFFFF"/>
              </a:buClr>
              <a:buSzPct val="100000"/>
              <a:buFont typeface="Sniglet"/>
              <a:buChar char="●"/>
            </a:pPr>
            <a:r>
              <a:rPr lang="en" sz="900">
                <a:solidFill>
                  <a:srgbClr val="FFFFFF"/>
                </a:solidFill>
                <a:latin typeface="Sniglet"/>
                <a:ea typeface="Sniglet"/>
                <a:cs typeface="Sniglet"/>
                <a:sym typeface="Sniglet"/>
              </a:rPr>
              <a:t>Change fill color and opacity.</a:t>
            </a:r>
          </a:p>
          <a:p>
            <a:pPr lvl="0" rtl="0">
              <a:spcBef>
                <a:spcPts val="0"/>
              </a:spcBef>
              <a:buNone/>
            </a:pPr>
            <a:endParaRPr sz="900">
              <a:solidFill>
                <a:srgbClr val="FFFFFF"/>
              </a:solidFill>
              <a:latin typeface="Sniglet"/>
              <a:ea typeface="Sniglet"/>
              <a:cs typeface="Sniglet"/>
              <a:sym typeface="Sniglet"/>
            </a:endParaRPr>
          </a:p>
          <a:p>
            <a:pPr lvl="0" rtl="0">
              <a:spcBef>
                <a:spcPts val="0"/>
              </a:spcBef>
              <a:buNone/>
            </a:pPr>
            <a:r>
              <a:rPr lang="en" sz="900">
                <a:solidFill>
                  <a:srgbClr val="FFFFFF"/>
                </a:solidFill>
                <a:latin typeface="Sniglet"/>
                <a:ea typeface="Sniglet"/>
                <a:cs typeface="Sniglet"/>
                <a:sym typeface="Sniglet"/>
              </a:rPr>
              <a:t>Isn’t that nice? :)</a:t>
            </a:r>
          </a:p>
          <a:p>
            <a:pPr lvl="0" rtl="0">
              <a:spcBef>
                <a:spcPts val="0"/>
              </a:spcBef>
              <a:buNone/>
            </a:pPr>
            <a:endParaRPr sz="900">
              <a:solidFill>
                <a:srgbClr val="FFFFFF"/>
              </a:solidFill>
              <a:latin typeface="Sniglet"/>
              <a:ea typeface="Sniglet"/>
              <a:cs typeface="Sniglet"/>
              <a:sym typeface="Sniglet"/>
            </a:endParaRPr>
          </a:p>
          <a:p>
            <a:pPr lvl="0" rtl="0">
              <a:spcBef>
                <a:spcPts val="0"/>
              </a:spcBef>
              <a:buNone/>
            </a:pPr>
            <a:r>
              <a:rPr lang="en" sz="900">
                <a:solidFill>
                  <a:srgbClr val="FFFFFF"/>
                </a:solidFill>
                <a:latin typeface="Sniglet"/>
                <a:ea typeface="Sniglet"/>
                <a:cs typeface="Sniglet"/>
                <a:sym typeface="Sniglet"/>
              </a:rPr>
              <a:t>Examples:</a:t>
            </a:r>
          </a:p>
          <a:p>
            <a:pPr lvl="0" rtl="0">
              <a:spcBef>
                <a:spcPts val="0"/>
              </a:spcBef>
              <a:buClr>
                <a:schemeClr val="dk1"/>
              </a:buClr>
              <a:buFont typeface="Arial"/>
              <a:buNone/>
            </a:pPr>
            <a:endParaRPr sz="900">
              <a:solidFill>
                <a:srgbClr val="FFFFFF"/>
              </a:solidFill>
              <a:latin typeface="Sniglet"/>
              <a:ea typeface="Sniglet"/>
              <a:cs typeface="Sniglet"/>
              <a:sym typeface="Sniglet"/>
            </a:endParaRPr>
          </a:p>
          <a:p>
            <a:pPr lvl="0" rtl="0">
              <a:spcBef>
                <a:spcPts val="0"/>
              </a:spcBef>
              <a:buNone/>
            </a:pPr>
            <a:endParaRPr sz="900">
              <a:solidFill>
                <a:srgbClr val="FFFFFF"/>
              </a:solidFill>
              <a:latin typeface="Sniglet"/>
              <a:ea typeface="Sniglet"/>
              <a:cs typeface="Sniglet"/>
              <a:sym typeface="Sniglet"/>
            </a:endParaRPr>
          </a:p>
        </p:txBody>
      </p:sp>
      <p:sp>
        <p:nvSpPr>
          <p:cNvPr id="236" name="Shape 236"/>
          <p:cNvSpPr/>
          <p:nvPr/>
        </p:nvSpPr>
        <p:spPr>
          <a:xfrm>
            <a:off x="277964" y="271962"/>
            <a:ext cx="373873" cy="479695"/>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37" name="Shape 237"/>
          <p:cNvSpPr/>
          <p:nvPr/>
        </p:nvSpPr>
        <p:spPr>
          <a:xfrm>
            <a:off x="852800" y="338968"/>
            <a:ext cx="398875" cy="337703"/>
          </a:xfrm>
          <a:custGeom>
            <a:avLst/>
            <a:gdLst/>
            <a:ahLst/>
            <a:cxnLst/>
            <a:rect l="0" t="0" r="0" b="0"/>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38" name="Shape 238"/>
          <p:cNvSpPr/>
          <p:nvPr/>
        </p:nvSpPr>
        <p:spPr>
          <a:xfrm>
            <a:off x="1445207" y="340017"/>
            <a:ext cx="387139" cy="341965"/>
          </a:xfrm>
          <a:custGeom>
            <a:avLst/>
            <a:gdLst/>
            <a:ahLst/>
            <a:cxnLst/>
            <a:rect l="0" t="0" r="0" b="0"/>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39" name="Shape 239"/>
          <p:cNvSpPr/>
          <p:nvPr/>
        </p:nvSpPr>
        <p:spPr>
          <a:xfrm>
            <a:off x="2071095" y="330991"/>
            <a:ext cx="315367" cy="354182"/>
          </a:xfrm>
          <a:custGeom>
            <a:avLst/>
            <a:gdLst/>
            <a:ahLst/>
            <a:cxnLst/>
            <a:rect l="0" t="0" r="0" b="0"/>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0" name="Shape 240"/>
          <p:cNvSpPr/>
          <p:nvPr/>
        </p:nvSpPr>
        <p:spPr>
          <a:xfrm>
            <a:off x="2678363" y="327800"/>
            <a:ext cx="268576" cy="357372"/>
          </a:xfrm>
          <a:custGeom>
            <a:avLst/>
            <a:gdLst/>
            <a:ahLst/>
            <a:cxnLst/>
            <a:rect l="0" t="0" r="0" b="0"/>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1" name="Shape 241"/>
          <p:cNvSpPr/>
          <p:nvPr/>
        </p:nvSpPr>
        <p:spPr>
          <a:xfrm>
            <a:off x="3190979" y="323538"/>
            <a:ext cx="414829" cy="366420"/>
          </a:xfrm>
          <a:custGeom>
            <a:avLst/>
            <a:gdLst/>
            <a:ahLst/>
            <a:cxnLst/>
            <a:rect l="0" t="0" r="0" b="0"/>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2" name="Shape 242"/>
          <p:cNvSpPr/>
          <p:nvPr/>
        </p:nvSpPr>
        <p:spPr>
          <a:xfrm>
            <a:off x="3808912" y="301728"/>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3" name="Shape 243"/>
          <p:cNvSpPr/>
          <p:nvPr/>
        </p:nvSpPr>
        <p:spPr>
          <a:xfrm>
            <a:off x="4367794" y="328325"/>
            <a:ext cx="414283" cy="362159"/>
          </a:xfrm>
          <a:custGeom>
            <a:avLst/>
            <a:gdLst/>
            <a:ahLst/>
            <a:cxnLst/>
            <a:rect l="0" t="0" r="0" b="0"/>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4" name="Shape 244"/>
          <p:cNvSpPr/>
          <p:nvPr/>
        </p:nvSpPr>
        <p:spPr>
          <a:xfrm>
            <a:off x="4977728" y="334706"/>
            <a:ext cx="366420" cy="349395"/>
          </a:xfrm>
          <a:custGeom>
            <a:avLst/>
            <a:gdLst/>
            <a:ahLst/>
            <a:cxnLst/>
            <a:rect l="0" t="0" r="0" b="0"/>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5" name="Shape 245"/>
          <p:cNvSpPr/>
          <p:nvPr/>
        </p:nvSpPr>
        <p:spPr>
          <a:xfrm>
            <a:off x="5571184" y="326205"/>
            <a:ext cx="355777" cy="363230"/>
          </a:xfrm>
          <a:custGeom>
            <a:avLst/>
            <a:gdLst/>
            <a:ahLst/>
            <a:cxnLst/>
            <a:rect l="0" t="0" r="0" b="0"/>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6" name="Shape 246"/>
          <p:cNvSpPr/>
          <p:nvPr/>
        </p:nvSpPr>
        <p:spPr>
          <a:xfrm>
            <a:off x="282226" y="865418"/>
            <a:ext cx="368540" cy="456288"/>
          </a:xfrm>
          <a:custGeom>
            <a:avLst/>
            <a:gdLst/>
            <a:ahLst/>
            <a:cxnLst/>
            <a:rect l="0" t="0" r="0" b="0"/>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7" name="Shape 247"/>
          <p:cNvSpPr/>
          <p:nvPr/>
        </p:nvSpPr>
        <p:spPr>
          <a:xfrm>
            <a:off x="869825" y="865418"/>
            <a:ext cx="368540" cy="456288"/>
          </a:xfrm>
          <a:custGeom>
            <a:avLst/>
            <a:gdLst/>
            <a:ahLst/>
            <a:cxnLst/>
            <a:rect l="0" t="0" r="0" b="0"/>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8" name="Shape 248"/>
          <p:cNvSpPr/>
          <p:nvPr/>
        </p:nvSpPr>
        <p:spPr>
          <a:xfrm>
            <a:off x="1447327" y="934019"/>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49" name="Shape 249"/>
          <p:cNvSpPr/>
          <p:nvPr/>
        </p:nvSpPr>
        <p:spPr>
          <a:xfrm>
            <a:off x="2034401" y="901041"/>
            <a:ext cx="379708" cy="384495"/>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0" name="Shape 250"/>
          <p:cNvSpPr/>
          <p:nvPr/>
        </p:nvSpPr>
        <p:spPr>
          <a:xfrm>
            <a:off x="2624666" y="926042"/>
            <a:ext cx="376517" cy="332917"/>
          </a:xfrm>
          <a:custGeom>
            <a:avLst/>
            <a:gdLst/>
            <a:ahLst/>
            <a:cxnLst/>
            <a:rect l="0" t="0" r="0" b="0"/>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1" name="Shape 251"/>
          <p:cNvSpPr/>
          <p:nvPr/>
        </p:nvSpPr>
        <p:spPr>
          <a:xfrm>
            <a:off x="3218647" y="926042"/>
            <a:ext cx="365350" cy="33663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2" name="Shape 252"/>
          <p:cNvSpPr/>
          <p:nvPr/>
        </p:nvSpPr>
        <p:spPr>
          <a:xfrm>
            <a:off x="3815818" y="9297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3" name="Shape 253"/>
          <p:cNvSpPr/>
          <p:nvPr/>
        </p:nvSpPr>
        <p:spPr>
          <a:xfrm>
            <a:off x="4384819" y="911137"/>
            <a:ext cx="375447" cy="368016"/>
          </a:xfrm>
          <a:custGeom>
            <a:avLst/>
            <a:gdLst/>
            <a:ahLst/>
            <a:cxnLst/>
            <a:rect l="0" t="0" r="0" b="0"/>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4" name="Shape 254"/>
          <p:cNvSpPr/>
          <p:nvPr/>
        </p:nvSpPr>
        <p:spPr>
          <a:xfrm>
            <a:off x="4934129" y="870729"/>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5" name="Shape 255"/>
          <p:cNvSpPr/>
          <p:nvPr/>
        </p:nvSpPr>
        <p:spPr>
          <a:xfrm>
            <a:off x="5532895" y="886682"/>
            <a:ext cx="429691" cy="410568"/>
          </a:xfrm>
          <a:custGeom>
            <a:avLst/>
            <a:gdLst/>
            <a:ahLst/>
            <a:cxnLst/>
            <a:rect l="0" t="0" r="0" b="0"/>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6" name="Shape 256"/>
          <p:cNvSpPr/>
          <p:nvPr/>
        </p:nvSpPr>
        <p:spPr>
          <a:xfrm>
            <a:off x="252963" y="1538096"/>
            <a:ext cx="421211" cy="298888"/>
          </a:xfrm>
          <a:custGeom>
            <a:avLst/>
            <a:gdLst/>
            <a:ahLst/>
            <a:cxnLst/>
            <a:rect l="0" t="0" r="0" b="0"/>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7" name="Shape 257"/>
          <p:cNvSpPr/>
          <p:nvPr/>
        </p:nvSpPr>
        <p:spPr>
          <a:xfrm>
            <a:off x="842704" y="1481734"/>
            <a:ext cx="417998" cy="40471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8" name="Shape 258"/>
          <p:cNvSpPr/>
          <p:nvPr/>
        </p:nvSpPr>
        <p:spPr>
          <a:xfrm>
            <a:off x="1445732" y="149980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59" name="Shape 259"/>
          <p:cNvSpPr/>
          <p:nvPr/>
        </p:nvSpPr>
        <p:spPr>
          <a:xfrm>
            <a:off x="2029615" y="1488115"/>
            <a:ext cx="392472" cy="391401"/>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0" name="Shape 260"/>
          <p:cNvSpPr/>
          <p:nvPr/>
        </p:nvSpPr>
        <p:spPr>
          <a:xfrm>
            <a:off x="2629977" y="1500354"/>
            <a:ext cx="365350" cy="366945"/>
          </a:xfrm>
          <a:custGeom>
            <a:avLst/>
            <a:gdLst/>
            <a:ahLst/>
            <a:cxnLst/>
            <a:rect l="0" t="0" r="0" b="0"/>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1" name="Shape 261"/>
          <p:cNvSpPr/>
          <p:nvPr/>
        </p:nvSpPr>
        <p:spPr>
          <a:xfrm>
            <a:off x="3234054" y="1457279"/>
            <a:ext cx="332917" cy="452551"/>
          </a:xfrm>
          <a:custGeom>
            <a:avLst/>
            <a:gdLst/>
            <a:ahLst/>
            <a:cxnLst/>
            <a:rect l="0" t="0" r="0" b="0"/>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2" name="Shape 262"/>
          <p:cNvSpPr/>
          <p:nvPr/>
        </p:nvSpPr>
        <p:spPr>
          <a:xfrm>
            <a:off x="3777529" y="1547144"/>
            <a:ext cx="417998" cy="269625"/>
          </a:xfrm>
          <a:custGeom>
            <a:avLst/>
            <a:gdLst/>
            <a:ahLst/>
            <a:cxnLst/>
            <a:rect l="0" t="0" r="0" b="0"/>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3" name="Shape 263"/>
          <p:cNvSpPr/>
          <p:nvPr/>
        </p:nvSpPr>
        <p:spPr>
          <a:xfrm>
            <a:off x="4382677" y="1489710"/>
            <a:ext cx="385041" cy="389281"/>
          </a:xfrm>
          <a:custGeom>
            <a:avLst/>
            <a:gdLst/>
            <a:ahLst/>
            <a:cxnLst/>
            <a:rect l="0" t="0" r="0" b="0"/>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4" name="Shape 264"/>
          <p:cNvSpPr/>
          <p:nvPr/>
        </p:nvSpPr>
        <p:spPr>
          <a:xfrm>
            <a:off x="4969227" y="1474828"/>
            <a:ext cx="387161" cy="402569"/>
          </a:xfrm>
          <a:custGeom>
            <a:avLst/>
            <a:gdLst/>
            <a:ahLst/>
            <a:cxnLst/>
            <a:rect l="0" t="0" r="0" b="0"/>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5" name="Shape 265"/>
          <p:cNvSpPr/>
          <p:nvPr/>
        </p:nvSpPr>
        <p:spPr>
          <a:xfrm>
            <a:off x="5538752" y="1486520"/>
            <a:ext cx="414283" cy="388210"/>
          </a:xfrm>
          <a:custGeom>
            <a:avLst/>
            <a:gdLst/>
            <a:ahLst/>
            <a:cxnLst/>
            <a:rect l="0" t="0" r="0" b="0"/>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6" name="Shape 266"/>
          <p:cNvSpPr/>
          <p:nvPr/>
        </p:nvSpPr>
        <p:spPr>
          <a:xfrm>
            <a:off x="301895" y="2092192"/>
            <a:ext cx="324415" cy="354203"/>
          </a:xfrm>
          <a:custGeom>
            <a:avLst/>
            <a:gdLst/>
            <a:ahLst/>
            <a:cxnLst/>
            <a:rect l="0" t="0" r="0" b="0"/>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7" name="Shape 267"/>
          <p:cNvSpPr/>
          <p:nvPr/>
        </p:nvSpPr>
        <p:spPr>
          <a:xfrm>
            <a:off x="875135" y="2092739"/>
            <a:ext cx="346226" cy="348324"/>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8" name="Shape 268"/>
          <p:cNvSpPr/>
          <p:nvPr/>
        </p:nvSpPr>
        <p:spPr>
          <a:xfrm>
            <a:off x="1469662" y="2092739"/>
            <a:ext cx="346205" cy="348324"/>
          </a:xfrm>
          <a:custGeom>
            <a:avLst/>
            <a:gdLst/>
            <a:ahLst/>
            <a:cxnLst/>
            <a:rect l="0" t="0" r="0" b="0"/>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69" name="Shape 269"/>
          <p:cNvSpPr/>
          <p:nvPr/>
        </p:nvSpPr>
        <p:spPr>
          <a:xfrm>
            <a:off x="2052475" y="2092739"/>
            <a:ext cx="345680" cy="348324"/>
          </a:xfrm>
          <a:custGeom>
            <a:avLst/>
            <a:gdLst/>
            <a:ahLst/>
            <a:cxnLst/>
            <a:rect l="0" t="0" r="0" b="0"/>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0" name="Shape 270"/>
          <p:cNvSpPr/>
          <p:nvPr/>
        </p:nvSpPr>
        <p:spPr>
          <a:xfrm>
            <a:off x="2720367" y="2038496"/>
            <a:ext cx="186685" cy="460550"/>
          </a:xfrm>
          <a:custGeom>
            <a:avLst/>
            <a:gdLst/>
            <a:ahLst/>
            <a:cxnLst/>
            <a:rect l="0" t="0" r="0" b="0"/>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1" name="Shape 271"/>
          <p:cNvSpPr/>
          <p:nvPr/>
        </p:nvSpPr>
        <p:spPr>
          <a:xfrm>
            <a:off x="3319155" y="2041687"/>
            <a:ext cx="161683" cy="455217"/>
          </a:xfrm>
          <a:custGeom>
            <a:avLst/>
            <a:gdLst/>
            <a:ahLst/>
            <a:cxnLst/>
            <a:rect l="0" t="0" r="0" b="0"/>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2" name="Shape 272"/>
          <p:cNvSpPr/>
          <p:nvPr/>
        </p:nvSpPr>
        <p:spPr>
          <a:xfrm>
            <a:off x="3912065" y="2092192"/>
            <a:ext cx="147324" cy="348871"/>
          </a:xfrm>
          <a:custGeom>
            <a:avLst/>
            <a:gdLst/>
            <a:ahLst/>
            <a:cxnLst/>
            <a:rect l="0" t="0" r="0" b="0"/>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3" name="Shape 273"/>
          <p:cNvSpPr/>
          <p:nvPr/>
        </p:nvSpPr>
        <p:spPr>
          <a:xfrm>
            <a:off x="4402368" y="2087406"/>
            <a:ext cx="343014" cy="3632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4" name="Shape 274"/>
          <p:cNvSpPr/>
          <p:nvPr/>
        </p:nvSpPr>
        <p:spPr>
          <a:xfrm>
            <a:off x="4975608" y="2096978"/>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5" name="Shape 275"/>
          <p:cNvSpPr/>
          <p:nvPr/>
        </p:nvSpPr>
        <p:spPr>
          <a:xfrm>
            <a:off x="5570114" y="2037950"/>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6" name="Shape 276"/>
          <p:cNvSpPr/>
          <p:nvPr/>
        </p:nvSpPr>
        <p:spPr>
          <a:xfrm>
            <a:off x="400283" y="2642049"/>
            <a:ext cx="127108" cy="429713"/>
          </a:xfrm>
          <a:custGeom>
            <a:avLst/>
            <a:gdLst/>
            <a:ahLst/>
            <a:cxnLst/>
            <a:rect l="0" t="0" r="0" b="0"/>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7" name="Shape 277"/>
          <p:cNvSpPr/>
          <p:nvPr/>
        </p:nvSpPr>
        <p:spPr>
          <a:xfrm>
            <a:off x="913424" y="2626095"/>
            <a:ext cx="274957" cy="460550"/>
          </a:xfrm>
          <a:custGeom>
            <a:avLst/>
            <a:gdLst/>
            <a:ahLst/>
            <a:cxnLst/>
            <a:rect l="0" t="0" r="0" b="0"/>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8" name="Shape 278"/>
          <p:cNvSpPr/>
          <p:nvPr/>
        </p:nvSpPr>
        <p:spPr>
          <a:xfrm>
            <a:off x="1461139" y="2626095"/>
            <a:ext cx="360039" cy="460550"/>
          </a:xfrm>
          <a:custGeom>
            <a:avLst/>
            <a:gdLst/>
            <a:ahLst/>
            <a:cxnLst/>
            <a:rect l="0" t="0" r="0" b="0"/>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79" name="Shape 279"/>
          <p:cNvSpPr/>
          <p:nvPr/>
        </p:nvSpPr>
        <p:spPr>
          <a:xfrm>
            <a:off x="2592213" y="2704268"/>
            <a:ext cx="434499" cy="242503"/>
          </a:xfrm>
          <a:custGeom>
            <a:avLst/>
            <a:gdLst/>
            <a:ahLst/>
            <a:cxnLst/>
            <a:rect l="0" t="0" r="0" b="0"/>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0" name="Shape 280"/>
          <p:cNvSpPr/>
          <p:nvPr/>
        </p:nvSpPr>
        <p:spPr>
          <a:xfrm>
            <a:off x="2013115" y="2653741"/>
            <a:ext cx="421735" cy="398875"/>
          </a:xfrm>
          <a:custGeom>
            <a:avLst/>
            <a:gdLst/>
            <a:ahLst/>
            <a:cxnLst/>
            <a:rect l="0" t="0" r="0" b="0"/>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1" name="Shape 281"/>
          <p:cNvSpPr/>
          <p:nvPr/>
        </p:nvSpPr>
        <p:spPr>
          <a:xfrm>
            <a:off x="3210670" y="2663859"/>
            <a:ext cx="373327" cy="376517"/>
          </a:xfrm>
          <a:custGeom>
            <a:avLst/>
            <a:gdLst/>
            <a:ahLst/>
            <a:cxnLst/>
            <a:rect l="0" t="0" r="0" b="0"/>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2" name="Shape 282"/>
          <p:cNvSpPr/>
          <p:nvPr/>
        </p:nvSpPr>
        <p:spPr>
          <a:xfrm>
            <a:off x="3796674" y="2667050"/>
            <a:ext cx="378113" cy="376517"/>
          </a:xfrm>
          <a:custGeom>
            <a:avLst/>
            <a:gdLst/>
            <a:ahLst/>
            <a:cxnLst/>
            <a:rect l="0" t="0" r="0" b="0"/>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3" name="Shape 283"/>
          <p:cNvSpPr/>
          <p:nvPr/>
        </p:nvSpPr>
        <p:spPr>
          <a:xfrm>
            <a:off x="4332172" y="2667050"/>
            <a:ext cx="492436" cy="398329"/>
          </a:xfrm>
          <a:custGeom>
            <a:avLst/>
            <a:gdLst/>
            <a:ahLst/>
            <a:cxnLst/>
            <a:rect l="0" t="0" r="0" b="0"/>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4" name="Shape 284"/>
          <p:cNvSpPr/>
          <p:nvPr/>
        </p:nvSpPr>
        <p:spPr>
          <a:xfrm>
            <a:off x="5012302" y="2651096"/>
            <a:ext cx="296222" cy="412141"/>
          </a:xfrm>
          <a:custGeom>
            <a:avLst/>
            <a:gdLst/>
            <a:ahLst/>
            <a:cxnLst/>
            <a:rect l="0" t="0" r="0" b="0"/>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5" name="Shape 285"/>
          <p:cNvSpPr/>
          <p:nvPr/>
        </p:nvSpPr>
        <p:spPr>
          <a:xfrm>
            <a:off x="5602567" y="2671836"/>
            <a:ext cx="289294" cy="396187"/>
          </a:xfrm>
          <a:custGeom>
            <a:avLst/>
            <a:gdLst/>
            <a:ahLst/>
            <a:cxnLst/>
            <a:rect l="0" t="0" r="0" b="0"/>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6" name="Shape 286"/>
          <p:cNvSpPr/>
          <p:nvPr/>
        </p:nvSpPr>
        <p:spPr>
          <a:xfrm>
            <a:off x="264677" y="3280175"/>
            <a:ext cx="417998" cy="330797"/>
          </a:xfrm>
          <a:custGeom>
            <a:avLst/>
            <a:gdLst/>
            <a:ahLst/>
            <a:cxnLst/>
            <a:rect l="0" t="0" r="0" b="0"/>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7" name="Shape 287"/>
          <p:cNvSpPr/>
          <p:nvPr/>
        </p:nvSpPr>
        <p:spPr>
          <a:xfrm>
            <a:off x="848014" y="3304630"/>
            <a:ext cx="407377" cy="276553"/>
          </a:xfrm>
          <a:custGeom>
            <a:avLst/>
            <a:gdLst/>
            <a:ahLst/>
            <a:cxnLst/>
            <a:rect l="0" t="0" r="0" b="0"/>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8" name="Shape 288"/>
          <p:cNvSpPr/>
          <p:nvPr/>
        </p:nvSpPr>
        <p:spPr>
          <a:xfrm>
            <a:off x="1447327" y="3292938"/>
            <a:ext cx="386614" cy="302079"/>
          </a:xfrm>
          <a:custGeom>
            <a:avLst/>
            <a:gdLst/>
            <a:ahLst/>
            <a:cxnLst/>
            <a:rect l="0" t="0" r="0" b="0"/>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89" name="Shape 289"/>
          <p:cNvSpPr/>
          <p:nvPr/>
        </p:nvSpPr>
        <p:spPr>
          <a:xfrm>
            <a:off x="2032260" y="3284961"/>
            <a:ext cx="389303" cy="316438"/>
          </a:xfrm>
          <a:custGeom>
            <a:avLst/>
            <a:gdLst/>
            <a:ahLst/>
            <a:cxnLst/>
            <a:rect l="0" t="0" r="0" b="0"/>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0" name="Shape 290"/>
          <p:cNvSpPr/>
          <p:nvPr/>
        </p:nvSpPr>
        <p:spPr>
          <a:xfrm>
            <a:off x="2640620" y="3259435"/>
            <a:ext cx="351515" cy="354706"/>
          </a:xfrm>
          <a:custGeom>
            <a:avLst/>
            <a:gdLst/>
            <a:ahLst/>
            <a:cxnLst/>
            <a:rect l="0" t="0" r="0" b="0"/>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1" name="Shape 291"/>
          <p:cNvSpPr/>
          <p:nvPr/>
        </p:nvSpPr>
        <p:spPr>
          <a:xfrm>
            <a:off x="3196312" y="3304105"/>
            <a:ext cx="397258" cy="292507"/>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2" name="Shape 292"/>
          <p:cNvSpPr/>
          <p:nvPr/>
        </p:nvSpPr>
        <p:spPr>
          <a:xfrm>
            <a:off x="3784982" y="3304105"/>
            <a:ext cx="396733" cy="292507"/>
          </a:xfrm>
          <a:custGeom>
            <a:avLst/>
            <a:gdLst/>
            <a:ahLst/>
            <a:cxnLst/>
            <a:rect l="0" t="0" r="0" b="0"/>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3" name="Shape 293"/>
          <p:cNvSpPr/>
          <p:nvPr/>
        </p:nvSpPr>
        <p:spPr>
          <a:xfrm>
            <a:off x="4383223" y="3275389"/>
            <a:ext cx="382353" cy="335037"/>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4" name="Shape 294"/>
          <p:cNvSpPr/>
          <p:nvPr/>
        </p:nvSpPr>
        <p:spPr>
          <a:xfrm>
            <a:off x="4951132" y="3234980"/>
            <a:ext cx="419615" cy="422784"/>
          </a:xfrm>
          <a:custGeom>
            <a:avLst/>
            <a:gdLst/>
            <a:ahLst/>
            <a:cxnLst/>
            <a:rect l="0" t="0" r="0" b="0"/>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5" name="Shape 295"/>
          <p:cNvSpPr/>
          <p:nvPr/>
        </p:nvSpPr>
        <p:spPr>
          <a:xfrm>
            <a:off x="5569064" y="3258910"/>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6" name="Shape 296"/>
          <p:cNvSpPr/>
          <p:nvPr/>
        </p:nvSpPr>
        <p:spPr>
          <a:xfrm>
            <a:off x="258820" y="3831080"/>
            <a:ext cx="409497" cy="398853"/>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7" name="Shape 297"/>
          <p:cNvSpPr/>
          <p:nvPr/>
        </p:nvSpPr>
        <p:spPr>
          <a:xfrm>
            <a:off x="828345" y="3895419"/>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8" name="Shape 298"/>
          <p:cNvSpPr/>
          <p:nvPr/>
        </p:nvSpPr>
        <p:spPr>
          <a:xfrm>
            <a:off x="1518572" y="3803959"/>
            <a:ext cx="256359" cy="437143"/>
          </a:xfrm>
          <a:custGeom>
            <a:avLst/>
            <a:gdLst/>
            <a:ahLst/>
            <a:cxnLst/>
            <a:rect l="0" t="0" r="0" b="0"/>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299" name="Shape 299"/>
          <p:cNvSpPr/>
          <p:nvPr/>
        </p:nvSpPr>
        <p:spPr>
          <a:xfrm>
            <a:off x="2069500" y="3845963"/>
            <a:ext cx="321749" cy="403661"/>
          </a:xfrm>
          <a:custGeom>
            <a:avLst/>
            <a:gdLst/>
            <a:ahLst/>
            <a:cxnLst/>
            <a:rect l="0" t="0" r="0" b="0"/>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0" name="Shape 300"/>
          <p:cNvSpPr/>
          <p:nvPr/>
        </p:nvSpPr>
        <p:spPr>
          <a:xfrm>
            <a:off x="2632643" y="3876821"/>
            <a:ext cx="362159" cy="314821"/>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1" name="Shape 301"/>
          <p:cNvSpPr/>
          <p:nvPr/>
        </p:nvSpPr>
        <p:spPr>
          <a:xfrm>
            <a:off x="3218100" y="3848629"/>
            <a:ext cx="363230" cy="363754"/>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2" name="Shape 302"/>
          <p:cNvSpPr/>
          <p:nvPr/>
        </p:nvSpPr>
        <p:spPr>
          <a:xfrm>
            <a:off x="3804126" y="3843843"/>
            <a:ext cx="365874" cy="374397"/>
          </a:xfrm>
          <a:custGeom>
            <a:avLst/>
            <a:gdLst/>
            <a:ahLst/>
            <a:cxnLst/>
            <a:rect l="0" t="0" r="0" b="0"/>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3" name="Shape 303"/>
          <p:cNvSpPr/>
          <p:nvPr/>
        </p:nvSpPr>
        <p:spPr>
          <a:xfrm>
            <a:off x="4363533" y="3847558"/>
            <a:ext cx="422260" cy="356848"/>
          </a:xfrm>
          <a:custGeom>
            <a:avLst/>
            <a:gdLst/>
            <a:ahLst/>
            <a:cxnLst/>
            <a:rect l="0" t="0" r="0" b="0"/>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4" name="Shape 304"/>
          <p:cNvSpPr/>
          <p:nvPr/>
        </p:nvSpPr>
        <p:spPr>
          <a:xfrm>
            <a:off x="4969227" y="3840128"/>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5" name="Shape 305"/>
          <p:cNvSpPr/>
          <p:nvPr/>
        </p:nvSpPr>
        <p:spPr>
          <a:xfrm>
            <a:off x="5566398" y="3822033"/>
            <a:ext cx="368540" cy="412163"/>
          </a:xfrm>
          <a:custGeom>
            <a:avLst/>
            <a:gdLst/>
            <a:ahLst/>
            <a:cxnLst/>
            <a:rect l="0" t="0" r="0" b="0"/>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6" name="Shape 306"/>
          <p:cNvSpPr/>
          <p:nvPr/>
        </p:nvSpPr>
        <p:spPr>
          <a:xfrm>
            <a:off x="230650" y="4486231"/>
            <a:ext cx="474362" cy="267505"/>
          </a:xfrm>
          <a:custGeom>
            <a:avLst/>
            <a:gdLst/>
            <a:ahLst/>
            <a:cxnLst/>
            <a:rect l="0" t="0" r="0" b="0"/>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7" name="Shape 307"/>
          <p:cNvSpPr/>
          <p:nvPr/>
        </p:nvSpPr>
        <p:spPr>
          <a:xfrm>
            <a:off x="858133" y="4415489"/>
            <a:ext cx="382375" cy="402590"/>
          </a:xfrm>
          <a:custGeom>
            <a:avLst/>
            <a:gdLst/>
            <a:ahLst/>
            <a:cxnLst/>
            <a:rect l="0" t="0" r="0" b="0"/>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8" name="Shape 308"/>
          <p:cNvSpPr/>
          <p:nvPr/>
        </p:nvSpPr>
        <p:spPr>
          <a:xfrm>
            <a:off x="1430849" y="4392629"/>
            <a:ext cx="420643" cy="433952"/>
          </a:xfrm>
          <a:custGeom>
            <a:avLst/>
            <a:gdLst/>
            <a:ahLst/>
            <a:cxnLst/>
            <a:rect l="0" t="0" r="0" b="0"/>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09" name="Shape 309"/>
          <p:cNvSpPr/>
          <p:nvPr/>
        </p:nvSpPr>
        <p:spPr>
          <a:xfrm>
            <a:off x="2039712" y="4429322"/>
            <a:ext cx="371207" cy="375993"/>
          </a:xfrm>
          <a:custGeom>
            <a:avLst/>
            <a:gdLst/>
            <a:ahLst/>
            <a:cxnLst/>
            <a:rect l="0" t="0" r="0" b="0"/>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10" name="Shape 310"/>
          <p:cNvSpPr/>
          <p:nvPr/>
        </p:nvSpPr>
        <p:spPr>
          <a:xfrm>
            <a:off x="2590093" y="4430393"/>
            <a:ext cx="446191" cy="372256"/>
          </a:xfrm>
          <a:custGeom>
            <a:avLst/>
            <a:gdLst/>
            <a:ahLst/>
            <a:cxnLst/>
            <a:rect l="0" t="0" r="0" b="0"/>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11" name="Shape 311"/>
          <p:cNvSpPr/>
          <p:nvPr/>
        </p:nvSpPr>
        <p:spPr>
          <a:xfrm>
            <a:off x="3227673" y="4398486"/>
            <a:ext cx="344085" cy="416403"/>
          </a:xfrm>
          <a:custGeom>
            <a:avLst/>
            <a:gdLst/>
            <a:ahLst/>
            <a:cxnLst/>
            <a:rect l="0" t="0" r="0" b="0"/>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12" name="Shape 312"/>
          <p:cNvSpPr/>
          <p:nvPr/>
        </p:nvSpPr>
        <p:spPr>
          <a:xfrm>
            <a:off x="3742431" y="4393700"/>
            <a:ext cx="494054" cy="448311"/>
          </a:xfrm>
          <a:custGeom>
            <a:avLst/>
            <a:gdLst/>
            <a:ahLst/>
            <a:cxnLst/>
            <a:rect l="0" t="0" r="0" b="0"/>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13" name="Shape 313"/>
          <p:cNvSpPr/>
          <p:nvPr/>
        </p:nvSpPr>
        <p:spPr>
          <a:xfrm>
            <a:off x="4336411" y="4386772"/>
            <a:ext cx="485006" cy="464265"/>
          </a:xfrm>
          <a:custGeom>
            <a:avLst/>
            <a:gdLst/>
            <a:ahLst/>
            <a:cxnLst/>
            <a:rect l="0" t="0" r="0" b="0"/>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14" name="Shape 314"/>
          <p:cNvSpPr/>
          <p:nvPr/>
        </p:nvSpPr>
        <p:spPr>
          <a:xfrm>
            <a:off x="4946346" y="4497923"/>
            <a:ext cx="431308" cy="249955"/>
          </a:xfrm>
          <a:custGeom>
            <a:avLst/>
            <a:gdLst/>
            <a:ahLst/>
            <a:cxnLst/>
            <a:rect l="0" t="0" r="0" b="0"/>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15" name="Shape 315"/>
          <p:cNvSpPr/>
          <p:nvPr/>
        </p:nvSpPr>
        <p:spPr>
          <a:xfrm>
            <a:off x="5591924" y="4452182"/>
            <a:ext cx="321749" cy="353133"/>
          </a:xfrm>
          <a:custGeom>
            <a:avLst/>
            <a:gdLst/>
            <a:ahLst/>
            <a:cxnLst/>
            <a:rect l="0" t="0" r="0" b="0"/>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316" name="Shape 316"/>
          <p:cNvSpPr/>
          <p:nvPr/>
        </p:nvSpPr>
        <p:spPr>
          <a:xfrm>
            <a:off x="6350991" y="1877604"/>
            <a:ext cx="458408" cy="451502"/>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7244611" y="1877594"/>
            <a:ext cx="1104910" cy="1088367"/>
          </a:xfrm>
          <a:custGeom>
            <a:avLst/>
            <a:gdLst/>
            <a:ahLst/>
            <a:cxnLst/>
            <a:rect l="0" t="0" r="0" b="0"/>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6535708" y="2088457"/>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689846" y="2385854"/>
            <a:ext cx="1052391" cy="643569"/>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323"/>
        <p:cNvGrpSpPr/>
        <p:nvPr/>
      </p:nvGrpSpPr>
      <p:grpSpPr>
        <a:xfrm>
          <a:off x="0" y="0"/>
          <a:ext cx="0" cy="0"/>
          <a:chOff x="0" y="0"/>
          <a:chExt cx="0" cy="0"/>
        </a:xfrm>
      </p:grpSpPr>
      <p:sp>
        <p:nvSpPr>
          <p:cNvPr id="324" name="Shape 324"/>
          <p:cNvSpPr txBox="1"/>
          <p:nvPr/>
        </p:nvSpPr>
        <p:spPr>
          <a:xfrm>
            <a:off x="2087650" y="914275"/>
            <a:ext cx="6676800" cy="13809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b="1">
                <a:solidFill>
                  <a:srgbClr val="FFFFFF"/>
                </a:solidFill>
                <a:latin typeface="Sniglet"/>
                <a:ea typeface="Sniglet"/>
                <a:cs typeface="Sniglet"/>
                <a:sym typeface="Sniglet"/>
              </a:rPr>
              <a:t>Now you can use any emoji as an icon!</a:t>
            </a:r>
          </a:p>
          <a:p>
            <a:pPr lvl="0" rtl="0">
              <a:spcBef>
                <a:spcPts val="0"/>
              </a:spcBef>
              <a:buClr>
                <a:schemeClr val="dk1"/>
              </a:buClr>
              <a:buFont typeface="Arial"/>
              <a:buNone/>
            </a:pPr>
            <a:r>
              <a:rPr lang="en">
                <a:solidFill>
                  <a:srgbClr val="FFFFFF"/>
                </a:solidFill>
                <a:latin typeface="Sniglet"/>
                <a:ea typeface="Sniglet"/>
                <a:cs typeface="Sniglet"/>
                <a:sym typeface="Sniglet"/>
              </a:rPr>
              <a:t>And of course it resizes without losing quality and you can change the color.</a:t>
            </a:r>
          </a:p>
          <a:p>
            <a:pPr lvl="0" rtl="0">
              <a:spcBef>
                <a:spcPts val="0"/>
              </a:spcBef>
              <a:buNone/>
            </a:pPr>
            <a:endParaRPr>
              <a:solidFill>
                <a:srgbClr val="FFFFFF"/>
              </a:solidFill>
              <a:latin typeface="Sniglet"/>
              <a:ea typeface="Sniglet"/>
              <a:cs typeface="Sniglet"/>
              <a:sym typeface="Sniglet"/>
            </a:endParaRPr>
          </a:p>
          <a:p>
            <a:pPr lvl="0">
              <a:spcBef>
                <a:spcPts val="0"/>
              </a:spcBef>
              <a:buNone/>
            </a:pPr>
            <a:r>
              <a:rPr lang="en">
                <a:solidFill>
                  <a:srgbClr val="FFFFFF"/>
                </a:solidFill>
                <a:latin typeface="Sniglet"/>
                <a:ea typeface="Sniglet"/>
                <a:cs typeface="Sniglet"/>
                <a:sym typeface="Sniglet"/>
              </a:rPr>
              <a:t>How? Follow Google instructions </a:t>
            </a:r>
            <a:r>
              <a:rPr lang="en" u="sng">
                <a:solidFill>
                  <a:srgbClr val="FFFFFF"/>
                </a:solidFill>
                <a:latin typeface="Sniglet"/>
                <a:ea typeface="Sniglet"/>
                <a:cs typeface="Sniglet"/>
                <a:sym typeface="Sniglet"/>
                <a:hlinkClick r:id="rId3"/>
              </a:rPr>
              <a:t>https://twitter.com/googledocs/status/730087240156643328</a:t>
            </a:r>
          </a:p>
          <a:p>
            <a:pPr lvl="0" rtl="0">
              <a:spcBef>
                <a:spcPts val="0"/>
              </a:spcBef>
              <a:buNone/>
            </a:pPr>
            <a:endParaRPr>
              <a:solidFill>
                <a:srgbClr val="FFFFFF"/>
              </a:solidFill>
              <a:latin typeface="Sniglet"/>
              <a:ea typeface="Sniglet"/>
              <a:cs typeface="Sniglet"/>
              <a:sym typeface="Sniglet"/>
            </a:endParaRPr>
          </a:p>
          <a:p>
            <a:pPr lvl="0" rtl="0">
              <a:spcBef>
                <a:spcPts val="0"/>
              </a:spcBef>
              <a:buNone/>
            </a:pPr>
            <a:endParaRPr>
              <a:solidFill>
                <a:srgbClr val="FFFFFF"/>
              </a:solidFill>
              <a:latin typeface="Sniglet"/>
              <a:ea typeface="Sniglet"/>
              <a:cs typeface="Sniglet"/>
              <a:sym typeface="Sniglet"/>
            </a:endParaRPr>
          </a:p>
          <a:p>
            <a:pPr lvl="0" rtl="0">
              <a:spcBef>
                <a:spcPts val="0"/>
              </a:spcBef>
              <a:buClr>
                <a:schemeClr val="dk1"/>
              </a:buClr>
              <a:buFont typeface="Arial"/>
              <a:buNone/>
            </a:pPr>
            <a:endParaRPr>
              <a:solidFill>
                <a:srgbClr val="FFFFFF"/>
              </a:solidFill>
              <a:latin typeface="Sniglet"/>
              <a:ea typeface="Sniglet"/>
              <a:cs typeface="Sniglet"/>
              <a:sym typeface="Sniglet"/>
            </a:endParaRPr>
          </a:p>
          <a:p>
            <a:pPr lvl="0" rtl="0">
              <a:spcBef>
                <a:spcPts val="0"/>
              </a:spcBef>
              <a:buNone/>
            </a:pPr>
            <a:endParaRPr>
              <a:solidFill>
                <a:srgbClr val="FFFFFF"/>
              </a:solidFill>
              <a:latin typeface="Sniglet"/>
              <a:ea typeface="Sniglet"/>
              <a:cs typeface="Sniglet"/>
              <a:sym typeface="Sniglet"/>
            </a:endParaRPr>
          </a:p>
        </p:txBody>
      </p:sp>
      <p:sp>
        <p:nvSpPr>
          <p:cNvPr id="325" name="Shape 325"/>
          <p:cNvSpPr txBox="1"/>
          <p:nvPr/>
        </p:nvSpPr>
        <p:spPr>
          <a:xfrm>
            <a:off x="731900" y="2374250"/>
            <a:ext cx="7327500" cy="2570700"/>
          </a:xfrm>
          <a:prstGeom prst="rect">
            <a:avLst/>
          </a:prstGeom>
          <a:noFill/>
          <a:ln>
            <a:noFill/>
          </a:ln>
        </p:spPr>
        <p:txBody>
          <a:bodyPr lIns="91425" tIns="91425" rIns="91425" bIns="91425" anchor="t" anchorCtr="0">
            <a:noAutofit/>
          </a:bodyPr>
          <a:lstStyle/>
          <a:p>
            <a:pPr lvl="0">
              <a:lnSpc>
                <a:spcPct val="115000"/>
              </a:lnSpc>
              <a:spcBef>
                <a:spcPts val="0"/>
              </a:spcBef>
              <a:buNone/>
            </a:pPr>
            <a:r>
              <a:rPr lang="en" sz="3600">
                <a:solidFill>
                  <a:srgbClr val="FFFFFF"/>
                </a:solidFill>
              </a:rPr>
              <a:t>✋👆👉👍👤👦👧👨👩👪💃🏃💑❤😂😉😋😒😭👶😸🐟🍒🍔💣📌📖🔨🎃🎈🎨🏈🏰🌏🔌🔑</a:t>
            </a:r>
            <a:r>
              <a:rPr lang="en" sz="2400">
                <a:solidFill>
                  <a:srgbClr val="FFFFFF"/>
                </a:solidFill>
                <a:highlight>
                  <a:srgbClr val="434343"/>
                </a:highlight>
                <a:latin typeface="Sniglet"/>
                <a:ea typeface="Sniglet"/>
                <a:cs typeface="Sniglet"/>
                <a:sym typeface="Sniglet"/>
              </a:rPr>
              <a:t> and many more...</a:t>
            </a:r>
          </a:p>
        </p:txBody>
      </p:sp>
      <p:sp>
        <p:nvSpPr>
          <p:cNvPr id="326" name="Shape 326"/>
          <p:cNvSpPr txBox="1"/>
          <p:nvPr/>
        </p:nvSpPr>
        <p:spPr>
          <a:xfrm>
            <a:off x="572775" y="856414"/>
            <a:ext cx="1440600" cy="1296000"/>
          </a:xfrm>
          <a:prstGeom prst="rect">
            <a:avLst/>
          </a:prstGeom>
          <a:noFill/>
          <a:ln>
            <a:noFill/>
          </a:ln>
        </p:spPr>
        <p:txBody>
          <a:bodyPr lIns="91425" tIns="91425" rIns="91425" bIns="91425" anchor="ctr" anchorCtr="0">
            <a:noAutofit/>
          </a:bodyPr>
          <a:lstStyle/>
          <a:p>
            <a:pPr lvl="0" algn="ctr">
              <a:spcBef>
                <a:spcPts val="0"/>
              </a:spcBef>
              <a:buClr>
                <a:schemeClr val="dk1"/>
              </a:buClr>
              <a:buSzPct val="25000"/>
              <a:buFont typeface="Arial"/>
              <a:buNone/>
            </a:pPr>
            <a:r>
              <a:rPr lang="en" sz="9600">
                <a:solidFill>
                  <a:srgbClr val="F1C232"/>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idx="4294967295"/>
          </p:nvPr>
        </p:nvSpPr>
        <p:spPr>
          <a:xfrm>
            <a:off x="1358348" y="2573950"/>
            <a:ext cx="6438348" cy="1159800"/>
          </a:xfrm>
          <a:prstGeom prst="rect">
            <a:avLst/>
          </a:prstGeom>
        </p:spPr>
        <p:txBody>
          <a:bodyPr lIns="91425" tIns="91425" rIns="91425" bIns="91425" anchor="t" anchorCtr="0">
            <a:noAutofit/>
          </a:bodyPr>
          <a:lstStyle/>
          <a:p>
            <a:pPr lvl="0" algn="ctr" rtl="0">
              <a:spcBef>
                <a:spcPts val="0"/>
              </a:spcBef>
              <a:buNone/>
            </a:pPr>
            <a:r>
              <a:rPr lang="en" sz="6000" dirty="0" smtClean="0"/>
              <a:t>The Big Picture</a:t>
            </a:r>
            <a:endParaRPr lang="en" sz="6000" dirty="0"/>
          </a:p>
        </p:txBody>
      </p:sp>
      <p:sp>
        <p:nvSpPr>
          <p:cNvPr id="80" name="Shape 80"/>
          <p:cNvSpPr txBox="1">
            <a:spLocks noGrp="1"/>
          </p:cNvSpPr>
          <p:nvPr>
            <p:ph type="subTitle" idx="4294967295"/>
          </p:nvPr>
        </p:nvSpPr>
        <p:spPr>
          <a:xfrm>
            <a:off x="2107449" y="3487750"/>
            <a:ext cx="4929000" cy="784800"/>
          </a:xfrm>
          <a:prstGeom prst="rect">
            <a:avLst/>
          </a:prstGeom>
        </p:spPr>
        <p:txBody>
          <a:bodyPr lIns="91425" tIns="91425" rIns="91425" bIns="91425" anchor="t" anchorCtr="0">
            <a:noAutofit/>
          </a:bodyPr>
          <a:lstStyle/>
          <a:p>
            <a:pPr lvl="0" algn="ctr">
              <a:spcBef>
                <a:spcPts val="0"/>
              </a:spcBef>
              <a:buNone/>
            </a:pPr>
            <a:r>
              <a:rPr lang="en" sz="1400" dirty="0"/>
              <a:t>Intellectual property, copyright and licensing </a:t>
            </a:r>
          </a:p>
        </p:txBody>
      </p:sp>
      <p:sp>
        <p:nvSpPr>
          <p:cNvPr id="81" name="Shape 81"/>
          <p:cNvSpPr/>
          <p:nvPr/>
        </p:nvSpPr>
        <p:spPr>
          <a:xfrm>
            <a:off x="4469316" y="914747"/>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2" name="Shape 82"/>
          <p:cNvSpPr/>
          <p:nvPr/>
        </p:nvSpPr>
        <p:spPr>
          <a:xfrm rot="1472950">
            <a:off x="3192175" y="1625406"/>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3" name="Shape 83"/>
          <p:cNvSpPr/>
          <p:nvPr/>
        </p:nvSpPr>
        <p:spPr>
          <a:xfrm>
            <a:off x="4197645" y="778725"/>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4" name="Shape 84"/>
          <p:cNvSpPr/>
          <p:nvPr/>
        </p:nvSpPr>
        <p:spPr>
          <a:xfrm rot="2487373">
            <a:off x="3966417" y="2364056"/>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15337739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1441675" y="1857000"/>
            <a:ext cx="6260700" cy="819900"/>
          </a:xfrm>
          <a:prstGeom prst="rect">
            <a:avLst/>
          </a:prstGeom>
        </p:spPr>
        <p:txBody>
          <a:bodyPr lIns="91425" tIns="91425" rIns="91425" bIns="91425" anchor="t" anchorCtr="0">
            <a:noAutofit/>
          </a:bodyPr>
          <a:lstStyle/>
          <a:p>
            <a:pPr lvl="0">
              <a:buNone/>
            </a:pPr>
            <a:r>
              <a:rPr lang="en" dirty="0" smtClean="0"/>
              <a:t>The transfer of rights by the author partly or wholly at his own terms is what we refer to as </a:t>
            </a:r>
            <a:r>
              <a:rPr lang="en" b="1" dirty="0" smtClean="0"/>
              <a:t>licensing</a:t>
            </a:r>
            <a:endParaRPr lang="en" b="1" dirty="0"/>
          </a:p>
        </p:txBody>
      </p:sp>
      <p:sp>
        <p:nvSpPr>
          <p:cNvPr id="68" name="Shape 68"/>
          <p:cNvSpPr/>
          <p:nvPr/>
        </p:nvSpPr>
        <p:spPr>
          <a:xfrm>
            <a:off x="4110026" y="990111"/>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extLst>
      <p:ext uri="{BB962C8B-B14F-4D97-AF65-F5344CB8AC3E}">
        <p14:creationId xmlns:p14="http://schemas.microsoft.com/office/powerpoint/2010/main" val="21633588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2400" dirty="0" smtClean="0"/>
              <a:t>Intellectual </a:t>
            </a:r>
            <a:r>
              <a:rPr lang="en" sz="2400" dirty="0"/>
              <a:t>property, copyright and licensing </a:t>
            </a:r>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r>
              <a:rPr lang="en" dirty="0"/>
              <a:t>The term </a:t>
            </a:r>
            <a:r>
              <a:rPr lang="en" b="1" dirty="0"/>
              <a:t>license</a:t>
            </a:r>
            <a:r>
              <a:rPr lang="en" dirty="0"/>
              <a:t> means </a:t>
            </a:r>
            <a:r>
              <a:rPr lang="en" u="sng" dirty="0" smtClean="0"/>
              <a:t>permission</a:t>
            </a:r>
          </a:p>
          <a:p>
            <a:pPr marL="457200" lvl="0" indent="-228600"/>
            <a:r>
              <a:rPr lang="en" dirty="0"/>
              <a:t>The copyright holder, or </a:t>
            </a:r>
            <a:r>
              <a:rPr lang="en" b="1" dirty="0"/>
              <a:t>licensor</a:t>
            </a:r>
            <a:r>
              <a:rPr lang="en" dirty="0"/>
              <a:t>, grants another person, known as the </a:t>
            </a:r>
            <a:r>
              <a:rPr lang="en" b="1" dirty="0"/>
              <a:t>licensee</a:t>
            </a:r>
            <a:r>
              <a:rPr lang="en" dirty="0"/>
              <a:t>, specific permissions to use the </a:t>
            </a:r>
            <a:r>
              <a:rPr lang="en" dirty="0" smtClean="0"/>
              <a:t>work </a:t>
            </a:r>
            <a:endParaRPr lang="en" dirty="0"/>
          </a:p>
          <a:p>
            <a:pPr marL="457200" lvl="0" indent="-228600"/>
            <a:endParaRPr lang="en" dirty="0"/>
          </a:p>
        </p:txBody>
      </p:sp>
    </p:spTree>
    <p:extLst>
      <p:ext uri="{BB962C8B-B14F-4D97-AF65-F5344CB8AC3E}">
        <p14:creationId xmlns:p14="http://schemas.microsoft.com/office/powerpoint/2010/main" val="14051426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r>
              <a:rPr lang="en" sz="2000" dirty="0"/>
              <a:t>Relationship between licensor, licensee and license </a:t>
            </a:r>
          </a:p>
        </p:txBody>
      </p:sp>
      <p:sp>
        <p:nvSpPr>
          <p:cNvPr id="74" name="Shape 74"/>
          <p:cNvSpPr txBox="1">
            <a:spLocks noGrp="1"/>
          </p:cNvSpPr>
          <p:nvPr>
            <p:ph type="body" idx="1"/>
          </p:nvPr>
        </p:nvSpPr>
        <p:spPr>
          <a:xfrm>
            <a:off x="1049500" y="1437425"/>
            <a:ext cx="7020900" cy="2706900"/>
          </a:xfrm>
          <a:prstGeom prst="rect">
            <a:avLst/>
          </a:prstGeom>
        </p:spPr>
        <p:txBody>
          <a:bodyPr lIns="91425" tIns="91425" rIns="91425" bIns="91425" anchor="t" anchorCtr="0">
            <a:noAutofit/>
          </a:bodyPr>
          <a:lstStyle/>
          <a:p>
            <a:pPr marL="457200" lvl="0" indent="-228600"/>
            <a:endParaRPr lang="en" dirty="0"/>
          </a:p>
        </p:txBody>
      </p:sp>
      <p:pic>
        <p:nvPicPr>
          <p:cNvPr id="2" name="Picture 1" descr="Screen Shot 2016-11-21 at 8.42.53 PM.png"/>
          <p:cNvPicPr>
            <a:picLocks noChangeAspect="1"/>
          </p:cNvPicPr>
          <p:nvPr/>
        </p:nvPicPr>
        <p:blipFill rotWithShape="1">
          <a:blip r:embed="rId3">
            <a:extLst>
              <a:ext uri="{28A0092B-C50C-407E-A947-70E740481C1C}">
                <a14:useLocalDpi xmlns:a14="http://schemas.microsoft.com/office/drawing/2010/main" val="0"/>
              </a:ext>
            </a:extLst>
          </a:blip>
          <a:srcRect l="20612" t="21041" r="8535" b="23564"/>
          <a:stretch/>
        </p:blipFill>
        <p:spPr>
          <a:xfrm>
            <a:off x="1789037" y="1441558"/>
            <a:ext cx="5599043" cy="2735896"/>
          </a:xfrm>
          <a:prstGeom prst="rect">
            <a:avLst/>
          </a:prstGeom>
        </p:spPr>
      </p:pic>
    </p:spTree>
    <p:extLst>
      <p:ext uri="{BB962C8B-B14F-4D97-AF65-F5344CB8AC3E}">
        <p14:creationId xmlns:p14="http://schemas.microsoft.com/office/powerpoint/2010/main" val="15434013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2550</Words>
  <Application>Microsoft Macintosh PowerPoint</Application>
  <PresentationFormat>On-screen Show (16:9)</PresentationFormat>
  <Paragraphs>265</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Seyton template</vt:lpstr>
      <vt:lpstr>Licensing </vt:lpstr>
      <vt:lpstr>What you will learn</vt:lpstr>
      <vt:lpstr>Intellectual Property (IP) </vt:lpstr>
      <vt:lpstr>Copyright </vt:lpstr>
      <vt:lpstr>Copyright </vt:lpstr>
      <vt:lpstr>The Big Picture</vt:lpstr>
      <vt:lpstr>PowerPoint Presentation</vt:lpstr>
      <vt:lpstr>Intellectual property, copyright and licensing </vt:lpstr>
      <vt:lpstr>Relationship between licensor, licensee and license </vt:lpstr>
      <vt:lpstr>History of OS Licensing </vt:lpstr>
      <vt:lpstr>History of Open Source Licensing </vt:lpstr>
      <vt:lpstr>History of Open Source Licensing </vt:lpstr>
      <vt:lpstr>History of Open Source Licensing </vt:lpstr>
      <vt:lpstr>History of Open Source Licensing </vt:lpstr>
      <vt:lpstr>Intentions of Open Source Software </vt:lpstr>
      <vt:lpstr>Intentions of Open Source Software </vt:lpstr>
      <vt:lpstr>Intentions of Open Source Software </vt:lpstr>
      <vt:lpstr>Commonly Used OS Licenses </vt:lpstr>
      <vt:lpstr>Commonly Used OS Licenses </vt:lpstr>
      <vt:lpstr>GPL Licensed Code </vt:lpstr>
      <vt:lpstr>MIT Licensed Software </vt:lpstr>
      <vt:lpstr>GPL vs MIT Licensed Software </vt:lpstr>
      <vt:lpstr>Did you know?</vt:lpstr>
      <vt:lpstr>Choosing the Right License </vt:lpstr>
      <vt:lpstr>Is this Relevant?</vt:lpstr>
      <vt:lpstr>What is right?</vt:lpstr>
      <vt:lpstr>Choosing the Right License </vt:lpstr>
      <vt:lpstr>Choosing the Right License </vt:lpstr>
      <vt:lpstr>Summary </vt:lpstr>
      <vt:lpstr>Thanks!</vt:lpstr>
      <vt:lpstr>Instructions for use</vt:lpstr>
      <vt:lpstr>Hello!</vt:lpstr>
      <vt:lpstr>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Licensing </dc:title>
  <cp:lastModifiedBy>Ricky Noel Diancin Jr.</cp:lastModifiedBy>
  <cp:revision>88</cp:revision>
  <dcterms:modified xsi:type="dcterms:W3CDTF">2016-11-22T03:14:45Z</dcterms:modified>
</cp:coreProperties>
</file>