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  <p:sldMasterId id="2147483685" r:id="rId3"/>
    <p:sldMasterId id="2147483704" r:id="rId4"/>
  </p:sldMasterIdLst>
  <p:notesMasterIdLst>
    <p:notesMasterId r:id="rId16"/>
  </p:notesMasterIdLst>
  <p:handoutMasterIdLst>
    <p:handoutMasterId r:id="rId17"/>
  </p:handoutMasterIdLst>
  <p:sldIdLst>
    <p:sldId id="745" r:id="rId5"/>
    <p:sldId id="723" r:id="rId6"/>
    <p:sldId id="726" r:id="rId7"/>
    <p:sldId id="727" r:id="rId8"/>
    <p:sldId id="728" r:id="rId9"/>
    <p:sldId id="737" r:id="rId10"/>
    <p:sldId id="729" r:id="rId11"/>
    <p:sldId id="754" r:id="rId12"/>
    <p:sldId id="730" r:id="rId13"/>
    <p:sldId id="731" r:id="rId14"/>
    <p:sldId id="732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B1063A"/>
    <a:srgbClr val="007A9E"/>
    <a:srgbClr val="008000"/>
    <a:srgbClr val="D6C3FD"/>
    <a:srgbClr val="BC9DFB"/>
    <a:srgbClr val="FBFCFC"/>
    <a:srgbClr val="8FE4FF"/>
    <a:srgbClr val="006C8E"/>
    <a:srgbClr val="009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6877" autoAdjust="0"/>
  </p:normalViewPr>
  <p:slideViewPr>
    <p:cSldViewPr snapToObjects="1" showGuides="1">
      <p:cViewPr varScale="1">
        <p:scale>
          <a:sx n="107" d="100"/>
          <a:sy n="107" d="100"/>
        </p:scale>
        <p:origin x="1728" y="10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na Solterbeck" userId="f15333c9909e64ef" providerId="LiveId" clId="{F5345F4F-939B-4164-9941-12B625089670}"/>
    <pc:docChg chg="custSel delSld modSld delMainMaster">
      <pc:chgData name="Ragna Solterbeck" userId="f15333c9909e64ef" providerId="LiveId" clId="{F5345F4F-939B-4164-9941-12B625089670}" dt="2023-03-24T15:54:49.007" v="4" actId="47"/>
      <pc:docMkLst>
        <pc:docMk/>
      </pc:docMkLst>
      <pc:sldChg chg="delSp mod">
        <pc:chgData name="Ragna Solterbeck" userId="f15333c9909e64ef" providerId="LiveId" clId="{F5345F4F-939B-4164-9941-12B625089670}" dt="2023-03-24T15:54:40.241" v="3" actId="478"/>
        <pc:sldMkLst>
          <pc:docMk/>
          <pc:sldMk cId="2332036847" sldId="723"/>
        </pc:sldMkLst>
        <pc:spChg chg="del">
          <ac:chgData name="Ragna Solterbeck" userId="f15333c9909e64ef" providerId="LiveId" clId="{F5345F4F-939B-4164-9941-12B625089670}" dt="2023-03-24T15:54:40.241" v="3" actId="478"/>
          <ac:spMkLst>
            <pc:docMk/>
            <pc:sldMk cId="2332036847" sldId="723"/>
            <ac:spMk id="7" creationId="{9D2CB107-430A-6591-DFB5-863A0795610B}"/>
          </ac:spMkLst>
        </pc:spChg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2479070111" sldId="724"/>
        </pc:sldMkLst>
      </pc:sldChg>
      <pc:sldChg chg="delSp mod">
        <pc:chgData name="Ragna Solterbeck" userId="f15333c9909e64ef" providerId="LiveId" clId="{F5345F4F-939B-4164-9941-12B625089670}" dt="2023-03-24T15:54:36.419" v="2" actId="478"/>
        <pc:sldMkLst>
          <pc:docMk/>
          <pc:sldMk cId="1219858341" sldId="729"/>
        </pc:sldMkLst>
        <pc:spChg chg="del">
          <ac:chgData name="Ragna Solterbeck" userId="f15333c9909e64ef" providerId="LiveId" clId="{F5345F4F-939B-4164-9941-12B625089670}" dt="2023-03-24T15:54:36.419" v="2" actId="478"/>
          <ac:spMkLst>
            <pc:docMk/>
            <pc:sldMk cId="1219858341" sldId="729"/>
            <ac:spMk id="37" creationId="{E48F4CB7-EBC5-256C-DCD4-5B19F2241869}"/>
          </ac:spMkLst>
        </pc:spChg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2532873743" sldId="733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4028106220" sldId="734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3952645002" sldId="735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1307637122" sldId="736"/>
        </pc:sldMkLst>
      </pc:sldChg>
      <pc:sldChg chg="delSp mod">
        <pc:chgData name="Ragna Solterbeck" userId="f15333c9909e64ef" providerId="LiveId" clId="{F5345F4F-939B-4164-9941-12B625089670}" dt="2023-03-24T15:54:34.388" v="1" actId="478"/>
        <pc:sldMkLst>
          <pc:docMk/>
          <pc:sldMk cId="3191371917" sldId="737"/>
        </pc:sldMkLst>
        <pc:spChg chg="del">
          <ac:chgData name="Ragna Solterbeck" userId="f15333c9909e64ef" providerId="LiveId" clId="{F5345F4F-939B-4164-9941-12B625089670}" dt="2023-03-24T15:54:34.388" v="1" actId="478"/>
          <ac:spMkLst>
            <pc:docMk/>
            <pc:sldMk cId="3191371917" sldId="737"/>
            <ac:spMk id="63" creationId="{F49D7EE6-2725-377E-EDB5-E880C31BAFB0}"/>
          </ac:spMkLst>
        </pc:spChg>
        <pc:spChg chg="del">
          <ac:chgData name="Ragna Solterbeck" userId="f15333c9909e64ef" providerId="LiveId" clId="{F5345F4F-939B-4164-9941-12B625089670}" dt="2023-03-24T15:54:31.530" v="0" actId="478"/>
          <ac:spMkLst>
            <pc:docMk/>
            <pc:sldMk cId="3191371917" sldId="737"/>
            <ac:spMk id="64" creationId="{F1F50721-04A5-74AE-71B0-F5449F4C056F}"/>
          </ac:spMkLst>
        </pc:spChg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89946343" sldId="746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2386222358" sldId="747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4200844015" sldId="748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1656997712" sldId="753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2041355842" sldId="755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652225473" sldId="756"/>
        </pc:sldMkLst>
      </pc:sldChg>
      <pc:sldChg chg="del">
        <pc:chgData name="Ragna Solterbeck" userId="f15333c9909e64ef" providerId="LiveId" clId="{F5345F4F-939B-4164-9941-12B625089670}" dt="2023-03-24T15:54:49.007" v="4" actId="47"/>
        <pc:sldMkLst>
          <pc:docMk/>
          <pc:sldMk cId="2039227502" sldId="757"/>
        </pc:sldMkLst>
      </pc:sldChg>
      <pc:sldMasterChg chg="del delSldLayout">
        <pc:chgData name="Ragna Solterbeck" userId="f15333c9909e64ef" providerId="LiveId" clId="{F5345F4F-939B-4164-9941-12B625089670}" dt="2023-03-24T15:54:49.007" v="4" actId="47"/>
        <pc:sldMasterMkLst>
          <pc:docMk/>
          <pc:sldMasterMk cId="2080879184" sldId="2147483726"/>
        </pc:sldMasterMkLst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3195086791" sldId="2147483727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639390663" sldId="2147483728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1185964618" sldId="2147483729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1590708261" sldId="2147483730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1903162934" sldId="2147483731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3764570066" sldId="2147483732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4010122081" sldId="2147483733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3067612205" sldId="2147483734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1557302667" sldId="2147483735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545180029" sldId="2147483736"/>
          </pc:sldLayoutMkLst>
        </pc:sldLayoutChg>
        <pc:sldLayoutChg chg="del">
          <pc:chgData name="Ragna Solterbeck" userId="f15333c9909e64ef" providerId="LiveId" clId="{F5345F4F-939B-4164-9941-12B625089670}" dt="2023-03-24T15:54:49.007" v="4" actId="47"/>
          <pc:sldLayoutMkLst>
            <pc:docMk/>
            <pc:sldMasterMk cId="2080879184" sldId="2147483726"/>
            <pc:sldLayoutMk cId="2075410867" sldId="21474837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288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0" indent="-171430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18" indent="-179366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71" indent="-180953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69" indent="-266669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08" indent="-185715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288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288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288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Begrüßen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Thema: Functional </a:t>
            </a:r>
            <a:r>
              <a:rPr lang="en-US" dirty="0" err="1"/>
              <a:t>Dependencie</a:t>
            </a:r>
            <a:r>
              <a:rPr lang="en-US" dirty="0"/>
              <a:t> </a:t>
            </a:r>
            <a:r>
              <a:rPr lang="en-US" dirty="0" err="1"/>
              <a:t>basiertes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von Null-</a:t>
            </a:r>
            <a:r>
              <a:rPr lang="en-US" dirty="0" err="1"/>
              <a:t>Werten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Was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: </a:t>
            </a:r>
            <a:r>
              <a:rPr lang="en-US" dirty="0" err="1"/>
              <a:t>Löcher</a:t>
            </a:r>
            <a:r>
              <a:rPr lang="en-US" dirty="0"/>
              <a:t> in der Wand und Maurer die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füllen</a:t>
            </a:r>
            <a:r>
              <a:rPr lang="en-US" dirty="0"/>
              <a:t> </a:t>
            </a:r>
            <a:r>
              <a:rPr lang="en-US" dirty="0" err="1"/>
              <a:t>wollen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das: die </a:t>
            </a:r>
            <a:r>
              <a:rPr lang="en-US" dirty="0" err="1"/>
              <a:t>Löcher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die Null-Values und die Maurer die FDs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9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Nochmal wichtigste Bilder:</a:t>
            </a:r>
          </a:p>
          <a:p>
            <a:endParaRPr lang="de-DE" b="1" dirty="0"/>
          </a:p>
          <a:p>
            <a:r>
              <a:rPr lang="de-DE" b="1" dirty="0"/>
              <a:t>Balken-Diagramme: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links viele Datasets mit Rate &lt; 10 und Rechts viele </a:t>
            </a:r>
            <a:r>
              <a:rPr lang="de-DE" dirty="0" err="1"/>
              <a:t>Datsets</a:t>
            </a:r>
            <a:r>
              <a:rPr lang="de-DE" dirty="0"/>
              <a:t> mit ersetzten Values &lt;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Durchschnittswerte passen gut ins Bild (hier zweite Diagramme)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Maurer konnten leider nicht alle Lücken füllen. Sie haben sich aber große Mühe gegeben.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41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Frage</a:t>
            </a:r>
            <a:r>
              <a:rPr lang="de-DE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Können fehlende Werte mit </a:t>
            </a:r>
            <a:r>
              <a:rPr lang="de-DE" dirty="0" err="1"/>
              <a:t>Functional</a:t>
            </a:r>
            <a:r>
              <a:rPr lang="de-DE" dirty="0"/>
              <a:t> Dependencies ersetzt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Geschichte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Können die Löcher in der Wand durch die Maurer </a:t>
            </a:r>
            <a:r>
              <a:rPr lang="de-DE" dirty="0" err="1"/>
              <a:t>gefüllen</a:t>
            </a:r>
            <a:r>
              <a:rPr lang="de-DE" dirty="0"/>
              <a:t> werden? </a:t>
            </a:r>
          </a:p>
          <a:p>
            <a:endParaRPr lang="de-DE" dirty="0"/>
          </a:p>
          <a:p>
            <a:r>
              <a:rPr lang="de-DE" b="1" dirty="0"/>
              <a:t>Warum schwer</a:t>
            </a:r>
            <a:r>
              <a:rPr lang="de-DE" dirty="0"/>
              <a:t>: Fehlende Werte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Erschweren Analyse von Inhalten</a:t>
            </a:r>
          </a:p>
          <a:p>
            <a:endParaRPr lang="de-DE" dirty="0"/>
          </a:p>
          <a:p>
            <a:r>
              <a:rPr lang="de-DE" b="1" dirty="0"/>
              <a:t>Was sind FDs: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LHS: Linke Seite, RHS: Rechte Seite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Z.B. Name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Birthyear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lhs</a:t>
            </a:r>
            <a:r>
              <a:rPr lang="de-DE" dirty="0">
                <a:sym typeface="Wingdings" panose="05000000000000000000" pitchFamily="2" charset="2"/>
              </a:rPr>
              <a:t> = Name, rhs = </a:t>
            </a:r>
            <a:r>
              <a:rPr lang="de-DE" dirty="0" err="1">
                <a:sym typeface="Wingdings" panose="05000000000000000000" pitchFamily="2" charset="2"/>
              </a:rPr>
              <a:t>Birthyear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Rechteseite ist von Linker Seite abhängig = jeder Wert in LHS hat genau einen Wert in RHS</a:t>
            </a:r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Surname</a:t>
            </a:r>
            <a:r>
              <a:rPr lang="de-DE" dirty="0">
                <a:sym typeface="Wingdings" panose="05000000000000000000" pitchFamily="2" charset="2"/>
              </a:rPr>
              <a:t>  Birthday keine FD wegen zwei Geburtsjahren bei Duck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Warum FDs?: ziehen Beziehung von Attributen 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08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Lattice = Suchraum: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Zeigt alle möglichen Kandidaten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Kante A zu AB bedeutet, das A B funktional bestimmt bzw. B zu AB das B A funktional bestimmt</a:t>
            </a:r>
          </a:p>
          <a:p>
            <a:pPr marL="171450" marR="0" lvl="0" indent="-171450" algn="l" defTabSz="914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(Bottom-Up: alles oberhalb min FD, da zwar FD aber nicht min </a:t>
            </a:r>
            <a:r>
              <a:rPr lang="de-DE" dirty="0">
                <a:sym typeface="Wingdings" panose="05000000000000000000" pitchFamily="2" charset="2"/>
              </a:rPr>
              <a:t> muss nicht durchsucht werden)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Für Beispiel Tabelle: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Warum nicht z.B. </a:t>
            </a:r>
            <a:r>
              <a:rPr lang="de-DE" dirty="0" err="1"/>
              <a:t>Surname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Birthyear</a:t>
            </a:r>
            <a:r>
              <a:rPr lang="de-DE" dirty="0">
                <a:sym typeface="Wingdings" panose="05000000000000000000" pitchFamily="2" charset="2"/>
              </a:rPr>
              <a:t> – für Duck nicht eindeutig einmal 1934 einmal 1940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Warum ist Name, </a:t>
            </a:r>
            <a:r>
              <a:rPr lang="de-DE" dirty="0" err="1">
                <a:sym typeface="Wingdings" panose="05000000000000000000" pitchFamily="2" charset="2"/>
              </a:rPr>
              <a:t>Surname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Birthyear</a:t>
            </a:r>
            <a:r>
              <a:rPr lang="de-DE" dirty="0">
                <a:sym typeface="Wingdings" panose="05000000000000000000" pitchFamily="2" charset="2"/>
              </a:rPr>
              <a:t> minimal – Name  </a:t>
            </a:r>
            <a:r>
              <a:rPr lang="de-DE" dirty="0" err="1">
                <a:sym typeface="Wingdings" panose="05000000000000000000" pitchFamily="2" charset="2"/>
              </a:rPr>
              <a:t>Birthyear</a:t>
            </a:r>
            <a:r>
              <a:rPr lang="de-DE" dirty="0">
                <a:sym typeface="Wingdings" panose="05000000000000000000" pitchFamily="2" charset="2"/>
              </a:rPr>
              <a:t> bereits FD. LHS vom ersten Obermenge von zweiter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b="0" u="sng" dirty="0">
                <a:sym typeface="Wingdings" panose="05000000000000000000" pitchFamily="2" charset="2"/>
              </a:rPr>
              <a:t>Alle minimalen </a:t>
            </a:r>
            <a:r>
              <a:rPr lang="de-DE" b="0" u="sng" dirty="0" err="1">
                <a:sym typeface="Wingdings" panose="05000000000000000000" pitchFamily="2" charset="2"/>
              </a:rPr>
              <a:t>Funktionealen</a:t>
            </a:r>
            <a:r>
              <a:rPr lang="de-DE" b="0" u="sng" dirty="0">
                <a:sym typeface="Wingdings" panose="05000000000000000000" pitchFamily="2" charset="2"/>
              </a:rPr>
              <a:t> Abhängigkeiten:</a:t>
            </a: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Name 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Birthyear</a:t>
            </a: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Name 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Surname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Name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First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Appearance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First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Appearance,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Birthyear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Surname</a:t>
            </a: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First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Appearance,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Surname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Birthyear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Surname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Birthyear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First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Appearance</a:t>
            </a: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2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Name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eindeutig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daher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 für alle Attribute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minimale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Wingdings" panose="05000000000000000000" pitchFamily="2" charset="2"/>
              </a:rPr>
              <a:t> LHS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38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Grunde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versucht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von Relaxed FDs (</a:t>
            </a:r>
            <a:r>
              <a:rPr lang="en-US" dirty="0" err="1"/>
              <a:t>d.h.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Approximationen</a:t>
            </a:r>
            <a:r>
              <a:rPr lang="en-US" dirty="0"/>
              <a:t> </a:t>
            </a:r>
            <a:r>
              <a:rPr lang="en-US" dirty="0" err="1"/>
              <a:t>d.h.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gewisses</a:t>
            </a:r>
            <a:r>
              <a:rPr lang="en-US" dirty="0"/>
              <a:t> </a:t>
            </a:r>
            <a:r>
              <a:rPr lang="en-US" dirty="0" err="1"/>
              <a:t>maß</a:t>
            </a:r>
            <a:r>
              <a:rPr lang="en-US" dirty="0"/>
              <a:t> an Variation in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34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="1" u="none" dirty="0"/>
              <a:t>Main</a:t>
            </a:r>
            <a:r>
              <a:rPr lang="de-DE" u="none" dirty="0"/>
              <a:t>:</a:t>
            </a:r>
            <a:r>
              <a:rPr lang="de-DE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ruft initial auf und genereirt (unteranderem) </a:t>
            </a:r>
            <a:r>
              <a:rPr lang="de-DE" dirty="0" err="1"/>
              <a:t>Replacement</a:t>
            </a:r>
            <a:r>
              <a:rPr lang="de-DE" dirty="0"/>
              <a:t> Rate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(ID, Rate, #null vorher, #null nachher)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u="none" dirty="0"/>
              <a:t>FD Finder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generiert FDs nur für Null Columns (= Columns mit Null-Werten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andere hier egal)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Bei Verifizierung der Kandidaten werden Reihen mit Null-Values </a:t>
            </a:r>
            <a:r>
              <a:rPr lang="de-DE" dirty="0" err="1"/>
              <a:t>ignoreirt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Und gibt nur minimale FDs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="1" u="none" dirty="0"/>
              <a:t>Null </a:t>
            </a:r>
            <a:r>
              <a:rPr lang="de-DE" b="1" u="none" dirty="0" err="1"/>
              <a:t>Replacer</a:t>
            </a:r>
            <a:r>
              <a:rPr lang="de-DE" dirty="0"/>
              <a:t>:</a:t>
            </a:r>
          </a:p>
          <a:p>
            <a:pPr marL="400030" lvl="1" indent="-228600">
              <a:buFont typeface="+mj-lt"/>
              <a:buAutoNum type="arabicPeriod"/>
            </a:pPr>
            <a:r>
              <a:rPr lang="de-DE" dirty="0"/>
              <a:t>Sucht in rhs nach null-Wert</a:t>
            </a:r>
          </a:p>
          <a:p>
            <a:pPr marL="400030" lvl="1" indent="-228600">
              <a:buFont typeface="+mj-lt"/>
              <a:buAutoNum type="arabicPeriod"/>
            </a:pPr>
            <a:r>
              <a:rPr lang="de-DE" dirty="0"/>
              <a:t>Geht zu </a:t>
            </a:r>
            <a:r>
              <a:rPr lang="de-DE" dirty="0" err="1"/>
              <a:t>lhs</a:t>
            </a:r>
            <a:endParaRPr lang="de-DE" dirty="0"/>
          </a:p>
          <a:p>
            <a:pPr marL="400030" lvl="1" indent="-228600">
              <a:buFont typeface="+mj-lt"/>
              <a:buAutoNum type="arabicPeriod"/>
            </a:pPr>
            <a:r>
              <a:rPr lang="de-DE" dirty="0" err="1"/>
              <a:t>Groupiert</a:t>
            </a:r>
            <a:r>
              <a:rPr lang="de-DE" dirty="0"/>
              <a:t> nach </a:t>
            </a:r>
            <a:r>
              <a:rPr lang="de-DE" dirty="0" err="1"/>
              <a:t>lhs</a:t>
            </a:r>
            <a:r>
              <a:rPr lang="de-DE" dirty="0"/>
              <a:t> </a:t>
            </a:r>
          </a:p>
          <a:p>
            <a:pPr marL="400030" lvl="1" indent="-228600">
              <a:buFont typeface="+mj-lt"/>
              <a:buAutoNum type="arabicPeriod"/>
            </a:pPr>
            <a:r>
              <a:rPr lang="de-DE" dirty="0"/>
              <a:t>Nimmt ersten nicht null-Wert aus zugehörigen rhs Werten</a:t>
            </a:r>
          </a:p>
          <a:p>
            <a:pPr marL="400030" lvl="1" indent="-228600">
              <a:buFont typeface="+mj-lt"/>
              <a:buAutoNum type="arabicPeriod"/>
            </a:pPr>
            <a:r>
              <a:rPr lang="de-DE" dirty="0"/>
              <a:t>Ersetzt damit Null-Wert</a:t>
            </a:r>
          </a:p>
          <a:p>
            <a:pPr marL="17143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171430" lvl="1" indent="0">
              <a:buFont typeface="Arial" panose="020B0604020202020204" pitchFamily="34" charset="0"/>
              <a:buNone/>
            </a:pPr>
            <a:r>
              <a:rPr lang="de-DE" dirty="0"/>
              <a:t>Im FD-Finder werden nach passenden Mauren gesucht und im Null </a:t>
            </a:r>
            <a:r>
              <a:rPr lang="de-DE" dirty="0" err="1"/>
              <a:t>Replacer</a:t>
            </a:r>
            <a:r>
              <a:rPr lang="de-DE" dirty="0"/>
              <a:t> müssen sie zeigen was sie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05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Picture der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Teile</a:t>
            </a:r>
            <a:r>
              <a:rPr lang="en-US" dirty="0"/>
              <a:t> des Codes</a:t>
            </a:r>
          </a:p>
          <a:p>
            <a:endParaRPr lang="en-US" dirty="0"/>
          </a:p>
          <a:p>
            <a:r>
              <a:rPr lang="en-US" b="1" dirty="0"/>
              <a:t>Main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Iterator</a:t>
            </a:r>
            <a:r>
              <a:rPr lang="en-US" dirty="0"/>
              <a:t> </a:t>
            </a:r>
            <a:r>
              <a:rPr lang="en-US" dirty="0" err="1"/>
              <a:t>nimmt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von Datasets und </a:t>
            </a:r>
            <a:r>
              <a:rPr lang="en-US" dirty="0" err="1"/>
              <a:t>startet</a:t>
            </a:r>
            <a:r>
              <a:rPr lang="en-US" dirty="0"/>
              <a:t> für </a:t>
            </a:r>
            <a:r>
              <a:rPr lang="en-US" dirty="0" err="1"/>
              <a:t>jedes</a:t>
            </a:r>
            <a:r>
              <a:rPr lang="en-US" dirty="0"/>
              <a:t> die </a:t>
            </a:r>
            <a:r>
              <a:rPr lang="en-US" dirty="0" err="1"/>
              <a:t>Kette</a:t>
            </a:r>
            <a:r>
              <a:rPr lang="en-US" dirty="0"/>
              <a:t>. </a:t>
            </a:r>
            <a:r>
              <a:rPr lang="en-US" dirty="0" err="1"/>
              <a:t>Gibt</a:t>
            </a:r>
            <a:r>
              <a:rPr lang="en-US" dirty="0"/>
              <a:t> am Ende </a:t>
            </a:r>
            <a:r>
              <a:rPr lang="en-US" dirty="0" err="1"/>
              <a:t>unteranderem</a:t>
            </a:r>
            <a:r>
              <a:rPr lang="en-US" dirty="0"/>
              <a:t> </a:t>
            </a:r>
            <a:r>
              <a:rPr lang="en-US" dirty="0" err="1"/>
              <a:t>mofifizierten</a:t>
            </a:r>
            <a:r>
              <a:rPr lang="en-US" dirty="0"/>
              <a:t> DF und Replacement Rate </a:t>
            </a:r>
            <a:r>
              <a:rPr lang="en-US" dirty="0" err="1"/>
              <a:t>zurück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Main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übergebene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in DFs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(standard Null-Wert in Pandas) und </a:t>
            </a:r>
            <a:r>
              <a:rPr lang="en-US" dirty="0" err="1"/>
              <a:t>startet</a:t>
            </a:r>
            <a:r>
              <a:rPr lang="en-US" dirty="0"/>
              <a:t> Replacer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Null Replacer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Replacer</a:t>
            </a:r>
            <a:r>
              <a:rPr lang="en-US" dirty="0"/>
              <a:t> </a:t>
            </a:r>
            <a:r>
              <a:rPr lang="en-US" dirty="0" err="1"/>
              <a:t>ruft</a:t>
            </a:r>
            <a:r>
              <a:rPr lang="en-US" dirty="0"/>
              <a:t> FD Find auf und </a:t>
            </a:r>
            <a:r>
              <a:rPr lang="en-US" dirty="0" err="1"/>
              <a:t>übergibt</a:t>
            </a:r>
            <a:r>
              <a:rPr lang="en-US" dirty="0"/>
              <a:t> </a:t>
            </a:r>
            <a:r>
              <a:rPr lang="en-US" dirty="0" err="1"/>
              <a:t>verifizierte</a:t>
            </a:r>
            <a:r>
              <a:rPr lang="en-US" dirty="0"/>
              <a:t> FDs an </a:t>
            </a:r>
            <a:r>
              <a:rPr lang="en-US" dirty="0" err="1"/>
              <a:t>null_replacer</a:t>
            </a:r>
            <a:r>
              <a:rPr lang="en-US" dirty="0"/>
              <a:t> und </a:t>
            </a:r>
            <a:r>
              <a:rPr lang="en-US" dirty="0" err="1"/>
              <a:t>modifizierte</a:t>
            </a:r>
            <a:r>
              <a:rPr lang="en-US" dirty="0"/>
              <a:t> DFs +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 an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/>
              <a:t>Null_replacer</a:t>
            </a:r>
            <a:r>
              <a:rPr lang="en-US" u="sng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FD Null-</a:t>
            </a:r>
            <a:r>
              <a:rPr lang="en-US" dirty="0" err="1"/>
              <a:t>Werte</a:t>
            </a:r>
            <a:r>
              <a:rPr lang="en-US" dirty="0"/>
              <a:t> und </a:t>
            </a:r>
            <a:r>
              <a:rPr lang="en-US" dirty="0" err="1"/>
              <a:t>übergibt</a:t>
            </a:r>
            <a:r>
              <a:rPr lang="en-US" dirty="0"/>
              <a:t> </a:t>
            </a:r>
            <a:r>
              <a:rPr lang="en-US" dirty="0" err="1"/>
              <a:t>modifizierte</a:t>
            </a:r>
            <a:r>
              <a:rPr lang="en-US" dirty="0"/>
              <a:t> DFs an replacer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FD Finder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sng" dirty="0" err="1"/>
              <a:t>find_FDs</a:t>
            </a:r>
            <a:r>
              <a:rPr lang="en-US" b="0" u="sng" dirty="0"/>
              <a:t> </a:t>
            </a:r>
            <a:r>
              <a:rPr lang="en-US" b="0" dirty="0" err="1"/>
              <a:t>ruft</a:t>
            </a:r>
            <a:r>
              <a:rPr lang="en-US" b="0" dirty="0"/>
              <a:t> </a:t>
            </a:r>
            <a:r>
              <a:rPr lang="en-US" b="0" dirty="0" err="1"/>
              <a:t>null_attributs</a:t>
            </a:r>
            <a:r>
              <a:rPr lang="en-US" b="0" dirty="0"/>
              <a:t> auf und </a:t>
            </a:r>
            <a:r>
              <a:rPr lang="en-US" b="0" dirty="0" err="1"/>
              <a:t>übergibt</a:t>
            </a:r>
            <a:r>
              <a:rPr lang="en-US" b="0" dirty="0"/>
              <a:t> </a:t>
            </a:r>
            <a:r>
              <a:rPr lang="en-US" b="0" dirty="0" err="1"/>
              <a:t>verifizierte</a:t>
            </a:r>
            <a:r>
              <a:rPr lang="en-US" b="0" dirty="0"/>
              <a:t> FDs a Null Replacer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Null_attributs</a:t>
            </a:r>
            <a:r>
              <a:rPr lang="en-US" b="0" dirty="0"/>
              <a:t> </a:t>
            </a:r>
            <a:r>
              <a:rPr lang="en-US" b="0" dirty="0" err="1"/>
              <a:t>genereirte</a:t>
            </a:r>
            <a:r>
              <a:rPr lang="en-US" b="0" dirty="0"/>
              <a:t> </a:t>
            </a:r>
            <a:r>
              <a:rPr lang="en-US" b="0" dirty="0" err="1"/>
              <a:t>liste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Colums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Null-</a:t>
            </a:r>
            <a:r>
              <a:rPr lang="en-US" b="0" dirty="0" err="1"/>
              <a:t>Werten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Fast_FD</a:t>
            </a:r>
            <a:r>
              <a:rPr lang="en-US" b="0" dirty="0"/>
              <a:t> </a:t>
            </a:r>
            <a:r>
              <a:rPr lang="en-US" b="0" dirty="0" err="1"/>
              <a:t>nimmt</a:t>
            </a:r>
            <a:r>
              <a:rPr lang="en-US" b="0" dirty="0"/>
              <a:t> null attributes und </a:t>
            </a:r>
            <a:r>
              <a:rPr lang="en-US" b="0" dirty="0" err="1"/>
              <a:t>generiert</a:t>
            </a:r>
            <a:r>
              <a:rPr lang="en-US" b="0" dirty="0"/>
              <a:t> </a:t>
            </a:r>
            <a:r>
              <a:rPr lang="en-US" b="0" dirty="0" err="1"/>
              <a:t>Kandidaten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Verify_FDs</a:t>
            </a:r>
            <a:r>
              <a:rPr lang="en-US" b="0" dirty="0"/>
              <a:t> </a:t>
            </a:r>
            <a:r>
              <a:rPr lang="en-US" b="0" dirty="0" err="1"/>
              <a:t>nimmt</a:t>
            </a:r>
            <a:r>
              <a:rPr lang="en-US" b="0" dirty="0"/>
              <a:t> </a:t>
            </a:r>
            <a:r>
              <a:rPr lang="en-US" b="0" dirty="0" err="1"/>
              <a:t>Kandidaten</a:t>
            </a:r>
            <a:r>
              <a:rPr lang="en-US" b="0" dirty="0"/>
              <a:t> und </a:t>
            </a:r>
            <a:r>
              <a:rPr lang="en-US" b="0" dirty="0" err="1"/>
              <a:t>gibt</a:t>
            </a:r>
            <a:r>
              <a:rPr lang="en-US" b="0" dirty="0"/>
              <a:t> </a:t>
            </a:r>
            <a:r>
              <a:rPr lang="en-US" b="0" dirty="0" err="1"/>
              <a:t>verifizierte</a:t>
            </a:r>
            <a:r>
              <a:rPr lang="en-US" b="0" dirty="0"/>
              <a:t> </a:t>
            </a:r>
            <a:r>
              <a:rPr lang="en-US" b="0" dirty="0" err="1"/>
              <a:t>Kandidaten</a:t>
            </a:r>
            <a:r>
              <a:rPr lang="en-US" b="0" dirty="0"/>
              <a:t> an </a:t>
            </a:r>
            <a:r>
              <a:rPr lang="en-US" b="0" dirty="0" err="1"/>
              <a:t>find_FD</a:t>
            </a:r>
            <a:r>
              <a:rPr lang="en-US" b="0" dirty="0"/>
              <a:t> </a:t>
            </a:r>
            <a:r>
              <a:rPr lang="en-US" b="0" dirty="0" err="1"/>
              <a:t>zurück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42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Doch wie erfolgreich waren die Maurer nun bei ihrer Arbeit?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2500 Datasets für Analyse mehr oder weniger zufällig ausgesucht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2188 Datensets mit Null-Werten</a:t>
            </a:r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de-DE" dirty="0"/>
              <a:t>Davon konnten in 1566 Null-Werte ersetzt werden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Ohne Null-Values = keine Löcher in Wand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Ohne FDs = keine passenden Maurer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Zusammen 322 Datensets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u="sng" dirty="0"/>
              <a:t>Bild rechts</a:t>
            </a:r>
            <a:r>
              <a:rPr lang="de-DE" dirty="0"/>
              <a:t>: Verteilung der </a:t>
            </a:r>
            <a:r>
              <a:rPr lang="de-DE" dirty="0" err="1"/>
              <a:t>Replacement</a:t>
            </a:r>
            <a:r>
              <a:rPr lang="de-DE" dirty="0"/>
              <a:t>-Rate</a:t>
            </a:r>
          </a:p>
          <a:p>
            <a:pPr marL="342880" marR="0" lvl="1" indent="-171450" algn="l" defTabSz="914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z.B. </a:t>
            </a:r>
            <a:r>
              <a:rPr lang="de-DE" dirty="0" err="1"/>
              <a:t>ca</a:t>
            </a:r>
            <a:r>
              <a:rPr lang="de-DE" dirty="0"/>
              <a:t> 1.200 Datasets haben </a:t>
            </a:r>
            <a:r>
              <a:rPr lang="de-DE" dirty="0" err="1"/>
              <a:t>Replacement</a:t>
            </a:r>
            <a:r>
              <a:rPr lang="de-DE" dirty="0"/>
              <a:t> Rate kleiner 10</a:t>
            </a:r>
          </a:p>
          <a:p>
            <a:pPr marL="342880" marR="0" lvl="1" indent="-171450" algn="l" defTabSz="914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Für Bilder wurden nur die Datensets mit Rate &lt; 0 angeschaut also die 1566</a:t>
            </a:r>
          </a:p>
          <a:p>
            <a:pPr marL="171450" marR="0" lvl="0" indent="-171450" algn="l" defTabSz="914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de-DE" u="sng" dirty="0"/>
              <a:t>Linkes Bild</a:t>
            </a:r>
            <a:r>
              <a:rPr lang="de-DE" dirty="0"/>
              <a:t>: Vergrößerung von Verteilung Rate ab &gt; 10</a:t>
            </a:r>
          </a:p>
          <a:p>
            <a:pPr marL="342880" marR="0" lvl="1" indent="-171450" algn="l" defTabSz="914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Auffällig: relativ viele mit Rate 90-100 </a:t>
            </a:r>
            <a:r>
              <a:rPr lang="de-DE" dirty="0">
                <a:sym typeface="Wingdings" panose="05000000000000000000" pitchFamily="2" charset="2"/>
              </a:rPr>
              <a:t> kann an teilweise kleinen Tabellen mit wenig Null-Values liegen wo (fast) alle befüllt wurden</a:t>
            </a:r>
            <a:endParaRPr lang="de-DE" dirty="0"/>
          </a:p>
          <a:p>
            <a:pPr marL="34288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60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Doch wie erfolgreich waren die Maurer nun bei ihrer Arbeit?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1566 Datensets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u="sng" dirty="0"/>
              <a:t>Linkes Bild</a:t>
            </a:r>
            <a:r>
              <a:rPr lang="de-DE" dirty="0"/>
              <a:t>: Verteilung ersetzten Null-Values pro Dataset alle</a:t>
            </a:r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de-DE" dirty="0"/>
              <a:t>Was fällt auf: in den meisten Datasets konnten &lt; 50 viele Werte ersetzt werden in ca. 1.500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u="sng" dirty="0"/>
              <a:t>Rechtes Bild</a:t>
            </a:r>
            <a:r>
              <a:rPr lang="de-DE" dirty="0"/>
              <a:t>: Vergrößerung der Bins 50-100 bis 350-400</a:t>
            </a:r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de-DE" dirty="0"/>
              <a:t>Mehr als 100 Werte konnten nur in 24 Fällen gemacht werden</a:t>
            </a:r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de-DE" dirty="0"/>
              <a:t>Kann aber auch mit Größe der Datenset zusammenhängen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08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1. </a:t>
            </a:r>
            <a:r>
              <a:rPr lang="en-US" dirty="0" err="1"/>
              <a:t>ist</a:t>
            </a:r>
            <a:r>
              <a:rPr lang="en-US" dirty="0"/>
              <a:t> für Fall,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gleicher</a:t>
            </a:r>
            <a:r>
              <a:rPr lang="en-US" dirty="0"/>
              <a:t> RHS </a:t>
            </a:r>
            <a:r>
              <a:rPr lang="en-US" dirty="0" err="1"/>
              <a:t>gibt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Punkten</a:t>
            </a:r>
            <a:r>
              <a:rPr lang="en-US" dirty="0"/>
              <a:t> </a:t>
            </a:r>
            <a:r>
              <a:rPr lang="en-US" dirty="0" err="1"/>
              <a:t>Domäin</a:t>
            </a:r>
            <a:r>
              <a:rPr lang="en-US" dirty="0"/>
              <a:t>-Wissen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nötig</a:t>
            </a:r>
            <a:r>
              <a:rPr lang="en-US" dirty="0"/>
              <a:t> um </a:t>
            </a:r>
            <a:r>
              <a:rPr lang="en-US" dirty="0" err="1"/>
              <a:t>effektiv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3.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nochmal</a:t>
            </a:r>
            <a:r>
              <a:rPr lang="en-US" dirty="0"/>
              <a:t> für </a:t>
            </a:r>
            <a:r>
              <a:rPr lang="en-US" dirty="0" err="1"/>
              <a:t>größere</a:t>
            </a:r>
            <a:r>
              <a:rPr lang="en-US" dirty="0"/>
              <a:t> </a:t>
            </a:r>
            <a:r>
              <a:rPr lang="en-US" dirty="0" err="1"/>
              <a:t>Datenset-Menge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Grund</a:t>
            </a:r>
            <a:r>
              <a:rPr lang="en-US" dirty="0"/>
              <a:t>: </a:t>
            </a:r>
            <a:r>
              <a:rPr lang="en-US" dirty="0" err="1"/>
              <a:t>zeitlich</a:t>
            </a:r>
            <a:r>
              <a:rPr lang="en-US" dirty="0"/>
              <a:t> war für </a:t>
            </a:r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größeres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34288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: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aussehen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8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6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3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3604261"/>
            <a:ext cx="8421689" cy="1199516"/>
          </a:xfrm>
          <a:noFill/>
        </p:spPr>
        <p:txBody>
          <a:bodyPr lIns="107985" tIns="25197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8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9" y="6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2932118"/>
            <a:ext cx="8421685" cy="1871663"/>
          </a:xfrm>
          <a:solidFill>
            <a:srgbClr val="DD640C"/>
          </a:solidFill>
        </p:spPr>
        <p:txBody>
          <a:bodyPr lIns="107985" tIns="251970" rIns="107985" bIns="25197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7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4" y="2932118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7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8" y="2926796"/>
            <a:ext cx="8421689" cy="1031637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8" y="3958436"/>
            <a:ext cx="8421689" cy="840025"/>
          </a:xfrm>
        </p:spPr>
        <p:txBody>
          <a:bodyPr rIns="107985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3604261"/>
            <a:ext cx="8421689" cy="1199516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8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7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2932119"/>
            <a:ext cx="8421689" cy="1026317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6"/>
            <a:ext cx="8421687" cy="840025"/>
          </a:xfrm>
        </p:spPr>
        <p:txBody>
          <a:bodyPr rIns="107985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3604261"/>
            <a:ext cx="8421689" cy="1199516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0" indent="-35873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78" indent="-179978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55" indent="-180953">
              <a:buFont typeface="Arial" panose="020B0604020202020204" pitchFamily="34" charset="0"/>
              <a:buChar char="□"/>
              <a:defRPr sz="1800"/>
            </a:lvl2pPr>
            <a:lvl3pPr marL="539933" indent="-179978">
              <a:buFont typeface="Arial" panose="020B0604020202020204" pitchFamily="34" charset="0"/>
              <a:buChar char="–"/>
              <a:defRPr sz="1800"/>
            </a:lvl3pPr>
            <a:lvl4pPr marL="269969" indent="-269969">
              <a:buFont typeface="+mj-lt"/>
              <a:buAutoNum type="arabicPeriod"/>
              <a:defRPr sz="1800"/>
            </a:lvl4pPr>
            <a:lvl5pPr marL="539933" indent="-269969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6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0" indent="-35873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1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1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9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8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1" y="1671654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1" y="1671654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90" y="1671654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8" y="1671654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1" y="1239843"/>
            <a:ext cx="1584325" cy="287797"/>
          </a:xfrm>
          <a:solidFill>
            <a:schemeClr val="accent1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1" y="1239843"/>
            <a:ext cx="1584325" cy="287797"/>
          </a:xfrm>
          <a:solidFill>
            <a:schemeClr val="accent2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8" y="1239843"/>
            <a:ext cx="1584325" cy="287797"/>
          </a:xfrm>
          <a:solidFill>
            <a:schemeClr val="accent3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8" y="1239843"/>
            <a:ext cx="1584325" cy="287797"/>
          </a:xfrm>
          <a:solidFill>
            <a:schemeClr val="accent4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5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7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2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8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9" y="6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2932118"/>
            <a:ext cx="8421685" cy="1871663"/>
          </a:xfrm>
          <a:solidFill>
            <a:srgbClr val="DD640C"/>
          </a:solidFill>
        </p:spPr>
        <p:txBody>
          <a:bodyPr lIns="107985" tIns="251970" rIns="107985" bIns="25197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7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50" indent="-197619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59" indent="-202381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4" y="2932118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7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8" y="2926796"/>
            <a:ext cx="8421689" cy="1031637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8" y="3958436"/>
            <a:ext cx="8421689" cy="840025"/>
          </a:xfrm>
        </p:spPr>
        <p:txBody>
          <a:bodyPr rIns="107985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3604261"/>
            <a:ext cx="8421689" cy="1199516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8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7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2932119"/>
            <a:ext cx="8421689" cy="1026317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6"/>
            <a:ext cx="8421687" cy="840025"/>
          </a:xfrm>
        </p:spPr>
        <p:txBody>
          <a:bodyPr rIns="107985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2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6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4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5" tIns="25197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3604261"/>
            <a:ext cx="8421689" cy="1199516"/>
          </a:xfrm>
          <a:noFill/>
        </p:spPr>
        <p:txBody>
          <a:bodyPr lIns="107985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0" indent="-35873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24" indent="-26996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78" indent="-179978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55" indent="-180953">
              <a:buFont typeface="Arial" panose="020B0604020202020204" pitchFamily="34" charset="0"/>
              <a:buChar char="□"/>
              <a:defRPr sz="1800"/>
            </a:lvl2pPr>
            <a:lvl3pPr marL="539933" indent="-179978">
              <a:buFont typeface="Arial" panose="020B0604020202020204" pitchFamily="34" charset="0"/>
              <a:buChar char="–"/>
              <a:defRPr sz="1800"/>
            </a:lvl3pPr>
            <a:lvl4pPr marL="269969" indent="-269969">
              <a:buFont typeface="+mj-lt"/>
              <a:buAutoNum type="arabicPeriod"/>
              <a:defRPr sz="1800"/>
            </a:lvl4pPr>
            <a:lvl5pPr marL="539933" indent="-269969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6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1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1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9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8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1" y="1671654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1" y="1671654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90" y="1671654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8" y="1671654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1" y="1239843"/>
            <a:ext cx="1584325" cy="287797"/>
          </a:xfrm>
          <a:solidFill>
            <a:schemeClr val="accent1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1" y="1239843"/>
            <a:ext cx="1584325" cy="287797"/>
          </a:xfrm>
          <a:solidFill>
            <a:schemeClr val="accent2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8" y="1239843"/>
            <a:ext cx="1584325" cy="287797"/>
          </a:xfrm>
          <a:solidFill>
            <a:schemeClr val="accent3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8" y="1239843"/>
            <a:ext cx="1584325" cy="287797"/>
          </a:xfrm>
          <a:solidFill>
            <a:schemeClr val="accent4"/>
          </a:solidFill>
        </p:spPr>
        <p:txBody>
          <a:bodyPr wrap="square" lIns="71993" tIns="35995" rIns="71993" bIns="35995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78" indent="-179978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55" indent="-180953">
              <a:buFont typeface="Arial" panose="020B0604020202020204" pitchFamily="34" charset="0"/>
              <a:buChar char="□"/>
              <a:defRPr/>
            </a:lvl2pPr>
            <a:lvl3pPr marL="539933" indent="-179978">
              <a:buFont typeface="Arial" panose="020B0604020202020204" pitchFamily="34" charset="0"/>
              <a:buChar char="–"/>
              <a:defRPr/>
            </a:lvl3pPr>
            <a:lvl4pPr marL="269969" indent="-269969">
              <a:buFont typeface="+mj-lt"/>
              <a:buAutoNum type="arabicPeriod"/>
              <a:defRPr/>
            </a:lvl4pPr>
            <a:lvl5pPr marL="539933" indent="-269969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5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7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2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8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9" y="6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80" y="2932118"/>
            <a:ext cx="8421685" cy="1871663"/>
          </a:xfrm>
          <a:solidFill>
            <a:srgbClr val="DD640C"/>
          </a:solidFill>
        </p:spPr>
        <p:txBody>
          <a:bodyPr lIns="107985" tIns="251970" rIns="107985" bIns="25197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7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50" indent="-197619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59" indent="-202381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49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54000" rIns="81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ts val="225"/>
              </a:spcBef>
              <a:spcAft>
                <a:spcPts val="225"/>
              </a:spcAft>
            </a:pPr>
            <a:endParaRPr lang="de-DE" sz="9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1" y="2932115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6" y="1058864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5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81000" tIns="189000" rIns="0" bIns="0" rtlCol="0" anchor="t" anchorCtr="0">
            <a:noAutofit/>
          </a:bodyPr>
          <a:lstStyle>
            <a:lvl1pPr>
              <a:defRPr lang="de-DE" sz="15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26795"/>
            <a:ext cx="8421689" cy="1031637"/>
          </a:xfrm>
          <a:noFill/>
        </p:spPr>
        <p:txBody>
          <a:bodyPr lIns="81000" tIns="0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3"/>
            <a:ext cx="8421689" cy="840025"/>
          </a:xfrm>
        </p:spPr>
        <p:txBody>
          <a:bodyPr rIns="81000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00" y="202500"/>
            <a:ext cx="1368900" cy="8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541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49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54000" rIns="81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ts val="225"/>
              </a:spcBef>
              <a:spcAft>
                <a:spcPts val="225"/>
              </a:spcAft>
            </a:pPr>
            <a:endParaRPr lang="de-DE" sz="9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3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6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81000" tIns="189000" rIns="0" bIns="0" rtlCol="0" anchor="t" anchorCtr="0">
            <a:noAutofit/>
          </a:bodyPr>
          <a:lstStyle>
            <a:lvl1pPr>
              <a:defRPr lang="de-DE" sz="15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2"/>
            <a:ext cx="8421689" cy="1199516"/>
          </a:xfrm>
          <a:noFill/>
        </p:spPr>
        <p:txBody>
          <a:bodyPr lIns="81000" tIns="0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78363774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49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54000" rIns="81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ts val="225"/>
              </a:spcBef>
              <a:spcAft>
                <a:spcPts val="225"/>
              </a:spcAft>
            </a:pPr>
            <a:endParaRPr lang="de-DE" sz="9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3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5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6" y="1058864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5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81000" tIns="189000" rIns="0" bIns="0" rtlCol="0" anchor="t" anchorCtr="0">
            <a:noAutofit/>
          </a:bodyPr>
          <a:lstStyle>
            <a:lvl1pPr>
              <a:defRPr lang="de-DE" sz="15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6"/>
            <a:ext cx="8421689" cy="1026317"/>
          </a:xfrm>
          <a:noFill/>
        </p:spPr>
        <p:txBody>
          <a:bodyPr lIns="81000" tIns="0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3"/>
            <a:ext cx="8421687" cy="840025"/>
          </a:xfrm>
        </p:spPr>
        <p:txBody>
          <a:bodyPr rIns="81000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6027611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49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54000" rIns="81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ts val="225"/>
              </a:spcBef>
              <a:spcAft>
                <a:spcPts val="225"/>
              </a:spcAft>
            </a:pPr>
            <a:endParaRPr lang="de-DE" sz="9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6" y="1058864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81000" tIns="189000" rIns="0" bIns="0" rtlCol="0" anchor="t" anchorCtr="0">
            <a:noAutofit/>
          </a:bodyPr>
          <a:lstStyle>
            <a:lvl1pPr>
              <a:defRPr lang="de-DE" sz="15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2"/>
            <a:ext cx="8421689" cy="1199516"/>
          </a:xfrm>
          <a:noFill/>
        </p:spPr>
        <p:txBody>
          <a:bodyPr lIns="81000" tIns="0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78993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6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269081" indent="-269081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2pPr>
            <a:lvl3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3pPr>
            <a:lvl4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4pPr>
            <a:lvl5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5pPr>
            <a:lvl6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6pPr>
            <a:lvl7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>
                <a:solidFill>
                  <a:schemeClr val="tx1"/>
                </a:solidFill>
              </a:defRPr>
            </a:lvl7pPr>
            <a:lvl8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 cap="none" baseline="0">
                <a:solidFill>
                  <a:schemeClr val="tx1"/>
                </a:solidFill>
              </a:defRPr>
            </a:lvl8pPr>
            <a:lvl9pPr marL="472500" indent="-202500"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1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2642"/>
      </p:ext>
    </p:extLst>
  </p:cSld>
  <p:clrMapOvr>
    <a:masterClrMapping/>
  </p:clrMapOvr>
  <p:transition spd="slow">
    <p:wipe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1445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35000" indent="-135000">
              <a:buClr>
                <a:schemeClr val="accent1"/>
              </a:buClr>
              <a:buFont typeface="Arial" panose="020B0604020202020204" pitchFamily="34" charset="0"/>
              <a:buChar char="■"/>
              <a:defRPr sz="1400" baseline="0"/>
            </a:lvl1pPr>
            <a:lvl2pPr marL="270000" indent="-135731">
              <a:buFont typeface="Arial" panose="020B0604020202020204" pitchFamily="34" charset="0"/>
              <a:buChar char="□"/>
              <a:defRPr sz="1400"/>
            </a:lvl2pPr>
            <a:lvl3pPr marL="405000" indent="-135000">
              <a:buFont typeface="Arial" panose="020B0604020202020204" pitchFamily="34" charset="0"/>
              <a:buChar char="–"/>
              <a:defRPr sz="1400"/>
            </a:lvl3pPr>
            <a:lvl4pPr marL="202500" indent="-202500">
              <a:buFont typeface="+mj-lt"/>
              <a:buAutoNum type="arabicPeriod"/>
              <a:defRPr sz="1400"/>
            </a:lvl4pPr>
            <a:lvl5pPr marL="405000" indent="-202500">
              <a:buFont typeface="+mj-lt"/>
              <a:buAutoNum type="alphaLcParenR"/>
              <a:defRPr sz="1400"/>
            </a:lvl5pPr>
            <a:lvl6pPr marL="0" indent="0">
              <a:spcBef>
                <a:spcPts val="300"/>
              </a:spcBef>
              <a:spcAft>
                <a:spcPts val="300"/>
              </a:spcAft>
              <a:buNone/>
              <a:defRPr sz="12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97409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7" y="1239838"/>
            <a:ext cx="3349625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3" y="1239838"/>
            <a:ext cx="3349625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72388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239838"/>
            <a:ext cx="1584325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239838"/>
            <a:ext cx="1585913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239838"/>
            <a:ext cx="1585913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239838"/>
            <a:ext cx="1585913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2177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671651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671651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671651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671651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8" y="1239839"/>
            <a:ext cx="1584325" cy="287797"/>
          </a:xfrm>
          <a:solidFill>
            <a:schemeClr val="accent1"/>
          </a:solidFill>
        </p:spPr>
        <p:txBody>
          <a:bodyPr wrap="square" lIns="54000" tIns="27000" rIns="54000" bIns="27000" anchor="ctr" anchorCtr="0"/>
          <a:lstStyle>
            <a:lvl1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2pPr>
            <a:lvl3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3pPr>
            <a:lvl4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4pPr>
            <a:lvl5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5pPr>
            <a:lvl6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6pPr>
            <a:lvl7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7pPr>
            <a:lvl8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8pPr>
            <a:lvl9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8" y="1239839"/>
            <a:ext cx="1584325" cy="287797"/>
          </a:xfrm>
          <a:solidFill>
            <a:schemeClr val="accent2"/>
          </a:solidFill>
        </p:spPr>
        <p:txBody>
          <a:bodyPr wrap="square" lIns="54000" tIns="27000" rIns="54000" bIns="27000" anchor="ctr" anchorCtr="0"/>
          <a:lstStyle>
            <a:lvl1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2pPr>
            <a:lvl3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3pPr>
            <a:lvl4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4pPr>
            <a:lvl5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5pPr>
            <a:lvl6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6pPr>
            <a:lvl7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7pPr>
            <a:lvl8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8pPr>
            <a:lvl9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5" y="1239839"/>
            <a:ext cx="1584325" cy="287797"/>
          </a:xfrm>
          <a:solidFill>
            <a:schemeClr val="accent3"/>
          </a:solidFill>
        </p:spPr>
        <p:txBody>
          <a:bodyPr wrap="square" lIns="54000" tIns="27000" rIns="54000" bIns="27000" anchor="ctr" anchorCtr="0"/>
          <a:lstStyle>
            <a:lvl1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2pPr>
            <a:lvl3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3pPr>
            <a:lvl4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4pPr>
            <a:lvl5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5pPr>
            <a:lvl6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6pPr>
            <a:lvl7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7pPr>
            <a:lvl8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8pPr>
            <a:lvl9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5" y="1239839"/>
            <a:ext cx="1584325" cy="287797"/>
          </a:xfrm>
          <a:solidFill>
            <a:schemeClr val="accent4"/>
          </a:solidFill>
        </p:spPr>
        <p:txBody>
          <a:bodyPr wrap="square" lIns="54000" tIns="27000" rIns="54000" bIns="27000" anchor="ctr" anchorCtr="0"/>
          <a:lstStyle>
            <a:lvl1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2pPr>
            <a:lvl3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3pPr>
            <a:lvl4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4pPr>
            <a:lvl5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5pPr>
            <a:lvl6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6pPr>
            <a:lvl7pPr marL="0" indent="0" algn="l">
              <a:spcBef>
                <a:spcPts val="225"/>
              </a:spcBef>
              <a:spcAft>
                <a:spcPts val="225"/>
              </a:spcAft>
              <a:buNone/>
              <a:defRPr sz="900" b="1">
                <a:solidFill>
                  <a:schemeClr val="bg1"/>
                </a:solidFill>
              </a:defRPr>
            </a:lvl7pPr>
            <a:lvl8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8pPr>
            <a:lvl9pPr marL="0" indent="0" algn="l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None/>
              <a:defRPr sz="9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4557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8"/>
            <a:ext cx="5111751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3828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2" y="1239838"/>
            <a:ext cx="3348037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0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08558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4" y="1239838"/>
            <a:ext cx="1584325" cy="35639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5779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323232"/>
                </a:solidFill>
              </a:rPr>
              <a:t>21.03.2023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6193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1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1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9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8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5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6" y="3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5"/>
            <a:ext cx="8421685" cy="1871663"/>
          </a:xfrm>
          <a:solidFill>
            <a:srgbClr val="DD640C"/>
          </a:solidFill>
        </p:spPr>
        <p:txBody>
          <a:bodyPr lIns="81000" tIns="189000" rIns="81000" bIns="189000" anchor="ctr" anchorCtr="0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4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29680"/>
      </p:ext>
    </p:extLst>
  </p:cSld>
  <p:clrMapOvr>
    <a:masterClrMapping/>
  </p:clrMapOvr>
  <p:transition spd="slow">
    <p:wipe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1" y="2571751"/>
            <a:ext cx="6013450" cy="1026319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1" y="3651647"/>
            <a:ext cx="6013450" cy="11334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1" y="4867276"/>
            <a:ext cx="6013450" cy="222647"/>
          </a:xfrm>
        </p:spPr>
        <p:txBody>
          <a:bodyPr anchor="t"/>
          <a:lstStyle>
            <a:lvl1pPr>
              <a:defRPr sz="1400">
                <a:latin typeface="+mn-lt"/>
              </a:defRPr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90000" y="221400"/>
            <a:ext cx="3931200" cy="1673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0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216" indent="-19764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3025" indent="-20240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380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96000"/>
            <a:ext cx="3960000" cy="3596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296000"/>
            <a:ext cx="3960000" cy="3596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598513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347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491855"/>
            <a:ext cx="4010025" cy="34016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563" y="1491855"/>
            <a:ext cx="4011612" cy="34016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323232"/>
                </a:solidFill>
              </a:rPr>
              <a:t>Ragna Solterbeck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36395-3518-41A0-994C-6B409201B822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5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7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2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1" y="108001"/>
            <a:ext cx="6877051" cy="927588"/>
          </a:xfrm>
          <a:prstGeom prst="rect">
            <a:avLst/>
          </a:prstGeom>
        </p:spPr>
        <p:txBody>
          <a:bodyPr vert="horz" lIns="0" tIns="143984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1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6" y="4155928"/>
            <a:ext cx="1547813" cy="467268"/>
          </a:xfrm>
          <a:prstGeom prst="rect">
            <a:avLst/>
          </a:prstGeom>
        </p:spPr>
        <p:txBody>
          <a:bodyPr vert="horz" lIns="107985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6" y="3562458"/>
            <a:ext cx="1547813" cy="521465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6" y="4623195"/>
            <a:ext cx="1547813" cy="180580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3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1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288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3" indent="-180953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55" indent="-179978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96" indent="-179978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69" indent="-269969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33" indent="-269969" algn="l" defTabSz="914288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288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288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288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1" y="108001"/>
            <a:ext cx="6877051" cy="927588"/>
          </a:xfrm>
          <a:prstGeom prst="rect">
            <a:avLst/>
          </a:prstGeom>
        </p:spPr>
        <p:txBody>
          <a:bodyPr vert="horz" lIns="0" tIns="0" rIns="0" bIns="179978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1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6" y="4155928"/>
            <a:ext cx="1547813" cy="467268"/>
          </a:xfrm>
          <a:prstGeom prst="rect">
            <a:avLst/>
          </a:prstGeom>
        </p:spPr>
        <p:txBody>
          <a:bodyPr vert="horz" lIns="107985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323232"/>
                </a:solidFill>
                <a:latin typeface="Arial" charset="0"/>
              </a:rPr>
              <a:t>21.03.2023</a:t>
            </a: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6" y="3562458"/>
            <a:ext cx="1547813" cy="521465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23232"/>
                </a:solidFill>
                <a:latin typeface="Arial" charset="0"/>
              </a:rPr>
              <a:t>Ragna Solterbeck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6" y="4623195"/>
            <a:ext cx="1547813" cy="180580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3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/>
  <p:txStyles>
    <p:titleStyle>
      <a:lvl1pPr algn="l" defTabSz="914288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3" indent="-180953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55" indent="-179978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96" indent="-179978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69" indent="-269969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33" indent="-269969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1" y="108001"/>
            <a:ext cx="6877051" cy="927588"/>
          </a:xfrm>
          <a:prstGeom prst="rect">
            <a:avLst/>
          </a:prstGeom>
        </p:spPr>
        <p:txBody>
          <a:bodyPr vert="horz" lIns="0" tIns="0" rIns="0" bIns="179978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1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6" y="4155928"/>
            <a:ext cx="1547813" cy="467268"/>
          </a:xfrm>
          <a:prstGeom prst="rect">
            <a:avLst/>
          </a:prstGeom>
        </p:spPr>
        <p:txBody>
          <a:bodyPr vert="horz" lIns="107985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323232"/>
                </a:solidFill>
                <a:latin typeface="Arial" charset="0"/>
              </a:rPr>
              <a:t>21.03.2023</a:t>
            </a: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6" y="3562458"/>
            <a:ext cx="1547813" cy="521465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23232"/>
                </a:solidFill>
                <a:latin typeface="Arial" charset="0"/>
              </a:rPr>
              <a:t>Ragna Solterbeck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6" y="4623195"/>
            <a:ext cx="1547813" cy="180580"/>
          </a:xfrm>
          <a:prstGeom prst="rect">
            <a:avLst/>
          </a:prstGeom>
        </p:spPr>
        <p:txBody>
          <a:bodyPr vert="horz" lIns="107985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3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/>
  <p:txStyles>
    <p:titleStyle>
      <a:lvl1pPr algn="l" defTabSz="914288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3" indent="-180953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55" indent="-179978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96" indent="-179978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69" indent="-269969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33" indent="-269969" algn="l" defTabSz="91428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28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1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8" y="108001"/>
            <a:ext cx="6877051" cy="927588"/>
          </a:xfrm>
          <a:prstGeom prst="rect">
            <a:avLst/>
          </a:prstGeom>
        </p:spPr>
        <p:txBody>
          <a:bodyPr vert="horz" lIns="0" tIns="0" rIns="0" bIns="135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8" y="1239838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3" y="4155928"/>
            <a:ext cx="1547813" cy="467268"/>
          </a:xfrm>
          <a:prstGeom prst="rect">
            <a:avLst/>
          </a:prstGeom>
        </p:spPr>
        <p:txBody>
          <a:bodyPr vert="horz" lIns="8100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323232"/>
                </a:solidFill>
                <a:latin typeface="Arial" charset="0"/>
              </a:rPr>
              <a:t>21.03.2023</a:t>
            </a: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3" y="3562455"/>
            <a:ext cx="1547813" cy="521465"/>
          </a:xfrm>
          <a:prstGeom prst="rect">
            <a:avLst/>
          </a:prstGeom>
        </p:spPr>
        <p:txBody>
          <a:bodyPr vert="horz" lIns="81000" tIns="0" rIns="0" bIns="0" rtlCol="0" anchor="b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23232"/>
                </a:solidFill>
                <a:latin typeface="Arial" charset="0"/>
              </a:rPr>
              <a:t>Ragna Solterbeck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3" y="4623196"/>
            <a:ext cx="1547813" cy="180580"/>
          </a:xfrm>
          <a:prstGeom prst="rect">
            <a:avLst/>
          </a:prstGeom>
        </p:spPr>
        <p:txBody>
          <a:bodyPr vert="horz" lIns="81000" tIns="0" rIns="0" bIns="0" rtlCol="0" anchor="b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9F6DC5-C05A-497F-AFEA-37AED0D0C488}" type="slidenum">
              <a:rPr lang="de-DE" smtClean="0">
                <a:solidFill>
                  <a:srgbClr val="323232"/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0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5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1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5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4" r:id="rId19"/>
    <p:sldLayoutId id="2147483725" r:id="rId20"/>
  </p:sldLayoutIdLst>
  <p:transition>
    <p:fade/>
  </p:transition>
  <p:hf hdr="0"/>
  <p:txStyles>
    <p:titleStyle>
      <a:lvl1pPr algn="l" defTabSz="685800" rtl="0" eaLnBrk="1" latinLnBrk="0" hangingPunct="1">
        <a:spcBef>
          <a:spcPct val="0"/>
        </a:spcBef>
        <a:buNone/>
        <a:defRPr sz="15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indent="-135731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03622" indent="-13500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2500" indent="-20250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>
          <a:schemeClr val="accent1"/>
        </a:buClr>
        <a:buSzPct val="100000"/>
        <a:buFont typeface="+mj-lt"/>
        <a:buAutoNum type="arabi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405000" indent="-20250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>
          <a:schemeClr val="accent1"/>
        </a:buClr>
        <a:buSzPct val="100000"/>
        <a:buFont typeface="+mj-lt"/>
        <a:buAutoNum type="alphaLcParenR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90000"/>
        <a:buFont typeface="Arial" panose="020B0604020202020204" pitchFamily="34" charset="0"/>
        <a:buNone/>
        <a:defRPr sz="12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roceedings.org/2022/conf/edbt/paper-19.pd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oceedings.org/2022/conf/edbt/paper-1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andas.pydata.org/docs/user_guide/index.html#user-gui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Licht enthält.&#10;&#10;Automatisch generierte Beschreibung">
            <a:extLst>
              <a:ext uri="{FF2B5EF4-FFF2-40B4-BE49-F238E27FC236}">
                <a16:creationId xmlns:a16="http://schemas.microsoft.com/office/drawing/2014/main" id="{859764C2-6D3E-3544-F65D-92DE1173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9" r="-2" b="-2"/>
          <a:stretch/>
        </p:blipFill>
        <p:spPr>
          <a:xfrm>
            <a:off x="3028950" y="10"/>
            <a:ext cx="3059664" cy="3841296"/>
          </a:xfrm>
          <a:custGeom>
            <a:avLst/>
            <a:gdLst/>
            <a:ahLst/>
            <a:cxnLst/>
            <a:rect l="l" t="t" r="r" b="b"/>
            <a:pathLst>
              <a:path w="4079551" h="5121742">
                <a:moveTo>
                  <a:pt x="0" y="0"/>
                </a:moveTo>
                <a:lnTo>
                  <a:pt x="1995194" y="0"/>
                </a:lnTo>
                <a:lnTo>
                  <a:pt x="2066032" y="17448"/>
                </a:lnTo>
                <a:cubicBezTo>
                  <a:pt x="2128997" y="23966"/>
                  <a:pt x="2110147" y="27214"/>
                  <a:pt x="2159511" y="26888"/>
                </a:cubicBezTo>
                <a:cubicBezTo>
                  <a:pt x="2164432" y="26525"/>
                  <a:pt x="2173850" y="35708"/>
                  <a:pt x="2192911" y="33431"/>
                </a:cubicBezTo>
                <a:cubicBezTo>
                  <a:pt x="2223081" y="37362"/>
                  <a:pt x="2206425" y="48416"/>
                  <a:pt x="2245068" y="52056"/>
                </a:cubicBezTo>
                <a:cubicBezTo>
                  <a:pt x="2241495" y="55478"/>
                  <a:pt x="2279354" y="53783"/>
                  <a:pt x="2283002" y="65933"/>
                </a:cubicBezTo>
                <a:cubicBezTo>
                  <a:pt x="2299420" y="69803"/>
                  <a:pt x="2324641" y="73066"/>
                  <a:pt x="2343575" y="75274"/>
                </a:cubicBezTo>
                <a:cubicBezTo>
                  <a:pt x="2371943" y="81224"/>
                  <a:pt x="2386065" y="87641"/>
                  <a:pt x="2390257" y="91880"/>
                </a:cubicBezTo>
                <a:cubicBezTo>
                  <a:pt x="2418657" y="98611"/>
                  <a:pt x="2415586" y="99822"/>
                  <a:pt x="2452878" y="114104"/>
                </a:cubicBezTo>
                <a:cubicBezTo>
                  <a:pt x="2474763" y="108974"/>
                  <a:pt x="2493568" y="120070"/>
                  <a:pt x="2502728" y="130204"/>
                </a:cubicBezTo>
                <a:cubicBezTo>
                  <a:pt x="2527501" y="139804"/>
                  <a:pt x="2581310" y="162727"/>
                  <a:pt x="2616700" y="165762"/>
                </a:cubicBezTo>
                <a:cubicBezTo>
                  <a:pt x="2670822" y="165032"/>
                  <a:pt x="2655678" y="176304"/>
                  <a:pt x="2679757" y="184874"/>
                </a:cubicBezTo>
                <a:cubicBezTo>
                  <a:pt x="2698501" y="195527"/>
                  <a:pt x="2695893" y="186329"/>
                  <a:pt x="2715454" y="199796"/>
                </a:cubicBezTo>
                <a:lnTo>
                  <a:pt x="2751684" y="215417"/>
                </a:lnTo>
                <a:lnTo>
                  <a:pt x="2795379" y="239878"/>
                </a:lnTo>
                <a:lnTo>
                  <a:pt x="2805381" y="246602"/>
                </a:lnTo>
                <a:cubicBezTo>
                  <a:pt x="2810511" y="246626"/>
                  <a:pt x="2813766" y="247045"/>
                  <a:pt x="2815845" y="247782"/>
                </a:cubicBezTo>
                <a:cubicBezTo>
                  <a:pt x="2815896" y="247881"/>
                  <a:pt x="2815949" y="247980"/>
                  <a:pt x="2816000" y="248079"/>
                </a:cubicBezTo>
                <a:lnTo>
                  <a:pt x="2830764" y="251040"/>
                </a:lnTo>
                <a:cubicBezTo>
                  <a:pt x="2847879" y="251404"/>
                  <a:pt x="2882218" y="277370"/>
                  <a:pt x="2898472" y="276678"/>
                </a:cubicBezTo>
                <a:cubicBezTo>
                  <a:pt x="2905647" y="293133"/>
                  <a:pt x="2902453" y="265766"/>
                  <a:pt x="2929804" y="280704"/>
                </a:cubicBezTo>
                <a:cubicBezTo>
                  <a:pt x="2941996" y="282696"/>
                  <a:pt x="2947122" y="284716"/>
                  <a:pt x="2957338" y="286247"/>
                </a:cubicBezTo>
                <a:cubicBezTo>
                  <a:pt x="2957479" y="286667"/>
                  <a:pt x="2990960" y="289467"/>
                  <a:pt x="2991101" y="289887"/>
                </a:cubicBezTo>
                <a:lnTo>
                  <a:pt x="3015504" y="293980"/>
                </a:lnTo>
                <a:lnTo>
                  <a:pt x="3021078" y="296051"/>
                </a:lnTo>
                <a:lnTo>
                  <a:pt x="3053567" y="292851"/>
                </a:lnTo>
                <a:lnTo>
                  <a:pt x="3069787" y="292672"/>
                </a:lnTo>
                <a:lnTo>
                  <a:pt x="3075539" y="289579"/>
                </a:lnTo>
                <a:cubicBezTo>
                  <a:pt x="3081105" y="287930"/>
                  <a:pt x="3088240" y="287741"/>
                  <a:pt x="3098888" y="290860"/>
                </a:cubicBezTo>
                <a:lnTo>
                  <a:pt x="3101129" y="292153"/>
                </a:lnTo>
                <a:lnTo>
                  <a:pt x="3133932" y="286561"/>
                </a:lnTo>
                <a:cubicBezTo>
                  <a:pt x="3140944" y="284784"/>
                  <a:pt x="3168952" y="294171"/>
                  <a:pt x="3174858" y="290616"/>
                </a:cubicBezTo>
                <a:cubicBezTo>
                  <a:pt x="3230764" y="295457"/>
                  <a:pt x="3264969" y="278925"/>
                  <a:pt x="3333227" y="290351"/>
                </a:cubicBezTo>
                <a:cubicBezTo>
                  <a:pt x="3378919" y="294938"/>
                  <a:pt x="3404596" y="294841"/>
                  <a:pt x="3434083" y="298450"/>
                </a:cubicBezTo>
                <a:cubicBezTo>
                  <a:pt x="3463570" y="302059"/>
                  <a:pt x="3491152" y="308462"/>
                  <a:pt x="3510149" y="312007"/>
                </a:cubicBezTo>
                <a:cubicBezTo>
                  <a:pt x="3529146" y="315552"/>
                  <a:pt x="3524019" y="317217"/>
                  <a:pt x="3548064" y="319723"/>
                </a:cubicBezTo>
                <a:cubicBezTo>
                  <a:pt x="3572109" y="322229"/>
                  <a:pt x="3631075" y="320322"/>
                  <a:pt x="3654421" y="327043"/>
                </a:cubicBezTo>
                <a:cubicBezTo>
                  <a:pt x="3679638" y="326359"/>
                  <a:pt x="3682937" y="337391"/>
                  <a:pt x="3696714" y="336075"/>
                </a:cubicBezTo>
                <a:cubicBezTo>
                  <a:pt x="3767949" y="352546"/>
                  <a:pt x="3827292" y="349618"/>
                  <a:pt x="3913983" y="346950"/>
                </a:cubicBezTo>
                <a:cubicBezTo>
                  <a:pt x="3971130" y="351831"/>
                  <a:pt x="3970098" y="354607"/>
                  <a:pt x="3995145" y="357420"/>
                </a:cubicBezTo>
                <a:cubicBezTo>
                  <a:pt x="4002790" y="360247"/>
                  <a:pt x="4006581" y="350414"/>
                  <a:pt x="4013468" y="354306"/>
                </a:cubicBezTo>
                <a:lnTo>
                  <a:pt x="4048834" y="359505"/>
                </a:lnTo>
                <a:lnTo>
                  <a:pt x="4074799" y="369645"/>
                </a:lnTo>
                <a:lnTo>
                  <a:pt x="4079551" y="370898"/>
                </a:lnTo>
                <a:lnTo>
                  <a:pt x="4079551" y="5121742"/>
                </a:lnTo>
                <a:lnTo>
                  <a:pt x="4068742" y="5113500"/>
                </a:lnTo>
                <a:cubicBezTo>
                  <a:pt x="4063338" y="5107661"/>
                  <a:pt x="4059868" y="5101409"/>
                  <a:pt x="4058894" y="5094665"/>
                </a:cubicBezTo>
                <a:cubicBezTo>
                  <a:pt x="3987852" y="5077156"/>
                  <a:pt x="4047488" y="5077984"/>
                  <a:pt x="3952029" y="5063154"/>
                </a:cubicBezTo>
                <a:cubicBezTo>
                  <a:pt x="3867363" y="5050598"/>
                  <a:pt x="3615061" y="5028910"/>
                  <a:pt x="3557637" y="5010001"/>
                </a:cubicBezTo>
                <a:cubicBezTo>
                  <a:pt x="3479990" y="5000422"/>
                  <a:pt x="3519950" y="4999882"/>
                  <a:pt x="3486145" y="5005680"/>
                </a:cubicBezTo>
                <a:cubicBezTo>
                  <a:pt x="3429218" y="5014226"/>
                  <a:pt x="3425986" y="4996913"/>
                  <a:pt x="3388517" y="4998135"/>
                </a:cubicBezTo>
                <a:cubicBezTo>
                  <a:pt x="3332792" y="4985135"/>
                  <a:pt x="3225211" y="4978839"/>
                  <a:pt x="3151800" y="4964999"/>
                </a:cubicBezTo>
                <a:cubicBezTo>
                  <a:pt x="3089955" y="4955605"/>
                  <a:pt x="3078013" y="4941781"/>
                  <a:pt x="3017820" y="4936923"/>
                </a:cubicBezTo>
                <a:cubicBezTo>
                  <a:pt x="2983861" y="4928606"/>
                  <a:pt x="2965335" y="4947639"/>
                  <a:pt x="2948051" y="4915098"/>
                </a:cubicBezTo>
                <a:cubicBezTo>
                  <a:pt x="2926332" y="4902193"/>
                  <a:pt x="2886343" y="4901643"/>
                  <a:pt x="2850186" y="4894812"/>
                </a:cubicBezTo>
                <a:cubicBezTo>
                  <a:pt x="2832001" y="4893294"/>
                  <a:pt x="2812810" y="4898744"/>
                  <a:pt x="2773357" y="4888477"/>
                </a:cubicBezTo>
                <a:cubicBezTo>
                  <a:pt x="2743350" y="4880689"/>
                  <a:pt x="2708497" y="4865066"/>
                  <a:pt x="2705025" y="4886289"/>
                </a:cubicBezTo>
                <a:cubicBezTo>
                  <a:pt x="2674575" y="4858628"/>
                  <a:pt x="2685763" y="4877642"/>
                  <a:pt x="2646233" y="4877189"/>
                </a:cubicBezTo>
                <a:cubicBezTo>
                  <a:pt x="2543240" y="4848149"/>
                  <a:pt x="2501889" y="4866909"/>
                  <a:pt x="2424169" y="4851885"/>
                </a:cubicBezTo>
                <a:cubicBezTo>
                  <a:pt x="2404486" y="4833480"/>
                  <a:pt x="2400682" y="4878338"/>
                  <a:pt x="2350685" y="4835310"/>
                </a:cubicBezTo>
                <a:cubicBezTo>
                  <a:pt x="2346969" y="4837458"/>
                  <a:pt x="2324430" y="4815003"/>
                  <a:pt x="2309189" y="4809282"/>
                </a:cubicBezTo>
                <a:cubicBezTo>
                  <a:pt x="2293948" y="4803561"/>
                  <a:pt x="2272811" y="4801970"/>
                  <a:pt x="2259235" y="4800986"/>
                </a:cubicBezTo>
                <a:cubicBezTo>
                  <a:pt x="2245658" y="4800001"/>
                  <a:pt x="2243609" y="4803372"/>
                  <a:pt x="2227729" y="4803372"/>
                </a:cubicBezTo>
                <a:cubicBezTo>
                  <a:pt x="2211848" y="4803372"/>
                  <a:pt x="2190174" y="4790407"/>
                  <a:pt x="2160878" y="4813279"/>
                </a:cubicBezTo>
                <a:cubicBezTo>
                  <a:pt x="2146951" y="4811561"/>
                  <a:pt x="2155252" y="4798893"/>
                  <a:pt x="2144167" y="4793069"/>
                </a:cubicBezTo>
                <a:cubicBezTo>
                  <a:pt x="2138625" y="4790157"/>
                  <a:pt x="2130209" y="4787368"/>
                  <a:pt x="2121162" y="4784859"/>
                </a:cubicBezTo>
                <a:lnTo>
                  <a:pt x="2094401" y="4778344"/>
                </a:lnTo>
                <a:lnTo>
                  <a:pt x="2094882" y="4776919"/>
                </a:lnTo>
                <a:cubicBezTo>
                  <a:pt x="2092677" y="4775558"/>
                  <a:pt x="2089097" y="4774323"/>
                  <a:pt x="2087794" y="4774223"/>
                </a:cubicBezTo>
                <a:cubicBezTo>
                  <a:pt x="2086491" y="4774123"/>
                  <a:pt x="2087466" y="4775159"/>
                  <a:pt x="2094371" y="4778337"/>
                </a:cubicBezTo>
                <a:lnTo>
                  <a:pt x="2094401" y="4778344"/>
                </a:lnTo>
                <a:lnTo>
                  <a:pt x="2093715" y="4780377"/>
                </a:lnTo>
                <a:cubicBezTo>
                  <a:pt x="2089515" y="4780985"/>
                  <a:pt x="2080286" y="4780711"/>
                  <a:pt x="2062375" y="4778549"/>
                </a:cubicBezTo>
                <a:cubicBezTo>
                  <a:pt x="2042674" y="4771181"/>
                  <a:pt x="2014477" y="4774492"/>
                  <a:pt x="1994248" y="4768862"/>
                </a:cubicBezTo>
                <a:cubicBezTo>
                  <a:pt x="1974019" y="4763231"/>
                  <a:pt x="1952871" y="4755713"/>
                  <a:pt x="1937256" y="4751678"/>
                </a:cubicBezTo>
                <a:cubicBezTo>
                  <a:pt x="1907785" y="4744300"/>
                  <a:pt x="1899543" y="4740617"/>
                  <a:pt x="1881810" y="4737737"/>
                </a:cubicBezTo>
                <a:cubicBezTo>
                  <a:pt x="1864077" y="4734858"/>
                  <a:pt x="1845240" y="4734501"/>
                  <a:pt x="1830859" y="4734403"/>
                </a:cubicBezTo>
                <a:cubicBezTo>
                  <a:pt x="1816479" y="4734305"/>
                  <a:pt x="1813540" y="4739700"/>
                  <a:pt x="1795527" y="4737148"/>
                </a:cubicBezTo>
                <a:cubicBezTo>
                  <a:pt x="1766274" y="4729435"/>
                  <a:pt x="1769196" y="4730400"/>
                  <a:pt x="1733366" y="4726150"/>
                </a:cubicBezTo>
                <a:lnTo>
                  <a:pt x="1642377" y="4726617"/>
                </a:lnTo>
                <a:lnTo>
                  <a:pt x="1611957" y="4723904"/>
                </a:lnTo>
                <a:cubicBezTo>
                  <a:pt x="1601202" y="4725929"/>
                  <a:pt x="1590447" y="4714121"/>
                  <a:pt x="1579694" y="4716145"/>
                </a:cubicBezTo>
                <a:lnTo>
                  <a:pt x="1529000" y="4712292"/>
                </a:lnTo>
                <a:cubicBezTo>
                  <a:pt x="1506629" y="4692374"/>
                  <a:pt x="1502551" y="4712551"/>
                  <a:pt x="1486695" y="4707303"/>
                </a:cubicBezTo>
                <a:cubicBezTo>
                  <a:pt x="1459462" y="4696523"/>
                  <a:pt x="1453852" y="4697563"/>
                  <a:pt x="1426366" y="4687718"/>
                </a:cubicBezTo>
                <a:cubicBezTo>
                  <a:pt x="1412560" y="4689453"/>
                  <a:pt x="1397512" y="4684365"/>
                  <a:pt x="1384037" y="4687843"/>
                </a:cubicBezTo>
                <a:lnTo>
                  <a:pt x="1346996" y="4686184"/>
                </a:lnTo>
                <a:lnTo>
                  <a:pt x="1308817" y="4690023"/>
                </a:lnTo>
                <a:lnTo>
                  <a:pt x="1268850" y="4701204"/>
                </a:lnTo>
                <a:cubicBezTo>
                  <a:pt x="1253323" y="4701949"/>
                  <a:pt x="1236826" y="4700974"/>
                  <a:pt x="1218909" y="4697243"/>
                </a:cubicBezTo>
                <a:cubicBezTo>
                  <a:pt x="1204883" y="4695263"/>
                  <a:pt x="1183521" y="4694006"/>
                  <a:pt x="1167081" y="4681108"/>
                </a:cubicBezTo>
                <a:cubicBezTo>
                  <a:pt x="1150641" y="4668210"/>
                  <a:pt x="1027982" y="4656956"/>
                  <a:pt x="1028065" y="4656732"/>
                </a:cubicBezTo>
                <a:cubicBezTo>
                  <a:pt x="997413" y="4653433"/>
                  <a:pt x="998916" y="4666066"/>
                  <a:pt x="983167" y="4667463"/>
                </a:cubicBezTo>
                <a:cubicBezTo>
                  <a:pt x="967418" y="4668859"/>
                  <a:pt x="959283" y="4663456"/>
                  <a:pt x="933575" y="4665113"/>
                </a:cubicBezTo>
                <a:cubicBezTo>
                  <a:pt x="907867" y="4666771"/>
                  <a:pt x="856664" y="4676890"/>
                  <a:pt x="828922" y="4677409"/>
                </a:cubicBezTo>
                <a:cubicBezTo>
                  <a:pt x="808598" y="4677652"/>
                  <a:pt x="807933" y="4665718"/>
                  <a:pt x="785859" y="4661311"/>
                </a:cubicBezTo>
                <a:cubicBezTo>
                  <a:pt x="764346" y="4676275"/>
                  <a:pt x="708123" y="4640980"/>
                  <a:pt x="709519" y="4662282"/>
                </a:cubicBezTo>
                <a:cubicBezTo>
                  <a:pt x="657776" y="4649495"/>
                  <a:pt x="666334" y="4651568"/>
                  <a:pt x="642835" y="4656529"/>
                </a:cubicBezTo>
                <a:lnTo>
                  <a:pt x="617041" y="4662947"/>
                </a:lnTo>
                <a:lnTo>
                  <a:pt x="530174" y="4659157"/>
                </a:lnTo>
                <a:lnTo>
                  <a:pt x="522967" y="4664296"/>
                </a:lnTo>
                <a:lnTo>
                  <a:pt x="505439" y="4665425"/>
                </a:lnTo>
                <a:lnTo>
                  <a:pt x="498947" y="4666124"/>
                </a:lnTo>
                <a:lnTo>
                  <a:pt x="494921" y="4663656"/>
                </a:lnTo>
                <a:cubicBezTo>
                  <a:pt x="492531" y="4662547"/>
                  <a:pt x="490756" y="4662473"/>
                  <a:pt x="489479" y="4664277"/>
                </a:cubicBezTo>
                <a:cubicBezTo>
                  <a:pt x="489277" y="4665254"/>
                  <a:pt x="489077" y="4666231"/>
                  <a:pt x="488876" y="4667208"/>
                </a:cubicBezTo>
                <a:lnTo>
                  <a:pt x="454603" y="4670897"/>
                </a:lnTo>
                <a:lnTo>
                  <a:pt x="208211" y="4676399"/>
                </a:lnTo>
                <a:cubicBezTo>
                  <a:pt x="153499" y="4693629"/>
                  <a:pt x="92158" y="4691047"/>
                  <a:pt x="29399" y="4685637"/>
                </a:cubicBezTo>
                <a:lnTo>
                  <a:pt x="0" y="4683114"/>
                </a:lnTo>
                <a:close/>
              </a:path>
            </a:pathLst>
          </a:custGeom>
        </p:spPr>
      </p:pic>
      <p:pic>
        <p:nvPicPr>
          <p:cNvPr id="5" name="Grafik 4" descr="Ein Bild, das draußen, Backstein enthält.&#10;&#10;Automatisch generierte Beschreibung">
            <a:extLst>
              <a:ext uri="{FF2B5EF4-FFF2-40B4-BE49-F238E27FC236}">
                <a16:creationId xmlns:a16="http://schemas.microsoft.com/office/drawing/2014/main" id="{443C523D-7820-928B-3B75-816BCEDDBC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3" b="1"/>
          <a:stretch/>
        </p:blipFill>
        <p:spPr>
          <a:xfrm>
            <a:off x="20" y="10"/>
            <a:ext cx="3033206" cy="3529949"/>
          </a:xfrm>
          <a:custGeom>
            <a:avLst/>
            <a:gdLst/>
            <a:ahLst/>
            <a:cxnLst/>
            <a:rect l="l" t="t" r="r" b="b"/>
            <a:pathLst>
              <a:path w="4044302" h="4706612">
                <a:moveTo>
                  <a:pt x="0" y="0"/>
                </a:moveTo>
                <a:lnTo>
                  <a:pt x="4044302" y="0"/>
                </a:lnTo>
                <a:lnTo>
                  <a:pt x="4044302" y="4683603"/>
                </a:lnTo>
                <a:lnTo>
                  <a:pt x="3973451" y="4677522"/>
                </a:lnTo>
                <a:cubicBezTo>
                  <a:pt x="3942015" y="4675526"/>
                  <a:pt x="3910877" y="4674945"/>
                  <a:pt x="3880688" y="4677902"/>
                </a:cubicBezTo>
                <a:cubicBezTo>
                  <a:pt x="3854349" y="4668373"/>
                  <a:pt x="3867024" y="4694267"/>
                  <a:pt x="3804472" y="4706612"/>
                </a:cubicBezTo>
                <a:cubicBezTo>
                  <a:pt x="3769790" y="4699764"/>
                  <a:pt x="3709689" y="4672031"/>
                  <a:pt x="3671141" y="4669214"/>
                </a:cubicBezTo>
                <a:cubicBezTo>
                  <a:pt x="3634430" y="4661806"/>
                  <a:pt x="3632993" y="4657630"/>
                  <a:pt x="3609792" y="4651280"/>
                </a:cubicBezTo>
                <a:cubicBezTo>
                  <a:pt x="3586591" y="4644931"/>
                  <a:pt x="3596838" y="4646444"/>
                  <a:pt x="3550675" y="4644949"/>
                </a:cubicBezTo>
                <a:cubicBezTo>
                  <a:pt x="3513195" y="4640338"/>
                  <a:pt x="3398385" y="4630109"/>
                  <a:pt x="3362699" y="4629669"/>
                </a:cubicBezTo>
                <a:cubicBezTo>
                  <a:pt x="3327014" y="4629229"/>
                  <a:pt x="3350265" y="4628980"/>
                  <a:pt x="3317820" y="4628473"/>
                </a:cubicBezTo>
                <a:cubicBezTo>
                  <a:pt x="3291761" y="4635373"/>
                  <a:pt x="3220279" y="4625153"/>
                  <a:pt x="3202541" y="4611353"/>
                </a:cubicBezTo>
                <a:cubicBezTo>
                  <a:pt x="3176498" y="4608414"/>
                  <a:pt x="3173034" y="4597692"/>
                  <a:pt x="3165095" y="4593183"/>
                </a:cubicBezTo>
                <a:cubicBezTo>
                  <a:pt x="3157156" y="4588674"/>
                  <a:pt x="3151440" y="4597640"/>
                  <a:pt x="3142614" y="4593521"/>
                </a:cubicBezTo>
                <a:cubicBezTo>
                  <a:pt x="3133788" y="4589402"/>
                  <a:pt x="3119786" y="4585666"/>
                  <a:pt x="3108607" y="4586122"/>
                </a:cubicBezTo>
                <a:cubicBezTo>
                  <a:pt x="3097429" y="4586579"/>
                  <a:pt x="3083057" y="4584832"/>
                  <a:pt x="3060172" y="4583967"/>
                </a:cubicBezTo>
                <a:cubicBezTo>
                  <a:pt x="3037288" y="4583102"/>
                  <a:pt x="3008898" y="4580847"/>
                  <a:pt x="2971297" y="4580934"/>
                </a:cubicBezTo>
                <a:cubicBezTo>
                  <a:pt x="2936460" y="4577753"/>
                  <a:pt x="2952539" y="4581456"/>
                  <a:pt x="2872577" y="4576652"/>
                </a:cubicBezTo>
                <a:cubicBezTo>
                  <a:pt x="2845447" y="4572221"/>
                  <a:pt x="2833971" y="4557733"/>
                  <a:pt x="2814205" y="4559580"/>
                </a:cubicBezTo>
                <a:cubicBezTo>
                  <a:pt x="2790909" y="4543112"/>
                  <a:pt x="2768526" y="4546849"/>
                  <a:pt x="2754311" y="4545459"/>
                </a:cubicBezTo>
                <a:cubicBezTo>
                  <a:pt x="2740096" y="4544070"/>
                  <a:pt x="2737019" y="4543662"/>
                  <a:pt x="2723224" y="4546010"/>
                </a:cubicBezTo>
                <a:cubicBezTo>
                  <a:pt x="2709430" y="4548359"/>
                  <a:pt x="2687410" y="4554101"/>
                  <a:pt x="2672793" y="4554314"/>
                </a:cubicBezTo>
                <a:cubicBezTo>
                  <a:pt x="2658176" y="4554527"/>
                  <a:pt x="2649574" y="4546685"/>
                  <a:pt x="2635521" y="4547286"/>
                </a:cubicBezTo>
                <a:cubicBezTo>
                  <a:pt x="2621467" y="4547887"/>
                  <a:pt x="2621767" y="4560245"/>
                  <a:pt x="2588471" y="4557919"/>
                </a:cubicBezTo>
                <a:lnTo>
                  <a:pt x="2439275" y="4540387"/>
                </a:lnTo>
                <a:cubicBezTo>
                  <a:pt x="2417784" y="4540194"/>
                  <a:pt x="2396292" y="4546221"/>
                  <a:pt x="2374801" y="4546028"/>
                </a:cubicBezTo>
                <a:cubicBezTo>
                  <a:pt x="2331700" y="4546603"/>
                  <a:pt x="2372806" y="4559122"/>
                  <a:pt x="2318618" y="4550990"/>
                </a:cubicBezTo>
                <a:cubicBezTo>
                  <a:pt x="2264430" y="4533528"/>
                  <a:pt x="2150787" y="4518120"/>
                  <a:pt x="2084135" y="4520400"/>
                </a:cubicBezTo>
                <a:lnTo>
                  <a:pt x="2010848" y="4500404"/>
                </a:lnTo>
                <a:lnTo>
                  <a:pt x="1962215" y="4501400"/>
                </a:lnTo>
                <a:lnTo>
                  <a:pt x="1926990" y="4495570"/>
                </a:lnTo>
                <a:cubicBezTo>
                  <a:pt x="1909127" y="4479452"/>
                  <a:pt x="1902510" y="4484082"/>
                  <a:pt x="1884649" y="4474880"/>
                </a:cubicBezTo>
                <a:cubicBezTo>
                  <a:pt x="1864462" y="4463930"/>
                  <a:pt x="1869383" y="4485922"/>
                  <a:pt x="1816219" y="4470938"/>
                </a:cubicBezTo>
                <a:cubicBezTo>
                  <a:pt x="1786214" y="4478916"/>
                  <a:pt x="1794086" y="4458547"/>
                  <a:pt x="1768335" y="4471096"/>
                </a:cubicBezTo>
                <a:cubicBezTo>
                  <a:pt x="1756010" y="4466078"/>
                  <a:pt x="1737157" y="4463295"/>
                  <a:pt x="1725889" y="4456707"/>
                </a:cubicBezTo>
                <a:lnTo>
                  <a:pt x="1704987" y="4453275"/>
                </a:lnTo>
                <a:lnTo>
                  <a:pt x="1678857" y="4447221"/>
                </a:lnTo>
                <a:lnTo>
                  <a:pt x="1674568" y="4435925"/>
                </a:lnTo>
                <a:lnTo>
                  <a:pt x="1634075" y="4429269"/>
                </a:lnTo>
                <a:cubicBezTo>
                  <a:pt x="1619699" y="4424763"/>
                  <a:pt x="1607040" y="4412316"/>
                  <a:pt x="1588492" y="4411465"/>
                </a:cubicBezTo>
                <a:cubicBezTo>
                  <a:pt x="1548666" y="4404488"/>
                  <a:pt x="1441540" y="4396830"/>
                  <a:pt x="1402240" y="4391911"/>
                </a:cubicBezTo>
                <a:cubicBezTo>
                  <a:pt x="1362940" y="4386992"/>
                  <a:pt x="1383536" y="4385271"/>
                  <a:pt x="1352691" y="4381952"/>
                </a:cubicBezTo>
                <a:cubicBezTo>
                  <a:pt x="1322602" y="4385447"/>
                  <a:pt x="1230331" y="4373936"/>
                  <a:pt x="1213419" y="4358161"/>
                </a:cubicBezTo>
                <a:cubicBezTo>
                  <a:pt x="1194291" y="4352958"/>
                  <a:pt x="1171642" y="4355246"/>
                  <a:pt x="1163347" y="4339486"/>
                </a:cubicBezTo>
                <a:cubicBezTo>
                  <a:pt x="1149374" y="4320060"/>
                  <a:pt x="1081104" y="4339702"/>
                  <a:pt x="1091517" y="4319884"/>
                </a:cubicBezTo>
                <a:cubicBezTo>
                  <a:pt x="1067291" y="4326517"/>
                  <a:pt x="1046078" y="4319455"/>
                  <a:pt x="1025956" y="4309010"/>
                </a:cubicBezTo>
                <a:lnTo>
                  <a:pt x="1004286" y="4296626"/>
                </a:lnTo>
                <a:lnTo>
                  <a:pt x="983819" y="4298478"/>
                </a:lnTo>
                <a:cubicBezTo>
                  <a:pt x="974051" y="4282658"/>
                  <a:pt x="953984" y="4293628"/>
                  <a:pt x="939204" y="4282411"/>
                </a:cubicBezTo>
                <a:lnTo>
                  <a:pt x="915836" y="4272323"/>
                </a:lnTo>
                <a:lnTo>
                  <a:pt x="899731" y="4266965"/>
                </a:lnTo>
                <a:lnTo>
                  <a:pt x="893886" y="4264715"/>
                </a:lnTo>
                <a:lnTo>
                  <a:pt x="889021" y="4266066"/>
                </a:lnTo>
                <a:cubicBezTo>
                  <a:pt x="886286" y="4266531"/>
                  <a:pt x="884573" y="4266166"/>
                  <a:pt x="884135" y="4264147"/>
                </a:cubicBezTo>
                <a:lnTo>
                  <a:pt x="884818" y="4261224"/>
                </a:lnTo>
                <a:lnTo>
                  <a:pt x="820228" y="4266638"/>
                </a:lnTo>
                <a:lnTo>
                  <a:pt x="788402" y="4263209"/>
                </a:lnTo>
                <a:cubicBezTo>
                  <a:pt x="756573" y="4279518"/>
                  <a:pt x="718864" y="4245871"/>
                  <a:pt x="687574" y="4276905"/>
                </a:cubicBezTo>
                <a:lnTo>
                  <a:pt x="556383" y="4277125"/>
                </a:lnTo>
                <a:lnTo>
                  <a:pt x="497122" y="4273689"/>
                </a:lnTo>
                <a:cubicBezTo>
                  <a:pt x="484020" y="4279519"/>
                  <a:pt x="445941" y="4269992"/>
                  <a:pt x="454008" y="4273811"/>
                </a:cubicBezTo>
                <a:lnTo>
                  <a:pt x="394229" y="4278215"/>
                </a:lnTo>
                <a:lnTo>
                  <a:pt x="386356" y="4282251"/>
                </a:lnTo>
                <a:lnTo>
                  <a:pt x="383576" y="4284364"/>
                </a:lnTo>
                <a:lnTo>
                  <a:pt x="370039" y="4285533"/>
                </a:lnTo>
                <a:cubicBezTo>
                  <a:pt x="361618" y="4289428"/>
                  <a:pt x="359083" y="4297501"/>
                  <a:pt x="350141" y="4300911"/>
                </a:cubicBezTo>
                <a:cubicBezTo>
                  <a:pt x="345670" y="4302616"/>
                  <a:pt x="339596" y="4303155"/>
                  <a:pt x="330385" y="4301424"/>
                </a:cubicBezTo>
                <a:cubicBezTo>
                  <a:pt x="329804" y="4289693"/>
                  <a:pt x="314374" y="4293109"/>
                  <a:pt x="297835" y="4297065"/>
                </a:cubicBezTo>
                <a:lnTo>
                  <a:pt x="282816" y="4299894"/>
                </a:lnTo>
                <a:lnTo>
                  <a:pt x="281368" y="4300653"/>
                </a:lnTo>
                <a:lnTo>
                  <a:pt x="280684" y="4300295"/>
                </a:lnTo>
                <a:lnTo>
                  <a:pt x="273908" y="4301571"/>
                </a:lnTo>
                <a:cubicBezTo>
                  <a:pt x="266799" y="4301990"/>
                  <a:pt x="261129" y="4300718"/>
                  <a:pt x="258614" y="4295926"/>
                </a:cubicBezTo>
                <a:cubicBezTo>
                  <a:pt x="242516" y="4327823"/>
                  <a:pt x="214979" y="4309338"/>
                  <a:pt x="182068" y="4323284"/>
                </a:cubicBezTo>
                <a:cubicBezTo>
                  <a:pt x="157942" y="4332898"/>
                  <a:pt x="153812" y="4326151"/>
                  <a:pt x="128666" y="4331122"/>
                </a:cubicBezTo>
                <a:cubicBezTo>
                  <a:pt x="77925" y="4373333"/>
                  <a:pt x="87445" y="4341355"/>
                  <a:pt x="21563" y="4371972"/>
                </a:cubicBezTo>
                <a:lnTo>
                  <a:pt x="0" y="4383632"/>
                </a:lnTo>
                <a:close/>
              </a:path>
            </a:pathLst>
          </a:custGeom>
        </p:spPr>
      </p:pic>
      <p:pic>
        <p:nvPicPr>
          <p:cNvPr id="9" name="Grafik 8" descr="Ein Bild, das Im Haus, Tastatur, lila, Roboter enthält.&#10;&#10;Automatisch generierte Beschreibung">
            <a:extLst>
              <a:ext uri="{FF2B5EF4-FFF2-40B4-BE49-F238E27FC236}">
                <a16:creationId xmlns:a16="http://schemas.microsoft.com/office/drawing/2014/main" id="{816B014D-08C1-2F77-096C-10229D026B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r="14673" b="-5"/>
          <a:stretch/>
        </p:blipFill>
        <p:spPr>
          <a:xfrm>
            <a:off x="6088614" y="278174"/>
            <a:ext cx="3055386" cy="3823391"/>
          </a:xfrm>
          <a:custGeom>
            <a:avLst/>
            <a:gdLst/>
            <a:ahLst/>
            <a:cxnLst/>
            <a:rect l="l" t="t" r="r" b="b"/>
            <a:pathLst>
              <a:path w="4073848" h="5097855">
                <a:moveTo>
                  <a:pt x="0" y="0"/>
                </a:moveTo>
                <a:lnTo>
                  <a:pt x="19820" y="5180"/>
                </a:lnTo>
                <a:lnTo>
                  <a:pt x="49402" y="7911"/>
                </a:lnTo>
                <a:cubicBezTo>
                  <a:pt x="58464" y="10327"/>
                  <a:pt x="59058" y="18121"/>
                  <a:pt x="71002" y="17994"/>
                </a:cubicBezTo>
                <a:cubicBezTo>
                  <a:pt x="107266" y="23166"/>
                  <a:pt x="172585" y="27649"/>
                  <a:pt x="221893" y="33346"/>
                </a:cubicBezTo>
                <a:cubicBezTo>
                  <a:pt x="246320" y="29951"/>
                  <a:pt x="281352" y="36453"/>
                  <a:pt x="291482" y="46142"/>
                </a:cubicBezTo>
                <a:cubicBezTo>
                  <a:pt x="303579" y="48837"/>
                  <a:pt x="332739" y="48886"/>
                  <a:pt x="344505" y="46978"/>
                </a:cubicBezTo>
                <a:cubicBezTo>
                  <a:pt x="354949" y="47257"/>
                  <a:pt x="356843" y="50945"/>
                  <a:pt x="370719" y="52379"/>
                </a:cubicBezTo>
                <a:cubicBezTo>
                  <a:pt x="385865" y="55758"/>
                  <a:pt x="418717" y="71770"/>
                  <a:pt x="432980" y="76777"/>
                </a:cubicBezTo>
                <a:cubicBezTo>
                  <a:pt x="447242" y="81784"/>
                  <a:pt x="432737" y="76599"/>
                  <a:pt x="456293" y="82419"/>
                </a:cubicBezTo>
                <a:cubicBezTo>
                  <a:pt x="464698" y="84403"/>
                  <a:pt x="462938" y="92138"/>
                  <a:pt x="481008" y="95827"/>
                </a:cubicBezTo>
                <a:cubicBezTo>
                  <a:pt x="499078" y="99517"/>
                  <a:pt x="539553" y="103782"/>
                  <a:pt x="564714" y="104556"/>
                </a:cubicBezTo>
                <a:cubicBezTo>
                  <a:pt x="592824" y="92037"/>
                  <a:pt x="582974" y="109081"/>
                  <a:pt x="634376" y="93326"/>
                </a:cubicBezTo>
                <a:cubicBezTo>
                  <a:pt x="635698" y="95341"/>
                  <a:pt x="656703" y="94474"/>
                  <a:pt x="678233" y="95822"/>
                </a:cubicBezTo>
                <a:cubicBezTo>
                  <a:pt x="699762" y="97170"/>
                  <a:pt x="745607" y="108465"/>
                  <a:pt x="763555" y="101412"/>
                </a:cubicBezTo>
                <a:lnTo>
                  <a:pt x="921892" y="100673"/>
                </a:lnTo>
                <a:lnTo>
                  <a:pt x="1012783" y="112509"/>
                </a:lnTo>
                <a:cubicBezTo>
                  <a:pt x="1044389" y="114404"/>
                  <a:pt x="1049697" y="123044"/>
                  <a:pt x="1070000" y="119654"/>
                </a:cubicBezTo>
                <a:cubicBezTo>
                  <a:pt x="1104224" y="121839"/>
                  <a:pt x="1082556" y="137881"/>
                  <a:pt x="1122043" y="124964"/>
                </a:cubicBezTo>
                <a:cubicBezTo>
                  <a:pt x="1111251" y="138700"/>
                  <a:pt x="1140599" y="121238"/>
                  <a:pt x="1160906" y="132297"/>
                </a:cubicBezTo>
                <a:cubicBezTo>
                  <a:pt x="1189386" y="124143"/>
                  <a:pt x="1218667" y="134414"/>
                  <a:pt x="1235955" y="135610"/>
                </a:cubicBezTo>
                <a:cubicBezTo>
                  <a:pt x="1253243" y="136806"/>
                  <a:pt x="1239866" y="140567"/>
                  <a:pt x="1264634" y="139474"/>
                </a:cubicBezTo>
                <a:lnTo>
                  <a:pt x="1299612" y="145010"/>
                </a:lnTo>
                <a:cubicBezTo>
                  <a:pt x="1297785" y="140439"/>
                  <a:pt x="1302846" y="141786"/>
                  <a:pt x="1316723" y="142501"/>
                </a:cubicBezTo>
                <a:lnTo>
                  <a:pt x="1353994" y="138427"/>
                </a:lnTo>
                <a:lnTo>
                  <a:pt x="1379571" y="142536"/>
                </a:lnTo>
                <a:cubicBezTo>
                  <a:pt x="1382999" y="142397"/>
                  <a:pt x="1407380" y="137923"/>
                  <a:pt x="1406891" y="134412"/>
                </a:cubicBezTo>
                <a:cubicBezTo>
                  <a:pt x="1433565" y="149140"/>
                  <a:pt x="1436234" y="139888"/>
                  <a:pt x="1463587" y="136134"/>
                </a:cubicBezTo>
                <a:cubicBezTo>
                  <a:pt x="1487038" y="137517"/>
                  <a:pt x="1466824" y="137982"/>
                  <a:pt x="1523495" y="139722"/>
                </a:cubicBezTo>
                <a:cubicBezTo>
                  <a:pt x="1545556" y="155891"/>
                  <a:pt x="1529698" y="128003"/>
                  <a:pt x="1573001" y="150645"/>
                </a:cubicBezTo>
                <a:cubicBezTo>
                  <a:pt x="1575121" y="148880"/>
                  <a:pt x="1601855" y="150499"/>
                  <a:pt x="1615848" y="152274"/>
                </a:cubicBezTo>
                <a:cubicBezTo>
                  <a:pt x="1629840" y="154049"/>
                  <a:pt x="1642482" y="151886"/>
                  <a:pt x="1656958" y="161298"/>
                </a:cubicBezTo>
                <a:cubicBezTo>
                  <a:pt x="1667535" y="164193"/>
                  <a:pt x="1648634" y="159956"/>
                  <a:pt x="1681709" y="164883"/>
                </a:cubicBezTo>
                <a:cubicBezTo>
                  <a:pt x="1714785" y="169810"/>
                  <a:pt x="1822594" y="186492"/>
                  <a:pt x="1855413" y="190858"/>
                </a:cubicBezTo>
                <a:cubicBezTo>
                  <a:pt x="1888232" y="195224"/>
                  <a:pt x="1865150" y="197788"/>
                  <a:pt x="1878624" y="198221"/>
                </a:cubicBezTo>
                <a:cubicBezTo>
                  <a:pt x="1892098" y="198654"/>
                  <a:pt x="1921110" y="191588"/>
                  <a:pt x="1936257" y="193458"/>
                </a:cubicBezTo>
                <a:cubicBezTo>
                  <a:pt x="1955273" y="195364"/>
                  <a:pt x="1958093" y="202665"/>
                  <a:pt x="1969506" y="202296"/>
                </a:cubicBezTo>
                <a:cubicBezTo>
                  <a:pt x="1980059" y="192079"/>
                  <a:pt x="1991264" y="192192"/>
                  <a:pt x="2009543" y="198388"/>
                </a:cubicBezTo>
                <a:cubicBezTo>
                  <a:pt x="2043643" y="201172"/>
                  <a:pt x="2043670" y="190662"/>
                  <a:pt x="2076599" y="192177"/>
                </a:cubicBezTo>
                <a:cubicBezTo>
                  <a:pt x="2091049" y="191598"/>
                  <a:pt x="2098780" y="194892"/>
                  <a:pt x="2122888" y="191618"/>
                </a:cubicBezTo>
                <a:cubicBezTo>
                  <a:pt x="2140054" y="192316"/>
                  <a:pt x="2174542" y="194072"/>
                  <a:pt x="2197782" y="183790"/>
                </a:cubicBezTo>
                <a:cubicBezTo>
                  <a:pt x="2222989" y="182481"/>
                  <a:pt x="2204683" y="182017"/>
                  <a:pt x="2232194" y="184607"/>
                </a:cubicBezTo>
                <a:cubicBezTo>
                  <a:pt x="2265802" y="185125"/>
                  <a:pt x="2279792" y="178894"/>
                  <a:pt x="2299212" y="180376"/>
                </a:cubicBezTo>
                <a:cubicBezTo>
                  <a:pt x="2311858" y="176121"/>
                  <a:pt x="2297536" y="181192"/>
                  <a:pt x="2346142" y="175851"/>
                </a:cubicBezTo>
                <a:cubicBezTo>
                  <a:pt x="2365406" y="185310"/>
                  <a:pt x="2381884" y="172374"/>
                  <a:pt x="2398368" y="174412"/>
                </a:cubicBezTo>
                <a:cubicBezTo>
                  <a:pt x="2424509" y="173378"/>
                  <a:pt x="2488760" y="173491"/>
                  <a:pt x="2512594" y="172027"/>
                </a:cubicBezTo>
                <a:cubicBezTo>
                  <a:pt x="2536428" y="170563"/>
                  <a:pt x="2511059" y="168382"/>
                  <a:pt x="2541375" y="165630"/>
                </a:cubicBezTo>
                <a:cubicBezTo>
                  <a:pt x="2597211" y="177879"/>
                  <a:pt x="2628371" y="155834"/>
                  <a:pt x="2684883" y="153136"/>
                </a:cubicBezTo>
                <a:cubicBezTo>
                  <a:pt x="2719188" y="136064"/>
                  <a:pt x="2743499" y="153798"/>
                  <a:pt x="2781009" y="140733"/>
                </a:cubicBezTo>
                <a:cubicBezTo>
                  <a:pt x="2806393" y="136738"/>
                  <a:pt x="2810080" y="140555"/>
                  <a:pt x="2824377" y="138690"/>
                </a:cubicBezTo>
                <a:cubicBezTo>
                  <a:pt x="2838674" y="136825"/>
                  <a:pt x="2854799" y="132329"/>
                  <a:pt x="2866792" y="129542"/>
                </a:cubicBezTo>
                <a:cubicBezTo>
                  <a:pt x="2873210" y="133180"/>
                  <a:pt x="2923100" y="126770"/>
                  <a:pt x="2921948" y="121966"/>
                </a:cubicBezTo>
                <a:cubicBezTo>
                  <a:pt x="2929361" y="123612"/>
                  <a:pt x="2949852" y="129984"/>
                  <a:pt x="2952165" y="122378"/>
                </a:cubicBezTo>
                <a:cubicBezTo>
                  <a:pt x="2990011" y="122297"/>
                  <a:pt x="3011272" y="121230"/>
                  <a:pt x="3044378" y="131368"/>
                </a:cubicBezTo>
                <a:cubicBezTo>
                  <a:pt x="3067906" y="135145"/>
                  <a:pt x="3051474" y="133118"/>
                  <a:pt x="3066117" y="135515"/>
                </a:cubicBezTo>
                <a:cubicBezTo>
                  <a:pt x="3080761" y="137912"/>
                  <a:pt x="3105156" y="133618"/>
                  <a:pt x="3129038" y="133048"/>
                </a:cubicBezTo>
                <a:cubicBezTo>
                  <a:pt x="3153252" y="133180"/>
                  <a:pt x="3181464" y="137262"/>
                  <a:pt x="3199396" y="138690"/>
                </a:cubicBezTo>
                <a:cubicBezTo>
                  <a:pt x="3217327" y="140118"/>
                  <a:pt x="3221605" y="139775"/>
                  <a:pt x="3236626" y="141617"/>
                </a:cubicBezTo>
                <a:cubicBezTo>
                  <a:pt x="3261693" y="138167"/>
                  <a:pt x="3282756" y="139985"/>
                  <a:pt x="3301529" y="147360"/>
                </a:cubicBezTo>
                <a:cubicBezTo>
                  <a:pt x="3316136" y="149253"/>
                  <a:pt x="3308650" y="153562"/>
                  <a:pt x="3319466" y="155359"/>
                </a:cubicBezTo>
                <a:cubicBezTo>
                  <a:pt x="3330283" y="157156"/>
                  <a:pt x="3337180" y="149032"/>
                  <a:pt x="3366431" y="150998"/>
                </a:cubicBezTo>
                <a:cubicBezTo>
                  <a:pt x="3376837" y="151395"/>
                  <a:pt x="3376489" y="159016"/>
                  <a:pt x="3398712" y="160121"/>
                </a:cubicBezTo>
                <a:cubicBezTo>
                  <a:pt x="3420936" y="161226"/>
                  <a:pt x="3510291" y="165983"/>
                  <a:pt x="3542998" y="167155"/>
                </a:cubicBezTo>
                <a:cubicBezTo>
                  <a:pt x="3575704" y="168327"/>
                  <a:pt x="3562463" y="165109"/>
                  <a:pt x="3578141" y="164774"/>
                </a:cubicBezTo>
                <a:cubicBezTo>
                  <a:pt x="3593820" y="164439"/>
                  <a:pt x="3612368" y="156036"/>
                  <a:pt x="3637070" y="165143"/>
                </a:cubicBezTo>
                <a:cubicBezTo>
                  <a:pt x="3655547" y="160298"/>
                  <a:pt x="3656022" y="171417"/>
                  <a:pt x="3676510" y="174285"/>
                </a:cubicBezTo>
                <a:cubicBezTo>
                  <a:pt x="3687814" y="178343"/>
                  <a:pt x="3701962" y="177166"/>
                  <a:pt x="3711295" y="179965"/>
                </a:cubicBezTo>
                <a:cubicBezTo>
                  <a:pt x="3720627" y="182764"/>
                  <a:pt x="3728005" y="183268"/>
                  <a:pt x="3734909" y="186315"/>
                </a:cubicBezTo>
                <a:cubicBezTo>
                  <a:pt x="3741813" y="189362"/>
                  <a:pt x="3743912" y="195469"/>
                  <a:pt x="3752716" y="198247"/>
                </a:cubicBezTo>
                <a:cubicBezTo>
                  <a:pt x="3761521" y="201025"/>
                  <a:pt x="3775291" y="205915"/>
                  <a:pt x="3785338" y="207746"/>
                </a:cubicBezTo>
                <a:cubicBezTo>
                  <a:pt x="3795386" y="209577"/>
                  <a:pt x="3793861" y="206743"/>
                  <a:pt x="3813002" y="209235"/>
                </a:cubicBezTo>
                <a:cubicBezTo>
                  <a:pt x="3844203" y="214556"/>
                  <a:pt x="3872302" y="218411"/>
                  <a:pt x="3907394" y="217935"/>
                </a:cubicBezTo>
                <a:cubicBezTo>
                  <a:pt x="3913972" y="227642"/>
                  <a:pt x="3924446" y="223236"/>
                  <a:pt x="3938455" y="218099"/>
                </a:cubicBezTo>
                <a:cubicBezTo>
                  <a:pt x="3964643" y="225179"/>
                  <a:pt x="4008872" y="230664"/>
                  <a:pt x="4053670" y="246493"/>
                </a:cubicBezTo>
                <a:cubicBezTo>
                  <a:pt x="4060026" y="249727"/>
                  <a:pt x="4064731" y="252068"/>
                  <a:pt x="4068686" y="253851"/>
                </a:cubicBezTo>
                <a:lnTo>
                  <a:pt x="4073848" y="255820"/>
                </a:lnTo>
                <a:lnTo>
                  <a:pt x="4073848" y="5096562"/>
                </a:lnTo>
                <a:lnTo>
                  <a:pt x="4062380" y="5097855"/>
                </a:lnTo>
                <a:cubicBezTo>
                  <a:pt x="4057192" y="5097055"/>
                  <a:pt x="4053199" y="5094472"/>
                  <a:pt x="4049820" y="5089388"/>
                </a:cubicBezTo>
                <a:cubicBezTo>
                  <a:pt x="4009878" y="5087267"/>
                  <a:pt x="3968705" y="5061632"/>
                  <a:pt x="3943125" y="5073727"/>
                </a:cubicBezTo>
                <a:cubicBezTo>
                  <a:pt x="3944749" y="5052314"/>
                  <a:pt x="3930432" y="5060350"/>
                  <a:pt x="3902578" y="5055197"/>
                </a:cubicBezTo>
                <a:cubicBezTo>
                  <a:pt x="3882656" y="5049199"/>
                  <a:pt x="3839627" y="5036588"/>
                  <a:pt x="3823591" y="5030823"/>
                </a:cubicBezTo>
                <a:cubicBezTo>
                  <a:pt x="3807556" y="5025058"/>
                  <a:pt x="3795270" y="5029266"/>
                  <a:pt x="3779178" y="5023718"/>
                </a:cubicBezTo>
                <a:cubicBezTo>
                  <a:pt x="3786402" y="5005404"/>
                  <a:pt x="3690441" y="5017899"/>
                  <a:pt x="3727041" y="5004453"/>
                </a:cubicBezTo>
                <a:cubicBezTo>
                  <a:pt x="3699629" y="4993542"/>
                  <a:pt x="3709708" y="4998999"/>
                  <a:pt x="3695215" y="5003935"/>
                </a:cubicBezTo>
                <a:cubicBezTo>
                  <a:pt x="3660744" y="4999180"/>
                  <a:pt x="3657695" y="4997754"/>
                  <a:pt x="3617918" y="5002257"/>
                </a:cubicBezTo>
                <a:cubicBezTo>
                  <a:pt x="3600258" y="5001551"/>
                  <a:pt x="3594004" y="4999083"/>
                  <a:pt x="3578292" y="4997633"/>
                </a:cubicBezTo>
                <a:cubicBezTo>
                  <a:pt x="3562580" y="4996183"/>
                  <a:pt x="3553912" y="4997238"/>
                  <a:pt x="3523647" y="4993560"/>
                </a:cubicBezTo>
                <a:cubicBezTo>
                  <a:pt x="3499709" y="4988949"/>
                  <a:pt x="3482330" y="4990238"/>
                  <a:pt x="3462999" y="4987582"/>
                </a:cubicBezTo>
                <a:cubicBezTo>
                  <a:pt x="3443667" y="4984927"/>
                  <a:pt x="3431887" y="4980755"/>
                  <a:pt x="3407661" y="4977626"/>
                </a:cubicBezTo>
                <a:cubicBezTo>
                  <a:pt x="3386862" y="4968882"/>
                  <a:pt x="3308417" y="4989840"/>
                  <a:pt x="3292705" y="4963636"/>
                </a:cubicBezTo>
                <a:cubicBezTo>
                  <a:pt x="3235824" y="4968918"/>
                  <a:pt x="3219730" y="4958334"/>
                  <a:pt x="3172975" y="4953691"/>
                </a:cubicBezTo>
                <a:cubicBezTo>
                  <a:pt x="3127763" y="4948837"/>
                  <a:pt x="3122071" y="4951787"/>
                  <a:pt x="3074842" y="4939189"/>
                </a:cubicBezTo>
                <a:cubicBezTo>
                  <a:pt x="3037951" y="4926629"/>
                  <a:pt x="3018156" y="4922664"/>
                  <a:pt x="2975114" y="4919945"/>
                </a:cubicBezTo>
                <a:cubicBezTo>
                  <a:pt x="2971916" y="4927359"/>
                  <a:pt x="2920569" y="4912496"/>
                  <a:pt x="2912264" y="4910306"/>
                </a:cubicBezTo>
                <a:cubicBezTo>
                  <a:pt x="2913215" y="4915182"/>
                  <a:pt x="2886096" y="4917324"/>
                  <a:pt x="2879068" y="4913219"/>
                </a:cubicBezTo>
                <a:cubicBezTo>
                  <a:pt x="2816888" y="4916083"/>
                  <a:pt x="2797908" y="4934735"/>
                  <a:pt x="2751306" y="4924939"/>
                </a:cubicBezTo>
                <a:cubicBezTo>
                  <a:pt x="2714930" y="4924870"/>
                  <a:pt x="2716667" y="4934409"/>
                  <a:pt x="2664406" y="4934300"/>
                </a:cubicBezTo>
                <a:cubicBezTo>
                  <a:pt x="2642420" y="4938458"/>
                  <a:pt x="2649006" y="4930226"/>
                  <a:pt x="2621651" y="4930533"/>
                </a:cubicBezTo>
                <a:cubicBezTo>
                  <a:pt x="2586738" y="4948131"/>
                  <a:pt x="2549613" y="4936664"/>
                  <a:pt x="2500282" y="4936142"/>
                </a:cubicBezTo>
                <a:cubicBezTo>
                  <a:pt x="2439944" y="4934837"/>
                  <a:pt x="2389504" y="4942093"/>
                  <a:pt x="2337000" y="4934320"/>
                </a:cubicBezTo>
                <a:cubicBezTo>
                  <a:pt x="2317698" y="4940567"/>
                  <a:pt x="2291907" y="4948971"/>
                  <a:pt x="2270703" y="4938111"/>
                </a:cubicBezTo>
                <a:cubicBezTo>
                  <a:pt x="2215033" y="4939841"/>
                  <a:pt x="2221532" y="4944790"/>
                  <a:pt x="2200316" y="4938470"/>
                </a:cubicBezTo>
                <a:cubicBezTo>
                  <a:pt x="2158078" y="4940893"/>
                  <a:pt x="2164891" y="4935351"/>
                  <a:pt x="2126710" y="4932347"/>
                </a:cubicBezTo>
                <a:cubicBezTo>
                  <a:pt x="2095620" y="4927728"/>
                  <a:pt x="2111086" y="4928153"/>
                  <a:pt x="2082324" y="4927593"/>
                </a:cubicBezTo>
                <a:cubicBezTo>
                  <a:pt x="2055130" y="4936130"/>
                  <a:pt x="2036508" y="4925578"/>
                  <a:pt x="2029206" y="4923365"/>
                </a:cubicBezTo>
                <a:cubicBezTo>
                  <a:pt x="2003508" y="4924806"/>
                  <a:pt x="1965456" y="4913048"/>
                  <a:pt x="1969765" y="4928228"/>
                </a:cubicBezTo>
                <a:cubicBezTo>
                  <a:pt x="1933670" y="4907655"/>
                  <a:pt x="1935015" y="4928539"/>
                  <a:pt x="1896446" y="4923240"/>
                </a:cubicBezTo>
                <a:cubicBezTo>
                  <a:pt x="1876120" y="4915707"/>
                  <a:pt x="1849790" y="4911657"/>
                  <a:pt x="1837029" y="4921066"/>
                </a:cubicBezTo>
                <a:cubicBezTo>
                  <a:pt x="1759478" y="4909120"/>
                  <a:pt x="1806390" y="4905512"/>
                  <a:pt x="1727326" y="4892968"/>
                </a:cubicBezTo>
                <a:cubicBezTo>
                  <a:pt x="1686312" y="4886651"/>
                  <a:pt x="1625466" y="4884219"/>
                  <a:pt x="1593578" y="4875201"/>
                </a:cubicBezTo>
                <a:cubicBezTo>
                  <a:pt x="1561690" y="4866183"/>
                  <a:pt x="1553872" y="4870257"/>
                  <a:pt x="1529199" y="4863739"/>
                </a:cubicBezTo>
                <a:cubicBezTo>
                  <a:pt x="1504527" y="4857222"/>
                  <a:pt x="1472957" y="4856729"/>
                  <a:pt x="1453102" y="4853389"/>
                </a:cubicBezTo>
                <a:cubicBezTo>
                  <a:pt x="1433246" y="4850048"/>
                  <a:pt x="1412604" y="4842097"/>
                  <a:pt x="1410062" y="4843700"/>
                </a:cubicBezTo>
                <a:cubicBezTo>
                  <a:pt x="1370061" y="4835203"/>
                  <a:pt x="1358114" y="4845698"/>
                  <a:pt x="1334230" y="4827940"/>
                </a:cubicBezTo>
                <a:cubicBezTo>
                  <a:pt x="1313790" y="4825698"/>
                  <a:pt x="1309169" y="4823751"/>
                  <a:pt x="1287424" y="4823328"/>
                </a:cubicBezTo>
                <a:cubicBezTo>
                  <a:pt x="1265680" y="4822905"/>
                  <a:pt x="1234048" y="4825438"/>
                  <a:pt x="1203760" y="4825401"/>
                </a:cubicBezTo>
                <a:cubicBezTo>
                  <a:pt x="1172376" y="4827120"/>
                  <a:pt x="1171591" y="4843575"/>
                  <a:pt x="1142353" y="4826911"/>
                </a:cubicBezTo>
                <a:cubicBezTo>
                  <a:pt x="1142648" y="4830450"/>
                  <a:pt x="1127453" y="4831600"/>
                  <a:pt x="1123543" y="4831484"/>
                </a:cubicBezTo>
                <a:lnTo>
                  <a:pt x="1092581" y="4833192"/>
                </a:lnTo>
                <a:lnTo>
                  <a:pt x="1089970" y="4827604"/>
                </a:lnTo>
                <a:cubicBezTo>
                  <a:pt x="1078405" y="4825299"/>
                  <a:pt x="1058546" y="4830811"/>
                  <a:pt x="1046990" y="4831800"/>
                </a:cubicBezTo>
                <a:lnTo>
                  <a:pt x="1020627" y="4833537"/>
                </a:lnTo>
                <a:lnTo>
                  <a:pt x="1010602" y="4832752"/>
                </a:lnTo>
                <a:lnTo>
                  <a:pt x="1006327" y="4832812"/>
                </a:lnTo>
                <a:lnTo>
                  <a:pt x="995285" y="4828639"/>
                </a:lnTo>
                <a:cubicBezTo>
                  <a:pt x="985016" y="4827594"/>
                  <a:pt x="977337" y="4820880"/>
                  <a:pt x="971197" y="4819859"/>
                </a:cubicBezTo>
                <a:cubicBezTo>
                  <a:pt x="965058" y="4818838"/>
                  <a:pt x="963247" y="4826590"/>
                  <a:pt x="958444" y="4822516"/>
                </a:cubicBezTo>
                <a:cubicBezTo>
                  <a:pt x="964528" y="4819545"/>
                  <a:pt x="954985" y="4817124"/>
                  <a:pt x="950776" y="4814966"/>
                </a:cubicBezTo>
                <a:lnTo>
                  <a:pt x="912589" y="4812307"/>
                </a:lnTo>
                <a:cubicBezTo>
                  <a:pt x="866435" y="4815189"/>
                  <a:pt x="882762" y="4802056"/>
                  <a:pt x="868646" y="4810372"/>
                </a:cubicBezTo>
                <a:cubicBezTo>
                  <a:pt x="833647" y="4816986"/>
                  <a:pt x="825964" y="4816964"/>
                  <a:pt x="813484" y="4815448"/>
                </a:cubicBezTo>
                <a:cubicBezTo>
                  <a:pt x="774068" y="4820782"/>
                  <a:pt x="767891" y="4822976"/>
                  <a:pt x="717218" y="4827378"/>
                </a:cubicBezTo>
                <a:cubicBezTo>
                  <a:pt x="688925" y="4839908"/>
                  <a:pt x="680839" y="4840723"/>
                  <a:pt x="659409" y="4845952"/>
                </a:cubicBezTo>
                <a:cubicBezTo>
                  <a:pt x="633011" y="4854112"/>
                  <a:pt x="639997" y="4860055"/>
                  <a:pt x="607917" y="4863927"/>
                </a:cubicBezTo>
                <a:cubicBezTo>
                  <a:pt x="591636" y="4868226"/>
                  <a:pt x="579429" y="4878384"/>
                  <a:pt x="569284" y="4882117"/>
                </a:cubicBezTo>
                <a:cubicBezTo>
                  <a:pt x="559139" y="4885850"/>
                  <a:pt x="555067" y="4884639"/>
                  <a:pt x="537968" y="4887374"/>
                </a:cubicBezTo>
                <a:cubicBezTo>
                  <a:pt x="526595" y="4886448"/>
                  <a:pt x="489777" y="4886423"/>
                  <a:pt x="482916" y="4888156"/>
                </a:cubicBezTo>
                <a:cubicBezTo>
                  <a:pt x="463365" y="4898273"/>
                  <a:pt x="445824" y="4886936"/>
                  <a:pt x="411637" y="4886771"/>
                </a:cubicBezTo>
                <a:lnTo>
                  <a:pt x="371262" y="4888142"/>
                </a:lnTo>
                <a:cubicBezTo>
                  <a:pt x="363928" y="4882747"/>
                  <a:pt x="306156" y="4880831"/>
                  <a:pt x="302060" y="4873520"/>
                </a:cubicBezTo>
                <a:cubicBezTo>
                  <a:pt x="280888" y="4866176"/>
                  <a:pt x="280811" y="4847663"/>
                  <a:pt x="248012" y="4840618"/>
                </a:cubicBezTo>
                <a:cubicBezTo>
                  <a:pt x="230331" y="4833575"/>
                  <a:pt x="240156" y="4851312"/>
                  <a:pt x="195979" y="4831260"/>
                </a:cubicBezTo>
                <a:cubicBezTo>
                  <a:pt x="165972" y="4807991"/>
                  <a:pt x="63439" y="4789506"/>
                  <a:pt x="10733" y="4758959"/>
                </a:cubicBezTo>
                <a:lnTo>
                  <a:pt x="0" y="4750844"/>
                </a:lnTo>
                <a:close/>
              </a:path>
            </a:pathLst>
          </a:custGeom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5" tIns="71993" rIns="107985" bIns="719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176085" y="3639533"/>
            <a:ext cx="8785098" cy="138048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80" y="3460466"/>
            <a:ext cx="8421689" cy="1199516"/>
          </a:xfrm>
        </p:spPr>
        <p:txBody>
          <a:bodyPr/>
          <a:lstStyle/>
          <a:p>
            <a:r>
              <a:rPr lang="en-US" sz="1800" dirty="0"/>
              <a:t>Lakehouse: Data Integration Services for Data Lakes </a:t>
            </a:r>
            <a:br>
              <a:rPr lang="de-DE" sz="1800" dirty="0"/>
            </a:br>
            <a:r>
              <a:rPr lang="de-DE" sz="2300" dirty="0" err="1"/>
              <a:t>Functional</a:t>
            </a:r>
            <a:r>
              <a:rPr lang="de-DE" sz="2300" dirty="0"/>
              <a:t> </a:t>
            </a:r>
            <a:r>
              <a:rPr lang="de-DE" sz="2300" dirty="0" err="1"/>
              <a:t>Dependency-based</a:t>
            </a:r>
            <a:r>
              <a:rPr lang="de-DE" sz="2300" dirty="0"/>
              <a:t> Null-Value </a:t>
            </a:r>
            <a:r>
              <a:rPr lang="de-DE" sz="2300" dirty="0" err="1"/>
              <a:t>Replacement</a:t>
            </a:r>
            <a:endParaRPr lang="de-DE" sz="2300" dirty="0"/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155926"/>
            <a:ext cx="4892676" cy="771445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21.03.2023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Ragna Solterbeck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5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98FE7DF-D6D2-530F-9AD1-C8A3C9AF7818}"/>
              </a:ext>
            </a:extLst>
          </p:cNvPr>
          <p:cNvSpPr txBox="1"/>
          <p:nvPr/>
        </p:nvSpPr>
        <p:spPr bwMode="gray">
          <a:xfrm>
            <a:off x="0" y="5035796"/>
            <a:ext cx="1919994" cy="2154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00" dirty="0"/>
              <a:t>AI Pictures </a:t>
            </a:r>
            <a:r>
              <a:rPr lang="de-DE" sz="600" dirty="0" err="1"/>
              <a:t>Crated</a:t>
            </a:r>
            <a:r>
              <a:rPr lang="de-DE" sz="600" dirty="0"/>
              <a:t> </a:t>
            </a:r>
            <a:r>
              <a:rPr lang="de-DE" sz="600" dirty="0" err="1"/>
              <a:t>by</a:t>
            </a:r>
            <a:r>
              <a:rPr lang="de-DE" sz="600" dirty="0"/>
              <a:t> picsart.com</a:t>
            </a:r>
          </a:p>
        </p:txBody>
      </p:sp>
    </p:spTree>
    <p:extLst>
      <p:ext uri="{BB962C8B-B14F-4D97-AF65-F5344CB8AC3E}">
        <p14:creationId xmlns:p14="http://schemas.microsoft.com/office/powerpoint/2010/main" val="383008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0E8A188-F317-16D5-785B-2346D756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8" y="1160219"/>
            <a:ext cx="3889476" cy="162884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A9198EA-C6F3-6BAD-3987-98EDB9D8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81" y="108001"/>
            <a:ext cx="6877051" cy="927588"/>
          </a:xfrm>
        </p:spPr>
        <p:txBody>
          <a:bodyPr anchor="t">
            <a:normAutofit/>
          </a:bodyPr>
          <a:lstStyle/>
          <a:p>
            <a:r>
              <a:rPr lang="de-DE" dirty="0"/>
              <a:t>Summary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70E42-2C49-18D6-514D-FFFE843605A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416806" y="4155928"/>
            <a:ext cx="1547813" cy="4672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/>
              <a:t>21.03.2023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AFB0A3-DA6B-94EF-DB01-985194CC6F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416806" y="3562458"/>
            <a:ext cx="1547813" cy="5214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Ragna Solterbeck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98B374-A4FB-326F-1A4A-83B10E09E6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6806" y="4623195"/>
            <a:ext cx="1547813" cy="1805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91D913BA-B0D8-4B51-9328-DFAA0B370309}" type="slidenum">
              <a:rPr lang="en-US" b="1" smtClean="0"/>
              <a:pPr>
                <a:spcAft>
                  <a:spcPts val="600"/>
                </a:spcAft>
              </a:pPr>
              <a:t>10</a:t>
            </a:fld>
            <a:endParaRPr lang="en-US" b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376B3AF-BC26-D98D-3B29-CA1963421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3"/>
          <a:stretch/>
        </p:blipFill>
        <p:spPr>
          <a:xfrm>
            <a:off x="2935947" y="2904983"/>
            <a:ext cx="2703307" cy="2139839"/>
          </a:xfrm>
          <a:prstGeom prst="rect">
            <a:avLst/>
          </a:prstGeom>
        </p:spPr>
      </p:pic>
      <p:graphicFrame>
        <p:nvGraphicFramePr>
          <p:cNvPr id="38" name="Tabelle 23">
            <a:extLst>
              <a:ext uri="{FF2B5EF4-FFF2-40B4-BE49-F238E27FC236}">
                <a16:creationId xmlns:a16="http://schemas.microsoft.com/office/drawing/2014/main" id="{9F259B6F-F00F-3CF4-EF1B-DC8846CD8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9053"/>
              </p:ext>
            </p:extLst>
          </p:nvPr>
        </p:nvGraphicFramePr>
        <p:xfrm>
          <a:off x="5585811" y="3325058"/>
          <a:ext cx="1043090" cy="706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3090">
                  <a:extLst>
                    <a:ext uri="{9D8B030D-6E8A-4147-A177-3AD203B41FA5}">
                      <a16:colId xmlns:a16="http://schemas.microsoft.com/office/drawing/2014/main" val="2335088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Replacement Rate 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75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4,16 %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29361"/>
                  </a:ext>
                </a:extLst>
              </a:tr>
            </a:tbl>
          </a:graphicData>
        </a:graphic>
      </p:graphicFrame>
      <p:pic>
        <p:nvPicPr>
          <p:cNvPr id="39" name="Grafik 38">
            <a:extLst>
              <a:ext uri="{FF2B5EF4-FFF2-40B4-BE49-F238E27FC236}">
                <a16:creationId xmlns:a16="http://schemas.microsoft.com/office/drawing/2014/main" id="{7D91793D-CEC3-B675-BB3B-87AF63FAB9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3" r="49710"/>
          <a:stretch/>
        </p:blipFill>
        <p:spPr>
          <a:xfrm>
            <a:off x="178468" y="2921083"/>
            <a:ext cx="2703307" cy="2084259"/>
          </a:xfrm>
          <a:prstGeom prst="rect">
            <a:avLst/>
          </a:prstGeom>
        </p:spPr>
      </p:pic>
      <p:graphicFrame>
        <p:nvGraphicFramePr>
          <p:cNvPr id="40" name="Tabelle 40">
            <a:extLst>
              <a:ext uri="{FF2B5EF4-FFF2-40B4-BE49-F238E27FC236}">
                <a16:creationId xmlns:a16="http://schemas.microsoft.com/office/drawing/2014/main" id="{88B2573A-1E9D-CDA1-F10B-0A464E3E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5694"/>
              </p:ext>
            </p:extLst>
          </p:nvPr>
        </p:nvGraphicFramePr>
        <p:xfrm>
          <a:off x="5585811" y="4018722"/>
          <a:ext cx="105231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2318">
                  <a:extLst>
                    <a:ext uri="{9D8B030D-6E8A-4147-A177-3AD203B41FA5}">
                      <a16:colId xmlns:a16="http://schemas.microsoft.com/office/drawing/2014/main" val="227642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Mean replaced Null-Values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9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11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544064"/>
                  </a:ext>
                </a:extLst>
              </a:tr>
            </a:tbl>
          </a:graphicData>
        </a:graphic>
      </p:graphicFrame>
      <p:pic>
        <p:nvPicPr>
          <p:cNvPr id="41" name="Grafik 40">
            <a:extLst>
              <a:ext uri="{FF2B5EF4-FFF2-40B4-BE49-F238E27FC236}">
                <a16:creationId xmlns:a16="http://schemas.microsoft.com/office/drawing/2014/main" id="{FDDB77EC-5D09-3388-40BB-0DEA944F65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831"/>
          <a:stretch/>
        </p:blipFill>
        <p:spPr>
          <a:xfrm>
            <a:off x="225299" y="2941394"/>
            <a:ext cx="2628035" cy="21379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1E4022-4D6D-F2FB-C8A8-5F4622F24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715" y="2935982"/>
            <a:ext cx="2710549" cy="2103709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F036B7D3-E3B1-19DB-4EBF-FA8F0C7E6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878" y="976949"/>
            <a:ext cx="3451018" cy="18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2AB93551-189A-AAB2-F3CF-2713D58E8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arenBoth"/>
            </a:pPr>
            <a:r>
              <a:rPr lang="it-IT" sz="1100" dirty="0"/>
              <a:t>Breve, B., Caruccio, L., </a:t>
            </a:r>
            <a:r>
              <a:rPr lang="it-IT" sz="1100" dirty="0" err="1"/>
              <a:t>Deufemia</a:t>
            </a:r>
            <a:r>
              <a:rPr lang="it-IT" sz="1100" dirty="0"/>
              <a:t>, V., Polese, G´. (2021, 15. November) </a:t>
            </a:r>
            <a:r>
              <a:rPr lang="en-US" sz="1100" i="1" dirty="0"/>
              <a:t>RENUVER: A Missing Value Imputation Algorithm based on Relaxed Functional Dependencies </a:t>
            </a:r>
            <a:r>
              <a:rPr lang="en-US" sz="1100" dirty="0"/>
              <a:t>[Conference paper]. Proceedings 25th International Conference on Extending Database Technology (EDBT 2022), Edinburgh, UK. </a:t>
            </a:r>
            <a:r>
              <a:rPr lang="en-US" sz="1100" dirty="0">
                <a:hlinkClick r:id="rId2"/>
              </a:rPr>
              <a:t>https://openproceedings.org/2022/conf/edbt/paper-19.pdf</a:t>
            </a:r>
            <a:endParaRPr lang="de-DE" sz="11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CEA0BB-F1A7-1AA3-C973-B72A610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E9B96-4B71-A382-BC2E-51D21906D9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A3000-B80B-9F78-1D32-2A1A2CFD49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62A49-7036-45D0-6630-4BB384DF2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85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1F793F-85D5-D747-2FE1-FA2B832D9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Question: </a:t>
            </a:r>
            <a:r>
              <a:rPr lang="en-US" dirty="0"/>
              <a:t>Can missing values be filled using Functional Dependencies?</a:t>
            </a:r>
          </a:p>
          <a:p>
            <a:r>
              <a:rPr lang="en-US" dirty="0"/>
              <a:t>Null-valued datasets are challenging to handle</a:t>
            </a:r>
          </a:p>
          <a:p>
            <a:r>
              <a:rPr lang="en-US" dirty="0"/>
              <a:t>Functional Dependencies: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6D171C-C88D-7F08-5A65-28CFC0B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CA098-8B49-6C38-80F9-9D6E6DD2C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5DD13A-E3FA-1F5D-66F5-0F618B2DF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02073-DE89-6B1C-F349-96F2FE8B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4ABFBF1-DD52-2514-1842-8EC6F544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1539"/>
              </p:ext>
            </p:extLst>
          </p:nvPr>
        </p:nvGraphicFramePr>
        <p:xfrm>
          <a:off x="539552" y="2139702"/>
          <a:ext cx="4248472" cy="1559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5493">
                  <a:extLst>
                    <a:ext uri="{9D8B030D-6E8A-4147-A177-3AD203B41FA5}">
                      <a16:colId xmlns:a16="http://schemas.microsoft.com/office/drawing/2014/main" val="838213299"/>
                    </a:ext>
                  </a:extLst>
                </a:gridCol>
                <a:gridCol w="892699">
                  <a:extLst>
                    <a:ext uri="{9D8B030D-6E8A-4147-A177-3AD203B41FA5}">
                      <a16:colId xmlns:a16="http://schemas.microsoft.com/office/drawing/2014/main" val="664196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8361165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79429975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de-DE" sz="1100" u="sng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u="none" dirty="0" err="1"/>
                        <a:t>Surname</a:t>
                      </a:r>
                      <a:endParaRPr lang="de-DE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Birthyear</a:t>
                      </a:r>
                      <a:endParaRPr lang="de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First </a:t>
                      </a:r>
                      <a:r>
                        <a:rPr lang="en-US" sz="1100" noProof="0" dirty="0"/>
                        <a:t>Appearance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94591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100" dirty="0"/>
                        <a:t>Mickey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Steamboat</a:t>
                      </a:r>
                      <a:r>
                        <a:rPr lang="de-DE" sz="1100" dirty="0"/>
                        <a:t> Willie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80837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100" dirty="0"/>
                        <a:t>Minnie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2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Steamboat</a:t>
                      </a:r>
                      <a:r>
                        <a:rPr lang="de-DE" sz="1100" dirty="0"/>
                        <a:t> Willie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666494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100" dirty="0"/>
                        <a:t>Donald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The Wise Little </a:t>
                      </a:r>
                      <a:r>
                        <a:rPr lang="de-DE" sz="1100" dirty="0" err="1"/>
                        <a:t>Hen</a:t>
                      </a:r>
                      <a:endParaRPr lang="de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744531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100" dirty="0"/>
                        <a:t>Goofy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Goofy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Orphan's</a:t>
                      </a:r>
                      <a:r>
                        <a:rPr lang="de-DE" sz="1100" dirty="0"/>
                        <a:t> Benefit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40515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100" dirty="0"/>
                        <a:t>Daisy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Mr. Duck </a:t>
                      </a:r>
                      <a:r>
                        <a:rPr lang="de-DE" sz="1100" dirty="0" err="1"/>
                        <a:t>Steps</a:t>
                      </a:r>
                      <a:r>
                        <a:rPr lang="de-DE" sz="1100" dirty="0"/>
                        <a:t>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967976"/>
                  </a:ext>
                </a:extLst>
              </a:tr>
            </a:tbl>
          </a:graphicData>
        </a:graphic>
      </p:graphicFrame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42FEB51B-91A3-39F8-30D4-F28A7F7AA3B7}"/>
              </a:ext>
            </a:extLst>
          </p:cNvPr>
          <p:cNvSpPr txBox="1">
            <a:spLocks/>
          </p:cNvSpPr>
          <p:nvPr/>
        </p:nvSpPr>
        <p:spPr bwMode="gray">
          <a:xfrm>
            <a:off x="4860032" y="2139702"/>
            <a:ext cx="3384376" cy="7558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179978" indent="-179978" algn="l" defTabSz="914288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55" indent="-180953" algn="l" defTabSz="914288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933" indent="-179978" algn="l" defTabSz="914288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9969" indent="-269969" algn="l" defTabSz="914288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933" indent="-269969" algn="l" defTabSz="914288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88" rtl="0" eaLnBrk="1" latinLnBrk="0" hangingPunct="1">
              <a:lnSpc>
                <a:spcPts val="2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88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88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88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977" lvl="1" indent="0">
              <a:lnSpc>
                <a:spcPct val="100000"/>
              </a:lnSpc>
              <a:buClrTx/>
              <a:buNone/>
              <a:defRPr/>
            </a:pPr>
            <a:r>
              <a:rPr lang="de-DE" sz="1200" u="sng" dirty="0">
                <a:solidFill>
                  <a:srgbClr val="323232"/>
                </a:solidFill>
                <a:latin typeface="Verdana"/>
              </a:rPr>
              <a:t>Example min FDs:</a:t>
            </a:r>
          </a:p>
          <a:p>
            <a:pPr marL="179977" lvl="1" indent="0">
              <a:lnSpc>
                <a:spcPct val="100000"/>
              </a:lnSpc>
              <a:buClrTx/>
              <a:buNone/>
              <a:defRPr/>
            </a:pPr>
            <a:r>
              <a:rPr lang="de-DE" sz="1200" dirty="0">
                <a:solidFill>
                  <a:srgbClr val="323232"/>
                </a:solidFill>
                <a:latin typeface="Verdana"/>
              </a:rPr>
              <a:t>Name </a:t>
            </a:r>
            <a:r>
              <a:rPr lang="de-DE" sz="1200" dirty="0">
                <a:solidFill>
                  <a:srgbClr val="323232"/>
                </a:solidFill>
                <a:latin typeface="Verdana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rgbClr val="323232"/>
                </a:solidFill>
                <a:latin typeface="Verdana"/>
                <a:sym typeface="Wingdings" panose="05000000000000000000" pitchFamily="2" charset="2"/>
              </a:rPr>
              <a:t>Birthyear</a:t>
            </a:r>
            <a:endParaRPr lang="de-DE" sz="1200" dirty="0">
              <a:solidFill>
                <a:srgbClr val="323232"/>
              </a:solidFill>
              <a:latin typeface="Verdana"/>
              <a:sym typeface="Wingdings" panose="05000000000000000000" pitchFamily="2" charset="2"/>
            </a:endParaRPr>
          </a:p>
          <a:p>
            <a:pPr marL="179977" lvl="1" indent="0">
              <a:lnSpc>
                <a:spcPct val="100000"/>
              </a:lnSpc>
              <a:buClrTx/>
              <a:buNone/>
              <a:defRPr/>
            </a:pPr>
            <a:r>
              <a:rPr lang="de-DE" sz="1200" dirty="0">
                <a:solidFill>
                  <a:srgbClr val="323232"/>
                </a:solidFill>
                <a:latin typeface="Verdana"/>
              </a:rPr>
              <a:t>First </a:t>
            </a:r>
            <a:r>
              <a:rPr lang="en-US" sz="1200" dirty="0">
                <a:solidFill>
                  <a:srgbClr val="323232"/>
                </a:solidFill>
                <a:latin typeface="Verdana"/>
              </a:rPr>
              <a:t>Appearance, </a:t>
            </a:r>
            <a:r>
              <a:rPr lang="de-DE" sz="1200" dirty="0" err="1">
                <a:solidFill>
                  <a:srgbClr val="323232"/>
                </a:solidFill>
                <a:latin typeface="Verdana"/>
              </a:rPr>
              <a:t>Birthyear</a:t>
            </a:r>
            <a:r>
              <a:rPr lang="de-DE" sz="12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sz="1200" dirty="0">
                <a:solidFill>
                  <a:srgbClr val="323232"/>
                </a:solidFill>
                <a:latin typeface="Verdana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rgbClr val="323232"/>
                </a:solidFill>
                <a:latin typeface="Verdana"/>
                <a:sym typeface="Wingdings" panose="05000000000000000000" pitchFamily="2" charset="2"/>
              </a:rPr>
              <a:t>Surname</a:t>
            </a:r>
            <a:endParaRPr lang="de-DE" dirty="0">
              <a:solidFill>
                <a:srgbClr val="323232"/>
              </a:solidFill>
              <a:latin typeface="Verdana"/>
            </a:endParaRPr>
          </a:p>
          <a:p>
            <a:pPr marL="0" indent="0">
              <a:buClrTx/>
              <a:buFont typeface="Arial" panose="020B0604020202020204" pitchFamily="34" charset="0"/>
              <a:buNone/>
              <a:defRPr/>
            </a:pPr>
            <a:endParaRPr lang="de-DE" dirty="0">
              <a:solidFill>
                <a:srgbClr val="323232"/>
              </a:solidFill>
              <a:latin typeface="Verdana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0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A36503-83FB-B3CA-FA3B-94A666E3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C67A3-C2C2-F854-DEED-87C7E517ED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51A3F-5C4E-7507-67D7-FD75876095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1BD7-E609-E1CB-65D4-7B4D3980C6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10E9BF0-866F-0B00-AEF7-D3F5D329D8AB}"/>
              </a:ext>
            </a:extLst>
          </p:cNvPr>
          <p:cNvGrpSpPr/>
          <p:nvPr/>
        </p:nvGrpSpPr>
        <p:grpSpPr>
          <a:xfrm>
            <a:off x="5032428" y="3156662"/>
            <a:ext cx="1032488" cy="833952"/>
            <a:chOff x="203798" y="3422897"/>
            <a:chExt cx="1032488" cy="1068090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65A7DB27-D6B6-90CB-4674-78DDFAD53674}"/>
                </a:ext>
              </a:extLst>
            </p:cNvPr>
            <p:cNvSpPr/>
            <p:nvPr/>
          </p:nvSpPr>
          <p:spPr bwMode="gray">
            <a:xfrm>
              <a:off x="213031" y="3422897"/>
              <a:ext cx="1023255" cy="270982"/>
            </a:xfrm>
            <a:prstGeom prst="roundRect">
              <a:avLst/>
            </a:prstGeom>
            <a:ln w="12700">
              <a:solidFill>
                <a:schemeClr val="accent4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900" dirty="0">
                  <a:solidFill>
                    <a:sysClr val="windowText" lastClr="000000"/>
                  </a:solidFill>
                </a:rPr>
                <a:t>Non-minimal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52E021CE-B918-2585-627A-62AF761014A8}"/>
                </a:ext>
              </a:extLst>
            </p:cNvPr>
            <p:cNvSpPr/>
            <p:nvPr/>
          </p:nvSpPr>
          <p:spPr bwMode="gray">
            <a:xfrm>
              <a:off x="203798" y="3831203"/>
              <a:ext cx="1023255" cy="27098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900" dirty="0">
                  <a:solidFill>
                    <a:sysClr val="windowText" lastClr="000000"/>
                  </a:solidFill>
                </a:rPr>
                <a:t>FD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A365CACE-647A-4185-699F-97A737AB005C}"/>
                </a:ext>
              </a:extLst>
            </p:cNvPr>
            <p:cNvSpPr/>
            <p:nvPr/>
          </p:nvSpPr>
          <p:spPr bwMode="gray">
            <a:xfrm>
              <a:off x="203798" y="4220005"/>
              <a:ext cx="1023255" cy="27098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900" dirty="0">
                  <a:solidFill>
                    <a:sysClr val="windowText" lastClr="000000"/>
                  </a:solidFill>
                </a:rPr>
                <a:t>Non-FD</a:t>
              </a:r>
            </a:p>
          </p:txBody>
        </p:sp>
      </p:grpSp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A0FB4F05-9158-CE17-EF4C-C1EFC494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29674"/>
              </p:ext>
            </p:extLst>
          </p:nvPr>
        </p:nvGraphicFramePr>
        <p:xfrm>
          <a:off x="4788024" y="1397994"/>
          <a:ext cx="4041225" cy="15500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838213299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66419675"/>
                    </a:ext>
                  </a:extLst>
                </a:gridCol>
                <a:gridCol w="918126">
                  <a:extLst>
                    <a:ext uri="{9D8B030D-6E8A-4147-A177-3AD203B41FA5}">
                      <a16:colId xmlns:a16="http://schemas.microsoft.com/office/drawing/2014/main" val="418361165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79429975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de-DE" sz="1000" u="sng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u="none" dirty="0" err="1"/>
                        <a:t>Surname</a:t>
                      </a:r>
                      <a:endParaRPr lang="de-DE" sz="10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Birthyear</a:t>
                      </a:r>
                      <a:endParaRPr lang="de-D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First </a:t>
                      </a:r>
                      <a:r>
                        <a:rPr lang="en-US" sz="1000" noProof="0" dirty="0" err="1"/>
                        <a:t>Apperance</a:t>
                      </a: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94591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000" dirty="0"/>
                        <a:t>Mickey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Steamboat</a:t>
                      </a:r>
                      <a:r>
                        <a:rPr lang="de-DE" sz="1000" dirty="0"/>
                        <a:t> Willie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80837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000" dirty="0"/>
                        <a:t>Minnie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2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Steamboat</a:t>
                      </a:r>
                      <a:r>
                        <a:rPr lang="de-DE" sz="1000" dirty="0"/>
                        <a:t> Willie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666494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000" dirty="0"/>
                        <a:t>Donald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The Wise Little </a:t>
                      </a:r>
                      <a:r>
                        <a:rPr lang="de-DE" sz="1000" dirty="0" err="1"/>
                        <a:t>Hen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744531"/>
                  </a:ext>
                </a:extLst>
              </a:tr>
              <a:tr h="256755">
                <a:tc>
                  <a:txBody>
                    <a:bodyPr/>
                    <a:lstStyle/>
                    <a:p>
                      <a:r>
                        <a:rPr lang="de-DE" sz="1000" dirty="0"/>
                        <a:t>Goofy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Goofy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Orphan's</a:t>
                      </a:r>
                      <a:r>
                        <a:rPr lang="de-DE" sz="1000" dirty="0"/>
                        <a:t> Benefit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40515"/>
                  </a:ext>
                </a:extLst>
              </a:tr>
              <a:tr h="258854">
                <a:tc>
                  <a:txBody>
                    <a:bodyPr/>
                    <a:lstStyle/>
                    <a:p>
                      <a:r>
                        <a:rPr lang="de-DE" sz="1000" dirty="0"/>
                        <a:t>Daisy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Mr. Duck </a:t>
                      </a:r>
                      <a:r>
                        <a:rPr lang="de-DE" sz="1000" dirty="0" err="1"/>
                        <a:t>Steps</a:t>
                      </a:r>
                      <a:r>
                        <a:rPr lang="de-DE" sz="1000" dirty="0"/>
                        <a:t>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967976"/>
                  </a:ext>
                </a:extLst>
              </a:tr>
            </a:tbl>
          </a:graphicData>
        </a:graphic>
      </p:graphicFrame>
      <p:pic>
        <p:nvPicPr>
          <p:cNvPr id="205" name="Grafik 204">
            <a:extLst>
              <a:ext uri="{FF2B5EF4-FFF2-40B4-BE49-F238E27FC236}">
                <a16:creationId xmlns:a16="http://schemas.microsoft.com/office/drawing/2014/main" id="{B140B56D-A798-3851-0DA6-605E97D2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2" y="1327701"/>
            <a:ext cx="4365718" cy="28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7554176-1E7C-6781-8ED3-4DC3916FD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Realy difficult to find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attampt</a:t>
            </a:r>
            <a:r>
              <a:rPr lang="de-DE" dirty="0"/>
              <a:t> with Relaxed FDs</a:t>
            </a:r>
            <a:r>
              <a:rPr lang="de-DE" baseline="30000" dirty="0"/>
              <a:t>(1)</a:t>
            </a:r>
          </a:p>
          <a:p>
            <a:r>
              <a:rPr lang="de-DE" dirty="0"/>
              <a:t>Pandas </a:t>
            </a:r>
            <a:r>
              <a:rPr lang="de-DE" dirty="0" err="1"/>
              <a:t>Documantation</a:t>
            </a:r>
            <a:r>
              <a:rPr lang="de-DE" baseline="30000" dirty="0"/>
              <a:t> (2)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DD33BC-5011-E797-0932-83C335FF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EBB416-0004-E706-A0D6-C4B44F2539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B2E00-9E80-DC0B-8D94-865B23B9A6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FD8F6-C6E2-BB64-4C2F-EDFBC07B6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1DAC4-4A03-4605-37C6-FD3D5A19BA7F}"/>
              </a:ext>
            </a:extLst>
          </p:cNvPr>
          <p:cNvSpPr txBox="1"/>
          <p:nvPr/>
        </p:nvSpPr>
        <p:spPr bwMode="gray">
          <a:xfrm>
            <a:off x="177807" y="4551747"/>
            <a:ext cx="6336704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arenBoth"/>
            </a:pPr>
            <a:r>
              <a:rPr lang="en-US" sz="1000" dirty="0">
                <a:hlinkClick r:id="rId3"/>
              </a:rPr>
              <a:t>RENUVER: A Missing Value Imputation Algorithm based on Relaxed Functional Dependencies</a:t>
            </a:r>
            <a:endParaRPr lang="en-US" sz="1000" dirty="0"/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arenBoth"/>
            </a:pPr>
            <a:r>
              <a:rPr lang="en-US" sz="1000" dirty="0">
                <a:hlinkClick r:id="rId4"/>
              </a:rPr>
              <a:t>https://pandas.pydata.org/docs/user_guide/index.html#user-guide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70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3FC54340-3D81-B3BE-6560-B40FF4451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parts</a:t>
            </a:r>
            <a:r>
              <a:rPr lang="de-DE" dirty="0"/>
              <a:t>: </a:t>
            </a:r>
            <a:r>
              <a:rPr lang="de-DE" dirty="0">
                <a:solidFill>
                  <a:srgbClr val="B1063A"/>
                </a:solidFill>
              </a:rPr>
              <a:t>Null </a:t>
            </a:r>
            <a:r>
              <a:rPr lang="de-DE" dirty="0" err="1">
                <a:solidFill>
                  <a:srgbClr val="B1063A"/>
                </a:solidFill>
              </a:rPr>
              <a:t>Replacer</a:t>
            </a:r>
            <a:r>
              <a:rPr lang="de-DE" dirty="0">
                <a:solidFill>
                  <a:srgbClr val="B1063A"/>
                </a:solidFill>
              </a:rPr>
              <a:t> </a:t>
            </a:r>
            <a:r>
              <a:rPr lang="de-DE" dirty="0"/>
              <a:t>and </a:t>
            </a:r>
            <a:r>
              <a:rPr lang="de-DE" dirty="0">
                <a:solidFill>
                  <a:srgbClr val="007A9E"/>
                </a:solidFill>
              </a:rPr>
              <a:t>FD Finder</a:t>
            </a:r>
          </a:p>
          <a:p>
            <a:r>
              <a:rPr lang="de-DE" dirty="0"/>
              <a:t>FD Finder: only </a:t>
            </a:r>
            <a:r>
              <a:rPr lang="de-DE" dirty="0" err="1"/>
              <a:t>for</a:t>
            </a:r>
            <a:r>
              <a:rPr lang="de-DE" dirty="0"/>
              <a:t> Null-</a:t>
            </a:r>
            <a:r>
              <a:rPr lang="de-DE" dirty="0" err="1"/>
              <a:t>columns</a:t>
            </a:r>
            <a:endParaRPr lang="de-DE" dirty="0"/>
          </a:p>
          <a:p>
            <a:r>
              <a:rPr lang="de-DE" dirty="0"/>
              <a:t>Null </a:t>
            </a:r>
            <a:r>
              <a:rPr lang="de-DE" dirty="0" err="1"/>
              <a:t>Replacer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>
              <a:solidFill>
                <a:srgbClr val="007A9E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9C2A1D-E94E-5CF1-52D1-5AAB2ECD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Picture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CFEB1-DE98-7D27-ED29-86BDFE4962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F71FB-5DF3-8370-314F-D3B9F2ADCF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3865F-C248-C72C-5F89-AD8248FB8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64EAB24-1D1D-CD37-32A7-2AA299D8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27" y="1102475"/>
            <a:ext cx="5023004" cy="2155557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71640070-6D60-CB7F-6ACB-0011F541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2" y="2029088"/>
            <a:ext cx="3805613" cy="2054835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A4D935B3-4FE2-EC1D-916E-287DA2D4B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879" y="3324918"/>
            <a:ext cx="1854966" cy="14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61">
            <a:extLst>
              <a:ext uri="{FF2B5EF4-FFF2-40B4-BE49-F238E27FC236}">
                <a16:creationId xmlns:a16="http://schemas.microsoft.com/office/drawing/2014/main" id="{ACA81417-3E08-CAAF-7D05-8360F098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" y="2145745"/>
            <a:ext cx="4545850" cy="1886882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89C2A1D-E94E-5CF1-52D1-5AAB2ECD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Picture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CFEB1-DE98-7D27-ED29-86BDFE4962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F71FB-5DF3-8370-314F-D3B9F2ADCF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3865F-C248-C72C-5F89-AD8248FB8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124" name="Grafik 123">
            <a:hlinkClick r:id="" action="ppaction://noaction"/>
            <a:extLst>
              <a:ext uri="{FF2B5EF4-FFF2-40B4-BE49-F238E27FC236}">
                <a16:creationId xmlns:a16="http://schemas.microsoft.com/office/drawing/2014/main" id="{640D1267-A3C7-8F2F-A7D6-656E91E58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15"/>
          <a:stretch/>
        </p:blipFill>
        <p:spPr>
          <a:xfrm>
            <a:off x="3203848" y="3169796"/>
            <a:ext cx="4784099" cy="1828254"/>
          </a:xfrm>
          <a:prstGeom prst="rect">
            <a:avLst/>
          </a:prstGeom>
        </p:spPr>
      </p:pic>
      <p:pic>
        <p:nvPicPr>
          <p:cNvPr id="181" name="Grafik 180">
            <a:extLst>
              <a:ext uri="{FF2B5EF4-FFF2-40B4-BE49-F238E27FC236}">
                <a16:creationId xmlns:a16="http://schemas.microsoft.com/office/drawing/2014/main" id="{5D765749-1B31-5A6C-9904-014150E865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82" r="71524" b="14873"/>
          <a:stretch/>
        </p:blipFill>
        <p:spPr>
          <a:xfrm>
            <a:off x="107504" y="1108350"/>
            <a:ext cx="1032084" cy="55258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69B359F9-205F-E6A4-DCAD-95848A64B19F}"/>
              </a:ext>
            </a:extLst>
          </p:cNvPr>
          <p:cNvSpPr/>
          <p:nvPr/>
        </p:nvSpPr>
        <p:spPr bwMode="gray">
          <a:xfrm>
            <a:off x="5928440" y="978944"/>
            <a:ext cx="360040" cy="3600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7ADA02-CEEE-420C-7370-CA3BBCE75A7F}"/>
              </a:ext>
            </a:extLst>
          </p:cNvPr>
          <p:cNvSpPr/>
          <p:nvPr/>
        </p:nvSpPr>
        <p:spPr bwMode="gray">
          <a:xfrm>
            <a:off x="2987824" y="3382438"/>
            <a:ext cx="360040" cy="36004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7F5E19C-763D-8867-622F-1B2B028E6785}"/>
              </a:ext>
            </a:extLst>
          </p:cNvPr>
          <p:cNvSpPr/>
          <p:nvPr/>
        </p:nvSpPr>
        <p:spPr bwMode="gray">
          <a:xfrm>
            <a:off x="2183143" y="1923678"/>
            <a:ext cx="360040" cy="36004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52C5CACA-CBE8-DCD8-696B-188DDBD25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777" y="1202304"/>
            <a:ext cx="4815200" cy="18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CBC726-5490-FCEF-1819-382106978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FFB09C-0FF6-B68E-D62F-362FC9B8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A3470-42DC-C072-2592-7D68789536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E232C-EC08-40A7-D24B-D9601AC1B1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0AB10-6935-2901-1244-EB9959816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84872BA3-5CF3-7499-96EF-5107290B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54589"/>
              </p:ext>
            </p:extLst>
          </p:nvPr>
        </p:nvGraphicFramePr>
        <p:xfrm>
          <a:off x="781766" y="1180076"/>
          <a:ext cx="6031080" cy="68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6216">
                  <a:extLst>
                    <a:ext uri="{9D8B030D-6E8A-4147-A177-3AD203B41FA5}">
                      <a16:colId xmlns:a16="http://schemas.microsoft.com/office/drawing/2014/main" val="1164764815"/>
                    </a:ext>
                  </a:extLst>
                </a:gridCol>
                <a:gridCol w="1206216">
                  <a:extLst>
                    <a:ext uri="{9D8B030D-6E8A-4147-A177-3AD203B41FA5}">
                      <a16:colId xmlns:a16="http://schemas.microsoft.com/office/drawing/2014/main" val="3207613932"/>
                    </a:ext>
                  </a:extLst>
                </a:gridCol>
                <a:gridCol w="1206216">
                  <a:extLst>
                    <a:ext uri="{9D8B030D-6E8A-4147-A177-3AD203B41FA5}">
                      <a16:colId xmlns:a16="http://schemas.microsoft.com/office/drawing/2014/main" val="2913289510"/>
                    </a:ext>
                  </a:extLst>
                </a:gridCol>
                <a:gridCol w="1206216">
                  <a:extLst>
                    <a:ext uri="{9D8B030D-6E8A-4147-A177-3AD203B41FA5}">
                      <a16:colId xmlns:a16="http://schemas.microsoft.com/office/drawing/2014/main" val="2777227916"/>
                    </a:ext>
                  </a:extLst>
                </a:gridCol>
                <a:gridCol w="1206216">
                  <a:extLst>
                    <a:ext uri="{9D8B030D-6E8A-4147-A177-3AD203B41FA5}">
                      <a16:colId xmlns:a16="http://schemas.microsoft.com/office/drawing/2014/main" val="58785294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sz="1100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Replacement Rate &gt;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Replacement Rate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Without Null-Values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Without FDs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412366"/>
                  </a:ext>
                </a:extLst>
              </a:tr>
              <a:tr h="173523">
                <a:tc>
                  <a:txBody>
                    <a:bodyPr/>
                    <a:lstStyle/>
                    <a:p>
                      <a:r>
                        <a:rPr lang="en-US" sz="1100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306579"/>
                  </a:ext>
                </a:extLst>
              </a:tr>
            </a:tbl>
          </a:graphicData>
        </a:graphic>
      </p:graphicFrame>
      <p:pic>
        <p:nvPicPr>
          <p:cNvPr id="29" name="Grafik 28">
            <a:extLst>
              <a:ext uri="{FF2B5EF4-FFF2-40B4-BE49-F238E27FC236}">
                <a16:creationId xmlns:a16="http://schemas.microsoft.com/office/drawing/2014/main" id="{707AE988-07E4-6807-90FF-E25DCBFC8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3"/>
          <a:stretch/>
        </p:blipFill>
        <p:spPr>
          <a:xfrm>
            <a:off x="330496" y="2283718"/>
            <a:ext cx="6572649" cy="2548474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A7A358B6-47E4-6C65-F6AC-9784495D00F9}"/>
              </a:ext>
            </a:extLst>
          </p:cNvPr>
          <p:cNvSpPr/>
          <p:nvPr/>
        </p:nvSpPr>
        <p:spPr bwMode="gray">
          <a:xfrm>
            <a:off x="1016718" y="4299942"/>
            <a:ext cx="2619177" cy="28691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3D74C0E-3B29-80A9-4ADB-ABA3FEAD9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50"/>
          <a:stretch/>
        </p:blipFill>
        <p:spPr>
          <a:xfrm>
            <a:off x="3727956" y="2212468"/>
            <a:ext cx="3203473" cy="2591308"/>
          </a:xfrm>
          <a:prstGeom prst="rect">
            <a:avLst/>
          </a:prstGeom>
        </p:spPr>
      </p:pic>
      <p:sp>
        <p:nvSpPr>
          <p:cNvPr id="31" name="Pfeil: gebogen 30">
            <a:extLst>
              <a:ext uri="{FF2B5EF4-FFF2-40B4-BE49-F238E27FC236}">
                <a16:creationId xmlns:a16="http://schemas.microsoft.com/office/drawing/2014/main" id="{8395E93D-A8E9-758E-F8BF-EDDDCF81B4A2}"/>
              </a:ext>
            </a:extLst>
          </p:cNvPr>
          <p:cNvSpPr/>
          <p:nvPr/>
        </p:nvSpPr>
        <p:spPr bwMode="gray">
          <a:xfrm>
            <a:off x="3028630" y="3502502"/>
            <a:ext cx="864096" cy="792088"/>
          </a:xfrm>
          <a:prstGeom prst="bentArrow">
            <a:avLst>
              <a:gd name="adj1" fmla="val 11149"/>
              <a:gd name="adj2" fmla="val 14500"/>
              <a:gd name="adj3" fmla="val 25000"/>
              <a:gd name="adj4" fmla="val 4821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713EF89C-6005-8504-BB95-958E9CF36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31"/>
          <a:stretch/>
        </p:blipFill>
        <p:spPr>
          <a:xfrm>
            <a:off x="3727956" y="2205083"/>
            <a:ext cx="3203472" cy="2606077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1355C44-8E02-5B2F-EAF6-792480D54010}"/>
              </a:ext>
            </a:extLst>
          </p:cNvPr>
          <p:cNvSpPr/>
          <p:nvPr/>
        </p:nvSpPr>
        <p:spPr bwMode="gray">
          <a:xfrm>
            <a:off x="1016718" y="3291830"/>
            <a:ext cx="2979218" cy="27062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CBC726-5490-FCEF-1819-382106978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665" y="1239837"/>
            <a:ext cx="6877051" cy="35639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FFB09C-0FF6-B68E-D62F-362FC9B8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</a:t>
            </a:r>
            <a:r>
              <a:rPr lang="de-DE" dirty="0" err="1"/>
              <a:t>Replaced</a:t>
            </a:r>
            <a:r>
              <a:rPr lang="de-DE" dirty="0"/>
              <a:t> Null-Values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A3470-42DC-C072-2592-7D68789536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E232C-EC08-40A7-D24B-D9601AC1B1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0AB10-6935-2901-1244-EB9959816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graphicFrame>
        <p:nvGraphicFramePr>
          <p:cNvPr id="23" name="Tabelle 23">
            <a:extLst>
              <a:ext uri="{FF2B5EF4-FFF2-40B4-BE49-F238E27FC236}">
                <a16:creationId xmlns:a16="http://schemas.microsoft.com/office/drawing/2014/main" id="{F71BE4E6-57AB-C20F-9062-92D28D7A7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94321"/>
              </p:ext>
            </p:extLst>
          </p:nvPr>
        </p:nvGraphicFramePr>
        <p:xfrm>
          <a:off x="1394262" y="1131590"/>
          <a:ext cx="5163969" cy="78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3756">
                  <a:extLst>
                    <a:ext uri="{9D8B030D-6E8A-4147-A177-3AD203B41FA5}">
                      <a16:colId xmlns:a16="http://schemas.microsoft.com/office/drawing/2014/main" val="3689901107"/>
                    </a:ext>
                  </a:extLst>
                </a:gridCol>
                <a:gridCol w="1289865">
                  <a:extLst>
                    <a:ext uri="{9D8B030D-6E8A-4147-A177-3AD203B41FA5}">
                      <a16:colId xmlns:a16="http://schemas.microsoft.com/office/drawing/2014/main" val="2335088031"/>
                    </a:ext>
                  </a:extLst>
                </a:gridCol>
                <a:gridCol w="1289865">
                  <a:extLst>
                    <a:ext uri="{9D8B030D-6E8A-4147-A177-3AD203B41FA5}">
                      <a16:colId xmlns:a16="http://schemas.microsoft.com/office/drawing/2014/main" val="2357828236"/>
                    </a:ext>
                  </a:extLst>
                </a:gridCol>
                <a:gridCol w="1370483">
                  <a:extLst>
                    <a:ext uri="{9D8B030D-6E8A-4147-A177-3AD203B41FA5}">
                      <a16:colId xmlns:a16="http://schemas.microsoft.com/office/drawing/2014/main" val="137203428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Null-Values 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Replaced Null-Values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Mean replaced Null-Values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Replacement Rate 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75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427.858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17.798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4,16 %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29361"/>
                  </a:ext>
                </a:extLst>
              </a:tr>
            </a:tbl>
          </a:graphicData>
        </a:graphic>
      </p:graphicFrame>
      <p:pic>
        <p:nvPicPr>
          <p:cNvPr id="27" name="Grafik 26">
            <a:extLst>
              <a:ext uri="{FF2B5EF4-FFF2-40B4-BE49-F238E27FC236}">
                <a16:creationId xmlns:a16="http://schemas.microsoft.com/office/drawing/2014/main" id="{C7B1654E-8366-731B-FD24-A9F8F0E3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7" y="2039830"/>
            <a:ext cx="6837654" cy="27260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A60AB99-B67E-16BA-C95D-DD9D37BCED2F}"/>
              </a:ext>
            </a:extLst>
          </p:cNvPr>
          <p:cNvSpPr/>
          <p:nvPr/>
        </p:nvSpPr>
        <p:spPr bwMode="gray">
          <a:xfrm>
            <a:off x="1259632" y="4353854"/>
            <a:ext cx="2664296" cy="19811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AA6A116A-B4AD-29CA-EAE8-D1C6C09D5313}"/>
              </a:ext>
            </a:extLst>
          </p:cNvPr>
          <p:cNvSpPr/>
          <p:nvPr/>
        </p:nvSpPr>
        <p:spPr bwMode="gray">
          <a:xfrm>
            <a:off x="3275856" y="3554877"/>
            <a:ext cx="1008112" cy="792088"/>
          </a:xfrm>
          <a:prstGeom prst="bentArrow">
            <a:avLst>
              <a:gd name="adj1" fmla="val 11149"/>
              <a:gd name="adj2" fmla="val 14500"/>
              <a:gd name="adj3" fmla="val 25000"/>
              <a:gd name="adj4" fmla="val 4821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4163B94-DCAF-3230-B484-BEC0AF59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407" y="2039831"/>
            <a:ext cx="3517334" cy="2729870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F5330E1-6122-F18A-844B-DC387918D5E6}"/>
              </a:ext>
            </a:extLst>
          </p:cNvPr>
          <p:cNvSpPr/>
          <p:nvPr/>
        </p:nvSpPr>
        <p:spPr bwMode="gray">
          <a:xfrm>
            <a:off x="1293500" y="3280805"/>
            <a:ext cx="2846452" cy="27062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0B6DBF-114B-74CA-F306-5D07DB45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goodness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FDs</a:t>
            </a:r>
          </a:p>
          <a:p>
            <a:r>
              <a:rPr lang="en-US" dirty="0"/>
              <a:t>Check goodness of replacements</a:t>
            </a:r>
          </a:p>
          <a:p>
            <a:endParaRPr lang="en-US" dirty="0"/>
          </a:p>
          <a:p>
            <a:r>
              <a:rPr lang="en-US" dirty="0"/>
              <a:t>Verify results for lager list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126F85-78E5-1B9F-E290-B8AFEDEE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90DBD-1C69-01F7-963C-A2C0AE658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21.03.2023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FD505-906E-AD71-C19E-8BFDE92DE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Ragna Solterbeck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3F3C5-B416-212B-75EA-EA63E7450B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4220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1238</Words>
  <Application>Microsoft Office PowerPoint</Application>
  <PresentationFormat>Bildschirmpräsentation (16:9)</PresentationFormat>
  <Paragraphs>265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Verdana</vt:lpstr>
      <vt:lpstr>TEMPLATE_HPI_09_EXP</vt:lpstr>
      <vt:lpstr>1_HPI PPT-Template</vt:lpstr>
      <vt:lpstr>2_HPI PPT-Template</vt:lpstr>
      <vt:lpstr>HPI PPT-Template</vt:lpstr>
      <vt:lpstr>Lakehouse: Data Integration Services for Data Lakes  Functional Dependency-based Null-Value Replacement</vt:lpstr>
      <vt:lpstr>Motivation</vt:lpstr>
      <vt:lpstr>Functional Dependencies</vt:lpstr>
      <vt:lpstr>Related Work</vt:lpstr>
      <vt:lpstr>Big Picture</vt:lpstr>
      <vt:lpstr>Big Picture</vt:lpstr>
      <vt:lpstr>Evaluation – Overview</vt:lpstr>
      <vt:lpstr>Evaluation – Replaced Null-Values</vt:lpstr>
      <vt:lpstr>Future Work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Ragna Solterbeck</cp:lastModifiedBy>
  <cp:revision>2205</cp:revision>
  <cp:lastPrinted>2014-05-07T12:19:03Z</cp:lastPrinted>
  <dcterms:created xsi:type="dcterms:W3CDTF">2014-09-22T06:54:00Z</dcterms:created>
  <dcterms:modified xsi:type="dcterms:W3CDTF">2023-03-24T15:54:49Z</dcterms:modified>
</cp:coreProperties>
</file>