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788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788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788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788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520" cy="932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1520" cy="9684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1520" cy="8964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4" name="CustomShape 4"/>
          <p:cNvSpPr/>
          <p:nvPr/>
        </p:nvSpPr>
        <p:spPr>
          <a:xfrm>
            <a:off x="446400" y="3085920"/>
            <a:ext cx="11297160" cy="33364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520" cy="932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1520" cy="9684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1520" cy="8964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520" cy="9324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1520" cy="9684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1520" cy="8964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3920" cy="363240"/>
          </a:xfrm>
          <a:prstGeom prst="rect">
            <a:avLst/>
          </a:prstGeom>
          <a:ln>
            <a:noFill/>
          </a:ln>
        </p:spPr>
      </p:pic>
      <p:sp>
        <p:nvSpPr>
          <p:cNvPr id="89" name="PlaceHolder 4"/>
          <p:cNvSpPr>
            <a:spLocks noGrp="1"/>
          </p:cNvSpPr>
          <p:nvPr>
            <p:ph type="title"/>
          </p:nvPr>
        </p:nvSpPr>
        <p:spPr>
          <a:xfrm>
            <a:off x="576000" y="712800"/>
            <a:ext cx="1102788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2200" cy="9759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PROJECT TITLE</a:t>
            </a:r>
            <a:endParaRPr b="0" lang="en-IN" sz="3600" spc="-1" strike="noStrike">
              <a:latin typeface="Arial"/>
            </a:endParaRPr>
          </a:p>
        </p:txBody>
      </p:sp>
      <p:sp>
        <p:nvSpPr>
          <p:cNvPr id="128" name="CustomShape 2"/>
          <p:cNvSpPr/>
          <p:nvPr/>
        </p:nvSpPr>
        <p:spPr>
          <a:xfrm>
            <a:off x="-329760" y="1034280"/>
            <a:ext cx="1272492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CAPSTONE PROJECT</a:t>
            </a:r>
            <a:endParaRPr b="0" lang="en-IN" sz="3200" spc="-1" strike="noStrike">
              <a:latin typeface="Arial"/>
            </a:endParaRPr>
          </a:p>
        </p:txBody>
      </p:sp>
      <p:sp>
        <p:nvSpPr>
          <p:cNvPr id="129" name="CustomShape 3"/>
          <p:cNvSpPr/>
          <p:nvPr/>
        </p:nvSpPr>
        <p:spPr>
          <a:xfrm>
            <a:off x="2522880" y="4586400"/>
            <a:ext cx="79783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gn="ctr">
              <a:lnSpc>
                <a:spcPct val="100000"/>
              </a:lnSpc>
            </a:pPr>
            <a:r>
              <a:rPr b="1" lang="en-US" sz="2000" spc="-1" strike="noStrike">
                <a:solidFill>
                  <a:srgbClr val="1482ac"/>
                </a:solidFill>
                <a:latin typeface="Arial"/>
                <a:ea typeface="DejaVu Sans"/>
              </a:rPr>
              <a:t>1. RAGO. B -VV COLLEGE OF ENGINEERING-COMPUTER SCIENCE AND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7880" cy="4671360"/>
          </a:xfrm>
          <a:prstGeom prst="rect">
            <a:avLst/>
          </a:prstGeom>
          <a:noFill/>
          <a:ln>
            <a:noFill/>
          </a:ln>
        </p:spPr>
        <p:style>
          <a:lnRef idx="0"/>
          <a:fillRef idx="0"/>
          <a:effectRef idx="0"/>
          <a:fontRef idx="minor"/>
        </p:style>
        <p:txBody>
          <a:bodyPr lIns="90000" rIns="90000" tIns="45000" bIns="45000" anchor="ctr">
            <a:normAutofit/>
          </a:bodyPr>
          <a:p>
            <a:pPr marL="305280" indent="-3034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7000" cy="13237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ea typeface="DejaVu Sans"/>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3800" cy="132372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7080" cy="523728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Problem Statement</a:t>
            </a:r>
            <a:endParaRPr b="0" lang="en-IN" sz="4400" spc="-1" strike="noStrike">
              <a:latin typeface="Arial"/>
            </a:endParaRPr>
          </a:p>
        </p:txBody>
      </p:sp>
      <p:sp>
        <p:nvSpPr>
          <p:cNvPr id="133" name="CustomShape 2"/>
          <p:cNvSpPr/>
          <p:nvPr/>
        </p:nvSpPr>
        <p:spPr>
          <a:xfrm>
            <a:off x="452520" y="1237680"/>
            <a:ext cx="11027880" cy="467136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641"/>
              </a:spcBef>
              <a:spcAft>
                <a:spcPts val="601"/>
              </a:spcAft>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2400" spc="-1" strike="noStrike">
              <a:latin typeface="Arial"/>
            </a:endParaRPr>
          </a:p>
          <a:p>
            <a:pPr>
              <a:lnSpc>
                <a:spcPct val="110000"/>
              </a:lnSpc>
              <a:spcBef>
                <a:spcPts val="340"/>
              </a:spcBef>
              <a:spcAft>
                <a:spcPts val="601"/>
              </a:spcAft>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441720" y="1087200"/>
            <a:ext cx="11611800" cy="556200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endParaRPr b="0" lang="en-IN" sz="1800" spc="-1" strike="noStrike">
              <a:latin typeface="Arial"/>
            </a:endParaRPr>
          </a:p>
          <a:p>
            <a:pPr marL="305280" indent="-3034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200" spc="-1" strike="noStrike">
              <a:latin typeface="Arial"/>
            </a:endParaRPr>
          </a:p>
          <a:p>
            <a:pPr marL="305280" indent="-3034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Collection:</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Gather historical data on bike rentals, including time, date, location, and other relevant factors.</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Utilize real-time data sources, such as weather conditions, events, and holidays, to enhance prediction accuracy.</a:t>
            </a:r>
            <a:endParaRPr b="0" lang="en-IN" sz="1200" spc="-1" strike="noStrike">
              <a:latin typeface="Arial"/>
            </a:endParaRPr>
          </a:p>
          <a:p>
            <a:pPr marL="305280" indent="-3034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Preprocessing:</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Clean and preprocess the collected data to handle missing values, outliers, and inconsistencies.</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Feature engineering to extract relevant features from the data that might impact bike demand.</a:t>
            </a:r>
            <a:endParaRPr b="0" lang="en-IN" sz="1200" spc="-1" strike="noStrike">
              <a:latin typeface="Arial"/>
            </a:endParaRPr>
          </a:p>
          <a:p>
            <a:pPr marL="305280" indent="-3034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Machine Learning Algorithm:</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Implement a machine learning algorithm, such as a time-series forecasting model (e.g., ARIMA, SARIMA, or LSTM), to predict bike counts based on historical patterns.</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Consider incorporating other factors like weather conditions, day of the week, and special events to improve prediction accuracy.</a:t>
            </a:r>
            <a:endParaRPr b="0" lang="en-IN" sz="1200" spc="-1" strike="noStrike">
              <a:latin typeface="Arial"/>
            </a:endParaRPr>
          </a:p>
          <a:p>
            <a:pPr marL="305280" indent="-3034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Deployment:</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Develop a user-friendly interface or application that provides real-time predictions for bike counts at different hours.</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 the solution on a scalable and reliable platform, considering factors like server infrastructure, response time, and user accessibility.</a:t>
            </a:r>
            <a:endParaRPr b="0" lang="en-IN" sz="1200" spc="-1" strike="noStrike">
              <a:latin typeface="Arial"/>
            </a:endParaRPr>
          </a:p>
          <a:p>
            <a:pPr marL="305280" indent="-30348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Evaluation:</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Assess the model's performance using appropriate metrics such as Mean Absolute Error (MAE), Root Mean Squared Error (RMSE), or other relevant metrics.</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Fine-tune the model based on feedback and continuous monitoring of prediction accuracy.</a:t>
            </a:r>
            <a:endParaRPr b="0" lang="en-IN" sz="1200" spc="-1" strike="noStrike">
              <a:latin typeface="Arial"/>
            </a:endParaRPr>
          </a:p>
          <a:p>
            <a:pPr lvl="1" marL="630000" indent="-303480">
              <a:lnSpc>
                <a:spcPct val="10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Result:</a:t>
            </a:r>
            <a:endParaRPr b="0" lang="en-IN" sz="1200" spc="-1" strike="noStrike">
              <a:latin typeface="Arial"/>
            </a:endParaRPr>
          </a:p>
          <a:p>
            <a:pPr>
              <a:lnSpc>
                <a:spcPct val="110000"/>
              </a:lnSpc>
              <a:spcBef>
                <a:spcPts val="340"/>
              </a:spcBef>
              <a:spcAft>
                <a:spcPts val="601"/>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581040" y="1302120"/>
            <a:ext cx="11027880" cy="467136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latin typeface="Arial"/>
            </a:endParaRPr>
          </a:p>
          <a:p>
            <a:pPr marL="305280" indent="-3034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IN" sz="1800" spc="-1" strike="noStrike">
              <a:latin typeface="Arial"/>
            </a:endParaRPr>
          </a:p>
          <a:p>
            <a:pPr marL="305280" indent="-30348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581040" y="1302120"/>
            <a:ext cx="11027880" cy="4671360"/>
          </a:xfrm>
          <a:prstGeom prst="rect">
            <a:avLst/>
          </a:prstGeom>
          <a:noFill/>
          <a:ln>
            <a:noFill/>
          </a:ln>
        </p:spPr>
        <p:style>
          <a:lnRef idx="0"/>
          <a:fillRef idx="0"/>
          <a:effectRef idx="0"/>
          <a:fontRef idx="minor"/>
        </p:style>
        <p:txBody>
          <a:bodyPr lIns="90000" rIns="90000" tIns="45000" bIns="45000" anchor="ctr">
            <a:noAutofit/>
          </a:bodyPr>
          <a:p>
            <a:pPr marL="305280" indent="-30348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predicting bike counts. Here's an example structure for this section:</a:t>
            </a:r>
            <a:endParaRPr b="0" lang="en-IN" sz="1400" spc="-1" strike="noStrike">
              <a:latin typeface="Arial"/>
            </a:endParaRPr>
          </a:p>
          <a:p>
            <a:pPr marL="305280" indent="-3034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IN" sz="1400" spc="-1" strike="noStrike">
              <a:latin typeface="Arial"/>
            </a:endParaRPr>
          </a:p>
          <a:p>
            <a:pPr lvl="1" marL="630000" indent="-3034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400" spc="-1" strike="noStrike">
              <a:latin typeface="Arial"/>
            </a:endParaRPr>
          </a:p>
          <a:p>
            <a:pPr marL="305280" indent="-3034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IN" sz="1400" spc="-1" strike="noStrike">
              <a:latin typeface="Arial"/>
            </a:endParaRPr>
          </a:p>
          <a:p>
            <a:pPr lvl="1" marL="630000" indent="-3034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Specify the input features used by the algorithm, such as historical bike rental data, weather conditions, day of the week, and any other relevant factors.</a:t>
            </a:r>
            <a:endParaRPr b="0" lang="en-IN" sz="1400" spc="-1" strike="noStrike">
              <a:latin typeface="Arial"/>
            </a:endParaRPr>
          </a:p>
          <a:p>
            <a:pPr marL="305280" indent="-3034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IN" sz="1400" spc="-1" strike="noStrike">
              <a:latin typeface="Arial"/>
            </a:endParaRPr>
          </a:p>
          <a:p>
            <a:pPr lvl="1" marL="630000" indent="-3034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400" spc="-1" strike="noStrike">
              <a:latin typeface="Arial"/>
            </a:endParaRPr>
          </a:p>
          <a:p>
            <a:pPr marL="305280" indent="-3034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IN" sz="1400" spc="-1" strike="noStrike">
              <a:latin typeface="Arial"/>
            </a:endParaRPr>
          </a:p>
          <a:p>
            <a:pPr lvl="1" marL="630000" indent="-30348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Detail how the trained algorithm makes predictions for future bike counts. Discuss any real-time data inputs considered during the prediction phase.</a:t>
            </a:r>
            <a:endParaRPr b="0" lang="en-IN" sz="1400" spc="-1" strike="noStrike">
              <a:latin typeface="Arial"/>
            </a:endParaRPr>
          </a:p>
          <a:p>
            <a:pPr>
              <a:lnSpc>
                <a:spcPct val="110000"/>
              </a:lnSpc>
              <a:spcBef>
                <a:spcPts val="340"/>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1" name="CustomShape 2"/>
          <p:cNvSpPr/>
          <p:nvPr/>
        </p:nvSpPr>
        <p:spPr>
          <a:xfrm>
            <a:off x="581040" y="1302120"/>
            <a:ext cx="11027880" cy="4671360"/>
          </a:xfrm>
          <a:prstGeom prst="rect">
            <a:avLst/>
          </a:prstGeom>
          <a:noFill/>
          <a:ln>
            <a:noFill/>
          </a:ln>
        </p:spPr>
        <p:style>
          <a:lnRef idx="0"/>
          <a:fillRef idx="0"/>
          <a:effectRef idx="0"/>
          <a:fontRef idx="minor"/>
        </p:style>
        <p:txBody>
          <a:bodyPr lIns="90000" rIns="90000" tIns="45000" bIns="45000" anchor="ctr">
            <a:norm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81040" y="1302120"/>
            <a:ext cx="11027880" cy="4671360"/>
          </a:xfrm>
          <a:prstGeom prst="rect">
            <a:avLst/>
          </a:prstGeom>
          <a:noFill/>
          <a:ln>
            <a:noFill/>
          </a:ln>
        </p:spPr>
        <p:style>
          <a:lnRef idx="0"/>
          <a:fillRef idx="0"/>
          <a:effectRef idx="0"/>
          <a:fontRef idx="minor"/>
        </p:style>
        <p:txBody>
          <a:bodyPr lIns="90000" rIns="90000" tIns="45000" bIns="45000" anchor="ctr">
            <a:normAutofit/>
          </a:bodyPr>
          <a:p>
            <a:pPr marL="305280" indent="-30348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81040" y="1302120"/>
            <a:ext cx="11027880" cy="467136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400"/>
              </a:spcBef>
              <a:spcAft>
                <a:spcPts val="601"/>
              </a:spcAft>
              <a:tabLst>
                <a:tab algn="l" pos="0"/>
              </a:tabLst>
            </a:pPr>
            <a:endParaRPr b="0" lang="en-IN" sz="18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
        <p:nvSpPr>
          <p:cNvPr id="145" name="CustomShape 2"/>
          <p:cNvSpPr/>
          <p:nvPr/>
        </p:nvSpPr>
        <p:spPr>
          <a:xfrm>
            <a:off x="535680" y="844560"/>
            <a:ext cx="11027880" cy="52848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LibreOffice/6.4.7.2$Linux_X86_64 LibreOffice_project/40$Build-2</Application>
  <Words>779</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2024-04-05T11:08:34Z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