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F35A9-FE1B-4E98-A61E-2600A055834B}">
  <a:tblStyle styleId="{171F35A9-FE1B-4E98-A61E-2600A0558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7e9044b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7e9044b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06ba6dc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06ba6dc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3c47607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3c47607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3c47607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3c47607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00e445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00e445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00e445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00e445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c1dc5375eba7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c1dc5375eba7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c1dc5375eba7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c1dc5375eba7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900e445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900e445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3c47607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3c47607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30452b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30452b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3d8520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3d8520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3c47607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3c47607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a501ad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a501ad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501adb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501adb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7e9044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7e9044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d85200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d85200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37e9044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37e9044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6ba6dc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6ba6dc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37e9044b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37e9044b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-dataport.org/open-access/indian-diabetic-retinopathy-image-dataset-idrid#fil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adcis.net/en/Download-Third-Party/E-Ophtha.html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://www.kaggle.com/c/diabetic-retinopathy-detection/data" TargetMode="External"/><Relationship Id="rId6" Type="http://schemas.openxmlformats.org/officeDocument/2006/relationships/hyperlink" Target="http://www.kaggle.com/c/aptos2019-blindness-detec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9975" y="322250"/>
            <a:ext cx="85206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Prediction of </a:t>
            </a:r>
            <a:r>
              <a:rPr b="1" lang="en" sz="3800"/>
              <a:t>D</a:t>
            </a:r>
            <a:r>
              <a:rPr b="1" lang="en" sz="3800"/>
              <a:t>iabetic Retinopathy based on Efficient Net </a:t>
            </a:r>
            <a:endParaRPr b="1" sz="3800"/>
          </a:p>
        </p:txBody>
      </p:sp>
      <p:sp>
        <p:nvSpPr>
          <p:cNvPr id="55" name="Google Shape;55;p13"/>
          <p:cNvSpPr txBox="1"/>
          <p:nvPr/>
        </p:nvSpPr>
        <p:spPr>
          <a:xfrm>
            <a:off x="1697975" y="1685575"/>
            <a:ext cx="59244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                  Presented By,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RAGUVARAN V (810017205066)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VIGNESH K (810017205093)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1859100" y="2949750"/>
            <a:ext cx="47346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Under the </a:t>
            </a:r>
            <a:r>
              <a:rPr b="1" lang="en" sz="2300"/>
              <a:t>Guidance of</a:t>
            </a:r>
            <a:r>
              <a:rPr b="1" lang="en" sz="2300"/>
              <a:t> ,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Dr.S.Sathiya Devi,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Assistant Professor,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Department of Information Technology</a:t>
            </a:r>
            <a:endParaRPr b="1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7267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and Hardware Requirements:</a:t>
            </a:r>
            <a:endParaRPr b="1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743675"/>
            <a:ext cx="84339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Software Requirements:</a:t>
            </a:r>
            <a:endParaRPr b="1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Operating System</a:t>
            </a:r>
            <a:r>
              <a:rPr lang="en" sz="1900">
                <a:solidFill>
                  <a:srgbClr val="000000"/>
                </a:solidFill>
              </a:rPr>
              <a:t> - </a:t>
            </a:r>
            <a:r>
              <a:rPr lang="en" sz="1900">
                <a:solidFill>
                  <a:schemeClr val="dk1"/>
                </a:solidFill>
              </a:rPr>
              <a:t>Windows 10 / Ubuntu 20.0.4Lts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Programming language</a:t>
            </a:r>
            <a:r>
              <a:rPr lang="en" sz="1900">
                <a:solidFill>
                  <a:srgbClr val="000000"/>
                </a:solidFill>
              </a:rPr>
              <a:t> - </a:t>
            </a:r>
            <a:r>
              <a:rPr lang="en" sz="1900">
                <a:solidFill>
                  <a:schemeClr val="dk1"/>
                </a:solidFill>
              </a:rPr>
              <a:t>Python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IDE </a:t>
            </a:r>
            <a:r>
              <a:rPr lang="en" sz="1900">
                <a:solidFill>
                  <a:srgbClr val="000000"/>
                </a:solidFill>
              </a:rPr>
              <a:t>- Google colab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Framework - </a:t>
            </a:r>
            <a:r>
              <a:rPr lang="en" sz="1900">
                <a:solidFill>
                  <a:srgbClr val="000000"/>
                </a:solidFill>
              </a:rPr>
              <a:t>Pillow, Tensorflow, Keras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Browser -</a:t>
            </a:r>
            <a:r>
              <a:rPr lang="en" sz="1900">
                <a:solidFill>
                  <a:srgbClr val="000000"/>
                </a:solidFill>
              </a:rPr>
              <a:t>Google chrome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Hardware Requirements: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System -</a:t>
            </a:r>
            <a:r>
              <a:rPr lang="en" sz="1900">
                <a:solidFill>
                  <a:srgbClr val="000000"/>
                </a:solidFill>
              </a:rPr>
              <a:t> Lenovo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Hard Disk -</a:t>
            </a:r>
            <a:r>
              <a:rPr lang="en" sz="1900">
                <a:solidFill>
                  <a:srgbClr val="000000"/>
                </a:solidFill>
              </a:rPr>
              <a:t> About 40GB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RAM - </a:t>
            </a:r>
            <a:r>
              <a:rPr lang="en" sz="1900">
                <a:solidFill>
                  <a:srgbClr val="000000"/>
                </a:solidFill>
              </a:rPr>
              <a:t>4GB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Processor - </a:t>
            </a:r>
            <a:r>
              <a:rPr lang="en" sz="1900">
                <a:solidFill>
                  <a:srgbClr val="000000"/>
                </a:solidFill>
              </a:rPr>
              <a:t>AMD Pro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24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39750" y="696875"/>
            <a:ext cx="85206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1: Data collection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2: Preprocessing - 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Flip horizontally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Flip Vertically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Rotate the image range(-25,25)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Zoom the image(0.85,1.15)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Distort the image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3: Feature Extraction- </a:t>
            </a:r>
            <a:r>
              <a:rPr lang="en">
                <a:solidFill>
                  <a:srgbClr val="000000"/>
                </a:solidFill>
              </a:rPr>
              <a:t>Using Efficient Net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4: Classification-</a:t>
            </a:r>
            <a:r>
              <a:rPr lang="en">
                <a:solidFill>
                  <a:srgbClr val="000000"/>
                </a:solidFill>
              </a:rPr>
              <a:t>Adaboost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5: Performance Evaluation - </a:t>
            </a:r>
            <a:r>
              <a:rPr lang="en">
                <a:solidFill>
                  <a:srgbClr val="000000"/>
                </a:solidFill>
              </a:rPr>
              <a:t>Accuracy, Recall, Precision,ROC, F score.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Description :</a:t>
            </a:r>
            <a:endParaRPr b="1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DB-name: IDRid link.-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https://ieee-dataport.org/open-access/indian-diabetic-retinopathy-image-dataset-idrid#files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The database consists of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413 colour fundus images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in Training data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103 color fundus images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in Testing Data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Class labels - 0-normal,1-mild,2-moderate,3-severe,4-proliferative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3800" y="13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/ </a:t>
            </a:r>
            <a:r>
              <a:rPr lang="en"/>
              <a:t>Methodology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50575" y="817850"/>
            <a:ext cx="8520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Conv</a:t>
            </a:r>
            <a:r>
              <a:rPr b="1" lang="en">
                <a:solidFill>
                  <a:srgbClr val="000000"/>
                </a:solidFill>
              </a:rPr>
              <a:t>olutional Neural Network Model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Efficient Net: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50" y="2011500"/>
            <a:ext cx="8690699" cy="2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730375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Blocks: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00" y="1652250"/>
            <a:ext cx="7270800" cy="3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1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790200"/>
            <a:ext cx="8663473" cy="42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Classification-</a:t>
            </a:r>
            <a:r>
              <a:rPr lang="en"/>
              <a:t>Adaboost</a:t>
            </a:r>
            <a:r>
              <a:rPr lang="en"/>
              <a:t>: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Combine multiple weak classifiers into a single strong classifier.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Sequential Learning Process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having Stumps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Weight assigning: W = 1/n      where W-Weight,n-Number of Records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 Error = No. of Incorrected classification / no. of  records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Performance of stumps = ½ log ((1-TE)/TE)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Incorrectly classified records, New sample Weight = weight(old) x e</a:t>
            </a:r>
            <a:r>
              <a:rPr baseline="30000" lang="en">
                <a:solidFill>
                  <a:srgbClr val="000000"/>
                </a:solidFill>
              </a:rPr>
              <a:t>p.o.f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correctly classified records, New sample Weight = weight(old) x e</a:t>
            </a:r>
            <a:r>
              <a:rPr baseline="30000" lang="en">
                <a:solidFill>
                  <a:schemeClr val="dk1"/>
                </a:solidFill>
              </a:rPr>
              <a:t>-p.o.f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Normalized Weight = Updated Weights/∑updated weights.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Evolution</a:t>
            </a:r>
            <a:r>
              <a:rPr lang="en"/>
              <a:t> :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35175"/>
            <a:ext cx="5107500" cy="4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Accuracy: (</a:t>
            </a:r>
            <a:r>
              <a:rPr lang="en">
                <a:solidFill>
                  <a:srgbClr val="000000"/>
                </a:solidFill>
              </a:rPr>
              <a:t>TP+TN)/(TP+FP+TN+FN)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Precision: </a:t>
            </a:r>
            <a:r>
              <a:rPr lang="en">
                <a:solidFill>
                  <a:srgbClr val="000000"/>
                </a:solidFill>
              </a:rPr>
              <a:t>TP/(TP+FP)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Recall : </a:t>
            </a:r>
            <a:r>
              <a:rPr lang="en">
                <a:solidFill>
                  <a:srgbClr val="000000"/>
                </a:solidFill>
              </a:rPr>
              <a:t>TP/(TP+FN)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 score: (</a:t>
            </a:r>
            <a:r>
              <a:rPr lang="en">
                <a:solidFill>
                  <a:srgbClr val="000000"/>
                </a:solidFill>
              </a:rPr>
              <a:t>2*Precision*Recall)/(</a:t>
            </a:r>
            <a:r>
              <a:rPr lang="en">
                <a:solidFill>
                  <a:schemeClr val="dk1"/>
                </a:solidFill>
              </a:rPr>
              <a:t>Precision+Recall)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ROC curve: </a:t>
            </a:r>
            <a:r>
              <a:rPr lang="en">
                <a:solidFill>
                  <a:schemeClr val="dk1"/>
                </a:solidFill>
              </a:rPr>
              <a:t>Draw a curve using, TP rate vs FP 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TP rate = TP/TP+FN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FP rate = FP/TN+FP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855200" y="101772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TP-True Positive,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5991325" y="1491250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FP-False Positive,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6050700" y="196477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TN-True Negative,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6123200" y="248742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N-False Negative,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25800" y="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5" y="793225"/>
            <a:ext cx="8361324" cy="41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0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Planning</a:t>
            </a:r>
            <a:r>
              <a:rPr b="1" lang="en"/>
              <a:t>:</a:t>
            </a:r>
            <a:endParaRPr b="1"/>
          </a:p>
        </p:txBody>
      </p:sp>
      <p:pic>
        <p:nvPicPr>
          <p:cNvPr id="205" name="Google Shape;205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5" y="645975"/>
            <a:ext cx="8520600" cy="437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5904975" y="3749875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Measured in Weeks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Agenta</a:t>
            </a:r>
            <a:r>
              <a:rPr b="1" lang="en"/>
              <a:t>: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79675"/>
            <a:ext cx="8520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Objective 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Literature survey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Flow Diagram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Software and Hardware Requirements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Modules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Dataset description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Methodology / Algorithm / Procedure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Project planning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References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49725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 </a:t>
            </a:r>
            <a:r>
              <a:rPr b="1" lang="en"/>
              <a:t>:</a:t>
            </a:r>
            <a:endParaRPr b="1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49725" y="819425"/>
            <a:ext cx="88323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     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 Mateen, J. Wen ,N.  Nasrullah, Song Sun and S. Hayat, “Exudate Detection for  Diabetic Retinopathy Using Pretrained Convolutional Neural Networks”, Hindawi Complexity, vol. 2020, no.5801870,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       E-Optha http://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www.adcis.net/en/Download-Third-Party/E-Ophtha.html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      DIARETDB1 http://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www.it.lut.ﬁ/project/imageret/diaretdb1/index.html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      B. Tymchenko , P.  Marchenko and D. Spodarets, “Deep Learning Approach to Diabetic Retinopathy Detection”, arXiv ,vol. 2003, no.02261, 2020 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       Kaggle DRDC-2015 https://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www.kaggle.com/c/diabetic-retinopathy-detection/data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    M. Ahtazaz Ahsan, Adnan Qayyum, Junaid Qadir and Adeel Razi, ”An Active Learning Method for Diabetic Retinopathy Classiﬁcation with Uncertainty Quantiﬁcation”, arXiv: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 . 2012, no. 13325 ,2020.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         APTOS-2019 https://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www.kaggle.com/c/aptos2019-blindness-detection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    EN. Parvathy and G. Bharadwaja kumar, “Diabetic Retinopathy Image Classification using Deep Neural Network”, Special issue on “Advances in Smart Computing and Bioinformatics”, Asian Journal of Pharmaceutical and Clinical Research, pp . 460 – 463, 2017.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       Z. Gao, J. Li, J. Guo, Y. Chen, Z. Yi and J. Zhong, “Diagnosis of Diabetic Retinopathy Using Deep Neural Networks”, IEEEAccess, Vol. 7, pp. 3360 – 3370, 2019.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     M. Mateen, J. Wen, Nasrullah, S. Song and Z. Huang, “Fundus Image Classification Using VGG-19 Architecture with PCA and SVD”, Symmetry, Vol. 11,  no. 1,  pp.1 – 12, 2019.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	H. Riaz, J. Park, H. Choi, H. Kim and J. Kim, “Deep and Densely Connected Networks for Classification of Diabetic Retinopathy”,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Special Issue 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Artificial Intelligence in Diagnostics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Diagnostics, Vol. 10, no.1, pp. 1- 15,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	S. Gayathri, V.P Gopi and P. Palanisamy,” A Lightweight CNN for Diabetic Retinopathy Classification from Fundus Images”, Biomedical Signal Processing and Control, Vol. 62, no.</a:t>
            </a:r>
            <a:r>
              <a:rPr lang="en" sz="1000">
                <a:solidFill>
                  <a:srgbClr val="2E2E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102115, pp.1 – 12,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	M.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 and Q. V. Le, “EfficientNet: Rethinking Model Scaling for Convolutional Neural Networks”,International Conference on Machine Learning, pp.10691-10700,2019.2019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	S. Mark, H. Andrew, Z. Menglong, Z. Andrey, and C. Liang-Chieh, “Mobilenetv2: Inverted Residuals and Linear Bottlenecks'', The IEEE Conference on Computer Vision and Pattern Recognition’2018, pp. 4510–4520, 2018.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2230925" y="1264175"/>
            <a:ext cx="4647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</a:t>
            </a:r>
            <a:endParaRPr sz="5800"/>
          </a:p>
        </p:txBody>
      </p:sp>
      <p:sp>
        <p:nvSpPr>
          <p:cNvPr id="220" name="Google Shape;220;p33"/>
          <p:cNvSpPr/>
          <p:nvPr/>
        </p:nvSpPr>
        <p:spPr>
          <a:xfrm>
            <a:off x="4077625" y="2571750"/>
            <a:ext cx="1189800" cy="1189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OBJECTIVE 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To Identify the Risk level of Diabetic Retinopathy by using </a:t>
            </a:r>
            <a:r>
              <a:rPr lang="en" sz="3000">
                <a:solidFill>
                  <a:srgbClr val="000000"/>
                </a:solidFill>
              </a:rPr>
              <a:t>Efficient Net.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49725" y="99150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SURVEY :</a:t>
            </a:r>
            <a:endParaRPr b="1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14038" y="9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{171F35A9-FE1B-4E98-A61E-2600A055834B}</a:tableStyleId>
              </a:tblPr>
              <a:tblGrid>
                <a:gridCol w="1927575"/>
                <a:gridCol w="1463600"/>
                <a:gridCol w="1939675"/>
                <a:gridCol w="1936975"/>
                <a:gridCol w="1648100"/>
              </a:tblGrid>
              <a:tr h="7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 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8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M. Mateen et. al. [1]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Exudate Detection for Diabetic Retinopathy Using Pretrained Convolutional Neural Networks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</a:t>
                      </a:r>
                      <a:r>
                        <a:rPr lang="en" sz="1500"/>
                        <a:t>Transfer learning is performed for feature extraction using </a:t>
                      </a:r>
                      <a:r>
                        <a:rPr lang="en" sz="1500"/>
                        <a:t>pre trained</a:t>
                      </a:r>
                      <a:r>
                        <a:rPr lang="en" sz="1500"/>
                        <a:t> CNN models (Inception-v3, Residual Network-50 and Visual Geometry Group Network-19)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Gives good accuracy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This framework cannot modified to discriminate hard and soft exudates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E-optho dataset [2]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DIARETDB1 dataset [3]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ontd..</a:t>
            </a:r>
            <a:endParaRPr b="1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11700" y="10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{171F35A9-FE1B-4E98-A61E-2600A055834B}</a:tableStyleId>
              </a:tblPr>
              <a:tblGrid>
                <a:gridCol w="1346000"/>
                <a:gridCol w="1436000"/>
                <a:gridCol w="1887250"/>
                <a:gridCol w="2233775"/>
                <a:gridCol w="1685775"/>
              </a:tblGrid>
              <a:tr h="8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5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B.Tymchen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ko et. al.[4]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Deep Learning Approach to Diabetic Retinopathy Detection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The multistage approach to transfer learning,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 screening method for early detection of diabetic retinopathy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High and stable result even with unstable metric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Encoders won’t be applied for all connected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Kaggle DRDC-2015 [5]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86075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Contd..</a:t>
            </a:r>
            <a:endParaRPr b="1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74500" y="1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{171F35A9-FE1B-4E98-A61E-2600A055834B}</a:tableStyleId>
              </a:tblPr>
              <a:tblGrid>
                <a:gridCol w="1570500"/>
                <a:gridCol w="1384600"/>
                <a:gridCol w="1607675"/>
                <a:gridCol w="1719225"/>
                <a:gridCol w="1570500"/>
              </a:tblGrid>
              <a:tr h="9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Merits/ Demerits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M. Ahtazaz Ahsan et. al.[6]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Active Learning Method for Diabetic Retinopathy Classiﬁcation with Uncertainty Quantiﬁcation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Bayesian convolutional neural network (BCNN)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Active Learning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Less number of  data sufficient to train the model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 </a:t>
                      </a:r>
                      <a:r>
                        <a:rPr lang="en"/>
                        <a:t>Complexity of the model is challenging issue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APTOS-2019 [7]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Contd..</a:t>
            </a:r>
            <a:endParaRPr b="1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337825" y="117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{171F35A9-FE1B-4E98-A61E-2600A055834B}</a:tableStyleId>
              </a:tblPr>
              <a:tblGrid>
                <a:gridCol w="1675425"/>
                <a:gridCol w="1596975"/>
                <a:gridCol w="2201600"/>
                <a:gridCol w="1683075"/>
                <a:gridCol w="1311275"/>
              </a:tblGrid>
              <a:tr h="9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 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07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M.Tsighe Hagos et al. [8]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Transfer Learning based Detection of Diabetic Retinopathy from Small Dataset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transfer learning on a deep CNN model(Image net)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Support Vector Machine(SVM)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Cosine Loss function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Optimization-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SGD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Performs well on unseen data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Won't be compared with any other model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DIARETDB1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 [2]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Contd..</a:t>
            </a:r>
            <a:endParaRPr b="1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337825" y="117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{171F35A9-FE1B-4E98-A61E-2600A055834B}</a:tableStyleId>
              </a:tblPr>
              <a:tblGrid>
                <a:gridCol w="1675425"/>
                <a:gridCol w="1596975"/>
                <a:gridCol w="2201600"/>
                <a:gridCol w="1683075"/>
                <a:gridCol w="1311275"/>
              </a:tblGrid>
              <a:tr h="9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 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07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Mingxing Tan et al.[9]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 Net: Improving Accuracy and Efficiency through AutoML and Model Scaling</a:t>
                      </a:r>
                      <a:endParaRPr sz="1200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Compound scaling 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Smaller in size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Better accuracy then other nets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Better efficiency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CIFAR-100,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Flowers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6225" y="11155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Flow Diagram</a:t>
            </a:r>
            <a:r>
              <a:rPr b="1" lang="en"/>
              <a:t> :</a:t>
            </a:r>
            <a:endParaRPr b="1"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97450" y="718900"/>
            <a:ext cx="1165200" cy="126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280500" y="2119450"/>
            <a:ext cx="18342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280500" y="1041100"/>
            <a:ext cx="1834200" cy="6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280650" y="3391559"/>
            <a:ext cx="18342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1883875" y="2057400"/>
            <a:ext cx="0" cy="21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flipH="1" rot="10800000">
            <a:off x="1883875" y="2057500"/>
            <a:ext cx="2516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4375075" y="2057400"/>
            <a:ext cx="24900" cy="21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1877725" y="4251000"/>
            <a:ext cx="2528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13" idx="4"/>
            <a:endCxn id="115" idx="1"/>
          </p:cNvCxnSpPr>
          <p:nvPr/>
        </p:nvCxnSpPr>
        <p:spPr>
          <a:xfrm>
            <a:off x="1462650" y="1351000"/>
            <a:ext cx="8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5" idx="2"/>
            <a:endCxn id="114" idx="0"/>
          </p:cNvCxnSpPr>
          <p:nvPr/>
        </p:nvCxnSpPr>
        <p:spPr>
          <a:xfrm>
            <a:off x="3197600" y="1660900"/>
            <a:ext cx="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4" idx="2"/>
            <a:endCxn id="116" idx="0"/>
          </p:cNvCxnSpPr>
          <p:nvPr/>
        </p:nvCxnSpPr>
        <p:spPr>
          <a:xfrm>
            <a:off x="3197600" y="2878150"/>
            <a:ext cx="3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16" idx="3"/>
            <a:endCxn id="125" idx="1"/>
          </p:cNvCxnSpPr>
          <p:nvPr/>
        </p:nvCxnSpPr>
        <p:spPr>
          <a:xfrm flipH="1" rot="10800000">
            <a:off x="4114850" y="3640409"/>
            <a:ext cx="8676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297450" y="3148075"/>
            <a:ext cx="13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cxnSp>
        <p:nvCxnSpPr>
          <p:cNvPr id="127" name="Google Shape;127;p21"/>
          <p:cNvCxnSpPr>
            <a:stCxn id="126" idx="3"/>
          </p:cNvCxnSpPr>
          <p:nvPr/>
        </p:nvCxnSpPr>
        <p:spPr>
          <a:xfrm flipH="1" rot="10800000">
            <a:off x="1636050" y="3185275"/>
            <a:ext cx="1362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4982425" y="2878138"/>
            <a:ext cx="1945850" cy="15244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Classification &amp; </a:t>
            </a:r>
            <a:r>
              <a:rPr lang="en" sz="1000"/>
              <a:t>performance</a:t>
            </a:r>
            <a:r>
              <a:rPr lang="en" sz="1000"/>
              <a:t> Evaluation</a:t>
            </a:r>
            <a:endParaRPr sz="1000"/>
          </a:p>
        </p:txBody>
      </p:sp>
      <p:sp>
        <p:nvSpPr>
          <p:cNvPr id="128" name="Google Shape;128;p21"/>
          <p:cNvSpPr/>
          <p:nvPr/>
        </p:nvSpPr>
        <p:spPr>
          <a:xfrm>
            <a:off x="7510725" y="3241064"/>
            <a:ext cx="1251600" cy="660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Predicted output</a:t>
            </a:r>
            <a:endParaRPr sz="1300"/>
          </a:p>
        </p:txBody>
      </p:sp>
      <p:cxnSp>
        <p:nvCxnSpPr>
          <p:cNvPr id="129" name="Google Shape;129;p21"/>
          <p:cNvCxnSpPr>
            <a:stCxn id="125" idx="3"/>
            <a:endCxn id="128" idx="2"/>
          </p:cNvCxnSpPr>
          <p:nvPr/>
        </p:nvCxnSpPr>
        <p:spPr>
          <a:xfrm flipH="1" rot="10800000">
            <a:off x="6928275" y="3571375"/>
            <a:ext cx="5826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