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58" r:id="rId3"/>
    <p:sldId id="278" r:id="rId4"/>
    <p:sldId id="279" r:id="rId5"/>
    <p:sldId id="280" r:id="rId6"/>
    <p:sldId id="281" r:id="rId7"/>
    <p:sldId id="282" r:id="rId8"/>
    <p:sldId id="283" r:id="rId9"/>
    <p:sldId id="284" r:id="rId10"/>
    <p:sldId id="289" r:id="rId11"/>
    <p:sldId id="264" r:id="rId12"/>
    <p:sldId id="263"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orthyselvi1998@gmail.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4D4D4D"/>
    <a:srgbClr val="FFFFFF"/>
    <a:srgbClr val="2F528F"/>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8EBC4-8923-4531-9695-DE317DDF09A1}" type="datetimeFigureOut">
              <a:rPr lang="en-IN" smtClean="0"/>
              <a:t>21-05-2023</a:t>
            </a:fld>
            <a:endParaRPr lang="en-IN"/>
          </a:p>
        </p:txBody>
      </p:sp>
      <p:sp>
        <p:nvSpPr>
          <p:cNvPr id="1048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7C021-ED26-4711-AF90-5396A26F292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7"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9" name="Date Placeholder 3"/>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IN"/>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Date Placeholder 3"/>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3"/>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69" name="Footer Placeholder 4"/>
          <p:cNvSpPr>
            <a:spLocks noGrp="1"/>
          </p:cNvSpPr>
          <p:nvPr>
            <p:ph type="ftr" sz="quarter" idx="11"/>
          </p:nvPr>
        </p:nvSpPr>
        <p:spPr/>
        <p:txBody>
          <a:bodyPr/>
          <a:lstStyle/>
          <a:p>
            <a:endParaRPr lang="en-IN"/>
          </a:p>
        </p:txBody>
      </p:sp>
      <p:sp>
        <p:nvSpPr>
          <p:cNvPr id="1048670"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a:t>Click to edit Master title style</a:t>
            </a:r>
            <a:endParaRPr lang="en-IN"/>
          </a:p>
        </p:txBody>
      </p:sp>
      <p:sp>
        <p:nvSpPr>
          <p:cNvPr id="104859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9" name="Date Placeholder 3"/>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00" name="Footer Placeholder 4"/>
          <p:cNvSpPr>
            <a:spLocks noGrp="1"/>
          </p:cNvSpPr>
          <p:nvPr>
            <p:ph type="ftr" sz="quarter" idx="11"/>
          </p:nvPr>
        </p:nvSpPr>
        <p:spPr/>
        <p:txBody>
          <a:bodyPr/>
          <a:lstStyle/>
          <a:p>
            <a:endParaRPr lang="en-IN"/>
          </a:p>
        </p:txBody>
      </p:sp>
      <p:sp>
        <p:nvSpPr>
          <p:cNvPr id="1048601"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8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85" name="Footer Placeholder 4"/>
          <p:cNvSpPr>
            <a:spLocks noGrp="1"/>
          </p:cNvSpPr>
          <p:nvPr>
            <p:ph type="ftr" sz="quarter" idx="11"/>
          </p:nvPr>
        </p:nvSpPr>
        <p:spPr/>
        <p:txBody>
          <a:bodyPr/>
          <a:lstStyle/>
          <a:p>
            <a:endParaRPr lang="en-IN"/>
          </a:p>
        </p:txBody>
      </p:sp>
      <p:sp>
        <p:nvSpPr>
          <p:cNvPr id="1048686" name="Slide Number Placeholder 5"/>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Date Placeholder 4"/>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91" name="Footer Placeholder 5"/>
          <p:cNvSpPr>
            <a:spLocks noGrp="1"/>
          </p:cNvSpPr>
          <p:nvPr>
            <p:ph type="ftr" sz="quarter" idx="11"/>
          </p:nvPr>
        </p:nvSpPr>
        <p:spPr/>
        <p:txBody>
          <a:bodyPr/>
          <a:lstStyle/>
          <a:p>
            <a:endParaRPr lang="en-IN"/>
          </a:p>
        </p:txBody>
      </p:sp>
      <p:sp>
        <p:nvSpPr>
          <p:cNvPr id="1048692"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Date Placeholder 6"/>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99" name="Footer Placeholder 7"/>
          <p:cNvSpPr>
            <a:spLocks noGrp="1"/>
          </p:cNvSpPr>
          <p:nvPr>
            <p:ph type="ftr" sz="quarter" idx="11"/>
          </p:nvPr>
        </p:nvSpPr>
        <p:spPr/>
        <p:txBody>
          <a:bodyPr/>
          <a:lstStyle/>
          <a:p>
            <a:endParaRPr lang="en-IN"/>
          </a:p>
        </p:txBody>
      </p:sp>
      <p:sp>
        <p:nvSpPr>
          <p:cNvPr id="1048700" name="Slide Number Placeholder 8"/>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Date Placeholder 2"/>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64" name="Footer Placeholder 3"/>
          <p:cNvSpPr>
            <a:spLocks noGrp="1"/>
          </p:cNvSpPr>
          <p:nvPr>
            <p:ph type="ftr" sz="quarter" idx="11"/>
          </p:nvPr>
        </p:nvSpPr>
        <p:spPr/>
        <p:txBody>
          <a:bodyPr/>
          <a:lstStyle/>
          <a:p>
            <a:endParaRPr lang="en-IN"/>
          </a:p>
        </p:txBody>
      </p:sp>
      <p:sp>
        <p:nvSpPr>
          <p:cNvPr id="1048665" name="Slide Number Placeholder 4"/>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fld id="{75489585-D630-42A4-9F5C-F8625E635D2C}" type="datetimeFigureOut">
              <a:rPr lang="en-IN" smtClean="0"/>
              <a:t>21-05-2023</a:t>
            </a:fld>
            <a:endParaRPr lang="en-IN"/>
          </a:p>
        </p:txBody>
      </p:sp>
      <p:sp>
        <p:nvSpPr>
          <p:cNvPr id="1048702" name="Footer Placeholder 2"/>
          <p:cNvSpPr>
            <a:spLocks noGrp="1"/>
          </p:cNvSpPr>
          <p:nvPr>
            <p:ph type="ftr" sz="quarter" idx="11"/>
          </p:nvPr>
        </p:nvSpPr>
        <p:spPr/>
        <p:txBody>
          <a:bodyPr/>
          <a:lstStyle/>
          <a:p>
            <a:endParaRPr lang="en-IN"/>
          </a:p>
        </p:txBody>
      </p:sp>
      <p:sp>
        <p:nvSpPr>
          <p:cNvPr id="1048703" name="Slide Number Placeholder 3"/>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fld id="{75489585-D630-42A4-9F5C-F8625E635D2C}" type="datetimeFigureOut">
              <a:rPr lang="en-IN" smtClean="0"/>
              <a:t>21-05-2023</a:t>
            </a:fld>
            <a:endParaRPr lang="en-IN"/>
          </a:p>
        </p:txBody>
      </p:sp>
      <p:sp>
        <p:nvSpPr>
          <p:cNvPr id="1048708" name="Footer Placeholder 5"/>
          <p:cNvSpPr>
            <a:spLocks noGrp="1"/>
          </p:cNvSpPr>
          <p:nvPr>
            <p:ph type="ftr" sz="quarter" idx="11"/>
          </p:nvPr>
        </p:nvSpPr>
        <p:spPr/>
        <p:txBody>
          <a:bodyPr/>
          <a:lstStyle/>
          <a:p>
            <a:endParaRPr lang="en-IN"/>
          </a:p>
        </p:txBody>
      </p:sp>
      <p:sp>
        <p:nvSpPr>
          <p:cNvPr id="1048709"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75489585-D630-42A4-9F5C-F8625E635D2C}" type="datetimeFigureOut">
              <a:rPr lang="en-IN" smtClean="0"/>
              <a:t>21-05-2023</a:t>
            </a:fld>
            <a:endParaRPr lang="en-IN"/>
          </a:p>
        </p:txBody>
      </p:sp>
      <p:sp>
        <p:nvSpPr>
          <p:cNvPr id="1048675" name="Footer Placeholder 5"/>
          <p:cNvSpPr>
            <a:spLocks noGrp="1"/>
          </p:cNvSpPr>
          <p:nvPr>
            <p:ph type="ftr" sz="quarter" idx="11"/>
          </p:nvPr>
        </p:nvSpPr>
        <p:spPr/>
        <p:txBody>
          <a:bodyPr/>
          <a:lstStyle/>
          <a:p>
            <a:endParaRPr lang="en-IN"/>
          </a:p>
        </p:txBody>
      </p:sp>
      <p:sp>
        <p:nvSpPr>
          <p:cNvPr id="1048676" name="Slide Number Placeholder 6"/>
          <p:cNvSpPr>
            <a:spLocks noGrp="1"/>
          </p:cNvSpPr>
          <p:nvPr>
            <p:ph type="sldNum" sz="quarter" idx="12"/>
          </p:nvPr>
        </p:nvSpPr>
        <p:spPr/>
        <p:txBody>
          <a:bodyPr/>
          <a:lstStyle/>
          <a:p>
            <a:fld id="{605078FE-0DF6-4F2D-896A-641D353EC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89585-D630-42A4-9F5C-F8625E635D2C}" type="datetimeFigureOut">
              <a:rPr lang="en-IN" smtClean="0"/>
              <a:t>21-05-2023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078FE-0DF6-4F2D-896A-641D353EC6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2.xml" /><Relationship Id="rId5" Type="http://schemas.openxmlformats.org/officeDocument/2006/relationships/image" Target="../media/image4.jpe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2.xml" /><Relationship Id="rId6" Type="http://schemas.openxmlformats.org/officeDocument/2006/relationships/image" Target="../media/image6.GIF" /><Relationship Id="rId5" Type="http://schemas.openxmlformats.org/officeDocument/2006/relationships/image" Target="../media/image4.jpeg"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2" name="Picture 5"/>
          <p:cNvPicPr>
            <a:picLocks noChangeAspect="1"/>
          </p:cNvPicPr>
          <p:nvPr/>
        </p:nvPicPr>
        <p:blipFill>
          <a:blip r:embed="rId2"/>
          <a:stretch>
            <a:fillRect/>
          </a:stretch>
        </p:blipFill>
        <p:spPr>
          <a:xfrm>
            <a:off x="-79432" y="-221141"/>
            <a:ext cx="12192000" cy="6868160"/>
          </a:xfrm>
          <a:prstGeom prst="rect">
            <a:avLst/>
          </a:prstGeom>
        </p:spPr>
      </p:pic>
      <p:sp>
        <p:nvSpPr>
          <p:cNvPr id="1048581" name="Oval 6"/>
          <p:cNvSpPr/>
          <p:nvPr/>
        </p:nvSpPr>
        <p:spPr>
          <a:xfrm>
            <a:off x="2666909" y="210981"/>
            <a:ext cx="6601724" cy="6436038"/>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582"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3"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4"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86"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7" name="Oval 16"/>
          <p:cNvSpPr/>
          <p:nvPr/>
        </p:nvSpPr>
        <p:spPr>
          <a:xfrm>
            <a:off x="10122397"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8" name="Oval 17"/>
          <p:cNvSpPr/>
          <p:nvPr/>
        </p:nvSpPr>
        <p:spPr>
          <a:xfrm>
            <a:off x="2569989" y="210981"/>
            <a:ext cx="6738121" cy="63879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1" name="Title 1"/>
          <p:cNvSpPr>
            <a:spLocks noGrp="1"/>
          </p:cNvSpPr>
          <p:nvPr>
            <p:ph type="ctrTitle" idx="4294967295"/>
          </p:nvPr>
        </p:nvSpPr>
        <p:spPr>
          <a:xfrm>
            <a:off x="3261360" y="1544320"/>
            <a:ext cx="5343525" cy="1774190"/>
          </a:xfrm>
        </p:spPr>
        <p:txBody>
          <a:bodyPr>
            <a:normAutofit/>
          </a:bodyPr>
          <a:lstStyle/>
          <a:p>
            <a:pPr algn="ctr"/>
            <a:r>
              <a:rPr lang="en-US" sz="2400" b="1" dirty="0">
                <a:solidFill>
                  <a:schemeClr val="bg1"/>
                </a:solidFill>
                <a:effectLst>
                  <a:glow rad="63500">
                    <a:schemeClr val="accent4">
                      <a:satMod val="175000"/>
                      <a:alpha val="40000"/>
                    </a:schemeClr>
                  </a:glow>
                </a:effectLst>
                <a:latin typeface="Times New Roman" panose="02020603050405020304" pitchFamily="18" charset="0"/>
                <a:ea typeface="Times New Roman" panose="02020603050405020304" pitchFamily="18" charset="0"/>
              </a:rPr>
              <a:t>   FILE ENCRYPTION AND DECRYPTION  USING AES ALGORITHM      </a:t>
            </a:r>
            <a:endParaRPr lang="en-US" sz="1000" b="1" dirty="0">
              <a:solidFill>
                <a:srgbClr val="FF0000"/>
              </a:solidFill>
              <a:effectLst>
                <a:glow rad="63500">
                  <a:schemeClr val="accent4">
                    <a:satMod val="175000"/>
                    <a:alpha val="40000"/>
                  </a:schemeClr>
                </a:glow>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97153"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54"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59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59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55"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1048595" name="Subtitle 2"/>
          <p:cNvSpPr>
            <a:spLocks noGrp="1"/>
          </p:cNvSpPr>
          <p:nvPr>
            <p:ph type="subTitle" idx="4294967295"/>
          </p:nvPr>
        </p:nvSpPr>
        <p:spPr>
          <a:xfrm>
            <a:off x="4086196" y="2984183"/>
            <a:ext cx="4518689" cy="2335259"/>
          </a:xfrm>
        </p:spPr>
        <p:txBody>
          <a:bodyPr>
            <a:noAutofit/>
          </a:bodyPr>
          <a:lstStyle/>
          <a:p>
            <a:pPr marL="0" indent="0" algn="l">
              <a:buNone/>
            </a:pPr>
            <a:r>
              <a:rPr lang="en-US" sz="1600" b="1" u="sng" dirty="0">
                <a:solidFill>
                  <a:schemeClr val="bg1"/>
                </a:solidFill>
              </a:rPr>
              <a:t>Presented By:</a:t>
            </a:r>
          </a:p>
          <a:p>
            <a:pPr marL="0" indent="0" algn="l">
              <a:lnSpc>
                <a:spcPct val="100000"/>
              </a:lnSpc>
              <a:buNone/>
            </a:pPr>
            <a:r>
              <a:rPr lang="en-US" sz="1600" b="1" dirty="0">
                <a:solidFill>
                  <a:schemeClr val="bg1"/>
                </a:solidFill>
              </a:rPr>
              <a:t>POTHYRAJAN</a:t>
            </a:r>
            <a:r>
              <a:rPr lang="en-IN" sz="1600" b="1" dirty="0">
                <a:solidFill>
                  <a:schemeClr val="bg1"/>
                </a:solidFill>
              </a:rPr>
              <a:t> S </a:t>
            </a:r>
            <a:r>
              <a:rPr lang="en-US" sz="1600" b="1" dirty="0">
                <a:solidFill>
                  <a:schemeClr val="bg1"/>
                </a:solidFill>
              </a:rPr>
              <a:t>(5</a:t>
            </a:r>
            <a:r>
              <a:rPr lang="en-IN" sz="1600" b="1" dirty="0">
                <a:solidFill>
                  <a:schemeClr val="bg1"/>
                </a:solidFill>
              </a:rPr>
              <a:t>10420104068</a:t>
            </a:r>
            <a:r>
              <a:rPr lang="en-US" sz="1600" b="1" dirty="0">
                <a:solidFill>
                  <a:schemeClr val="bg1"/>
                </a:solidFill>
              </a:rPr>
              <a:t>),CSE,AEC</a:t>
            </a:r>
          </a:p>
          <a:p>
            <a:pPr marL="0" indent="0" algn="l">
              <a:lnSpc>
                <a:spcPct val="100000"/>
              </a:lnSpc>
              <a:buNone/>
            </a:pPr>
            <a:r>
              <a:rPr lang="en-IN" sz="1600" b="1" dirty="0">
                <a:solidFill>
                  <a:schemeClr val="bg1"/>
                </a:solidFill>
              </a:rPr>
              <a:t>RAGUL</a:t>
            </a:r>
            <a:r>
              <a:rPr lang="en-US" sz="1600" b="1" dirty="0">
                <a:solidFill>
                  <a:schemeClr val="bg1"/>
                </a:solidFill>
              </a:rPr>
              <a:t> S (5104</a:t>
            </a:r>
            <a:r>
              <a:rPr lang="en-IN" sz="1600" b="1" dirty="0">
                <a:solidFill>
                  <a:schemeClr val="bg1"/>
                </a:solidFill>
              </a:rPr>
              <a:t>201040</a:t>
            </a:r>
            <a:r>
              <a:rPr lang="en-US" sz="1600" b="1" dirty="0">
                <a:solidFill>
                  <a:schemeClr val="bg1"/>
                </a:solidFill>
              </a:rPr>
              <a:t>7</a:t>
            </a:r>
            <a:r>
              <a:rPr lang="en-IN" sz="1600" b="1" dirty="0">
                <a:solidFill>
                  <a:schemeClr val="bg1"/>
                </a:solidFill>
              </a:rPr>
              <a:t>7</a:t>
            </a:r>
            <a:r>
              <a:rPr lang="en-US" sz="1600" b="1" dirty="0">
                <a:solidFill>
                  <a:schemeClr val="bg1"/>
                </a:solidFill>
              </a:rPr>
              <a:t>),CSE,AEC</a:t>
            </a:r>
          </a:p>
          <a:p>
            <a:pPr marL="0" indent="0" algn="l">
              <a:lnSpc>
                <a:spcPct val="100000"/>
              </a:lnSpc>
              <a:buNone/>
            </a:pPr>
            <a:r>
              <a:rPr lang="en-IN" sz="1600" b="1" dirty="0">
                <a:solidFill>
                  <a:schemeClr val="bg1"/>
                </a:solidFill>
              </a:rPr>
              <a:t>RAJESH</a:t>
            </a:r>
            <a:r>
              <a:rPr lang="en-US" sz="1600" b="1" dirty="0">
                <a:solidFill>
                  <a:schemeClr val="bg1"/>
                </a:solidFill>
              </a:rPr>
              <a:t> M(5104</a:t>
            </a:r>
            <a:r>
              <a:rPr lang="en-IN" sz="1600" b="1" dirty="0">
                <a:solidFill>
                  <a:schemeClr val="bg1"/>
                </a:solidFill>
              </a:rPr>
              <a:t>20104078</a:t>
            </a:r>
            <a:r>
              <a:rPr lang="en-US" sz="1600" b="1" dirty="0">
                <a:solidFill>
                  <a:schemeClr val="bg1"/>
                </a:solidFill>
              </a:rPr>
              <a:t>),CSE,AEC</a:t>
            </a:r>
          </a:p>
          <a:p>
            <a:pPr marL="0" indent="0" algn="l">
              <a:lnSpc>
                <a:spcPct val="100000"/>
              </a:lnSpc>
              <a:buNone/>
            </a:pPr>
            <a:r>
              <a:rPr lang="en-IN" sz="1600" b="1" dirty="0">
                <a:solidFill>
                  <a:schemeClr val="bg1"/>
                </a:solidFill>
              </a:rPr>
              <a:t>RAJESH SHARMA M </a:t>
            </a:r>
            <a:r>
              <a:rPr lang="en-US" sz="1600" b="1" dirty="0">
                <a:solidFill>
                  <a:schemeClr val="bg1"/>
                </a:solidFill>
              </a:rPr>
              <a:t>(51</a:t>
            </a:r>
            <a:r>
              <a:rPr lang="en-IN" sz="1600" b="1" dirty="0">
                <a:solidFill>
                  <a:schemeClr val="bg1"/>
                </a:solidFill>
              </a:rPr>
              <a:t>0420104080</a:t>
            </a:r>
            <a:r>
              <a:rPr lang="en-US" sz="1600" b="1" dirty="0">
                <a:solidFill>
                  <a:schemeClr val="bg1"/>
                </a:solidFill>
              </a:rPr>
              <a:t>) ,CSE,AEC              </a:t>
            </a:r>
          </a:p>
        </p:txBody>
      </p:sp>
      <p:sp>
        <p:nvSpPr>
          <p:cNvPr id="1048596" name="TextBox 31"/>
          <p:cNvSpPr txBox="1"/>
          <p:nvPr/>
        </p:nvSpPr>
        <p:spPr>
          <a:xfrm>
            <a:off x="5055037" y="4935809"/>
            <a:ext cx="3167687" cy="1076325"/>
          </a:xfrm>
          <a:prstGeom prst="rect">
            <a:avLst/>
          </a:prstGeom>
          <a:noFill/>
        </p:spPr>
        <p:txBody>
          <a:bodyPr wrap="square">
            <a:spAutoFit/>
          </a:bodyPr>
          <a:lstStyle/>
          <a:p>
            <a:r>
              <a:rPr lang="en-US" sz="1600" b="1" u="sng" dirty="0">
                <a:solidFill>
                  <a:schemeClr val="bg1"/>
                </a:solidFill>
              </a:rPr>
              <a:t>Supervisor:</a:t>
            </a:r>
          </a:p>
          <a:p>
            <a:r>
              <a:rPr lang="en-US" sz="1600" b="1" dirty="0">
                <a:solidFill>
                  <a:schemeClr val="bg1"/>
                </a:solidFill>
              </a:rPr>
              <a:t> </a:t>
            </a:r>
            <a:r>
              <a:rPr lang="en-IN" sz="1600" b="1" dirty="0" err="1">
                <a:solidFill>
                  <a:schemeClr val="bg1"/>
                </a:solidFill>
              </a:rPr>
              <a:t>Mrs.D.KARTHIKA</a:t>
            </a:r>
            <a:r>
              <a:rPr lang="en-IN" sz="1600" b="1" dirty="0">
                <a:solidFill>
                  <a:schemeClr val="bg1"/>
                </a:solidFill>
              </a:rPr>
              <a:t>  </a:t>
            </a:r>
            <a:endParaRPr lang="en-US" sz="1600" b="1" dirty="0">
              <a:solidFill>
                <a:schemeClr val="bg1"/>
              </a:solidFill>
            </a:endParaRPr>
          </a:p>
          <a:p>
            <a:r>
              <a:rPr lang="en-US" sz="1600" b="1" dirty="0">
                <a:solidFill>
                  <a:schemeClr val="bg1"/>
                </a:solidFill>
              </a:rPr>
              <a:t> ASST  PROF, CSE, </a:t>
            </a:r>
          </a:p>
          <a:p>
            <a:r>
              <a:rPr lang="en-US" sz="1600" b="1" dirty="0">
                <a:solidFill>
                  <a:schemeClr val="bg1"/>
                </a:solidFill>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SYSTEM TESTING</a:t>
            </a:r>
          </a:p>
        </p:txBody>
      </p:sp>
      <p:sp>
        <p:nvSpPr>
          <p:cNvPr id="3" name="Content Placeholder 2"/>
          <p:cNvSpPr>
            <a:spLocks noGrp="1"/>
          </p:cNvSpPr>
          <p:nvPr>
            <p:ph idx="1"/>
          </p:nvPr>
        </p:nvSpPr>
        <p:spPr/>
        <p:txBody>
          <a:bodyPr/>
          <a:lstStyle/>
          <a:p>
            <a:r>
              <a:rPr lang="en-US" sz="2400"/>
              <a:t>Software testing is a critical element of software quality assurance and represents the ultimate review of software specification, design and coding. The increasing visibility of software as a system element and the attendant “costs” associated with a software failure are motivating forces for conference management system project well planned, thorough testing. It is not unusual for conference management system project software.</a:t>
            </a:r>
          </a:p>
          <a:p>
            <a:r>
              <a:rPr lang="en-US" sz="2400"/>
              <a:t>TYPES</a:t>
            </a:r>
          </a:p>
          <a:p>
            <a:pPr lvl="2"/>
            <a:r>
              <a:rPr lang="en-US" sz="1710"/>
              <a:t>UNIT TESTING</a:t>
            </a:r>
          </a:p>
          <a:p>
            <a:pPr lvl="2"/>
            <a:r>
              <a:rPr lang="en-US" sz="1710"/>
              <a:t>INTEGRATION TESTING</a:t>
            </a:r>
          </a:p>
          <a:p>
            <a:pPr lvl="2"/>
            <a:r>
              <a:rPr lang="en-US" sz="1710"/>
              <a:t>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0"/>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4"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rPr>
              <a:t>FUTURE SCOPE</a:t>
            </a:r>
            <a:endParaRPr lang="en-IN" sz="3600" b="1" dirty="0">
              <a:solidFill>
                <a:schemeClr val="bg1"/>
              </a:solidFill>
            </a:endParaRPr>
          </a:p>
        </p:txBody>
      </p:sp>
      <p:sp>
        <p:nvSpPr>
          <p:cNvPr id="2" name="Text Box 1"/>
          <p:cNvSpPr txBox="1"/>
          <p:nvPr/>
        </p:nvSpPr>
        <p:spPr>
          <a:xfrm>
            <a:off x="1113155" y="1247775"/>
            <a:ext cx="10224770" cy="1814830"/>
          </a:xfrm>
          <a:prstGeom prst="rect">
            <a:avLst/>
          </a:prstGeom>
          <a:noFill/>
        </p:spPr>
        <p:txBody>
          <a:bodyPr wrap="square" rtlCol="0" anchor="t">
            <a:spAutoFit/>
          </a:bodyPr>
          <a:lstStyle/>
          <a:p>
            <a:r>
              <a:rPr lang="en-US" sz="2800"/>
              <a:t>In this paper we analyze that the process of encryption and</a:t>
            </a:r>
          </a:p>
          <a:p>
            <a:r>
              <a:rPr lang="en-US" sz="2800"/>
              <a:t>decryption is perform by using DES, AES and RSA</a:t>
            </a:r>
          </a:p>
          <a:p>
            <a:r>
              <a:rPr lang="en-US" sz="2800"/>
              <a:t>algorithms. In future we will apply and implement these</a:t>
            </a:r>
          </a:p>
          <a:p>
            <a:r>
              <a:rPr lang="en-US" sz="2800"/>
              <a:t>processes for secure and better communication.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9"/>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30" name="Title 1"/>
          <p:cNvSpPr txBox="1"/>
          <p:nvPr/>
        </p:nvSpPr>
        <p:spPr>
          <a:xfrm>
            <a:off x="0" y="-384095"/>
            <a:ext cx="12192001"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rPr>
              <a:t>CONCLUSION</a:t>
            </a:r>
            <a:endParaRPr lang="en-IN" sz="3600" b="1" dirty="0">
              <a:solidFill>
                <a:schemeClr val="bg1"/>
              </a:solidFill>
            </a:endParaRPr>
          </a:p>
        </p:txBody>
      </p:sp>
      <p:sp>
        <p:nvSpPr>
          <p:cNvPr id="21" name="TextBox 20"/>
          <p:cNvSpPr txBox="1"/>
          <p:nvPr/>
        </p:nvSpPr>
        <p:spPr>
          <a:xfrm>
            <a:off x="6451602" y="2183672"/>
            <a:ext cx="3566160" cy="1107996"/>
          </a:xfrm>
          <a:prstGeom prst="rect">
            <a:avLst/>
          </a:prstGeom>
          <a:noFill/>
        </p:spPr>
        <p:txBody>
          <a:bodyPr wrap="square" rtlCol="0">
            <a:spAutoFit/>
          </a:bodyPr>
          <a:lstStyle/>
          <a:p>
            <a:pPr lvl="2">
              <a:lnSpc>
                <a:spcPct val="150000"/>
              </a:lnSpc>
            </a:pPr>
            <a:endParaRPr lang="en-IN" sz="2000" dirty="0"/>
          </a:p>
          <a:p>
            <a:r>
              <a:rPr lang="en-IN" dirty="0"/>
              <a:t>         </a:t>
            </a:r>
          </a:p>
          <a:p>
            <a:r>
              <a:rPr lang="en-IN" dirty="0"/>
              <a:t>              </a:t>
            </a:r>
          </a:p>
        </p:txBody>
      </p:sp>
      <p:sp>
        <p:nvSpPr>
          <p:cNvPr id="22" name="TextBox 21"/>
          <p:cNvSpPr txBox="1"/>
          <p:nvPr/>
        </p:nvSpPr>
        <p:spPr>
          <a:xfrm>
            <a:off x="6451602" y="3921520"/>
            <a:ext cx="3566160" cy="1415772"/>
          </a:xfrm>
          <a:prstGeom prst="rect">
            <a:avLst/>
          </a:prstGeom>
          <a:noFill/>
        </p:spPr>
        <p:txBody>
          <a:bodyPr wrap="square" rtlCol="0">
            <a:spAutoFit/>
          </a:bodyPr>
          <a:lstStyle/>
          <a:p>
            <a:endParaRPr lang="en-IN" sz="2000" dirty="0"/>
          </a:p>
          <a:p>
            <a:pPr lvl="2">
              <a:lnSpc>
                <a:spcPct val="150000"/>
              </a:lnSpc>
            </a:pPr>
            <a:endParaRPr lang="en-IN" sz="2000" dirty="0"/>
          </a:p>
          <a:p>
            <a:r>
              <a:rPr lang="en-IN" dirty="0"/>
              <a:t>         </a:t>
            </a:r>
          </a:p>
          <a:p>
            <a:r>
              <a:rPr lang="en-IN" dirty="0"/>
              <a:t>              </a:t>
            </a:r>
          </a:p>
        </p:txBody>
      </p:sp>
      <p:sp>
        <p:nvSpPr>
          <p:cNvPr id="23" name="TextBox 22"/>
          <p:cNvSpPr txBox="1"/>
          <p:nvPr/>
        </p:nvSpPr>
        <p:spPr>
          <a:xfrm>
            <a:off x="6461764" y="5659368"/>
            <a:ext cx="3566160" cy="646331"/>
          </a:xfrm>
          <a:prstGeom prst="rect">
            <a:avLst/>
          </a:prstGeom>
          <a:noFill/>
        </p:spPr>
        <p:txBody>
          <a:bodyPr wrap="square" rtlCol="0">
            <a:spAutoFit/>
          </a:bodyPr>
          <a:lstStyle/>
          <a:p>
            <a:r>
              <a:rPr lang="en-IN" dirty="0"/>
              <a:t>         </a:t>
            </a:r>
          </a:p>
          <a:p>
            <a:r>
              <a:rPr lang="en-IN" dirty="0"/>
              <a:t>              </a:t>
            </a:r>
          </a:p>
        </p:txBody>
      </p:sp>
      <p:sp>
        <p:nvSpPr>
          <p:cNvPr id="3" name="Text Box 2"/>
          <p:cNvSpPr txBox="1"/>
          <p:nvPr/>
        </p:nvSpPr>
        <p:spPr>
          <a:xfrm>
            <a:off x="556895" y="1262380"/>
            <a:ext cx="11078210" cy="3538220"/>
          </a:xfrm>
          <a:prstGeom prst="rect">
            <a:avLst/>
          </a:prstGeom>
          <a:noFill/>
          <a:ln w="9525">
            <a:noFill/>
          </a:ln>
        </p:spPr>
        <p:txBody>
          <a:bodyPr wrap="square">
            <a:spAutoFit/>
          </a:bodyPr>
          <a:lstStyle/>
          <a:p>
            <a:pPr indent="457200"/>
            <a:r>
              <a:rPr lang="en-US" sz="2800" b="0">
                <a:latin typeface="Times New Roman" panose="02020603050405020304" pitchFamily="18" charset="0"/>
                <a:cs typeface="Calibri" panose="020F0502020204030204" charset="0"/>
              </a:rPr>
              <a:t>Data encryption  and decryption  systems are  used to  improve information security  to secure  data that,  thereby providing enhanced level of assurance such that the data that are encrypted cannot be viewed by unauthorized parties in the event of theft,  loss  or  interception.  This  system  replaces  the  existing  data  encryption  and  decryption  system  by  adding  some functionality such as digital signature. Future works could be devoted to scaling the system to be able to encrypt and decrypt other types of files, including audio, video, image, to mention but three.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37" name="Title 1"/>
          <p:cNvSpPr txBox="1"/>
          <p:nvPr/>
        </p:nvSpPr>
        <p:spPr>
          <a:xfrm>
            <a:off x="-62753" y="-398756"/>
            <a:ext cx="12254753"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rPr>
              <a:t>REFERENCE</a:t>
            </a:r>
            <a:endParaRPr lang="en-IN" sz="3600" b="1" dirty="0">
              <a:solidFill>
                <a:schemeClr val="bg1"/>
              </a:solidFill>
            </a:endParaRPr>
          </a:p>
        </p:txBody>
      </p:sp>
      <p:sp>
        <p:nvSpPr>
          <p:cNvPr id="3" name="Content Placeholder 2"/>
          <p:cNvSpPr>
            <a:spLocks noGrp="1"/>
          </p:cNvSpPr>
          <p:nvPr>
            <p:ph idx="1"/>
          </p:nvPr>
        </p:nvSpPr>
        <p:spPr>
          <a:xfrm>
            <a:off x="838200" y="1248410"/>
            <a:ext cx="10515600" cy="4928870"/>
          </a:xfrm>
        </p:spPr>
        <p:txBody>
          <a:bodyPr>
            <a:normAutofit fontScale="90000"/>
          </a:bodyPr>
          <a:lstStyle/>
          <a:p>
            <a:r>
              <a:rPr lang="en-US"/>
              <a:t>[1] X. Du, M. Rozenblit </a:t>
            </a:r>
            <a:r>
              <a:rPr lang="en-US" sz="3110"/>
              <a:t>and </a:t>
            </a:r>
            <a:r>
              <a:rPr lang="en-US"/>
              <a:t>M. Shayman, “Implementation and Performance Analysis of SNMP on a TLS/TCP Base,” in Proc. of The Seventh IFIP/IEEE International Symposium on Integrated Network Management (IM 2001), pp. 453-466, Seattle, WA, May 2001. </a:t>
            </a:r>
          </a:p>
          <a:p>
            <a:r>
              <a:rPr lang="en-US"/>
              <a:t>	</a:t>
            </a:r>
          </a:p>
          <a:p>
            <a:r>
              <a:rPr lang="en-US"/>
              <a:t>[2] B. Mada, M. Bagaa, and T. Taleb, “Trust-Based Video Management Framework for Social Multimedia Networks,” IEEE Trans. on Multimedia., vol. 21, no. 3, pp. 603-616, 2019. </a:t>
            </a:r>
          </a:p>
          <a:p>
            <a:endParaRPr lang="en-US"/>
          </a:p>
          <a:p>
            <a:r>
              <a:rPr lang="en-US"/>
              <a:t>[3] Y. Yu, Y. Li, B. Yang, W. Susilo, and G. Yang, “Attributebased cloud data integrity auditing for secure outsourced storage,” IEEE Transactions on Emerging Topics in Computing, DOI: 10.1109/TETC.2017.2759329, 2017.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5"/>
          <p:cNvPicPr>
            <a:picLocks noChangeAspect="1"/>
          </p:cNvPicPr>
          <p:nvPr/>
        </p:nvPicPr>
        <p:blipFill>
          <a:blip r:embed="rId2"/>
          <a:stretch>
            <a:fillRect/>
          </a:stretch>
        </p:blipFill>
        <p:spPr>
          <a:xfrm>
            <a:off x="-33748" y="43435"/>
            <a:ext cx="12192000" cy="6868160"/>
          </a:xfrm>
          <a:prstGeom prst="rect">
            <a:avLst/>
          </a:prstGeom>
        </p:spPr>
      </p:pic>
      <p:sp>
        <p:nvSpPr>
          <p:cNvPr id="1048642" name="Oval 6"/>
          <p:cNvSpPr/>
          <p:nvPr/>
        </p:nvSpPr>
        <p:spPr>
          <a:xfrm>
            <a:off x="2647204" y="241406"/>
            <a:ext cx="6499243" cy="6375187"/>
          </a:xfrm>
          <a:prstGeom prst="ellipse">
            <a:avLst/>
          </a:prstGeom>
          <a:solidFill>
            <a:schemeClr val="accent1">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8643" name="Oval 11"/>
          <p:cNvSpPr/>
          <p:nvPr/>
        </p:nvSpPr>
        <p:spPr>
          <a:xfrm>
            <a:off x="1684568" y="3756937"/>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4" name="Oval 12"/>
          <p:cNvSpPr/>
          <p:nvPr/>
        </p:nvSpPr>
        <p:spPr>
          <a:xfrm>
            <a:off x="1999441" y="3530527"/>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5" name="Oval 13"/>
          <p:cNvSpPr/>
          <p:nvPr/>
        </p:nvSpPr>
        <p:spPr>
          <a:xfrm>
            <a:off x="2109241" y="3884036"/>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6" name="Oval 14"/>
          <p:cNvSpPr/>
          <p:nvPr/>
        </p:nvSpPr>
        <p:spPr>
          <a:xfrm>
            <a:off x="10025745" y="2659096"/>
            <a:ext cx="370112" cy="3701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47" name="Oval 15"/>
          <p:cNvSpPr/>
          <p:nvPr/>
        </p:nvSpPr>
        <p:spPr>
          <a:xfrm>
            <a:off x="10340618" y="2432686"/>
            <a:ext cx="286561" cy="286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8" name="Oval 16"/>
          <p:cNvSpPr/>
          <p:nvPr/>
        </p:nvSpPr>
        <p:spPr>
          <a:xfrm>
            <a:off x="10132022" y="2446924"/>
            <a:ext cx="145875" cy="14587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49" name="Oval 17"/>
          <p:cNvSpPr/>
          <p:nvPr/>
        </p:nvSpPr>
        <p:spPr>
          <a:xfrm>
            <a:off x="2583365" y="223732"/>
            <a:ext cx="6566982" cy="637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Oval 7"/>
          <p:cNvSpPr/>
          <p:nvPr/>
        </p:nvSpPr>
        <p:spPr>
          <a:xfrm>
            <a:off x="8024948" y="259080"/>
            <a:ext cx="2447108" cy="244710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1" name="Oval 8"/>
          <p:cNvSpPr/>
          <p:nvPr/>
        </p:nvSpPr>
        <p:spPr>
          <a:xfrm>
            <a:off x="8222724" y="448652"/>
            <a:ext cx="2085703" cy="2085703"/>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97162" name="Picture 23"/>
          <p:cNvPicPr>
            <a:picLocks noChangeAspect="1"/>
          </p:cNvPicPr>
          <p:nvPr/>
        </p:nvPicPr>
        <p:blipFill>
          <a:blip r:embed="rId3" cstate="print"/>
          <a:stretch>
            <a:fillRect/>
          </a:stretch>
        </p:blipFill>
        <p:spPr>
          <a:xfrm>
            <a:off x="8395327" y="1543507"/>
            <a:ext cx="1674498" cy="509156"/>
          </a:xfrm>
          <a:prstGeom prst="rect">
            <a:avLst/>
          </a:prstGeom>
        </p:spPr>
      </p:pic>
      <p:pic>
        <p:nvPicPr>
          <p:cNvPr id="2097163" name="Picture 4" descr="EMPCOL"/>
          <p:cNvPicPr>
            <a:picLocks noChangeAspect="1" noChangeArrowheads="1"/>
          </p:cNvPicPr>
          <p:nvPr/>
        </p:nvPicPr>
        <p:blipFill>
          <a:blip r:embed="rId4"/>
          <a:srcRect l="16667" t="13344" r="21428" b="14809"/>
          <a:stretch>
            <a:fillRect/>
          </a:stretch>
        </p:blipFill>
        <p:spPr bwMode="auto">
          <a:xfrm>
            <a:off x="8780507" y="624526"/>
            <a:ext cx="904138" cy="852705"/>
          </a:xfrm>
          <a:prstGeom prst="rect">
            <a:avLst/>
          </a:prstGeom>
          <a:noFill/>
          <a:ln>
            <a:noFill/>
          </a:ln>
        </p:spPr>
      </p:pic>
      <p:sp>
        <p:nvSpPr>
          <p:cNvPr id="1048652" name="Oval 10"/>
          <p:cNvSpPr/>
          <p:nvPr/>
        </p:nvSpPr>
        <p:spPr>
          <a:xfrm>
            <a:off x="1682930" y="4217125"/>
            <a:ext cx="2085703" cy="2085703"/>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1">
                  <a:lumMod val="75000"/>
                </a:schemeClr>
              </a:solidFill>
              <a:latin typeface="Times New Roman" panose="02020603050405020304" pitchFamily="18" charset="0"/>
              <a:ea typeface="Times New Roman" panose="02020603050405020304" pitchFamily="18" charset="0"/>
            </a:endParaRPr>
          </a:p>
        </p:txBody>
      </p:sp>
      <p:sp>
        <p:nvSpPr>
          <p:cNvPr id="1048653" name="Oval 9"/>
          <p:cNvSpPr/>
          <p:nvPr/>
        </p:nvSpPr>
        <p:spPr>
          <a:xfrm>
            <a:off x="1502228" y="4036423"/>
            <a:ext cx="2447108" cy="244710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4" name="TextBox 25"/>
          <p:cNvSpPr txBox="1"/>
          <p:nvPr/>
        </p:nvSpPr>
        <p:spPr>
          <a:xfrm>
            <a:off x="1502228" y="5425137"/>
            <a:ext cx="2506291" cy="739140"/>
          </a:xfrm>
          <a:prstGeom prst="rect">
            <a:avLst/>
          </a:prstGeom>
          <a:noFill/>
        </p:spPr>
        <p:txBody>
          <a:bodyPr wrap="square" rtlCol="0">
            <a:spAutoFit/>
          </a:bodyPr>
          <a:lstStyle/>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DEPARTMENT OF</a:t>
            </a:r>
          </a:p>
          <a:p>
            <a:pPr algn="ctr"/>
            <a:r>
              <a:rPr lang="en-US" sz="1600" b="1" dirty="0">
                <a:solidFill>
                  <a:schemeClr val="accent1">
                    <a:lumMod val="75000"/>
                  </a:schemeClr>
                </a:solidFill>
                <a:latin typeface="Times New Roman" panose="02020603050405020304" pitchFamily="18" charset="0"/>
                <a:ea typeface="Times New Roman" panose="02020603050405020304" pitchFamily="18" charset="0"/>
              </a:rPr>
              <a:t>CSE</a:t>
            </a:r>
          </a:p>
          <a:p>
            <a:endParaRPr lang="en-IN" sz="1600" dirty="0"/>
          </a:p>
        </p:txBody>
      </p:sp>
      <p:pic>
        <p:nvPicPr>
          <p:cNvPr id="2097164" name="Picture 27"/>
          <p:cNvPicPr>
            <a:picLocks noChangeAspect="1"/>
          </p:cNvPicPr>
          <p:nvPr/>
        </p:nvPicPr>
        <p:blipFill rotWithShape="1">
          <a:blip r:embed="rId5"/>
          <a:srcRect l="18910" t="18910" r="18884" b="18884"/>
          <a:stretch>
            <a:fillRect/>
          </a:stretch>
        </p:blipFill>
        <p:spPr>
          <a:xfrm>
            <a:off x="2221284" y="4378435"/>
            <a:ext cx="1040190" cy="1040190"/>
          </a:xfrm>
          <a:prstGeom prst="rect">
            <a:avLst/>
          </a:prstGeom>
        </p:spPr>
      </p:pic>
      <p:sp>
        <p:nvSpPr>
          <p:cNvPr id="1048655" name="TextBox 26"/>
          <p:cNvSpPr txBox="1"/>
          <p:nvPr/>
        </p:nvSpPr>
        <p:spPr>
          <a:xfrm>
            <a:off x="2657600" y="5366111"/>
            <a:ext cx="6730525" cy="662941"/>
          </a:xfrm>
          <a:prstGeom prst="rect">
            <a:avLst/>
          </a:prstGeom>
          <a:noFill/>
        </p:spPr>
        <p:txBody>
          <a:bodyPr wrap="square">
            <a:spAutoFit/>
          </a:bodyPr>
          <a:lstStyle/>
          <a:p>
            <a:pPr algn="ctr"/>
            <a:r>
              <a:rPr lang="en-IN" sz="4000" b="1" dirty="0">
                <a:solidFill>
                  <a:schemeClr val="bg1"/>
                </a:solidFill>
                <a:latin typeface="Calibri Light (Headings)"/>
              </a:rPr>
              <a:t>THANK YOU</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4362" y="1226181"/>
            <a:ext cx="2615012" cy="4033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5"/>
          <p:cNvSpPr/>
          <p:nvPr/>
        </p:nvSpPr>
        <p:spPr>
          <a:xfrm>
            <a:off x="0" y="0"/>
            <a:ext cx="12192000" cy="8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itle 1"/>
          <p:cNvSpPr txBox="1"/>
          <p:nvPr/>
        </p:nvSpPr>
        <p:spPr>
          <a:xfrm>
            <a:off x="1" y="-398756"/>
            <a:ext cx="12192000" cy="16463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bg1"/>
                </a:solidFill>
              </a:rPr>
              <a:t>A</a:t>
            </a:r>
            <a:r>
              <a:rPr lang="en-IN" sz="3600" b="1" dirty="0">
                <a:solidFill>
                  <a:schemeClr val="bg1"/>
                </a:solidFill>
              </a:rPr>
              <a:t>BSTRACT</a:t>
            </a:r>
          </a:p>
        </p:txBody>
      </p:sp>
      <p:sp>
        <p:nvSpPr>
          <p:cNvPr id="2" name="Text Box 1"/>
          <p:cNvSpPr txBox="1"/>
          <p:nvPr/>
        </p:nvSpPr>
        <p:spPr>
          <a:xfrm>
            <a:off x="1085850" y="1247775"/>
            <a:ext cx="9728835" cy="4523105"/>
          </a:xfrm>
          <a:prstGeom prst="rect">
            <a:avLst/>
          </a:prstGeom>
          <a:noFill/>
          <a:ln w="9525">
            <a:noFill/>
          </a:ln>
        </p:spPr>
        <p:txBody>
          <a:bodyPr wrap="square">
            <a:spAutoFit/>
          </a:bodyPr>
          <a:lstStyle/>
          <a:p>
            <a:pPr indent="0"/>
            <a:r>
              <a:rPr lang="en-US" sz="3200" b="0">
                <a:latin typeface="Times New Roman" panose="02020603050405020304" pitchFamily="18" charset="0"/>
                <a:cs typeface="Calibri" panose="020F0502020204030204" charset="0"/>
              </a:rPr>
              <a:t>The internet  generates very  large amount  of data  on a daily  basis. While  some of  the information  are trivial  others are sensitive. As a matter of fact, the security of some information traversing the internet is critical to the survival of the owner. In this study, we implement the AES algorithm to produce a simple system for encryption and decryption of files with .txt extension. The system also incorporates digital signature to authenticate the sender of a message.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INTRODUCTION</a:t>
            </a:r>
          </a:p>
        </p:txBody>
      </p:sp>
      <p:sp>
        <p:nvSpPr>
          <p:cNvPr id="3" name="Content Placeholder 2"/>
          <p:cNvSpPr>
            <a:spLocks noGrp="1"/>
          </p:cNvSpPr>
          <p:nvPr>
            <p:ph idx="1"/>
          </p:nvPr>
        </p:nvSpPr>
        <p:spPr/>
        <p:txBody>
          <a:bodyPr>
            <a:normAutofit/>
          </a:bodyPr>
          <a:lstStyle/>
          <a:p>
            <a:r>
              <a:rPr lang="en-US"/>
              <a:t>Information is defined as a sequence of data that convey meaning to the person receiving it. It can be used to address  the  problem  of  decision  making  and  reduces  uncertainty.  Information  plays  an  important  role  in  human  life activities. Information distribution and accessibility have reduced the world to a global village. According to Meyer , information is usually exchanged face to face in an oral culture tradition. Information cannot be passed on a long distances and therefore it remains within a boundary of a particular community.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latin typeface="Felix Titling" panose="04060505060202020A04" charset="0"/>
                <a:cs typeface="Felix Titling" panose="04060505060202020A04" charset="0"/>
              </a:rPr>
              <a:t>INTRODUCTION</a:t>
            </a:r>
          </a:p>
        </p:txBody>
      </p:sp>
      <p:sp>
        <p:nvSpPr>
          <p:cNvPr id="3" name="Content Placeholder 2"/>
          <p:cNvSpPr>
            <a:spLocks noGrp="1"/>
          </p:cNvSpPr>
          <p:nvPr>
            <p:ph idx="1"/>
          </p:nvPr>
        </p:nvSpPr>
        <p:spPr/>
        <p:txBody>
          <a:bodyPr/>
          <a:lstStyle/>
          <a:p>
            <a:r>
              <a:rPr lang="en-US">
                <a:sym typeface="+mn-ea"/>
              </a:rPr>
              <a:t>Recent improvements in information technology, like the internet and electronic mail has made it possible for individual to exchange  sensitive  information  across the  globe  with  security.  Internet,  as  a  global interconnection  of  computers and computer networks, over the years is increasingly becoming an ubiquitous means for exchange of information, providing  reliable and  effective  platform  for communication,  including conducting business remotely. For instance, information, in the form of text messages, computer files, to mention but two, can be exchanged via electronic mail, also known as email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EXISTING SYSTEM</a:t>
            </a:r>
          </a:p>
        </p:txBody>
      </p:sp>
      <p:sp>
        <p:nvSpPr>
          <p:cNvPr id="3" name="Content Placeholder 2"/>
          <p:cNvSpPr>
            <a:spLocks noGrp="1"/>
          </p:cNvSpPr>
          <p:nvPr>
            <p:ph idx="1"/>
          </p:nvPr>
        </p:nvSpPr>
        <p:spPr/>
        <p:txBody>
          <a:bodyPr/>
          <a:lstStyle/>
          <a:p>
            <a:r>
              <a:rPr lang="en-US"/>
              <a:t>Designing  an  encryption/decryption  system,  amongst  other  things,  requires  decision  on  the  basic  functionality  of  the software, and the  choice of cryptographic  algorithm to be  used. While the  functionality supports the  attractiveness of the system, the  type of  cryptographic algorithm  actually determines  how much  security the  system would  actually provide. Hence, this forms the major component in the system design.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PROPOSED SYSTEM</a:t>
            </a:r>
          </a:p>
        </p:txBody>
      </p:sp>
      <p:sp>
        <p:nvSpPr>
          <p:cNvPr id="3" name="Content Placeholder 2"/>
          <p:cNvSpPr>
            <a:spLocks noGrp="1"/>
          </p:cNvSpPr>
          <p:nvPr>
            <p:ph idx="1"/>
          </p:nvPr>
        </p:nvSpPr>
        <p:spPr/>
        <p:txBody>
          <a:bodyPr/>
          <a:lstStyle/>
          <a:p>
            <a:r>
              <a:rPr lang="en-US"/>
              <a:t>The system shall be able to identify documents with .txt extension, for encryption. The system shall be able to generate public and private keys to be used by registered users for both encryption and decryption. The system shall be able to encrypt and decrypt text files stored in the computer system.  The system shall be able to save the encrypted plain text as .txt files.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ADVANTAGES</a:t>
            </a:r>
          </a:p>
        </p:txBody>
      </p:sp>
      <p:sp>
        <p:nvSpPr>
          <p:cNvPr id="3" name="Content Placeholder 2"/>
          <p:cNvSpPr>
            <a:spLocks noGrp="1"/>
          </p:cNvSpPr>
          <p:nvPr>
            <p:ph idx="1"/>
          </p:nvPr>
        </p:nvSpPr>
        <p:spPr/>
        <p:txBody>
          <a:bodyPr/>
          <a:lstStyle/>
          <a:p>
            <a:r>
              <a:rPr lang="en-US"/>
              <a:t>High security</a:t>
            </a:r>
          </a:p>
          <a:p>
            <a:r>
              <a:rPr lang="en-US"/>
              <a:t>Attack is not possible.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TOOLS</a:t>
            </a:r>
          </a:p>
        </p:txBody>
      </p:sp>
      <p:sp>
        <p:nvSpPr>
          <p:cNvPr id="3" name="Content Placeholder 2"/>
          <p:cNvSpPr>
            <a:spLocks noGrp="1"/>
          </p:cNvSpPr>
          <p:nvPr>
            <p:ph idx="1"/>
          </p:nvPr>
        </p:nvSpPr>
        <p:spPr/>
        <p:txBody>
          <a:bodyPr/>
          <a:lstStyle/>
          <a:p>
            <a:r>
              <a:rPr lang="en-US"/>
              <a:t>MODULES AND DESCRIPTION</a:t>
            </a:r>
          </a:p>
          <a:p>
            <a:endParaRPr lang="en-US"/>
          </a:p>
          <a:p>
            <a:pPr lvl="2"/>
            <a:r>
              <a:rPr lang="en-US"/>
              <a:t>USER</a:t>
            </a:r>
          </a:p>
          <a:p>
            <a:pPr lvl="2"/>
            <a:r>
              <a:rPr lang="en-US"/>
              <a:t>FILE ENCRYPTION</a:t>
            </a:r>
          </a:p>
          <a:p>
            <a:pPr lvl="2"/>
            <a:r>
              <a:rPr lang="en-US"/>
              <a:t>FILE DECRYPTION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a:t>ARCHITECTURE DESIGN</a:t>
            </a:r>
          </a:p>
        </p:txBody>
      </p:sp>
      <p:pic>
        <p:nvPicPr>
          <p:cNvPr id="4" name="Content Placeholder 3" descr="Encrypting File System - Wikipedia"/>
          <p:cNvPicPr>
            <a:picLocks noGrp="1" noChangeAspect="1" noChangeArrowheads="1"/>
          </p:cNvPicPr>
          <p:nvPr>
            <p:ph idx="1"/>
          </p:nvPr>
        </p:nvPicPr>
        <p:blipFill>
          <a:blip r:embed="rId2"/>
          <a:srcRect/>
          <a:stretch>
            <a:fillRect/>
          </a:stretch>
        </p:blipFill>
        <p:spPr>
          <a:xfrm>
            <a:off x="2072640" y="1945005"/>
            <a:ext cx="7911465" cy="4695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5039</Words>
  <Application>Microsoft Office PowerPoint</Application>
  <PresentationFormat>Widescreen</PresentationFormat>
  <Paragraphs>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FILE ENCRYPTION AND DECRYPTION  USING AES ALGORITHM      </vt:lpstr>
      <vt:lpstr>PowerPoint Presentation</vt:lpstr>
      <vt:lpstr>INTRODUCTION</vt:lpstr>
      <vt:lpstr>INTRODUCTION</vt:lpstr>
      <vt:lpstr>EXISTING SYSTEM</vt:lpstr>
      <vt:lpstr>PROPOSED SYSTEM</vt:lpstr>
      <vt:lpstr>ADVANTAGES</vt:lpstr>
      <vt:lpstr>TOOLS</vt:lpstr>
      <vt:lpstr>ARCHITECTURE DESIGN</vt:lpstr>
      <vt:lpstr>SYSTEM TESTING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Framework for Feedback System Using KIOSK</dc:title>
  <dc:creator>LENOVO</dc:creator>
  <cp:lastModifiedBy>Unknown User</cp:lastModifiedBy>
  <cp:revision>24</cp:revision>
  <dcterms:created xsi:type="dcterms:W3CDTF">2020-02-05T06:53:00Z</dcterms:created>
  <dcterms:modified xsi:type="dcterms:W3CDTF">2023-05-21T13:45:41Z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D0FAB31DC9CB4FA699C8886773D485C8</vt:lpwstr>
  </property>
  <property fmtid="{D5CDD505-2E9C-101B-9397-08002B2CF9AE}" pid="3" name="KSOProductBuildVer">
    <vt:lpwstr>1033-11.2.0.11156</vt:lpwstr>
  </property>
</Properties>
</file>