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306" r:id="rId5"/>
    <p:sldId id="307" r:id="rId6"/>
    <p:sldId id="259" r:id="rId7"/>
    <p:sldId id="293" r:id="rId8"/>
    <p:sldId id="261" r:id="rId9"/>
    <p:sldId id="262" r:id="rId10"/>
    <p:sldId id="284" r:id="rId11"/>
    <p:sldId id="297" r:id="rId12"/>
    <p:sldId id="298" r:id="rId13"/>
    <p:sldId id="299" r:id="rId14"/>
    <p:sldId id="300" r:id="rId15"/>
    <p:sldId id="263" r:id="rId16"/>
    <p:sldId id="308" r:id="rId17"/>
    <p:sldId id="309" r:id="rId18"/>
    <p:sldId id="310" r:id="rId19"/>
    <p:sldId id="260" r:id="rId20"/>
    <p:sldId id="294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>
        <p:scale>
          <a:sx n="75" d="100"/>
          <a:sy n="75" d="100"/>
        </p:scale>
        <p:origin x="-54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2885D-7E2B-43D0-B654-FCA5C240FEDE}" type="datetimeFigureOut">
              <a:rPr lang="en-IN" smtClean="0"/>
              <a:pPr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458E3-2C54-45C9-B7E3-79D283A27C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412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998C0-8431-55A6-532A-E50AB306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08083C-FEF3-C5D9-6CDA-D2D2C3CB6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73E1E3-12FB-BB6A-FAC4-E5C2EB52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4AC-CE43-4150-B911-6406BA3E7441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8E89E5-0115-7622-40D0-A39886D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15B03D-EC08-3593-0A5F-805707A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436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48E1B-D54C-D8FA-EFAE-ABA3DC96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7CF61F-E8DB-8FD1-3C0B-3F1F2F269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2A696E-617E-990C-6C28-550A3239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74F2-222B-4B8B-A540-5FC55097E255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FB505B-1B84-7BEC-8C2A-46019710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6F0DE6-BBF3-394D-9F4D-CF98721C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190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E2CDE8C-C300-53D5-2B37-A80F58C6F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B0037E-CA13-CF0C-EF6B-751903F6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80BDAC-0F7F-AA68-87FD-94C3D6E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7171-39B3-4BE5-9EDB-A083C7E325F2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5AF009-53BD-0DBE-22BB-0199EB2D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BEABC9-46F6-5951-A658-3BFE68DA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618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B7B09-9DAD-3C2B-E371-6EAD5802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7002E-DDDE-CC9E-F518-AB62E60F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C6A02D-D961-26FF-E28B-C78DC720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4DE8-2873-428A-8A06-AB1616A1132B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526A64-528C-AF2B-611E-6A49F88C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2C10B5-04F4-65DB-C19C-0C0EF631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042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1720B-9335-042F-B18B-62BFD1A3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1C8978-689B-770C-0814-209816D98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A193B6-61AB-BDA3-8991-8B09FE51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6A7C-6E25-466F-923C-B99C705683AA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69A7A6-6900-7B76-C58A-64CE8BB3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8CC4DA-781D-A938-E0B3-4EB287AF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380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A29D2-BE8E-535A-7A71-1EC2C0A9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FC542A-D07A-06B6-FC56-7F8E21A1D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0350A4-57DF-A9CA-B7A2-48DC0459C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99AB94-8777-1A81-E330-3D385EBB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2B8-619E-4A7C-A9C1-F402F20C788D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8FE1C7-64A9-4FB4-7DE2-860F7CA0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192295-3F9C-6C8A-55BB-492516B9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761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B07B1-CFB0-1897-AEB1-4DF36105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FFB510-15CA-0388-0E98-B3B78AFC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C9E749-DF5B-78E9-1897-22084D5FE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0D0DFA-6783-9CA0-D07D-57C77A8B9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DE9184-9C72-5847-42FE-662F277B8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4D310FC-2698-CB3C-E136-CCA178D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2BBF-B224-4074-92D8-362DA0D5B860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1BDAC5-541F-0602-317E-AB8AE63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35826D-87B8-173F-F045-65C6306F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053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EB5DA-6685-D347-C823-D128DCC8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811B97-5072-1B49-F73C-49CE33C6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A9C8-E203-4239-8929-3EC07EEE1E49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11CDF6-D50A-8D39-D62E-53A38F3E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74337D-E200-EB77-568D-AF2967D1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01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DA1BA5-6ED4-768F-D5E5-47AAAA60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9D69-CDA7-4A35-B06C-1BCF1E016A41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260946-6A9F-67EE-0571-1FFEA269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CB7369-660C-1307-7C2C-B041461B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187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3002F-C834-8C1A-E1EA-F2471F6D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C5243-7EBF-6CE9-871C-5FFC358E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9B0550-3A8A-AA0D-A39D-AD2A685F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0CDFE6-0195-FCAC-23CE-B160A8A7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2EA6-0B95-4838-8DAB-7F63E4C33E69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A9E795-4218-68FE-03F2-C430CF7E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B7C087-D384-D5DB-DE2B-BCEA173A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311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E539B-15DE-6F9E-CF23-05116F13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7206F8-5FE8-67A0-D888-79FA54D45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4D8576-E7D3-0070-471A-0BBBD6F21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4FF8E6-1B6E-C43C-13F7-9D589EBF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1EC-30DA-4C46-A9AB-ACE378C0C503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30755B-3542-01BE-A405-09DF484A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EA98FF-EFCE-9D49-8887-C04C88B4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30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EDE744-3B02-4C05-21CC-52BD070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96C99C-634B-858B-0A20-1AFDE1F46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EC2875-D41D-DD0F-6D2F-04CF08531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ECF5-58AB-43AC-AE54-7A0EEE9B2FC0}" type="datetime1">
              <a:rPr lang="en-IN" smtClean="0"/>
              <a:pPr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A855B3-FC92-0326-D1FA-FF38E2B50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5DDE8D-5DC0-1811-6A93-DD584B664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E851-CBA0-4ECE-BF65-ECE3FCC317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83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371FD-6B08-B143-3DA4-221D4049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234" y="828731"/>
            <a:ext cx="10614212" cy="1496284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Trebuchet MS" panose="020B0603020202020204" pitchFamily="34" charset="0"/>
              </a:rPr>
              <a:t>SOLAR BASED HOME AUTOMATION</a:t>
            </a:r>
            <a:br>
              <a:rPr lang="en-GB" sz="4400" b="1" dirty="0">
                <a:latin typeface="Trebuchet MS" panose="020B0603020202020204" pitchFamily="34" charset="0"/>
              </a:rPr>
            </a:br>
            <a:r>
              <a:rPr lang="en-GB" sz="4400" b="1" dirty="0">
                <a:latin typeface="Trebuchet MS" panose="020B0603020202020204" pitchFamily="34" charset="0"/>
              </a:rPr>
              <a:t>USING NODE MCU</a:t>
            </a:r>
            <a:endParaRPr lang="en-IN" sz="4400" b="1" dirty="0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C43F2C-D434-87CF-B318-8A660A5ED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305" y="3295277"/>
            <a:ext cx="8364071" cy="19858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Presented By:</a:t>
            </a:r>
          </a:p>
          <a:p>
            <a:r>
              <a:rPr lang="en-US" dirty="0">
                <a:latin typeface="Trebuchet MS" panose="020B0603020202020204" pitchFamily="34" charset="0"/>
              </a:rPr>
              <a:t>Raghunath SP – 811720104079</a:t>
            </a:r>
          </a:p>
          <a:p>
            <a:r>
              <a:rPr lang="en-US" dirty="0">
                <a:latin typeface="Trebuchet MS" panose="020B0603020202020204" pitchFamily="34" charset="0"/>
              </a:rPr>
              <a:t>         </a:t>
            </a:r>
            <a:r>
              <a:rPr lang="en-US" dirty="0" err="1">
                <a:latin typeface="Trebuchet MS" panose="020B0603020202020204" pitchFamily="34" charset="0"/>
              </a:rPr>
              <a:t>Ragul</a:t>
            </a:r>
            <a:r>
              <a:rPr lang="en-US" dirty="0">
                <a:latin typeface="Trebuchet MS" panose="020B0603020202020204" pitchFamily="34" charset="0"/>
              </a:rPr>
              <a:t> R - 811720104080</a:t>
            </a:r>
          </a:p>
          <a:p>
            <a:r>
              <a:rPr lang="en-US" dirty="0">
                <a:latin typeface="Trebuchet MS" panose="020B0603020202020204" pitchFamily="34" charset="0"/>
              </a:rPr>
              <a:t>          Sunil D – 811720104107</a:t>
            </a:r>
          </a:p>
          <a:p>
            <a:r>
              <a:rPr lang="en-US" dirty="0">
                <a:latin typeface="Trebuchet MS" panose="020B0603020202020204" pitchFamily="34" charset="0"/>
              </a:rPr>
              <a:t>Velukishore G - 811720104114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2ABB00-1735-50A2-9614-A1BF1A7C0055}"/>
              </a:ext>
            </a:extLst>
          </p:cNvPr>
          <p:cNvSpPr txBox="1"/>
          <p:nvPr/>
        </p:nvSpPr>
        <p:spPr>
          <a:xfrm flipH="1">
            <a:off x="8694057" y="5805269"/>
            <a:ext cx="349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rebuchet MS" panose="020B0603020202020204" pitchFamily="34" charset="0"/>
              </a:rPr>
              <a:t>Guided By:</a:t>
            </a:r>
          </a:p>
          <a:p>
            <a:pPr algn="ctr"/>
            <a:r>
              <a:rPr lang="en-US" dirty="0">
                <a:latin typeface="Trebuchet MS" panose="020B0603020202020204" pitchFamily="34" charset="0"/>
              </a:rPr>
              <a:t>Mrs. V. Kalpana M.E.,(</a:t>
            </a:r>
            <a:r>
              <a:rPr lang="en-US" dirty="0" err="1">
                <a:latin typeface="Trebuchet MS" panose="020B0603020202020204" pitchFamily="34" charset="0"/>
              </a:rPr>
              <a:t>Ph.D</a:t>
            </a:r>
            <a:r>
              <a:rPr lang="en-US" dirty="0">
                <a:latin typeface="Trebuchet MS" panose="020B0603020202020204" pitchFamily="34" charset="0"/>
              </a:rPr>
              <a:t>).,</a:t>
            </a:r>
            <a:r>
              <a:rPr lang="en-US" b="1" dirty="0">
                <a:latin typeface="Trebuchet MS" panose="020B0603020202020204" pitchFamily="34" charset="0"/>
              </a:rPr>
              <a:t>  </a:t>
            </a:r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xmlns="" id="{289BF735-9365-E162-26CC-B71F74A44C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226" y="1016729"/>
            <a:ext cx="774700" cy="771525"/>
          </a:xfrm>
          <a:prstGeom prst="rect">
            <a:avLst/>
          </a:prstGeom>
        </p:spPr>
      </p:pic>
      <p:pic>
        <p:nvPicPr>
          <p:cNvPr id="6" name="image1.png" descr="Image result for krct logo">
            <a:extLst>
              <a:ext uri="{FF2B5EF4-FFF2-40B4-BE49-F238E27FC236}">
                <a16:creationId xmlns:a16="http://schemas.microsoft.com/office/drawing/2014/main" xmlns="" id="{8D4A8E5A-62AF-5A5C-8DC8-0DB9D6C9F1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8973" y="1107216"/>
            <a:ext cx="84963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759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82819-503B-1EDB-77A9-D8190A01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O</a:t>
            </a:r>
            <a:r>
              <a:rPr lang="en-IN" b="1" dirty="0">
                <a:latin typeface="Trebuchet MS" panose="020B0603020202020204" pitchFamily="34" charset="0"/>
              </a:rPr>
              <a:t>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1DAAD-AB9F-A069-2275-F8A8CA76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rebuchet MS" panose="020B0603020202020204" pitchFamily="34" charset="0"/>
              </a:rPr>
              <a:t>These are the output Generated from the given input by the user.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Home appliance A -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Home appliance B - Fan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Home appliance C - Water Pump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Home appliance D - AC</a:t>
            </a:r>
            <a:endParaRPr lang="ta-IN" sz="2800" dirty="0">
              <a:latin typeface="Trebuchet MS" panose="020B0603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167D022-FE48-F20D-EC83-D8881BB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68F6-74EC-44B9-BBC4-874E28ACCDB9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95ED6C-B11D-F096-D960-1DF10FC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8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118078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82819-503B-1EDB-77A9-D8190A01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APPLICATION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1DAAD-AB9F-A069-2275-F8A8CA76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11"/>
            <a:ext cx="10515600" cy="4351338"/>
          </a:xfrm>
        </p:spPr>
        <p:txBody>
          <a:bodyPr>
            <a:normAutofit/>
          </a:bodyPr>
          <a:lstStyle/>
          <a:p>
            <a:endParaRPr lang="en-US" sz="3600" dirty="0">
              <a:latin typeface="ff48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i="0" dirty="0">
                <a:effectLst/>
                <a:latin typeface="Trebuchet MS" panose="020B0603020202020204" pitchFamily="34" charset="0"/>
              </a:rPr>
              <a:t>Lighting control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Trebuchet MS" panose="020B0603020202020204" pitchFamily="34" charset="0"/>
              </a:rPr>
              <a:t>Heating , ventilation and air conditioning(HVAC).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i="0" dirty="0">
                <a:effectLst/>
                <a:latin typeface="Trebuchet MS" panose="020B0603020202020204" pitchFamily="34" charset="0"/>
              </a:rPr>
              <a:t>Occupancy-aware control system.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i="0" dirty="0">
                <a:effectLst/>
                <a:latin typeface="Trebuchet MS" panose="020B0603020202020204" pitchFamily="34" charset="0"/>
              </a:rPr>
              <a:t>Appliance control and integration.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i="0" dirty="0">
                <a:effectLst/>
                <a:latin typeface="Trebuchet MS" panose="020B0603020202020204" pitchFamily="34" charset="0"/>
              </a:rPr>
              <a:t>Home robots and security.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i="0" dirty="0">
                <a:effectLst/>
                <a:latin typeface="Trebuchet MS" panose="020B0603020202020204" pitchFamily="34" charset="0"/>
              </a:rPr>
              <a:t>Home automation for the elderly and disabled.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i="0" dirty="0">
                <a:effectLst/>
                <a:latin typeface="Trebuchet MS" panose="020B0603020202020204" pitchFamily="34" charset="0"/>
              </a:rPr>
              <a:t>Smart Kitchen and Connected Cooking.</a:t>
            </a:r>
            <a:endParaRPr lang="en-US" sz="2800" dirty="0">
              <a:effectLst/>
              <a:latin typeface="Trebuchet MS" panose="020B0603020202020204" pitchFamily="34" charset="0"/>
            </a:endParaRPr>
          </a:p>
          <a:p>
            <a:endParaRPr lang="ta-IN" dirty="0"/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"/>
            </a:pPr>
            <a:endParaRPr lang="en-IN" dirty="0"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167D022-FE48-F20D-EC83-D8881BB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68F6-74EC-44B9-BBC4-874E28ACCDB9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95ED6C-B11D-F096-D960-1DF10FC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9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197331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82819-503B-1EDB-77A9-D8190A01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COMPONENTS REQUIRED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1DAAD-AB9F-A069-2275-F8A8CA76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06081" cy="454216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NODEMCU-ESP8266</a:t>
            </a:r>
            <a:endParaRPr lang="en-US" sz="2800" b="0" i="0" dirty="0">
              <a:effectLst/>
              <a:latin typeface="Trebuchet MS" panose="020B0603020202020204" pitchFamily="34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rebuchet MS" panose="020B0603020202020204" pitchFamily="34" charset="0"/>
              </a:rPr>
              <a:t>USB Cable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rebuchet MS" panose="020B0603020202020204" pitchFamily="34" charset="0"/>
              </a:rPr>
              <a:t>Connecting Wires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rebuchet MS" panose="020B0603020202020204" pitchFamily="34" charset="0"/>
              </a:rPr>
              <a:t>Android Phone with Blynk App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Inverter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Relay Driver</a:t>
            </a:r>
            <a:endParaRPr lang="en-US" sz="2800" b="0" i="0" dirty="0">
              <a:effectLst/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167D022-FE48-F20D-EC83-D8881BB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68F6-74EC-44B9-BBC4-874E28ACCDB9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95ED6C-B11D-F096-D960-1DF10FC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10</a:t>
            </a:r>
            <a:endParaRPr lang="en-IN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FE2907-078D-D7A1-A013-96876EF5AF2F}"/>
              </a:ext>
            </a:extLst>
          </p:cNvPr>
          <p:cNvSpPr txBox="1"/>
          <p:nvPr/>
        </p:nvSpPr>
        <p:spPr>
          <a:xfrm>
            <a:off x="6523194" y="161951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53535"/>
                </a:solidFill>
                <a:effectLst/>
                <a:latin typeface="Trebuchet MS" panose="020B0603020202020204" pitchFamily="34" charset="0"/>
              </a:rPr>
              <a:t>Solar </a:t>
            </a:r>
            <a:r>
              <a:rPr lang="en-US" sz="2800" dirty="0">
                <a:solidFill>
                  <a:srgbClr val="353535"/>
                </a:solidFill>
                <a:latin typeface="Trebuchet MS" panose="020B0603020202020204" pitchFamily="34" charset="0"/>
              </a:rPr>
              <a:t>panel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53535"/>
                </a:solidFill>
                <a:effectLst/>
                <a:latin typeface="Trebuchet MS" panose="020B0603020202020204" pitchFamily="34" charset="0"/>
              </a:rPr>
              <a:t>Battery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53535"/>
                </a:solidFill>
                <a:latin typeface="Trebuchet MS" panose="020B0603020202020204" pitchFamily="34" charset="0"/>
              </a:rPr>
              <a:t>Light</a:t>
            </a:r>
          </a:p>
        </p:txBody>
      </p:sp>
    </p:spTree>
    <p:extLst>
      <p:ext uri="{BB962C8B-B14F-4D97-AF65-F5344CB8AC3E}">
        <p14:creationId xmlns:p14="http://schemas.microsoft.com/office/powerpoint/2010/main" xmlns="" val="22878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82819-503B-1EDB-77A9-D8190A01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IMPLEMENTATION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167D022-FE48-F20D-EC83-D8881BB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68F6-74EC-44B9-BBC4-874E28ACCDB9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95ED6C-B11D-F096-D960-1DF10FC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11</a:t>
            </a:r>
            <a:endParaRPr lang="en-IN" sz="1400" b="1" dirty="0"/>
          </a:p>
        </p:txBody>
      </p:sp>
      <p:pic>
        <p:nvPicPr>
          <p:cNvPr id="5" name="Picture 2" descr="DIY home automation using Arduino, Relay and Bluetooth Module(HC-05)">
            <a:extLst>
              <a:ext uri="{FF2B5EF4-FFF2-40B4-BE49-F238E27FC236}">
                <a16:creationId xmlns:a16="http://schemas.microsoft.com/office/drawing/2014/main" xmlns="" id="{F55DE44A-C957-38E5-808B-853D9B6EE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20"/>
          <a:stretch/>
        </p:blipFill>
        <p:spPr bwMode="auto">
          <a:xfrm>
            <a:off x="2209800" y="1387280"/>
            <a:ext cx="7098831" cy="496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623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82819-503B-1EDB-77A9-D8190A01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IMPLEMENTATION OF BLYNK APP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1DAAD-AB9F-A069-2275-F8A8CA76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Create Blynk Cloud FREE Account</a:t>
            </a:r>
            <a:endParaRPr lang="en-IN" sz="2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Create a New Template in Blynk Cloud</a:t>
            </a:r>
            <a:endParaRPr lang="en-IN" sz="2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Create a Data stream in Blynk Cloud</a:t>
            </a:r>
            <a:endParaRPr lang="en-IN" sz="2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Set Up Blynk Cloud Web Dashboard</a:t>
            </a:r>
            <a:endParaRPr lang="en-IN" sz="2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167D022-FE48-F20D-EC83-D8881BB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68F6-74EC-44B9-BBC4-874E28ACCDB9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95ED6C-B11D-F096-D960-1DF10FC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12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95163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ABCC18-315D-2568-0E80-E76F8634DBCD}"/>
              </a:ext>
            </a:extLst>
          </p:cNvPr>
          <p:cNvSpPr txBox="1"/>
          <p:nvPr/>
        </p:nvSpPr>
        <p:spPr>
          <a:xfrm>
            <a:off x="838200" y="1898349"/>
            <a:ext cx="10152102" cy="389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125"/>
              </a:spcAft>
            </a:pPr>
            <a:r>
              <a:rPr lang="en-US" sz="2800" b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Step 5: Add Widgets in Blynk IoT App</a:t>
            </a:r>
            <a:endParaRPr lang="en-IN" sz="2800" b="1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1125"/>
              </a:spcAft>
            </a:pPr>
            <a:r>
              <a:rPr lang="en-US" sz="2800" b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Step </a:t>
            </a:r>
            <a:r>
              <a:rPr lang="en-US" sz="2800" dirty="0">
                <a:latin typeface="Trebuchet MS" panose="020B0603020202020204" pitchFamily="34" charset="0"/>
                <a:ea typeface="Times New Roman" panose="02020603050405020304" pitchFamily="18" charset="0"/>
              </a:rPr>
              <a:t>6</a:t>
            </a:r>
            <a:r>
              <a:rPr lang="en-US" sz="2800" b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: Program the </a:t>
            </a:r>
            <a:r>
              <a:rPr lang="en-US" sz="2800" b="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NodeMCU</a:t>
            </a:r>
            <a:r>
              <a:rPr lang="en-US" sz="2800" b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for This Blynk Project</a:t>
            </a:r>
            <a:endParaRPr lang="en-IN" sz="2800" b="1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1125"/>
              </a:spcAft>
            </a:pPr>
            <a:r>
              <a:rPr lang="en-US" sz="2800" b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Step 7: Update the Wi-Fi Credentials Through OTA</a:t>
            </a:r>
            <a:endParaRPr lang="en-IN" sz="2800" b="1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1125"/>
              </a:spcAft>
            </a:pPr>
            <a:r>
              <a:rPr lang="en-US" sz="2800" b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Step 8: Connect the Home Appliances</a:t>
            </a:r>
          </a:p>
          <a:p>
            <a:pPr>
              <a:spcBef>
                <a:spcPts val="1000"/>
              </a:spcBef>
              <a:spcAft>
                <a:spcPts val="1125"/>
              </a:spcAft>
            </a:pPr>
            <a:r>
              <a:rPr lang="en-US" sz="2800" b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Step </a:t>
            </a:r>
            <a:r>
              <a:rPr lang="en-US" sz="2800" dirty="0">
                <a:latin typeface="Trebuchet MS" panose="020B0603020202020204" pitchFamily="34" charset="0"/>
                <a:ea typeface="Times New Roman" panose="02020603050405020304" pitchFamily="18" charset="0"/>
              </a:rPr>
              <a:t>9</a:t>
            </a:r>
            <a:r>
              <a:rPr lang="en-US" sz="2800" b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: Finally!! the Blynk Smart Home System Is Ready</a:t>
            </a:r>
            <a:endParaRPr lang="en-IN" sz="2800" b="1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rebuchet MS" panose="020B0603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711BF1-BA11-EB4E-7C1A-48BCC973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D39-83D4-46E2-A5A9-A381B50EF5AF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81E1F-CBB8-535F-518E-DBE7DFA4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13</a:t>
            </a: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D0483A-F5D9-54B3-DCE0-1E296AFC06B5}"/>
              </a:ext>
            </a:extLst>
          </p:cNvPr>
          <p:cNvSpPr txBox="1"/>
          <p:nvPr/>
        </p:nvSpPr>
        <p:spPr>
          <a:xfrm>
            <a:off x="765388" y="73780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latin typeface="Trebuchet MS" panose="020B0603020202020204" pitchFamily="34" charset="0"/>
              </a:rPr>
              <a:t>BLYNK APP…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175912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711BF1-BA11-EB4E-7C1A-48BCC973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D39-83D4-46E2-A5A9-A381B50EF5AF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81E1F-CBB8-535F-518E-DBE7DFA4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13</a:t>
            </a: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D0483A-F5D9-54B3-DCE0-1E296AFC06B5}"/>
              </a:ext>
            </a:extLst>
          </p:cNvPr>
          <p:cNvSpPr txBox="1"/>
          <p:nvPr/>
        </p:nvSpPr>
        <p:spPr>
          <a:xfrm>
            <a:off x="648532" y="640280"/>
            <a:ext cx="90701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latin typeface="Trebuchet MS" panose="020B0603020202020204" pitchFamily="34" charset="0"/>
              </a:rPr>
              <a:t>EQUIPMENT’S SPECIFICATION</a:t>
            </a:r>
            <a:endParaRPr lang="en-IN" sz="4400" b="1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9293F1-0FAB-505A-25F0-48F4BAD6E827}"/>
              </a:ext>
            </a:extLst>
          </p:cNvPr>
          <p:cNvSpPr txBox="1"/>
          <p:nvPr/>
        </p:nvSpPr>
        <p:spPr>
          <a:xfrm flipH="1">
            <a:off x="648532" y="1665155"/>
            <a:ext cx="44187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BATTERY: 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Voltage  -  12V 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Capacity -  7Ah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Dimension - 151*65*100 mm (L*W*H) 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Maximum charging current - 45A 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Weight – 2.20 kg </a:t>
            </a:r>
          </a:p>
          <a:p>
            <a:endParaRPr lang="ta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6A1D14-39E1-FAF5-FB44-2D7BA81E1821}"/>
              </a:ext>
            </a:extLst>
          </p:cNvPr>
          <p:cNvSpPr txBox="1"/>
          <p:nvPr/>
        </p:nvSpPr>
        <p:spPr>
          <a:xfrm>
            <a:off x="648532" y="4164937"/>
            <a:ext cx="528021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RELAY :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Channels  -  4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Size  -  75mm*55mm*19.3mm(L*B*H)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Weight – 58 gm 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Maximum output – 30V/10A (DC)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                                   250V/10A(AC)</a:t>
            </a:r>
            <a:endParaRPr lang="ta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81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711BF1-BA11-EB4E-7C1A-48BCC973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FD39-83D4-46E2-A5A9-A381B50EF5AF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81E1F-CBB8-535F-518E-DBE7DFA4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13</a:t>
            </a:r>
            <a:endParaRPr lang="en-IN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7769B0-8477-080C-4087-F27474340284}"/>
              </a:ext>
            </a:extLst>
          </p:cNvPr>
          <p:cNvSpPr txBox="1"/>
          <p:nvPr/>
        </p:nvSpPr>
        <p:spPr>
          <a:xfrm>
            <a:off x="770965" y="1655988"/>
            <a:ext cx="68042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SOLAR PANEL: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Maximum power  -  20W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Open circuit voltage  -  21.6 V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Short circuit current  -  0.65A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Maximum power voltage  -  19.6 V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Maximum power current – 0.59 A</a:t>
            </a:r>
          </a:p>
          <a:p>
            <a:endParaRPr lang="ta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0B0079-0591-2790-F494-30F67DA3CD75}"/>
              </a:ext>
            </a:extLst>
          </p:cNvPr>
          <p:cNvSpPr txBox="1"/>
          <p:nvPr/>
        </p:nvSpPr>
        <p:spPr>
          <a:xfrm flipH="1">
            <a:off x="7403017" y="1414907"/>
            <a:ext cx="34863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BULB: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Power  – 15W</a:t>
            </a:r>
          </a:p>
          <a:p>
            <a:endParaRPr lang="ta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905659-CA93-906E-FF07-47D696A3DA53}"/>
              </a:ext>
            </a:extLst>
          </p:cNvPr>
          <p:cNvSpPr txBox="1"/>
          <p:nvPr/>
        </p:nvSpPr>
        <p:spPr>
          <a:xfrm flipH="1">
            <a:off x="770965" y="3771027"/>
            <a:ext cx="4669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SOLAR CHARGE CONTROLLER: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Maximum output current – 10A(DC)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                                                  6A(DC)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Battery charging voltage –   14.4 – VDC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Vmax in on battery terminals  -  25 – VDC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562B2C-6837-0FB3-1620-01941D275832}"/>
              </a:ext>
            </a:extLst>
          </p:cNvPr>
          <p:cNvSpPr txBox="1"/>
          <p:nvPr/>
        </p:nvSpPr>
        <p:spPr>
          <a:xfrm>
            <a:off x="770965" y="645466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latin typeface="Trebuchet MS" panose="020B0603020202020204" pitchFamily="34" charset="0"/>
              </a:rPr>
              <a:t>SPECIFICATION…</a:t>
            </a:r>
            <a:endParaRPr lang="en-IN" sz="4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85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82819-503B-1EDB-77A9-D8190A01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RESULT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167D022-FE48-F20D-EC83-D8881BB0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68F6-74EC-44B9-BBC4-874E28ACCDB9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95ED6C-B11D-F096-D960-1DF10FC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8</a:t>
            </a:r>
            <a:endParaRPr lang="en-IN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E46E610-8E4C-C514-B89D-2588FFF41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8885" y="1644537"/>
            <a:ext cx="6074229" cy="45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475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1B60B-F672-D3F4-0F7D-954F01B4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CONCLUSION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01F847-28E8-9029-8E3D-CF9D87CB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Home automation is a resource which can make home environment Automated.</a:t>
            </a:r>
          </a:p>
          <a:p>
            <a:r>
              <a:rPr lang="en-US" sz="2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People can control their electrical devices via. Smartphone These home automation devices and set-up controlling action through mobile.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68169DF-488B-8199-AF20-C7C8AA76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A6E0-907F-4FD9-9B99-548DDB8581BA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01FCED-FB6E-8F77-9FA5-00EE86BD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23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118511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EC571-F416-6B08-D9A7-AFACD4FB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CONTENTS</a:t>
            </a:r>
            <a:endParaRPr lang="en-IN" sz="40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1E2D1-8E29-54FE-078C-EB70C341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67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 Introduction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 Objectives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 Novelty Of Work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 Identification Problem Statement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 Power Supply Diagram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 Block Diagram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 Application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 Implementation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117023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1B60B-F672-D3F4-0F7D-954F01B4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REFERENCES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01F847-28E8-9029-8E3D-CF9D87CB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3445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000"/>
              </a:spcAft>
              <a:buFont typeface="+mj-lt"/>
              <a:buAutoNum type="arabicParenR"/>
              <a:tabLst>
                <a:tab pos="990600" algn="l"/>
              </a:tabLst>
            </a:pP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Vikram.N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Harish.k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Nihaal.M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Raksha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umesh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,Shetty Aashik Ashok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 Low Cost Home Automation System Using Wi-Fi Based.</a:t>
            </a:r>
            <a:endParaRPr lang="en-IN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Font typeface="+mj-lt"/>
              <a:buAutoNum type="arabicParenR"/>
              <a:tabLst>
                <a:tab pos="99060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 Kishore Kodali, Vishal Jain,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Suvadeep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Bose and Lakshmi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Boppana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“IoT Based Smart Security and Home Automation System”, pp. 1286-1289, 2016. </a:t>
            </a:r>
            <a:endParaRPr lang="en-IN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68169DF-488B-8199-AF20-C7C8AA76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A6E0-907F-4FD9-9B99-548DDB8581BA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01FCED-FB6E-8F77-9FA5-00EE86BD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24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517054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51F69-0EE4-E492-A57B-5AC0BCCB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rebuchet MS" panose="020B0603020202020204" pitchFamily="34" charset="0"/>
              </a:rPr>
              <a:t>THANK YOU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A37346-D367-708D-6054-FFC41879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A47C-1277-4401-B0FC-9C5598FE3C0C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622838-AA7D-C761-D814-90A0B3A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25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405886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7BFEE-3B74-D26D-0310-2F6E422E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INTRODUCTION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009634-86F1-1557-53EB-70C8C65C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033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Wireless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HAS </a:t>
            </a:r>
            <a:r>
              <a:rPr lang="en-GB" sz="2800" dirty="0">
                <a:latin typeface="Trebuchet MS" panose="020B0603020202020204" pitchFamily="34" charset="0"/>
              </a:rPr>
              <a:t>using  IoT  is  a  system  that  uses mobile devices  to  control home functions automatically through internet</a:t>
            </a:r>
            <a:r>
              <a:rPr lang="en-US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r>
              <a:rPr lang="en-US" i="0" dirty="0">
                <a:solidFill>
                  <a:srgbClr val="374151"/>
                </a:solidFill>
                <a:effectLst/>
                <a:latin typeface="Trebuchet MS" panose="020B0603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2800" dirty="0">
                <a:latin typeface="Trebuchet MS" panose="020B0603020202020204" pitchFamily="34" charset="0"/>
              </a:rPr>
              <a:t>It   is  meant  to  save   the  electric  power and  human  energy</a:t>
            </a:r>
          </a:p>
          <a:p>
            <a:pPr>
              <a:lnSpc>
                <a:spcPct val="100000"/>
              </a:lnSpc>
            </a:pPr>
            <a:r>
              <a:rPr lang="en-GB" sz="2800" dirty="0">
                <a:latin typeface="Trebuchet MS" panose="020B0603020202020204" pitchFamily="34" charset="0"/>
              </a:rPr>
              <a:t>Solar power  is  becoming  a  sustainable   source  of  energy</a:t>
            </a:r>
            <a:r>
              <a:rPr lang="en-IN" dirty="0">
                <a:solidFill>
                  <a:srgbClr val="000000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  <a:endParaRPr lang="en-US" dirty="0">
              <a:solidFill>
                <a:srgbClr val="40404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642AEDC-A031-56A6-24D1-E4CC079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23E-E151-4AA7-BCB2-01C837539962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9463ED-F23C-F8FC-0EDE-E3D5574E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6606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7BFEE-3B74-D26D-0310-2F6E422E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OBJECTIVES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009634-86F1-1557-53EB-70C8C65C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033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Trebuchet MS" panose="020B0603020202020204" pitchFamily="34" charset="0"/>
              </a:rPr>
              <a:t>Reduce energy consumption.</a:t>
            </a:r>
            <a:r>
              <a:rPr lang="en-US" b="0" i="0" dirty="0">
                <a:solidFill>
                  <a:srgbClr val="374151"/>
                </a:solidFill>
                <a:effectLst/>
                <a:latin typeface="Trebuchet MS" panose="020B0603020202020204" pitchFamily="34" charset="0"/>
              </a:rPr>
              <a:t> </a:t>
            </a:r>
            <a:endParaRPr lang="en-US" dirty="0">
              <a:solidFill>
                <a:srgbClr val="374151"/>
              </a:solidFill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Trebuchet MS" panose="020B0603020202020204" pitchFamily="34" charset="0"/>
              </a:rPr>
              <a:t>S</a:t>
            </a:r>
            <a:r>
              <a:rPr lang="en-IN" sz="2800" dirty="0">
                <a:latin typeface="Trebuchet MS" panose="020B0603020202020204" pitchFamily="34" charset="0"/>
              </a:rPr>
              <a:t>mart control system</a:t>
            </a:r>
            <a:r>
              <a:rPr lang="en-IN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Trebuchet MS" panose="020B0603020202020204" pitchFamily="34" charset="0"/>
              </a:rPr>
              <a:t>24/7 available</a:t>
            </a:r>
            <a:r>
              <a:rPr lang="en-IN" dirty="0">
                <a:solidFill>
                  <a:srgbClr val="000000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dirty="0">
                <a:latin typeface="Trebuchet MS" panose="020B0603020202020204" pitchFamily="34" charset="0"/>
              </a:rPr>
              <a:t>Improve comfort.</a:t>
            </a: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dirty="0">
                <a:latin typeface="Trebuchet MS" panose="020B0603020202020204" pitchFamily="34" charset="0"/>
              </a:rPr>
              <a:t>Quick Response.</a:t>
            </a: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935" algn="l"/>
              </a:tabLst>
            </a:pPr>
            <a:endParaRPr lang="en-IN" sz="2800" dirty="0">
              <a:latin typeface="+mj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642AEDC-A031-56A6-24D1-E4CC079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23E-E151-4AA7-BCB2-01C837539962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9463ED-F23C-F8FC-0EDE-E3D5574E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0094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059AD-BAD2-D962-E960-E5B5DF7E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NOVELTY OF THE WORK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DB85B-7DF0-5BEC-0CEC-188D7E8F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latin typeface="Trebuchet MS" panose="020B0603020202020204" pitchFamily="34" charset="0"/>
                <a:cs typeface="+mj-cs"/>
              </a:rPr>
              <a:t>More  energy  can  be  conserved  by  ensuring  occupation  of  the  house  before  turning  on  devices.</a:t>
            </a:r>
          </a:p>
          <a:p>
            <a:pPr>
              <a:lnSpc>
                <a:spcPct val="100000"/>
              </a:lnSpc>
            </a:pPr>
            <a:r>
              <a:rPr lang="en-GB" sz="2800" dirty="0">
                <a:latin typeface="Trebuchet MS" panose="020B0603020202020204" pitchFamily="34" charset="0"/>
                <a:cs typeface="+mj-cs"/>
              </a:rPr>
              <a:t>The  system  can  be  integrated  closely  with  the  home security  solutions  enhancing  the  safety  for  home owners.</a:t>
            </a:r>
          </a:p>
          <a:p>
            <a:pPr>
              <a:lnSpc>
                <a:spcPct val="100000"/>
              </a:lnSpc>
            </a:pPr>
            <a:r>
              <a:rPr lang="en-GB" sz="2800" dirty="0">
                <a:latin typeface="Trebuchet MS" panose="020B0603020202020204" pitchFamily="34" charset="0"/>
                <a:cs typeface="+mj-cs"/>
              </a:rPr>
              <a:t>Customers  will  have  the  ability  to  buy  and  use  the  automation  things themselves without  the  guide  of  any   specific ace.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66E031F7-5094-D28B-249A-792D3C9F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26C4-330F-468F-BD9E-0D59711E992C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27930A-E8D8-3EAA-BDFC-EF19289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2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375594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059AD-BAD2-D962-E960-E5B5DF7E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PROBLEM STATEMENT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DB85B-7DF0-5BEC-0CEC-188D7E8F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a-IN" sz="2800" dirty="0">
                <a:latin typeface="Trebuchet MS" panose="020B0603020202020204" pitchFamily="34" charset="0"/>
              </a:rPr>
              <a:t>Nowadays,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ta-IN" sz="2800" dirty="0">
                <a:latin typeface="Trebuchet MS" panose="020B0603020202020204" pitchFamily="34" charset="0"/>
              </a:rPr>
              <a:t>People are improve their lifestyle using the latest technologies.</a:t>
            </a:r>
            <a:endParaRPr lang="en-GB" sz="28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a-IN" sz="2800" dirty="0">
                <a:latin typeface="Trebuchet MS" panose="020B0603020202020204" pitchFamily="34" charset="0"/>
              </a:rPr>
              <a:t>The more such facilities and appliances are added</a:t>
            </a:r>
            <a:r>
              <a:rPr lang="en-GB" sz="2800" dirty="0">
                <a:latin typeface="Trebuchet MS" panose="020B0603020202020204" pitchFamily="34" charset="0"/>
              </a:rPr>
              <a:t>.</a:t>
            </a:r>
          </a:p>
          <a:p>
            <a:pPr marL="457200" indent="-457200"/>
            <a:r>
              <a:rPr lang="ta-IN" sz="2800" dirty="0">
                <a:latin typeface="Trebuchet MS" panose="020B0603020202020204" pitchFamily="34" charset="0"/>
              </a:rPr>
              <a:t>Living with disability and physically weak depend on others</a:t>
            </a:r>
            <a:r>
              <a:rPr lang="en-GB" sz="2800" dirty="0">
                <a:latin typeface="Trebuchet MS" panose="020B0603020202020204" pitchFamily="34" charset="0"/>
              </a:rPr>
              <a:t>.</a:t>
            </a:r>
          </a:p>
          <a:p>
            <a:pPr marL="457200" indent="-457200"/>
            <a:r>
              <a:rPr lang="ta-IN" sz="2800" dirty="0">
                <a:latin typeface="Trebuchet MS" panose="020B0603020202020204" pitchFamily="34" charset="0"/>
              </a:rPr>
              <a:t>To improve their lifestyle and make their life inside home more easier,home automation gives a solution</a:t>
            </a:r>
            <a:r>
              <a:rPr lang="en-US" sz="2800" dirty="0">
                <a:latin typeface="Trebuchet MS" panose="020B0603020202020204" pitchFamily="34" charset="0"/>
              </a:rPr>
              <a:t>.</a:t>
            </a:r>
            <a:endParaRPr lang="ta-IN" sz="28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66E031F7-5094-D28B-249A-792D3C9F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26C4-330F-468F-BD9E-0D59711E992C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27930A-E8D8-3EAA-BDFC-EF19289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2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302791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D0D20-A60A-2A46-6A6E-1C3C2183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POWER SUPPLY DIAGRAM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AD3C5A-2895-6253-E785-A88BF043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2BBF-B224-4074-92D8-362DA0D5B860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3B52534-599B-96A9-D4B5-AC492F54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400" b="1" dirty="0"/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52455D6-C888-B9B0-5F14-A0F88436A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5589" y="2353492"/>
            <a:ext cx="6895205" cy="35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9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39031-0A48-C39A-B3D0-3B2247EF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784"/>
            <a:ext cx="10515600" cy="1325563"/>
          </a:xfrm>
        </p:spPr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BLOCK DIAGRAM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4023B5C-48E7-D6F5-3951-9CA705B5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0238"/>
            <a:ext cx="2743200" cy="365125"/>
          </a:xfrm>
        </p:spPr>
        <p:txBody>
          <a:bodyPr/>
          <a:lstStyle/>
          <a:p>
            <a:fld id="{89B8EEB9-7971-49FA-ADCE-1FAFE9DA6615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5D790E-9D29-0A05-7F34-68E71A87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4031" y="6582910"/>
            <a:ext cx="2707433" cy="365125"/>
          </a:xfrm>
        </p:spPr>
        <p:txBody>
          <a:bodyPr/>
          <a:lstStyle/>
          <a:p>
            <a:r>
              <a:rPr lang="en-US" sz="1400" b="1" dirty="0"/>
              <a:t>6</a:t>
            </a:r>
            <a:endParaRPr lang="en-IN" sz="1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3BE6C5E0-2152-51B9-E0C9-673A4251F8A5}"/>
              </a:ext>
            </a:extLst>
          </p:cNvPr>
          <p:cNvSpPr/>
          <p:nvPr/>
        </p:nvSpPr>
        <p:spPr>
          <a:xfrm>
            <a:off x="577827" y="3751717"/>
            <a:ext cx="1290920" cy="15105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12V solar power output</a:t>
            </a:r>
            <a:endParaRPr lang="ta-IN" sz="2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036303B6-464D-BDC9-8960-1ECE34F91671}"/>
              </a:ext>
            </a:extLst>
          </p:cNvPr>
          <p:cNvSpPr/>
          <p:nvPr/>
        </p:nvSpPr>
        <p:spPr>
          <a:xfrm>
            <a:off x="2902635" y="3751716"/>
            <a:ext cx="1317805" cy="15105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Inverter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220 V</a:t>
            </a:r>
            <a:endParaRPr lang="ta-IN" sz="20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C0376D8-25C7-124F-CCA9-B534C27227A2}"/>
              </a:ext>
            </a:extLst>
          </p:cNvPr>
          <p:cNvSpPr/>
          <p:nvPr/>
        </p:nvSpPr>
        <p:spPr>
          <a:xfrm>
            <a:off x="5284295" y="3078482"/>
            <a:ext cx="1618120" cy="2875425"/>
          </a:xfrm>
          <a:prstGeom prst="roundRect">
            <a:avLst>
              <a:gd name="adj" fmla="val 10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WIFI MODULE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NodeMCU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output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D8B529E5-B712-AFC7-299C-05B3FF9992C6}"/>
              </a:ext>
            </a:extLst>
          </p:cNvPr>
          <p:cNvSpPr/>
          <p:nvPr/>
        </p:nvSpPr>
        <p:spPr>
          <a:xfrm>
            <a:off x="7998447" y="3739498"/>
            <a:ext cx="1290920" cy="17884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 channel relay</a:t>
            </a:r>
            <a:endParaRPr lang="ta-IN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809B0D89-6826-06BC-D7D4-AD4A1CC1983C}"/>
              </a:ext>
            </a:extLst>
          </p:cNvPr>
          <p:cNvSpPr/>
          <p:nvPr/>
        </p:nvSpPr>
        <p:spPr>
          <a:xfrm>
            <a:off x="10768315" y="3879769"/>
            <a:ext cx="1290919" cy="7440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Fan</a:t>
            </a:r>
            <a:endParaRPr lang="ta-IN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5F01870-102B-8681-5B85-51ECD11DAE4C}"/>
              </a:ext>
            </a:extLst>
          </p:cNvPr>
          <p:cNvSpPr/>
          <p:nvPr/>
        </p:nvSpPr>
        <p:spPr>
          <a:xfrm>
            <a:off x="10763830" y="2763664"/>
            <a:ext cx="1290919" cy="7440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Light</a:t>
            </a:r>
            <a:endParaRPr lang="ta-IN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CFF6DA86-9851-A7B6-5C80-25FE4D285A5B}"/>
              </a:ext>
            </a:extLst>
          </p:cNvPr>
          <p:cNvSpPr/>
          <p:nvPr/>
        </p:nvSpPr>
        <p:spPr>
          <a:xfrm>
            <a:off x="10768315" y="4995874"/>
            <a:ext cx="1290919" cy="7440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pump</a:t>
            </a:r>
            <a:endParaRPr lang="ta-IN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3CDCFE84-EBA9-73FF-91FA-7727A2BBA59F}"/>
              </a:ext>
            </a:extLst>
          </p:cNvPr>
          <p:cNvSpPr/>
          <p:nvPr/>
        </p:nvSpPr>
        <p:spPr>
          <a:xfrm>
            <a:off x="10768315" y="6031292"/>
            <a:ext cx="1290919" cy="7440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Lamp</a:t>
            </a:r>
            <a:endParaRPr lang="ta-IN" sz="20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58A42FBC-42D1-C475-9211-6E8DA335D088}"/>
              </a:ext>
            </a:extLst>
          </p:cNvPr>
          <p:cNvSpPr/>
          <p:nvPr/>
        </p:nvSpPr>
        <p:spPr>
          <a:xfrm>
            <a:off x="7021069" y="867630"/>
            <a:ext cx="1290919" cy="7440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BLYNK App</a:t>
            </a:r>
            <a:endParaRPr lang="ta-IN" sz="2200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A93CAF0F-D01D-6B99-CD1D-7B11437E96A2}"/>
              </a:ext>
            </a:extLst>
          </p:cNvPr>
          <p:cNvSpPr/>
          <p:nvPr/>
        </p:nvSpPr>
        <p:spPr>
          <a:xfrm>
            <a:off x="2115023" y="4247322"/>
            <a:ext cx="510989" cy="623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a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7A099D54-5887-A564-F20E-CEFB1C274362}"/>
              </a:ext>
            </a:extLst>
          </p:cNvPr>
          <p:cNvSpPr/>
          <p:nvPr/>
        </p:nvSpPr>
        <p:spPr>
          <a:xfrm>
            <a:off x="7121703" y="4247322"/>
            <a:ext cx="772087" cy="623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a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049D6EAC-1A2E-1893-5417-54E120683189}"/>
              </a:ext>
            </a:extLst>
          </p:cNvPr>
          <p:cNvSpPr/>
          <p:nvPr/>
        </p:nvSpPr>
        <p:spPr>
          <a:xfrm>
            <a:off x="4466716" y="4172704"/>
            <a:ext cx="510989" cy="623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a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1BBA7FCB-E3B0-BF50-9FA7-39BD56974A7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6093355" y="1611701"/>
            <a:ext cx="1573174" cy="146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2EAF424-714C-2901-FEED-F3C52DDE1249}"/>
              </a:ext>
            </a:extLst>
          </p:cNvPr>
          <p:cNvCxnSpPr>
            <a:endCxn id="15" idx="1"/>
          </p:cNvCxnSpPr>
          <p:nvPr/>
        </p:nvCxnSpPr>
        <p:spPr>
          <a:xfrm flipV="1">
            <a:off x="2301155" y="1239666"/>
            <a:ext cx="4719914" cy="105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2C7495A-BE41-8F53-BAC5-0DBA5E04C18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9289367" y="3135700"/>
            <a:ext cx="1474463" cy="149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1259A2A-7309-F6F8-90A1-AF05AE5EACF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289367" y="4251805"/>
            <a:ext cx="1478948" cy="3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8254CEA-3A53-1298-3525-ED555A8D8EA6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9289367" y="4633729"/>
            <a:ext cx="1478948" cy="73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E16CDBA-1231-B8D6-0AFC-34E793A6F1B7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9289367" y="4633729"/>
            <a:ext cx="1478948" cy="176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6E8B7AF-BBA4-FC64-318D-CA50917F0A32}"/>
              </a:ext>
            </a:extLst>
          </p:cNvPr>
          <p:cNvSpPr/>
          <p:nvPr/>
        </p:nvSpPr>
        <p:spPr>
          <a:xfrm>
            <a:off x="983350" y="1925862"/>
            <a:ext cx="1317805" cy="8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7772082-32F3-4E74-D42C-ADBDCC5ACCA0}"/>
              </a:ext>
            </a:extLst>
          </p:cNvPr>
          <p:cNvSpPr txBox="1"/>
          <p:nvPr/>
        </p:nvSpPr>
        <p:spPr>
          <a:xfrm>
            <a:off x="1210129" y="2191706"/>
            <a:ext cx="89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1223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B44B3-27A3-ED10-6ACE-6D96B15F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603020202020204" pitchFamily="34" charset="0"/>
              </a:rPr>
              <a:t>BLOCK DIAGRAM DESCRIPTION</a:t>
            </a:r>
            <a:endParaRPr lang="en-IN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C02D9-C0BB-6B2E-B8B3-BDF3B0BA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The home get its power from the solar panel.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Battery is used to store the energy for 24/7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Solar charge controller is used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2800" i="0" dirty="0">
                <a:solidFill>
                  <a:srgbClr val="202124"/>
                </a:solidFill>
                <a:effectLst/>
                <a:latin typeface="Trebuchet MS" panose="020B0603020202020204" pitchFamily="34" charset="0"/>
              </a:rPr>
              <a:t>to keep the battery from overcharging.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02124"/>
                </a:solidFill>
                <a:latin typeface="Trebuchet MS" panose="020B0603020202020204" pitchFamily="34" charset="0"/>
              </a:rPr>
              <a:t>A 5V,4 channel relay acts as a switch that controls the home appliances.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02124"/>
                </a:solidFill>
                <a:latin typeface="Trebuchet MS" panose="020B0603020202020204" pitchFamily="34" charset="0"/>
              </a:rPr>
              <a:t>NodeMCU</a:t>
            </a:r>
            <a:r>
              <a:rPr lang="en-US" sz="2800" dirty="0">
                <a:solidFill>
                  <a:srgbClr val="202124"/>
                </a:solidFill>
                <a:latin typeface="Trebuchet MS" panose="020B0603020202020204" pitchFamily="34" charset="0"/>
              </a:rPr>
              <a:t> is a micro-controller unit which can connect object and let data transfer using </a:t>
            </a:r>
            <a:r>
              <a:rPr lang="en-US" sz="2800" dirty="0" err="1">
                <a:solidFill>
                  <a:srgbClr val="202124"/>
                </a:solidFill>
                <a:latin typeface="Trebuchet MS" panose="020B0603020202020204" pitchFamily="34" charset="0"/>
              </a:rPr>
              <a:t>wifi</a:t>
            </a:r>
            <a:r>
              <a:rPr lang="en-US" sz="2800" dirty="0">
                <a:solidFill>
                  <a:srgbClr val="202124"/>
                </a:solidFill>
                <a:latin typeface="Trebuchet MS" panose="020B0603020202020204" pitchFamily="34" charset="0"/>
              </a:rPr>
              <a:t>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02124"/>
              </a:solidFill>
              <a:effectLst/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a-IN" dirty="0">
              <a:latin typeface="Trebuchet MS" panose="020B0603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1EAFF508-728F-2AE3-2815-E5DCB337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E00-D0D8-4000-96CA-6F5AE731DD62}" type="datetime1">
              <a:rPr lang="en-IN" sz="1400" b="1" smtClean="0"/>
              <a:pPr/>
              <a:t>05-12-2023</a:t>
            </a:fld>
            <a:endParaRPr lang="en-IN" sz="1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24A99A-5A11-520C-E96F-47090614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7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16211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719</Words>
  <Application>Microsoft Office PowerPoint</Application>
  <PresentationFormat>Custom</PresentationFormat>
  <Paragraphs>179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SOLAR BASED HOME AUTOMATION USING NODE MCU</vt:lpstr>
      <vt:lpstr>CONTENTS</vt:lpstr>
      <vt:lpstr>INTRODUCTION</vt:lpstr>
      <vt:lpstr>OBJECTIVES</vt:lpstr>
      <vt:lpstr>NOVELTY OF THE WORK</vt:lpstr>
      <vt:lpstr>PROBLEM STATEMENT</vt:lpstr>
      <vt:lpstr>POWER SUPPLY DIAGRAM</vt:lpstr>
      <vt:lpstr>BLOCK DIAGRAM</vt:lpstr>
      <vt:lpstr>BLOCK DIAGRAM DESCRIPTION</vt:lpstr>
      <vt:lpstr>OUTPUT</vt:lpstr>
      <vt:lpstr>APPLICATION</vt:lpstr>
      <vt:lpstr>COMPONENTS REQUIRED</vt:lpstr>
      <vt:lpstr>IMPLEMENTATION</vt:lpstr>
      <vt:lpstr>IMPLEMENTATION OF BLYNK APP</vt:lpstr>
      <vt:lpstr>Slide 15</vt:lpstr>
      <vt:lpstr>Slide 16</vt:lpstr>
      <vt:lpstr>Slide 17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EXPENSE MANAGEMENT</dc:title>
  <dc:creator>Mohamed Aslam A</dc:creator>
  <cp:lastModifiedBy>DELL</cp:lastModifiedBy>
  <cp:revision>48</cp:revision>
  <dcterms:created xsi:type="dcterms:W3CDTF">2022-11-09T16:23:26Z</dcterms:created>
  <dcterms:modified xsi:type="dcterms:W3CDTF">2023-12-05T14:23:16Z</dcterms:modified>
</cp:coreProperties>
</file>