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6"/>
  </p:notesMasterIdLst>
  <p:handoutMasterIdLst>
    <p:handoutMasterId r:id="rId27"/>
  </p:handoutMasterIdLst>
  <p:sldIdLst>
    <p:sldId id="256" r:id="rId2"/>
    <p:sldId id="276" r:id="rId3"/>
    <p:sldId id="290" r:id="rId4"/>
    <p:sldId id="291" r:id="rId5"/>
    <p:sldId id="278" r:id="rId6"/>
    <p:sldId id="279" r:id="rId7"/>
    <p:sldId id="280" r:id="rId8"/>
    <p:sldId id="289" r:id="rId9"/>
    <p:sldId id="281" r:id="rId10"/>
    <p:sldId id="282" r:id="rId11"/>
    <p:sldId id="283" r:id="rId12"/>
    <p:sldId id="284" r:id="rId13"/>
    <p:sldId id="292" r:id="rId14"/>
    <p:sldId id="293" r:id="rId15"/>
    <p:sldId id="294" r:id="rId16"/>
    <p:sldId id="295" r:id="rId17"/>
    <p:sldId id="296" r:id="rId18"/>
    <p:sldId id="297" r:id="rId19"/>
    <p:sldId id="298" r:id="rId20"/>
    <p:sldId id="301" r:id="rId21"/>
    <p:sldId id="299" r:id="rId22"/>
    <p:sldId id="300" r:id="rId23"/>
    <p:sldId id="288"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jin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842" autoAdjust="0"/>
  </p:normalViewPr>
  <p:slideViewPr>
    <p:cSldViewPr snapToGrid="0">
      <p:cViewPr varScale="1">
        <p:scale>
          <a:sx n="77" d="100"/>
          <a:sy n="77" d="100"/>
        </p:scale>
        <p:origin x="10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E61882-27AF-B4D1-223C-8E5C100723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7646645-BC51-6DE0-2ACF-82DDFD18A4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F69570-EFE3-4451-8A49-060F165CA043}" type="datetimeFigureOut">
              <a:rPr lang="en-IN" smtClean="0"/>
              <a:t>04-12-2024</a:t>
            </a:fld>
            <a:endParaRPr lang="en-IN"/>
          </a:p>
        </p:txBody>
      </p:sp>
      <p:sp>
        <p:nvSpPr>
          <p:cNvPr id="4" name="Footer Placeholder 3">
            <a:extLst>
              <a:ext uri="{FF2B5EF4-FFF2-40B4-BE49-F238E27FC236}">
                <a16:creationId xmlns:a16="http://schemas.microsoft.com/office/drawing/2014/main" id="{5D06F005-4228-62B8-4F77-51F0AA28A4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15DB156-1D14-66B5-0FE7-7F7D4621F9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5E3557-2718-4A75-B732-FD550A90387B}" type="slidenum">
              <a:rPr lang="en-IN" smtClean="0"/>
              <a:t>‹#›</a:t>
            </a:fld>
            <a:endParaRPr lang="en-IN"/>
          </a:p>
        </p:txBody>
      </p:sp>
    </p:spTree>
    <p:extLst>
      <p:ext uri="{BB962C8B-B14F-4D97-AF65-F5344CB8AC3E}">
        <p14:creationId xmlns:p14="http://schemas.microsoft.com/office/powerpoint/2010/main" val="21504132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1E8B-0500-4AFC-903F-0492BB8F6BB8}" type="datetimeFigureOut">
              <a:rPr lang="en-IN" smtClean="0"/>
              <a:t>04-12-2024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08666-7376-496B-93E9-18C712FADDD9}" type="slidenum">
              <a:rPr lang="en-IN" smtClean="0"/>
              <a:t>‹#›</a:t>
            </a:fld>
            <a:endParaRPr lang="en-IN"/>
          </a:p>
        </p:txBody>
      </p:sp>
    </p:spTree>
    <p:extLst>
      <p:ext uri="{BB962C8B-B14F-4D97-AF65-F5344CB8AC3E}">
        <p14:creationId xmlns:p14="http://schemas.microsoft.com/office/powerpoint/2010/main" val="309498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5A0-A0D3-4C2E-A5A9-77A4CFEEE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CB0220-70AF-4F79-9419-CB8790350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DCAF77-6C81-479C-8DEA-77668FAF523D}"/>
              </a:ext>
            </a:extLst>
          </p:cNvPr>
          <p:cNvSpPr>
            <a:spLocks noGrp="1"/>
          </p:cNvSpPr>
          <p:nvPr>
            <p:ph type="dt" sz="half" idx="10"/>
          </p:nvPr>
        </p:nvSpPr>
        <p:spPr/>
        <p:txBody>
          <a:bodyPr/>
          <a:lstStyle/>
          <a:p>
            <a:fld id="{20600D7B-FCC7-49C1-80BE-EE9BDEA68D26}" type="datetime1">
              <a:rPr lang="en-US" smtClean="0"/>
              <a:t>12/4/2024</a:t>
            </a:fld>
            <a:endParaRPr lang="en-US" dirty="0"/>
          </a:p>
        </p:txBody>
      </p:sp>
      <p:sp>
        <p:nvSpPr>
          <p:cNvPr id="5" name="Footer Placeholder 4">
            <a:extLst>
              <a:ext uri="{FF2B5EF4-FFF2-40B4-BE49-F238E27FC236}">
                <a16:creationId xmlns:a16="http://schemas.microsoft.com/office/drawing/2014/main" id="{25E0F521-AFD4-48FC-B495-DBECC6EF1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F8239C-2DC2-4C29-A83E-7AE23C092F4E}"/>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22034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6205-CD5B-41E0-B97A-5B545FFE0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0C25F-A022-4163-BDAA-F62EF6BAC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FF1D2-E49A-4A57-A9DB-3169FCFBF876}"/>
              </a:ext>
            </a:extLst>
          </p:cNvPr>
          <p:cNvSpPr>
            <a:spLocks noGrp="1"/>
          </p:cNvSpPr>
          <p:nvPr>
            <p:ph type="dt" sz="half" idx="10"/>
          </p:nvPr>
        </p:nvSpPr>
        <p:spPr/>
        <p:txBody>
          <a:bodyPr/>
          <a:lstStyle/>
          <a:p>
            <a:fld id="{7F063A0B-B50F-4412-9811-0F8A70C3D36E}" type="datetime1">
              <a:rPr lang="en-US" smtClean="0"/>
              <a:t>12/4/2024</a:t>
            </a:fld>
            <a:endParaRPr lang="en-US" dirty="0"/>
          </a:p>
        </p:txBody>
      </p:sp>
      <p:sp>
        <p:nvSpPr>
          <p:cNvPr id="5" name="Footer Placeholder 4">
            <a:extLst>
              <a:ext uri="{FF2B5EF4-FFF2-40B4-BE49-F238E27FC236}">
                <a16:creationId xmlns:a16="http://schemas.microsoft.com/office/drawing/2014/main" id="{F16FC00B-C99E-4B87-8602-96933AE13F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66BD34-D21B-42CB-843B-8791FD4E222E}"/>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3503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13DA4-E2E9-4CA1-824A-CC935E7A9B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482F3-83C4-4EEE-A22B-58E7BD621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379AA-7260-4883-872F-7732E9A961E2}"/>
              </a:ext>
            </a:extLst>
          </p:cNvPr>
          <p:cNvSpPr>
            <a:spLocks noGrp="1"/>
          </p:cNvSpPr>
          <p:nvPr>
            <p:ph type="dt" sz="half" idx="10"/>
          </p:nvPr>
        </p:nvSpPr>
        <p:spPr/>
        <p:txBody>
          <a:bodyPr/>
          <a:lstStyle/>
          <a:p>
            <a:fld id="{4F92B2AA-4F52-4DA5-91D5-51865E2CD502}" type="datetime1">
              <a:rPr lang="en-US" smtClean="0"/>
              <a:t>12/4/2024</a:t>
            </a:fld>
            <a:endParaRPr lang="en-US" dirty="0"/>
          </a:p>
        </p:txBody>
      </p:sp>
      <p:sp>
        <p:nvSpPr>
          <p:cNvPr id="5" name="Footer Placeholder 4">
            <a:extLst>
              <a:ext uri="{FF2B5EF4-FFF2-40B4-BE49-F238E27FC236}">
                <a16:creationId xmlns:a16="http://schemas.microsoft.com/office/drawing/2014/main" id="{BB5A6474-3ED0-4772-AB91-137E00448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03FA6D-32BC-4F5B-B495-042C67E5BC6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79507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0ABC-00C4-4305-80D0-727BEB91BB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EE44F2-FA08-437A-9B82-B9982CE77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D4783-FADF-4E94-9C49-B5C80BA8A716}"/>
              </a:ext>
            </a:extLst>
          </p:cNvPr>
          <p:cNvSpPr>
            <a:spLocks noGrp="1"/>
          </p:cNvSpPr>
          <p:nvPr>
            <p:ph type="dt" sz="half" idx="10"/>
          </p:nvPr>
        </p:nvSpPr>
        <p:spPr/>
        <p:txBody>
          <a:bodyPr/>
          <a:lstStyle/>
          <a:p>
            <a:fld id="{5D95CDB8-768C-4EA5-A84A-337AC90F3DC9}" type="datetime1">
              <a:rPr lang="en-US" smtClean="0"/>
              <a:t>12/4/2024</a:t>
            </a:fld>
            <a:endParaRPr lang="en-US" dirty="0"/>
          </a:p>
        </p:txBody>
      </p:sp>
      <p:sp>
        <p:nvSpPr>
          <p:cNvPr id="5" name="Footer Placeholder 4">
            <a:extLst>
              <a:ext uri="{FF2B5EF4-FFF2-40B4-BE49-F238E27FC236}">
                <a16:creationId xmlns:a16="http://schemas.microsoft.com/office/drawing/2014/main" id="{AB551600-596F-4670-96DD-2C02B7C00B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3F567-7BBB-4407-AF52-5AB4804BE69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96660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6C6F-7D46-4ECB-957E-6441741B5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4834A1-A111-401C-94B9-2A31939A1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D4522-92B6-404B-ACF2-745F81FAA5C3}"/>
              </a:ext>
            </a:extLst>
          </p:cNvPr>
          <p:cNvSpPr>
            <a:spLocks noGrp="1"/>
          </p:cNvSpPr>
          <p:nvPr>
            <p:ph type="dt" sz="half" idx="10"/>
          </p:nvPr>
        </p:nvSpPr>
        <p:spPr/>
        <p:txBody>
          <a:bodyPr/>
          <a:lstStyle/>
          <a:p>
            <a:fld id="{4DCE5E0C-7C62-4815-BA55-86BDAD2EAF30}" type="datetime1">
              <a:rPr lang="en-US" smtClean="0"/>
              <a:t>12/4/2024</a:t>
            </a:fld>
            <a:endParaRPr lang="en-US" dirty="0"/>
          </a:p>
        </p:txBody>
      </p:sp>
      <p:sp>
        <p:nvSpPr>
          <p:cNvPr id="5" name="Footer Placeholder 4">
            <a:extLst>
              <a:ext uri="{FF2B5EF4-FFF2-40B4-BE49-F238E27FC236}">
                <a16:creationId xmlns:a16="http://schemas.microsoft.com/office/drawing/2014/main" id="{F0D75C29-C774-4BA5-B4EE-99A78BE9E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3446A4-13D8-4A55-AF39-9648471B7B6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125554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5DA2-6CB7-43E5-BCBD-473AA1A7C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8ED52-49BA-4EF9-957E-EC8D3B9F1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770DD0-79DD-4292-80F2-A9656A561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01D95D-F90A-49BE-BB11-0BFCBE60F767}"/>
              </a:ext>
            </a:extLst>
          </p:cNvPr>
          <p:cNvSpPr>
            <a:spLocks noGrp="1"/>
          </p:cNvSpPr>
          <p:nvPr>
            <p:ph type="dt" sz="half" idx="10"/>
          </p:nvPr>
        </p:nvSpPr>
        <p:spPr/>
        <p:txBody>
          <a:bodyPr/>
          <a:lstStyle/>
          <a:p>
            <a:fld id="{B623F06A-93C2-4FBE-99D4-A20FA852C181}" type="datetime1">
              <a:rPr lang="en-US" smtClean="0"/>
              <a:t>12/4/2024</a:t>
            </a:fld>
            <a:endParaRPr lang="en-US" dirty="0"/>
          </a:p>
        </p:txBody>
      </p:sp>
      <p:sp>
        <p:nvSpPr>
          <p:cNvPr id="6" name="Footer Placeholder 5">
            <a:extLst>
              <a:ext uri="{FF2B5EF4-FFF2-40B4-BE49-F238E27FC236}">
                <a16:creationId xmlns:a16="http://schemas.microsoft.com/office/drawing/2014/main" id="{D339FF0C-0B0C-44E8-9B56-B21E6AE10A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33B439-840E-4E87-86C4-26954814AF65}"/>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5644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03D3-E475-4C98-A3A2-E0C42B5832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A0FB9-37C0-435A-9E69-228990194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9E928-7362-4C36-8150-15016A765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F9BB33-31D9-4DDC-8BE6-37BB7DB15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8C2B7-E578-443D-93DF-434C18293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EC254-56D1-4FCC-BD42-5C76AF2091CE}"/>
              </a:ext>
            </a:extLst>
          </p:cNvPr>
          <p:cNvSpPr>
            <a:spLocks noGrp="1"/>
          </p:cNvSpPr>
          <p:nvPr>
            <p:ph type="dt" sz="half" idx="10"/>
          </p:nvPr>
        </p:nvSpPr>
        <p:spPr/>
        <p:txBody>
          <a:bodyPr/>
          <a:lstStyle/>
          <a:p>
            <a:fld id="{2C4914B0-63D7-488D-B8DA-137C398D1DBF}" type="datetime1">
              <a:rPr lang="en-US" smtClean="0"/>
              <a:t>12/4/2024</a:t>
            </a:fld>
            <a:endParaRPr lang="en-US" dirty="0"/>
          </a:p>
        </p:txBody>
      </p:sp>
      <p:sp>
        <p:nvSpPr>
          <p:cNvPr id="8" name="Footer Placeholder 7">
            <a:extLst>
              <a:ext uri="{FF2B5EF4-FFF2-40B4-BE49-F238E27FC236}">
                <a16:creationId xmlns:a16="http://schemas.microsoft.com/office/drawing/2014/main" id="{DD4CAF75-B1B3-4B06-94ED-6A0139E4F0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8917FB1-0ADE-4297-A3B3-B9B9E1B28EB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653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1D4A-29CA-4D6F-8BA7-63FE92F335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9193A-75E9-45C8-A43F-387724617099}"/>
              </a:ext>
            </a:extLst>
          </p:cNvPr>
          <p:cNvSpPr>
            <a:spLocks noGrp="1"/>
          </p:cNvSpPr>
          <p:nvPr>
            <p:ph type="dt" sz="half" idx="10"/>
          </p:nvPr>
        </p:nvSpPr>
        <p:spPr/>
        <p:txBody>
          <a:bodyPr/>
          <a:lstStyle/>
          <a:p>
            <a:fld id="{A6959655-27EC-4382-A8C6-0567C81DB6ED}" type="datetime1">
              <a:rPr lang="en-US" smtClean="0"/>
              <a:t>12/4/2024</a:t>
            </a:fld>
            <a:endParaRPr lang="en-US" dirty="0"/>
          </a:p>
        </p:txBody>
      </p:sp>
      <p:sp>
        <p:nvSpPr>
          <p:cNvPr id="4" name="Footer Placeholder 3">
            <a:extLst>
              <a:ext uri="{FF2B5EF4-FFF2-40B4-BE49-F238E27FC236}">
                <a16:creationId xmlns:a16="http://schemas.microsoft.com/office/drawing/2014/main" id="{B5A44B47-56DF-46E3-9241-839216008B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D8D542-E1BA-4A26-A941-4FC2AED1AE3D}"/>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8901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31FCC-019A-44D0-9603-C24C97FB5D4D}"/>
              </a:ext>
            </a:extLst>
          </p:cNvPr>
          <p:cNvSpPr>
            <a:spLocks noGrp="1"/>
          </p:cNvSpPr>
          <p:nvPr>
            <p:ph type="dt" sz="half" idx="10"/>
          </p:nvPr>
        </p:nvSpPr>
        <p:spPr/>
        <p:txBody>
          <a:bodyPr/>
          <a:lstStyle/>
          <a:p>
            <a:fld id="{E1F1D66A-EF15-4A2A-9421-F4F7433316BC}" type="datetime1">
              <a:rPr lang="en-US" smtClean="0"/>
              <a:t>12/4/2024</a:t>
            </a:fld>
            <a:endParaRPr lang="en-US" dirty="0"/>
          </a:p>
        </p:txBody>
      </p:sp>
      <p:sp>
        <p:nvSpPr>
          <p:cNvPr id="3" name="Footer Placeholder 2">
            <a:extLst>
              <a:ext uri="{FF2B5EF4-FFF2-40B4-BE49-F238E27FC236}">
                <a16:creationId xmlns:a16="http://schemas.microsoft.com/office/drawing/2014/main" id="{38865DDF-2531-428F-897D-6C6899CB8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FBA8FA-0A8E-4B2B-8CCD-2D8197B62DF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17114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B46-3F2A-45A6-9B17-93275AA27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7D20C-40DE-4E10-BFB1-3A354F8BC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E825F1-129C-4CE1-80B7-335BA5B78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BEFB6-2CF5-41D5-901C-25779B97CDE5}"/>
              </a:ext>
            </a:extLst>
          </p:cNvPr>
          <p:cNvSpPr>
            <a:spLocks noGrp="1"/>
          </p:cNvSpPr>
          <p:nvPr>
            <p:ph type="dt" sz="half" idx="10"/>
          </p:nvPr>
        </p:nvSpPr>
        <p:spPr/>
        <p:txBody>
          <a:bodyPr/>
          <a:lstStyle/>
          <a:p>
            <a:fld id="{A621AA0D-2C03-4856-8ADE-69AC03DFB937}" type="datetime1">
              <a:rPr lang="en-US" smtClean="0"/>
              <a:t>12/4/2024</a:t>
            </a:fld>
            <a:endParaRPr lang="en-US" dirty="0"/>
          </a:p>
        </p:txBody>
      </p:sp>
      <p:sp>
        <p:nvSpPr>
          <p:cNvPr id="6" name="Footer Placeholder 5">
            <a:extLst>
              <a:ext uri="{FF2B5EF4-FFF2-40B4-BE49-F238E27FC236}">
                <a16:creationId xmlns:a16="http://schemas.microsoft.com/office/drawing/2014/main" id="{226A7478-902C-47F6-AE07-FFAE01AF54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4EFF7A-73D9-4DCD-8E75-AD23B9E5DF3F}"/>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90810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5603-8814-44AC-A391-DBAB9C35D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47D9D1-1A07-4539-B86B-139A4A0BC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CA49DA5-F2E7-423F-997A-404DA18FC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7E65E-1477-42DE-A444-20A1192A90B2}"/>
              </a:ext>
            </a:extLst>
          </p:cNvPr>
          <p:cNvSpPr>
            <a:spLocks noGrp="1"/>
          </p:cNvSpPr>
          <p:nvPr>
            <p:ph type="dt" sz="half" idx="10"/>
          </p:nvPr>
        </p:nvSpPr>
        <p:spPr/>
        <p:txBody>
          <a:bodyPr/>
          <a:lstStyle/>
          <a:p>
            <a:fld id="{7DE4714E-C34C-471D-BE58-9FF528BA7DD5}" type="datetime1">
              <a:rPr lang="en-US" smtClean="0"/>
              <a:t>12/4/2024</a:t>
            </a:fld>
            <a:endParaRPr lang="en-US" dirty="0"/>
          </a:p>
        </p:txBody>
      </p:sp>
      <p:sp>
        <p:nvSpPr>
          <p:cNvPr id="6" name="Footer Placeholder 5">
            <a:extLst>
              <a:ext uri="{FF2B5EF4-FFF2-40B4-BE49-F238E27FC236}">
                <a16:creationId xmlns:a16="http://schemas.microsoft.com/office/drawing/2014/main" id="{3CDA4D47-8C96-4282-907A-56BC988749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E093FD-6179-42A3-A35F-023BF4F132D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75964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6232D-54C8-4CD2-8A62-5D87F462A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4667A-6269-417A-8851-6A7849E85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1C4CB-060C-4415-AFCF-1315F661E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525F-F919-43B5-861D-9AE5183A7DAC}" type="datetime1">
              <a:rPr lang="en-US" smtClean="0"/>
              <a:t>12/4/2024</a:t>
            </a:fld>
            <a:endParaRPr lang="en-US" dirty="0"/>
          </a:p>
        </p:txBody>
      </p:sp>
      <p:sp>
        <p:nvSpPr>
          <p:cNvPr id="5" name="Footer Placeholder 4">
            <a:extLst>
              <a:ext uri="{FF2B5EF4-FFF2-40B4-BE49-F238E27FC236}">
                <a16:creationId xmlns:a16="http://schemas.microsoft.com/office/drawing/2014/main" id="{2447FB8C-1744-4725-84F5-CC7AF130C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5105687-7C39-4F57-82B3-5D32E6E23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4A4F4-9EE9-45BB-928D-3A76CDE65F5D}" type="slidenum">
              <a:rPr lang="en-US" smtClean="0"/>
              <a:t>‹#›</a:t>
            </a:fld>
            <a:endParaRPr lang="en-US" dirty="0"/>
          </a:p>
        </p:txBody>
      </p:sp>
    </p:spTree>
    <p:extLst>
      <p:ext uri="{BB962C8B-B14F-4D97-AF65-F5344CB8AC3E}">
        <p14:creationId xmlns:p14="http://schemas.microsoft.com/office/powerpoint/2010/main" val="302463854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B89E13-52D2-5942-134D-6B4A4CF1278D}"/>
              </a:ext>
            </a:extLst>
          </p:cNvPr>
          <p:cNvSpPr>
            <a:spLocks noGrp="1"/>
          </p:cNvSpPr>
          <p:nvPr>
            <p:ph type="subTitle" idx="1"/>
          </p:nvPr>
        </p:nvSpPr>
        <p:spPr>
          <a:xfrm>
            <a:off x="2387588" y="2452744"/>
            <a:ext cx="7416824" cy="453708"/>
          </a:xfrm>
        </p:spPr>
        <p:txBody>
          <a:bodyPr>
            <a:noAutofit/>
          </a:bodyPr>
          <a:lstStyle/>
          <a:p>
            <a:r>
              <a:rPr lang="en-US" b="1" dirty="0">
                <a:latin typeface="Times New Roman" panose="02020603050405020304" pitchFamily="18" charset="0"/>
                <a:cs typeface="Times New Roman" panose="02020603050405020304" pitchFamily="18" charset="0"/>
              </a:rPr>
              <a:t>DEPARTMENT OF ARTIFICIAL INTELLIGENCE</a:t>
            </a:r>
          </a:p>
        </p:txBody>
      </p:sp>
      <p:sp>
        <p:nvSpPr>
          <p:cNvPr id="9" name="Title 1">
            <a:extLst>
              <a:ext uri="{FF2B5EF4-FFF2-40B4-BE49-F238E27FC236}">
                <a16:creationId xmlns:a16="http://schemas.microsoft.com/office/drawing/2014/main" id="{3AC4955E-81CB-61EA-609C-C5D3DB8A57B3}"/>
              </a:ext>
            </a:extLst>
          </p:cNvPr>
          <p:cNvSpPr txBox="1">
            <a:spLocks/>
          </p:cNvSpPr>
          <p:nvPr/>
        </p:nvSpPr>
        <p:spPr>
          <a:xfrm>
            <a:off x="2287613" y="3705210"/>
            <a:ext cx="7343600" cy="55665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7F93F8B8-8366-DA94-28EC-DD48F0A1C9FB}"/>
              </a:ext>
            </a:extLst>
          </p:cNvPr>
          <p:cNvSpPr txBox="1">
            <a:spLocks/>
          </p:cNvSpPr>
          <p:nvPr/>
        </p:nvSpPr>
        <p:spPr>
          <a:xfrm>
            <a:off x="984309" y="3983536"/>
            <a:ext cx="2806557" cy="41908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6900"/>
            <a:r>
              <a:rPr lang="en-US" sz="2800" b="1" dirty="0">
                <a:effectLst/>
                <a:latin typeface="Times New Roman" panose="02020603050405020304" pitchFamily="18" charset="0"/>
                <a:cs typeface="Times New Roman" panose="02020603050405020304" pitchFamily="18" charset="0"/>
              </a:rPr>
              <a:t>Presented by :</a:t>
            </a:r>
          </a:p>
        </p:txBody>
      </p:sp>
      <p:sp>
        <p:nvSpPr>
          <p:cNvPr id="11" name="TextBox 10">
            <a:extLst>
              <a:ext uri="{FF2B5EF4-FFF2-40B4-BE49-F238E27FC236}">
                <a16:creationId xmlns:a16="http://schemas.microsoft.com/office/drawing/2014/main" id="{9740C7E1-122F-57F6-6006-B032247A7E3F}"/>
              </a:ext>
            </a:extLst>
          </p:cNvPr>
          <p:cNvSpPr txBox="1"/>
          <p:nvPr/>
        </p:nvSpPr>
        <p:spPr>
          <a:xfrm>
            <a:off x="1530770" y="4481686"/>
            <a:ext cx="3979311" cy="170456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Derel</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Jasper M       -   811722001008</a:t>
            </a:r>
          </a:p>
          <a:p>
            <a:pPr marL="342900" indent="-342900" algn="just">
              <a:lnSpc>
                <a:spcPct val="150000"/>
              </a:lnSpc>
              <a:buFont typeface="Wingdings" panose="05000000000000000000" pitchFamily="2" charset="2"/>
              <a:buChar char="v"/>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Kamalnath</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           -   811722001020</a:t>
            </a:r>
          </a:p>
          <a:p>
            <a:pPr marL="342900" indent="-342900" algn="just">
              <a:lnSpc>
                <a:spcPct val="150000"/>
              </a:lnSpc>
              <a:buFont typeface="Wingdings" panose="05000000000000000000" pitchFamily="2" charset="2"/>
              <a:buChar char="v"/>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Ragul</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                   -   811722001041</a:t>
            </a:r>
          </a:p>
          <a:p>
            <a:pPr marL="342900" indent="-342900" algn="just">
              <a:lnSpc>
                <a:spcPct val="150000"/>
              </a:lnSpc>
              <a:buFont typeface="Wingdings" panose="05000000000000000000" pitchFamily="2" charset="2"/>
              <a:buChar char="v"/>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Sitharth</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R               -   811722001047 </a:t>
            </a:r>
          </a:p>
        </p:txBody>
      </p:sp>
      <p:sp>
        <p:nvSpPr>
          <p:cNvPr id="12" name="Content Placeholder 2">
            <a:extLst>
              <a:ext uri="{FF2B5EF4-FFF2-40B4-BE49-F238E27FC236}">
                <a16:creationId xmlns:a16="http://schemas.microsoft.com/office/drawing/2014/main" id="{F527FC77-07BE-CF5C-2671-D9B4ACAE92CB}"/>
              </a:ext>
            </a:extLst>
          </p:cNvPr>
          <p:cNvSpPr txBox="1">
            <a:spLocks/>
          </p:cNvSpPr>
          <p:nvPr/>
        </p:nvSpPr>
        <p:spPr>
          <a:xfrm>
            <a:off x="7447899" y="3983536"/>
            <a:ext cx="2806558" cy="41908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2800" b="1" dirty="0">
                <a:solidFill>
                  <a:schemeClr val="tx1"/>
                </a:solidFill>
                <a:effectLst/>
                <a:latin typeface="Times New Roman" panose="02020603050405020304" pitchFamily="18" charset="0"/>
                <a:cs typeface="Times New Roman" panose="02020603050405020304" pitchFamily="18" charset="0"/>
              </a:rPr>
              <a:t>Guided by </a:t>
            </a:r>
            <a:r>
              <a:rPr lang="en-US" sz="2800" b="1" dirty="0">
                <a:effectLst/>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31C09062-8D48-25E6-4022-59BAAE0E7BBD}"/>
              </a:ext>
            </a:extLst>
          </p:cNvPr>
          <p:cNvSpPr txBox="1"/>
          <p:nvPr/>
        </p:nvSpPr>
        <p:spPr>
          <a:xfrm>
            <a:off x="7969130" y="4481686"/>
            <a:ext cx="4570653" cy="8842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Mr. T. Praveen Kumar, M.E.</a:t>
            </a:r>
          </a:p>
          <a:p>
            <a:pPr algn="just">
              <a:lnSpc>
                <a:spcPct val="150000"/>
              </a:lnSpc>
            </a:pP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ssistant Professor / AI</a:t>
            </a:r>
            <a:endPar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0A03EFF2-11C6-406D-8B22-F1F2036E6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4201" y="208974"/>
            <a:ext cx="7416824" cy="1921002"/>
          </a:xfrm>
          <a:prstGeom prst="rect">
            <a:avLst/>
          </a:prstGeom>
        </p:spPr>
      </p:pic>
      <p:sp>
        <p:nvSpPr>
          <p:cNvPr id="2" name="Slide Number Placeholder 1">
            <a:extLst>
              <a:ext uri="{FF2B5EF4-FFF2-40B4-BE49-F238E27FC236}">
                <a16:creationId xmlns:a16="http://schemas.microsoft.com/office/drawing/2014/main" id="{8C8C05D8-E102-0748-1F05-42EDCEA4A527}"/>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a:t>
            </a:fld>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560193-7DE3-B72E-F2E4-E025FB8B3B2D}"/>
              </a:ext>
            </a:extLst>
          </p:cNvPr>
          <p:cNvSpPr txBox="1"/>
          <p:nvPr/>
        </p:nvSpPr>
        <p:spPr>
          <a:xfrm>
            <a:off x="2823307" y="2998387"/>
            <a:ext cx="6272212" cy="461665"/>
          </a:xfrm>
          <a:prstGeom prst="rect">
            <a:avLst/>
          </a:prstGeom>
          <a:noFill/>
        </p:spPr>
        <p:txBody>
          <a:bodyPr wrap="square">
            <a:spAutoFit/>
          </a:bodyPr>
          <a:lstStyle/>
          <a:p>
            <a:pPr marL="36900" indent="0" algn="ctr">
              <a:buNone/>
            </a:pPr>
            <a:r>
              <a:rPr lang="en-US" sz="2400" b="1" dirty="0">
                <a:latin typeface="Times New Roman" panose="02020603050405020304" pitchFamily="18" charset="0"/>
                <a:cs typeface="Times New Roman" panose="02020603050405020304" pitchFamily="18" charset="0"/>
              </a:rPr>
              <a:t>SMART VOTING SYSTEM </a:t>
            </a:r>
          </a:p>
        </p:txBody>
      </p:sp>
      <p:pic>
        <p:nvPicPr>
          <p:cNvPr id="8" name="Picture 7">
            <a:extLst>
              <a:ext uri="{FF2B5EF4-FFF2-40B4-BE49-F238E27FC236}">
                <a16:creationId xmlns:a16="http://schemas.microsoft.com/office/drawing/2014/main" id="{0D7EB61A-3DB6-FA55-B080-D79C1978B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106" y="72293"/>
            <a:ext cx="2647949" cy="1494192"/>
          </a:xfrm>
          <a:prstGeom prst="rect">
            <a:avLst/>
          </a:prstGeom>
        </p:spPr>
      </p:pic>
    </p:spTree>
    <p:extLst>
      <p:ext uri="{BB962C8B-B14F-4D97-AF65-F5344CB8AC3E}">
        <p14:creationId xmlns:p14="http://schemas.microsoft.com/office/powerpoint/2010/main" val="366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BA1A-1DA1-4A6E-ABA5-922FA26083B6}"/>
              </a:ext>
            </a:extLst>
          </p:cNvPr>
          <p:cNvSpPr>
            <a:spLocks noGrp="1"/>
          </p:cNvSpPr>
          <p:nvPr>
            <p:ph type="title"/>
          </p:nvPr>
        </p:nvSpPr>
        <p:spPr>
          <a:xfrm>
            <a:off x="838200" y="659765"/>
            <a:ext cx="10515600" cy="1325563"/>
          </a:xfrm>
        </p:spPr>
        <p:txBody>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6351F6-2441-4B21-BCB5-E074FECA0746}"/>
              </a:ext>
            </a:extLst>
          </p:cNvPr>
          <p:cNvSpPr>
            <a:spLocks noGrp="1"/>
          </p:cNvSpPr>
          <p:nvPr>
            <p:ph idx="1"/>
          </p:nvPr>
        </p:nvSpPr>
        <p:spPr>
          <a:xfrm>
            <a:off x="3418522" y="2564130"/>
            <a:ext cx="5354955" cy="2187575"/>
          </a:xfrm>
        </p:spPr>
        <p:txBody>
          <a:bodyPr/>
          <a:lstStyle/>
          <a:p>
            <a:r>
              <a:rPr lang="en-US" dirty="0">
                <a:latin typeface="Times New Roman" panose="02020603050405020304" pitchFamily="18" charset="0"/>
                <a:cs typeface="Times New Roman" panose="02020603050405020304" pitchFamily="18" charset="0"/>
              </a:rPr>
              <a:t>QR Code Verification</a:t>
            </a:r>
          </a:p>
          <a:p>
            <a:r>
              <a:rPr lang="en-US" dirty="0">
                <a:latin typeface="Times New Roman" panose="02020603050405020304" pitchFamily="18" charset="0"/>
                <a:cs typeface="Times New Roman" panose="02020603050405020304" pitchFamily="18" charset="0"/>
              </a:rPr>
              <a:t>Fingerprint Verification</a:t>
            </a:r>
          </a:p>
          <a:p>
            <a:r>
              <a:rPr lang="en-US" dirty="0">
                <a:latin typeface="Times New Roman" panose="02020603050405020304" pitchFamily="18" charset="0"/>
                <a:cs typeface="Times New Roman" panose="02020603050405020304" pitchFamily="18" charset="0"/>
              </a:rPr>
              <a:t>Voting Interface Creation</a:t>
            </a:r>
          </a:p>
          <a:p>
            <a:r>
              <a:rPr lang="en-US" dirty="0">
                <a:latin typeface="Times New Roman" panose="02020603050405020304" pitchFamily="18" charset="0"/>
                <a:cs typeface="Times New Roman" panose="02020603050405020304" pitchFamily="18" charset="0"/>
              </a:rPr>
              <a:t>Confirmation Message Generation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A37040-CC15-91D9-7487-B7E056578206}"/>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10</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87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73FD-EDE8-4BAD-B738-4EFD5A2C08A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1479C3-2F75-4FA0-B7CB-ADA0737EF104}"/>
              </a:ext>
            </a:extLst>
          </p:cNvPr>
          <p:cNvSpPr>
            <a:spLocks noGrp="1"/>
          </p:cNvSpPr>
          <p:nvPr>
            <p:ph idx="1"/>
          </p:nvPr>
        </p:nvSpPr>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QR CODE VERIFICATION</a:t>
            </a:r>
          </a:p>
          <a:p>
            <a:pPr marL="0" indent="0">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PURPOSE</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QR Code Generation Module creates unique QR codes that can be used for various purposes, such as voter authentication etc.., and they are sent to the user’s email ID after the user registers himself in the database. QR codes streamline the voting process by enabling fast and secure interactions.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418765-02BC-FA36-397A-28AEA5FB2B8E}"/>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11</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39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479C3-2F75-4FA0-B7CB-ADA0737EF104}"/>
              </a:ext>
            </a:extLst>
          </p:cNvPr>
          <p:cNvSpPr>
            <a:spLocks noGrp="1"/>
          </p:cNvSpPr>
          <p:nvPr>
            <p:ph idx="1"/>
          </p:nvPr>
        </p:nvSpPr>
        <p:spPr>
          <a:xfrm>
            <a:off x="838200" y="1253331"/>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KEY FUNCTIONS</a:t>
            </a:r>
          </a:p>
          <a:p>
            <a:pPr marL="0" indent="0">
              <a:buNone/>
            </a:pPr>
            <a:endParaRPr lang="en-US" sz="32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Generate QR Codes: </a:t>
            </a:r>
            <a:r>
              <a:rPr lang="en-US" sz="2400" dirty="0">
                <a:latin typeface="Times New Roman" panose="02020603050405020304" pitchFamily="18" charset="0"/>
                <a:cs typeface="Times New Roman" panose="02020603050405020304" pitchFamily="18" charset="0"/>
              </a:rPr>
              <a:t>Creates QR codes that contain encoded information relevant to the voting process, such as voter ID, voter’s personal information.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Encode Data: </a:t>
            </a:r>
            <a:r>
              <a:rPr lang="en-US" sz="2400" dirty="0">
                <a:latin typeface="Times New Roman" panose="02020603050405020304" pitchFamily="18" charset="0"/>
                <a:cs typeface="Times New Roman" panose="02020603050405020304" pitchFamily="18" charset="0"/>
              </a:rPr>
              <a:t>Transforms data into a format that can be encoded into a QR code. This data might include a unique voter token or ballot identifier.</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Display QR Codes: </a:t>
            </a:r>
            <a:r>
              <a:rPr lang="en-US" sz="2400" dirty="0">
                <a:latin typeface="Times New Roman" panose="02020603050405020304" pitchFamily="18" charset="0"/>
                <a:cs typeface="Times New Roman" panose="02020603050405020304" pitchFamily="18" charset="0"/>
              </a:rPr>
              <a:t>Provides a way to display QR codes on devices such as voter terminals, mobile apps, or printed materials.</a:t>
            </a:r>
          </a:p>
        </p:txBody>
      </p:sp>
      <p:sp>
        <p:nvSpPr>
          <p:cNvPr id="4" name="Slide Number Placeholder 3">
            <a:extLst>
              <a:ext uri="{FF2B5EF4-FFF2-40B4-BE49-F238E27FC236}">
                <a16:creationId xmlns:a16="http://schemas.microsoft.com/office/drawing/2014/main" id="{02205C88-46DF-EADC-8882-307A6F240AEF}"/>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12</a:t>
            </a:fld>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58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247B-F28F-A919-34B2-881594783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6E5C6-BF0A-D0F3-DC5E-53FB63962E0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B5E517-2351-9557-C676-57960CCABD7A}"/>
              </a:ext>
            </a:extLst>
          </p:cNvPr>
          <p:cNvSpPr>
            <a:spLocks noGrp="1"/>
          </p:cNvSpPr>
          <p:nvPr>
            <p:ph idx="1"/>
          </p:nvPr>
        </p:nvSpPr>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FINGERPRINT VERIFICATION</a:t>
            </a:r>
          </a:p>
          <a:p>
            <a:pPr marL="0" indent="0">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PURPOSE</a:t>
            </a:r>
          </a:p>
          <a:p>
            <a:pPr marL="0" indent="0">
              <a:buNone/>
            </a:pP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Fingerprint Verification Module</a:t>
            </a:r>
            <a:r>
              <a:rPr lang="en-US" dirty="0">
                <a:latin typeface="Times New Roman" panose="02020603050405020304" pitchFamily="18" charset="0"/>
                <a:cs typeface="Times New Roman" panose="02020603050405020304" pitchFamily="18" charset="0"/>
              </a:rPr>
              <a:t> is designed to ensure that only legitimate and authorized voters can access the voting system. This module addresses key concerns such as voter impersonation, unauthorized access, and multiple voting attempts.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8DFA74-E1AA-ADEE-E83C-7EEBDE641490}"/>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13</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0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FD59B-8895-56DD-434D-221B55C3EC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DBC8-B397-AE50-6417-624512C25A62}"/>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KEY FUNCTIONS</a:t>
            </a:r>
          </a:p>
          <a:p>
            <a:pPr marL="0" indent="0">
              <a:buNone/>
            </a:pPr>
            <a:endParaRPr lang="en-US" sz="32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Fingerprint Scanning</a:t>
            </a:r>
            <a:r>
              <a:rPr lang="en-US" sz="2400" dirty="0">
                <a:latin typeface="Times New Roman" panose="02020603050405020304" pitchFamily="18" charset="0"/>
                <a:cs typeface="Times New Roman" panose="02020603050405020304" pitchFamily="18" charset="0"/>
              </a:rPr>
              <a:t>: The module captures the voter's fingerprint using a biometric scanner at the time of voting.</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Identity Verification</a:t>
            </a:r>
            <a:r>
              <a:rPr lang="en-US" sz="2400" dirty="0">
                <a:latin typeface="Times New Roman" panose="02020603050405020304" pitchFamily="18" charset="0"/>
                <a:cs typeface="Times New Roman" panose="02020603050405020304" pitchFamily="18" charset="0"/>
              </a:rPr>
              <a:t>: The scanned fingerprint is compared with pre-registered fingerprints stored in the database. This real-time matching ensures that the person voting is the rightful owner of the corresponding voter ID.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Access Control</a:t>
            </a:r>
            <a:r>
              <a:rPr lang="en-US" sz="2400" dirty="0">
                <a:latin typeface="Times New Roman" panose="02020603050405020304" pitchFamily="18" charset="0"/>
                <a:cs typeface="Times New Roman" panose="02020603050405020304" pitchFamily="18" charset="0"/>
              </a:rPr>
              <a:t>: Upon a successful match, the system validates the voter and grants access to the voting interface. For mismatches, it denies access and logs the attempt for audit purposes.</a:t>
            </a:r>
          </a:p>
        </p:txBody>
      </p:sp>
      <p:sp>
        <p:nvSpPr>
          <p:cNvPr id="4" name="Slide Number Placeholder 3">
            <a:extLst>
              <a:ext uri="{FF2B5EF4-FFF2-40B4-BE49-F238E27FC236}">
                <a16:creationId xmlns:a16="http://schemas.microsoft.com/office/drawing/2014/main" id="{518E71F7-1CC9-39A3-2F9D-552F772AFECB}"/>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14</a:t>
            </a:fld>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33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047CA-D8A3-E540-AB31-42FCDF971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C48DB-CC82-4625-4FFB-B4E48B453BF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17C9DA-1CE4-81EF-8F9E-D2E1225D9618}"/>
              </a:ext>
            </a:extLst>
          </p:cNvPr>
          <p:cNvSpPr>
            <a:spLocks noGrp="1"/>
          </p:cNvSpPr>
          <p:nvPr>
            <p:ph idx="1"/>
          </p:nvPr>
        </p:nvSpPr>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VOTING INTERFACE CREATION</a:t>
            </a:r>
          </a:p>
          <a:p>
            <a:pPr marL="0" indent="0">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PURPOSE</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Voting Interface Creation Module</a:t>
            </a:r>
            <a:r>
              <a:rPr lang="en-US" sz="2200" dirty="0">
                <a:latin typeface="Times New Roman" panose="02020603050405020304" pitchFamily="18" charset="0"/>
                <a:cs typeface="Times New Roman" panose="02020603050405020304" pitchFamily="18" charset="0"/>
              </a:rPr>
              <a:t> is a user-centric component of the secure voting system, designed to provide voters with a seamless and intuitive platform to cast their votes. This module ensures that the voting process is simple, transparent, and secure while maintaining the privacy of the voter.</a:t>
            </a:r>
            <a:endParaRPr lang="en-I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8E0034-F10B-3FD6-659B-F902DF609DAA}"/>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15</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66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DA474-2209-C996-61E2-A928E02E0C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01D3D-E68C-7630-673A-0D4CE32A6DB3}"/>
              </a:ext>
            </a:extLst>
          </p:cNvPr>
          <p:cNvSpPr>
            <a:spLocks noGrp="1"/>
          </p:cNvSpPr>
          <p:nvPr>
            <p:ph idx="1"/>
          </p:nvPr>
        </p:nvSpPr>
        <p:spPr>
          <a:xfrm>
            <a:off x="838200" y="1253330"/>
            <a:ext cx="10515600" cy="4700427"/>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KEY FUNCTIONS</a:t>
            </a:r>
          </a:p>
          <a:p>
            <a:pPr marL="0" indent="0">
              <a:buNone/>
            </a:pPr>
            <a:endParaRPr lang="en-US" b="1" dirty="0">
              <a:latin typeface="Times New Roman" panose="02020603050405020304" pitchFamily="18" charset="0"/>
              <a:cs typeface="Times New Roman" panose="02020603050405020304" pitchFamily="18" charset="0"/>
            </a:endParaRPr>
          </a:p>
          <a:p>
            <a:pPr algn="just">
              <a:lnSpc>
                <a:spcPct val="170000"/>
              </a:lnSpc>
            </a:pPr>
            <a:r>
              <a:rPr lang="en-US" sz="2900" b="1" dirty="0">
                <a:latin typeface="Times New Roman" panose="02020603050405020304" pitchFamily="18" charset="0"/>
                <a:cs typeface="Times New Roman" panose="02020603050405020304" pitchFamily="18" charset="0"/>
              </a:rPr>
              <a:t>Secure Access: </a:t>
            </a:r>
            <a:r>
              <a:rPr lang="en-US" sz="2900" dirty="0">
                <a:latin typeface="Times New Roman" panose="02020603050405020304" pitchFamily="18" charset="0"/>
                <a:cs typeface="Times New Roman" panose="02020603050405020304" pitchFamily="18" charset="0"/>
              </a:rPr>
              <a:t>The Voting Interface is accessible only after successful QR code and fingerprint verification. This ensures that only authenticated voters can proceed to cast their votes.</a:t>
            </a:r>
          </a:p>
          <a:p>
            <a:pPr algn="just">
              <a:lnSpc>
                <a:spcPct val="170000"/>
              </a:lnSpc>
            </a:pPr>
            <a:r>
              <a:rPr lang="en-US" sz="2900" b="1" dirty="0">
                <a:latin typeface="Times New Roman" panose="02020603050405020304" pitchFamily="18" charset="0"/>
                <a:cs typeface="Times New Roman" panose="02020603050405020304" pitchFamily="18" charset="0"/>
              </a:rPr>
              <a:t>Vote Casting</a:t>
            </a:r>
            <a:r>
              <a:rPr lang="en-US" sz="2900" dirty="0">
                <a:latin typeface="Times New Roman" panose="02020603050405020304" pitchFamily="18" charset="0"/>
                <a:cs typeface="Times New Roman" panose="02020603050405020304" pitchFamily="18" charset="0"/>
              </a:rPr>
              <a:t>: Voters can select their preferred candidate by clicking the "Vote" button associated with that candidate. A confirmation popup is displayed to prevent accidental selections, allowing the voter to confirm their choice before submission.</a:t>
            </a:r>
          </a:p>
          <a:p>
            <a:pPr algn="just">
              <a:lnSpc>
                <a:spcPct val="170000"/>
              </a:lnSpc>
            </a:pPr>
            <a:r>
              <a:rPr lang="en-US" sz="2900" b="1" dirty="0">
                <a:latin typeface="Times New Roman" panose="02020603050405020304" pitchFamily="18" charset="0"/>
                <a:cs typeface="Times New Roman" panose="02020603050405020304" pitchFamily="18" charset="0"/>
              </a:rPr>
              <a:t>Candidate display</a:t>
            </a:r>
            <a:r>
              <a:rPr lang="en-US" sz="2900" dirty="0">
                <a:latin typeface="Times New Roman" panose="02020603050405020304" pitchFamily="18" charset="0"/>
                <a:cs typeface="Times New Roman" panose="02020603050405020304" pitchFamily="18" charset="0"/>
              </a:rPr>
              <a:t>: interface displays a list of election candidates along with their respective political party names. Each candidate is presented in a clear and professional layout for easy selection.</a:t>
            </a:r>
          </a:p>
          <a:p>
            <a:pPr marL="0" indent="0">
              <a:buNone/>
            </a:pP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EF5B12-F943-3BA2-B5D8-10B319B082B3}"/>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16</a:t>
            </a:fld>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5F83FF2-EBED-BBD8-1002-3E117E1C7A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voting interface is accessible only after successful QR code and fingerprint verification. This ensures that only authenticated voters can proceed to cast their votes.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70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D0E66-7277-6F37-E485-C43B960A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47C88-18D4-2E5B-F808-FFB50A7FB2C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D3D00A-2445-2394-C516-F5D0D19C47A0}"/>
              </a:ext>
            </a:extLst>
          </p:cNvPr>
          <p:cNvSpPr>
            <a:spLocks noGrp="1"/>
          </p:cNvSpPr>
          <p:nvPr>
            <p:ph idx="1"/>
          </p:nvPr>
        </p:nvSpPr>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CONFIRMATION MESSAGE GENERATION</a:t>
            </a:r>
          </a:p>
          <a:p>
            <a:pPr marL="0" indent="0">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PURPOSE</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Confirmation Message Generation Module</a:t>
            </a:r>
            <a:r>
              <a:rPr lang="en-US" sz="2200" dirty="0">
                <a:latin typeface="Times New Roman" panose="02020603050405020304" pitchFamily="18" charset="0"/>
                <a:cs typeface="Times New Roman" panose="02020603050405020304" pitchFamily="18" charset="0"/>
              </a:rPr>
              <a:t> ensures transparency and accountability by providing voters with immediate feedback after casting their vote. It generates a confirmation message that serves as proof of voting, reinforcing trust in the system and enabling voters to verify the details of their participation in the election.</a:t>
            </a:r>
            <a:endParaRPr lang="en-I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167CBD-3F2F-387B-401E-A722690186FD}"/>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17</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27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74269-1CAC-8A8F-3A14-5C8889089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501C3-CF5D-B9CE-55F4-81062624DC70}"/>
              </a:ext>
            </a:extLst>
          </p:cNvPr>
          <p:cNvSpPr>
            <a:spLocks noGrp="1"/>
          </p:cNvSpPr>
          <p:nvPr>
            <p:ph idx="1"/>
          </p:nvPr>
        </p:nvSpPr>
        <p:spPr>
          <a:xfrm>
            <a:off x="838200" y="1253331"/>
            <a:ext cx="10515600" cy="4351338"/>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KEY FUNCTIONS</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Real-Time Message Generation: </a:t>
            </a:r>
            <a:r>
              <a:rPr lang="en-US" sz="2000" dirty="0">
                <a:latin typeface="Times New Roman" panose="02020603050405020304" pitchFamily="18" charset="0"/>
                <a:cs typeface="Times New Roman" panose="02020603050405020304" pitchFamily="18" charset="0"/>
              </a:rPr>
              <a:t>Once a voter successfully casts their vote, the module generates a confirmation message instantly, ensuring no delay in feedback.</a:t>
            </a:r>
          </a:p>
          <a:p>
            <a:pPr algn="just">
              <a:lnSpc>
                <a:spcPct val="150000"/>
              </a:lnSpc>
            </a:pPr>
            <a:r>
              <a:rPr lang="en-US" sz="2000" b="1" dirty="0">
                <a:latin typeface="Times New Roman" panose="02020603050405020304" pitchFamily="18" charset="0"/>
                <a:cs typeface="Times New Roman" panose="02020603050405020304" pitchFamily="18" charset="0"/>
              </a:rPr>
              <a:t>Delivery Mechanism: </a:t>
            </a:r>
            <a:r>
              <a:rPr lang="en-US" sz="2000" dirty="0">
                <a:latin typeface="Times New Roman" panose="02020603050405020304" pitchFamily="18" charset="0"/>
                <a:cs typeface="Times New Roman" panose="02020603050405020304" pitchFamily="18" charset="0"/>
              </a:rPr>
              <a:t>The message is sent as an SMS to the voter’s registered mobile number in the database. This ensures accessibility and allows voters to retain a record of their participation.</a:t>
            </a:r>
          </a:p>
          <a:p>
            <a:pPr algn="just">
              <a:lnSpc>
                <a:spcPct val="150000"/>
              </a:lnSpc>
            </a:pPr>
            <a:r>
              <a:rPr lang="en-US" sz="2000" b="1" dirty="0">
                <a:latin typeface="Times New Roman" panose="02020603050405020304" pitchFamily="18" charset="0"/>
                <a:cs typeface="Times New Roman" panose="02020603050405020304" pitchFamily="18" charset="0"/>
              </a:rPr>
              <a:t>System Integration: </a:t>
            </a:r>
            <a:r>
              <a:rPr lang="en-US" sz="2000" dirty="0">
                <a:latin typeface="Times New Roman" panose="02020603050405020304" pitchFamily="18" charset="0"/>
                <a:cs typeface="Times New Roman" panose="02020603050405020304" pitchFamily="18" charset="0"/>
              </a:rPr>
              <a:t>The module works in sync with the database, verifying the voter’s contact information and updating the voting status to "voted."</a:t>
            </a:r>
          </a:p>
        </p:txBody>
      </p:sp>
      <p:sp>
        <p:nvSpPr>
          <p:cNvPr id="4" name="Slide Number Placeholder 3">
            <a:extLst>
              <a:ext uri="{FF2B5EF4-FFF2-40B4-BE49-F238E27FC236}">
                <a16:creationId xmlns:a16="http://schemas.microsoft.com/office/drawing/2014/main" id="{9AEDABB4-F4CA-30CE-FE4A-1C949E10138F}"/>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18</a:t>
            </a:fld>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253CDFA-B68A-8FA5-D7D6-92CCEE3EAA5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voting interface is accessible only after successful QR code and fingerprint verification. This ensures that only authenticated voters can proceed to cast their votes.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1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A53B-32A5-562A-50D3-4E4E068E9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CDDA1-488A-D2A0-1315-F4A60743485A}"/>
              </a:ext>
            </a:extLst>
          </p:cNvPr>
          <p:cNvSpPr>
            <a:spLocks noGrp="1"/>
          </p:cNvSpPr>
          <p:nvPr>
            <p:ph type="title"/>
          </p:nvPr>
        </p:nvSpPr>
        <p:spPr>
          <a:xfrm>
            <a:off x="838200" y="472281"/>
            <a:ext cx="10515600" cy="1325563"/>
          </a:xfrm>
        </p:spPr>
        <p: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054E66-EFAA-CBFD-7CEC-9FD313FD2D33}"/>
              </a:ext>
            </a:extLst>
          </p:cNvPr>
          <p:cNvSpPr>
            <a:spLocks noGrp="1"/>
          </p:cNvSpPr>
          <p:nvPr>
            <p:ph idx="1"/>
          </p:nvPr>
        </p:nvSpPr>
        <p:spPr>
          <a:xfrm>
            <a:off x="3024810" y="2394183"/>
            <a:ext cx="10515600" cy="3848100"/>
          </a:xfrm>
        </p:spPr>
        <p:txBody>
          <a:bodyPr>
            <a:noAutofit/>
          </a:bodyPr>
          <a:lstStyle/>
          <a:p>
            <a:pPr lvl="1"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Enhanced Security</a:t>
            </a:r>
            <a:endParaRPr lang="en-US"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Transparency and Accountability</a:t>
            </a:r>
          </a:p>
          <a:p>
            <a:pPr lvl="1"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Ease of use</a:t>
            </a:r>
          </a:p>
          <a:p>
            <a:pPr lvl="1"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Real-Time Updates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FA9D34-3BD9-2674-CCC3-F1A1FD970BD0}"/>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19</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12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95A8-FAA1-72ED-8535-871FC7C1ED28}"/>
              </a:ext>
            </a:extLst>
          </p:cNvPr>
          <p:cNvSpPr>
            <a:spLocks noGrp="1"/>
          </p:cNvSpPr>
          <p:nvPr>
            <p:ph type="title"/>
          </p:nvPr>
        </p:nvSpPr>
        <p:spPr>
          <a:xfrm>
            <a:off x="838200" y="1002461"/>
            <a:ext cx="10515600" cy="1325563"/>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Slide Number Placeholder 2">
            <a:extLst>
              <a:ext uri="{FF2B5EF4-FFF2-40B4-BE49-F238E27FC236}">
                <a16:creationId xmlns:a16="http://schemas.microsoft.com/office/drawing/2014/main" id="{D8ED83B7-88CE-99D5-8FA6-DB6C4F6EC59B}"/>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a:t>
            </a:fld>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3CF5F8-7091-6AF6-D42A-81DA317EC063}"/>
              </a:ext>
            </a:extLst>
          </p:cNvPr>
          <p:cNvSpPr txBox="1"/>
          <p:nvPr/>
        </p:nvSpPr>
        <p:spPr>
          <a:xfrm>
            <a:off x="1679371" y="2828835"/>
            <a:ext cx="8833258"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To modernize elections by leveraging biometric technologies that ensure secure, efficient voting and prevents voter fraud and reduce manual errors.</a:t>
            </a:r>
          </a:p>
        </p:txBody>
      </p:sp>
    </p:spTree>
    <p:extLst>
      <p:ext uri="{BB962C8B-B14F-4D97-AF65-F5344CB8AC3E}">
        <p14:creationId xmlns:p14="http://schemas.microsoft.com/office/powerpoint/2010/main" val="394073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797A-27CA-E2DE-28A6-C9F08F010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FA34F-BB53-356E-2994-F604FB1D2006}"/>
              </a:ext>
            </a:extLst>
          </p:cNvPr>
          <p:cNvSpPr>
            <a:spLocks noGrp="1"/>
          </p:cNvSpPr>
          <p:nvPr>
            <p:ph type="title"/>
          </p:nvPr>
        </p:nvSpPr>
        <p:spPr>
          <a:xfrm>
            <a:off x="450574" y="611430"/>
            <a:ext cx="10515600" cy="1325563"/>
          </a:xfrm>
        </p:spPr>
        <p:txBody>
          <a:bodyPr/>
          <a:lstStyle/>
          <a:p>
            <a:pPr algn="ctr"/>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9BD23E-C9E6-76EF-8BF3-DB40E556F802}"/>
              </a:ext>
            </a:extLst>
          </p:cNvPr>
          <p:cNvSpPr>
            <a:spLocks noGrp="1"/>
          </p:cNvSpPr>
          <p:nvPr>
            <p:ph idx="1"/>
          </p:nvPr>
        </p:nvSpPr>
        <p:spPr>
          <a:xfrm>
            <a:off x="2667000" y="2207971"/>
            <a:ext cx="10515600" cy="4513504"/>
          </a:xfrm>
        </p:spPr>
        <p:txBody>
          <a:bodyPr>
            <a:noAutofit/>
          </a:bodyPr>
          <a:lstStyle/>
          <a:p>
            <a:pPr lvl="1"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National and State-level Elections</a:t>
            </a:r>
            <a:endParaRPr lang="en-US" sz="22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Corporate Decision-Making</a:t>
            </a:r>
          </a:p>
          <a:p>
            <a:pPr lvl="1"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Community Elections</a:t>
            </a:r>
          </a:p>
          <a:p>
            <a:pPr lvl="1"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Non-Governmental Organizations (NGOs)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300636-D97D-0E05-903F-F597721EDEEB}"/>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20</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71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9F1B2-41ED-228A-DC59-A5B373B48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8DFF5-22D9-AA13-8730-22E35AA9AC4C}"/>
              </a:ext>
            </a:extLst>
          </p:cNvPr>
          <p:cNvSpPr>
            <a:spLocks noGrp="1"/>
          </p:cNvSpPr>
          <p:nvPr>
            <p:ph type="title"/>
          </p:nvPr>
        </p:nvSpPr>
        <p:spPr>
          <a:xfrm>
            <a:off x="838200" y="710565"/>
            <a:ext cx="10515600" cy="1325563"/>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0ACB13-3CC5-1096-C8E0-06788C533B52}"/>
              </a:ext>
            </a:extLst>
          </p:cNvPr>
          <p:cNvSpPr>
            <a:spLocks noGrp="1"/>
          </p:cNvSpPr>
          <p:nvPr>
            <p:ph idx="1"/>
          </p:nvPr>
        </p:nvSpPr>
        <p:spPr>
          <a:xfrm>
            <a:off x="838200" y="2446020"/>
            <a:ext cx="10515600" cy="3154226"/>
          </a:xfrm>
        </p:spPr>
        <p:txBody>
          <a:bodyPr>
            <a:noAutofit/>
          </a:bodyPr>
          <a:lstStyle/>
          <a:p>
            <a:pPr lvl="1" algn="just">
              <a:lnSpc>
                <a:spcPct val="150000"/>
              </a:lnSpc>
            </a:pPr>
            <a:r>
              <a:rPr lang="en-US" sz="2600" dirty="0">
                <a:latin typeface="Times New Roman" panose="02020603050405020304" pitchFamily="18" charset="0"/>
                <a:cs typeface="Times New Roman" panose="02020603050405020304" pitchFamily="18" charset="0"/>
              </a:rPr>
              <a:t>This</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Voting System enhances election processes by offering secure, transparent, and efficient voting through technologies like biometrics, and QR codes. </a:t>
            </a:r>
          </a:p>
          <a:p>
            <a:pPr lvl="1" algn="just">
              <a:lnSpc>
                <a:spcPct val="150000"/>
              </a:lnSpc>
            </a:pPr>
            <a:r>
              <a:rPr lang="en-US" sz="2600" dirty="0">
                <a:latin typeface="Times New Roman" panose="02020603050405020304" pitchFamily="18" charset="0"/>
                <a:cs typeface="Times New Roman" panose="02020603050405020304" pitchFamily="18" charset="0"/>
              </a:rPr>
              <a:t>It improves voter authentication, reduces fraud, and increases accessibility.</a:t>
            </a:r>
          </a:p>
        </p:txBody>
      </p:sp>
      <p:sp>
        <p:nvSpPr>
          <p:cNvPr id="4" name="Slide Number Placeholder 3">
            <a:extLst>
              <a:ext uri="{FF2B5EF4-FFF2-40B4-BE49-F238E27FC236}">
                <a16:creationId xmlns:a16="http://schemas.microsoft.com/office/drawing/2014/main" id="{7B609063-115A-C2DB-0365-6BF69D779FF6}"/>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21</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82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20E1D-29AE-98DD-7B21-6129C65BD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90586-5418-B821-A16E-DBC4F2B8033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DB0A7B-1DDE-FD6E-BD93-D8252EB379F4}"/>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22</a:t>
            </a:fld>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023BE16-F5A9-EF8E-2D2E-A524CF200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1973478"/>
            <a:ext cx="4439270" cy="3734321"/>
          </a:xfrm>
          <a:prstGeom prst="rect">
            <a:avLst/>
          </a:prstGeom>
        </p:spPr>
      </p:pic>
      <p:pic>
        <p:nvPicPr>
          <p:cNvPr id="10" name="Picture 9">
            <a:extLst>
              <a:ext uri="{FF2B5EF4-FFF2-40B4-BE49-F238E27FC236}">
                <a16:creationId xmlns:a16="http://schemas.microsoft.com/office/drawing/2014/main" id="{4CC8669C-6EDA-A8F4-09AA-41BB2DA3B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676" y="2088512"/>
            <a:ext cx="5407847" cy="3365855"/>
          </a:xfrm>
          <a:prstGeom prst="rect">
            <a:avLst/>
          </a:prstGeom>
        </p:spPr>
      </p:pic>
    </p:spTree>
    <p:extLst>
      <p:ext uri="{BB962C8B-B14F-4D97-AF65-F5344CB8AC3E}">
        <p14:creationId xmlns:p14="http://schemas.microsoft.com/office/powerpoint/2010/main" val="231745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7C5D-1B00-40AF-B812-C260C453929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606068-3138-4A97-875D-50328EE48BF6}"/>
              </a:ext>
            </a:extLst>
          </p:cNvPr>
          <p:cNvSpPr>
            <a:spLocks noGrp="1"/>
          </p:cNvSpPr>
          <p:nvPr>
            <p:ph idx="1"/>
          </p:nvPr>
        </p:nvSpPr>
        <p:spPr>
          <a:xfrm>
            <a:off x="838200" y="2028825"/>
            <a:ext cx="10515600" cy="4829175"/>
          </a:xfrm>
        </p:spPr>
        <p:txBody>
          <a:bodyPr>
            <a:normAutofit/>
          </a:bodyPr>
          <a:lstStyle/>
          <a:p>
            <a:pPr marL="267322" marR="248285" indent="-342900" algn="just" rtl="0" fontAlgn="base">
              <a:buFont typeface="Wingdings" panose="05000000000000000000" pitchFamily="2" charset="2"/>
              <a:buChar char="Ø"/>
            </a:pPr>
            <a:r>
              <a:rPr lang="en-IN" sz="2400" b="0" i="0" u="none" strike="noStrike" dirty="0" err="1">
                <a:solidFill>
                  <a:srgbClr val="000000"/>
                </a:solidFill>
                <a:effectLst/>
                <a:latin typeface="Times New Roman" panose="02020603050405020304" pitchFamily="18" charset="0"/>
              </a:rPr>
              <a:t>Alshahrani</a:t>
            </a:r>
            <a:r>
              <a:rPr lang="en-IN" sz="2400" b="0" i="0" u="none" strike="noStrike" dirty="0">
                <a:solidFill>
                  <a:srgbClr val="000000"/>
                </a:solidFill>
                <a:effectLst/>
                <a:latin typeface="Times New Roman" panose="02020603050405020304" pitchFamily="18" charset="0"/>
              </a:rPr>
              <a:t>, S. S., &amp; </a:t>
            </a:r>
            <a:r>
              <a:rPr lang="en-IN" sz="2400" b="0" i="0" u="none" strike="noStrike" dirty="0" err="1">
                <a:solidFill>
                  <a:srgbClr val="000000"/>
                </a:solidFill>
                <a:effectLst/>
                <a:latin typeface="Times New Roman" panose="02020603050405020304" pitchFamily="18" charset="0"/>
              </a:rPr>
              <a:t>Aljamaan</a:t>
            </a:r>
            <a:r>
              <a:rPr lang="en-IN" sz="2400" b="0" i="0" u="none" strike="noStrike" dirty="0">
                <a:solidFill>
                  <a:srgbClr val="000000"/>
                </a:solidFill>
                <a:effectLst/>
                <a:latin typeface="Times New Roman" panose="02020603050405020304" pitchFamily="18" charset="0"/>
              </a:rPr>
              <a:t>, H. (2021). "Design and Implementation of Secure QR Code Authentication System for Mobile Payment Applications." International Journal of Network Security 23(1): 27-35.</a:t>
            </a:r>
          </a:p>
          <a:p>
            <a:pPr marL="0" marR="248285" indent="0" algn="just" rtl="0" fontAlgn="base">
              <a:buNone/>
            </a:pPr>
            <a:endParaRPr lang="en-IN" sz="2400" b="0" i="0" u="none" strike="noStrike" dirty="0">
              <a:solidFill>
                <a:srgbClr val="000000"/>
              </a:solidFill>
              <a:effectLst/>
              <a:latin typeface="Times New Roman" panose="02020603050405020304" pitchFamily="18" charset="0"/>
            </a:endParaRPr>
          </a:p>
          <a:p>
            <a:pPr marL="267322" marR="253365" indent="-342900" algn="just" rtl="0" fontAlgn="base">
              <a:spcBef>
                <a:spcPts val="25"/>
              </a:spcBef>
              <a:buFont typeface="Wingdings" panose="05000000000000000000" pitchFamily="2" charset="2"/>
              <a:buChar char="Ø"/>
            </a:pPr>
            <a:r>
              <a:rPr lang="en-IN" sz="2400" b="0" i="0" u="none" strike="noStrike" dirty="0">
                <a:solidFill>
                  <a:srgbClr val="000000"/>
                </a:solidFill>
                <a:effectLst/>
                <a:latin typeface="Times New Roman" panose="02020603050405020304" pitchFamily="18" charset="0"/>
              </a:rPr>
              <a:t>Chakraborty, A., &amp; Mukhopadhyay, S. (2020). "Blockchain Technology in Secure Electronic Voting: A Review." IEEE Access 8: 183850-183866.</a:t>
            </a:r>
          </a:p>
          <a:p>
            <a:pPr marL="0" marR="253365" indent="0" algn="just" rtl="0" fontAlgn="base">
              <a:spcBef>
                <a:spcPts val="25"/>
              </a:spcBef>
              <a:buNone/>
            </a:pPr>
            <a:endParaRPr lang="en-IN" sz="2400" b="0" i="0" u="none" strike="noStrike" dirty="0">
              <a:solidFill>
                <a:srgbClr val="000000"/>
              </a:solidFill>
              <a:effectLst/>
              <a:latin typeface="Times New Roman" panose="02020603050405020304" pitchFamily="18" charset="0"/>
            </a:endParaRPr>
          </a:p>
          <a:p>
            <a:pPr marL="267322" marR="252730" indent="-342900" algn="just" rtl="0" fontAlgn="base">
              <a:spcBef>
                <a:spcPts val="10"/>
              </a:spcBef>
              <a:buFont typeface="Wingdings" panose="05000000000000000000" pitchFamily="2" charset="2"/>
              <a:buChar char="Ø"/>
            </a:pPr>
            <a:r>
              <a:rPr lang="en-IN" sz="2400" b="0" i="0" u="none" strike="noStrike" dirty="0">
                <a:solidFill>
                  <a:srgbClr val="000000"/>
                </a:solidFill>
                <a:effectLst/>
                <a:latin typeface="Times New Roman" panose="02020603050405020304" pitchFamily="18" charset="0"/>
              </a:rPr>
              <a:t>Chen, L., Jiang, T., &amp; Wang, H. (2021). "Enhancing Election Security: Biometric and QR Code-Based Approaches." Journal of Systems and Software 181: 110983.</a:t>
            </a:r>
          </a:p>
        </p:txBody>
      </p:sp>
      <p:sp>
        <p:nvSpPr>
          <p:cNvPr id="4" name="Slide Number Placeholder 3">
            <a:extLst>
              <a:ext uri="{FF2B5EF4-FFF2-40B4-BE49-F238E27FC236}">
                <a16:creationId xmlns:a16="http://schemas.microsoft.com/office/drawing/2014/main" id="{7AAAD417-E8DD-4F50-2FA0-5489F1266A4F}"/>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23</a:t>
            </a:fld>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2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5460-034A-5CBF-4D27-FE76A3EBC20E}"/>
              </a:ext>
            </a:extLst>
          </p:cNvPr>
          <p:cNvSpPr>
            <a:spLocks noGrp="1"/>
          </p:cNvSpPr>
          <p:nvPr>
            <p:ph type="title"/>
          </p:nvPr>
        </p:nvSpPr>
        <p:spPr>
          <a:xfrm>
            <a:off x="1640523" y="2943775"/>
            <a:ext cx="8910953" cy="970450"/>
          </a:xfrm>
        </p:spPr>
        <p:txBody>
          <a:bodyPr>
            <a:noAutofit/>
          </a:bodyPr>
          <a:lstStyle/>
          <a:p>
            <a:r>
              <a:rPr lang="en-IN" sz="1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BF451C89-E51B-1168-00EE-0DC7AE5537B6}"/>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24</a:t>
            </a:fld>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F5249-8740-DD04-AD55-D0DF73F5B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3C3FA-D048-3CA8-74F7-309A48943400}"/>
              </a:ext>
            </a:extLst>
          </p:cNvPr>
          <p:cNvSpPr>
            <a:spLocks noGrp="1"/>
          </p:cNvSpPr>
          <p:nvPr>
            <p:ph type="title"/>
          </p:nvPr>
        </p:nvSpPr>
        <p:spPr>
          <a:xfrm>
            <a:off x="838200" y="613601"/>
            <a:ext cx="10515600" cy="1325563"/>
          </a:xfrm>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3" name="Slide Number Placeholder 2">
            <a:extLst>
              <a:ext uri="{FF2B5EF4-FFF2-40B4-BE49-F238E27FC236}">
                <a16:creationId xmlns:a16="http://schemas.microsoft.com/office/drawing/2014/main" id="{7DCFFEB1-F104-A44E-13E2-EC393B790681}"/>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3</a:t>
            </a:fld>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17E71-85B8-A281-2A25-1567C2714FD1}"/>
              </a:ext>
            </a:extLst>
          </p:cNvPr>
          <p:cNvSpPr txBox="1"/>
          <p:nvPr/>
        </p:nvSpPr>
        <p:spPr>
          <a:xfrm>
            <a:off x="1679371" y="2465944"/>
            <a:ext cx="8833258" cy="33499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existing voting systems can primarily be categorized into traditional paper-based voting and basic electronic voting systems.</a:t>
            </a:r>
          </a:p>
          <a:p>
            <a:pPr algn="just">
              <a:lnSpc>
                <a:spcPct val="150000"/>
              </a:lnSpc>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These systems also do not provide immediate feedback or confirmation to voters, leaving them uncertain about the status of their vote.</a:t>
            </a:r>
          </a:p>
        </p:txBody>
      </p:sp>
    </p:spTree>
    <p:extLst>
      <p:ext uri="{BB962C8B-B14F-4D97-AF65-F5344CB8AC3E}">
        <p14:creationId xmlns:p14="http://schemas.microsoft.com/office/powerpoint/2010/main" val="242320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07EEF-CCC7-C4B1-8A34-B02B95F8B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8530A-8BD0-0766-40D6-7C25992F6048}"/>
              </a:ext>
            </a:extLst>
          </p:cNvPr>
          <p:cNvSpPr>
            <a:spLocks noGrp="1"/>
          </p:cNvSpPr>
          <p:nvPr>
            <p:ph type="title"/>
          </p:nvPr>
        </p:nvSpPr>
        <p:spPr>
          <a:xfrm>
            <a:off x="838200" y="706802"/>
            <a:ext cx="10515600" cy="1325563"/>
          </a:xfrm>
        </p:spPr>
        <p:txBody>
          <a:bodyPr/>
          <a:lstStyle/>
          <a:p>
            <a:pPr algn="ctr"/>
            <a:r>
              <a:rPr lang="en-IN" b="1" dirty="0">
                <a:latin typeface="Times New Roman" panose="02020603050405020304" pitchFamily="18" charset="0"/>
                <a:cs typeface="Times New Roman" panose="02020603050405020304" pitchFamily="18" charset="0"/>
              </a:rPr>
              <a:t>PROPOSED SYSTEM</a:t>
            </a:r>
          </a:p>
        </p:txBody>
      </p:sp>
      <p:sp>
        <p:nvSpPr>
          <p:cNvPr id="3" name="Slide Number Placeholder 2">
            <a:extLst>
              <a:ext uri="{FF2B5EF4-FFF2-40B4-BE49-F238E27FC236}">
                <a16:creationId xmlns:a16="http://schemas.microsoft.com/office/drawing/2014/main" id="{1B54256E-3E17-8FAC-ED01-D90852BC20A9}"/>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4</a:t>
            </a:fld>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800FD1-2ABE-0FCB-3827-0E112F70E776}"/>
              </a:ext>
            </a:extLst>
          </p:cNvPr>
          <p:cNvSpPr txBox="1"/>
          <p:nvPr/>
        </p:nvSpPr>
        <p:spPr>
          <a:xfrm>
            <a:off x="1679371" y="2485909"/>
            <a:ext cx="8833258"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introduces a secure and technologically advanced voting process. </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employs a multi-layered authentication mechanism that includes QR code verification and biometric fingerprint scanning to ensure that only eligible voters can access the voting interface.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20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666E23-C29F-4331-B07A-AE8310058306}"/>
              </a:ext>
            </a:extLst>
          </p:cNvPr>
          <p:cNvGraphicFramePr>
            <a:graphicFrameLocks noGrp="1"/>
          </p:cNvGraphicFramePr>
          <p:nvPr>
            <p:extLst>
              <p:ext uri="{D42A27DB-BD31-4B8C-83A1-F6EECF244321}">
                <p14:modId xmlns:p14="http://schemas.microsoft.com/office/powerpoint/2010/main" val="1611324607"/>
              </p:ext>
            </p:extLst>
          </p:nvPr>
        </p:nvGraphicFramePr>
        <p:xfrm>
          <a:off x="0" y="848342"/>
          <a:ext cx="12191998" cy="5723907"/>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397443871"/>
                    </a:ext>
                  </a:extLst>
                </a:gridCol>
                <a:gridCol w="2751908">
                  <a:extLst>
                    <a:ext uri="{9D8B030D-6E8A-4147-A177-3AD203B41FA5}">
                      <a16:colId xmlns:a16="http://schemas.microsoft.com/office/drawing/2014/main" val="1140424656"/>
                    </a:ext>
                  </a:extLst>
                </a:gridCol>
                <a:gridCol w="1007292">
                  <a:extLst>
                    <a:ext uri="{9D8B030D-6E8A-4147-A177-3AD203B41FA5}">
                      <a16:colId xmlns:a16="http://schemas.microsoft.com/office/drawing/2014/main" val="2802379144"/>
                    </a:ext>
                  </a:extLst>
                </a:gridCol>
                <a:gridCol w="2042160">
                  <a:extLst>
                    <a:ext uri="{9D8B030D-6E8A-4147-A177-3AD203B41FA5}">
                      <a16:colId xmlns:a16="http://schemas.microsoft.com/office/drawing/2014/main" val="196439961"/>
                    </a:ext>
                  </a:extLst>
                </a:gridCol>
                <a:gridCol w="2175690">
                  <a:extLst>
                    <a:ext uri="{9D8B030D-6E8A-4147-A177-3AD203B41FA5}">
                      <a16:colId xmlns:a16="http://schemas.microsoft.com/office/drawing/2014/main" val="1068092001"/>
                    </a:ext>
                  </a:extLst>
                </a:gridCol>
                <a:gridCol w="1741714">
                  <a:extLst>
                    <a:ext uri="{9D8B030D-6E8A-4147-A177-3AD203B41FA5}">
                      <a16:colId xmlns:a16="http://schemas.microsoft.com/office/drawing/2014/main" val="1755974017"/>
                    </a:ext>
                  </a:extLst>
                </a:gridCol>
                <a:gridCol w="1741714">
                  <a:extLst>
                    <a:ext uri="{9D8B030D-6E8A-4147-A177-3AD203B41FA5}">
                      <a16:colId xmlns:a16="http://schemas.microsoft.com/office/drawing/2014/main" val="1420912199"/>
                    </a:ext>
                  </a:extLst>
                </a:gridCol>
              </a:tblGrid>
              <a:tr h="1334778">
                <a:tc>
                  <a:txBody>
                    <a:bodyPr/>
                    <a:lstStyle/>
                    <a:p>
                      <a:pPr algn="ctr"/>
                      <a:r>
                        <a:rPr lang="en-US"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TECNIQUES AND TOOLS USED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MERITS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DEMERITS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0576536"/>
                  </a:ext>
                </a:extLst>
              </a:tr>
              <a:tr h="2334643">
                <a:tc>
                  <a:txBody>
                    <a:bodyPr/>
                    <a:lstStyle/>
                    <a:p>
                      <a:r>
                        <a:rPr lang="en-US" sz="2400" b="1" dirty="0">
                          <a:latin typeface="Times New Roman" panose="02020603050405020304" pitchFamily="18" charset="0"/>
                          <a:cs typeface="Times New Roman" panose="02020603050405020304" pitchFamily="18" charset="0"/>
                        </a:rPr>
                        <a:t>1</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Secured E-Voting System using two-factor Biometric Authentication</a:t>
                      </a: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pl-PL"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 Kim, J. Lee, S. Park</a:t>
                      </a:r>
                      <a:endParaRPr lang="pl-PL" b="0" dirty="0">
                        <a:effectLst/>
                        <a:latin typeface="Times New Roman" panose="02020603050405020304" pitchFamily="18" charset="0"/>
                        <a:cs typeface="Times New Roman" panose="02020603050405020304" pitchFamily="18" charset="0"/>
                      </a:endParaRPr>
                    </a:p>
                    <a:p>
                      <a:br>
                        <a:rPr lang="pl-PL"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Blockchain, cryptographic hashing, smart contracts Biometric fingerprint scanning, cloud storage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Enhanced voter verification with dual-factor biometrics.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High implementation cost with biometric devices.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774843"/>
                  </a:ext>
                </a:extLst>
              </a:tr>
              <a:tr h="2054486">
                <a:tc>
                  <a:txBody>
                    <a:bodyPr/>
                    <a:lstStyle/>
                    <a:p>
                      <a:r>
                        <a:rPr lang="en-US" sz="2400" b="1" dirty="0">
                          <a:latin typeface="Times New Roman" panose="02020603050405020304" pitchFamily="18" charset="0"/>
                          <a:cs typeface="Times New Roman" panose="02020603050405020304" pitchFamily="18" charset="0"/>
                        </a:rPr>
                        <a:t>2</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Blockchain based electronic voting system with Biometric Verification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Zhang et al.</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Blockchain, cryptographic hashing, smart contracts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Immutable records via blockchain for vote integrity.</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High computational resource demand for blockchain.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49994"/>
                  </a:ext>
                </a:extLst>
              </a:tr>
            </a:tbl>
          </a:graphicData>
        </a:graphic>
      </p:graphicFrame>
      <p:sp>
        <p:nvSpPr>
          <p:cNvPr id="6" name="TextBox 5">
            <a:extLst>
              <a:ext uri="{FF2B5EF4-FFF2-40B4-BE49-F238E27FC236}">
                <a16:creationId xmlns:a16="http://schemas.microsoft.com/office/drawing/2014/main" id="{56923295-9E06-478D-BE3C-405B5140E564}"/>
              </a:ext>
            </a:extLst>
          </p:cNvPr>
          <p:cNvSpPr txBox="1"/>
          <p:nvPr/>
        </p:nvSpPr>
        <p:spPr>
          <a:xfrm>
            <a:off x="2936239" y="144026"/>
            <a:ext cx="631952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49DBD9-7B67-3E82-070A-E02155D59B67}"/>
              </a:ext>
            </a:extLst>
          </p:cNvPr>
          <p:cNvSpPr>
            <a:spLocks noGrp="1"/>
          </p:cNvSpPr>
          <p:nvPr>
            <p:ph type="sldNum" sz="quarter" idx="12"/>
          </p:nvPr>
        </p:nvSpPr>
        <p:spPr>
          <a:xfrm>
            <a:off x="8715375" y="6492875"/>
            <a:ext cx="2743200" cy="365125"/>
          </a:xfrm>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5</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45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666E23-C29F-4331-B07A-AE8310058306}"/>
              </a:ext>
            </a:extLst>
          </p:cNvPr>
          <p:cNvGraphicFramePr>
            <a:graphicFrameLocks noGrp="1"/>
          </p:cNvGraphicFramePr>
          <p:nvPr>
            <p:extLst>
              <p:ext uri="{D42A27DB-BD31-4B8C-83A1-F6EECF244321}">
                <p14:modId xmlns:p14="http://schemas.microsoft.com/office/powerpoint/2010/main" val="723764599"/>
              </p:ext>
            </p:extLst>
          </p:nvPr>
        </p:nvGraphicFramePr>
        <p:xfrm>
          <a:off x="0" y="666054"/>
          <a:ext cx="12192000" cy="5702125"/>
        </p:xfrm>
        <a:graphic>
          <a:graphicData uri="http://schemas.openxmlformats.org/drawingml/2006/table">
            <a:tbl>
              <a:tblPr firstRow="1" bandRow="1">
                <a:tableStyleId>{5C22544A-7EE6-4342-B048-85BDC9FD1C3A}</a:tableStyleId>
              </a:tblPr>
              <a:tblGrid>
                <a:gridCol w="731519">
                  <a:extLst>
                    <a:ext uri="{9D8B030D-6E8A-4147-A177-3AD203B41FA5}">
                      <a16:colId xmlns:a16="http://schemas.microsoft.com/office/drawing/2014/main" val="3397443871"/>
                    </a:ext>
                  </a:extLst>
                </a:gridCol>
                <a:gridCol w="2751909">
                  <a:extLst>
                    <a:ext uri="{9D8B030D-6E8A-4147-A177-3AD203B41FA5}">
                      <a16:colId xmlns:a16="http://schemas.microsoft.com/office/drawing/2014/main" val="1140424656"/>
                    </a:ext>
                  </a:extLst>
                </a:gridCol>
                <a:gridCol w="1007292">
                  <a:extLst>
                    <a:ext uri="{9D8B030D-6E8A-4147-A177-3AD203B41FA5}">
                      <a16:colId xmlns:a16="http://schemas.microsoft.com/office/drawing/2014/main" val="2802379144"/>
                    </a:ext>
                  </a:extLst>
                </a:gridCol>
                <a:gridCol w="2042161">
                  <a:extLst>
                    <a:ext uri="{9D8B030D-6E8A-4147-A177-3AD203B41FA5}">
                      <a16:colId xmlns:a16="http://schemas.microsoft.com/office/drawing/2014/main" val="196439961"/>
                    </a:ext>
                  </a:extLst>
                </a:gridCol>
                <a:gridCol w="2175691">
                  <a:extLst>
                    <a:ext uri="{9D8B030D-6E8A-4147-A177-3AD203B41FA5}">
                      <a16:colId xmlns:a16="http://schemas.microsoft.com/office/drawing/2014/main" val="1068092001"/>
                    </a:ext>
                  </a:extLst>
                </a:gridCol>
                <a:gridCol w="1741714">
                  <a:extLst>
                    <a:ext uri="{9D8B030D-6E8A-4147-A177-3AD203B41FA5}">
                      <a16:colId xmlns:a16="http://schemas.microsoft.com/office/drawing/2014/main" val="1755974017"/>
                    </a:ext>
                  </a:extLst>
                </a:gridCol>
                <a:gridCol w="1741714">
                  <a:extLst>
                    <a:ext uri="{9D8B030D-6E8A-4147-A177-3AD203B41FA5}">
                      <a16:colId xmlns:a16="http://schemas.microsoft.com/office/drawing/2014/main" val="1420912199"/>
                    </a:ext>
                  </a:extLst>
                </a:gridCol>
              </a:tblGrid>
              <a:tr h="905112">
                <a:tc>
                  <a:txBody>
                    <a:bodyPr/>
                    <a:lstStyle/>
                    <a:p>
                      <a:pPr algn="ctr"/>
                      <a:r>
                        <a:rPr lang="en-US"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TECNIQUES AND TOOLS USED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MERITS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DEMERITS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0576536"/>
                  </a:ext>
                </a:extLst>
              </a:tr>
              <a:tr h="2467540">
                <a:tc>
                  <a:txBody>
                    <a:bodyPr/>
                    <a:lstStyle/>
                    <a:p>
                      <a:r>
                        <a:rPr lang="en-US" sz="2400" b="1" dirty="0">
                          <a:latin typeface="Times New Roman" panose="02020603050405020304" pitchFamily="18" charset="0"/>
                          <a:cs typeface="Times New Roman" panose="02020603050405020304" pitchFamily="18" charset="0"/>
                        </a:rPr>
                        <a:t>3</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Privacy Preserving Biometric Voting Systems in IoT Environments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Kumar, S., and Chen, X</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IoT devices, RFID, cloud-based processing</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High data security with privacy-preserving encryption.</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Complex IoT setup may require high technical expertise.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774843"/>
                  </a:ext>
                </a:extLst>
              </a:tr>
              <a:tr h="2228745">
                <a:tc>
                  <a:txBody>
                    <a:bodyPr/>
                    <a:lstStyle/>
                    <a:p>
                      <a:r>
                        <a:rPr lang="en-US" sz="2400" b="1" dirty="0">
                          <a:latin typeface="Times New Roman" panose="02020603050405020304" pitchFamily="18" charset="0"/>
                          <a:cs typeface="Times New Roman" panose="02020603050405020304" pitchFamily="18" charset="0"/>
                        </a:rPr>
                        <a:t>4</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QR Code and Facial Recognition for Secure Voting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Patel, R. et al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QR codes, OTP authentication, mobile app</a:t>
                      </a: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QR codes make user interaction simple and cost-effective.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Facial recognition affected by environmental conditions.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49994"/>
                  </a:ext>
                </a:extLst>
              </a:tr>
            </a:tbl>
          </a:graphicData>
        </a:graphic>
      </p:graphicFrame>
      <p:sp>
        <p:nvSpPr>
          <p:cNvPr id="3" name="TextBox 2">
            <a:extLst>
              <a:ext uri="{FF2B5EF4-FFF2-40B4-BE49-F238E27FC236}">
                <a16:creationId xmlns:a16="http://schemas.microsoft.com/office/drawing/2014/main" id="{7FDE5847-7248-4759-AD49-3E75C6EB268E}"/>
              </a:ext>
            </a:extLst>
          </p:cNvPr>
          <p:cNvSpPr txBox="1"/>
          <p:nvPr/>
        </p:nvSpPr>
        <p:spPr>
          <a:xfrm>
            <a:off x="3413760" y="81279"/>
            <a:ext cx="536448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D4A3D88-15D1-B78A-4078-BB28D7175840}"/>
              </a:ext>
            </a:extLst>
          </p:cNvPr>
          <p:cNvSpPr>
            <a:spLocks noGrp="1"/>
          </p:cNvSpPr>
          <p:nvPr>
            <p:ph type="sldNum" sz="quarter" idx="12"/>
          </p:nvPr>
        </p:nvSpPr>
        <p:spPr>
          <a:xfrm>
            <a:off x="8778240" y="6492875"/>
            <a:ext cx="2743200" cy="365125"/>
          </a:xfrm>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6</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666E23-C29F-4331-B07A-AE8310058306}"/>
              </a:ext>
            </a:extLst>
          </p:cNvPr>
          <p:cNvGraphicFramePr>
            <a:graphicFrameLocks noGrp="1"/>
          </p:cNvGraphicFramePr>
          <p:nvPr>
            <p:extLst>
              <p:ext uri="{D42A27DB-BD31-4B8C-83A1-F6EECF244321}">
                <p14:modId xmlns:p14="http://schemas.microsoft.com/office/powerpoint/2010/main" val="1342874684"/>
              </p:ext>
            </p:extLst>
          </p:nvPr>
        </p:nvGraphicFramePr>
        <p:xfrm>
          <a:off x="0" y="1229360"/>
          <a:ext cx="12191999" cy="47244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397443871"/>
                    </a:ext>
                  </a:extLst>
                </a:gridCol>
                <a:gridCol w="2751908">
                  <a:extLst>
                    <a:ext uri="{9D8B030D-6E8A-4147-A177-3AD203B41FA5}">
                      <a16:colId xmlns:a16="http://schemas.microsoft.com/office/drawing/2014/main" val="1140424656"/>
                    </a:ext>
                  </a:extLst>
                </a:gridCol>
                <a:gridCol w="1007292">
                  <a:extLst>
                    <a:ext uri="{9D8B030D-6E8A-4147-A177-3AD203B41FA5}">
                      <a16:colId xmlns:a16="http://schemas.microsoft.com/office/drawing/2014/main" val="2802379144"/>
                    </a:ext>
                  </a:extLst>
                </a:gridCol>
                <a:gridCol w="2042161">
                  <a:extLst>
                    <a:ext uri="{9D8B030D-6E8A-4147-A177-3AD203B41FA5}">
                      <a16:colId xmlns:a16="http://schemas.microsoft.com/office/drawing/2014/main" val="196439961"/>
                    </a:ext>
                  </a:extLst>
                </a:gridCol>
                <a:gridCol w="2175690">
                  <a:extLst>
                    <a:ext uri="{9D8B030D-6E8A-4147-A177-3AD203B41FA5}">
                      <a16:colId xmlns:a16="http://schemas.microsoft.com/office/drawing/2014/main" val="1068092001"/>
                    </a:ext>
                  </a:extLst>
                </a:gridCol>
                <a:gridCol w="1741714">
                  <a:extLst>
                    <a:ext uri="{9D8B030D-6E8A-4147-A177-3AD203B41FA5}">
                      <a16:colId xmlns:a16="http://schemas.microsoft.com/office/drawing/2014/main" val="1755974017"/>
                    </a:ext>
                  </a:extLst>
                </a:gridCol>
                <a:gridCol w="1741714">
                  <a:extLst>
                    <a:ext uri="{9D8B030D-6E8A-4147-A177-3AD203B41FA5}">
                      <a16:colId xmlns:a16="http://schemas.microsoft.com/office/drawing/2014/main" val="1420912199"/>
                    </a:ext>
                  </a:extLst>
                </a:gridCol>
              </a:tblGrid>
              <a:tr h="1723126">
                <a:tc>
                  <a:txBody>
                    <a:bodyPr/>
                    <a:lstStyle/>
                    <a:p>
                      <a:pPr algn="ctr"/>
                      <a:r>
                        <a:rPr lang="en-US"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TECNIQUES AND TOOLS USED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MERITS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DEMERITS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0576536"/>
                  </a:ext>
                </a:extLst>
              </a:tr>
              <a:tr h="3001274">
                <a:tc>
                  <a:txBody>
                    <a:bodyPr/>
                    <a:lstStyle/>
                    <a:p>
                      <a:r>
                        <a:rPr lang="en-US" sz="2400" b="1" dirty="0">
                          <a:latin typeface="Times New Roman" panose="02020603050405020304" pitchFamily="18" charset="0"/>
                          <a:cs typeface="Times New Roman" panose="02020603050405020304" pitchFamily="18" charset="0"/>
                        </a:rPr>
                        <a:t>5</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QR and OTP based Online Voting with Biometrics</a:t>
                      </a: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Singh, P., and Arora, 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Homomorphic encryption, cryptographic protocols</a:t>
                      </a: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Multi-layered security with QR, OTP, and biometrics.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OTP requires internet, which may not be reliable.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774843"/>
                  </a:ext>
                </a:extLst>
              </a:tr>
            </a:tbl>
          </a:graphicData>
        </a:graphic>
      </p:graphicFrame>
      <p:sp>
        <p:nvSpPr>
          <p:cNvPr id="3" name="TextBox 2">
            <a:extLst>
              <a:ext uri="{FF2B5EF4-FFF2-40B4-BE49-F238E27FC236}">
                <a16:creationId xmlns:a16="http://schemas.microsoft.com/office/drawing/2014/main" id="{C4EF3B48-A24D-47D2-A401-FCFF73D55991}"/>
              </a:ext>
            </a:extLst>
          </p:cNvPr>
          <p:cNvSpPr txBox="1"/>
          <p:nvPr/>
        </p:nvSpPr>
        <p:spPr>
          <a:xfrm>
            <a:off x="3792218" y="297180"/>
            <a:ext cx="4607561" cy="861774"/>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BCD130A-FA97-269C-8F71-18BB6E69121D}"/>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7</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5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90EBD-DC86-49D4-8DAC-4F9BD3E41061}"/>
              </a:ext>
            </a:extLst>
          </p:cNvPr>
          <p:cNvSpPr txBox="1"/>
          <p:nvPr/>
        </p:nvSpPr>
        <p:spPr>
          <a:xfrm>
            <a:off x="1885782" y="3246128"/>
            <a:ext cx="810860" cy="307777"/>
          </a:xfrm>
          <a:prstGeom prst="rect">
            <a:avLst/>
          </a:prstGeom>
          <a:noFill/>
          <a:ln>
            <a:solidFill>
              <a:schemeClr val="tx1"/>
            </a:solidFill>
          </a:ln>
        </p:spPr>
        <p:txBody>
          <a:bodyPr wrap="square" rtlCol="0">
            <a:spAutoFit/>
          </a:bodyPr>
          <a:lstStyle/>
          <a:p>
            <a:pPr algn="ctr"/>
            <a:r>
              <a:rPr lang="en-US" sz="1400" b="1" dirty="0"/>
              <a:t>QR code</a:t>
            </a:r>
            <a:endParaRPr lang="en-IN" sz="1400" b="1" dirty="0"/>
          </a:p>
        </p:txBody>
      </p:sp>
      <p:cxnSp>
        <p:nvCxnSpPr>
          <p:cNvPr id="7" name="Connector: Elbow 6">
            <a:extLst>
              <a:ext uri="{FF2B5EF4-FFF2-40B4-BE49-F238E27FC236}">
                <a16:creationId xmlns:a16="http://schemas.microsoft.com/office/drawing/2014/main" id="{111D6536-F9DE-4E9F-81F0-E220357F2EB5}"/>
              </a:ext>
            </a:extLst>
          </p:cNvPr>
          <p:cNvCxnSpPr>
            <a:cxnSpLocks/>
            <a:stCxn id="5" idx="2"/>
            <a:endCxn id="112" idx="0"/>
          </p:cNvCxnSpPr>
          <p:nvPr/>
        </p:nvCxnSpPr>
        <p:spPr>
          <a:xfrm rot="5400000">
            <a:off x="1637639" y="3568534"/>
            <a:ext cx="668203" cy="638945"/>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221B438-D780-4F68-836E-414EBC7964DD}"/>
              </a:ext>
            </a:extLst>
          </p:cNvPr>
          <p:cNvSpPr txBox="1"/>
          <p:nvPr/>
        </p:nvSpPr>
        <p:spPr>
          <a:xfrm>
            <a:off x="1802606" y="5265235"/>
            <a:ext cx="921192" cy="307777"/>
          </a:xfrm>
          <a:prstGeom prst="rect">
            <a:avLst/>
          </a:prstGeom>
          <a:noFill/>
          <a:ln>
            <a:solidFill>
              <a:schemeClr val="tx1"/>
            </a:solidFill>
          </a:ln>
        </p:spPr>
        <p:txBody>
          <a:bodyPr wrap="square" rtlCol="0">
            <a:spAutoFit/>
          </a:bodyPr>
          <a:lstStyle/>
          <a:p>
            <a:pPr algn="ctr"/>
            <a:r>
              <a:rPr lang="en-US" sz="1400" dirty="0"/>
              <a:t>password</a:t>
            </a:r>
            <a:endParaRPr lang="en-IN" sz="1400" dirty="0"/>
          </a:p>
        </p:txBody>
      </p:sp>
      <p:cxnSp>
        <p:nvCxnSpPr>
          <p:cNvPr id="26" name="Connector: Elbow 25">
            <a:extLst>
              <a:ext uri="{FF2B5EF4-FFF2-40B4-BE49-F238E27FC236}">
                <a16:creationId xmlns:a16="http://schemas.microsoft.com/office/drawing/2014/main" id="{94AABF7A-C3AA-4462-93F9-013F6A77CB67}"/>
              </a:ext>
            </a:extLst>
          </p:cNvPr>
          <p:cNvCxnSpPr>
            <a:cxnSpLocks/>
            <a:stCxn id="5" idx="0"/>
            <a:endCxn id="31" idx="2"/>
          </p:cNvCxnSpPr>
          <p:nvPr/>
        </p:nvCxnSpPr>
        <p:spPr>
          <a:xfrm rot="16200000" flipV="1">
            <a:off x="1781411" y="2736326"/>
            <a:ext cx="662613" cy="356991"/>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D107681-500F-4080-BF16-10522F854C07}"/>
              </a:ext>
            </a:extLst>
          </p:cNvPr>
          <p:cNvSpPr txBox="1"/>
          <p:nvPr/>
        </p:nvSpPr>
        <p:spPr>
          <a:xfrm>
            <a:off x="1247181" y="955067"/>
            <a:ext cx="868045" cy="523220"/>
          </a:xfrm>
          <a:prstGeom prst="rect">
            <a:avLst/>
          </a:prstGeom>
          <a:noFill/>
          <a:ln w="12700">
            <a:solidFill>
              <a:schemeClr val="tx1"/>
            </a:solidFill>
          </a:ln>
        </p:spPr>
        <p:txBody>
          <a:bodyPr wrap="square" rtlCol="0">
            <a:spAutoFit/>
          </a:bodyPr>
          <a:lstStyle/>
          <a:p>
            <a:pPr algn="ctr"/>
            <a:r>
              <a:rPr lang="en-US" sz="1400" dirty="0"/>
              <a:t>Personal details</a:t>
            </a:r>
            <a:endParaRPr lang="en-IN" sz="1400" dirty="0"/>
          </a:p>
        </p:txBody>
      </p:sp>
      <p:sp>
        <p:nvSpPr>
          <p:cNvPr id="31" name="TextBox 30">
            <a:extLst>
              <a:ext uri="{FF2B5EF4-FFF2-40B4-BE49-F238E27FC236}">
                <a16:creationId xmlns:a16="http://schemas.microsoft.com/office/drawing/2014/main" id="{FFAF9715-5B71-46EE-8DFD-708F2569203A}"/>
              </a:ext>
            </a:extLst>
          </p:cNvPr>
          <p:cNvSpPr txBox="1"/>
          <p:nvPr/>
        </p:nvSpPr>
        <p:spPr>
          <a:xfrm>
            <a:off x="1243264" y="2275738"/>
            <a:ext cx="1381914" cy="307777"/>
          </a:xfrm>
          <a:prstGeom prst="rect">
            <a:avLst/>
          </a:prstGeom>
          <a:noFill/>
          <a:ln>
            <a:solidFill>
              <a:schemeClr val="tx1"/>
            </a:solidFill>
          </a:ln>
        </p:spPr>
        <p:txBody>
          <a:bodyPr wrap="square" rtlCol="0">
            <a:spAutoFit/>
          </a:bodyPr>
          <a:lstStyle/>
          <a:p>
            <a:pPr algn="ctr"/>
            <a:r>
              <a:rPr lang="en-US" sz="1400" dirty="0"/>
              <a:t>One time access</a:t>
            </a:r>
            <a:endParaRPr lang="en-IN" sz="1400" dirty="0"/>
          </a:p>
        </p:txBody>
      </p:sp>
      <p:sp>
        <p:nvSpPr>
          <p:cNvPr id="34" name="TextBox 33">
            <a:extLst>
              <a:ext uri="{FF2B5EF4-FFF2-40B4-BE49-F238E27FC236}">
                <a16:creationId xmlns:a16="http://schemas.microsoft.com/office/drawing/2014/main" id="{4183D9BC-B1D4-406B-9760-8BC0F2D34E69}"/>
              </a:ext>
            </a:extLst>
          </p:cNvPr>
          <p:cNvSpPr txBox="1"/>
          <p:nvPr/>
        </p:nvSpPr>
        <p:spPr>
          <a:xfrm>
            <a:off x="6055506" y="2477175"/>
            <a:ext cx="1257300" cy="523220"/>
          </a:xfrm>
          <a:prstGeom prst="rect">
            <a:avLst/>
          </a:prstGeom>
          <a:noFill/>
          <a:ln>
            <a:solidFill>
              <a:schemeClr val="tx1"/>
            </a:solidFill>
          </a:ln>
        </p:spPr>
        <p:txBody>
          <a:bodyPr wrap="square" rtlCol="0">
            <a:spAutoFit/>
          </a:bodyPr>
          <a:lstStyle/>
          <a:p>
            <a:pPr algn="ctr"/>
            <a:r>
              <a:rPr lang="en-US" sz="1400" b="1" dirty="0"/>
              <a:t>Fingerprint verification</a:t>
            </a:r>
            <a:endParaRPr lang="en-IN" sz="1400" b="1" dirty="0"/>
          </a:p>
        </p:txBody>
      </p:sp>
      <p:cxnSp>
        <p:nvCxnSpPr>
          <p:cNvPr id="36" name="Connector: Elbow 35">
            <a:extLst>
              <a:ext uri="{FF2B5EF4-FFF2-40B4-BE49-F238E27FC236}">
                <a16:creationId xmlns:a16="http://schemas.microsoft.com/office/drawing/2014/main" id="{408E54E3-4D8C-4B49-A52B-4E138623E9DF}"/>
              </a:ext>
            </a:extLst>
          </p:cNvPr>
          <p:cNvCxnSpPr>
            <a:cxnSpLocks/>
            <a:stCxn id="34" idx="3"/>
            <a:endCxn id="37" idx="2"/>
          </p:cNvCxnSpPr>
          <p:nvPr/>
        </p:nvCxnSpPr>
        <p:spPr>
          <a:xfrm flipV="1">
            <a:off x="7312806" y="1589368"/>
            <a:ext cx="105124" cy="1149417"/>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5AC12D24-BBE1-4F5E-A503-E00678157D4C}"/>
              </a:ext>
            </a:extLst>
          </p:cNvPr>
          <p:cNvSpPr txBox="1"/>
          <p:nvPr/>
        </p:nvSpPr>
        <p:spPr>
          <a:xfrm>
            <a:off x="6454180" y="1066148"/>
            <a:ext cx="1927499" cy="523220"/>
          </a:xfrm>
          <a:prstGeom prst="rect">
            <a:avLst/>
          </a:prstGeom>
          <a:noFill/>
          <a:ln>
            <a:solidFill>
              <a:schemeClr val="tx1"/>
            </a:solidFill>
          </a:ln>
        </p:spPr>
        <p:txBody>
          <a:bodyPr wrap="square" rtlCol="0">
            <a:spAutoFit/>
          </a:bodyPr>
          <a:lstStyle/>
          <a:p>
            <a:pPr algn="ctr"/>
            <a:r>
              <a:rPr lang="en-US" sz="1400" dirty="0"/>
              <a:t>Dataset with fingerprint templates</a:t>
            </a:r>
            <a:endParaRPr lang="en-IN" sz="1400" dirty="0"/>
          </a:p>
        </p:txBody>
      </p:sp>
      <p:cxnSp>
        <p:nvCxnSpPr>
          <p:cNvPr id="39" name="Connector: Elbow 38">
            <a:extLst>
              <a:ext uri="{FF2B5EF4-FFF2-40B4-BE49-F238E27FC236}">
                <a16:creationId xmlns:a16="http://schemas.microsoft.com/office/drawing/2014/main" id="{862CC36B-2B51-4AE1-AF93-B8D14CD5CDD5}"/>
              </a:ext>
            </a:extLst>
          </p:cNvPr>
          <p:cNvCxnSpPr>
            <a:cxnSpLocks/>
            <a:stCxn id="34" idx="2"/>
            <a:endCxn id="40" idx="0"/>
          </p:cNvCxnSpPr>
          <p:nvPr/>
        </p:nvCxnSpPr>
        <p:spPr>
          <a:xfrm rot="5400000">
            <a:off x="5538982" y="3695753"/>
            <a:ext cx="1840532" cy="449816"/>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209D406-9E01-4BB7-8687-3B346D84E3FB}"/>
              </a:ext>
            </a:extLst>
          </p:cNvPr>
          <p:cNvSpPr txBox="1"/>
          <p:nvPr/>
        </p:nvSpPr>
        <p:spPr>
          <a:xfrm>
            <a:off x="5629502" y="4840927"/>
            <a:ext cx="1209675" cy="523220"/>
          </a:xfrm>
          <a:prstGeom prst="rect">
            <a:avLst/>
          </a:prstGeom>
          <a:noFill/>
          <a:ln>
            <a:solidFill>
              <a:schemeClr val="tx1"/>
            </a:solidFill>
          </a:ln>
        </p:spPr>
        <p:txBody>
          <a:bodyPr wrap="square" rtlCol="0">
            <a:spAutoFit/>
          </a:bodyPr>
          <a:lstStyle/>
          <a:p>
            <a:pPr algn="ctr"/>
            <a:r>
              <a:rPr lang="en-US" sz="1400" dirty="0"/>
              <a:t>Fingerprint scanner</a:t>
            </a:r>
            <a:endParaRPr lang="en-IN" sz="1400" dirty="0"/>
          </a:p>
        </p:txBody>
      </p:sp>
      <p:cxnSp>
        <p:nvCxnSpPr>
          <p:cNvPr id="47" name="Connector: Elbow 46">
            <a:extLst>
              <a:ext uri="{FF2B5EF4-FFF2-40B4-BE49-F238E27FC236}">
                <a16:creationId xmlns:a16="http://schemas.microsoft.com/office/drawing/2014/main" id="{F81835E4-6AAA-4333-B3A9-F983C380B91C}"/>
              </a:ext>
            </a:extLst>
          </p:cNvPr>
          <p:cNvCxnSpPr>
            <a:cxnSpLocks/>
            <a:stCxn id="9" idx="3"/>
            <a:endCxn id="27" idx="2"/>
          </p:cNvCxnSpPr>
          <p:nvPr/>
        </p:nvCxnSpPr>
        <p:spPr>
          <a:xfrm flipH="1" flipV="1">
            <a:off x="1681204" y="1478287"/>
            <a:ext cx="1042594" cy="3940837"/>
          </a:xfrm>
          <a:prstGeom prst="bentConnector4">
            <a:avLst>
              <a:gd name="adj1" fmla="val -21926"/>
              <a:gd name="adj2" fmla="val 86327"/>
            </a:avLst>
          </a:prstGeom>
          <a:ln>
            <a:tailEnd type="triangle"/>
          </a:ln>
        </p:spPr>
        <p:style>
          <a:lnRef idx="3">
            <a:schemeClr val="dk1"/>
          </a:lnRef>
          <a:fillRef idx="0">
            <a:schemeClr val="dk1"/>
          </a:fillRef>
          <a:effectRef idx="2">
            <a:schemeClr val="dk1"/>
          </a:effectRef>
          <a:fontRef idx="minor">
            <a:schemeClr val="tx1"/>
          </a:fontRef>
        </p:style>
      </p:cxnSp>
      <p:cxnSp>
        <p:nvCxnSpPr>
          <p:cNvPr id="55" name="Connector: Elbow 54">
            <a:extLst>
              <a:ext uri="{FF2B5EF4-FFF2-40B4-BE49-F238E27FC236}">
                <a16:creationId xmlns:a16="http://schemas.microsoft.com/office/drawing/2014/main" id="{490350A7-DDF7-442F-A690-BB96E57A25C7}"/>
              </a:ext>
            </a:extLst>
          </p:cNvPr>
          <p:cNvCxnSpPr>
            <a:cxnSpLocks/>
            <a:stCxn id="37" idx="1"/>
          </p:cNvCxnSpPr>
          <p:nvPr/>
        </p:nvCxnSpPr>
        <p:spPr>
          <a:xfrm rot="10800000" flipV="1">
            <a:off x="5434670" y="1327757"/>
            <a:ext cx="1019511" cy="777235"/>
          </a:xfrm>
          <a:prstGeom prst="bentConnector3">
            <a:avLst>
              <a:gd name="adj1" fmla="val 50000"/>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9" name="Arrow: Curved Left 58">
            <a:extLst>
              <a:ext uri="{FF2B5EF4-FFF2-40B4-BE49-F238E27FC236}">
                <a16:creationId xmlns:a16="http://schemas.microsoft.com/office/drawing/2014/main" id="{47C9F032-27A5-44B2-9E51-4EDB41CFFAB3}"/>
              </a:ext>
            </a:extLst>
          </p:cNvPr>
          <p:cNvSpPr/>
          <p:nvPr/>
        </p:nvSpPr>
        <p:spPr>
          <a:xfrm>
            <a:off x="5434669" y="2504325"/>
            <a:ext cx="216532" cy="507825"/>
          </a:xfrm>
          <a:prstGeom prst="curvedLeftArrow">
            <a:avLst>
              <a:gd name="adj1" fmla="val 25000"/>
              <a:gd name="adj2" fmla="val 6288"/>
              <a:gd name="adj3"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endParaRPr>
          </a:p>
        </p:txBody>
      </p:sp>
      <p:cxnSp>
        <p:nvCxnSpPr>
          <p:cNvPr id="65" name="Connector: Elbow 64">
            <a:extLst>
              <a:ext uri="{FF2B5EF4-FFF2-40B4-BE49-F238E27FC236}">
                <a16:creationId xmlns:a16="http://schemas.microsoft.com/office/drawing/2014/main" id="{52188DCF-9505-45D8-BCCD-195C0C370579}"/>
              </a:ext>
            </a:extLst>
          </p:cNvPr>
          <p:cNvCxnSpPr>
            <a:cxnSpLocks/>
            <a:stCxn id="59" idx="3"/>
            <a:endCxn id="40" idx="1"/>
          </p:cNvCxnSpPr>
          <p:nvPr/>
        </p:nvCxnSpPr>
        <p:spPr>
          <a:xfrm rot="16200000" flipH="1">
            <a:off x="4486892" y="3959926"/>
            <a:ext cx="2090387" cy="194833"/>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4F4F562-178D-4D7B-B60A-E805D59628FA}"/>
              </a:ext>
            </a:extLst>
          </p:cNvPr>
          <p:cNvSpPr txBox="1"/>
          <p:nvPr/>
        </p:nvSpPr>
        <p:spPr>
          <a:xfrm>
            <a:off x="8301259" y="3018729"/>
            <a:ext cx="785816" cy="523221"/>
          </a:xfrm>
          <a:prstGeom prst="rect">
            <a:avLst/>
          </a:prstGeom>
          <a:noFill/>
          <a:ln>
            <a:solidFill>
              <a:schemeClr val="tx1"/>
            </a:solidFill>
          </a:ln>
        </p:spPr>
        <p:txBody>
          <a:bodyPr wrap="square" rtlCol="0">
            <a:spAutoFit/>
          </a:bodyPr>
          <a:lstStyle/>
          <a:p>
            <a:pPr algn="ctr"/>
            <a:r>
              <a:rPr lang="en-US" sz="1400" b="1" dirty="0"/>
              <a:t>Voting process</a:t>
            </a:r>
            <a:endParaRPr lang="en-IN" sz="1400" b="1" dirty="0"/>
          </a:p>
        </p:txBody>
      </p:sp>
      <p:cxnSp>
        <p:nvCxnSpPr>
          <p:cNvPr id="73" name="Connector: Elbow 72">
            <a:extLst>
              <a:ext uri="{FF2B5EF4-FFF2-40B4-BE49-F238E27FC236}">
                <a16:creationId xmlns:a16="http://schemas.microsoft.com/office/drawing/2014/main" id="{27E8BF04-DEDE-47F6-839A-341370FAE647}"/>
              </a:ext>
            </a:extLst>
          </p:cNvPr>
          <p:cNvCxnSpPr>
            <a:cxnSpLocks/>
            <a:stCxn id="9" idx="2"/>
            <a:endCxn id="75" idx="0"/>
          </p:cNvCxnSpPr>
          <p:nvPr/>
        </p:nvCxnSpPr>
        <p:spPr>
          <a:xfrm rot="5400000">
            <a:off x="1674237" y="5724683"/>
            <a:ext cx="740636" cy="437294"/>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A32CC8F5-5142-4A40-9FF0-5E4EB2532852}"/>
              </a:ext>
            </a:extLst>
          </p:cNvPr>
          <p:cNvSpPr txBox="1"/>
          <p:nvPr/>
        </p:nvSpPr>
        <p:spPr>
          <a:xfrm>
            <a:off x="1449034" y="6313648"/>
            <a:ext cx="753747" cy="307777"/>
          </a:xfrm>
          <a:prstGeom prst="rect">
            <a:avLst/>
          </a:prstGeom>
          <a:noFill/>
          <a:ln>
            <a:solidFill>
              <a:schemeClr val="tx1"/>
            </a:solidFill>
          </a:ln>
        </p:spPr>
        <p:txBody>
          <a:bodyPr wrap="square" rtlCol="0">
            <a:spAutoFit/>
          </a:bodyPr>
          <a:lstStyle/>
          <a:p>
            <a:r>
              <a:rPr lang="en-US" sz="1400" dirty="0"/>
              <a:t>Unique</a:t>
            </a:r>
            <a:endParaRPr lang="en-IN" sz="1400" dirty="0"/>
          </a:p>
        </p:txBody>
      </p:sp>
      <p:cxnSp>
        <p:nvCxnSpPr>
          <p:cNvPr id="77" name="Connector: Elbow 76">
            <a:extLst>
              <a:ext uri="{FF2B5EF4-FFF2-40B4-BE49-F238E27FC236}">
                <a16:creationId xmlns:a16="http://schemas.microsoft.com/office/drawing/2014/main" id="{8B511F23-248D-4F51-A8F6-D9054C310163}"/>
              </a:ext>
            </a:extLst>
          </p:cNvPr>
          <p:cNvCxnSpPr>
            <a:cxnSpLocks/>
            <a:stCxn id="40" idx="3"/>
            <a:endCxn id="424" idx="1"/>
          </p:cNvCxnSpPr>
          <p:nvPr/>
        </p:nvCxnSpPr>
        <p:spPr>
          <a:xfrm flipV="1">
            <a:off x="6839177" y="4100438"/>
            <a:ext cx="192776" cy="100209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9" name="Connector: Elbow 78">
            <a:extLst>
              <a:ext uri="{FF2B5EF4-FFF2-40B4-BE49-F238E27FC236}">
                <a16:creationId xmlns:a16="http://schemas.microsoft.com/office/drawing/2014/main" id="{7428912F-2DAF-4A05-AA61-A92AC6400B31}"/>
              </a:ext>
            </a:extLst>
          </p:cNvPr>
          <p:cNvCxnSpPr>
            <a:cxnSpLocks/>
            <a:stCxn id="424" idx="0"/>
            <a:endCxn id="71" idx="1"/>
          </p:cNvCxnSpPr>
          <p:nvPr/>
        </p:nvCxnSpPr>
        <p:spPr>
          <a:xfrm rot="5400000" flipH="1" flipV="1">
            <a:off x="7802633" y="3122933"/>
            <a:ext cx="341219" cy="656034"/>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9" name="Connector: Elbow 98">
            <a:extLst>
              <a:ext uri="{FF2B5EF4-FFF2-40B4-BE49-F238E27FC236}">
                <a16:creationId xmlns:a16="http://schemas.microsoft.com/office/drawing/2014/main" id="{0F1880EB-F339-401A-AB86-C262C2342583}"/>
              </a:ext>
            </a:extLst>
          </p:cNvPr>
          <p:cNvCxnSpPr>
            <a:cxnSpLocks/>
            <a:stCxn id="424" idx="3"/>
            <a:endCxn id="104" idx="3"/>
          </p:cNvCxnSpPr>
          <p:nvPr/>
        </p:nvCxnSpPr>
        <p:spPr>
          <a:xfrm flipH="1">
            <a:off x="4278714" y="4100438"/>
            <a:ext cx="3979782" cy="2031511"/>
          </a:xfrm>
          <a:prstGeom prst="bentConnector3">
            <a:avLst>
              <a:gd name="adj1" fmla="val -5744"/>
            </a:avLst>
          </a:prstGeom>
          <a:ln>
            <a:tailEnd type="triangle"/>
          </a:ln>
        </p:spPr>
        <p:style>
          <a:lnRef idx="3">
            <a:schemeClr val="dk1"/>
          </a:lnRef>
          <a:fillRef idx="0">
            <a:schemeClr val="dk1"/>
          </a:fillRef>
          <a:effectRef idx="2">
            <a:schemeClr val="dk1"/>
          </a:effectRef>
          <a:fontRef idx="minor">
            <a:schemeClr val="tx1"/>
          </a:fontRef>
        </p:style>
      </p:cxnSp>
      <p:sp>
        <p:nvSpPr>
          <p:cNvPr id="104" name="TextBox 103">
            <a:extLst>
              <a:ext uri="{FF2B5EF4-FFF2-40B4-BE49-F238E27FC236}">
                <a16:creationId xmlns:a16="http://schemas.microsoft.com/office/drawing/2014/main" id="{A9777847-7B7C-4823-8F41-4200589360DA}"/>
              </a:ext>
            </a:extLst>
          </p:cNvPr>
          <p:cNvSpPr txBox="1"/>
          <p:nvPr/>
        </p:nvSpPr>
        <p:spPr>
          <a:xfrm>
            <a:off x="3460466" y="5975729"/>
            <a:ext cx="818248" cy="312439"/>
          </a:xfrm>
          <a:prstGeom prst="rect">
            <a:avLst/>
          </a:prstGeom>
          <a:noFill/>
          <a:ln>
            <a:solidFill>
              <a:schemeClr val="tx1"/>
            </a:solidFill>
          </a:ln>
        </p:spPr>
        <p:txBody>
          <a:bodyPr wrap="square" rtlCol="0">
            <a:spAutoFit/>
          </a:bodyPr>
          <a:lstStyle/>
          <a:p>
            <a:r>
              <a:rPr lang="en-US" sz="1400" dirty="0"/>
              <a:t>Rejected</a:t>
            </a:r>
            <a:endParaRPr lang="en-IN" sz="1400" dirty="0"/>
          </a:p>
        </p:txBody>
      </p:sp>
      <p:sp>
        <p:nvSpPr>
          <p:cNvPr id="105" name="TextBox 104">
            <a:extLst>
              <a:ext uri="{FF2B5EF4-FFF2-40B4-BE49-F238E27FC236}">
                <a16:creationId xmlns:a16="http://schemas.microsoft.com/office/drawing/2014/main" id="{12DB4F54-8AD6-4770-B6AC-D6DBC14CC503}"/>
              </a:ext>
            </a:extLst>
          </p:cNvPr>
          <p:cNvSpPr txBox="1"/>
          <p:nvPr/>
        </p:nvSpPr>
        <p:spPr>
          <a:xfrm>
            <a:off x="8172863" y="3852884"/>
            <a:ext cx="587387" cy="307777"/>
          </a:xfrm>
          <a:prstGeom prst="rect">
            <a:avLst/>
          </a:prstGeom>
          <a:noFill/>
        </p:spPr>
        <p:txBody>
          <a:bodyPr wrap="square" rtlCol="0">
            <a:spAutoFit/>
          </a:bodyPr>
          <a:lstStyle/>
          <a:p>
            <a:r>
              <a:rPr lang="en-US" sz="1400" dirty="0"/>
              <a:t>NO</a:t>
            </a:r>
            <a:endParaRPr lang="en-IN" sz="1400" dirty="0"/>
          </a:p>
        </p:txBody>
      </p:sp>
      <p:sp>
        <p:nvSpPr>
          <p:cNvPr id="112" name="TextBox 111">
            <a:extLst>
              <a:ext uri="{FF2B5EF4-FFF2-40B4-BE49-F238E27FC236}">
                <a16:creationId xmlns:a16="http://schemas.microsoft.com/office/drawing/2014/main" id="{8164BA2C-3172-445F-ADB8-542E75B14400}"/>
              </a:ext>
            </a:extLst>
          </p:cNvPr>
          <p:cNvSpPr txBox="1"/>
          <p:nvPr/>
        </p:nvSpPr>
        <p:spPr>
          <a:xfrm>
            <a:off x="1255293" y="4222108"/>
            <a:ext cx="793947" cy="307777"/>
          </a:xfrm>
          <a:prstGeom prst="rect">
            <a:avLst/>
          </a:prstGeom>
          <a:noFill/>
          <a:ln>
            <a:solidFill>
              <a:schemeClr val="tx1"/>
            </a:solidFill>
          </a:ln>
        </p:spPr>
        <p:txBody>
          <a:bodyPr wrap="square" rtlCol="0">
            <a:spAutoFit/>
          </a:bodyPr>
          <a:lstStyle/>
          <a:p>
            <a:r>
              <a:rPr lang="en-US" sz="1400" dirty="0"/>
              <a:t>Voter ID</a:t>
            </a:r>
            <a:endParaRPr lang="en-IN" sz="1400" dirty="0"/>
          </a:p>
        </p:txBody>
      </p:sp>
      <p:cxnSp>
        <p:nvCxnSpPr>
          <p:cNvPr id="116" name="Connector: Elbow 115">
            <a:extLst>
              <a:ext uri="{FF2B5EF4-FFF2-40B4-BE49-F238E27FC236}">
                <a16:creationId xmlns:a16="http://schemas.microsoft.com/office/drawing/2014/main" id="{3B6B60FB-D189-460E-8AA5-743476680C6B}"/>
              </a:ext>
            </a:extLst>
          </p:cNvPr>
          <p:cNvCxnSpPr>
            <a:cxnSpLocks/>
            <a:stCxn id="112" idx="3"/>
            <a:endCxn id="9" idx="0"/>
          </p:cNvCxnSpPr>
          <p:nvPr/>
        </p:nvCxnSpPr>
        <p:spPr>
          <a:xfrm>
            <a:off x="2049240" y="4375997"/>
            <a:ext cx="213962" cy="889238"/>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3" name="Connector: Elbow 162">
            <a:extLst>
              <a:ext uri="{FF2B5EF4-FFF2-40B4-BE49-F238E27FC236}">
                <a16:creationId xmlns:a16="http://schemas.microsoft.com/office/drawing/2014/main" id="{ACEA889F-4FB7-45F2-B414-6A39C86B17B4}"/>
              </a:ext>
            </a:extLst>
          </p:cNvPr>
          <p:cNvCxnSpPr>
            <a:cxnSpLocks/>
            <a:stCxn id="404" idx="3"/>
            <a:endCxn id="34" idx="1"/>
          </p:cNvCxnSpPr>
          <p:nvPr/>
        </p:nvCxnSpPr>
        <p:spPr>
          <a:xfrm>
            <a:off x="4550800" y="1210111"/>
            <a:ext cx="1504706" cy="1528674"/>
          </a:xfrm>
          <a:prstGeom prst="bentConnector3">
            <a:avLst>
              <a:gd name="adj1" fmla="val 19615"/>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9" name="Connector: Elbow 168">
            <a:extLst>
              <a:ext uri="{FF2B5EF4-FFF2-40B4-BE49-F238E27FC236}">
                <a16:creationId xmlns:a16="http://schemas.microsoft.com/office/drawing/2014/main" id="{0B50B00C-4FB3-4970-9800-AEEFBD2E4E36}"/>
              </a:ext>
            </a:extLst>
          </p:cNvPr>
          <p:cNvCxnSpPr>
            <a:cxnSpLocks/>
            <a:stCxn id="71" idx="0"/>
            <a:endCxn id="170" idx="1"/>
          </p:cNvCxnSpPr>
          <p:nvPr/>
        </p:nvCxnSpPr>
        <p:spPr>
          <a:xfrm rot="5400000" flipH="1" flipV="1">
            <a:off x="8119581" y="2171349"/>
            <a:ext cx="1421966" cy="272794"/>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70" name="TextBox 169">
            <a:extLst>
              <a:ext uri="{FF2B5EF4-FFF2-40B4-BE49-F238E27FC236}">
                <a16:creationId xmlns:a16="http://schemas.microsoft.com/office/drawing/2014/main" id="{50492C18-3FCA-4039-B480-5FF3B0862315}"/>
              </a:ext>
            </a:extLst>
          </p:cNvPr>
          <p:cNvSpPr txBox="1"/>
          <p:nvPr/>
        </p:nvSpPr>
        <p:spPr>
          <a:xfrm>
            <a:off x="8966961" y="1327758"/>
            <a:ext cx="864973" cy="538010"/>
          </a:xfrm>
          <a:prstGeom prst="rect">
            <a:avLst/>
          </a:prstGeom>
          <a:noFill/>
          <a:ln>
            <a:solidFill>
              <a:schemeClr val="tx1"/>
            </a:solidFill>
          </a:ln>
        </p:spPr>
        <p:txBody>
          <a:bodyPr wrap="square" rtlCol="0">
            <a:spAutoFit/>
          </a:bodyPr>
          <a:lstStyle/>
          <a:p>
            <a:pPr algn="ctr"/>
            <a:r>
              <a:rPr lang="en-US" sz="1400" dirty="0"/>
              <a:t>Voting interface</a:t>
            </a:r>
            <a:endParaRPr lang="en-IN" sz="1400" dirty="0"/>
          </a:p>
        </p:txBody>
      </p:sp>
      <p:sp>
        <p:nvSpPr>
          <p:cNvPr id="178" name="TextBox 177">
            <a:extLst>
              <a:ext uri="{FF2B5EF4-FFF2-40B4-BE49-F238E27FC236}">
                <a16:creationId xmlns:a16="http://schemas.microsoft.com/office/drawing/2014/main" id="{FAE0A24E-B89D-4C5E-80F8-FE66F21EB82E}"/>
              </a:ext>
            </a:extLst>
          </p:cNvPr>
          <p:cNvSpPr txBox="1"/>
          <p:nvPr/>
        </p:nvSpPr>
        <p:spPr>
          <a:xfrm>
            <a:off x="10322221" y="1442878"/>
            <a:ext cx="864974" cy="307777"/>
          </a:xfrm>
          <a:prstGeom prst="rect">
            <a:avLst/>
          </a:prstGeom>
          <a:noFill/>
          <a:ln>
            <a:solidFill>
              <a:schemeClr val="tx1"/>
            </a:solidFill>
          </a:ln>
        </p:spPr>
        <p:txBody>
          <a:bodyPr wrap="square" rtlCol="0">
            <a:spAutoFit/>
          </a:bodyPr>
          <a:lstStyle/>
          <a:p>
            <a:r>
              <a:rPr lang="en-US" sz="1400" dirty="0"/>
              <a:t>Cast vote</a:t>
            </a:r>
            <a:endParaRPr lang="en-IN" sz="1400" dirty="0"/>
          </a:p>
        </p:txBody>
      </p:sp>
      <p:cxnSp>
        <p:nvCxnSpPr>
          <p:cNvPr id="193" name="Connector: Elbow 192">
            <a:extLst>
              <a:ext uri="{FF2B5EF4-FFF2-40B4-BE49-F238E27FC236}">
                <a16:creationId xmlns:a16="http://schemas.microsoft.com/office/drawing/2014/main" id="{33D1B6E8-433E-4BF6-85CE-F895ED81F85C}"/>
              </a:ext>
            </a:extLst>
          </p:cNvPr>
          <p:cNvCxnSpPr>
            <a:cxnSpLocks/>
            <a:stCxn id="404" idx="2"/>
            <a:endCxn id="104" idx="0"/>
          </p:cNvCxnSpPr>
          <p:nvPr/>
        </p:nvCxnSpPr>
        <p:spPr>
          <a:xfrm rot="5400000">
            <a:off x="1708678" y="3814816"/>
            <a:ext cx="4321826" cy="1"/>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9" name="Straight Arrow Connector 198">
            <a:extLst>
              <a:ext uri="{FF2B5EF4-FFF2-40B4-BE49-F238E27FC236}">
                <a16:creationId xmlns:a16="http://schemas.microsoft.com/office/drawing/2014/main" id="{517A2ACC-C118-4B8F-B8D6-1BF5D7FCBB24}"/>
              </a:ext>
            </a:extLst>
          </p:cNvPr>
          <p:cNvCxnSpPr>
            <a:cxnSpLocks/>
            <a:stCxn id="170" idx="3"/>
            <a:endCxn id="178" idx="1"/>
          </p:cNvCxnSpPr>
          <p:nvPr/>
        </p:nvCxnSpPr>
        <p:spPr>
          <a:xfrm>
            <a:off x="9831934" y="1596763"/>
            <a:ext cx="490287" cy="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2" name="TextBox 201">
            <a:extLst>
              <a:ext uri="{FF2B5EF4-FFF2-40B4-BE49-F238E27FC236}">
                <a16:creationId xmlns:a16="http://schemas.microsoft.com/office/drawing/2014/main" id="{DA644835-06D4-4949-9037-7542A927A3D5}"/>
              </a:ext>
            </a:extLst>
          </p:cNvPr>
          <p:cNvSpPr txBox="1"/>
          <p:nvPr/>
        </p:nvSpPr>
        <p:spPr>
          <a:xfrm>
            <a:off x="9670168" y="3126452"/>
            <a:ext cx="1604432" cy="307777"/>
          </a:xfrm>
          <a:prstGeom prst="rect">
            <a:avLst/>
          </a:prstGeom>
          <a:noFill/>
          <a:ln>
            <a:solidFill>
              <a:schemeClr val="tx1"/>
            </a:solidFill>
          </a:ln>
        </p:spPr>
        <p:txBody>
          <a:bodyPr wrap="square" rtlCol="0">
            <a:spAutoFit/>
          </a:bodyPr>
          <a:lstStyle/>
          <a:p>
            <a:r>
              <a:rPr lang="en-US" sz="1400" b="1" dirty="0"/>
              <a:t>Acknowledgement</a:t>
            </a:r>
            <a:endParaRPr lang="en-IN" sz="1400" b="1" dirty="0"/>
          </a:p>
        </p:txBody>
      </p:sp>
      <p:cxnSp>
        <p:nvCxnSpPr>
          <p:cNvPr id="204" name="Connector: Elbow 203">
            <a:extLst>
              <a:ext uri="{FF2B5EF4-FFF2-40B4-BE49-F238E27FC236}">
                <a16:creationId xmlns:a16="http://schemas.microsoft.com/office/drawing/2014/main" id="{B41F398A-60EB-4E2C-8339-D473CFB401C1}"/>
              </a:ext>
            </a:extLst>
          </p:cNvPr>
          <p:cNvCxnSpPr>
            <a:cxnSpLocks/>
            <a:stCxn id="178" idx="2"/>
            <a:endCxn id="202" idx="0"/>
          </p:cNvCxnSpPr>
          <p:nvPr/>
        </p:nvCxnSpPr>
        <p:spPr>
          <a:xfrm rot="5400000">
            <a:off x="9925648" y="2297391"/>
            <a:ext cx="1375797" cy="282324"/>
          </a:xfrm>
          <a:prstGeom prst="bent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8" name="Connector: Elbow 207">
            <a:extLst>
              <a:ext uri="{FF2B5EF4-FFF2-40B4-BE49-F238E27FC236}">
                <a16:creationId xmlns:a16="http://schemas.microsoft.com/office/drawing/2014/main" id="{7E9B3AFD-0548-4D59-A0B7-31E48BA52A4B}"/>
              </a:ext>
            </a:extLst>
          </p:cNvPr>
          <p:cNvCxnSpPr>
            <a:cxnSpLocks/>
            <a:stCxn id="202" idx="2"/>
            <a:endCxn id="209" idx="0"/>
          </p:cNvCxnSpPr>
          <p:nvPr/>
        </p:nvCxnSpPr>
        <p:spPr>
          <a:xfrm rot="5400000">
            <a:off x="9285076" y="3392009"/>
            <a:ext cx="1145088" cy="1229528"/>
          </a:xfrm>
          <a:prstGeom prst="bent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9" name="TextBox 208">
            <a:extLst>
              <a:ext uri="{FF2B5EF4-FFF2-40B4-BE49-F238E27FC236}">
                <a16:creationId xmlns:a16="http://schemas.microsoft.com/office/drawing/2014/main" id="{5323E30D-3570-460F-84F1-FBA11415DF59}"/>
              </a:ext>
            </a:extLst>
          </p:cNvPr>
          <p:cNvSpPr txBox="1"/>
          <p:nvPr/>
        </p:nvSpPr>
        <p:spPr>
          <a:xfrm>
            <a:off x="8711043" y="4579317"/>
            <a:ext cx="1063625" cy="523220"/>
          </a:xfrm>
          <a:prstGeom prst="rect">
            <a:avLst/>
          </a:prstGeom>
          <a:noFill/>
          <a:ln>
            <a:solidFill>
              <a:schemeClr val="tx1"/>
            </a:solidFill>
          </a:ln>
        </p:spPr>
        <p:txBody>
          <a:bodyPr wrap="square" rtlCol="0">
            <a:spAutoFit/>
          </a:bodyPr>
          <a:lstStyle/>
          <a:p>
            <a:pPr algn="ctr"/>
            <a:r>
              <a:rPr lang="en-US" sz="1400" dirty="0"/>
              <a:t>Personal SMS</a:t>
            </a:r>
            <a:endParaRPr lang="en-IN" sz="1400" dirty="0"/>
          </a:p>
        </p:txBody>
      </p:sp>
      <p:cxnSp>
        <p:nvCxnSpPr>
          <p:cNvPr id="213" name="Connector: Elbow 212">
            <a:extLst>
              <a:ext uri="{FF2B5EF4-FFF2-40B4-BE49-F238E27FC236}">
                <a16:creationId xmlns:a16="http://schemas.microsoft.com/office/drawing/2014/main" id="{BACC8211-CE9A-45D1-B138-28EF37F66D6C}"/>
              </a:ext>
            </a:extLst>
          </p:cNvPr>
          <p:cNvCxnSpPr>
            <a:cxnSpLocks/>
            <a:stCxn id="202" idx="3"/>
            <a:endCxn id="218" idx="0"/>
          </p:cNvCxnSpPr>
          <p:nvPr/>
        </p:nvCxnSpPr>
        <p:spPr>
          <a:xfrm flipH="1">
            <a:off x="10711568" y="3280341"/>
            <a:ext cx="563032" cy="1298976"/>
          </a:xfrm>
          <a:prstGeom prst="bentConnector4">
            <a:avLst>
              <a:gd name="adj1" fmla="val -22557"/>
              <a:gd name="adj2" fmla="val 5592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18" name="TextBox 217">
            <a:extLst>
              <a:ext uri="{FF2B5EF4-FFF2-40B4-BE49-F238E27FC236}">
                <a16:creationId xmlns:a16="http://schemas.microsoft.com/office/drawing/2014/main" id="{80E208CB-2B7C-436C-B9E5-516CB7681F76}"/>
              </a:ext>
            </a:extLst>
          </p:cNvPr>
          <p:cNvSpPr txBox="1"/>
          <p:nvPr/>
        </p:nvSpPr>
        <p:spPr>
          <a:xfrm>
            <a:off x="9986081" y="4579317"/>
            <a:ext cx="1450974" cy="523220"/>
          </a:xfrm>
          <a:prstGeom prst="rect">
            <a:avLst/>
          </a:prstGeom>
          <a:noFill/>
          <a:ln>
            <a:solidFill>
              <a:schemeClr val="tx1"/>
            </a:solidFill>
          </a:ln>
        </p:spPr>
        <p:txBody>
          <a:bodyPr wrap="square" rtlCol="0">
            <a:spAutoFit/>
          </a:bodyPr>
          <a:lstStyle/>
          <a:p>
            <a:pPr algn="ctr"/>
            <a:r>
              <a:rPr lang="en-US" sz="1400" dirty="0"/>
              <a:t>Update in database</a:t>
            </a:r>
            <a:endParaRPr lang="en-IN" sz="1400" dirty="0"/>
          </a:p>
        </p:txBody>
      </p:sp>
      <p:cxnSp>
        <p:nvCxnSpPr>
          <p:cNvPr id="51" name="Straight Arrow Connector 50">
            <a:extLst>
              <a:ext uri="{FF2B5EF4-FFF2-40B4-BE49-F238E27FC236}">
                <a16:creationId xmlns:a16="http://schemas.microsoft.com/office/drawing/2014/main" id="{822767C9-860F-42C2-AAFC-ACC434C11977}"/>
              </a:ext>
            </a:extLst>
          </p:cNvPr>
          <p:cNvCxnSpPr>
            <a:cxnSpLocks/>
            <a:stCxn id="27" idx="3"/>
            <a:endCxn id="404" idx="1"/>
          </p:cNvCxnSpPr>
          <p:nvPr/>
        </p:nvCxnSpPr>
        <p:spPr>
          <a:xfrm flipV="1">
            <a:off x="2115226" y="1210111"/>
            <a:ext cx="1073155" cy="656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17" name="TextBox 116">
            <a:extLst>
              <a:ext uri="{FF2B5EF4-FFF2-40B4-BE49-F238E27FC236}">
                <a16:creationId xmlns:a16="http://schemas.microsoft.com/office/drawing/2014/main" id="{E5537A03-066E-4230-BB8D-01E0A7CDE101}"/>
              </a:ext>
            </a:extLst>
          </p:cNvPr>
          <p:cNvSpPr txBox="1"/>
          <p:nvPr/>
        </p:nvSpPr>
        <p:spPr>
          <a:xfrm>
            <a:off x="3474967" y="1539553"/>
            <a:ext cx="423590" cy="307777"/>
          </a:xfrm>
          <a:prstGeom prst="rect">
            <a:avLst/>
          </a:prstGeom>
          <a:noFill/>
        </p:spPr>
        <p:txBody>
          <a:bodyPr wrap="square" rtlCol="0">
            <a:spAutoFit/>
          </a:bodyPr>
          <a:lstStyle/>
          <a:p>
            <a:r>
              <a:rPr lang="en-US" sz="1400" dirty="0"/>
              <a:t>NO</a:t>
            </a:r>
            <a:endParaRPr lang="en-IN" sz="1400" dirty="0"/>
          </a:p>
        </p:txBody>
      </p:sp>
      <p:cxnSp>
        <p:nvCxnSpPr>
          <p:cNvPr id="111" name="Straight Connector 110">
            <a:extLst>
              <a:ext uri="{FF2B5EF4-FFF2-40B4-BE49-F238E27FC236}">
                <a16:creationId xmlns:a16="http://schemas.microsoft.com/office/drawing/2014/main" id="{C7961ADF-8313-4A0D-A06B-5A927CD52ADB}"/>
              </a:ext>
            </a:extLst>
          </p:cNvPr>
          <p:cNvCxnSpPr>
            <a:cxnSpLocks/>
            <a:endCxn id="59" idx="0"/>
          </p:cNvCxnSpPr>
          <p:nvPr/>
        </p:nvCxnSpPr>
        <p:spPr>
          <a:xfrm>
            <a:off x="5434669" y="2104993"/>
            <a:ext cx="0" cy="40614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10" name="TextBox 209">
            <a:extLst>
              <a:ext uri="{FF2B5EF4-FFF2-40B4-BE49-F238E27FC236}">
                <a16:creationId xmlns:a16="http://schemas.microsoft.com/office/drawing/2014/main" id="{5F258F8F-2AD7-432C-AE02-A67D6AC1CA15}"/>
              </a:ext>
            </a:extLst>
          </p:cNvPr>
          <p:cNvSpPr txBox="1"/>
          <p:nvPr/>
        </p:nvSpPr>
        <p:spPr>
          <a:xfrm>
            <a:off x="4532828" y="939417"/>
            <a:ext cx="475443" cy="307777"/>
          </a:xfrm>
          <a:prstGeom prst="rect">
            <a:avLst/>
          </a:prstGeom>
          <a:noFill/>
        </p:spPr>
        <p:txBody>
          <a:bodyPr wrap="square" rtlCol="0">
            <a:spAutoFit/>
          </a:bodyPr>
          <a:lstStyle/>
          <a:p>
            <a:r>
              <a:rPr lang="en-US" sz="1400" dirty="0"/>
              <a:t>YES</a:t>
            </a:r>
            <a:endParaRPr lang="en-IN" sz="1400" dirty="0"/>
          </a:p>
        </p:txBody>
      </p:sp>
      <p:cxnSp>
        <p:nvCxnSpPr>
          <p:cNvPr id="283" name="Connector: Elbow 282">
            <a:extLst>
              <a:ext uri="{FF2B5EF4-FFF2-40B4-BE49-F238E27FC236}">
                <a16:creationId xmlns:a16="http://schemas.microsoft.com/office/drawing/2014/main" id="{0D0C8D5C-61C4-40E0-97F5-9106FFD028F3}"/>
              </a:ext>
            </a:extLst>
          </p:cNvPr>
          <p:cNvCxnSpPr>
            <a:stCxn id="112" idx="2"/>
            <a:endCxn id="75" idx="1"/>
          </p:cNvCxnSpPr>
          <p:nvPr/>
        </p:nvCxnSpPr>
        <p:spPr>
          <a:xfrm rot="5400000">
            <a:off x="581825" y="5397095"/>
            <a:ext cx="1937652" cy="203233"/>
          </a:xfrm>
          <a:prstGeom prst="bentConnector4">
            <a:avLst>
              <a:gd name="adj1" fmla="val 46029"/>
              <a:gd name="adj2" fmla="val 21248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6" name="TextBox 285">
            <a:extLst>
              <a:ext uri="{FF2B5EF4-FFF2-40B4-BE49-F238E27FC236}">
                <a16:creationId xmlns:a16="http://schemas.microsoft.com/office/drawing/2014/main" id="{41B608C6-42C7-4D3A-AD1B-94143771990B}"/>
              </a:ext>
            </a:extLst>
          </p:cNvPr>
          <p:cNvSpPr txBox="1"/>
          <p:nvPr/>
        </p:nvSpPr>
        <p:spPr>
          <a:xfrm>
            <a:off x="370801" y="3215351"/>
            <a:ext cx="797894" cy="369332"/>
          </a:xfrm>
          <a:prstGeom prst="rect">
            <a:avLst/>
          </a:prstGeom>
          <a:noFill/>
          <a:ln>
            <a:solidFill>
              <a:schemeClr val="tx1"/>
            </a:solidFill>
          </a:ln>
        </p:spPr>
        <p:txBody>
          <a:bodyPr wrap="square" rtlCol="0">
            <a:spAutoFit/>
          </a:bodyPr>
          <a:lstStyle/>
          <a:p>
            <a:r>
              <a:rPr lang="en-US" b="1" dirty="0"/>
              <a:t>START</a:t>
            </a:r>
            <a:endParaRPr lang="en-IN" b="1" dirty="0"/>
          </a:p>
        </p:txBody>
      </p:sp>
      <p:cxnSp>
        <p:nvCxnSpPr>
          <p:cNvPr id="297" name="Straight Arrow Connector 296">
            <a:extLst>
              <a:ext uri="{FF2B5EF4-FFF2-40B4-BE49-F238E27FC236}">
                <a16:creationId xmlns:a16="http://schemas.microsoft.com/office/drawing/2014/main" id="{7951B452-2D65-44F2-8C20-7F3AE93CF9F7}"/>
              </a:ext>
            </a:extLst>
          </p:cNvPr>
          <p:cNvCxnSpPr>
            <a:cxnSpLocks/>
            <a:stCxn id="286" idx="3"/>
            <a:endCxn id="5" idx="1"/>
          </p:cNvCxnSpPr>
          <p:nvPr/>
        </p:nvCxnSpPr>
        <p:spPr>
          <a:xfrm>
            <a:off x="1168695" y="3400017"/>
            <a:ext cx="7170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8" name="TextBox 297">
            <a:extLst>
              <a:ext uri="{FF2B5EF4-FFF2-40B4-BE49-F238E27FC236}">
                <a16:creationId xmlns:a16="http://schemas.microsoft.com/office/drawing/2014/main" id="{DB11AF8D-7AF8-46B9-A116-A6C06F56FA84}"/>
              </a:ext>
            </a:extLst>
          </p:cNvPr>
          <p:cNvSpPr txBox="1"/>
          <p:nvPr/>
        </p:nvSpPr>
        <p:spPr>
          <a:xfrm>
            <a:off x="10381573" y="5855145"/>
            <a:ext cx="673836" cy="369332"/>
          </a:xfrm>
          <a:prstGeom prst="rect">
            <a:avLst/>
          </a:prstGeom>
          <a:noFill/>
          <a:ln>
            <a:solidFill>
              <a:schemeClr val="tx1"/>
            </a:solidFill>
          </a:ln>
        </p:spPr>
        <p:txBody>
          <a:bodyPr wrap="square" rtlCol="0">
            <a:spAutoFit/>
          </a:bodyPr>
          <a:lstStyle/>
          <a:p>
            <a:pPr algn="ctr"/>
            <a:r>
              <a:rPr lang="en-US" b="1" dirty="0"/>
              <a:t>STOP</a:t>
            </a:r>
            <a:endParaRPr lang="en-IN" b="1" dirty="0"/>
          </a:p>
        </p:txBody>
      </p:sp>
      <p:cxnSp>
        <p:nvCxnSpPr>
          <p:cNvPr id="301" name="Straight Arrow Connector 300">
            <a:extLst>
              <a:ext uri="{FF2B5EF4-FFF2-40B4-BE49-F238E27FC236}">
                <a16:creationId xmlns:a16="http://schemas.microsoft.com/office/drawing/2014/main" id="{D700112F-5AAD-4C4D-A3B5-DA5213DA78EB}"/>
              </a:ext>
            </a:extLst>
          </p:cNvPr>
          <p:cNvCxnSpPr>
            <a:cxnSpLocks/>
            <a:stCxn id="218" idx="2"/>
            <a:endCxn id="298" idx="0"/>
          </p:cNvCxnSpPr>
          <p:nvPr/>
        </p:nvCxnSpPr>
        <p:spPr>
          <a:xfrm>
            <a:off x="10711568" y="5102537"/>
            <a:ext cx="6923" cy="7526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4" name="Diamond 403">
            <a:extLst>
              <a:ext uri="{FF2B5EF4-FFF2-40B4-BE49-F238E27FC236}">
                <a16:creationId xmlns:a16="http://schemas.microsoft.com/office/drawing/2014/main" id="{880F2E84-21D6-46A2-94AD-2630D0C3223D}"/>
              </a:ext>
            </a:extLst>
          </p:cNvPr>
          <p:cNvSpPr/>
          <p:nvPr/>
        </p:nvSpPr>
        <p:spPr>
          <a:xfrm>
            <a:off x="3188381" y="766319"/>
            <a:ext cx="1362419" cy="88758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407" name="TextBox 406">
            <a:extLst>
              <a:ext uri="{FF2B5EF4-FFF2-40B4-BE49-F238E27FC236}">
                <a16:creationId xmlns:a16="http://schemas.microsoft.com/office/drawing/2014/main" id="{F5E421A0-20E4-4D0D-B097-FDED14EC340E}"/>
              </a:ext>
            </a:extLst>
          </p:cNvPr>
          <p:cNvSpPr txBox="1"/>
          <p:nvPr/>
        </p:nvSpPr>
        <p:spPr>
          <a:xfrm>
            <a:off x="3354256" y="952035"/>
            <a:ext cx="1025521" cy="523220"/>
          </a:xfrm>
          <a:prstGeom prst="rect">
            <a:avLst/>
          </a:prstGeom>
          <a:noFill/>
        </p:spPr>
        <p:txBody>
          <a:bodyPr wrap="square" rtlCol="0">
            <a:spAutoFit/>
          </a:bodyPr>
          <a:lstStyle/>
          <a:p>
            <a:pPr algn="ctr"/>
            <a:r>
              <a:rPr lang="en-US" sz="1400" dirty="0"/>
              <a:t>Verification success</a:t>
            </a:r>
            <a:endParaRPr lang="en-IN" sz="1400" dirty="0"/>
          </a:p>
        </p:txBody>
      </p:sp>
      <p:sp>
        <p:nvSpPr>
          <p:cNvPr id="424" name="Diamond 423">
            <a:extLst>
              <a:ext uri="{FF2B5EF4-FFF2-40B4-BE49-F238E27FC236}">
                <a16:creationId xmlns:a16="http://schemas.microsoft.com/office/drawing/2014/main" id="{FB759873-3E7E-426F-9500-0DBD41E99B56}"/>
              </a:ext>
            </a:extLst>
          </p:cNvPr>
          <p:cNvSpPr/>
          <p:nvPr/>
        </p:nvSpPr>
        <p:spPr>
          <a:xfrm>
            <a:off x="7031953" y="3621559"/>
            <a:ext cx="1226543" cy="95775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4" name="TextBox 433">
            <a:extLst>
              <a:ext uri="{FF2B5EF4-FFF2-40B4-BE49-F238E27FC236}">
                <a16:creationId xmlns:a16="http://schemas.microsoft.com/office/drawing/2014/main" id="{723323E6-6718-4D5C-BDE8-5F166F94E855}"/>
              </a:ext>
            </a:extLst>
          </p:cNvPr>
          <p:cNvSpPr txBox="1"/>
          <p:nvPr/>
        </p:nvSpPr>
        <p:spPr>
          <a:xfrm>
            <a:off x="7113219" y="3833006"/>
            <a:ext cx="1064574" cy="523220"/>
          </a:xfrm>
          <a:prstGeom prst="rect">
            <a:avLst/>
          </a:prstGeom>
          <a:noFill/>
        </p:spPr>
        <p:txBody>
          <a:bodyPr wrap="square" rtlCol="0">
            <a:spAutoFit/>
          </a:bodyPr>
          <a:lstStyle/>
          <a:p>
            <a:pPr algn="ctr"/>
            <a:r>
              <a:rPr lang="en-US" sz="1400" dirty="0"/>
              <a:t>Matching process</a:t>
            </a:r>
            <a:endParaRPr lang="en-IN" sz="1400" dirty="0"/>
          </a:p>
        </p:txBody>
      </p:sp>
      <p:sp>
        <p:nvSpPr>
          <p:cNvPr id="439" name="TextBox 438">
            <a:extLst>
              <a:ext uri="{FF2B5EF4-FFF2-40B4-BE49-F238E27FC236}">
                <a16:creationId xmlns:a16="http://schemas.microsoft.com/office/drawing/2014/main" id="{B7695F20-E0AB-4806-8E3B-DC4C630C2F12}"/>
              </a:ext>
            </a:extLst>
          </p:cNvPr>
          <p:cNvSpPr txBox="1"/>
          <p:nvPr/>
        </p:nvSpPr>
        <p:spPr>
          <a:xfrm>
            <a:off x="7254082" y="3371278"/>
            <a:ext cx="457375" cy="307777"/>
          </a:xfrm>
          <a:prstGeom prst="rect">
            <a:avLst/>
          </a:prstGeom>
          <a:noFill/>
        </p:spPr>
        <p:txBody>
          <a:bodyPr wrap="square" rtlCol="0">
            <a:spAutoFit/>
          </a:bodyPr>
          <a:lstStyle/>
          <a:p>
            <a:r>
              <a:rPr lang="en-US" sz="1400" dirty="0"/>
              <a:t>YES</a:t>
            </a:r>
            <a:endParaRPr lang="en-IN" sz="1400" dirty="0"/>
          </a:p>
        </p:txBody>
      </p:sp>
      <p:sp>
        <p:nvSpPr>
          <p:cNvPr id="72" name="Title 1">
            <a:extLst>
              <a:ext uri="{FF2B5EF4-FFF2-40B4-BE49-F238E27FC236}">
                <a16:creationId xmlns:a16="http://schemas.microsoft.com/office/drawing/2014/main" id="{8119A9D5-4109-4BC4-A035-87FD2F3E7BF5}"/>
              </a:ext>
            </a:extLst>
          </p:cNvPr>
          <p:cNvSpPr txBox="1">
            <a:spLocks/>
          </p:cNvSpPr>
          <p:nvPr/>
        </p:nvSpPr>
        <p:spPr>
          <a:xfrm>
            <a:off x="1971740" y="268118"/>
            <a:ext cx="10532102" cy="6204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FLOW DIAGRAM</a:t>
            </a:r>
            <a:endParaRPr lang="en-IN" sz="4000" b="1" dirty="0">
              <a:latin typeface="Times New Roman" panose="02020603050405020304" pitchFamily="18" charset="0"/>
              <a:cs typeface="Times New Roman" panose="02020603050405020304" pitchFamily="18" charset="0"/>
            </a:endParaRPr>
          </a:p>
        </p:txBody>
      </p:sp>
      <p:sp>
        <p:nvSpPr>
          <p:cNvPr id="74" name="Slide Number Placeholder 2">
            <a:extLst>
              <a:ext uri="{FF2B5EF4-FFF2-40B4-BE49-F238E27FC236}">
                <a16:creationId xmlns:a16="http://schemas.microsoft.com/office/drawing/2014/main" id="{79B41890-F1D7-46A8-B423-4DE852A1445C}"/>
              </a:ext>
            </a:extLst>
          </p:cNvPr>
          <p:cNvSpPr>
            <a:spLocks noGrp="1"/>
          </p:cNvSpPr>
          <p:nvPr>
            <p:ph type="sldNum" sz="quarter" idx="12"/>
          </p:nvPr>
        </p:nvSpPr>
        <p:spPr>
          <a:xfrm>
            <a:off x="8478520" y="6356350"/>
            <a:ext cx="2743200" cy="365125"/>
          </a:xfrm>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8</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91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AABE-C5D3-4992-985E-813DFF2BD437}"/>
              </a:ext>
            </a:extLst>
          </p:cNvPr>
          <p:cNvSpPr>
            <a:spLocks noGrp="1"/>
          </p:cNvSpPr>
          <p:nvPr>
            <p:ph type="title"/>
          </p:nvPr>
        </p:nvSpPr>
        <p:spPr>
          <a:xfrm>
            <a:off x="838200" y="324485"/>
            <a:ext cx="10515600" cy="1325563"/>
          </a:xfrm>
        </p:spPr>
        <p:txBody>
          <a:bodyPr/>
          <a:lstStyle/>
          <a:p>
            <a:pPr algn="ctr"/>
            <a:r>
              <a:rPr lang="en-US" b="1" dirty="0">
                <a:latin typeface="Times New Roman" panose="02020603050405020304" pitchFamily="18" charset="0"/>
                <a:cs typeface="Times New Roman" panose="02020603050405020304" pitchFamily="18" charset="0"/>
              </a:rPr>
              <a:t>SYSTEM AND SOFTWARE SPECIFICATIOS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E937F5-5BA7-46A5-AE22-3FA0DE352731}"/>
              </a:ext>
            </a:extLst>
          </p:cNvPr>
          <p:cNvSpPr>
            <a:spLocks noGrp="1"/>
          </p:cNvSpPr>
          <p:nvPr>
            <p:ph idx="1"/>
          </p:nvPr>
        </p:nvSpPr>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HARDWARE</a:t>
            </a: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Processor: Intel Core i5 or higher</a:t>
            </a:r>
            <a:endParaRPr lang="en-IN" sz="2900" b="0" dirty="0">
              <a:solidFill>
                <a:schemeClr val="tx1">
                  <a:lumMod val="95000"/>
                  <a:lumOff val="5000"/>
                </a:schemeClr>
              </a:solidFill>
              <a:effectLst/>
            </a:endParaRP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RAM: 8 GB or higher</a:t>
            </a:r>
            <a:endParaRPr lang="en-IN" sz="2900" b="0" dirty="0">
              <a:solidFill>
                <a:schemeClr val="tx1">
                  <a:lumMod val="95000"/>
                  <a:lumOff val="5000"/>
                </a:schemeClr>
              </a:solidFill>
              <a:effectLst/>
            </a:endParaRP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OS: Windows 10</a:t>
            </a:r>
            <a:endParaRPr lang="en-IN" sz="2900" b="0" dirty="0">
              <a:solidFill>
                <a:schemeClr val="tx1">
                  <a:lumMod val="95000"/>
                  <a:lumOff val="5000"/>
                </a:schemeClr>
              </a:solidFill>
              <a:effectLst/>
            </a:endParaRP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Fingerprint Scanner</a:t>
            </a:r>
            <a:endParaRPr lang="en-IN" sz="2900" b="0" dirty="0">
              <a:solidFill>
                <a:schemeClr val="tx1">
                  <a:lumMod val="95000"/>
                  <a:lumOff val="5000"/>
                </a:schemeClr>
              </a:solidFill>
              <a:effectLst/>
            </a:endParaRP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Camera QR Code Scanner </a:t>
            </a:r>
            <a:endParaRPr lang="en-IN" sz="2900" b="0" dirty="0">
              <a:solidFill>
                <a:schemeClr val="tx1">
                  <a:lumMod val="95000"/>
                  <a:lumOff val="5000"/>
                </a:schemeClr>
              </a:solidFill>
              <a:effectLst/>
            </a:endParaRPr>
          </a:p>
          <a:p>
            <a:pPr marL="422910" marR="2273618" algn="just" rtl="0"/>
            <a:r>
              <a:rPr lang="en-IN" sz="2900" b="0" i="0" u="none" strike="noStrike" dirty="0">
                <a:solidFill>
                  <a:schemeClr val="tx1">
                    <a:lumMod val="95000"/>
                    <a:lumOff val="5000"/>
                  </a:schemeClr>
                </a:solidFill>
                <a:effectLst/>
                <a:latin typeface="Times New Roman" panose="02020603050405020304" pitchFamily="18" charset="0"/>
              </a:rPr>
              <a:t>Mobile Devices for QR code Scanning</a:t>
            </a:r>
            <a:endParaRPr lang="en-US" sz="2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900" b="1" dirty="0">
                <a:latin typeface="Times New Roman" panose="02020603050405020304" pitchFamily="18" charset="0"/>
                <a:cs typeface="Times New Roman" panose="02020603050405020304" pitchFamily="18" charset="0"/>
              </a:rPr>
              <a:t>SOFTWARE</a:t>
            </a:r>
          </a:p>
          <a:p>
            <a:r>
              <a:rPr lang="en-IN" dirty="0">
                <a:latin typeface="Times New Roman" panose="02020603050405020304" pitchFamily="18" charset="0"/>
                <a:cs typeface="Times New Roman" panose="02020603050405020304" pitchFamily="18" charset="0"/>
              </a:rPr>
              <a:t>Frontend : </a:t>
            </a:r>
            <a:r>
              <a:rPr lang="en-IN" dirty="0" err="1">
                <a:latin typeface="Times New Roman" panose="02020603050405020304" pitchFamily="18" charset="0"/>
                <a:cs typeface="Times New Roman" panose="02020603050405020304" pitchFamily="18" charset="0"/>
              </a:rPr>
              <a:t>DotNet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Backend : </a:t>
            </a:r>
            <a:r>
              <a:rPr lang="en-IN" dirty="0" err="1">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Database : MySQL</a:t>
            </a:r>
          </a:p>
          <a:p>
            <a:r>
              <a:rPr lang="en-US" dirty="0">
                <a:latin typeface="Times New Roman" panose="02020603050405020304" pitchFamily="18" charset="0"/>
                <a:cs typeface="Times New Roman" panose="02020603050405020304" pitchFamily="18" charset="0"/>
              </a:rPr>
              <a:t>Biometrics: Digital Persona SDK</a:t>
            </a:r>
          </a:p>
        </p:txBody>
      </p:sp>
      <p:sp>
        <p:nvSpPr>
          <p:cNvPr id="4" name="Slide Number Placeholder 3">
            <a:extLst>
              <a:ext uri="{FF2B5EF4-FFF2-40B4-BE49-F238E27FC236}">
                <a16:creationId xmlns:a16="http://schemas.microsoft.com/office/drawing/2014/main" id="{BF4CBF3A-3C8E-89DE-4463-C8EFBFC0538F}"/>
              </a:ext>
            </a:extLst>
          </p:cNvPr>
          <p:cNvSpPr>
            <a:spLocks noGrp="1"/>
          </p:cNvSpPr>
          <p:nvPr>
            <p:ph type="sldNum" sz="quarter" idx="12"/>
          </p:nvPr>
        </p:nvSpPr>
        <p:spPr/>
        <p:txBody>
          <a:bodyPr/>
          <a:lstStyle/>
          <a:p>
            <a:fld id="{F464A4F4-9EE9-45BB-928D-3A76CDE65F5D}" type="slidenum">
              <a:rPr lang="en-US" sz="1800" b="1" smtClean="0">
                <a:solidFill>
                  <a:schemeClr val="tx1"/>
                </a:solidFill>
                <a:latin typeface="Times New Roman" panose="02020603050405020304" pitchFamily="18" charset="0"/>
                <a:cs typeface="Times New Roman" panose="02020603050405020304" pitchFamily="18" charset="0"/>
              </a:rPr>
              <a:t>9</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3514</TotalTime>
  <Words>1348</Words>
  <Application>Microsoft Office PowerPoint</Application>
  <PresentationFormat>Widescreen</PresentationFormat>
  <Paragraphs>217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Wingdings 2</vt:lpstr>
      <vt:lpstr>Office Theme</vt:lpstr>
      <vt:lpstr>PowerPoint Presentation</vt:lpstr>
      <vt:lpstr>OBJECTIVE</vt:lpstr>
      <vt:lpstr>EXISTING SYSTEM</vt:lpstr>
      <vt:lpstr>PROPOSED SYSTEM</vt:lpstr>
      <vt:lpstr>PowerPoint Presentation</vt:lpstr>
      <vt:lpstr>PowerPoint Presentation</vt:lpstr>
      <vt:lpstr>PowerPoint Presentation</vt:lpstr>
      <vt:lpstr>PowerPoint Presentation</vt:lpstr>
      <vt:lpstr>SYSTEM AND SOFTWARE SPECIFICATIOS</vt:lpstr>
      <vt:lpstr>MODULES</vt:lpstr>
      <vt:lpstr>MODULE EXPLANATION</vt:lpstr>
      <vt:lpstr>PowerPoint Presentation</vt:lpstr>
      <vt:lpstr>MODULE EXPLANATION</vt:lpstr>
      <vt:lpstr>PowerPoint Presentation</vt:lpstr>
      <vt:lpstr>MODULE EXPLANATION</vt:lpstr>
      <vt:lpstr>PowerPoint Presentation</vt:lpstr>
      <vt:lpstr>MODULE EXPLANATION</vt:lpstr>
      <vt:lpstr>PowerPoint Presentation</vt:lpstr>
      <vt:lpstr>ADVANTAGES</vt:lpstr>
      <vt:lpstr>APPLICATIONS</vt:lpstr>
      <vt:lpstr>CONCLUSION</vt:lpstr>
      <vt:lpstr>SCREENSHOTS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Joel</dc:creator>
  <cp:lastModifiedBy>Adhithiyan M</cp:lastModifiedBy>
  <cp:revision>45</cp:revision>
  <dcterms:created xsi:type="dcterms:W3CDTF">2023-03-13T18:08:49Z</dcterms:created>
  <dcterms:modified xsi:type="dcterms:W3CDTF">2024-12-04T10:47:53Z</dcterms:modified>
</cp:coreProperties>
</file>