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921" r:id="rId2"/>
    <p:sldMasterId id="2147483958" r:id="rId3"/>
    <p:sldMasterId id="2147483994" r:id="rId4"/>
  </p:sldMasterIdLst>
  <p:notesMasterIdLst>
    <p:notesMasterId r:id="rId17"/>
  </p:notesMasterIdLst>
  <p:sldIdLst>
    <p:sldId id="256" r:id="rId5"/>
    <p:sldId id="257" r:id="rId6"/>
    <p:sldId id="258" r:id="rId7"/>
    <p:sldId id="259" r:id="rId8"/>
    <p:sldId id="260" r:id="rId9"/>
    <p:sldId id="261" r:id="rId10"/>
    <p:sldId id="262" r:id="rId11"/>
    <p:sldId id="269" r:id="rId12"/>
    <p:sldId id="270"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ELCOT\Desktop\SACHITA%20M%20%20EXCEL%20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[SACHITA M  EXCEL SHEET.xlsx]Work Sheet!PivotTable2</c:name>
    <c:fmtId val="40"/>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9066015848499829E-2"/>
          <c:y val="0.22774349152301909"/>
          <c:w val="0.63645967761509004"/>
          <c:h val="0.55170319926225442"/>
        </c:manualLayout>
      </c:layout>
      <c:bar3DChart>
        <c:barDir val="bar"/>
        <c:grouping val="clustered"/>
        <c:varyColors val="0"/>
        <c:ser>
          <c:idx val="0"/>
          <c:order val="0"/>
          <c:tx>
            <c:strRef>
              <c:f>'Work Sheet'!$B$3:$B$4</c:f>
              <c:strCache>
                <c:ptCount val="1"/>
                <c:pt idx="0">
                  <c:v>1</c:v>
                </c:pt>
              </c:strCache>
            </c:strRef>
          </c:tx>
          <c:spPr>
            <a:solidFill>
              <a:schemeClr val="accent1"/>
            </a:solidFill>
            <a:ln>
              <a:noFill/>
            </a:ln>
            <a:effectLst/>
            <a:sp3d/>
          </c:spPr>
          <c:invertIfNegative val="0"/>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271</c:v>
                </c:pt>
              </c:numCache>
            </c:numRef>
          </c:val>
          <c:extLst>
            <c:ext xmlns:c16="http://schemas.microsoft.com/office/drawing/2014/chart" uri="{C3380CC4-5D6E-409C-BE32-E72D297353CC}">
              <c16:uniqueId val="{00000000-04E6-42C5-91EC-C321D67E3774}"/>
            </c:ext>
          </c:extLst>
        </c:ser>
        <c:ser>
          <c:idx val="1"/>
          <c:order val="1"/>
          <c:tx>
            <c:strRef>
              <c:f>'Work Sheet'!$C$3:$C$4</c:f>
              <c:strCache>
                <c:ptCount val="1"/>
                <c:pt idx="0">
                  <c:v>2</c:v>
                </c:pt>
              </c:strCache>
            </c:strRef>
          </c:tx>
          <c:spPr>
            <a:solidFill>
              <a:schemeClr val="accent2"/>
            </a:solidFill>
            <a:ln>
              <a:noFill/>
            </a:ln>
            <a:effectLst/>
            <a:sp3d/>
          </c:spPr>
          <c:invertIfNegative val="0"/>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1020</c:v>
                </c:pt>
              </c:numCache>
            </c:numRef>
          </c:val>
          <c:extLst>
            <c:ext xmlns:c16="http://schemas.microsoft.com/office/drawing/2014/chart" uri="{C3380CC4-5D6E-409C-BE32-E72D297353CC}">
              <c16:uniqueId val="{00000001-04E6-42C5-91EC-C321D67E3774}"/>
            </c:ext>
          </c:extLst>
        </c:ser>
        <c:ser>
          <c:idx val="2"/>
          <c:order val="2"/>
          <c:tx>
            <c:strRef>
              <c:f>'Work Sheet'!$D$3:$D$4</c:f>
              <c:strCache>
                <c:ptCount val="1"/>
                <c:pt idx="0">
                  <c:v>3</c:v>
                </c:pt>
              </c:strCache>
            </c:strRef>
          </c:tx>
          <c:spPr>
            <a:solidFill>
              <a:schemeClr val="accent3"/>
            </a:solidFill>
            <a:ln>
              <a:noFill/>
            </a:ln>
            <a:effectLst/>
            <a:sp3d/>
          </c:spPr>
          <c:invertIfNegative val="0"/>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4590</c:v>
                </c:pt>
              </c:numCache>
            </c:numRef>
          </c:val>
          <c:extLst>
            <c:ext xmlns:c16="http://schemas.microsoft.com/office/drawing/2014/chart" uri="{C3380CC4-5D6E-409C-BE32-E72D297353CC}">
              <c16:uniqueId val="{00000002-04E6-42C5-91EC-C321D67E3774}"/>
            </c:ext>
          </c:extLst>
        </c:ser>
        <c:ser>
          <c:idx val="3"/>
          <c:order val="3"/>
          <c:tx>
            <c:strRef>
              <c:f>'Work Sheet'!$E$3:$E$4</c:f>
              <c:strCache>
                <c:ptCount val="1"/>
                <c:pt idx="0">
                  <c:v>4</c:v>
                </c:pt>
              </c:strCache>
            </c:strRef>
          </c:tx>
          <c:spPr>
            <a:solidFill>
              <a:schemeClr val="accent4"/>
            </a:solidFill>
            <a:ln>
              <a:noFill/>
            </a:ln>
            <a:effectLst/>
            <a:sp3d/>
          </c:spPr>
          <c:invertIfNegative val="0"/>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1676</c:v>
                </c:pt>
              </c:numCache>
            </c:numRef>
          </c:val>
          <c:extLst>
            <c:ext xmlns:c16="http://schemas.microsoft.com/office/drawing/2014/chart" uri="{C3380CC4-5D6E-409C-BE32-E72D297353CC}">
              <c16:uniqueId val="{00000003-04E6-42C5-91EC-C321D67E3774}"/>
            </c:ext>
          </c:extLst>
        </c:ser>
        <c:ser>
          <c:idx val="4"/>
          <c:order val="4"/>
          <c:tx>
            <c:strRef>
              <c:f>'Work Sheet'!$F$3:$F$4</c:f>
              <c:strCache>
                <c:ptCount val="1"/>
                <c:pt idx="0">
                  <c:v>5</c:v>
                </c:pt>
              </c:strCache>
            </c:strRef>
          </c:tx>
          <c:spPr>
            <a:solidFill>
              <a:schemeClr val="accent5"/>
            </a:solidFill>
            <a:ln>
              <a:noFill/>
            </a:ln>
            <a:effectLst/>
            <a:sp3d/>
          </c:spPr>
          <c:invertIfNegative val="0"/>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1350</c:v>
                </c:pt>
              </c:numCache>
            </c:numRef>
          </c:val>
          <c:extLst>
            <c:ext xmlns:c16="http://schemas.microsoft.com/office/drawing/2014/chart" uri="{C3380CC4-5D6E-409C-BE32-E72D297353CC}">
              <c16:uniqueId val="{00000004-04E6-42C5-91EC-C321D67E3774}"/>
            </c:ext>
          </c:extLst>
        </c:ser>
        <c:dLbls>
          <c:showLegendKey val="0"/>
          <c:showVal val="0"/>
          <c:showCatName val="0"/>
          <c:showSerName val="0"/>
          <c:showPercent val="0"/>
          <c:showBubbleSize val="0"/>
        </c:dLbls>
        <c:gapWidth val="150"/>
        <c:shape val="box"/>
        <c:axId val="319312496"/>
        <c:axId val="319316024"/>
        <c:axId val="0"/>
      </c:bar3DChart>
      <c:catAx>
        <c:axId val="319312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316024"/>
        <c:crosses val="autoZero"/>
        <c:auto val="1"/>
        <c:lblAlgn val="ctr"/>
        <c:lblOffset val="100"/>
        <c:noMultiLvlLbl val="0"/>
      </c:catAx>
      <c:valAx>
        <c:axId val="3193160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312496"/>
        <c:crosses val="autoZero"/>
        <c:crossBetween val="between"/>
      </c:valAx>
      <c:spPr>
        <a:noFill/>
        <a:ln>
          <a:noFill/>
        </a:ln>
        <a:effectLst/>
      </c:spPr>
    </c:plotArea>
    <c:legend>
      <c:legendPos val="r"/>
      <c:layout>
        <c:manualLayout>
          <c:xMode val="edge"/>
          <c:yMode val="edge"/>
          <c:x val="0.73596181789822712"/>
          <c:y val="0.36232957366815632"/>
          <c:w val="0.23666662525518367"/>
          <c:h val="0.410820843656225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6811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0461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42779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71292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3867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8347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395314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105282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03487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5431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39277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4886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302915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4156841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727025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68682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1883877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96846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667988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70329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1318878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5237831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78471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074303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1880215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71065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880408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505674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461084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1788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874551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889293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6661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GB"/>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1230071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6213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5975803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1665195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8321169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GB"/>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5801271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620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688195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0958521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2234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9796646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30703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3127269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247698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6098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9802444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5406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89235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01424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4.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57679594"/>
      </p:ext>
    </p:extLst>
  </p:cSld>
  <p:clrMap bg1="dk1" tx1="lt1" bg2="dk2"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685220968"/>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4217434"/>
      </p:ext>
    </p:extLst>
  </p:cSld>
  <p:clrMap bg1="dk1" tx1="lt1" bg2="dk2"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 id="214748401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4096" y="1441977"/>
            <a:ext cx="1897661" cy="1344839"/>
            <a:chOff x="410747" y="1218496"/>
            <a:chExt cx="1897661" cy="1344839"/>
          </a:xfrm>
        </p:grpSpPr>
        <p:sp>
          <p:nvSpPr>
            <p:cNvPr id="3" name="object 3"/>
            <p:cNvSpPr/>
            <p:nvPr/>
          </p:nvSpPr>
          <p:spPr>
            <a:xfrm>
              <a:off x="410747" y="1666875"/>
              <a:ext cx="1228725" cy="89646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660708" y="1218496"/>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255958" y="211754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354144" y="571525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51481" y="284490"/>
            <a:ext cx="12081481" cy="1617109"/>
          </a:xfrm>
          <a:prstGeom prst="rect">
            <a:avLst/>
          </a:prstGeom>
        </p:spPr>
        <p:txBody>
          <a:bodyPr vert="horz" wrap="square" lIns="0" tIns="16510" rIns="0" bIns="0" rtlCol="0">
            <a:spAutoFit/>
          </a:bodyPr>
          <a:lstStyle/>
          <a:p>
            <a:pPr marL="3213735">
              <a:spcBef>
                <a:spcPts val="130"/>
              </a:spcBef>
            </a:pPr>
            <a:r>
              <a:rPr lang="en-US" sz="3600" b="1" dirty="0">
                <a:solidFill>
                  <a:srgbClr val="002060"/>
                </a:solidFill>
                <a:latin typeface="Times New Roman" panose="02020603050405020304" pitchFamily="18" charset="0"/>
                <a:cs typeface="Times New Roman" panose="02020603050405020304" pitchFamily="18" charset="0"/>
              </a:rPr>
              <a:t>Employee Data Analysis using Excel</a:t>
            </a:r>
            <a:r>
              <a:rPr lang="en-US" sz="3600" b="1" i="0" dirty="0">
                <a:solidFill>
                  <a:srgbClr val="002060"/>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84131" y="3657649"/>
            <a:ext cx="9910763" cy="1938992"/>
          </a:xfrm>
          <a:prstGeom prst="rect">
            <a:avLst/>
          </a:prstGeom>
          <a:noFill/>
        </p:spPr>
        <p:txBody>
          <a:bodyPr wrap="square" rtlCol="0">
            <a:spAutoFit/>
          </a:bodyPr>
          <a:lstStyle/>
          <a:p>
            <a:r>
              <a:rPr lang="en-US" sz="2400" b="1" dirty="0"/>
              <a:t>STUDENT NAME</a:t>
            </a:r>
            <a:r>
              <a:rPr lang="en-US" sz="2400" dirty="0"/>
              <a:t>: RAGUL K</a:t>
            </a:r>
          </a:p>
          <a:p>
            <a:r>
              <a:rPr lang="en-US" sz="2400" b="1" dirty="0"/>
              <a:t>REGISTER NO: </a:t>
            </a:r>
            <a:r>
              <a:rPr lang="en-US" sz="2400" dirty="0"/>
              <a:t>312203798 /  F0EDD0539883FD29B9D4337D9F720EA9                                                                      </a:t>
            </a:r>
            <a:r>
              <a:rPr lang="en-US" sz="2400" b="1" dirty="0"/>
              <a:t>DEPARTMENT: </a:t>
            </a:r>
            <a:r>
              <a:rPr lang="en-US" sz="2400" dirty="0"/>
              <a:t>DEPARTMENT OF COMMERCE</a:t>
            </a:r>
          </a:p>
          <a:p>
            <a:r>
              <a:rPr lang="en-US" sz="2400" b="1" dirty="0"/>
              <a:t>COLLEGE: </a:t>
            </a:r>
            <a:r>
              <a:rPr lang="en-US" sz="2400" dirty="0"/>
              <a:t>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4" name="Chart 13">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371473755"/>
              </p:ext>
            </p:extLst>
          </p:nvPr>
        </p:nvGraphicFramePr>
        <p:xfrm>
          <a:off x="755333" y="1900237"/>
          <a:ext cx="8198168" cy="45672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544D6E-6389-0139-83BB-305892D18371}"/>
              </a:ext>
            </a:extLst>
          </p:cNvPr>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normal employees are performing better than the other employees. </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female employees rather than the normal employees.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10750" y="499164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81800" y="1094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68265"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9298078" cy="1446550"/>
          </a:xfrm>
          <a:prstGeom prst="rect">
            <a:avLst/>
          </a:prstGeom>
          <a:noFill/>
        </p:spPr>
        <p:txBody>
          <a:bodyPr wrap="square" rtlCol="0">
            <a:spAutoFit/>
          </a:bodyPr>
          <a:lstStyle/>
          <a:p>
            <a:r>
              <a:rPr lang="en-US" sz="4400" b="1" dirty="0">
                <a:solidFill>
                  <a:srgbClr val="0F0F0F"/>
                </a:solidFill>
                <a:latin typeface="Aharoni" panose="02010803020104030203" pitchFamily="2" charset="-79"/>
                <a:cs typeface="Aharoni" panose="02010803020104030203" pitchFamily="2" charset="-79"/>
              </a:rPr>
              <a:t>Employee Performance Analysis using Excel</a:t>
            </a:r>
            <a:endParaRPr lang="en-IN" sz="2800" dirty="0">
              <a:solidFill>
                <a:srgbClr val="7030A0"/>
              </a:solidFill>
              <a:latin typeface="Aharoni" panose="02010803020104030203" pitchFamily="2" charset="-79"/>
              <a:cs typeface="Aharoni" panose="02010803020104030203"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8D3F0B-CEE3-3125-CF66-BD3FAD8CED1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id="{6B0EA301-70B9-815B-881E-77791078BF1B}"/>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val="23783783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439</TotalTime>
  <Words>682</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12</vt:i4>
      </vt:variant>
    </vt:vector>
  </HeadingPairs>
  <TitlesOfParts>
    <vt:vector size="27" baseType="lpstr">
      <vt:lpstr>Aharoni</vt:lpstr>
      <vt:lpstr>Arial</vt:lpstr>
      <vt:lpstr>Bookman Old Style</vt:lpstr>
      <vt:lpstr>Calibri</vt:lpstr>
      <vt:lpstr>Calibri Light</vt:lpstr>
      <vt:lpstr>Roboto</vt:lpstr>
      <vt:lpstr>Rockwell</vt:lpstr>
      <vt:lpstr>Times New Roman</vt:lpstr>
      <vt:lpstr>Trebuchet MS</vt:lpstr>
      <vt:lpstr>Tw Cen MT</vt:lpstr>
      <vt:lpstr>Wingdings</vt:lpstr>
      <vt:lpstr>Office Theme</vt:lpstr>
      <vt:lpstr>Celestial</vt:lpstr>
      <vt:lpstr>Droplet</vt:lpstr>
      <vt:lpstr>Damask</vt:lpstr>
      <vt:lpstr>Employee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 k</cp:lastModifiedBy>
  <cp:revision>29</cp:revision>
  <dcterms:created xsi:type="dcterms:W3CDTF">2024-03-29T15:07:22Z</dcterms:created>
  <dcterms:modified xsi:type="dcterms:W3CDTF">2024-10-06T18:03:29Z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