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2" r:id="rId4"/>
  </p:sldMasterIdLst>
  <p:notesMasterIdLst>
    <p:notesMasterId r:id="rId17"/>
  </p:notesMasterIdLst>
  <p:handoutMasterIdLst>
    <p:handoutMasterId r:id="rId18"/>
  </p:handoutMasterIdLst>
  <p:sldIdLst>
    <p:sldId id="256" r:id="rId5"/>
    <p:sldId id="258" r:id="rId6"/>
    <p:sldId id="264" r:id="rId7"/>
    <p:sldId id="260" r:id="rId8"/>
    <p:sldId id="261" r:id="rId9"/>
    <p:sldId id="263" r:id="rId10"/>
    <p:sldId id="265" r:id="rId11"/>
    <p:sldId id="267"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4/5/2024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8299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190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7826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46415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2411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053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960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881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623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339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805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62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68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155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1703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312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274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4/5/2024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4236829"/>
      </p:ext>
    </p:extLst>
  </p:cSld>
  <p:clrMap bg1="dk1" tx1="lt1" bg2="dk2" tx2="lt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660433" y="1466462"/>
            <a:ext cx="8825658" cy="1696616"/>
          </a:xfrm>
        </p:spPr>
        <p:txBody>
          <a:bodyPr>
            <a:normAutofit/>
          </a:bodyPr>
          <a:lstStyle/>
          <a:p>
            <a:pPr algn="ctr"/>
            <a:r>
              <a:rPr lang="en" sz="4000" b="1" dirty="0"/>
              <a:t>Restaurant Reservation Chatbot</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lnSpcReduction="10000"/>
          </a:bodyPr>
          <a:lstStyle/>
          <a:p>
            <a:pPr marL="0" lvl="0" indent="0" algn="l" rtl="0">
              <a:spcBef>
                <a:spcPts val="0"/>
              </a:spcBef>
              <a:spcAft>
                <a:spcPts val="0"/>
              </a:spcAft>
              <a:buNone/>
            </a:pPr>
            <a:r>
              <a:rPr lang="en-US" sz="1800" dirty="0"/>
              <a:t>Presented By –</a:t>
            </a:r>
            <a:r>
              <a:rPr lang="en-US" sz="1800" dirty="0" err="1"/>
              <a:t>Ragul</a:t>
            </a:r>
            <a:r>
              <a:rPr lang="en-US" sz="1800" dirty="0"/>
              <a:t> S</a:t>
            </a:r>
          </a:p>
          <a:p>
            <a:pPr marL="0" lvl="0" indent="0" algn="l" rtl="0">
              <a:spcBef>
                <a:spcPts val="0"/>
              </a:spcBef>
              <a:spcAft>
                <a:spcPts val="0"/>
              </a:spcAft>
              <a:buNone/>
            </a:pPr>
            <a:r>
              <a:rPr lang="en-US" sz="1800" dirty="0"/>
              <a:t>University College of Engineering Villupuram</a:t>
            </a:r>
          </a:p>
          <a:p>
            <a:pPr marL="0" lvl="0" indent="0" algn="l" rtl="0">
              <a:spcBef>
                <a:spcPts val="0"/>
              </a:spcBef>
              <a:spcAft>
                <a:spcPts val="0"/>
              </a:spcAft>
              <a:buNone/>
            </a:pPr>
            <a:r>
              <a:rPr lang="en-US" sz="1800" dirty="0"/>
              <a:t>B.E CSE (3</a:t>
            </a:r>
            <a:r>
              <a:rPr lang="en-US" sz="1800" baseline="30000" dirty="0"/>
              <a:t>rd</a:t>
            </a:r>
            <a:r>
              <a:rPr lang="en-US" sz="1800" dirty="0"/>
              <a:t> Year)</a:t>
            </a: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79BD-65EC-C6B4-E74E-7541CB02ACF6}"/>
              </a:ext>
            </a:extLst>
          </p:cNvPr>
          <p:cNvSpPr>
            <a:spLocks noGrp="1"/>
          </p:cNvSpPr>
          <p:nvPr>
            <p:ph type="title"/>
          </p:nvPr>
        </p:nvSpPr>
        <p:spPr/>
        <p:txBody>
          <a:bodyPr>
            <a:normAutofit/>
          </a:bodyPr>
          <a:lstStyle/>
          <a:p>
            <a:r>
              <a:rPr lang="en-US" sz="4000" b="1" u="sng" dirty="0">
                <a:latin typeface="DM Sans" pitchFamily="2" charset="0"/>
              </a:rPr>
              <a:t>Results</a:t>
            </a:r>
            <a:endParaRPr lang="en-IN" sz="4000" b="1" u="sng" dirty="0">
              <a:latin typeface="DM Sans" pitchFamily="2" charset="0"/>
            </a:endParaRPr>
          </a:p>
        </p:txBody>
      </p:sp>
      <p:sp>
        <p:nvSpPr>
          <p:cNvPr id="3" name="Content Placeholder 2">
            <a:extLst>
              <a:ext uri="{FF2B5EF4-FFF2-40B4-BE49-F238E27FC236}">
                <a16:creationId xmlns:a16="http://schemas.microsoft.com/office/drawing/2014/main" id="{C7633B67-254D-D921-8FD5-3178B639A181}"/>
              </a:ext>
            </a:extLst>
          </p:cNvPr>
          <p:cNvSpPr>
            <a:spLocks noGrp="1"/>
          </p:cNvSpPr>
          <p:nvPr>
            <p:ph idx="1"/>
          </p:nvPr>
        </p:nvSpPr>
        <p:spPr>
          <a:xfrm>
            <a:off x="753980" y="1764632"/>
            <a:ext cx="10716126" cy="4026569"/>
          </a:xfrm>
        </p:spPr>
        <p:txBody>
          <a:bodyPr>
            <a:normAutofit/>
          </a:bodyPr>
          <a:lstStyle/>
          <a:p>
            <a:pPr algn="l"/>
            <a:br>
              <a:rPr lang="en-US" b="0" i="0" dirty="0">
                <a:solidFill>
                  <a:srgbClr val="ECECEC"/>
                </a:solidFill>
                <a:effectLst/>
                <a:latin typeface="Söhne"/>
              </a:rPr>
            </a:br>
            <a:r>
              <a:rPr lang="en-US" b="0" i="0" dirty="0">
                <a:solidFill>
                  <a:srgbClr val="ECECEC"/>
                </a:solidFill>
                <a:effectLst/>
                <a:latin typeface="Söhne"/>
              </a:rPr>
              <a:t>The chatbot consistently delivered accurate responses to a range of user inquiries, earning praise for its reliability.</a:t>
            </a:r>
          </a:p>
          <a:p>
            <a:pPr algn="l"/>
            <a:r>
              <a:rPr lang="en-US" b="0" i="0" dirty="0">
                <a:solidFill>
                  <a:srgbClr val="ECECEC"/>
                </a:solidFill>
                <a:effectLst/>
                <a:latin typeface="Söhne"/>
              </a:rPr>
              <a:t>Users found it effortless to interact with the bot, appreciating its understanding and adept responses to diverse queries.</a:t>
            </a:r>
          </a:p>
          <a:p>
            <a:pPr algn="l"/>
            <a:r>
              <a:rPr lang="en-US" b="0" i="0" dirty="0">
                <a:solidFill>
                  <a:srgbClr val="ECECEC"/>
                </a:solidFill>
                <a:effectLst/>
                <a:latin typeface="Söhne"/>
              </a:rPr>
              <a:t>Benefiting from training on a wide array of conversations, the chatbot seamlessly adapted to different topics and user requirements.</a:t>
            </a:r>
          </a:p>
          <a:p>
            <a:pPr algn="l"/>
            <a:r>
              <a:rPr lang="en-US" b="0" i="0" dirty="0">
                <a:solidFill>
                  <a:srgbClr val="ECECEC"/>
                </a:solidFill>
                <a:effectLst/>
                <a:latin typeface="Söhne"/>
              </a:rPr>
              <a:t>Regular assessments ensured the chatbot's reliability, maintaining a low error rate in its responses.</a:t>
            </a:r>
          </a:p>
          <a:p>
            <a:pPr algn="l"/>
            <a:r>
              <a:rPr lang="en-US" b="0" i="0" dirty="0">
                <a:solidFill>
                  <a:srgbClr val="ECECEC"/>
                </a:solidFill>
                <a:effectLst/>
                <a:latin typeface="Söhne"/>
              </a:rPr>
              <a:t>Continuously learning from interactions, the chatbot progressively improved, effectively meeting the evolving needs of its users.</a:t>
            </a:r>
          </a:p>
          <a:p>
            <a:endParaRPr lang="en-IN" dirty="0"/>
          </a:p>
        </p:txBody>
      </p:sp>
    </p:spTree>
    <p:extLst>
      <p:ext uri="{BB962C8B-B14F-4D97-AF65-F5344CB8AC3E}">
        <p14:creationId xmlns:p14="http://schemas.microsoft.com/office/powerpoint/2010/main" val="192334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6F0D82-FAFB-7902-119B-B2F112C72051}"/>
              </a:ext>
            </a:extLst>
          </p:cNvPr>
          <p:cNvPicPr>
            <a:picLocks noChangeAspect="1"/>
          </p:cNvPicPr>
          <p:nvPr/>
        </p:nvPicPr>
        <p:blipFill rotWithShape="1">
          <a:blip r:embed="rId2"/>
          <a:srcRect r="28943"/>
          <a:stretch/>
        </p:blipFill>
        <p:spPr>
          <a:xfrm>
            <a:off x="529389" y="368968"/>
            <a:ext cx="11229473" cy="6079958"/>
          </a:xfrm>
          <a:prstGeom prst="rect">
            <a:avLst/>
          </a:prstGeom>
        </p:spPr>
      </p:pic>
      <p:pic>
        <p:nvPicPr>
          <p:cNvPr id="4" name="Picture 3">
            <a:extLst>
              <a:ext uri="{FF2B5EF4-FFF2-40B4-BE49-F238E27FC236}">
                <a16:creationId xmlns:a16="http://schemas.microsoft.com/office/drawing/2014/main" id="{0AE04010-C87A-7B49-A62A-E377CDA3960A}"/>
              </a:ext>
            </a:extLst>
          </p:cNvPr>
          <p:cNvPicPr>
            <a:picLocks noChangeAspect="1"/>
          </p:cNvPicPr>
          <p:nvPr/>
        </p:nvPicPr>
        <p:blipFill rotWithShape="1">
          <a:blip r:embed="rId3"/>
          <a:srcRect l="29101" t="10924" r="29245" b="3451"/>
          <a:stretch/>
        </p:blipFill>
        <p:spPr>
          <a:xfrm>
            <a:off x="568515" y="1063131"/>
            <a:ext cx="4741421" cy="5193290"/>
          </a:xfrm>
          <a:prstGeom prst="rect">
            <a:avLst/>
          </a:prstGeom>
        </p:spPr>
      </p:pic>
    </p:spTree>
    <p:extLst>
      <p:ext uri="{BB962C8B-B14F-4D97-AF65-F5344CB8AC3E}">
        <p14:creationId xmlns:p14="http://schemas.microsoft.com/office/powerpoint/2010/main" val="825235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055D21-2F21-FE79-B037-93AF2ADD9B26}"/>
              </a:ext>
            </a:extLst>
          </p:cNvPr>
          <p:cNvPicPr>
            <a:picLocks noChangeAspect="1"/>
          </p:cNvPicPr>
          <p:nvPr/>
        </p:nvPicPr>
        <p:blipFill>
          <a:blip r:embed="rId2"/>
          <a:stretch>
            <a:fillRect/>
          </a:stretch>
        </p:blipFill>
        <p:spPr>
          <a:xfrm>
            <a:off x="415531" y="308380"/>
            <a:ext cx="11503753" cy="4921346"/>
          </a:xfrm>
          <a:prstGeom prst="roundRect">
            <a:avLst>
              <a:gd name="adj" fmla="val 8594"/>
            </a:avLst>
          </a:prstGeom>
          <a:solidFill>
            <a:srgbClr val="FFFFFF">
              <a:shade val="85000"/>
            </a:srgbClr>
          </a:solidFill>
          <a:ln>
            <a:noFill/>
          </a:ln>
          <a:effectLst/>
        </p:spPr>
      </p:pic>
      <p:sp>
        <p:nvSpPr>
          <p:cNvPr id="6" name="TextBox 5">
            <a:extLst>
              <a:ext uri="{FF2B5EF4-FFF2-40B4-BE49-F238E27FC236}">
                <a16:creationId xmlns:a16="http://schemas.microsoft.com/office/drawing/2014/main" id="{A37A0E0B-7A54-A929-F612-1C4090692C2E}"/>
              </a:ext>
            </a:extLst>
          </p:cNvPr>
          <p:cNvSpPr txBox="1"/>
          <p:nvPr/>
        </p:nvSpPr>
        <p:spPr>
          <a:xfrm>
            <a:off x="1736557" y="5588351"/>
            <a:ext cx="8771021" cy="646331"/>
          </a:xfrm>
          <a:prstGeom prst="rect">
            <a:avLst/>
          </a:prstGeom>
          <a:noFill/>
        </p:spPr>
        <p:txBody>
          <a:bodyPr wrap="square">
            <a:spAutoFit/>
          </a:bodyPr>
          <a:lstStyle/>
          <a:p>
            <a:r>
              <a:rPr lang="en-IN" sz="1800" b="1" dirty="0">
                <a:latin typeface="DM Sans" pitchFamily="2" charset="0"/>
              </a:rPr>
              <a:t>Flask Server Handling the User Query and sending Appropriate Responses Back to the Web Application</a:t>
            </a:r>
          </a:p>
        </p:txBody>
      </p:sp>
    </p:spTree>
    <p:extLst>
      <p:ext uri="{BB962C8B-B14F-4D97-AF65-F5344CB8AC3E}">
        <p14:creationId xmlns:p14="http://schemas.microsoft.com/office/powerpoint/2010/main" val="330021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IN" sz="4400" u="sng" dirty="0"/>
              <a:t>Problem Statement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marL="0" lvl="0" indent="0" rtl="0">
              <a:spcBef>
                <a:spcPts val="0"/>
              </a:spcBef>
              <a:spcAft>
                <a:spcPts val="0"/>
              </a:spcAft>
              <a:buNone/>
            </a:pPr>
            <a:r>
              <a:rPr lang="en-US" sz="2400" b="0" i="0" dirty="0">
                <a:solidFill>
                  <a:schemeClr val="tx1">
                    <a:lumMod val="95000"/>
                  </a:schemeClr>
                </a:solidFill>
                <a:effectLst/>
                <a:latin typeface="Söhne"/>
              </a:rPr>
              <a:t>Develop a restaurant reservation chatbot capable of assisting users in making reservations, providing information about the restaurant, and handling inquiries related to the menu, operating hours, and special requests. The chatbot should employ a neural network-based model trained on a dataset of intents and responses, enabling it to understand user queries and generate appropriate responses.</a:t>
            </a:r>
            <a:endParaRPr lang="en-US" sz="2400" dirty="0">
              <a:solidFill>
                <a:schemeClr val="tx1">
                  <a:lumMod val="95000"/>
                </a:schemeClr>
              </a:solidFill>
            </a:endParaRP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1504-BDE8-8936-ECEE-1A90A989E2EA}"/>
              </a:ext>
            </a:extLst>
          </p:cNvPr>
          <p:cNvSpPr>
            <a:spLocks noGrp="1"/>
          </p:cNvSpPr>
          <p:nvPr>
            <p:ph type="title"/>
          </p:nvPr>
        </p:nvSpPr>
        <p:spPr/>
        <p:txBody>
          <a:bodyPr/>
          <a:lstStyle/>
          <a:p>
            <a:r>
              <a:rPr lang="en-IN" b="1" u="sng" dirty="0">
                <a:latin typeface="DM Sans" pitchFamily="2" charset="0"/>
              </a:rPr>
              <a:t>Project Overview</a:t>
            </a:r>
            <a:endParaRPr lang="en-IN" b="1" dirty="0">
              <a:latin typeface="DM Sans" pitchFamily="2" charset="0"/>
            </a:endParaRPr>
          </a:p>
        </p:txBody>
      </p:sp>
      <p:sp>
        <p:nvSpPr>
          <p:cNvPr id="3" name="Content Placeholder 2">
            <a:extLst>
              <a:ext uri="{FF2B5EF4-FFF2-40B4-BE49-F238E27FC236}">
                <a16:creationId xmlns:a16="http://schemas.microsoft.com/office/drawing/2014/main" id="{A9B426C1-1A2D-10BD-0A28-DAB10EAAA8A9}"/>
              </a:ext>
            </a:extLst>
          </p:cNvPr>
          <p:cNvSpPr>
            <a:spLocks noGrp="1"/>
          </p:cNvSpPr>
          <p:nvPr>
            <p:ph idx="1"/>
          </p:nvPr>
        </p:nvSpPr>
        <p:spPr>
          <a:xfrm>
            <a:off x="1125371" y="1668379"/>
            <a:ext cx="9574714" cy="4491790"/>
          </a:xfrm>
        </p:spPr>
        <p:txBody>
          <a:bodyPr>
            <a:normAutofit/>
          </a:bodyPr>
          <a:lstStyle/>
          <a:p>
            <a:pPr marL="0" indent="0">
              <a:buNone/>
            </a:pPr>
            <a:r>
              <a:rPr lang="en-US" b="0" i="0" dirty="0">
                <a:solidFill>
                  <a:srgbClr val="ECECEC"/>
                </a:solidFill>
                <a:effectLst/>
                <a:latin typeface="Söhne"/>
              </a:rPr>
              <a:t>The Restaurant Reservation Chatbot project aims to develop an AI-powered system for facilitating restaurant reservations, providing information, and handling inquiries. Using NLP techniques and machine learning, the chatbot interprets user messages, recognizes intents, and generates appropriate responses. Key components include an NLP model, intent recognition system, dynamic response generation, reservation management, user interface, deployment, and testing. The chatbot streamlines reservation processes, enhances customer engagement, and improves the dining experience by offering a user-friendly interface for seamless interaction. It aims to increase customer satisfaction while showcasing the potential of AI in hospitality.</a:t>
            </a:r>
            <a:endParaRPr lang="en-IN" dirty="0"/>
          </a:p>
        </p:txBody>
      </p:sp>
    </p:spTree>
    <p:extLst>
      <p:ext uri="{BB962C8B-B14F-4D97-AF65-F5344CB8AC3E}">
        <p14:creationId xmlns:p14="http://schemas.microsoft.com/office/powerpoint/2010/main" val="37837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IN" sz="4400" b="1" u="sng" dirty="0">
                <a:latin typeface="DM Sans" pitchFamily="2" charset="0"/>
              </a:rPr>
              <a:t>Who Are The End Users?</a:t>
            </a:r>
            <a:endParaRPr lang="en-US" sz="4400" b="1" dirty="0">
              <a:latin typeface="DM Sans" pitchFamily="2"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141410" y="2249486"/>
            <a:ext cx="9735137" cy="3541714"/>
          </a:xfrm>
        </p:spPr>
        <p:txBody>
          <a:bodyPr>
            <a:normAutofit/>
          </a:bodyPr>
          <a:lstStyle/>
          <a:p>
            <a:pPr marL="457200" lvl="1" indent="0">
              <a:buNone/>
            </a:pPr>
            <a:r>
              <a:rPr lang="en-US" sz="2800" b="0" i="0" dirty="0">
                <a:solidFill>
                  <a:srgbClr val="ECECEC"/>
                </a:solidFill>
                <a:effectLst/>
                <a:latin typeface="Söhne"/>
              </a:rPr>
              <a:t>The end users of the Restaurant Reservation Chatbot include potential customers seeking assistance with table reservations, exploring the menu, and obtaining restaurant information. Additionally, business owners can leverage the technology to enhance customer engagement, streamline operations, and improve service quality, maximizing their business potential.</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841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IN" sz="4400" u="sng" dirty="0"/>
              <a:t>Our Solution &amp; Its Proposition </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689811" y="1816349"/>
            <a:ext cx="10651958" cy="4135271"/>
          </a:xfrm>
        </p:spPr>
        <p:txBody>
          <a:bodyPr>
            <a:normAutofit/>
          </a:bodyPr>
          <a:lstStyle/>
          <a:p>
            <a:pPr marL="457200" lvl="1" indent="0">
              <a:buNone/>
            </a:pPr>
            <a:r>
              <a:rPr lang="en-US" sz="2400" b="0" i="0" dirty="0">
                <a:solidFill>
                  <a:srgbClr val="ECECEC"/>
                </a:solidFill>
                <a:effectLst/>
                <a:latin typeface="Söhne"/>
              </a:rPr>
              <a:t>Our solution involves developing a tailored chatbot specifically designed for restaurants, emphasizing simplicity and effectiveness. Utilizing basic Python tools like NLTK, our chatbot promptly understands and responds to customer messages. It automates reservation tasks, generating unique booking IDs and reducing errors, thereby streamlining the booking process and improving operational efficiency. Through learning from interactions, our chatbot continually improves, ensuring it remains helpful and relevant over time. Overall, it offers a straightforward and valuable tool for restaurant owners to enhance customer service and streamline operations. We created this chatbot using AI machine learning techniques, initially training the model with a dataset, integrating it with Flask, and designing a user-friendly interface.</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831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IN" sz="4400" b="1" u="sng" dirty="0">
                <a:latin typeface="DM Sans" pitchFamily="2" charset="0"/>
              </a:rPr>
              <a:t>The Wow In Our Solution</a:t>
            </a:r>
            <a:endParaRPr lang="en-US" sz="4400" b="1" dirty="0">
              <a:latin typeface="DM Sans" pitchFamily="2"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marL="285750" lvl="0" indent="-285750" rtl="0">
              <a:spcBef>
                <a:spcPts val="0"/>
              </a:spcBef>
              <a:spcAft>
                <a:spcPts val="0"/>
              </a:spcAft>
              <a:buFont typeface="Wingdings" panose="05000000000000000000" pitchFamily="2" charset="2"/>
              <a:buChar char="Ø"/>
            </a:pPr>
            <a:r>
              <a:rPr lang="en-US" sz="2400" dirty="0">
                <a:solidFill>
                  <a:schemeClr val="tx1">
                    <a:lumMod val="95000"/>
                  </a:schemeClr>
                </a:solidFill>
                <a:latin typeface="Söhne"/>
              </a:rPr>
              <a:t>Visually appealing user interface</a:t>
            </a:r>
          </a:p>
          <a:p>
            <a:pPr marL="285750" lvl="0" indent="-285750" rtl="0">
              <a:spcBef>
                <a:spcPts val="0"/>
              </a:spcBef>
              <a:spcAft>
                <a:spcPts val="0"/>
              </a:spcAft>
              <a:buFont typeface="Wingdings" panose="05000000000000000000" pitchFamily="2" charset="2"/>
              <a:buChar char="Ø"/>
            </a:pPr>
            <a:r>
              <a:rPr lang="en-US" sz="2400" dirty="0">
                <a:solidFill>
                  <a:schemeClr val="tx1">
                    <a:lumMod val="95000"/>
                  </a:schemeClr>
                </a:solidFill>
                <a:latin typeface="Söhne"/>
              </a:rPr>
              <a:t>Responsive interaction</a:t>
            </a:r>
          </a:p>
          <a:p>
            <a:pPr marL="285750" lvl="0" indent="-285750" rtl="0">
              <a:spcBef>
                <a:spcPts val="0"/>
              </a:spcBef>
              <a:spcAft>
                <a:spcPts val="0"/>
              </a:spcAft>
              <a:buFont typeface="Wingdings" panose="05000000000000000000" pitchFamily="2" charset="2"/>
              <a:buChar char="Ø"/>
            </a:pPr>
            <a:r>
              <a:rPr lang="en-US" sz="2400" dirty="0">
                <a:solidFill>
                  <a:schemeClr val="tx1">
                    <a:lumMod val="95000"/>
                  </a:schemeClr>
                </a:solidFill>
                <a:latin typeface="Söhne"/>
              </a:rPr>
              <a:t>Accuracy rate achieved</a:t>
            </a:r>
          </a:p>
          <a:p>
            <a:pPr marL="285750" lvl="0" indent="-285750" rtl="0">
              <a:spcBef>
                <a:spcPts val="0"/>
              </a:spcBef>
              <a:spcAft>
                <a:spcPts val="0"/>
              </a:spcAft>
              <a:buFont typeface="Wingdings" panose="05000000000000000000" pitchFamily="2" charset="2"/>
              <a:buChar char="Ø"/>
            </a:pPr>
            <a:r>
              <a:rPr lang="en-US" sz="2400" dirty="0">
                <a:solidFill>
                  <a:schemeClr val="tx1">
                    <a:lumMod val="95000"/>
                  </a:schemeClr>
                </a:solidFill>
                <a:latin typeface="Söhne"/>
              </a:rPr>
              <a:t>Simple to understand</a:t>
            </a:r>
          </a:p>
          <a:p>
            <a:pPr marL="285750" lvl="0" indent="-285750" rtl="0">
              <a:spcBef>
                <a:spcPts val="0"/>
              </a:spcBef>
              <a:spcAft>
                <a:spcPts val="0"/>
              </a:spcAft>
              <a:buFont typeface="Wingdings" panose="05000000000000000000" pitchFamily="2" charset="2"/>
              <a:buChar char="Ø"/>
            </a:pPr>
            <a:r>
              <a:rPr lang="en-US" sz="2400" dirty="0">
                <a:solidFill>
                  <a:schemeClr val="tx1">
                    <a:lumMod val="95000"/>
                  </a:schemeClr>
                </a:solidFill>
                <a:latin typeface="Söhne"/>
              </a:rPr>
              <a:t>Simple to use</a:t>
            </a:r>
            <a:endParaRPr lang="en-US" sz="2400" dirty="0">
              <a:solidFill>
                <a:schemeClr val="tx1">
                  <a:lumMod val="95000"/>
                </a:schemeClr>
              </a:solidFill>
            </a:endParaRPr>
          </a:p>
        </p:txBody>
      </p:sp>
    </p:spTree>
    <p:extLst>
      <p:ext uri="{BB962C8B-B14F-4D97-AF65-F5344CB8AC3E}">
        <p14:creationId xmlns:p14="http://schemas.microsoft.com/office/powerpoint/2010/main" val="190261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099D-F3C9-9F33-D29E-60534692921B}"/>
              </a:ext>
            </a:extLst>
          </p:cNvPr>
          <p:cNvSpPr>
            <a:spLocks noGrp="1"/>
          </p:cNvSpPr>
          <p:nvPr>
            <p:ph type="title"/>
          </p:nvPr>
        </p:nvSpPr>
        <p:spPr>
          <a:xfrm>
            <a:off x="1317876" y="618518"/>
            <a:ext cx="9905998" cy="1478570"/>
          </a:xfrm>
        </p:spPr>
        <p:txBody>
          <a:bodyPr>
            <a:normAutofit/>
          </a:bodyPr>
          <a:lstStyle/>
          <a:p>
            <a:r>
              <a:rPr lang="en-US" sz="4400" b="1" u="sng" dirty="0">
                <a:latin typeface="DM Sans" pitchFamily="2" charset="0"/>
              </a:rPr>
              <a:t>Modelling</a:t>
            </a:r>
            <a:endParaRPr lang="en-IN" sz="4400" b="1" u="sng" dirty="0">
              <a:latin typeface="DM Sans" pitchFamily="2" charset="0"/>
            </a:endParaRPr>
          </a:p>
        </p:txBody>
      </p:sp>
      <p:sp>
        <p:nvSpPr>
          <p:cNvPr id="3" name="Content Placeholder 2">
            <a:extLst>
              <a:ext uri="{FF2B5EF4-FFF2-40B4-BE49-F238E27FC236}">
                <a16:creationId xmlns:a16="http://schemas.microsoft.com/office/drawing/2014/main" id="{2806013A-6D69-47E3-67EA-FD3658372364}"/>
              </a:ext>
            </a:extLst>
          </p:cNvPr>
          <p:cNvSpPr>
            <a:spLocks noGrp="1"/>
          </p:cNvSpPr>
          <p:nvPr>
            <p:ph idx="1"/>
          </p:nvPr>
        </p:nvSpPr>
        <p:spPr/>
        <p:txBody>
          <a:bodyPr>
            <a:normAutofit/>
          </a:bodyPr>
          <a:lstStyle/>
          <a:p>
            <a:pPr algn="l"/>
            <a:r>
              <a:rPr lang="en-US" b="0" i="0" dirty="0">
                <a:solidFill>
                  <a:srgbClr val="ECECEC"/>
                </a:solidFill>
                <a:effectLst/>
                <a:latin typeface="Söhne"/>
              </a:rPr>
              <a:t>In the modeling process, we start by extracting training data from a JSON file containing intents, patterns, and responses for a wide array of user queries.</a:t>
            </a:r>
          </a:p>
          <a:p>
            <a:pPr algn="l"/>
            <a:r>
              <a:rPr lang="en-US" b="0" i="0" dirty="0">
                <a:solidFill>
                  <a:srgbClr val="ECECEC"/>
                </a:solidFill>
                <a:effectLst/>
                <a:latin typeface="Söhne"/>
              </a:rPr>
              <a:t>To prepare the data for training the neural network model, we employ data preprocessing techniques such as tokenization and stemming, ensuring optimal input for the model.</a:t>
            </a:r>
          </a:p>
          <a:p>
            <a:pPr algn="l"/>
            <a:r>
              <a:rPr lang="en-US" b="0" i="0" dirty="0">
                <a:solidFill>
                  <a:srgbClr val="ECECEC"/>
                </a:solidFill>
                <a:effectLst/>
                <a:latin typeface="Söhne"/>
              </a:rPr>
              <a:t>Our model architecture comprises densely connected layers integrated with activation functions like </a:t>
            </a:r>
            <a:r>
              <a:rPr lang="en-US" b="0" i="0" dirty="0" err="1">
                <a:solidFill>
                  <a:srgbClr val="ECECEC"/>
                </a:solidFill>
                <a:effectLst/>
                <a:latin typeface="Söhne"/>
              </a:rPr>
              <a:t>ReLU</a:t>
            </a:r>
            <a:r>
              <a:rPr lang="en-US" b="0" i="0" dirty="0">
                <a:solidFill>
                  <a:srgbClr val="ECECEC"/>
                </a:solidFill>
                <a:effectLst/>
                <a:latin typeface="Söhne"/>
              </a:rPr>
              <a:t> and </a:t>
            </a:r>
            <a:r>
              <a:rPr lang="en-US" b="0" i="0" dirty="0" err="1">
                <a:solidFill>
                  <a:srgbClr val="ECECEC"/>
                </a:solidFill>
                <a:effectLst/>
                <a:latin typeface="Söhne"/>
              </a:rPr>
              <a:t>softmax</a:t>
            </a:r>
            <a:r>
              <a:rPr lang="en-US" b="0" i="0" dirty="0">
                <a:solidFill>
                  <a:srgbClr val="ECECEC"/>
                </a:solidFill>
                <a:effectLst/>
                <a:latin typeface="Söhne"/>
              </a:rPr>
              <a:t>, facilitating precise intent classification and response generation.</a:t>
            </a:r>
          </a:p>
          <a:p>
            <a:pPr algn="l"/>
            <a:r>
              <a:rPr lang="en-US" b="0" i="0" dirty="0">
                <a:solidFill>
                  <a:srgbClr val="ECECEC"/>
                </a:solidFill>
                <a:effectLst/>
                <a:latin typeface="Söhne"/>
              </a:rPr>
              <a:t>During the training phase, we optimize parameters through techniques such as Adam optimization while closely monitoring performance metrics like accuracy to ensure the model's effectiveness.</a:t>
            </a:r>
          </a:p>
          <a:p>
            <a:endParaRPr lang="en-IN" dirty="0"/>
          </a:p>
        </p:txBody>
      </p:sp>
    </p:spTree>
    <p:extLst>
      <p:ext uri="{BB962C8B-B14F-4D97-AF65-F5344CB8AC3E}">
        <p14:creationId xmlns:p14="http://schemas.microsoft.com/office/powerpoint/2010/main" val="99108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74377C-981B-3760-02BF-2B2B26A80EC8}"/>
              </a:ext>
            </a:extLst>
          </p:cNvPr>
          <p:cNvPicPr>
            <a:picLocks noChangeAspect="1"/>
          </p:cNvPicPr>
          <p:nvPr/>
        </p:nvPicPr>
        <p:blipFill rotWithShape="1">
          <a:blip r:embed="rId2"/>
          <a:srcRect l="3053" t="8179" r="3137" b="8615"/>
          <a:stretch/>
        </p:blipFill>
        <p:spPr>
          <a:xfrm>
            <a:off x="907748" y="817366"/>
            <a:ext cx="10963409" cy="3225245"/>
          </a:xfrm>
          <a:prstGeom prst="rect">
            <a:avLst/>
          </a:prstGeom>
        </p:spPr>
      </p:pic>
      <p:pic>
        <p:nvPicPr>
          <p:cNvPr id="5" name="Picture 4">
            <a:extLst>
              <a:ext uri="{FF2B5EF4-FFF2-40B4-BE49-F238E27FC236}">
                <a16:creationId xmlns:a16="http://schemas.microsoft.com/office/drawing/2014/main" id="{85251E8D-A8B4-260D-0615-3EB5EE2ED086}"/>
              </a:ext>
            </a:extLst>
          </p:cNvPr>
          <p:cNvPicPr>
            <a:picLocks noChangeAspect="1"/>
          </p:cNvPicPr>
          <p:nvPr/>
        </p:nvPicPr>
        <p:blipFill rotWithShape="1">
          <a:blip r:embed="rId3"/>
          <a:srcRect l="5582" t="5753" r="5109" b="5558"/>
          <a:stretch/>
        </p:blipFill>
        <p:spPr>
          <a:xfrm>
            <a:off x="5887452" y="4186989"/>
            <a:ext cx="5630778" cy="2494547"/>
          </a:xfrm>
          <a:prstGeom prst="roundRect">
            <a:avLst>
              <a:gd name="adj" fmla="val 8594"/>
            </a:avLst>
          </a:prstGeom>
          <a:solidFill>
            <a:srgbClr val="FFFFFF">
              <a:shade val="85000"/>
            </a:srgbClr>
          </a:solidFill>
          <a:ln>
            <a:noFill/>
          </a:ln>
          <a:effectLst/>
        </p:spPr>
      </p:pic>
      <p:sp>
        <p:nvSpPr>
          <p:cNvPr id="8" name="TextBox 7">
            <a:extLst>
              <a:ext uri="{FF2B5EF4-FFF2-40B4-BE49-F238E27FC236}">
                <a16:creationId xmlns:a16="http://schemas.microsoft.com/office/drawing/2014/main" id="{7F4E3195-F34D-17B2-1FBB-433A544EF472}"/>
              </a:ext>
            </a:extLst>
          </p:cNvPr>
          <p:cNvSpPr txBox="1"/>
          <p:nvPr/>
        </p:nvSpPr>
        <p:spPr>
          <a:xfrm>
            <a:off x="1764632" y="144379"/>
            <a:ext cx="8566484" cy="523220"/>
          </a:xfrm>
          <a:prstGeom prst="rect">
            <a:avLst/>
          </a:prstGeom>
          <a:noFill/>
        </p:spPr>
        <p:txBody>
          <a:bodyPr wrap="square" rtlCol="0">
            <a:spAutoFit/>
          </a:bodyPr>
          <a:lstStyle/>
          <a:p>
            <a:r>
              <a:rPr lang="en-US" sz="2800" b="1" dirty="0">
                <a:latin typeface="DM Sans" pitchFamily="2" charset="0"/>
              </a:rPr>
              <a:t>Data Preprocessing</a:t>
            </a:r>
            <a:endParaRPr lang="en-IN" sz="2800" b="1" dirty="0">
              <a:latin typeface="DM Sans" pitchFamily="2" charset="0"/>
            </a:endParaRPr>
          </a:p>
        </p:txBody>
      </p:sp>
    </p:spTree>
    <p:extLst>
      <p:ext uri="{BB962C8B-B14F-4D97-AF65-F5344CB8AC3E}">
        <p14:creationId xmlns:p14="http://schemas.microsoft.com/office/powerpoint/2010/main" val="276857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AA72-54AE-0887-F7A7-55DCCC5E6795}"/>
              </a:ext>
            </a:extLst>
          </p:cNvPr>
          <p:cNvSpPr>
            <a:spLocks noGrp="1"/>
          </p:cNvSpPr>
          <p:nvPr>
            <p:ph type="title"/>
          </p:nvPr>
        </p:nvSpPr>
        <p:spPr>
          <a:xfrm>
            <a:off x="1029118" y="0"/>
            <a:ext cx="9905998" cy="1478570"/>
          </a:xfrm>
        </p:spPr>
        <p:txBody>
          <a:bodyPr/>
          <a:lstStyle/>
          <a:p>
            <a:r>
              <a:rPr lang="en-US" b="1" u="sng" dirty="0"/>
              <a:t>HTML, CSS AND JavaScript for CHATBOT UI</a:t>
            </a:r>
            <a:endParaRPr lang="en-IN" b="1" u="sng" dirty="0"/>
          </a:p>
        </p:txBody>
      </p:sp>
      <p:pic>
        <p:nvPicPr>
          <p:cNvPr id="4" name="Picture 3">
            <a:extLst>
              <a:ext uri="{FF2B5EF4-FFF2-40B4-BE49-F238E27FC236}">
                <a16:creationId xmlns:a16="http://schemas.microsoft.com/office/drawing/2014/main" id="{A2B2F590-1D09-CD82-A116-013014FDFC1A}"/>
              </a:ext>
            </a:extLst>
          </p:cNvPr>
          <p:cNvPicPr>
            <a:picLocks noChangeAspect="1"/>
          </p:cNvPicPr>
          <p:nvPr/>
        </p:nvPicPr>
        <p:blipFill rotWithShape="1">
          <a:blip r:embed="rId2"/>
          <a:srcRect l="4343" t="3468" r="3634" b="3306"/>
          <a:stretch/>
        </p:blipFill>
        <p:spPr>
          <a:xfrm>
            <a:off x="893507" y="1459296"/>
            <a:ext cx="6038483" cy="5259071"/>
          </a:xfrm>
          <a:prstGeom prst="rect">
            <a:avLst/>
          </a:prstGeom>
          <a:gradFill>
            <a:gsLst>
              <a:gs pos="100000">
                <a:schemeClr val="accent1">
                  <a:lumMod val="5000"/>
                  <a:lumOff val="95000"/>
                </a:schemeClr>
              </a:gs>
              <a:gs pos="100000">
                <a:schemeClr val="accent1">
                  <a:lumMod val="45000"/>
                  <a:lumOff val="55000"/>
                </a:schemeClr>
              </a:gs>
            </a:gsLst>
            <a:lin ang="5400000" scaled="1"/>
          </a:gradFill>
        </p:spPr>
      </p:pic>
      <p:pic>
        <p:nvPicPr>
          <p:cNvPr id="6" name="Picture 5">
            <a:extLst>
              <a:ext uri="{FF2B5EF4-FFF2-40B4-BE49-F238E27FC236}">
                <a16:creationId xmlns:a16="http://schemas.microsoft.com/office/drawing/2014/main" id="{D10A5BE8-B1AD-BE83-270F-85F8A57BB260}"/>
              </a:ext>
            </a:extLst>
          </p:cNvPr>
          <p:cNvPicPr>
            <a:picLocks noChangeAspect="1"/>
          </p:cNvPicPr>
          <p:nvPr/>
        </p:nvPicPr>
        <p:blipFill rotWithShape="1">
          <a:blip r:embed="rId3"/>
          <a:srcRect l="6801" t="3179" r="6396" b="3307"/>
          <a:stretch/>
        </p:blipFill>
        <p:spPr>
          <a:xfrm>
            <a:off x="7112631" y="1470192"/>
            <a:ext cx="2941185" cy="4343107"/>
          </a:xfrm>
          <a:prstGeom prst="rect">
            <a:avLst/>
          </a:prstGeom>
        </p:spPr>
      </p:pic>
    </p:spTree>
    <p:extLst>
      <p:ext uri="{BB962C8B-B14F-4D97-AF65-F5344CB8AC3E}">
        <p14:creationId xmlns:p14="http://schemas.microsoft.com/office/powerpoint/2010/main" val="3037749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23</TotalTime>
  <Words>637</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vt:lpstr>
      <vt:lpstr>Century Gothic</vt:lpstr>
      <vt:lpstr>DM Sans</vt:lpstr>
      <vt:lpstr>Rockwell</vt:lpstr>
      <vt:lpstr>Söhne</vt:lpstr>
      <vt:lpstr>Tahoma</vt:lpstr>
      <vt:lpstr>Wingdings</vt:lpstr>
      <vt:lpstr>Wingdings 3</vt:lpstr>
      <vt:lpstr>Ion</vt:lpstr>
      <vt:lpstr>Restaurant Reservation Chatbot</vt:lpstr>
      <vt:lpstr>Problem Statement</vt:lpstr>
      <vt:lpstr>Project Overview</vt:lpstr>
      <vt:lpstr>Who Are The End Users?</vt:lpstr>
      <vt:lpstr>Our Solution &amp; Its Proposition </vt:lpstr>
      <vt:lpstr>The Wow In Our Solution</vt:lpstr>
      <vt:lpstr>Modelling</vt:lpstr>
      <vt:lpstr>PowerPoint Presentation</vt:lpstr>
      <vt:lpstr>HTML, CSS AND JavaScript for CHATBOT UI</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Reservation Chatbot</dc:title>
  <dc:creator>Udiesh Kumar R</dc:creator>
  <cp:lastModifiedBy>Udiesh Kumar R</cp:lastModifiedBy>
  <cp:revision>4</cp:revision>
  <dcterms:created xsi:type="dcterms:W3CDTF">2024-04-05T01:44:53Z</dcterms:created>
  <dcterms:modified xsi:type="dcterms:W3CDTF">2024-04-05T02:25:15Z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