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2" r:id="rId3"/>
    <p:sldId id="573" r:id="rId4"/>
    <p:sldId id="581" r:id="rId5"/>
    <p:sldId id="574" r:id="rId6"/>
    <p:sldId id="575" r:id="rId7"/>
    <p:sldId id="576" r:id="rId8"/>
    <p:sldId id="582" r:id="rId9"/>
    <p:sldId id="583" r:id="rId10"/>
    <p:sldId id="584"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02/07/2025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geeksforgeeks.org/machine-learning-stock-price-prediction-using-machine-learning-in-python" TargetMode="External"/><Relationship Id="rId1" Type="http://schemas.openxmlformats.org/officeDocument/2006/relationships/slideLayout" Target="../slideLayouts/slideLayout2.xml"/><Relationship Id="rId4" Type="http://schemas.openxmlformats.org/officeDocument/2006/relationships/hyperlink" Target="Project_template_MS%20AI.ppt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67073" y="493753"/>
            <a:ext cx="4689628" cy="1748001"/>
          </a:xfrm>
        </p:spPr>
        <p:txBody>
          <a:bodyPr vert="horz" lIns="91440" tIns="45720" rIns="91440" bIns="45720" rtlCol="0">
            <a:normAutofit/>
          </a:bodyPr>
          <a:lstStyle/>
          <a:p>
            <a:r>
              <a:rPr lang="en-US" sz="3200" b="1" dirty="0">
                <a:latin typeface="Times New Roman" panose="02020603050405020304" pitchFamily="18" charset="0"/>
                <a:cs typeface="Times New Roman" panose="02020603050405020304" pitchFamily="18" charset="0"/>
              </a:rPr>
              <a:t>STOCK PRICE PREDICTION USING MACHINE LEARNING</a:t>
            </a:r>
            <a:endParaRPr lang="en-US" sz="3200" b="1" kern="1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3337" y="3373712"/>
            <a:ext cx="5035303" cy="2935247"/>
          </a:xfrm>
        </p:spPr>
        <p:txBody>
          <a:bodyPr vert="horz" lIns="91440" tIns="45720" rIns="91440" bIns="45720" rtlCol="0" anchor="t">
            <a:noAutofit/>
          </a:bodyPr>
          <a:lstStyle/>
          <a:p>
            <a:pPr algn="l">
              <a:spcAft>
                <a:spcPts val="600"/>
              </a:spcAft>
            </a:pPr>
            <a:r>
              <a:rPr lang="en-US" sz="1600" b="1" cap="all" dirty="0">
                <a:latin typeface="Times New Roman" panose="02020603050405020304" pitchFamily="18" charset="0"/>
                <a:cs typeface="Times New Roman" panose="02020603050405020304" pitchFamily="18" charset="0"/>
              </a:rPr>
              <a:t>Presented By </a:t>
            </a:r>
            <a:endParaRPr lang="en-US" sz="1600" cap="all" dirty="0">
              <a:latin typeface="Times New Roman" panose="02020603050405020304" pitchFamily="18" charset="0"/>
              <a:cs typeface="Times New Roman" panose="02020603050405020304" pitchFamily="18" charset="0"/>
            </a:endParaRPr>
          </a:p>
          <a:p>
            <a:pPr algn="l">
              <a:spcAft>
                <a:spcPts val="600"/>
              </a:spcAft>
            </a:pPr>
            <a:r>
              <a:rPr lang="en-US" sz="1600" b="1" cap="all" dirty="0">
                <a:latin typeface="Times New Roman" panose="02020603050405020304" pitchFamily="18" charset="0"/>
                <a:cs typeface="Times New Roman" panose="02020603050405020304" pitchFamily="18" charset="0"/>
              </a:rPr>
              <a:t>Student Name: M N RAGUL</a:t>
            </a:r>
          </a:p>
          <a:p>
            <a:pPr algn="l">
              <a:spcAft>
                <a:spcPts val="600"/>
              </a:spcAft>
            </a:pPr>
            <a:r>
              <a:rPr lang="en-US" sz="1600" b="1" cap="all" dirty="0">
                <a:latin typeface="Times New Roman" panose="02020603050405020304" pitchFamily="18" charset="0"/>
                <a:cs typeface="Times New Roman" panose="02020603050405020304" pitchFamily="18" charset="0"/>
              </a:rPr>
              <a:t>College Name: JNN INSTITUTE OF ENGINEERING</a:t>
            </a:r>
          </a:p>
          <a:p>
            <a:pPr algn="l">
              <a:spcAft>
                <a:spcPts val="600"/>
              </a:spcAft>
            </a:pPr>
            <a:r>
              <a:rPr lang="en-US" sz="1600" b="1" cap="all" dirty="0">
                <a:latin typeface="Times New Roman" panose="02020603050405020304" pitchFamily="18" charset="0"/>
                <a:cs typeface="Times New Roman" panose="02020603050405020304" pitchFamily="18" charset="0"/>
              </a:rPr>
              <a:t>Department: B TECH AI &amp; DS</a:t>
            </a:r>
          </a:p>
          <a:p>
            <a:pPr algn="l">
              <a:spcAft>
                <a:spcPts val="600"/>
              </a:spcAft>
            </a:pPr>
            <a:r>
              <a:rPr lang="en-US" sz="1600" b="1" cap="all" dirty="0">
                <a:latin typeface="Times New Roman" panose="02020603050405020304" pitchFamily="18" charset="0"/>
                <a:cs typeface="Times New Roman" panose="02020603050405020304" pitchFamily="18" charset="0"/>
              </a:rPr>
              <a:t>Email ID:</a:t>
            </a:r>
            <a:r>
              <a:rPr lang="en-US" sz="1600" b="1" i="0" dirty="0">
                <a:effectLst/>
                <a:latin typeface="Times New Roman" panose="02020603050405020304" pitchFamily="18" charset="0"/>
                <a:cs typeface="Times New Roman" panose="02020603050405020304" pitchFamily="18" charset="0"/>
              </a:rPr>
              <a:t>rnagarajan493@gmail.com</a:t>
            </a:r>
            <a:endParaRPr lang="en-US" sz="1600" b="1" cap="all" dirty="0">
              <a:latin typeface="Times New Roman" panose="02020603050405020304" pitchFamily="18" charset="0"/>
              <a:cs typeface="Times New Roman" panose="02020603050405020304" pitchFamily="18" charset="0"/>
            </a:endParaRPr>
          </a:p>
          <a:p>
            <a:pPr algn="l">
              <a:spcAft>
                <a:spcPts val="600"/>
              </a:spcAft>
            </a:pPr>
            <a:r>
              <a:rPr lang="en-US" sz="1600" b="1" cap="all" dirty="0">
                <a:latin typeface="Times New Roman" panose="02020603050405020304" pitchFamily="18" charset="0"/>
                <a:cs typeface="Times New Roman" panose="02020603050405020304" pitchFamily="18" charset="0"/>
              </a:rPr>
              <a:t>AICTE Student ID:</a:t>
            </a:r>
            <a:r>
              <a:rPr lang="en-US" sz="1600" b="1" dirty="0">
                <a:latin typeface="Times New Roman" panose="02020603050405020304" pitchFamily="18" charset="0"/>
                <a:cs typeface="Times New Roman" panose="02020603050405020304" pitchFamily="18" charset="0"/>
              </a:rPr>
              <a:t>STU67698d68aeef01734970728</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0">
            <a:extLst>
              <a:ext uri="{FF2B5EF4-FFF2-40B4-BE49-F238E27FC236}">
                <a16:creationId xmlns:a16="http://schemas.microsoft.com/office/drawing/2014/main" id="{A021577D-A7FB-890A-4836-95DF90BF2AFE}"/>
              </a:ext>
            </a:extLst>
          </p:cNvPr>
          <p:cNvPicPr>
            <a:picLocks noChangeAspect="1"/>
          </p:cNvPicPr>
          <p:nvPr/>
        </p:nvPicPr>
        <p:blipFill>
          <a:blip r:embed="rId2"/>
          <a:stretch>
            <a:fillRect/>
          </a:stretch>
        </p:blipFill>
        <p:spPr>
          <a:xfrm>
            <a:off x="5463153" y="312293"/>
            <a:ext cx="5942266" cy="612283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DB9434-88AF-AB64-0701-2784CBC1114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6F0889-4908-0A25-9F6A-AB8979641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846126-D70E-78D0-943E-19FF85D98F0C}"/>
              </a:ext>
            </a:extLst>
          </p:cNvPr>
          <p:cNvSpPr>
            <a:spLocks noGrp="1"/>
          </p:cNvSpPr>
          <p:nvPr>
            <p:ph type="title"/>
          </p:nvPr>
        </p:nvSpPr>
        <p:spPr>
          <a:xfrm>
            <a:off x="838200" y="365125"/>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OUTPUT</a:t>
            </a:r>
          </a:p>
        </p:txBody>
      </p:sp>
      <p:sp>
        <p:nvSpPr>
          <p:cNvPr id="10" name="sketch line">
            <a:extLst>
              <a:ext uri="{FF2B5EF4-FFF2-40B4-BE49-F238E27FC236}">
                <a16:creationId xmlns:a16="http://schemas.microsoft.com/office/drawing/2014/main" id="{4A0A106F-A331-C69C-B98B-696F2FE37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4FB8D90-E0E3-855A-642B-7C216B545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8765" y="1996188"/>
            <a:ext cx="3832869" cy="3324899"/>
          </a:xfrm>
          <a:prstGeom prst="rect">
            <a:avLst/>
          </a:prstGeom>
        </p:spPr>
      </p:pic>
      <p:pic>
        <p:nvPicPr>
          <p:cNvPr id="7" name="Picture 6">
            <a:extLst>
              <a:ext uri="{FF2B5EF4-FFF2-40B4-BE49-F238E27FC236}">
                <a16:creationId xmlns:a16="http://schemas.microsoft.com/office/drawing/2014/main" id="{EFFBF584-0A70-8124-9791-3B22F7612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06" y="1946734"/>
            <a:ext cx="3233893" cy="3233893"/>
          </a:xfrm>
          <a:prstGeom prst="rect">
            <a:avLst/>
          </a:prstGeom>
        </p:spPr>
      </p:pic>
      <p:pic>
        <p:nvPicPr>
          <p:cNvPr id="11" name="Picture 10">
            <a:extLst>
              <a:ext uri="{FF2B5EF4-FFF2-40B4-BE49-F238E27FC236}">
                <a16:creationId xmlns:a16="http://schemas.microsoft.com/office/drawing/2014/main" id="{2DE56BBD-5570-550B-C43E-F120CA1328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7905" y="2050728"/>
            <a:ext cx="3423542" cy="3404669"/>
          </a:xfrm>
          <a:prstGeom prst="rect">
            <a:avLst/>
          </a:prstGeom>
        </p:spPr>
      </p:pic>
      <p:sp>
        <p:nvSpPr>
          <p:cNvPr id="12" name="TextBox 11">
            <a:extLst>
              <a:ext uri="{FF2B5EF4-FFF2-40B4-BE49-F238E27FC236}">
                <a16:creationId xmlns:a16="http://schemas.microsoft.com/office/drawing/2014/main" id="{6B92BA28-EB86-3A85-74CC-7550C48F00FE}"/>
              </a:ext>
            </a:extLst>
          </p:cNvPr>
          <p:cNvSpPr txBox="1"/>
          <p:nvPr/>
        </p:nvSpPr>
        <p:spPr>
          <a:xfrm>
            <a:off x="1394939" y="5545924"/>
            <a:ext cx="159282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Training Set </a:t>
            </a:r>
          </a:p>
        </p:txBody>
      </p:sp>
      <p:sp>
        <p:nvSpPr>
          <p:cNvPr id="13" name="TextBox 12">
            <a:extLst>
              <a:ext uri="{FF2B5EF4-FFF2-40B4-BE49-F238E27FC236}">
                <a16:creationId xmlns:a16="http://schemas.microsoft.com/office/drawing/2014/main" id="{46808C43-1D4B-D2BA-D9D1-8C1EB5B4C78E}"/>
              </a:ext>
            </a:extLst>
          </p:cNvPr>
          <p:cNvSpPr txBox="1"/>
          <p:nvPr/>
        </p:nvSpPr>
        <p:spPr>
          <a:xfrm>
            <a:off x="5391469" y="5545924"/>
            <a:ext cx="140601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Heat Map</a:t>
            </a:r>
          </a:p>
        </p:txBody>
      </p:sp>
      <p:sp>
        <p:nvSpPr>
          <p:cNvPr id="14" name="TextBox 13">
            <a:extLst>
              <a:ext uri="{FF2B5EF4-FFF2-40B4-BE49-F238E27FC236}">
                <a16:creationId xmlns:a16="http://schemas.microsoft.com/office/drawing/2014/main" id="{2E4FE566-C346-4467-CFE8-B971B40A6ACE}"/>
              </a:ext>
            </a:extLst>
          </p:cNvPr>
          <p:cNvSpPr txBox="1"/>
          <p:nvPr/>
        </p:nvSpPr>
        <p:spPr>
          <a:xfrm>
            <a:off x="8917858" y="5545924"/>
            <a:ext cx="224175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Confusion Matrix</a:t>
            </a:r>
          </a:p>
        </p:txBody>
      </p:sp>
    </p:spTree>
    <p:extLst>
      <p:ext uri="{BB962C8B-B14F-4D97-AF65-F5344CB8AC3E}">
        <p14:creationId xmlns:p14="http://schemas.microsoft.com/office/powerpoint/2010/main" val="333068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600" dirty="0">
                <a:latin typeface="Times New Roman" panose="02020603050405020304" pitchFamily="18" charset="0"/>
                <a:cs typeface="Times New Roman" panose="02020603050405020304" pitchFamily="18" charset="0"/>
              </a:rPr>
              <a:t>Summarize the findings and discuss the effectiveness of the proposed stock price prediction model. Highlight any challenges encountered during the implementation, such as handling high volatility, data noise, or overfitting. </a:t>
            </a:r>
          </a:p>
          <a:p>
            <a:r>
              <a:rPr lang="en-US" sz="1600" dirty="0">
                <a:latin typeface="Times New Roman" panose="02020603050405020304" pitchFamily="18" charset="0"/>
                <a:cs typeface="Times New Roman" panose="02020603050405020304" pitchFamily="18" charset="0"/>
              </a:rPr>
              <a:t>Mention potential improvements like incorporating sentiment analysis or real-time news feeds.</a:t>
            </a:r>
          </a:p>
          <a:p>
            <a:r>
              <a:rPr lang="en-US" sz="1600" dirty="0">
                <a:latin typeface="Times New Roman" panose="02020603050405020304" pitchFamily="18" charset="0"/>
                <a:cs typeface="Times New Roman" panose="02020603050405020304" pitchFamily="18" charset="0"/>
              </a:rPr>
              <a:t>Emphasize the importance of accurate stock price forecasting in supporting smarter investment decisions, minimizing financial risk, and enhancing portfolio management strategies.</a:t>
            </a:r>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r>
              <a:rPr lang="en-US" sz="1600" dirty="0">
                <a:latin typeface="Times New Roman" panose="02020603050405020304" pitchFamily="18" charset="0"/>
                <a:cs typeface="Times New Roman" panose="02020603050405020304" pitchFamily="18" charset="0"/>
              </a:rPr>
              <a:t>Discuss potential enhancements and expansions for the stock price prediction system. </a:t>
            </a:r>
          </a:p>
          <a:p>
            <a:r>
              <a:rPr lang="en-US" sz="1600" dirty="0">
                <a:latin typeface="Times New Roman" panose="02020603050405020304" pitchFamily="18" charset="0"/>
                <a:cs typeface="Times New Roman" panose="02020603050405020304" pitchFamily="18" charset="0"/>
              </a:rPr>
              <a:t>This could include integrating alternative data sources such as financial news sentiment, social media trends, or macroeconomic indicators to improve forecasting accuracy.</a:t>
            </a:r>
          </a:p>
          <a:p>
            <a:r>
              <a:rPr lang="en-US" sz="1600" dirty="0">
                <a:latin typeface="Times New Roman" panose="02020603050405020304" pitchFamily="18" charset="0"/>
                <a:cs typeface="Times New Roman" panose="02020603050405020304" pitchFamily="18" charset="0"/>
              </a:rPr>
              <a:t>Future improvements may also involve optimizing the model with advanced techniques like transformer-based architectures or ensemble methods. </a:t>
            </a:r>
          </a:p>
          <a:p>
            <a:r>
              <a:rPr lang="en-US" sz="1600" dirty="0">
                <a:latin typeface="Times New Roman" panose="02020603050405020304" pitchFamily="18" charset="0"/>
                <a:cs typeface="Times New Roman" panose="02020603050405020304" pitchFamily="18" charset="0"/>
              </a:rPr>
              <a:t>Additionally, deploying the system on scalable cloud platforms or incorporating real-time data pipelines can make the model suitable for live trading environments.</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b="1" cap="all"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6676" y="2055813"/>
            <a:ext cx="10515600" cy="4251960"/>
          </a:xfrm>
        </p:spPr>
        <p:txBody>
          <a:bodyPr vert="horz" lIns="91440" tIns="45720" rIns="91440" bIns="45720" rtlCol="0" anchor="t">
            <a:normAutofit/>
          </a:bodyPr>
          <a:lstStyle/>
          <a:p>
            <a:pPr marL="0" lvl="0" indent="0" eaLnBrk="0" fontAlgn="base" hangingPunct="0">
              <a:lnSpc>
                <a:spcPct val="100000"/>
              </a:lnSpc>
              <a:spcBef>
                <a:spcPct val="0"/>
              </a:spcBef>
              <a:spcAft>
                <a:spcPct val="0"/>
              </a:spcAft>
              <a:buFontTx/>
              <a:buAutoNum type="arabicPeriod"/>
            </a:pPr>
            <a:r>
              <a:rPr lang="en-US" altLang="en-US" sz="1600" dirty="0">
                <a:latin typeface="Times New Roman" panose="02020603050405020304" pitchFamily="18" charset="0"/>
                <a:cs typeface="Times New Roman" panose="02020603050405020304" pitchFamily="18" charset="0"/>
              </a:rPr>
              <a:t>Geeks for Geeks. (2021). </a:t>
            </a:r>
            <a:r>
              <a:rPr lang="en-US" altLang="en-US" sz="1600" i="1" dirty="0">
                <a:latin typeface="Times New Roman" panose="02020603050405020304" pitchFamily="18" charset="0"/>
                <a:cs typeface="Times New Roman" panose="02020603050405020304" pitchFamily="18" charset="0"/>
              </a:rPr>
              <a:t>Stock Price Prediction using Machine Learning in Python</a:t>
            </a:r>
            <a:r>
              <a:rPr lang="en-US" altLang="en-US" sz="1600" dirty="0">
                <a:latin typeface="Times New Roman" panose="02020603050405020304" pitchFamily="18" charset="0"/>
                <a:cs typeface="Times New Roman" panose="02020603050405020304" pitchFamily="18" charset="0"/>
              </a:rPr>
              <a:t>.</a:t>
            </a:r>
          </a:p>
          <a:p>
            <a:pPr marL="0" lvl="0" indent="0" eaLnBrk="0" fontAlgn="base" hangingPunct="0">
              <a:lnSpc>
                <a:spcPct val="100000"/>
              </a:lnSpc>
              <a:spcBef>
                <a:spcPct val="0"/>
              </a:spcBef>
              <a:spcAft>
                <a:spcPct val="0"/>
              </a:spcAft>
              <a:buNone/>
            </a:pPr>
            <a:r>
              <a:rPr lang="en-US" altLang="en-US" sz="1600" u="sng" dirty="0">
                <a:latin typeface="Times New Roman" panose="02020603050405020304" pitchFamily="18" charset="0"/>
                <a:cs typeface="Times New Roman" panose="02020603050405020304" pitchFamily="18" charset="0"/>
              </a:rPr>
              <a:t>Link: </a:t>
            </a:r>
            <a:r>
              <a:rPr lang="en-US" altLang="en-US" sz="1600" u="sng" dirty="0">
                <a:latin typeface="Times New Roman" panose="02020603050405020304" pitchFamily="18" charset="0"/>
                <a:cs typeface="Times New Roman" panose="02020603050405020304" pitchFamily="18" charset="0"/>
                <a:hlinkClick r:id="rId2"/>
              </a:rPr>
              <a:t>https://www.geeksforgeeks.org/machine-learning-stock-price-prediction-using-machine-learning-in-python</a:t>
            </a:r>
            <a:endParaRPr lang="en-US" altLang="en-US" sz="1600" u="sng"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u="sng"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2"/>
            </a:pPr>
            <a:r>
              <a:rPr lang="en-US" altLang="en-US" sz="1600" dirty="0">
                <a:latin typeface="Times New Roman" panose="02020603050405020304" pitchFamily="18" charset="0"/>
                <a:cs typeface="Times New Roman" panose="02020603050405020304" pitchFamily="18" charset="0"/>
              </a:rPr>
              <a:t>Brownlee, J. (2020). </a:t>
            </a:r>
            <a:r>
              <a:rPr lang="en-US" altLang="en-US" sz="1600" i="1" dirty="0">
                <a:latin typeface="Times New Roman" panose="02020603050405020304" pitchFamily="18" charset="0"/>
                <a:cs typeface="Times New Roman" panose="02020603050405020304" pitchFamily="18" charset="0"/>
              </a:rPr>
              <a:t>Introduction to Time Series Forecasting with Python</a:t>
            </a:r>
            <a:r>
              <a:rPr lang="en-US" altLang="en-US" sz="1600" dirty="0">
                <a:latin typeface="Times New Roman" panose="02020603050405020304" pitchFamily="18" charset="0"/>
                <a:cs typeface="Times New Roman" panose="02020603050405020304" pitchFamily="18" charset="0"/>
              </a:rPr>
              <a:t>. Machine Learning Mastery.</a:t>
            </a: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3"/>
            </a:pPr>
            <a:r>
              <a:rPr lang="en-US" altLang="en-US" sz="1600" dirty="0">
                <a:latin typeface="Times New Roman" panose="02020603050405020304" pitchFamily="18" charset="0"/>
                <a:cs typeface="Times New Roman" panose="02020603050405020304" pitchFamily="18" charset="0"/>
              </a:rPr>
              <a:t>Chollet, F. (2018). </a:t>
            </a:r>
            <a:r>
              <a:rPr lang="en-US" altLang="en-US" sz="1600" i="1" dirty="0">
                <a:latin typeface="Times New Roman" panose="02020603050405020304" pitchFamily="18" charset="0"/>
                <a:cs typeface="Times New Roman" panose="02020603050405020304" pitchFamily="18" charset="0"/>
              </a:rPr>
              <a:t>Deep Learning with Python</a:t>
            </a:r>
            <a:r>
              <a:rPr lang="en-US" altLang="en-US" sz="1600" dirty="0">
                <a:latin typeface="Times New Roman" panose="02020603050405020304" pitchFamily="18" charset="0"/>
                <a:cs typeface="Times New Roman" panose="02020603050405020304" pitchFamily="18" charset="0"/>
              </a:rPr>
              <a:t>. Manning Publications.</a:t>
            </a: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4"/>
            </a:pPr>
            <a:r>
              <a:rPr lang="en-US" altLang="en-US" sz="1600" dirty="0">
                <a:latin typeface="Times New Roman" panose="02020603050405020304" pitchFamily="18" charset="0"/>
                <a:cs typeface="Times New Roman" panose="02020603050405020304" pitchFamily="18" charset="0"/>
              </a:rPr>
              <a:t>Scikit-learn Developers. (2023). </a:t>
            </a:r>
            <a:r>
              <a:rPr lang="en-US" altLang="en-US" sz="1600" i="1" dirty="0">
                <a:latin typeface="Times New Roman" panose="02020603050405020304" pitchFamily="18" charset="0"/>
                <a:cs typeface="Times New Roman" panose="02020603050405020304" pitchFamily="18" charset="0"/>
              </a:rPr>
              <a:t>Scikit-learn: Machine Learning in Python</a:t>
            </a:r>
            <a:r>
              <a:rPr lang="en-US" altLang="en-US" sz="1600" dirty="0">
                <a:latin typeface="Times New Roman" panose="02020603050405020304" pitchFamily="18" charset="0"/>
                <a:cs typeface="Times New Roman" panose="02020603050405020304" pitchFamily="18" charset="0"/>
              </a:rPr>
              <a: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Link: </a:t>
            </a:r>
            <a:r>
              <a:rPr lang="en-US" altLang="en-US" sz="1600" dirty="0">
                <a:latin typeface="Times New Roman" panose="02020603050405020304" pitchFamily="18" charset="0"/>
                <a:cs typeface="Times New Roman" panose="02020603050405020304" pitchFamily="18" charset="0"/>
                <a:hlinkClick r:id="rId3"/>
              </a:rPr>
              <a:t>https://scikit-learn.org/stable/</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startAt="5"/>
            </a:pPr>
            <a:r>
              <a:rPr lang="en-US" altLang="en-US" sz="1600" dirty="0">
                <a:latin typeface="Times New Roman" panose="02020603050405020304" pitchFamily="18" charset="0"/>
                <a:cs typeface="Times New Roman" panose="02020603050405020304" pitchFamily="18" charset="0"/>
              </a:rPr>
              <a:t>TensorFlow Developers. (2023). </a:t>
            </a:r>
            <a:r>
              <a:rPr lang="en-US" altLang="en-US" sz="1600" i="1" dirty="0">
                <a:latin typeface="Times New Roman" panose="02020603050405020304" pitchFamily="18" charset="0"/>
                <a:cs typeface="Times New Roman" panose="02020603050405020304" pitchFamily="18" charset="0"/>
              </a:rPr>
              <a:t>Time Series Forecasting</a:t>
            </a:r>
            <a:r>
              <a:rPr lang="en-US" altLang="en-US" sz="1600" dirty="0">
                <a:latin typeface="Times New Roman" panose="02020603050405020304" pitchFamily="18" charset="0"/>
                <a:cs typeface="Times New Roman" panose="02020603050405020304" pitchFamily="18" charset="0"/>
              </a:rPr>
              <a:t>.</a:t>
            </a:r>
            <a:br>
              <a:rPr lang="en-US" altLang="en-US" sz="1600" dirty="0">
                <a:latin typeface="Times New Roman" panose="02020603050405020304" pitchFamily="18" charset="0"/>
                <a:cs typeface="Times New Roman" panose="02020603050405020304" pitchFamily="18" charset="0"/>
              </a:rPr>
            </a:br>
            <a:r>
              <a:rPr lang="en-US" altLang="en-US" sz="1600" dirty="0">
                <a:latin typeface="Times New Roman" panose="02020603050405020304" pitchFamily="18" charset="0"/>
                <a:cs typeface="Times New Roman" panose="02020603050405020304" pitchFamily="18" charset="0"/>
              </a:rPr>
              <a:t>Link: </a:t>
            </a:r>
            <a:r>
              <a:rPr lang="en-US" altLang="en-US" sz="1600" dirty="0">
                <a:latin typeface="Times New Roman" panose="02020603050405020304" pitchFamily="18" charset="0"/>
                <a:cs typeface="Times New Roman" panose="02020603050405020304" pitchFamily="18" charset="0"/>
                <a:hlinkClick r:id="rId4" action="ppaction://hlinkpres?slideindex=1&amp;slidetitle="/>
              </a:rPr>
              <a:t>https://www.tensorflow.org/tutorials/structured_data/time_series</a:t>
            </a:r>
            <a:endParaRPr lang="en-US" altLang="en-US" sz="16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endParaRPr lang="en-US" altLang="en-US" sz="16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EEEECCC-CCDA-5531-76F6-A1BBBEC19CDC}"/>
              </a:ext>
            </a:extLst>
          </p:cNvPr>
          <p:cNvSpPr>
            <a:spLocks noChangeArrowheads="1"/>
          </p:cNvSpPr>
          <p:nvPr/>
        </p:nvSpPr>
        <p:spPr bwMode="auto">
          <a:xfrm>
            <a:off x="1172497" y="247947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Times New Roman" panose="02020603050405020304" pitchFamily="18" charset="0"/>
                <a:ea typeface="+mj-ea"/>
                <a:cs typeface="Times New Roman" panose="02020603050405020304" pitchFamily="18" charset="0"/>
              </a:rPr>
              <a:t>THANK YOU</a:t>
            </a:r>
            <a:endParaRPr lang="en-US" sz="4800" kern="1200" dirty="0">
              <a:solidFill>
                <a:schemeClr val="tx1"/>
              </a:solidFill>
              <a:latin typeface="Times New Roman" panose="02020603050405020304" pitchFamily="18" charset="0"/>
              <a:ea typeface="+mj-ea"/>
              <a:cs typeface="Times New Roman" panose="02020603050405020304" pitchFamily="18"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669036" y="451420"/>
            <a:ext cx="7902677" cy="887603"/>
          </a:xfrm>
        </p:spPr>
        <p:txBody>
          <a:bodyPr>
            <a:normAutofit/>
          </a:bodyPr>
          <a:lstStyle/>
          <a:p>
            <a:r>
              <a:rPr lang="en-US" sz="4000" b="1" cap="all" dirty="0">
                <a:latin typeface="Times New Roman" panose="02020603050405020304" pitchFamily="18" charset="0"/>
                <a:cs typeface="Times New Roman" panose="02020603050405020304" pitchFamily="18" charset="0"/>
              </a:rPr>
              <a:t>Problem Statement</a:t>
            </a:r>
            <a:endParaRPr lang="en-US" sz="4000" dirty="0">
              <a:latin typeface="Times New Roman" panose="02020603050405020304" pitchFamily="18" charset="0"/>
              <a:cs typeface="Times New Roman" panose="02020603050405020304" pitchFamily="18"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669036" y="2150850"/>
            <a:ext cx="10515600" cy="4200866"/>
          </a:xfrm>
        </p:spPr>
        <p:txBody>
          <a:bodyPr vert="horz" lIns="91440" tIns="45720" rIns="91440" bIns="45720" rtlCol="0">
            <a:normAutofit/>
          </a:bodyPr>
          <a:lstStyle/>
          <a:p>
            <a:pPr marL="0" indent="0">
              <a:buNone/>
            </a:pPr>
            <a:r>
              <a:rPr lang="en-US" sz="2000" b="1" dirty="0">
                <a:latin typeface="Times New Roman" panose="02020603050405020304" pitchFamily="18" charset="0"/>
                <a:cs typeface="Times New Roman" panose="02020603050405020304" pitchFamily="18" charset="0"/>
              </a:rPr>
              <a:t>Problem Statement: Stock Price Prediction Using Machine Learning</a:t>
            </a:r>
          </a:p>
          <a:p>
            <a:pPr marL="0" indent="0">
              <a:buNone/>
            </a:pPr>
            <a:endParaRPr lang="en-US" sz="20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today’s fast-paced financial markets, accurately predicting stock price movements has become crucial for investors, traders, and financial institutions. With the rapid fluctuation in stock prices influenced by various factors such as market trends, trading volume, and economic indicators, making informed investment decisions is a significant challenge.</a:t>
            </a:r>
          </a:p>
          <a:p>
            <a:r>
              <a:rPr lang="en-US" sz="1600" dirty="0">
                <a:latin typeface="Times New Roman" panose="02020603050405020304" pitchFamily="18" charset="0"/>
                <a:cs typeface="Times New Roman" panose="02020603050405020304" pitchFamily="18" charset="0"/>
              </a:rPr>
              <a:t>Predicting the future trend of stock prices enables market participants to minimize risk and maximize returns. </a:t>
            </a:r>
          </a:p>
          <a:p>
            <a:r>
              <a:rPr lang="en-US" sz="1600" dirty="0">
                <a:latin typeface="Times New Roman" panose="02020603050405020304" pitchFamily="18" charset="0"/>
                <a:cs typeface="Times New Roman" panose="02020603050405020304" pitchFamily="18" charset="0"/>
              </a:rPr>
              <a:t>The objective is to develop a machine learning model that can forecast the stock price movement (e.g., upward or downward trend) based on historical data. </a:t>
            </a:r>
          </a:p>
          <a:p>
            <a:r>
              <a:rPr lang="en-US" sz="1600" dirty="0">
                <a:latin typeface="Times New Roman" panose="02020603050405020304" pitchFamily="18" charset="0"/>
                <a:cs typeface="Times New Roman" panose="02020603050405020304" pitchFamily="18" charset="0"/>
              </a:rPr>
              <a:t>The model should learn patterns from features like opening price, closing price, high, low, volume, and technical indicators to predict the stock’s behavior in the near future.</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3"/>
            <a:ext cx="10515600" cy="4563491"/>
          </a:xfrm>
        </p:spPr>
        <p:txBody>
          <a:bodyPr vert="horz" lIns="91440" tIns="45720" rIns="91440" bIns="45720" rtlCol="0">
            <a:normAutofit/>
          </a:bodyPr>
          <a:lstStyle/>
          <a:p>
            <a:pPr marL="0" indent="0">
              <a:buNone/>
            </a:pPr>
            <a:r>
              <a:rPr lang="en-US" sz="1400" b="1" dirty="0">
                <a:latin typeface="Times New Roman" panose="02020603050405020304" pitchFamily="18" charset="0"/>
                <a:cs typeface="Times New Roman" panose="02020603050405020304" pitchFamily="18" charset="0"/>
              </a:rPr>
              <a:t>1. Data Collection &amp; Preparation</a:t>
            </a:r>
          </a:p>
          <a:p>
            <a:r>
              <a:rPr lang="en-US" sz="1400" dirty="0">
                <a:latin typeface="Times New Roman" panose="02020603050405020304" pitchFamily="18" charset="0"/>
                <a:cs typeface="Times New Roman" panose="02020603050405020304" pitchFamily="18" charset="0"/>
              </a:rPr>
              <a:t>Fetch historical stock data ( Tesla Dataset from 2010–2017) including Open, High, Low, Close, Volume </a:t>
            </a:r>
          </a:p>
          <a:p>
            <a:r>
              <a:rPr lang="en-US" sz="1400" dirty="0">
                <a:latin typeface="Times New Roman" panose="02020603050405020304" pitchFamily="18" charset="0"/>
                <a:cs typeface="Times New Roman" panose="02020603050405020304" pitchFamily="18" charset="0"/>
              </a:rPr>
              <a:t>Handle missing dates (weekends/holidays): drop NA or fill-forward.</a:t>
            </a:r>
          </a:p>
          <a:p>
            <a:pPr marL="0" indent="0">
              <a:buNone/>
            </a:pPr>
            <a:r>
              <a:rPr lang="en-US" sz="1400" b="1" dirty="0">
                <a:latin typeface="Times New Roman" panose="02020603050405020304" pitchFamily="18" charset="0"/>
                <a:cs typeface="Times New Roman" panose="02020603050405020304" pitchFamily="18" charset="0"/>
              </a:rPr>
              <a:t>2. Exploratory Data Analysis (EDA)</a:t>
            </a:r>
          </a:p>
          <a:p>
            <a:r>
              <a:rPr lang="en-US" sz="1400" dirty="0">
                <a:latin typeface="Times New Roman" panose="02020603050405020304" pitchFamily="18" charset="0"/>
                <a:cs typeface="Times New Roman" panose="02020603050405020304" pitchFamily="18" charset="0"/>
              </a:rPr>
              <a:t>Visualize time-series (price trends, seasonality).</a:t>
            </a:r>
          </a:p>
          <a:p>
            <a:r>
              <a:rPr lang="en-US" sz="1400" dirty="0">
                <a:latin typeface="Times New Roman" panose="02020603050405020304" pitchFamily="18" charset="0"/>
                <a:cs typeface="Times New Roman" panose="02020603050405020304" pitchFamily="18" charset="0"/>
              </a:rPr>
              <a:t>Compute technical indicators: Moving Averages (SMA/EMA), RSI, MACD.</a:t>
            </a:r>
          </a:p>
          <a:p>
            <a:r>
              <a:rPr lang="en-US" sz="1400" dirty="0">
                <a:latin typeface="Times New Roman" panose="02020603050405020304" pitchFamily="18" charset="0"/>
                <a:cs typeface="Times New Roman" panose="02020603050405020304" pitchFamily="18" charset="0"/>
              </a:rPr>
              <a:t>Analyze volatility, autocorrelation, and periodic trends </a:t>
            </a:r>
          </a:p>
          <a:p>
            <a:pPr marL="0" indent="0">
              <a:buNone/>
            </a:pPr>
            <a:r>
              <a:rPr lang="en-US" sz="1400" b="1" dirty="0">
                <a:latin typeface="Times New Roman" panose="02020603050405020304" pitchFamily="18" charset="0"/>
                <a:cs typeface="Times New Roman" panose="02020603050405020304" pitchFamily="18" charset="0"/>
              </a:rPr>
              <a:t>3. Feature Engineering</a:t>
            </a:r>
          </a:p>
          <a:p>
            <a:r>
              <a:rPr lang="en-US" sz="1400" dirty="0">
                <a:latin typeface="Times New Roman" panose="02020603050405020304" pitchFamily="18" charset="0"/>
                <a:cs typeface="Times New Roman" panose="02020603050405020304" pitchFamily="18" charset="0"/>
              </a:rPr>
              <a:t>Create lagged features (e.g., previous 3–5 days’ closes).</a:t>
            </a:r>
          </a:p>
          <a:p>
            <a:r>
              <a:rPr lang="en-US" sz="1400" dirty="0">
                <a:latin typeface="Times New Roman" panose="02020603050405020304" pitchFamily="18" charset="0"/>
                <a:cs typeface="Times New Roman" panose="02020603050405020304" pitchFamily="18" charset="0"/>
              </a:rPr>
              <a:t>Add technical indicators as new columns.</a:t>
            </a:r>
          </a:p>
          <a:p>
            <a:r>
              <a:rPr lang="en-US" sz="1400" dirty="0">
                <a:latin typeface="Times New Roman" panose="02020603050405020304" pitchFamily="18" charset="0"/>
                <a:cs typeface="Times New Roman" panose="02020603050405020304" pitchFamily="18" charset="0"/>
              </a:rPr>
              <a:t>Include date-related features: day‑of‑week, month, quarter.</a:t>
            </a:r>
          </a:p>
          <a:p>
            <a:pPr marL="0" indent="0">
              <a:buNone/>
            </a:pPr>
            <a:r>
              <a:rPr lang="en-US" sz="1400" b="1" dirty="0">
                <a:latin typeface="Times New Roman" panose="02020603050405020304" pitchFamily="18" charset="0"/>
                <a:cs typeface="Times New Roman" panose="02020603050405020304" pitchFamily="18" charset="0"/>
              </a:rPr>
              <a:t>4. Train/Test Split &amp; Scaling</a:t>
            </a:r>
          </a:p>
          <a:p>
            <a:r>
              <a:rPr lang="en-US" sz="1400" dirty="0">
                <a:latin typeface="Times New Roman" panose="02020603050405020304" pitchFamily="18" charset="0"/>
                <a:cs typeface="Times New Roman" panose="02020603050405020304" pitchFamily="18" charset="0"/>
              </a:rPr>
              <a:t>Split chronologically (e.g., 80% train, 20% test).</a:t>
            </a:r>
          </a:p>
          <a:p>
            <a:r>
              <a:rPr lang="en-US" sz="1400" dirty="0">
                <a:latin typeface="Times New Roman" panose="02020603050405020304" pitchFamily="18" charset="0"/>
                <a:cs typeface="Times New Roman" panose="02020603050405020304" pitchFamily="18" charset="0"/>
              </a:rPr>
              <a:t>Apply scaling (</a:t>
            </a:r>
            <a:r>
              <a:rPr lang="en-US" sz="1400" dirty="0" err="1">
                <a:latin typeface="Times New Roman" panose="02020603050405020304" pitchFamily="18" charset="0"/>
                <a:cs typeface="Times New Roman" panose="02020603050405020304" pitchFamily="18" charset="0"/>
              </a:rPr>
              <a:t>MinMaxScaler</a:t>
            </a:r>
            <a:r>
              <a:rPr lang="en-US" sz="1400" dirty="0">
                <a:latin typeface="Times New Roman" panose="02020603050405020304" pitchFamily="18" charset="0"/>
                <a:cs typeface="Times New Roman" panose="02020603050405020304" pitchFamily="18" charset="0"/>
              </a:rPr>
              <a:t> on numeric features to [0,1]).</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6E21B-440B-CD60-4EF2-1E87C5F6FA7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EDFD84-BF96-A29D-A893-329595146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945C4-8396-C6C5-4DFE-3A979FB9C6C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7BD9CD29-5D1F-E0A9-51E5-DE945658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519E077-7517-9842-3957-8E0B443CAF35}"/>
              </a:ext>
            </a:extLst>
          </p:cNvPr>
          <p:cNvSpPr>
            <a:spLocks noGrp="1"/>
          </p:cNvSpPr>
          <p:nvPr>
            <p:ph idx="1"/>
          </p:nvPr>
        </p:nvSpPr>
        <p:spPr>
          <a:xfrm>
            <a:off x="838200" y="1929383"/>
            <a:ext cx="10515600" cy="4563491"/>
          </a:xfrm>
        </p:spPr>
        <p:txBody>
          <a:bodyPr vert="horz" lIns="91440" tIns="45720" rIns="91440" bIns="45720" rtlCol="0">
            <a:normAutofit/>
          </a:bodyPr>
          <a:lstStyle/>
          <a:p>
            <a:pPr marL="0" indent="0">
              <a:buNone/>
            </a:pPr>
            <a:r>
              <a:rPr lang="en-US" sz="1400" b="1" dirty="0">
                <a:latin typeface="Times New Roman" panose="02020603050405020304" pitchFamily="18" charset="0"/>
                <a:cs typeface="Times New Roman" panose="02020603050405020304" pitchFamily="18" charset="0"/>
              </a:rPr>
              <a:t>5. Model Selection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endParaRPr lang="en-GB" sz="900" dirty="0"/>
          </a:p>
          <a:p>
            <a:pPr marL="305435" indent="-305435">
              <a:spcBef>
                <a:spcPct val="20000"/>
              </a:spcBef>
              <a:spcAft>
                <a:spcPts val="600"/>
              </a:spcAft>
              <a:buFont typeface="Arial"/>
              <a:buChar char="•"/>
            </a:pPr>
            <a:endParaRPr lang="en-GB" sz="900" dirty="0"/>
          </a:p>
          <a:p>
            <a:pPr marL="305435" indent="-305435">
              <a:spcBef>
                <a:spcPct val="20000"/>
              </a:spcBef>
              <a:spcAft>
                <a:spcPts val="600"/>
              </a:spcAft>
              <a:buFont typeface="Arial"/>
              <a:buChar char="•"/>
            </a:pPr>
            <a:endParaRPr lang="en-GB" sz="900" dirty="0"/>
          </a:p>
          <a:p>
            <a:pPr marL="305435" indent="-305435">
              <a:spcBef>
                <a:spcPct val="20000"/>
              </a:spcBef>
              <a:spcAft>
                <a:spcPts val="600"/>
              </a:spcAft>
              <a:buFont typeface="Arial"/>
              <a:buChar char="•"/>
            </a:pPr>
            <a:endParaRPr lang="en-GB" sz="900" dirty="0"/>
          </a:p>
          <a:p>
            <a:pPr marL="305435" indent="-305435">
              <a:spcBef>
                <a:spcPct val="20000"/>
              </a:spcBef>
              <a:spcAft>
                <a:spcPts val="600"/>
              </a:spcAft>
              <a:buFont typeface="Arial"/>
              <a:buChar char="•"/>
            </a:pPr>
            <a:endParaRPr lang="en-GB" sz="900" dirty="0"/>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6. Evaluation</a:t>
            </a:r>
          </a:p>
          <a:p>
            <a:r>
              <a:rPr lang="en-US" sz="1600" dirty="0">
                <a:latin typeface="Times New Roman" panose="02020603050405020304" pitchFamily="18" charset="0"/>
                <a:cs typeface="Times New Roman" panose="02020603050405020304" pitchFamily="18" charset="0"/>
              </a:rPr>
              <a:t>For regression: use </a:t>
            </a:r>
            <a:r>
              <a:rPr lang="en-US" sz="1600" b="1" dirty="0">
                <a:latin typeface="Times New Roman" panose="02020603050405020304" pitchFamily="18" charset="0"/>
                <a:cs typeface="Times New Roman" panose="02020603050405020304" pitchFamily="18" charset="0"/>
              </a:rPr>
              <a:t>RMSE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MAPE</a:t>
            </a:r>
            <a:r>
              <a:rPr lang="en-US" sz="1600" dirty="0">
                <a:latin typeface="Times New Roman" panose="02020603050405020304" pitchFamily="18" charset="0"/>
                <a:cs typeface="Times New Roman" panose="02020603050405020304" pitchFamily="18" charset="0"/>
              </a:rPr>
              <a:t>; visualize predicted vs. actual.</a:t>
            </a:r>
          </a:p>
          <a:p>
            <a:r>
              <a:rPr lang="en-US" sz="1600" dirty="0">
                <a:latin typeface="Times New Roman" panose="02020603050405020304" pitchFamily="18" charset="0"/>
                <a:cs typeface="Times New Roman" panose="02020603050405020304" pitchFamily="18" charset="0"/>
              </a:rPr>
              <a:t>For classification (up/down): use </a:t>
            </a:r>
            <a:r>
              <a:rPr lang="en-US" sz="1600" b="1" dirty="0">
                <a:latin typeface="Times New Roman" panose="02020603050405020304" pitchFamily="18" charset="0"/>
                <a:cs typeface="Times New Roman" panose="02020603050405020304" pitchFamily="18" charset="0"/>
              </a:rPr>
              <a:t>Accuracy</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Precision</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Recall</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F1‑Score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Implement </a:t>
            </a:r>
            <a:r>
              <a:rPr lang="en-US" sz="1600" dirty="0" err="1">
                <a:latin typeface="Times New Roman" panose="02020603050405020304" pitchFamily="18" charset="0"/>
                <a:cs typeface="Times New Roman" panose="02020603050405020304" pitchFamily="18" charset="0"/>
              </a:rPr>
              <a:t>backtesting</a:t>
            </a:r>
            <a:r>
              <a:rPr lang="en-US" sz="1600" dirty="0">
                <a:latin typeface="Times New Roman" panose="02020603050405020304" pitchFamily="18" charset="0"/>
                <a:cs typeface="Times New Roman" panose="02020603050405020304" pitchFamily="18" charset="0"/>
              </a:rPr>
              <a:t> strategies based on model outputs.</a:t>
            </a:r>
          </a:p>
          <a:p>
            <a:pPr marL="0" indent="0">
              <a:buNone/>
            </a:pPr>
            <a:endParaRPr lang="en-US" sz="1400" dirty="0"/>
          </a:p>
          <a:p>
            <a:pPr marL="0" indent="0">
              <a:buNone/>
            </a:pPr>
            <a:endParaRPr lang="en-US" sz="1400" dirty="0"/>
          </a:p>
          <a:p>
            <a:pPr marL="0" indent="0">
              <a:spcBef>
                <a:spcPct val="20000"/>
              </a:spcBef>
              <a:spcAft>
                <a:spcPts val="600"/>
              </a:spcAft>
              <a:buNone/>
            </a:pPr>
            <a:endParaRPr lang="en-GB" sz="14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72CA386-09F2-7BBF-90D7-103EF3D9DD6F}"/>
              </a:ext>
            </a:extLst>
          </p:cNvPr>
          <p:cNvGraphicFramePr>
            <a:graphicFrameLocks noGrp="1"/>
          </p:cNvGraphicFramePr>
          <p:nvPr>
            <p:extLst>
              <p:ext uri="{D42A27DB-BD31-4B8C-83A1-F6EECF244321}">
                <p14:modId xmlns:p14="http://schemas.microsoft.com/office/powerpoint/2010/main" val="2377351987"/>
              </p:ext>
            </p:extLst>
          </p:nvPr>
        </p:nvGraphicFramePr>
        <p:xfrm>
          <a:off x="997532" y="2326334"/>
          <a:ext cx="8785566" cy="1676400"/>
        </p:xfrm>
        <a:graphic>
          <a:graphicData uri="http://schemas.openxmlformats.org/drawingml/2006/table">
            <a:tbl>
              <a:tblPr/>
              <a:tblGrid>
                <a:gridCol w="4392783">
                  <a:extLst>
                    <a:ext uri="{9D8B030D-6E8A-4147-A177-3AD203B41FA5}">
                      <a16:colId xmlns:a16="http://schemas.microsoft.com/office/drawing/2014/main" val="635485051"/>
                    </a:ext>
                  </a:extLst>
                </a:gridCol>
                <a:gridCol w="4392783">
                  <a:extLst>
                    <a:ext uri="{9D8B030D-6E8A-4147-A177-3AD203B41FA5}">
                      <a16:colId xmlns:a16="http://schemas.microsoft.com/office/drawing/2014/main" val="903851434"/>
                    </a:ext>
                  </a:extLst>
                </a:gridCol>
              </a:tblGrid>
              <a:tr h="0">
                <a:tc>
                  <a:txBody>
                    <a:bodyPr/>
                    <a:lstStyle/>
                    <a:p>
                      <a:r>
                        <a:rPr lang="en-US" sz="1600">
                          <a:latin typeface="Times New Roman" panose="02020603050405020304" pitchFamily="18" charset="0"/>
                          <a:cs typeface="Times New Roman" panose="02020603050405020304" pitchFamily="18" charset="0"/>
                        </a:rPr>
                        <a:t>Model</a:t>
                      </a:r>
                    </a:p>
                  </a:txBody>
                  <a:tcPr anchor="ctr">
                    <a:lnL>
                      <a:noFill/>
                    </a:lnL>
                    <a:lnR>
                      <a:noFill/>
                    </a:lnR>
                    <a:lnT>
                      <a:noFill/>
                    </a:lnT>
                    <a:lnB>
                      <a:noFill/>
                    </a:lnB>
                    <a:noFill/>
                  </a:tcPr>
                </a:tc>
                <a:tc>
                  <a:txBody>
                    <a:bodyPr/>
                    <a:lstStyle/>
                    <a:p>
                      <a:r>
                        <a:rPr lang="en-US" sz="1600">
                          <a:latin typeface="Times New Roman" panose="02020603050405020304" pitchFamily="18" charset="0"/>
                          <a:cs typeface="Times New Roman" panose="02020603050405020304" pitchFamily="18" charset="0"/>
                        </a:rPr>
                        <a:t>Use Case</a:t>
                      </a:r>
                    </a:p>
                  </a:txBody>
                  <a:tcPr anchor="ctr">
                    <a:lnL>
                      <a:noFill/>
                    </a:lnL>
                    <a:lnR>
                      <a:noFill/>
                    </a:lnR>
                    <a:lnT>
                      <a:noFill/>
                    </a:lnT>
                    <a:lnB>
                      <a:noFill/>
                    </a:lnB>
                    <a:noFill/>
                  </a:tcPr>
                </a:tc>
                <a:extLst>
                  <a:ext uri="{0D108BD9-81ED-4DB2-BD59-A6C34878D82A}">
                    <a16:rowId xmlns:a16="http://schemas.microsoft.com/office/drawing/2014/main" val="2227576381"/>
                  </a:ext>
                </a:extLst>
              </a:tr>
              <a:tr h="0">
                <a:tc>
                  <a:txBody>
                    <a:bodyPr/>
                    <a:lstStyle/>
                    <a:p>
                      <a:r>
                        <a:rPr lang="en-US" sz="1600">
                          <a:latin typeface="Times New Roman" panose="02020603050405020304" pitchFamily="18" charset="0"/>
                          <a:cs typeface="Times New Roman" panose="02020603050405020304" pitchFamily="18" charset="0"/>
                        </a:rPr>
                        <a:t>Linear Regression</a:t>
                      </a:r>
                    </a:p>
                  </a:txBody>
                  <a:tcPr anchor="ctr">
                    <a:lnL>
                      <a:noFill/>
                    </a:lnL>
                    <a:lnR>
                      <a:noFill/>
                    </a:lnR>
                    <a:lnT>
                      <a:noFill/>
                    </a:lnT>
                    <a:lnB>
                      <a:noFill/>
                    </a:lnB>
                    <a:noFill/>
                  </a:tcPr>
                </a:tc>
                <a:tc>
                  <a:txBody>
                    <a:bodyPr/>
                    <a:lstStyle/>
                    <a:p>
                      <a:r>
                        <a:rPr lang="en-US" sz="1600">
                          <a:latin typeface="Times New Roman" panose="02020603050405020304" pitchFamily="18" charset="0"/>
                          <a:cs typeface="Times New Roman" panose="02020603050405020304" pitchFamily="18" charset="0"/>
                        </a:rPr>
                        <a:t>Baseline forecasting</a:t>
                      </a:r>
                    </a:p>
                  </a:txBody>
                  <a:tcPr anchor="ctr">
                    <a:lnL>
                      <a:noFill/>
                    </a:lnL>
                    <a:lnR>
                      <a:noFill/>
                    </a:lnR>
                    <a:lnT>
                      <a:noFill/>
                    </a:lnT>
                    <a:lnB>
                      <a:noFill/>
                    </a:lnB>
                    <a:noFill/>
                  </a:tcPr>
                </a:tc>
                <a:extLst>
                  <a:ext uri="{0D108BD9-81ED-4DB2-BD59-A6C34878D82A}">
                    <a16:rowId xmlns:a16="http://schemas.microsoft.com/office/drawing/2014/main" val="2369374813"/>
                  </a:ext>
                </a:extLst>
              </a:tr>
              <a:tr h="0">
                <a:tc>
                  <a:txBody>
                    <a:bodyPr/>
                    <a:lstStyle/>
                    <a:p>
                      <a:r>
                        <a:rPr lang="en-US" sz="1600" dirty="0">
                          <a:latin typeface="Times New Roman" panose="02020603050405020304" pitchFamily="18" charset="0"/>
                          <a:cs typeface="Times New Roman" panose="02020603050405020304" pitchFamily="18" charset="0"/>
                        </a:rPr>
                        <a:t>Random Forest / </a:t>
                      </a: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1600">
                          <a:latin typeface="Times New Roman" panose="02020603050405020304" pitchFamily="18" charset="0"/>
                          <a:cs typeface="Times New Roman" panose="02020603050405020304" pitchFamily="18" charset="0"/>
                        </a:rPr>
                        <a:t>Captures non-linear relationships</a:t>
                      </a:r>
                    </a:p>
                  </a:txBody>
                  <a:tcPr anchor="ctr">
                    <a:lnL>
                      <a:noFill/>
                    </a:lnL>
                    <a:lnR>
                      <a:noFill/>
                    </a:lnR>
                    <a:lnT>
                      <a:noFill/>
                    </a:lnT>
                    <a:lnB>
                      <a:noFill/>
                    </a:lnB>
                    <a:noFill/>
                  </a:tcPr>
                </a:tc>
                <a:extLst>
                  <a:ext uri="{0D108BD9-81ED-4DB2-BD59-A6C34878D82A}">
                    <a16:rowId xmlns:a16="http://schemas.microsoft.com/office/drawing/2014/main" val="1852496774"/>
                  </a:ext>
                </a:extLst>
              </a:tr>
              <a:tr h="0">
                <a:tc>
                  <a:txBody>
                    <a:bodyPr/>
                    <a:lstStyle/>
                    <a:p>
                      <a:r>
                        <a:rPr lang="en-US" sz="1600">
                          <a:latin typeface="Times New Roman" panose="02020603050405020304" pitchFamily="18" charset="0"/>
                          <a:cs typeface="Times New Roman" panose="02020603050405020304" pitchFamily="18" charset="0"/>
                        </a:rPr>
                        <a:t>LSTM / CNN-LSTM</a:t>
                      </a:r>
                    </a:p>
                  </a:txBody>
                  <a:tcPr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Sequence modeling for time-series</a:t>
                      </a:r>
                    </a:p>
                  </a:txBody>
                  <a:tcPr anchor="ctr">
                    <a:lnL>
                      <a:noFill/>
                    </a:lnL>
                    <a:lnR>
                      <a:noFill/>
                    </a:lnR>
                    <a:lnT>
                      <a:noFill/>
                    </a:lnT>
                    <a:lnB>
                      <a:noFill/>
                    </a:lnB>
                    <a:noFill/>
                  </a:tcPr>
                </a:tc>
                <a:extLst>
                  <a:ext uri="{0D108BD9-81ED-4DB2-BD59-A6C34878D82A}">
                    <a16:rowId xmlns:a16="http://schemas.microsoft.com/office/drawing/2014/main" val="1849880119"/>
                  </a:ext>
                </a:extLst>
              </a:tr>
              <a:tr h="0">
                <a:tc>
                  <a:txBody>
                    <a:bodyPr/>
                    <a:lstStyle/>
                    <a:p>
                      <a:r>
                        <a:rPr lang="en-US" sz="1600" dirty="0" err="1">
                          <a:latin typeface="Times New Roman" panose="02020603050405020304" pitchFamily="18" charset="0"/>
                          <a:cs typeface="Times New Roman" panose="02020603050405020304" pitchFamily="18" charset="0"/>
                        </a:rPr>
                        <a:t>CatBoost</a:t>
                      </a:r>
                      <a:endParaRPr lang="en-US" sz="1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1600" dirty="0">
                          <a:latin typeface="Times New Roman" panose="02020603050405020304" pitchFamily="18" charset="0"/>
                          <a:cs typeface="Times New Roman" panose="02020603050405020304" pitchFamily="18" charset="0"/>
                        </a:rPr>
                        <a:t>Handles categorical/date features </a:t>
                      </a:r>
                    </a:p>
                  </a:txBody>
                  <a:tcPr anchor="ctr">
                    <a:lnL>
                      <a:noFill/>
                    </a:lnL>
                    <a:lnR>
                      <a:noFill/>
                    </a:lnR>
                    <a:lnT>
                      <a:noFill/>
                    </a:lnT>
                    <a:lnB>
                      <a:noFill/>
                    </a:lnB>
                    <a:noFill/>
                  </a:tcPr>
                </a:tc>
                <a:extLst>
                  <a:ext uri="{0D108BD9-81ED-4DB2-BD59-A6C34878D82A}">
                    <a16:rowId xmlns:a16="http://schemas.microsoft.com/office/drawing/2014/main" val="2845953828"/>
                  </a:ext>
                </a:extLst>
              </a:tr>
            </a:tbl>
          </a:graphicData>
        </a:graphic>
      </p:graphicFrame>
    </p:spTree>
    <p:extLst>
      <p:ext uri="{BB962C8B-B14F-4D97-AF65-F5344CB8AC3E}">
        <p14:creationId xmlns:p14="http://schemas.microsoft.com/office/powerpoint/2010/main" val="2354644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4800" b="1" cap="all" dirty="0">
                <a:latin typeface="Times New Roman" panose="02020603050405020304" pitchFamily="18" charset="0"/>
                <a:cs typeface="Times New Roman" panose="02020603050405020304" pitchFamily="18" charset="0"/>
              </a:rPr>
              <a:t>System  requirements</a:t>
            </a:r>
            <a:endParaRPr lang="en-US" sz="48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pPr>
            <a:r>
              <a:rPr lang="en-GB" sz="1600" b="1" dirty="0">
                <a:latin typeface="Times New Roman" panose="02020603050405020304" pitchFamily="18" charset="0"/>
                <a:cs typeface="Times New Roman" panose="02020603050405020304" pitchFamily="18" charset="0"/>
              </a:rPr>
              <a:t>Hardware Requirements:</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Processor: </a:t>
            </a:r>
            <a:r>
              <a:rPr lang="en-GB" sz="1600" dirty="0">
                <a:latin typeface="Times New Roman" panose="02020603050405020304" pitchFamily="18" charset="0"/>
                <a:cs typeface="Times New Roman" panose="02020603050405020304" pitchFamily="18" charset="0"/>
              </a:rPr>
              <a:t>Intel Core i5 or higher (or equivalent AMD/</a:t>
            </a:r>
            <a:r>
              <a:rPr lang="en-GB" sz="1600" dirty="0" err="1">
                <a:latin typeface="Times New Roman" panose="02020603050405020304" pitchFamily="18" charset="0"/>
                <a:cs typeface="Times New Roman" panose="02020603050405020304" pitchFamily="18" charset="0"/>
              </a:rPr>
              <a:t>Ryzen</a:t>
            </a:r>
            <a:r>
              <a:rPr lang="en-GB" sz="1600" dirty="0">
                <a:latin typeface="Times New Roman" panose="02020603050405020304" pitchFamily="18" charset="0"/>
                <a:cs typeface="Times New Roman" panose="02020603050405020304" pitchFamily="18" charset="0"/>
              </a:rPr>
              <a:t>)</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RAM: </a:t>
            </a:r>
            <a:r>
              <a:rPr lang="en-GB" sz="1600" dirty="0">
                <a:latin typeface="Times New Roman" panose="02020603050405020304" pitchFamily="18" charset="0"/>
                <a:cs typeface="Times New Roman" panose="02020603050405020304" pitchFamily="18" charset="0"/>
              </a:rPr>
              <a:t>Minimum 8 GB (16 GB recommended for deep learning models like LSTM)</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Storage: </a:t>
            </a:r>
            <a:r>
              <a:rPr lang="en-GB" sz="1600" dirty="0">
                <a:latin typeface="Times New Roman" panose="02020603050405020304" pitchFamily="18" charset="0"/>
                <a:cs typeface="Times New Roman" panose="02020603050405020304" pitchFamily="18" charset="0"/>
              </a:rPr>
              <a:t>Minimum 5 GB of free disk space (for datasets, models, and logs)</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GPU (Optional): </a:t>
            </a:r>
            <a:r>
              <a:rPr lang="en-GB" sz="1600" dirty="0">
                <a:latin typeface="Times New Roman" panose="02020603050405020304" pitchFamily="18" charset="0"/>
                <a:cs typeface="Times New Roman" panose="02020603050405020304" pitchFamily="18" charset="0"/>
              </a:rPr>
              <a:t>NVIDIA GPU with CUDA support for training LSTM models faster</a:t>
            </a:r>
          </a:p>
          <a:p>
            <a:pPr>
              <a:spcBef>
                <a:spcPct val="20000"/>
              </a:spcBef>
              <a:spcAft>
                <a:spcPts val="600"/>
              </a:spcAft>
            </a:pPr>
            <a:endParaRPr lang="en-GB" sz="1600" b="1" dirty="0">
              <a:latin typeface="Times New Roman" panose="02020603050405020304" pitchFamily="18" charset="0"/>
              <a:cs typeface="Times New Roman" panose="02020603050405020304" pitchFamily="18" charset="0"/>
            </a:endParaRP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 Software Requirements :</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Operating System: </a:t>
            </a:r>
            <a:r>
              <a:rPr lang="en-GB" sz="1600" dirty="0">
                <a:latin typeface="Times New Roman" panose="02020603050405020304" pitchFamily="18" charset="0"/>
                <a:cs typeface="Times New Roman" panose="02020603050405020304" pitchFamily="18" charset="0"/>
              </a:rPr>
              <a:t>Windows 10 / Linux / macOS</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Python Version: </a:t>
            </a:r>
            <a:r>
              <a:rPr lang="en-GB" sz="1600" dirty="0">
                <a:latin typeface="Times New Roman" panose="02020603050405020304" pitchFamily="18" charset="0"/>
                <a:cs typeface="Times New Roman" panose="02020603050405020304" pitchFamily="18" charset="0"/>
              </a:rPr>
              <a:t>Python 3.8 or above</a:t>
            </a: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IDE: </a:t>
            </a:r>
            <a:r>
              <a:rPr lang="en-GB" sz="1600" dirty="0" err="1">
                <a:latin typeface="Times New Roman" panose="02020603050405020304" pitchFamily="18" charset="0"/>
                <a:cs typeface="Times New Roman" panose="02020603050405020304" pitchFamily="18" charset="0"/>
              </a:rPr>
              <a:t>Jupyter</a:t>
            </a:r>
            <a:r>
              <a:rPr lang="en-GB" sz="1600" dirty="0">
                <a:latin typeface="Times New Roman" panose="02020603050405020304" pitchFamily="18" charset="0"/>
                <a:cs typeface="Times New Roman" panose="02020603050405020304" pitchFamily="18" charset="0"/>
              </a:rPr>
              <a:t> Notebook , Google </a:t>
            </a:r>
            <a:r>
              <a:rPr lang="en-GB" sz="1600" dirty="0" err="1">
                <a:latin typeface="Times New Roman" panose="02020603050405020304" pitchFamily="18" charset="0"/>
                <a:cs typeface="Times New Roman" panose="02020603050405020304" pitchFamily="18" charset="0"/>
              </a:rPr>
              <a:t>Colab</a:t>
            </a:r>
            <a:endParaRPr lang="en-GB" sz="1600" dirty="0">
              <a:latin typeface="Times New Roman" panose="02020603050405020304" pitchFamily="18" charset="0"/>
              <a:cs typeface="Times New Roman" panose="02020603050405020304" pitchFamily="18" charset="0"/>
            </a:endParaRPr>
          </a:p>
          <a:p>
            <a:pPr>
              <a:spcBef>
                <a:spcPct val="20000"/>
              </a:spcBef>
              <a:spcAft>
                <a:spcPts val="600"/>
              </a:spcAft>
            </a:pPr>
            <a:r>
              <a:rPr lang="en-GB" sz="1600" b="1" dirty="0">
                <a:latin typeface="Times New Roman" panose="02020603050405020304" pitchFamily="18" charset="0"/>
                <a:cs typeface="Times New Roman" panose="02020603050405020304" pitchFamily="18" charset="0"/>
              </a:rPr>
              <a:t>Web Browser: </a:t>
            </a:r>
            <a:r>
              <a:rPr lang="en-GB" sz="1600" dirty="0">
                <a:latin typeface="Times New Roman" panose="02020603050405020304" pitchFamily="18" charset="0"/>
                <a:cs typeface="Times New Roman" panose="02020603050405020304" pitchFamily="18" charset="0"/>
              </a:rPr>
              <a:t>Chrome or Firefox </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b="1" cap="all" dirty="0">
                <a:latin typeface="Times New Roman" panose="02020603050405020304" pitchFamily="18" charset="0"/>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850725"/>
            <a:ext cx="10515600" cy="4680647"/>
          </a:xfrm>
        </p:spPr>
        <p:txBody>
          <a:bodyPr vert="horz" lIns="91440" tIns="45720" rIns="91440" bIns="45720" rtlCol="0">
            <a:normAutofit/>
          </a:bodyPr>
          <a:lstStyle/>
          <a:p>
            <a:pPr marL="305435" indent="-305435">
              <a:spcBef>
                <a:spcPct val="20000"/>
              </a:spcBef>
              <a:spcAft>
                <a:spcPts val="600"/>
              </a:spcAft>
              <a:buFont typeface="Arial"/>
              <a:buChar char="•"/>
            </a:pPr>
            <a:r>
              <a:rPr lang="en-US" sz="1600" b="1" dirty="0">
                <a:latin typeface="Times New Roman" panose="02020603050405020304" pitchFamily="18" charset="0"/>
                <a:cs typeface="Times New Roman" panose="02020603050405020304" pitchFamily="18" charset="0"/>
              </a:rPr>
              <a:t>In the Algorithm section, describe the machine learning algorithm chosen for predicting stock price movements.</a:t>
            </a:r>
            <a:endParaRPr lang="en-IN" sz="1600" b="1"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US" sz="1400" dirty="0">
                <a:latin typeface="Times New Roman" panose="02020603050405020304" pitchFamily="18" charset="0"/>
                <a:cs typeface="Times New Roman" panose="02020603050405020304" pitchFamily="18" charset="0"/>
              </a:rPr>
              <a:t>LSTM is ideal for capturing time-series dependencies in stock prices, making it suitable for sequential data forecasting.</a:t>
            </a:r>
          </a:p>
          <a:p>
            <a:pPr marL="629920" lvl="1" indent="-305435">
              <a:spcBef>
                <a:spcPct val="20000"/>
              </a:spcBef>
              <a:spcAft>
                <a:spcPts val="600"/>
              </a:spcAft>
              <a:buFont typeface="Arial"/>
              <a:buChar char="•"/>
            </a:pPr>
            <a:r>
              <a:rPr lang="en-US" sz="1400" dirty="0">
                <a:latin typeface="Times New Roman" panose="02020603050405020304" pitchFamily="18" charset="0"/>
                <a:cs typeface="Times New Roman" panose="02020603050405020304" pitchFamily="18" charset="0"/>
              </a:rPr>
              <a:t>XG Boost is effective for tabular data with non-linear relationships and performs well with engineered features like technical indicators.</a:t>
            </a:r>
            <a:endParaRPr lang="en-IN" sz="1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US" sz="1400" b="1" dirty="0">
                <a:latin typeface="Times New Roman" panose="02020603050405020304" pitchFamily="18" charset="0"/>
                <a:cs typeface="Times New Roman" panose="02020603050405020304" pitchFamily="18" charset="0"/>
              </a:rPr>
              <a:t>Core features </a:t>
            </a:r>
            <a:r>
              <a:rPr lang="en-US" sz="1400" dirty="0">
                <a:latin typeface="Times New Roman" panose="02020603050405020304" pitchFamily="18" charset="0"/>
                <a:cs typeface="Times New Roman" panose="02020603050405020304" pitchFamily="18" charset="0"/>
              </a:rPr>
              <a:t>include historical Open, High, Low, Close, Volume (OHLCV), and technical indicators like RSI, MACD, and moving averages.</a:t>
            </a:r>
          </a:p>
          <a:p>
            <a:pPr marL="629920" lvl="1" indent="-305435">
              <a:spcBef>
                <a:spcPct val="20000"/>
              </a:spcBef>
              <a:spcAft>
                <a:spcPts val="600"/>
              </a:spcAft>
              <a:buFont typeface="Arial"/>
              <a:buChar char="•"/>
            </a:pPr>
            <a:r>
              <a:rPr lang="en-US" sz="1400" dirty="0">
                <a:latin typeface="Times New Roman" panose="02020603050405020304" pitchFamily="18" charset="0"/>
                <a:cs typeface="Times New Roman" panose="02020603050405020304" pitchFamily="18" charset="0"/>
              </a:rPr>
              <a:t>Date-based inputs such as day of the week, month, or holiday flags help capture cyclical or seasonal patterns in stock movements.</a:t>
            </a:r>
            <a:endParaRPr lang="en-IN" sz="1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629920" lvl="1" indent="-305435">
              <a:spcBef>
                <a:spcPct val="20000"/>
              </a:spcBef>
              <a:spcAft>
                <a:spcPts val="600"/>
              </a:spcAft>
              <a:buFont typeface="Arial"/>
              <a:buChar char="•"/>
            </a:pPr>
            <a:r>
              <a:rPr lang="en-US" altLang="en-US" sz="1400" b="1" dirty="0">
                <a:latin typeface="Times New Roman" panose="02020603050405020304" pitchFamily="18" charset="0"/>
                <a:cs typeface="Times New Roman" panose="02020603050405020304" pitchFamily="18" charset="0"/>
              </a:rPr>
              <a:t>Time-based data split</a:t>
            </a:r>
            <a:r>
              <a:rPr lang="en-US" altLang="en-US" sz="1400" dirty="0">
                <a:latin typeface="Times New Roman" panose="02020603050405020304" pitchFamily="18" charset="0"/>
                <a:cs typeface="Times New Roman" panose="02020603050405020304" pitchFamily="18" charset="0"/>
              </a:rPr>
              <a:t> ensures chronological order is preserved, avoiding data leakage during training and testing phases.</a:t>
            </a:r>
          </a:p>
          <a:p>
            <a:pPr marL="629920" lvl="1" indent="-305435">
              <a:spcBef>
                <a:spcPct val="20000"/>
              </a:spcBef>
              <a:spcAft>
                <a:spcPts val="600"/>
              </a:spcAft>
              <a:buFont typeface="Arial"/>
              <a:buChar char="•"/>
            </a:pPr>
            <a:r>
              <a:rPr lang="en-US" sz="1400" b="1" dirty="0">
                <a:latin typeface="Times New Roman" panose="02020603050405020304" pitchFamily="18" charset="0"/>
                <a:cs typeface="Times New Roman" panose="02020603050405020304" pitchFamily="18" charset="0"/>
              </a:rPr>
              <a:t>Hyperparameter tuning</a:t>
            </a:r>
            <a:r>
              <a:rPr lang="en-US" sz="1400" dirty="0">
                <a:latin typeface="Times New Roman" panose="02020603050405020304" pitchFamily="18" charset="0"/>
                <a:cs typeface="Times New Roman" panose="02020603050405020304" pitchFamily="18" charset="0"/>
              </a:rPr>
              <a:t> (via </a:t>
            </a:r>
            <a:r>
              <a:rPr lang="en-US" sz="1400" dirty="0" err="1">
                <a:latin typeface="Times New Roman" panose="02020603050405020304" pitchFamily="18" charset="0"/>
                <a:cs typeface="Times New Roman" panose="02020603050405020304" pitchFamily="18" charset="0"/>
              </a:rPr>
              <a:t>GridSearchCV</a:t>
            </a:r>
            <a:r>
              <a:rPr lang="en-US" sz="1400" dirty="0">
                <a:latin typeface="Times New Roman" panose="02020603050405020304" pitchFamily="18" charset="0"/>
                <a:cs typeface="Times New Roman" panose="02020603050405020304" pitchFamily="18" charset="0"/>
              </a:rPr>
              <a:t> or manual tuning) and normalization (e.g., </a:t>
            </a:r>
            <a:r>
              <a:rPr lang="en-US" sz="1400" dirty="0" err="1">
                <a:latin typeface="Times New Roman" panose="02020603050405020304" pitchFamily="18" charset="0"/>
                <a:cs typeface="Times New Roman" panose="02020603050405020304" pitchFamily="18" charset="0"/>
              </a:rPr>
              <a:t>MinMaxScaler</a:t>
            </a:r>
            <a:r>
              <a:rPr lang="en-US" sz="1400" dirty="0">
                <a:latin typeface="Times New Roman" panose="02020603050405020304" pitchFamily="18" charset="0"/>
                <a:cs typeface="Times New Roman" panose="02020603050405020304" pitchFamily="18" charset="0"/>
              </a:rPr>
              <a:t> for LSTM) enhance model performance.</a:t>
            </a:r>
            <a:endParaRPr lang="en-IN" sz="1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buFont typeface="Arial"/>
              <a:buChar char="•"/>
            </a:pPr>
            <a:r>
              <a:rPr lang="en-IN" sz="1500" b="1" dirty="0">
                <a:latin typeface="Franklin Gothic Book"/>
              </a:rPr>
              <a:t>Prediction Process:</a:t>
            </a:r>
          </a:p>
          <a:p>
            <a:pPr marL="629920" lvl="1" indent="-305435">
              <a:spcBef>
                <a:spcPct val="20000"/>
              </a:spcBef>
              <a:spcAft>
                <a:spcPts val="600"/>
              </a:spcAft>
              <a:buFont typeface="Arial"/>
              <a:buChar char="•"/>
            </a:pPr>
            <a:r>
              <a:rPr lang="en-US" altLang="en-US" sz="1400" dirty="0">
                <a:latin typeface="Times New Roman" panose="02020603050405020304" pitchFamily="18" charset="0"/>
                <a:cs typeface="Times New Roman" panose="02020603050405020304" pitchFamily="18" charset="0"/>
              </a:rPr>
              <a:t>The trained model predicts the </a:t>
            </a:r>
            <a:r>
              <a:rPr lang="en-US" altLang="en-US" sz="1400" b="1" dirty="0">
                <a:latin typeface="Times New Roman" panose="02020603050405020304" pitchFamily="18" charset="0"/>
                <a:cs typeface="Times New Roman" panose="02020603050405020304" pitchFamily="18" charset="0"/>
              </a:rPr>
              <a:t>next-day closing price</a:t>
            </a:r>
            <a:r>
              <a:rPr lang="en-US" altLang="en-US" sz="1400" dirty="0">
                <a:latin typeface="Times New Roman" panose="02020603050405020304" pitchFamily="18" charset="0"/>
                <a:cs typeface="Times New Roman" panose="02020603050405020304" pitchFamily="18" charset="0"/>
              </a:rPr>
              <a:t> or </a:t>
            </a:r>
            <a:r>
              <a:rPr lang="en-US" altLang="en-US" sz="1400" b="1" dirty="0">
                <a:latin typeface="Times New Roman" panose="02020603050405020304" pitchFamily="18" charset="0"/>
                <a:cs typeface="Times New Roman" panose="02020603050405020304" pitchFamily="18" charset="0"/>
              </a:rPr>
              <a:t>trend direction</a:t>
            </a:r>
            <a:r>
              <a:rPr lang="en-US" altLang="en-US" sz="1400" dirty="0">
                <a:latin typeface="Times New Roman" panose="02020603050405020304" pitchFamily="18" charset="0"/>
                <a:cs typeface="Times New Roman" panose="02020603050405020304" pitchFamily="18" charset="0"/>
              </a:rPr>
              <a:t> using the most recent sequence of input features.</a:t>
            </a:r>
          </a:p>
          <a:p>
            <a:pPr marL="629920" lvl="1" indent="-305435">
              <a:spcBef>
                <a:spcPct val="20000"/>
              </a:spcBef>
              <a:spcAft>
                <a:spcPts val="600"/>
              </a:spcAft>
              <a:buFont typeface="Arial"/>
              <a:buChar char="•"/>
            </a:pPr>
            <a:r>
              <a:rPr lang="en-US" sz="1400" dirty="0">
                <a:latin typeface="Times New Roman" panose="02020603050405020304" pitchFamily="18" charset="0"/>
                <a:cs typeface="Times New Roman" panose="02020603050405020304" pitchFamily="18" charset="0"/>
              </a:rPr>
              <a:t>For </a:t>
            </a:r>
            <a:r>
              <a:rPr lang="en-US" sz="1400" b="1" dirty="0">
                <a:latin typeface="Times New Roman" panose="02020603050405020304" pitchFamily="18" charset="0"/>
                <a:cs typeface="Times New Roman" panose="02020603050405020304" pitchFamily="18" charset="0"/>
              </a:rPr>
              <a:t>real-time use</a:t>
            </a:r>
            <a:r>
              <a:rPr lang="en-US" sz="1400" dirty="0">
                <a:latin typeface="Times New Roman" panose="02020603050405020304" pitchFamily="18" charset="0"/>
                <a:cs typeface="Times New Roman" panose="02020603050405020304" pitchFamily="18" charset="0"/>
              </a:rPr>
              <a:t>, the model can be deployed as an API that ingests live market data and returns predictions instantly</a:t>
            </a:r>
            <a:endParaRPr lang="en-US" altLang="en-US" sz="1400" dirty="0">
              <a:latin typeface="Times New Roman" panose="02020603050405020304" pitchFamily="18" charset="0"/>
              <a:cs typeface="Times New Roman" panose="02020603050405020304" pitchFamily="18" charset="0"/>
            </a:endParaRPr>
          </a:p>
          <a:p>
            <a:pPr marL="629920" lvl="1" indent="-305435">
              <a:spcBef>
                <a:spcPct val="20000"/>
              </a:spcBef>
              <a:spcAft>
                <a:spcPts val="600"/>
              </a:spcAft>
              <a:buFont typeface="Arial"/>
              <a:buChar char="•"/>
            </a:pPr>
            <a:endParaRPr lang="en-GB" sz="1500" dirty="0"/>
          </a:p>
        </p:txBody>
      </p:sp>
      <p:sp>
        <p:nvSpPr>
          <p:cNvPr id="12" name="Rectangle 7">
            <a:extLst>
              <a:ext uri="{FF2B5EF4-FFF2-40B4-BE49-F238E27FC236}">
                <a16:creationId xmlns:a16="http://schemas.microsoft.com/office/drawing/2014/main" id="{0B50505B-F559-0692-D869-E5625F6E7DB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Time-based data split</a:t>
            </a:r>
            <a:r>
              <a:rPr kumimoji="0" lang="en-US" altLang="en-US" sz="1800" b="0" i="0" u="none" strike="noStrike" cap="none" normalizeH="0" baseline="0">
                <a:ln>
                  <a:noFill/>
                </a:ln>
                <a:solidFill>
                  <a:schemeClr val="tx1"/>
                </a:solidFill>
                <a:effectLst/>
                <a:latin typeface="Arial" panose="020B0604020202020204" pitchFamily="34" charset="0"/>
              </a:rPr>
              <a:t> ensures chronological order is preserved, avoiding data leakage during training and testing phases.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Times New Roman" panose="02020603050405020304" pitchFamily="18" charset="0"/>
                <a:cs typeface="Times New Roman" panose="02020603050405020304" pitchFamily="18" charset="0"/>
              </a:rPr>
              <a:t>Result</a:t>
            </a:r>
            <a:endParaRPr lang="en-US" sz="5400" dirty="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600" dirty="0">
                <a:latin typeface="Times New Roman" panose="02020603050405020304" pitchFamily="18" charset="0"/>
                <a:cs typeface="Times New Roman" panose="02020603050405020304" pitchFamily="18" charset="0"/>
              </a:rPr>
              <a:t>Present the results of the machine learning model in terms of its accuracy and effectiveness in predicting stock prices. Include visualizations and comparisons between predicted and actual stock prices to highlight the model’s performance.</a:t>
            </a:r>
          </a:p>
          <a:p>
            <a:r>
              <a:rPr lang="en-US" sz="1600" dirty="0">
                <a:latin typeface="Times New Roman" panose="02020603050405020304" pitchFamily="18" charset="0"/>
                <a:cs typeface="Times New Roman" panose="02020603050405020304" pitchFamily="18" charset="0"/>
              </a:rPr>
              <a:t>Use evaluation metrics such as </a:t>
            </a:r>
            <a:r>
              <a:rPr lang="en-US" sz="1600" b="1" dirty="0">
                <a:latin typeface="Times New Roman" panose="02020603050405020304" pitchFamily="18" charset="0"/>
                <a:cs typeface="Times New Roman" panose="02020603050405020304" pitchFamily="18" charset="0"/>
              </a:rPr>
              <a:t>Mean Absolute Error (MAE)</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Root Mean Squared Error (RMSE)</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R² Score</a:t>
            </a:r>
            <a:r>
              <a:rPr lang="en-US" sz="1600" dirty="0">
                <a:latin typeface="Times New Roman" panose="02020603050405020304" pitchFamily="18" charset="0"/>
                <a:cs typeface="Times New Roman" panose="02020603050405020304" pitchFamily="18" charset="0"/>
              </a:rPr>
              <a:t> to assess model accuracy.</a:t>
            </a:r>
          </a:p>
          <a:p>
            <a:r>
              <a:rPr lang="en-US" sz="1600" dirty="0">
                <a:latin typeface="Times New Roman" panose="02020603050405020304" pitchFamily="18" charset="0"/>
                <a:cs typeface="Times New Roman" panose="02020603050405020304" pitchFamily="18" charset="0"/>
              </a:rPr>
              <a:t>Provide </a:t>
            </a:r>
            <a:r>
              <a:rPr lang="en-US" sz="1600" b="1" dirty="0">
                <a:latin typeface="Times New Roman" panose="02020603050405020304" pitchFamily="18" charset="0"/>
                <a:cs typeface="Times New Roman" panose="02020603050405020304" pitchFamily="18" charset="0"/>
              </a:rPr>
              <a:t>line charts</a:t>
            </a:r>
            <a:r>
              <a:rPr lang="en-US" sz="1600" dirty="0">
                <a:latin typeface="Times New Roman" panose="02020603050405020304" pitchFamily="18" charset="0"/>
                <a:cs typeface="Times New Roman" panose="02020603050405020304" pitchFamily="18" charset="0"/>
              </a:rPr>
              <a:t> comparing predicted vs. actual stock prices over time to visually demonstrate how closely the model follows real market trends.</a:t>
            </a:r>
          </a:p>
          <a:p>
            <a:pPr marL="0" indent="0">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C5DC83-171B-5707-4DB8-7707F34BD1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8BCE12-D9B9-D3D0-2789-EF974629F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F579D-4C50-69CC-D9A2-D4B40E3F71FE}"/>
              </a:ext>
            </a:extLst>
          </p:cNvPr>
          <p:cNvSpPr>
            <a:spLocks noGrp="1"/>
          </p:cNvSpPr>
          <p:nvPr>
            <p:ph type="title"/>
          </p:nvPr>
        </p:nvSpPr>
        <p:spPr>
          <a:xfrm>
            <a:off x="838200" y="365125"/>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OUTPUT</a:t>
            </a:r>
          </a:p>
        </p:txBody>
      </p:sp>
      <p:sp>
        <p:nvSpPr>
          <p:cNvPr id="10" name="sketch line">
            <a:extLst>
              <a:ext uri="{FF2B5EF4-FFF2-40B4-BE49-F238E27FC236}">
                <a16:creationId xmlns:a16="http://schemas.microsoft.com/office/drawing/2014/main" id="{4E588364-B923-D55D-4DBA-E79C61009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533709B-67BE-58E8-0EB8-5EC3D426CA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 y="1927625"/>
            <a:ext cx="10079403" cy="3685205"/>
          </a:xfrm>
          <a:prstGeom prst="rect">
            <a:avLst/>
          </a:prstGeom>
        </p:spPr>
      </p:pic>
    </p:spTree>
    <p:extLst>
      <p:ext uri="{BB962C8B-B14F-4D97-AF65-F5344CB8AC3E}">
        <p14:creationId xmlns:p14="http://schemas.microsoft.com/office/powerpoint/2010/main" val="1702055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D12A46-51BF-2A26-5E0A-88D25072B6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70942F2-C9F8-CBC9-E1D6-FBB64C548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A92552-191D-79B5-4A8E-1A3AA9323932}"/>
              </a:ext>
            </a:extLst>
          </p:cNvPr>
          <p:cNvSpPr>
            <a:spLocks noGrp="1"/>
          </p:cNvSpPr>
          <p:nvPr>
            <p:ph type="title"/>
          </p:nvPr>
        </p:nvSpPr>
        <p:spPr>
          <a:xfrm>
            <a:off x="838200" y="365125"/>
            <a:ext cx="10515600" cy="1325563"/>
          </a:xfrm>
        </p:spPr>
        <p:txBody>
          <a:bodyPr>
            <a:normAutofit/>
          </a:bodyPr>
          <a:lstStyle/>
          <a:p>
            <a:r>
              <a:rPr lang="en-US" sz="4800" b="1" dirty="0">
                <a:latin typeface="Times New Roman" panose="02020603050405020304" pitchFamily="18" charset="0"/>
                <a:cs typeface="Times New Roman" panose="02020603050405020304" pitchFamily="18" charset="0"/>
              </a:rPr>
              <a:t>OUTPUT</a:t>
            </a:r>
          </a:p>
        </p:txBody>
      </p:sp>
      <p:sp>
        <p:nvSpPr>
          <p:cNvPr id="10" name="sketch line">
            <a:extLst>
              <a:ext uri="{FF2B5EF4-FFF2-40B4-BE49-F238E27FC236}">
                <a16:creationId xmlns:a16="http://schemas.microsoft.com/office/drawing/2014/main" id="{0F340D54-7C39-F084-3ACD-B02A00490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4B6BB3A-7A9B-DF37-A169-26902B2F9E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569" y="2134264"/>
            <a:ext cx="5616409" cy="2854185"/>
          </a:xfrm>
          <a:prstGeom prst="rect">
            <a:avLst/>
          </a:prstGeom>
        </p:spPr>
      </p:pic>
      <p:pic>
        <p:nvPicPr>
          <p:cNvPr id="7" name="Picture 6">
            <a:extLst>
              <a:ext uri="{FF2B5EF4-FFF2-40B4-BE49-F238E27FC236}">
                <a16:creationId xmlns:a16="http://schemas.microsoft.com/office/drawing/2014/main" id="{84A63FD9-5025-DB13-BC97-FB7E1BA8E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8630" y="2055813"/>
            <a:ext cx="5435303" cy="2890761"/>
          </a:xfrm>
          <a:prstGeom prst="rect">
            <a:avLst/>
          </a:prstGeom>
        </p:spPr>
      </p:pic>
      <p:sp>
        <p:nvSpPr>
          <p:cNvPr id="9" name="TextBox 8">
            <a:extLst>
              <a:ext uri="{FF2B5EF4-FFF2-40B4-BE49-F238E27FC236}">
                <a16:creationId xmlns:a16="http://schemas.microsoft.com/office/drawing/2014/main" id="{54EEEC0D-C108-FBA4-F398-2183BE38A042}"/>
              </a:ext>
            </a:extLst>
          </p:cNvPr>
          <p:cNvSpPr txBox="1"/>
          <p:nvPr/>
        </p:nvSpPr>
        <p:spPr>
          <a:xfrm>
            <a:off x="2288298" y="5279568"/>
            <a:ext cx="199594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Distribution Plot</a:t>
            </a:r>
          </a:p>
        </p:txBody>
      </p:sp>
      <p:sp>
        <p:nvSpPr>
          <p:cNvPr id="11" name="TextBox 10">
            <a:extLst>
              <a:ext uri="{FF2B5EF4-FFF2-40B4-BE49-F238E27FC236}">
                <a16:creationId xmlns:a16="http://schemas.microsoft.com/office/drawing/2014/main" id="{D08B7F7A-5AA8-0BB7-B78E-107827F8E949}"/>
              </a:ext>
            </a:extLst>
          </p:cNvPr>
          <p:cNvSpPr txBox="1"/>
          <p:nvPr/>
        </p:nvSpPr>
        <p:spPr>
          <a:xfrm>
            <a:off x="8652386" y="5279568"/>
            <a:ext cx="140601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Bar Graph</a:t>
            </a:r>
          </a:p>
        </p:txBody>
      </p:sp>
    </p:spTree>
    <p:extLst>
      <p:ext uri="{BB962C8B-B14F-4D97-AF65-F5344CB8AC3E}">
        <p14:creationId xmlns:p14="http://schemas.microsoft.com/office/powerpoint/2010/main" val="57200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1114</Words>
  <Application>Microsoft Office PowerPoint</Application>
  <PresentationFormat>Widescreen</PresentationFormat>
  <Paragraphs>118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Franklin Gothic Book</vt:lpstr>
      <vt:lpstr>Times New Roman</vt:lpstr>
      <vt:lpstr>office theme</vt:lpstr>
      <vt:lpstr>STOCK PRICE PREDICTION USING MACHINE LEARNING</vt:lpstr>
      <vt:lpstr>Problem Statement</vt:lpstr>
      <vt:lpstr>Proposed Solution</vt:lpstr>
      <vt:lpstr>Proposed Solution</vt:lpstr>
      <vt:lpstr>System  requirements</vt:lpstr>
      <vt:lpstr>Algorithm &amp; Deployment</vt:lpstr>
      <vt:lpstr>Result</vt:lpstr>
      <vt:lpstr>OUTPUT</vt:lpstr>
      <vt:lpstr>OUTPUT</vt:lpstr>
      <vt:lpstr>OUTPUT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Ragul M N</cp:lastModifiedBy>
  <cp:revision>13</cp:revision>
  <dcterms:created xsi:type="dcterms:W3CDTF">2013-07-15T20:26:40Z</dcterms:created>
  <dcterms:modified xsi:type="dcterms:W3CDTF">2025-07-02T15:38:13Z</dcterms:modified>
</cp:coreProperties>
</file>