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01" r:id="rId4"/>
    <p:sldId id="257" r:id="rId5"/>
    <p:sldId id="288" r:id="rId7"/>
    <p:sldId id="351" r:id="rId8"/>
    <p:sldId id="334" r:id="rId9"/>
    <p:sldId id="290" r:id="rId10"/>
    <p:sldId id="352" r:id="rId11"/>
    <p:sldId id="262" r:id="rId12"/>
    <p:sldId id="258" r:id="rId13"/>
    <p:sldId id="266" r:id="rId14"/>
    <p:sldId id="281" r:id="rId15"/>
    <p:sldId id="317" r:id="rId16"/>
    <p:sldId id="350" r:id="rId17"/>
    <p:sldId id="325" r:id="rId18"/>
    <p:sldId id="326" r:id="rId19"/>
    <p:sldId id="371" r:id="rId20"/>
    <p:sldId id="372" r:id="rId21"/>
    <p:sldId id="373" r:id="rId22"/>
    <p:sldId id="374" r:id="rId23"/>
    <p:sldId id="375" r:id="rId24"/>
    <p:sldId id="272" r:id="rId25"/>
    <p:sldId id="336" r:id="rId26"/>
    <p:sldId id="370" r:id="rId27"/>
    <p:sldId id="274" r:id="rId28"/>
    <p:sldId id="276" r:id="rId29"/>
    <p:sldId id="277" r:id="rId30"/>
    <p:sldId id="278"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Devil"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070" y="1021080"/>
            <a:ext cx="10056495" cy="1462405"/>
          </a:xfrm>
        </p:spPr>
        <p:txBody>
          <a:bodyPr>
            <a:normAutofit/>
          </a:bodyPr>
          <a:lstStyle/>
          <a:p>
            <a:pPr algn="ctr">
              <a:lnSpc>
                <a:spcPct val="110000"/>
              </a:lnSpc>
            </a:pPr>
            <a:r>
              <a:rPr lang="en-IN" altLang="en-US" sz="3200" b="1" dirty="0" smtClean="0">
                <a:latin typeface="Times New Roman" panose="02020603050405020304" charset="0"/>
                <a:cs typeface="Times New Roman" panose="02020603050405020304" charset="0"/>
                <a:sym typeface="+mn-ea"/>
              </a:rPr>
              <a:t>DETECTION AND COMPARISON OF ALGORITHM FOR PREDICTION OF PNEUMONIA  </a:t>
            </a:r>
            <a:endParaRPr lang="en-IN" altLang="en-US" sz="3200" b="1" dirty="0" smtClean="0">
              <a:latin typeface="Times New Roman" panose="02020603050405020304" charset="0"/>
              <a:cs typeface="Times New Roman" panose="02020603050405020304" charset="0"/>
              <a:sym typeface="+mn-ea"/>
            </a:endParaRPr>
          </a:p>
        </p:txBody>
      </p:sp>
      <p:sp>
        <p:nvSpPr>
          <p:cNvPr id="3" name="Subtitle 2"/>
          <p:cNvSpPr>
            <a:spLocks noGrp="1"/>
          </p:cNvSpPr>
          <p:nvPr>
            <p:ph type="subTitle" idx="1"/>
          </p:nvPr>
        </p:nvSpPr>
        <p:spPr>
          <a:xfrm>
            <a:off x="7933055" y="4309110"/>
            <a:ext cx="3821430" cy="1965960"/>
          </a:xfrm>
        </p:spPr>
        <p:txBody>
          <a:bodyPr>
            <a:normAutofit fontScale="25000"/>
          </a:bodyPr>
          <a:lstStyle/>
          <a:p>
            <a:pPr algn="l"/>
            <a:r>
              <a:rPr lang="en-US" sz="4000">
                <a:latin typeface="Times New Roman" panose="02020603050405020304" charset="0"/>
                <a:cs typeface="Times New Roman" panose="02020603050405020304" charset="0"/>
              </a:rPr>
              <a:t>   </a:t>
            </a:r>
            <a:r>
              <a:rPr lang="en-US" sz="7200">
                <a:latin typeface="Times New Roman" panose="02020603050405020304" charset="0"/>
                <a:cs typeface="Times New Roman" panose="02020603050405020304" charset="0"/>
              </a:rPr>
              <a:t> </a:t>
            </a:r>
            <a:r>
              <a:rPr lang="en-US" sz="7200" b="1">
                <a:latin typeface="Times New Roman" panose="02020603050405020304" charset="0"/>
                <a:cs typeface="Times New Roman" panose="02020603050405020304" charset="0"/>
              </a:rPr>
              <a:t>Team Members:</a:t>
            </a:r>
            <a:endParaRPr lang="en-US" sz="7200" b="1">
              <a:latin typeface="Times New Roman" panose="02020603050405020304" charset="0"/>
              <a:cs typeface="Times New Roman" panose="02020603050405020304" charset="0"/>
            </a:endParaRPr>
          </a:p>
          <a:p>
            <a:pPr algn="ctr">
              <a:lnSpc>
                <a:spcPct val="60000"/>
              </a:lnSpc>
            </a:pPr>
            <a:r>
              <a:rPr lang="en-US" sz="8000">
                <a:latin typeface="Times New Roman" panose="02020603050405020304" charset="0"/>
                <a:cs typeface="Times New Roman" panose="02020603050405020304" charset="0"/>
              </a:rPr>
              <a:t>                                                                                                                Riffa Hammed </a:t>
            </a:r>
            <a:endParaRPr lang="en-US" sz="4000">
              <a:latin typeface="Times New Roman" panose="02020603050405020304" charset="0"/>
              <a:cs typeface="Times New Roman" panose="02020603050405020304" charset="0"/>
            </a:endParaRPr>
          </a:p>
          <a:p>
            <a:pPr algn="ctr">
              <a:lnSpc>
                <a:spcPct val="20000"/>
              </a:lnSpc>
            </a:pPr>
            <a:r>
              <a:rPr lang="en-US" sz="4000">
                <a:latin typeface="Times New Roman" panose="02020603050405020304" charset="0"/>
                <a:cs typeface="Times New Roman" panose="02020603050405020304" charset="0"/>
              </a:rPr>
              <a:t>                                                                                                            </a:t>
            </a:r>
            <a:r>
              <a:rPr lang="en-US" sz="7200">
                <a:latin typeface="Times New Roman" panose="02020603050405020304" charset="0"/>
                <a:cs typeface="Times New Roman" panose="02020603050405020304" charset="0"/>
              </a:rPr>
              <a:t>   (312419104110)</a:t>
            </a:r>
            <a:endParaRPr lang="en-US" sz="7200">
              <a:latin typeface="Times New Roman" panose="02020603050405020304" charset="0"/>
              <a:cs typeface="Times New Roman" panose="02020603050405020304" charset="0"/>
            </a:endParaRPr>
          </a:p>
          <a:p>
            <a:pPr algn="ctr">
              <a:lnSpc>
                <a:spcPct val="60000"/>
              </a:lnSpc>
            </a:pPr>
            <a:r>
              <a:rPr lang="en-US" sz="4000">
                <a:latin typeface="Times New Roman" panose="02020603050405020304" charset="0"/>
                <a:cs typeface="Times New Roman" panose="02020603050405020304" charset="0"/>
              </a:rPr>
              <a:t>                                                                                                               </a:t>
            </a:r>
            <a:r>
              <a:rPr lang="en-US" sz="8000">
                <a:latin typeface="Times New Roman" panose="02020603050405020304" charset="0"/>
                <a:cs typeface="Times New Roman" panose="02020603050405020304" charset="0"/>
              </a:rPr>
              <a:t>Ragul R</a:t>
            </a:r>
            <a:endParaRPr lang="en-US" sz="4000">
              <a:latin typeface="Times New Roman" panose="02020603050405020304" charset="0"/>
              <a:cs typeface="Times New Roman" panose="02020603050405020304" charset="0"/>
            </a:endParaRPr>
          </a:p>
          <a:p>
            <a:pPr algn="ctr">
              <a:lnSpc>
                <a:spcPct val="20000"/>
              </a:lnSpc>
            </a:pPr>
            <a:r>
              <a:rPr lang="en-US" sz="4000">
                <a:latin typeface="Times New Roman" panose="02020603050405020304" charset="0"/>
                <a:cs typeface="Times New Roman" panose="02020603050405020304" charset="0"/>
              </a:rPr>
              <a:t>                                                                                                             </a:t>
            </a:r>
            <a:r>
              <a:rPr lang="en-US" sz="7200">
                <a:latin typeface="Times New Roman" panose="02020603050405020304" charset="0"/>
                <a:cs typeface="Times New Roman" panose="02020603050405020304" charset="0"/>
              </a:rPr>
              <a:t>  (312419104103)</a:t>
            </a:r>
            <a:endParaRPr lang="en-US" sz="7200">
              <a:latin typeface="Times New Roman" panose="02020603050405020304" charset="0"/>
              <a:cs typeface="Times New Roman" panose="02020603050405020304" charset="0"/>
            </a:endParaRPr>
          </a:p>
        </p:txBody>
      </p:sp>
      <p:sp>
        <p:nvSpPr>
          <p:cNvPr id="4" name="Subtitle 2"/>
          <p:cNvSpPr>
            <a:spLocks noGrp="1"/>
          </p:cNvSpPr>
          <p:nvPr/>
        </p:nvSpPr>
        <p:spPr>
          <a:xfrm>
            <a:off x="949325" y="4156710"/>
            <a:ext cx="3821430" cy="1965960"/>
          </a:xfrm>
          <a:prstGeom prst="rect">
            <a:avLst/>
          </a:prstGeom>
        </p:spPr>
        <p:txBody>
          <a:bodyPr vert="horz" lIns="91440" tIns="45720" rIns="91440" bIns="45720" rtlCol="0">
            <a:normAutofit fontScale="5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a:latin typeface="Times New Roman" panose="02020603050405020304" charset="0"/>
                <a:cs typeface="Times New Roman" panose="02020603050405020304" charset="0"/>
              </a:rPr>
              <a:t>   </a:t>
            </a:r>
            <a:r>
              <a:rPr lang="en-US" sz="7200" b="1">
                <a:latin typeface="Times New Roman" panose="02020603050405020304" charset="0"/>
                <a:cs typeface="Times New Roman" panose="02020603050405020304" charset="0"/>
              </a:rPr>
              <a:t> </a:t>
            </a:r>
            <a:r>
              <a:rPr lang="en-US" sz="3275" b="1">
                <a:latin typeface="Times New Roman" panose="02020603050405020304" charset="0"/>
                <a:cs typeface="Times New Roman" panose="02020603050405020304" charset="0"/>
              </a:rPr>
              <a:t>Guide:</a:t>
            </a:r>
            <a:endParaRPr lang="en-US" sz="3275" b="1">
              <a:latin typeface="Times New Roman" panose="02020603050405020304" charset="0"/>
              <a:cs typeface="Times New Roman" panose="02020603050405020304" charset="0"/>
            </a:endParaRPr>
          </a:p>
          <a:p>
            <a:pPr algn="l">
              <a:lnSpc>
                <a:spcPct val="40000"/>
              </a:lnSpc>
            </a:pPr>
            <a:r>
              <a:rPr lang="en-US" sz="3635">
                <a:latin typeface="Times New Roman" panose="02020603050405020304" charset="0"/>
                <a:cs typeface="Times New Roman" panose="02020603050405020304" charset="0"/>
              </a:rPr>
              <a:t>            </a:t>
            </a:r>
            <a:r>
              <a:rPr lang="en-US" sz="3275">
                <a:latin typeface="Times New Roman" panose="02020603050405020304" charset="0"/>
                <a:cs typeface="Times New Roman" panose="02020603050405020304" charset="0"/>
              </a:rPr>
              <a:t>Mrs.Ezhil Dyana M V, M.E</a:t>
            </a:r>
            <a:r>
              <a:rPr lang="en-US" sz="3275">
                <a:latin typeface="Times New Roman" panose="02020603050405020304" charset="0"/>
                <a:cs typeface="Times New Roman" panose="02020603050405020304" charset="0"/>
              </a:rPr>
              <a:t>  </a:t>
            </a:r>
            <a:r>
              <a:rPr lang="en-US" sz="8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a:p>
            <a:pPr algn="ctr">
              <a:lnSpc>
                <a:spcPct val="20000"/>
              </a:lnSpc>
            </a:pPr>
            <a:r>
              <a:rPr lang="en-US" sz="4000">
                <a:latin typeface="Times New Roman" panose="02020603050405020304" charset="0"/>
                <a:cs typeface="Times New Roman" panose="02020603050405020304" charset="0"/>
              </a:rPr>
              <a:t>                                                                                                     </a:t>
            </a:r>
            <a:endParaRPr lang="en-US" sz="7200">
              <a:latin typeface="Times New Roman" panose="02020603050405020304" charset="0"/>
              <a:cs typeface="Times New Roman" panose="02020603050405020304" charset="0"/>
            </a:endParaRPr>
          </a:p>
          <a:p>
            <a:pPr algn="ctr">
              <a:lnSpc>
                <a:spcPct val="60000"/>
              </a:lnSpc>
            </a:pP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a:p>
            <a:pPr algn="ctr">
              <a:lnSpc>
                <a:spcPct val="20000"/>
              </a:lnSpc>
            </a:pPr>
            <a:r>
              <a:rPr lang="en-US" sz="4000">
                <a:latin typeface="Times New Roman" panose="02020603050405020304" charset="0"/>
                <a:cs typeface="Times New Roman" panose="02020603050405020304" charset="0"/>
              </a:rPr>
              <a:t>                                         </a:t>
            </a:r>
            <a:endParaRPr lang="en-US" sz="72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7555" y="394970"/>
            <a:ext cx="10515600" cy="1056005"/>
          </a:xfrm>
        </p:spPr>
        <p:txBody>
          <a:bodyPr/>
          <a:p>
            <a:pPr algn="ctr"/>
            <a:r>
              <a:rPr lang="en-US" sz="3200" b="1">
                <a:latin typeface="Times New Roman" panose="02020603050405020304" charset="0"/>
                <a:cs typeface="Times New Roman" panose="02020603050405020304" charset="0"/>
              </a:rPr>
              <a:t>PROPOSED SYSTEM</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57555" y="1450975"/>
            <a:ext cx="10515600" cy="4351338"/>
          </a:xfrm>
        </p:spPr>
        <p:txBody>
          <a:bodyPr>
            <a:noAutofit/>
          </a:bodyPr>
          <a:p>
            <a:pPr algn="just"/>
            <a:r>
              <a:rPr lang="en-US" sz="2400" dirty="0" smtClean="0">
                <a:latin typeface="Times New Roman" panose="02020603050405020304" charset="0"/>
                <a:cs typeface="Times New Roman" panose="02020603050405020304" charset="0"/>
                <a:sym typeface="+mn-ea"/>
              </a:rPr>
              <a:t>The proposed hybrid CNN model with fully connected (FC) layers and trained the hybrid model for a defined number of epochs.</a:t>
            </a:r>
            <a:endParaRPr lang="en-US" sz="2400" dirty="0" smtClean="0">
              <a:latin typeface="Times New Roman" panose="02020603050405020304" charset="0"/>
              <a:cs typeface="Times New Roman" panose="02020603050405020304" charset="0"/>
              <a:sym typeface="+mn-ea"/>
            </a:endParaRPr>
          </a:p>
          <a:p>
            <a:pPr algn="just"/>
            <a:r>
              <a:rPr lang="en-US" sz="2400" dirty="0" smtClean="0">
                <a:latin typeface="Times New Roman" panose="02020603050405020304" charset="0"/>
                <a:cs typeface="Times New Roman" panose="02020603050405020304" charset="0"/>
                <a:sym typeface="+mn-ea"/>
              </a:rPr>
              <a:t>To prevent over fitting in training the proposed hybrid CNN model with fc layers, a dropout ratio of 0.5 was deployed after each FC layer during the training process.</a:t>
            </a:r>
            <a:endParaRPr lang="en-US" sz="2400" dirty="0" smtClean="0">
              <a:latin typeface="Times New Roman" panose="02020603050405020304" charset="0"/>
              <a:cs typeface="Times New Roman" panose="02020603050405020304" charset="0"/>
              <a:sym typeface="+mn-ea"/>
            </a:endParaRPr>
          </a:p>
          <a:p>
            <a:pPr algn="just"/>
            <a:r>
              <a:rPr lang="en-US" sz="2400" dirty="0" smtClean="0">
                <a:latin typeface="Times New Roman" panose="02020603050405020304" charset="0"/>
                <a:cs typeface="Times New Roman" panose="02020603050405020304" charset="0"/>
                <a:sym typeface="+mn-ea"/>
              </a:rPr>
              <a:t>To train the proposed ensemble classifier,CNN model  and ml classifiers has to be utilized to extract the features of CXR images in the test set. </a:t>
            </a:r>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The highest training accuracy in the proposed hybrid CNN model with fc layers is 97.78%, which was brought about in epoch 20.</a:t>
            </a:r>
            <a:endParaRPr lang="en-US" sz="2400" dirty="0" smtClean="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1600"/>
            <a:ext cx="10515600" cy="1325563"/>
          </a:xfrm>
        </p:spPr>
        <p:txBody>
          <a:bodyPr/>
          <a:p>
            <a:pPr algn="ctr"/>
            <a:r>
              <a:rPr lang="en-US" sz="3200" b="1">
                <a:latin typeface="Times New Roman" panose="02020603050405020304" charset="0"/>
                <a:cs typeface="Times New Roman" panose="02020603050405020304" charset="0"/>
              </a:rPr>
              <a:t>S</a:t>
            </a:r>
            <a:r>
              <a:rPr lang="en-IN" altLang="en-US" sz="3200" b="1">
                <a:latin typeface="Times New Roman" panose="02020603050405020304" charset="0"/>
                <a:cs typeface="Times New Roman" panose="02020603050405020304" charset="0"/>
              </a:rPr>
              <a:t>YSTEM</a:t>
            </a:r>
            <a:r>
              <a:rPr lang="en-US" sz="3200" b="1">
                <a:latin typeface="Times New Roman" panose="02020603050405020304" charset="0"/>
                <a:cs typeface="Times New Roman" panose="02020603050405020304" charset="0"/>
              </a:rPr>
              <a:t> A</a:t>
            </a:r>
            <a:r>
              <a:rPr lang="en-IN" altLang="en-US" sz="3200" b="1">
                <a:latin typeface="Times New Roman" panose="02020603050405020304" charset="0"/>
                <a:cs typeface="Times New Roman" panose="02020603050405020304" charset="0"/>
              </a:rPr>
              <a:t>RCHITECTURE</a:t>
            </a:r>
            <a:endParaRPr lang="en-US" sz="3200" b="1">
              <a:latin typeface="Times New Roman" panose="02020603050405020304" charset="0"/>
              <a:cs typeface="Times New Roman" panose="02020603050405020304" charset="0"/>
            </a:endParaRPr>
          </a:p>
        </p:txBody>
      </p:sp>
      <p:pic>
        <p:nvPicPr>
          <p:cNvPr id="3" name="Content Placeholder 4" descr="C:\Users\ragul\OneDrive\Pictures\Screenshots\Screenshot (42).pngScreenshot (42)"/>
          <p:cNvPicPr>
            <a:picLocks noGrp="1" noChangeAspect="1"/>
          </p:cNvPicPr>
          <p:nvPr>
            <p:ph sz="half" idx="2"/>
          </p:nvPr>
        </p:nvPicPr>
        <p:blipFill>
          <a:blip r:embed="rId1"/>
          <a:srcRect/>
          <a:stretch>
            <a:fillRect/>
          </a:stretch>
        </p:blipFill>
        <p:spPr bwMode="auto">
          <a:xfrm>
            <a:off x="914400" y="942340"/>
            <a:ext cx="10110470" cy="5685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280"/>
            <a:ext cx="10515600" cy="1325563"/>
          </a:xfrm>
        </p:spPr>
        <p:txBody>
          <a:bodyPr/>
          <a:p>
            <a:pPr algn="ctr"/>
            <a:r>
              <a:rPr lang="en-US" sz="3200" b="1">
                <a:latin typeface="Times New Roman" panose="02020603050405020304" charset="0"/>
                <a:ea typeface="Microsoft JhengHei UI" panose="020B0604030504040204" charset="-120"/>
                <a:cs typeface="Times New Roman" panose="02020603050405020304" charset="0"/>
              </a:rPr>
              <a:t>MODULES</a:t>
            </a:r>
            <a:endParaRPr lang="en-US" sz="3200" b="1">
              <a:latin typeface="Times New Roman" panose="02020603050405020304" charset="0"/>
              <a:ea typeface="Microsoft JhengHei UI" panose="020B0604030504040204" charset="-120"/>
              <a:cs typeface="Times New Roman" panose="02020603050405020304" charset="0"/>
            </a:endParaRPr>
          </a:p>
        </p:txBody>
      </p:sp>
      <p:sp>
        <p:nvSpPr>
          <p:cNvPr id="3" name="Content Placeholder 2"/>
          <p:cNvSpPr>
            <a:spLocks noGrp="1"/>
          </p:cNvSpPr>
          <p:nvPr>
            <p:ph idx="1"/>
          </p:nvPr>
        </p:nvSpPr>
        <p:spPr>
          <a:xfrm>
            <a:off x="838200" y="1126490"/>
            <a:ext cx="10515600" cy="5050790"/>
          </a:xfrm>
        </p:spPr>
        <p:txBody>
          <a:bodyPr>
            <a:normAutofit/>
          </a:bodyPr>
          <a:p>
            <a:pPr marL="0" indent="0">
              <a:buNone/>
            </a:pPr>
            <a:endParaRPr lang="en-US" b="1" dirty="0" smtClean="0">
              <a:latin typeface="Times New Roman" panose="02020603050405020304" charset="0"/>
              <a:cs typeface="Times New Roman" panose="02020603050405020304" charset="0"/>
              <a:sym typeface="+mn-ea"/>
            </a:endParaRPr>
          </a:p>
          <a:p>
            <a:pPr marL="0" indent="0">
              <a:buNone/>
            </a:pPr>
            <a:r>
              <a:rPr lang="en-US" b="1" dirty="0" smtClean="0">
                <a:latin typeface="Times New Roman" panose="02020603050405020304" charset="0"/>
                <a:cs typeface="Times New Roman" panose="02020603050405020304" charset="0"/>
                <a:sym typeface="+mn-ea"/>
              </a:rPr>
              <a:t>MODULES  LIST</a:t>
            </a:r>
            <a:endParaRPr lang="en-US" b="1" dirty="0" smtClean="0">
              <a:latin typeface="Times New Roman" panose="02020603050405020304" charset="0"/>
              <a:cs typeface="Times New Roman" panose="02020603050405020304" charset="0"/>
            </a:endParaRPr>
          </a:p>
          <a:p>
            <a:pPr lvl="0"/>
            <a:r>
              <a:rPr lang="en-US" sz="2400" dirty="0">
                <a:latin typeface="Times New Roman" panose="02020603050405020304" charset="0"/>
                <a:cs typeface="Times New Roman" panose="02020603050405020304" charset="0"/>
                <a:sym typeface="+mn-ea"/>
              </a:rPr>
              <a:t>IMAGE ACQUISITION PHASE</a:t>
            </a:r>
            <a:endParaRPr lang="en-US" sz="2400" dirty="0">
              <a:latin typeface="Times New Roman" panose="02020603050405020304" charset="0"/>
              <a:cs typeface="Times New Roman" panose="02020603050405020304" charset="0"/>
            </a:endParaRPr>
          </a:p>
          <a:p>
            <a:pPr lvl="0"/>
            <a:r>
              <a:rPr lang="en-US" sz="2400" dirty="0">
                <a:latin typeface="Times New Roman" panose="02020603050405020304" charset="0"/>
                <a:cs typeface="Times New Roman" panose="02020603050405020304" charset="0"/>
                <a:sym typeface="+mn-ea"/>
              </a:rPr>
              <a:t>DATA PRE-PROCESSING</a:t>
            </a:r>
            <a:endParaRPr lang="en-US" sz="2400" dirty="0">
              <a:latin typeface="Times New Roman" panose="02020603050405020304" charset="0"/>
              <a:cs typeface="Times New Roman" panose="02020603050405020304" charset="0"/>
            </a:endParaRPr>
          </a:p>
          <a:p>
            <a:pPr lvl="0"/>
            <a:r>
              <a:rPr lang="en-US" sz="2400" dirty="0">
                <a:latin typeface="Times New Roman" panose="02020603050405020304" charset="0"/>
                <a:cs typeface="Times New Roman" panose="02020603050405020304" charset="0"/>
                <a:sym typeface="+mn-ea"/>
              </a:rPr>
              <a:t>CLASSIFICATION EVALUATION METRICS</a:t>
            </a:r>
            <a:endParaRPr lang="en-US" sz="2400" dirty="0">
              <a:latin typeface="Times New Roman" panose="02020603050405020304" charset="0"/>
              <a:cs typeface="Times New Roman" panose="02020603050405020304" charset="0"/>
            </a:endParaRPr>
          </a:p>
          <a:p>
            <a:pPr lvl="0"/>
            <a:r>
              <a:rPr lang="en-US" sz="2400" dirty="0">
                <a:latin typeface="Times New Roman" panose="02020603050405020304" charset="0"/>
                <a:cs typeface="Times New Roman" panose="02020603050405020304" charset="0"/>
                <a:sym typeface="+mn-ea"/>
              </a:rPr>
              <a:t>ENSEMBLE OF CLASSIFIERS</a:t>
            </a:r>
            <a:endParaRPr lang="en-US" sz="2400" dirty="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54355" y="915670"/>
            <a:ext cx="10828655" cy="4258945"/>
          </a:xfrm>
        </p:spPr>
        <p:txBody>
          <a:bodyPr>
            <a:normAutofit/>
          </a:bodyPr>
          <a:p>
            <a:pPr marL="0" indent="0" algn="just">
              <a:lnSpc>
                <a:spcPct val="120000"/>
              </a:lnSpc>
              <a:buNone/>
            </a:pPr>
            <a:r>
              <a:rPr lang="en-US" b="1" dirty="0">
                <a:latin typeface="Times New Roman" panose="02020603050405020304" charset="0"/>
                <a:cs typeface="Times New Roman" panose="02020603050405020304" charset="0"/>
                <a:sym typeface="+mn-ea"/>
              </a:rPr>
              <a:t>IMAGE ACQUISITION </a:t>
            </a:r>
            <a:r>
              <a:rPr lang="en-US" b="1" dirty="0" smtClean="0">
                <a:latin typeface="Times New Roman" panose="02020603050405020304" charset="0"/>
                <a:cs typeface="Times New Roman" panose="02020603050405020304" charset="0"/>
                <a:sym typeface="+mn-ea"/>
              </a:rPr>
              <a:t>PHASE :</a:t>
            </a:r>
            <a:endParaRPr lang="en-US" dirty="0">
              <a:latin typeface="Times New Roman" panose="02020603050405020304" charset="0"/>
              <a:cs typeface="Times New Roman" panose="02020603050405020304" charset="0"/>
            </a:endParaRPr>
          </a:p>
          <a:p>
            <a:pPr algn="just">
              <a:lnSpc>
                <a:spcPct val="110000"/>
              </a:lnSpc>
            </a:pPr>
            <a:r>
              <a:rPr lang="en-IN" altLang="en-US" sz="2500" dirty="0" smtClean="0">
                <a:latin typeface="Times New Roman" panose="02020603050405020304" charset="0"/>
                <a:cs typeface="Times New Roman" panose="02020603050405020304" charset="0"/>
                <a:sym typeface="+mn-ea"/>
              </a:rPr>
              <a:t> </a:t>
            </a:r>
            <a:r>
              <a:rPr lang="en-US" sz="2500" dirty="0" smtClean="0">
                <a:latin typeface="Times New Roman" panose="02020603050405020304" charset="0"/>
                <a:cs typeface="Times New Roman" panose="02020603050405020304" charset="0"/>
                <a:sym typeface="+mn-ea"/>
              </a:rPr>
              <a:t>The </a:t>
            </a:r>
            <a:r>
              <a:rPr lang="en-US" sz="2500" dirty="0">
                <a:latin typeface="Times New Roman" panose="02020603050405020304" charset="0"/>
                <a:cs typeface="Times New Roman" panose="02020603050405020304" charset="0"/>
                <a:sym typeface="+mn-ea"/>
              </a:rPr>
              <a:t>first step is to acquire images.</a:t>
            </a:r>
            <a:endParaRPr lang="en-US" sz="2500" dirty="0">
              <a:latin typeface="Times New Roman" panose="02020603050405020304" charset="0"/>
              <a:cs typeface="Times New Roman" panose="02020603050405020304" charset="0"/>
              <a:sym typeface="+mn-ea"/>
            </a:endParaRPr>
          </a:p>
          <a:p>
            <a:pPr algn="just">
              <a:lnSpc>
                <a:spcPct val="110000"/>
              </a:lnSpc>
            </a:pPr>
            <a:r>
              <a:rPr lang="en-IN" altLang="en-US" sz="2500" dirty="0">
                <a:latin typeface="Times New Roman" panose="02020603050405020304" charset="0"/>
                <a:cs typeface="Times New Roman" panose="02020603050405020304" charset="0"/>
                <a:sym typeface="+mn-ea"/>
              </a:rPr>
              <a:t> </a:t>
            </a:r>
            <a:r>
              <a:rPr lang="en-US" sz="2500" dirty="0">
                <a:latin typeface="Times New Roman" panose="02020603050405020304" charset="0"/>
                <a:cs typeface="Times New Roman" panose="02020603050405020304" charset="0"/>
                <a:sym typeface="+mn-ea"/>
              </a:rPr>
              <a:t>The computer needs to view many images to recognize an object. </a:t>
            </a:r>
            <a:endParaRPr lang="en-US" sz="2500" dirty="0">
              <a:latin typeface="Times New Roman" panose="02020603050405020304" charset="0"/>
              <a:cs typeface="Times New Roman" panose="02020603050405020304" charset="0"/>
              <a:sym typeface="+mn-ea"/>
            </a:endParaRPr>
          </a:p>
          <a:p>
            <a:pPr algn="just">
              <a:lnSpc>
                <a:spcPct val="110000"/>
              </a:lnSpc>
            </a:pPr>
            <a:r>
              <a:rPr lang="en-IN" altLang="en-US" sz="2500" dirty="0">
                <a:latin typeface="Times New Roman" panose="02020603050405020304" charset="0"/>
                <a:cs typeface="Times New Roman" panose="02020603050405020304" charset="0"/>
                <a:sym typeface="+mn-ea"/>
              </a:rPr>
              <a:t> </a:t>
            </a:r>
            <a:r>
              <a:rPr lang="en-US" sz="2500" dirty="0">
                <a:latin typeface="Times New Roman" panose="02020603050405020304" charset="0"/>
                <a:cs typeface="Times New Roman" panose="02020603050405020304" charset="0"/>
                <a:sym typeface="+mn-ea"/>
              </a:rPr>
              <a:t>Images that could be used </a:t>
            </a:r>
            <a:r>
              <a:rPr lang="en-US" sz="2500" dirty="0" smtClean="0">
                <a:latin typeface="Times New Roman" panose="02020603050405020304" charset="0"/>
                <a:cs typeface="Times New Roman" panose="02020603050405020304" charset="0"/>
                <a:sym typeface="+mn-ea"/>
              </a:rPr>
              <a:t>include chest </a:t>
            </a:r>
            <a:r>
              <a:rPr lang="en-US" sz="2500" dirty="0">
                <a:latin typeface="Times New Roman" panose="02020603050405020304" charset="0"/>
                <a:cs typeface="Times New Roman" panose="02020603050405020304" charset="0"/>
                <a:sym typeface="+mn-ea"/>
              </a:rPr>
              <a:t>X-ray, CT scan image. </a:t>
            </a:r>
            <a:endParaRPr lang="en-US" sz="2500" dirty="0">
              <a:latin typeface="Times New Roman" panose="02020603050405020304" charset="0"/>
              <a:cs typeface="Times New Roman" panose="02020603050405020304" charset="0"/>
              <a:sym typeface="+mn-ea"/>
            </a:endParaRPr>
          </a:p>
          <a:p>
            <a:pPr algn="just">
              <a:lnSpc>
                <a:spcPct val="110000"/>
              </a:lnSpc>
            </a:pPr>
            <a:r>
              <a:rPr lang="en-IN" altLang="en-US" sz="2500" dirty="0">
                <a:latin typeface="Times New Roman" panose="02020603050405020304" charset="0"/>
                <a:cs typeface="Times New Roman" panose="02020603050405020304" charset="0"/>
                <a:sym typeface="+mn-ea"/>
              </a:rPr>
              <a:t> </a:t>
            </a:r>
            <a:r>
              <a:rPr lang="en-US" sz="2500" dirty="0">
                <a:latin typeface="Times New Roman" panose="02020603050405020304" charset="0"/>
                <a:cs typeface="Times New Roman" panose="02020603050405020304" charset="0"/>
                <a:sym typeface="+mn-ea"/>
              </a:rPr>
              <a:t>The output of this step is images that will later be used to train the </a:t>
            </a:r>
            <a:r>
              <a:rPr lang="en-US" sz="2500" dirty="0" smtClean="0">
                <a:latin typeface="Times New Roman" panose="02020603050405020304" charset="0"/>
                <a:cs typeface="Times New Roman" panose="02020603050405020304" charset="0"/>
                <a:sym typeface="+mn-ea"/>
              </a:rPr>
              <a:t>model</a:t>
            </a:r>
            <a:r>
              <a:rPr lang="en-US" sz="2500" dirty="0" smtClean="0">
                <a:sym typeface="+mn-ea"/>
              </a:rPr>
              <a:t>.</a:t>
            </a:r>
            <a:endParaRPr lang="en-US" sz="2200" dirty="0"/>
          </a:p>
          <a:p>
            <a:pPr marL="0" indent="0" algn="just">
              <a:lnSpc>
                <a:spcPct val="150000"/>
              </a:lnSpc>
              <a:buNone/>
            </a:pPr>
            <a:endParaRPr lang="en-US" sz="2200">
              <a:latin typeface="Times New Roman" panose="02020603050405020304" charset="0"/>
              <a:cs typeface="Times New Roman" panose="02020603050405020304" charset="0"/>
            </a:endParaRPr>
          </a:p>
          <a:p>
            <a:pPr marL="0" indent="0" algn="just">
              <a:lnSpc>
                <a:spcPct val="150000"/>
              </a:lnSpc>
              <a:buNone/>
            </a:pPr>
            <a:endParaRPr 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689610"/>
            <a:ext cx="11195050" cy="4696460"/>
          </a:xfrm>
        </p:spPr>
        <p:txBody>
          <a:bodyPr>
            <a:normAutofit/>
          </a:bodyPr>
          <a:p>
            <a:pPr marL="0" indent="0" algn="just">
              <a:lnSpc>
                <a:spcPct val="110000"/>
              </a:lnSpc>
              <a:buNone/>
            </a:pPr>
            <a:r>
              <a:rPr lang="en-US" b="1" dirty="0">
                <a:latin typeface="Times New Roman" panose="02020603050405020304" charset="0"/>
                <a:cs typeface="Times New Roman" panose="02020603050405020304" charset="0"/>
                <a:sym typeface="+mn-ea"/>
              </a:rPr>
              <a:t>DATA PRE-PROCESSING :</a:t>
            </a:r>
            <a:endParaRPr lang="en-US" dirty="0">
              <a:latin typeface="Times New Roman" panose="02020603050405020304" charset="0"/>
              <a:cs typeface="Times New Roman" panose="02020603050405020304" charset="0"/>
            </a:endParaRPr>
          </a:p>
          <a:p>
            <a:pPr algn="just">
              <a:lnSpc>
                <a:spcPct val="120000"/>
              </a:lnSpc>
            </a:pPr>
            <a:r>
              <a:rPr lang="en-IN" altLang="en-US" sz="2400" dirty="0" smtClean="0">
                <a:latin typeface="Times New Roman" panose="02020603050405020304" charset="0"/>
                <a:cs typeface="Times New Roman" panose="02020603050405020304" charset="0"/>
                <a:sym typeface="+mn-ea"/>
              </a:rPr>
              <a:t> </a:t>
            </a:r>
            <a:r>
              <a:rPr lang="en-US" sz="2400" dirty="0" smtClean="0">
                <a:latin typeface="Times New Roman" panose="02020603050405020304" charset="0"/>
                <a:cs typeface="Times New Roman" panose="02020603050405020304" charset="0"/>
                <a:sym typeface="+mn-ea"/>
              </a:rPr>
              <a:t>Image </a:t>
            </a:r>
            <a:r>
              <a:rPr lang="en-US" sz="2400" dirty="0">
                <a:latin typeface="Times New Roman" panose="02020603050405020304" charset="0"/>
                <a:cs typeface="Times New Roman" panose="02020603050405020304" charset="0"/>
                <a:sym typeface="+mn-ea"/>
              </a:rPr>
              <a:t>pre-processing is a very common and beneficial technique in the deep </a:t>
            </a:r>
            <a:r>
              <a:rPr lang="en-IN" altLang="en-US" sz="2400" dirty="0">
                <a:latin typeface="Times New Roman" panose="02020603050405020304" charset="0"/>
                <a:cs typeface="Times New Roman" panose="02020603050405020304" charset="0"/>
                <a:sym typeface="+mn-ea"/>
              </a:rPr>
              <a:t>        </a:t>
            </a:r>
            <a:r>
              <a:rPr lang="en-US" sz="2400" dirty="0">
                <a:latin typeface="Times New Roman" panose="02020603050405020304" charset="0"/>
                <a:cs typeface="Times New Roman" panose="02020603050405020304" charset="0"/>
                <a:sym typeface="+mn-ea"/>
              </a:rPr>
              <a:t>learning process</a:t>
            </a:r>
            <a:r>
              <a:rPr lang="en-IN" altLang="en-US" sz="2400" dirty="0">
                <a:latin typeface="Times New Roman" panose="02020603050405020304" charset="0"/>
                <a:cs typeface="Times New Roman" panose="02020603050405020304" charset="0"/>
                <a:sym typeface="+mn-ea"/>
              </a:rPr>
              <a:t>.</a:t>
            </a:r>
            <a:endParaRPr lang="en-IN" altLang="en-US" sz="2400" dirty="0">
              <a:latin typeface="Times New Roman" panose="02020603050405020304" charset="0"/>
              <a:cs typeface="Times New Roman" panose="02020603050405020304" charset="0"/>
              <a:sym typeface="+mn-ea"/>
            </a:endParaRPr>
          </a:p>
          <a:p>
            <a:pPr algn="just">
              <a:lnSpc>
                <a:spcPct val="120000"/>
              </a:lnSpc>
            </a:pPr>
            <a:r>
              <a:rPr lang="en-US" sz="2400" dirty="0">
                <a:latin typeface="Times New Roman" panose="02020603050405020304" charset="0"/>
                <a:cs typeface="Times New Roman" panose="02020603050405020304" charset="0"/>
                <a:sym typeface="+mn-ea"/>
              </a:rPr>
              <a:t> </a:t>
            </a:r>
            <a:r>
              <a:rPr lang="en-IN" altLang="en-US" sz="2400" dirty="0">
                <a:latin typeface="Times New Roman" panose="02020603050405020304" charset="0"/>
                <a:cs typeface="Times New Roman" panose="02020603050405020304" charset="0"/>
                <a:sym typeface="+mn-ea"/>
              </a:rPr>
              <a:t>I</a:t>
            </a:r>
            <a:r>
              <a:rPr lang="en-US" sz="2400" dirty="0">
                <a:latin typeface="Times New Roman" panose="02020603050405020304" charset="0"/>
                <a:cs typeface="Times New Roman" panose="02020603050405020304" charset="0"/>
                <a:sym typeface="+mn-ea"/>
              </a:rPr>
              <a:t>t </a:t>
            </a:r>
            <a:r>
              <a:rPr lang="en-IN" altLang="en-US" sz="2400" dirty="0">
                <a:latin typeface="Times New Roman" panose="02020603050405020304" charset="0"/>
                <a:cs typeface="Times New Roman" panose="02020603050405020304" charset="0"/>
                <a:sym typeface="+mn-ea"/>
              </a:rPr>
              <a:t>is used to</a:t>
            </a:r>
            <a:r>
              <a:rPr lang="en-US" sz="2400" dirty="0">
                <a:latin typeface="Times New Roman" panose="02020603050405020304" charset="0"/>
                <a:cs typeface="Times New Roman" panose="02020603050405020304" charset="0"/>
                <a:sym typeface="+mn-ea"/>
              </a:rPr>
              <a:t> enlarge the quantity of the original dataset </a:t>
            </a:r>
            <a:r>
              <a:rPr lang="en-IN" altLang="en-US" sz="2400" dirty="0">
                <a:latin typeface="Times New Roman" panose="02020603050405020304" charset="0"/>
                <a:cs typeface="Times New Roman" panose="02020603050405020304" charset="0"/>
                <a:sym typeface="+mn-ea"/>
              </a:rPr>
              <a:t>and</a:t>
            </a:r>
            <a:r>
              <a:rPr lang="en-US" sz="2400" dirty="0">
                <a:latin typeface="Times New Roman" panose="02020603050405020304" charset="0"/>
                <a:cs typeface="Times New Roman" panose="02020603050405020304" charset="0"/>
                <a:sym typeface="+mn-ea"/>
              </a:rPr>
              <a:t> also enrich the information implicit in the dataset.</a:t>
            </a:r>
            <a:endParaRPr lang="en-US" sz="2400" dirty="0">
              <a:latin typeface="Times New Roman" panose="02020603050405020304" charset="0"/>
              <a:cs typeface="Times New Roman" panose="02020603050405020304" charset="0"/>
              <a:sym typeface="+mn-ea"/>
            </a:endParaRPr>
          </a:p>
          <a:p>
            <a:pPr algn="just">
              <a:lnSpc>
                <a:spcPct val="120000"/>
              </a:lnSpc>
            </a:pPr>
            <a:r>
              <a:rPr lang="en-US" sz="2400" dirty="0">
                <a:latin typeface="Times New Roman" panose="02020603050405020304" charset="0"/>
                <a:cs typeface="Times New Roman" panose="02020603050405020304" charset="0"/>
                <a:sym typeface="+mn-ea"/>
              </a:rPr>
              <a:t> As previously mentioned, we utilized an effective image enhancement method named Dynamic Histogram Equalization (DHE).</a:t>
            </a:r>
            <a:endParaRPr lang="en-US" sz="2400" dirty="0">
              <a:latin typeface="Times New Roman" panose="02020603050405020304" charset="0"/>
              <a:cs typeface="Times New Roman" panose="02020603050405020304" charset="0"/>
              <a:sym typeface="+mn-ea"/>
            </a:endParaRPr>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8475" y="802005"/>
            <a:ext cx="11478895" cy="5669915"/>
          </a:xfrm>
        </p:spPr>
        <p:txBody>
          <a:bodyPr>
            <a:normAutofit fontScale="70000"/>
          </a:bodyPr>
          <a:p>
            <a:pPr marL="0" indent="0" algn="just">
              <a:buNone/>
            </a:pPr>
            <a:r>
              <a:rPr lang="en-US" sz="4570" b="1" dirty="0">
                <a:latin typeface="Times New Roman" panose="02020603050405020304" charset="0"/>
                <a:cs typeface="Times New Roman" panose="02020603050405020304" charset="0"/>
                <a:sym typeface="+mn-ea"/>
              </a:rPr>
              <a:t>CLASSIFICATION EVALUATION METRICS :</a:t>
            </a:r>
            <a:endParaRPr lang="en-US" sz="4570" dirty="0">
              <a:latin typeface="Times New Roman" panose="02020603050405020304" charset="0"/>
              <a:cs typeface="Times New Roman" panose="02020603050405020304" charset="0"/>
            </a:endParaRPr>
          </a:p>
          <a:p>
            <a:pPr algn="just">
              <a:lnSpc>
                <a:spcPct val="140000"/>
              </a:lnSpc>
            </a:pPr>
            <a:r>
              <a:rPr lang="en-US" dirty="0" smtClean="0">
                <a:latin typeface="Times New Roman" panose="02020603050405020304" charset="0"/>
                <a:cs typeface="Times New Roman" panose="02020603050405020304" charset="0"/>
                <a:sym typeface="+mn-ea"/>
              </a:rPr>
              <a:t>In </a:t>
            </a:r>
            <a:r>
              <a:rPr lang="en-US" dirty="0">
                <a:latin typeface="Times New Roman" panose="02020603050405020304" charset="0"/>
                <a:cs typeface="Times New Roman" panose="02020603050405020304" charset="0"/>
                <a:sym typeface="+mn-ea"/>
              </a:rPr>
              <a:t>this subsection, several evaluation metrics, accuracy, precision, recall, F1 score and so on, are described.</a:t>
            </a:r>
            <a:endParaRPr lang="en-US" dirty="0">
              <a:latin typeface="Times New Roman" panose="02020603050405020304" charset="0"/>
              <a:cs typeface="Times New Roman" panose="02020603050405020304" charset="0"/>
              <a:sym typeface="+mn-ea"/>
            </a:endParaRPr>
          </a:p>
          <a:p>
            <a:pPr algn="just">
              <a:lnSpc>
                <a:spcPct val="140000"/>
              </a:lnSpc>
            </a:pPr>
            <a:r>
              <a:rPr lang="en-US" dirty="0">
                <a:latin typeface="Times New Roman" panose="02020603050405020304" charset="0"/>
                <a:cs typeface="Times New Roman" panose="02020603050405020304" charset="0"/>
                <a:sym typeface="+mn-ea"/>
              </a:rPr>
              <a:t>According to the outputs of model, four indices, True Positive, True Negative, False Positive, False Negative, are used to analyze and identify the performance of model. </a:t>
            </a:r>
            <a:endParaRPr lang="en-US" dirty="0">
              <a:latin typeface="Times New Roman" panose="02020603050405020304" charset="0"/>
              <a:cs typeface="Times New Roman" panose="02020603050405020304" charset="0"/>
              <a:sym typeface="+mn-ea"/>
            </a:endParaRPr>
          </a:p>
          <a:p>
            <a:pPr algn="just">
              <a:lnSpc>
                <a:spcPct val="140000"/>
              </a:lnSpc>
            </a:pPr>
            <a:r>
              <a:rPr lang="en-US" dirty="0">
                <a:latin typeface="Times New Roman" panose="02020603050405020304" charset="0"/>
                <a:cs typeface="Times New Roman" panose="02020603050405020304" charset="0"/>
                <a:sym typeface="+mn-ea"/>
              </a:rPr>
              <a:t>The True Positive means that the chest X-ray images, which suffer from pneumonia, are signed as pneumonia as well by the model. </a:t>
            </a:r>
            <a:endParaRPr lang="en-US" dirty="0">
              <a:latin typeface="Times New Roman" panose="02020603050405020304" charset="0"/>
              <a:cs typeface="Times New Roman" panose="02020603050405020304" charset="0"/>
              <a:sym typeface="+mn-ea"/>
            </a:endParaRPr>
          </a:p>
          <a:p>
            <a:pPr algn="just">
              <a:lnSpc>
                <a:spcPct val="140000"/>
              </a:lnSpc>
            </a:pPr>
            <a:r>
              <a:rPr lang="en-US" dirty="0">
                <a:latin typeface="Times New Roman" panose="02020603050405020304" charset="0"/>
                <a:cs typeface="Times New Roman" panose="02020603050405020304" charset="0"/>
                <a:sym typeface="+mn-ea"/>
              </a:rPr>
              <a:t>The True Negative means if the chest X-ray images do not show pneumonia as well as the model predicts.</a:t>
            </a:r>
            <a:endParaRPr lang="en-US" dirty="0">
              <a:latin typeface="Times New Roman" panose="02020603050405020304" charset="0"/>
              <a:cs typeface="Times New Roman" panose="02020603050405020304" charset="0"/>
              <a:sym typeface="+mn-ea"/>
            </a:endParaRPr>
          </a:p>
          <a:p>
            <a:pPr algn="just">
              <a:lnSpc>
                <a:spcPct val="140000"/>
              </a:lnSpc>
            </a:pPr>
            <a:r>
              <a:rPr lang="en-US" dirty="0">
                <a:latin typeface="Times New Roman" panose="02020603050405020304" charset="0"/>
                <a:cs typeface="Times New Roman" panose="02020603050405020304" charset="0"/>
                <a:sym typeface="+mn-ea"/>
              </a:rPr>
              <a:t>In addition, the Receiver Operating Characteristic (ROC) and AUC are calculated to compare the performance of different models.</a:t>
            </a:r>
            <a:endParaRPr lang="en-US" dirty="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2430" y="852170"/>
            <a:ext cx="11427460" cy="5426075"/>
          </a:xfrm>
        </p:spPr>
        <p:txBody>
          <a:bodyPr>
            <a:normAutofit fontScale="50000"/>
          </a:bodyPr>
          <a:p>
            <a:pPr marL="0" indent="0">
              <a:buNone/>
            </a:pPr>
            <a:r>
              <a:rPr lang="en-US" sz="5600" b="1" dirty="0">
                <a:latin typeface="Times New Roman" panose="02020603050405020304" charset="0"/>
                <a:cs typeface="Times New Roman" panose="02020603050405020304" charset="0"/>
                <a:sym typeface="+mn-ea"/>
              </a:rPr>
              <a:t>ENSEMBLE OF CLASSIFIERS :</a:t>
            </a:r>
            <a:endParaRPr lang="en-US" sz="5600" dirty="0">
              <a:latin typeface="Times New Roman" panose="02020603050405020304" charset="0"/>
              <a:cs typeface="Times New Roman" panose="02020603050405020304" charset="0"/>
            </a:endParaRPr>
          </a:p>
          <a:p>
            <a:pPr algn="just">
              <a:lnSpc>
                <a:spcPct val="150000"/>
              </a:lnSpc>
            </a:pPr>
            <a:r>
              <a:rPr lang="en-US" sz="3600" dirty="0" smtClean="0">
                <a:latin typeface="Times New Roman" panose="02020603050405020304" charset="0"/>
                <a:cs typeface="Times New Roman" panose="02020603050405020304" charset="0"/>
                <a:sym typeface="+mn-ea"/>
              </a:rPr>
              <a:t>When </a:t>
            </a:r>
            <a:r>
              <a:rPr lang="en-US" sz="3600" dirty="0">
                <a:latin typeface="Times New Roman" panose="02020603050405020304" charset="0"/>
                <a:cs typeface="Times New Roman" panose="02020603050405020304" charset="0"/>
                <a:sym typeface="+mn-ea"/>
              </a:rPr>
              <a:t>more than one classifier is combined to make a prediction, this is known as ensemble classification.</a:t>
            </a:r>
            <a:endParaRPr lang="en-US" sz="3600" dirty="0">
              <a:latin typeface="Times New Roman" panose="02020603050405020304" charset="0"/>
              <a:cs typeface="Times New Roman" panose="02020603050405020304" charset="0"/>
              <a:sym typeface="+mn-ea"/>
            </a:endParaRPr>
          </a:p>
          <a:p>
            <a:pPr algn="just">
              <a:lnSpc>
                <a:spcPct val="150000"/>
              </a:lnSpc>
            </a:pPr>
            <a:r>
              <a:rPr lang="en-US" sz="3600" dirty="0">
                <a:latin typeface="Times New Roman" panose="02020603050405020304" charset="0"/>
                <a:cs typeface="Times New Roman" panose="02020603050405020304" charset="0"/>
                <a:sym typeface="+mn-ea"/>
              </a:rPr>
              <a:t>Ensemble decreases the variance of predictions, therefore making predictions that are more accurate than any </a:t>
            </a:r>
            <a:r>
              <a:rPr lang="en-IN" altLang="en-US" sz="3600" dirty="0">
                <a:latin typeface="Times New Roman" panose="02020603050405020304" charset="0"/>
                <a:cs typeface="Times New Roman" panose="02020603050405020304" charset="0"/>
                <a:sym typeface="+mn-ea"/>
              </a:rPr>
              <a:t>  </a:t>
            </a:r>
            <a:r>
              <a:rPr lang="en-US" sz="3600" dirty="0">
                <a:latin typeface="Times New Roman" panose="02020603050405020304" charset="0"/>
                <a:cs typeface="Times New Roman" panose="02020603050405020304" charset="0"/>
                <a:sym typeface="+mn-ea"/>
              </a:rPr>
              <a:t>individual model.</a:t>
            </a:r>
            <a:endParaRPr lang="en-US" sz="3600" dirty="0">
              <a:latin typeface="Times New Roman" panose="02020603050405020304" charset="0"/>
              <a:cs typeface="Times New Roman" panose="02020603050405020304" charset="0"/>
              <a:sym typeface="+mn-ea"/>
            </a:endParaRPr>
          </a:p>
          <a:p>
            <a:pPr algn="just">
              <a:lnSpc>
                <a:spcPct val="150000"/>
              </a:lnSpc>
            </a:pPr>
            <a:r>
              <a:rPr lang="en-US" sz="3600" dirty="0">
                <a:latin typeface="Times New Roman" panose="02020603050405020304" charset="0"/>
                <a:cs typeface="Times New Roman" panose="02020603050405020304" charset="0"/>
                <a:sym typeface="+mn-ea"/>
              </a:rPr>
              <a:t>From work found in the literature, the ensemble techniques used include majority voting, probability score averaging and stacking. </a:t>
            </a:r>
            <a:endParaRPr lang="en-US" sz="3600" dirty="0">
              <a:latin typeface="Times New Roman" panose="02020603050405020304" charset="0"/>
              <a:cs typeface="Times New Roman" panose="02020603050405020304" charset="0"/>
              <a:sym typeface="+mn-ea"/>
            </a:endParaRPr>
          </a:p>
          <a:p>
            <a:pPr algn="just">
              <a:lnSpc>
                <a:spcPct val="150000"/>
              </a:lnSpc>
            </a:pPr>
            <a:r>
              <a:rPr lang="en-US" sz="3600" dirty="0">
                <a:latin typeface="Times New Roman" panose="02020603050405020304" charset="0"/>
                <a:cs typeface="Times New Roman" panose="02020603050405020304" charset="0"/>
                <a:sym typeface="+mn-ea"/>
              </a:rPr>
              <a:t>In probability score averaging, the prediction scores of each model are added up and divided by the number of models involved. </a:t>
            </a:r>
            <a:endParaRPr lang="en-US" sz="3600" dirty="0">
              <a:latin typeface="Times New Roman" panose="02020603050405020304" charset="0"/>
              <a:cs typeface="Times New Roman" panose="02020603050405020304" charset="0"/>
              <a:sym typeface="+mn-ea"/>
            </a:endParaRPr>
          </a:p>
          <a:p>
            <a:pPr algn="just">
              <a:lnSpc>
                <a:spcPct val="150000"/>
              </a:lnSpc>
            </a:pPr>
            <a:r>
              <a:rPr lang="en-US" sz="3600" dirty="0">
                <a:latin typeface="Times New Roman" panose="02020603050405020304" charset="0"/>
                <a:cs typeface="Times New Roman" panose="02020603050405020304" charset="0"/>
                <a:sym typeface="+mn-ea"/>
              </a:rPr>
              <a:t>In stacking ensemble, an algorithm receives the outputs of weaker models as input and tries to learn how to best combine the input predictions </a:t>
            </a:r>
            <a:r>
              <a:rPr lang="en-US" sz="3600" dirty="0" smtClean="0">
                <a:latin typeface="Times New Roman" panose="02020603050405020304" charset="0"/>
                <a:cs typeface="Times New Roman" panose="02020603050405020304" charset="0"/>
                <a:sym typeface="+mn-ea"/>
              </a:rPr>
              <a:t>to provide </a:t>
            </a:r>
            <a:r>
              <a:rPr lang="en-US" sz="3600" dirty="0">
                <a:latin typeface="Times New Roman" panose="02020603050405020304" charset="0"/>
                <a:cs typeface="Times New Roman" panose="02020603050405020304" charset="0"/>
                <a:sym typeface="+mn-ea"/>
              </a:rPr>
              <a:t>a better output prediction</a:t>
            </a:r>
            <a:r>
              <a:rPr lang="en-US" sz="3600" dirty="0">
                <a:sym typeface="+mn-ea"/>
              </a:rPr>
              <a:t>.</a:t>
            </a:r>
            <a:endParaRPr lang="en-US" sz="3335" dirty="0"/>
          </a:p>
          <a:p>
            <a:endParaRPr lang="en-US" sz="333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1345" y="520065"/>
            <a:ext cx="10515600" cy="1325563"/>
          </a:xfrm>
        </p:spPr>
        <p:txBody>
          <a:bodyPr/>
          <a:p>
            <a:r>
              <a:rPr lang="en-IN" altLang="en-US" sz="3200" b="1">
                <a:latin typeface="Times New Roman" panose="02020603050405020304" charset="0"/>
                <a:cs typeface="Times New Roman" panose="02020603050405020304" charset="0"/>
              </a:rPr>
              <a:t>ALGORITHM MODELS :</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299335" y="1906905"/>
            <a:ext cx="10515600" cy="4351338"/>
          </a:xfrm>
        </p:spPr>
        <p:txBody>
          <a:bodyPr/>
          <a:p>
            <a:r>
              <a:rPr lang="en-US"/>
              <a:t>Xception Model</a:t>
            </a:r>
            <a:endParaRPr lang="en-US"/>
          </a:p>
          <a:p>
            <a:r>
              <a:rPr lang="en-US"/>
              <a:t>Inception Model</a:t>
            </a:r>
            <a:endParaRPr lang="en-US"/>
          </a:p>
          <a:p>
            <a:r>
              <a:rPr lang="en-US"/>
              <a:t>VGG Model</a:t>
            </a:r>
            <a:endParaRPr lang="en-US"/>
          </a:p>
          <a:p>
            <a:r>
              <a:rPr lang="en-US"/>
              <a:t>RESNET Model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latin typeface="Times New Roman" panose="02020603050405020304" charset="0"/>
                <a:cs typeface="Times New Roman" panose="02020603050405020304" charset="0"/>
              </a:rPr>
              <a:t>XCEPTION MODEL :</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t>Xception is a deep convolutional neural network architecture</a:t>
            </a:r>
            <a:r>
              <a:rPr lang="en-IN" altLang="en-US"/>
              <a:t>.</a:t>
            </a:r>
            <a:endParaRPr lang="en-IN" altLang="en-US"/>
          </a:p>
          <a:p>
            <a:r>
              <a:rPr lang="en-IN" altLang="en-US"/>
              <a:t>The Xception model replaces the traditional CNN architecture with depth-wise separable convolutions.</a:t>
            </a:r>
            <a:endParaRPr lang="en-IN" altLang="en-US"/>
          </a:p>
          <a:p>
            <a:r>
              <a:rPr lang="en-IN" altLang="en-US"/>
              <a:t>Depth-wise separable convolutions reduce the number of parameters in the model.</a:t>
            </a:r>
            <a:endParaRPr lang="en-IN" altLang="en-US"/>
          </a:p>
          <a:p>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latin typeface="Times New Roman" panose="02020603050405020304" charset="0"/>
                <a:cs typeface="Times New Roman" panose="02020603050405020304" charset="0"/>
              </a:rPr>
              <a:t>INCEPTION MODEL :</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t>It is designed to improve the accuracy of image classification tasks while keeping the computational cost relatively low.</a:t>
            </a:r>
            <a:endParaRPr lang="en-US"/>
          </a:p>
          <a:p>
            <a:r>
              <a:rPr lang="en-IN" altLang="en-US"/>
              <a:t>It uses parallel path</a:t>
            </a:r>
            <a:r>
              <a:rPr lang="en-US"/>
              <a:t> in its architecture.</a:t>
            </a:r>
            <a:endParaRPr lang="en-US"/>
          </a:p>
          <a:p>
            <a:r>
              <a:rPr lang="en-IN"/>
              <a:t>It helps</a:t>
            </a:r>
            <a:r>
              <a:rPr lang="en-US"/>
              <a:t> the model </a:t>
            </a:r>
            <a:r>
              <a:rPr lang="en-IN" altLang="en-US"/>
              <a:t>to</a:t>
            </a:r>
            <a:r>
              <a:rPr lang="en-US"/>
              <a:t> capture different types of features and improve its accuracy</a:t>
            </a:r>
            <a:r>
              <a:rPr lang="en-IN" altLang="en-US"/>
              <a:t>.</a:t>
            </a:r>
            <a:endParaRPr lang="en-IN" altLang="en-US"/>
          </a:p>
          <a:p>
            <a:r>
              <a:rPr lang="en-IN" altLang="en-US"/>
              <a:t>It is widely used in applications such as image and video analysis, autonomous vehicles, and medical imaging.</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8325"/>
            <a:ext cx="10515600" cy="991870"/>
          </a:xfrm>
        </p:spPr>
        <p:txBody>
          <a:bodyPr/>
          <a:p>
            <a:pPr algn="ctr"/>
            <a:r>
              <a:rPr lang="en-US"/>
              <a:t> </a:t>
            </a:r>
            <a:r>
              <a:rPr lang="en-US" sz="3200" b="1">
                <a:latin typeface="Times New Roman" panose="02020603050405020304" charset="0"/>
                <a:cs typeface="Times New Roman" panose="02020603050405020304" charset="0"/>
              </a:rPr>
              <a:t>INTRODUCTION</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algn="just">
              <a:lnSpc>
                <a:spcPct val="100000"/>
              </a:lnSpc>
            </a:pPr>
            <a:r>
              <a:rPr lang="en-US" sz="2445" dirty="0" smtClean="0">
                <a:latin typeface="Times New Roman" panose="02020603050405020304" charset="0"/>
                <a:cs typeface="Times New Roman" panose="02020603050405020304" charset="0"/>
                <a:sym typeface="+mn-ea"/>
              </a:rPr>
              <a:t>Pneumonia </a:t>
            </a:r>
            <a:r>
              <a:rPr lang="en-US" sz="2445" dirty="0">
                <a:latin typeface="Times New Roman" panose="02020603050405020304" charset="0"/>
                <a:cs typeface="Times New Roman" panose="02020603050405020304" charset="0"/>
                <a:sym typeface="+mn-ea"/>
              </a:rPr>
              <a:t>is a lung disease that is caused by acute respiratory infection which   causes reduced oxygen intake and painful breathing.</a:t>
            </a:r>
            <a:endParaRPr lang="en-US" sz="2445" dirty="0">
              <a:latin typeface="Times New Roman" panose="02020603050405020304" charset="0"/>
              <a:cs typeface="Times New Roman" panose="02020603050405020304" charset="0"/>
              <a:sym typeface="+mn-ea"/>
            </a:endParaRPr>
          </a:p>
          <a:p>
            <a:pPr algn="just">
              <a:lnSpc>
                <a:spcPct val="100000"/>
              </a:lnSpc>
            </a:pPr>
            <a:r>
              <a:rPr lang="en-US" sz="2445" dirty="0">
                <a:latin typeface="Times New Roman" panose="02020603050405020304" charset="0"/>
                <a:cs typeface="Times New Roman" panose="02020603050405020304" charset="0"/>
                <a:sym typeface="+mn-ea"/>
              </a:rPr>
              <a:t>Some popular tools to evaluate the presence of pneumonia in a person are Chest X-Ray(CXR),Computed Tomography(CT) of the lungs,Magnetic Resonance Imaging(MRI).</a:t>
            </a:r>
            <a:endParaRPr lang="en-US" sz="2445" dirty="0">
              <a:latin typeface="Times New Roman" panose="02020603050405020304" charset="0"/>
              <a:cs typeface="Times New Roman" panose="02020603050405020304" charset="0"/>
              <a:sym typeface="+mn-ea"/>
            </a:endParaRPr>
          </a:p>
          <a:p>
            <a:pPr algn="just">
              <a:lnSpc>
                <a:spcPct val="100000"/>
              </a:lnSpc>
            </a:pPr>
            <a:r>
              <a:rPr lang="en-US" sz="2445" dirty="0">
                <a:latin typeface="Times New Roman" panose="02020603050405020304" charset="0"/>
                <a:cs typeface="Times New Roman" panose="02020603050405020304" charset="0"/>
                <a:sym typeface="+mn-ea"/>
              </a:rPr>
              <a:t>Mining Medical Pictures includes procedures</a:t>
            </a:r>
            <a:r>
              <a:rPr lang="en-IN" altLang="en-US" sz="2445" dirty="0">
                <a:latin typeface="Times New Roman" panose="02020603050405020304" charset="0"/>
                <a:cs typeface="Times New Roman" panose="02020603050405020304" charset="0"/>
                <a:sym typeface="+mn-ea"/>
              </a:rPr>
              <a:t> like</a:t>
            </a:r>
            <a:r>
              <a:rPr lang="en-US" sz="2445" dirty="0">
                <a:latin typeface="Times New Roman" panose="02020603050405020304" charset="0"/>
                <a:cs typeface="Times New Roman" panose="02020603050405020304" charset="0"/>
                <a:sym typeface="+mn-ea"/>
              </a:rPr>
              <a:t> as data processing.</a:t>
            </a:r>
            <a:endParaRPr lang="en-US" sz="2445" dirty="0">
              <a:latin typeface="Times New Roman" panose="02020603050405020304" charset="0"/>
              <a:cs typeface="Times New Roman" panose="02020603050405020304" charset="0"/>
              <a:sym typeface="+mn-ea"/>
            </a:endParaRPr>
          </a:p>
          <a:p>
            <a:pPr algn="just">
              <a:lnSpc>
                <a:spcPct val="100000"/>
              </a:lnSpc>
            </a:pPr>
            <a:r>
              <a:rPr lang="en-US" sz="2400" spc="-50" dirty="0">
                <a:solidFill>
                  <a:schemeClr val="tx1"/>
                </a:solidFill>
                <a:uFillTx/>
                <a:latin typeface="Times New Roman" panose="02020603050405020304" charset="0"/>
                <a:cs typeface="Times New Roman" panose="02020603050405020304" charset="0"/>
                <a:sym typeface="+mn-ea"/>
              </a:rPr>
              <a:t>This utilizes a typical arrangement technique specifically SVMs &amp; neural systems</a:t>
            </a:r>
            <a:r>
              <a:rPr lang="en-IN" altLang="en-US" sz="2400" spc="-50" dirty="0">
                <a:solidFill>
                  <a:schemeClr val="tx1"/>
                </a:solidFill>
                <a:uFillTx/>
                <a:latin typeface="Times New Roman" panose="02020603050405020304" charset="0"/>
                <a:cs typeface="Times New Roman" panose="02020603050405020304" charset="0"/>
                <a:sym typeface="+mn-ea"/>
              </a:rPr>
              <a:t>.</a:t>
            </a:r>
            <a:endParaRPr lang="en-IN" altLang="en-US" sz="2400" spc="-50" dirty="0">
              <a:solidFill>
                <a:schemeClr val="tx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latin typeface="Times New Roman" panose="02020603050405020304" charset="0"/>
                <a:cs typeface="Times New Roman" panose="02020603050405020304" charset="0"/>
              </a:rPr>
              <a:t>VGG MODEL :</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t>The VGG model is characterized by its use of very small 3x3 convolutional filters.</a:t>
            </a:r>
            <a:endParaRPr lang="en-US"/>
          </a:p>
          <a:p>
            <a:r>
              <a:rPr lang="en-IN" altLang="en-US"/>
              <a:t>It </a:t>
            </a:r>
            <a:r>
              <a:rPr lang="en-US"/>
              <a:t>also uses max pooling layers to reduce the spatial dimensions of the feature maps</a:t>
            </a:r>
            <a:r>
              <a:rPr lang="en-IN" altLang="en-US"/>
              <a:t>.</a:t>
            </a:r>
            <a:endParaRPr lang="en-IN" altLang="en-US"/>
          </a:p>
          <a:p>
            <a:r>
              <a:rPr lang="en-IN" altLang="en-US"/>
              <a:t>It has achieved state-of-the-art results on several image classification benchmarks.</a:t>
            </a:r>
            <a:endParaRPr lang="en-IN" altLang="en-US"/>
          </a:p>
          <a:p>
            <a:r>
              <a:rPr lang="en-IN" altLang="en-US"/>
              <a:t>This model is widely used in computer vision applications, including object detection, image segmentation, and style transfer.</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latin typeface="Times New Roman" panose="02020603050405020304" charset="0"/>
                <a:cs typeface="Times New Roman" panose="02020603050405020304" charset="0"/>
              </a:rPr>
              <a:t>RESNET MODEL :</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t>ResNet abbreviates to Residual Network.</a:t>
            </a:r>
            <a:endParaRPr lang="en-IN" altLang="en-US"/>
          </a:p>
          <a:p>
            <a:r>
              <a:rPr lang="en-IN" altLang="en-US"/>
              <a:t>It is designed to address the vanishing gradient problem that can occur in very deep neural networks.</a:t>
            </a:r>
            <a:endParaRPr lang="en-IN" altLang="en-US"/>
          </a:p>
          <a:p>
            <a:r>
              <a:rPr lang="en-IN" altLang="en-US"/>
              <a:t>The ResNet model is characterized by its use of "residual blocks," which contain multiple convolutional layers and skip connections. </a:t>
            </a:r>
            <a:endParaRPr lang="en-IN" altLang="en-US"/>
          </a:p>
          <a:p>
            <a:r>
              <a:rPr lang="en-IN" altLang="en-US"/>
              <a:t>These blocks are repeated throughout the network, resulting in a very deep architecture with hundreds of layers.</a:t>
            </a:r>
            <a:endParaRPr lang="en-IN" altLang="en-US"/>
          </a:p>
          <a:p>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17420" y="233680"/>
            <a:ext cx="7992110" cy="737870"/>
          </a:xfrm>
        </p:spPr>
        <p:txBody>
          <a:bodyPr/>
          <a:p>
            <a:pPr algn="ctr"/>
            <a:r>
              <a:rPr lang="en-US" sz="3200" b="1">
                <a:latin typeface="Times New Roman" panose="02020603050405020304" charset="0"/>
                <a:cs typeface="Times New Roman" panose="02020603050405020304" charset="0"/>
              </a:rPr>
              <a:t>OUTPUT SNAPSHOT</a:t>
            </a:r>
            <a:endParaRPr lang="en-US" sz="3200" b="1">
              <a:latin typeface="Times New Roman" panose="02020603050405020304" charset="0"/>
              <a:cs typeface="Times New Roman" panose="02020603050405020304" charset="0"/>
            </a:endParaRPr>
          </a:p>
        </p:txBody>
      </p:sp>
      <p:pic>
        <p:nvPicPr>
          <p:cNvPr id="4" name="Google Shape;223;p2" descr="C:\Users\ragul\OneDrive\Pictures\Screenshots\Screenshot (39).pngScreenshot (39)"/>
          <p:cNvPicPr preferRelativeResize="0">
            <a:picLocks noGrp="1" noChangeAspect="1"/>
          </p:cNvPicPr>
          <p:nvPr>
            <p:ph idx="1"/>
          </p:nvPr>
        </p:nvPicPr>
        <p:blipFill>
          <a:blip r:embed="rId1"/>
          <a:srcRect/>
          <a:stretch>
            <a:fillRect/>
          </a:stretch>
        </p:blipFill>
        <p:spPr>
          <a:xfrm>
            <a:off x="1548130" y="1080135"/>
            <a:ext cx="9330055" cy="52914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38)"/>
          <p:cNvPicPr>
            <a:picLocks noChangeAspect="1"/>
          </p:cNvPicPr>
          <p:nvPr>
            <p:ph idx="1"/>
          </p:nvPr>
        </p:nvPicPr>
        <p:blipFill>
          <a:blip r:embed="rId1"/>
          <a:stretch>
            <a:fillRect/>
          </a:stretch>
        </p:blipFill>
        <p:spPr>
          <a:xfrm>
            <a:off x="1520825" y="918845"/>
            <a:ext cx="9291320" cy="49822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200" b="1">
                <a:latin typeface="Times New Roman" panose="02020603050405020304" charset="0"/>
                <a:cs typeface="Times New Roman" panose="02020603050405020304" charset="0"/>
              </a:rPr>
              <a:t>PERFORMANCE ANALYSIS</a:t>
            </a:r>
            <a:endParaRPr lang="en-IN" altLang="en-US" sz="3200" b="1">
              <a:latin typeface="Times New Roman" panose="02020603050405020304" charset="0"/>
              <a:cs typeface="Times New Roman" panose="02020603050405020304" charset="0"/>
            </a:endParaRPr>
          </a:p>
        </p:txBody>
      </p:sp>
      <p:pic>
        <p:nvPicPr>
          <p:cNvPr id="4" name="Content Placeholder 3" descr="perf anal"/>
          <p:cNvPicPr>
            <a:picLocks noChangeAspect="1"/>
          </p:cNvPicPr>
          <p:nvPr>
            <p:ph idx="1"/>
          </p:nvPr>
        </p:nvPicPr>
        <p:blipFill>
          <a:blip r:embed="rId1"/>
          <a:stretch>
            <a:fillRect/>
          </a:stretch>
        </p:blipFill>
        <p:spPr>
          <a:xfrm>
            <a:off x="2829560" y="1531620"/>
            <a:ext cx="6533515" cy="47904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46405"/>
            <a:ext cx="10515600" cy="950595"/>
          </a:xfrm>
        </p:spPr>
        <p:txBody>
          <a:bodyPr/>
          <a:p>
            <a:pPr algn="ctr"/>
            <a:r>
              <a:rPr lang="en-IN" altLang="en-US" sz="3200" b="1">
                <a:latin typeface="Times New Roman" panose="02020603050405020304" charset="0"/>
                <a:cs typeface="Times New Roman" panose="02020603050405020304" charset="0"/>
              </a:rPr>
              <a:t>CONCLUSION</a:t>
            </a:r>
            <a:endParaRPr lang="en-IN"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02740"/>
            <a:ext cx="10515600" cy="4351338"/>
          </a:xfrm>
        </p:spPr>
        <p:txBody>
          <a:bodyPr>
            <a:normAutofit/>
          </a:bodyPr>
          <a:p>
            <a:pPr algn="just"/>
            <a:r>
              <a:rPr lang="en-US" sz="2200" dirty="0" smtClean="0">
                <a:latin typeface="Times New Roman" panose="02020603050405020304" charset="0"/>
                <a:cs typeface="Times New Roman" panose="02020603050405020304" charset="0"/>
                <a:sym typeface="+mn-ea"/>
              </a:rPr>
              <a:t>X-ray imaging examination of chest is usually performed by trained human examiners or doctors, making the process time-consuming and hard to standardize.</a:t>
            </a:r>
            <a:endParaRPr lang="en-US" sz="2200" dirty="0" smtClean="0">
              <a:latin typeface="Times New Roman" panose="02020603050405020304" charset="0"/>
              <a:cs typeface="Times New Roman" panose="02020603050405020304" charset="0"/>
              <a:sym typeface="+mn-ea"/>
            </a:endParaRPr>
          </a:p>
          <a:p>
            <a:pPr algn="just"/>
            <a:r>
              <a:rPr lang="en-US" sz="2200" dirty="0" smtClean="0">
                <a:latin typeface="Times New Roman" panose="02020603050405020304" charset="0"/>
                <a:cs typeface="Times New Roman" panose="02020603050405020304" charset="0"/>
                <a:sym typeface="+mn-ea"/>
              </a:rPr>
              <a:t>This research proposed and developed a pneumonia detection model using the deep convolutional neural network and pneumonia chest x-ray dataset. </a:t>
            </a:r>
            <a:endParaRPr lang="en-US" sz="2200" dirty="0" smtClean="0">
              <a:latin typeface="Times New Roman" panose="02020603050405020304" charset="0"/>
              <a:cs typeface="Times New Roman" panose="02020603050405020304" charset="0"/>
              <a:sym typeface="+mn-ea"/>
            </a:endParaRPr>
          </a:p>
          <a:p>
            <a:pPr algn="just"/>
            <a:r>
              <a:rPr lang="en-US" sz="2200" dirty="0" smtClean="0">
                <a:latin typeface="Times New Roman" panose="02020603050405020304" charset="0"/>
                <a:cs typeface="Times New Roman" panose="02020603050405020304" charset="0"/>
                <a:sym typeface="+mn-ea"/>
              </a:rPr>
              <a:t>This data was collected from the various patients and clinically examined and categorized by human examiners. </a:t>
            </a:r>
            <a:endParaRPr lang="en-US" sz="2200" dirty="0" smtClean="0">
              <a:latin typeface="Times New Roman" panose="02020603050405020304" charset="0"/>
              <a:cs typeface="Times New Roman" panose="02020603050405020304" charset="0"/>
            </a:endParaRPr>
          </a:p>
          <a:p>
            <a:pPr algn="just"/>
            <a:r>
              <a:rPr lang="en-US" sz="2200" dirty="0" smtClean="0">
                <a:latin typeface="Times New Roman" panose="02020603050405020304" charset="0"/>
                <a:cs typeface="Times New Roman" panose="02020603050405020304" charset="0"/>
                <a:sym typeface="+mn-ea"/>
              </a:rPr>
              <a:t>The classification accuracy of the proposed model achieved the average accuracy of 98.55% percentage in unseen chest x-ray images. </a:t>
            </a:r>
            <a:endParaRPr lang="en-US" sz="2200" dirty="0" smtClean="0">
              <a:latin typeface="Times New Roman" panose="02020603050405020304" charset="0"/>
              <a:cs typeface="Times New Roman" panose="02020603050405020304" charset="0"/>
            </a:endParaRPr>
          </a:p>
          <a:p>
            <a:pPr algn="just">
              <a:lnSpc>
                <a:spcPct val="100000"/>
              </a:lnSpc>
            </a:pPr>
            <a:r>
              <a:rPr lang="en-US" sz="2200" dirty="0" smtClean="0">
                <a:latin typeface="Times New Roman" panose="02020603050405020304" charset="0"/>
                <a:cs typeface="Times New Roman" panose="02020603050405020304" charset="0"/>
                <a:sym typeface="+mn-ea"/>
              </a:rPr>
              <a:t>This will allow clinicians to recognize lung diseases from chest x-ray images with lower prevalence at an earlier stage of the disease.</a:t>
            </a:r>
            <a:endParaRPr lang="en-US" sz="22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56565"/>
            <a:ext cx="10515600" cy="1082675"/>
          </a:xfrm>
        </p:spPr>
        <p:txBody>
          <a:bodyPr/>
          <a:p>
            <a:pPr algn="ctr"/>
            <a:r>
              <a:rPr lang="en-US" sz="3200" b="1">
                <a:latin typeface="Times New Roman" panose="02020603050405020304" charset="0"/>
                <a:cs typeface="Times New Roman" panose="02020603050405020304" charset="0"/>
              </a:rPr>
              <a:t>FUTURE WORK</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dirty="0">
                <a:latin typeface="Times New Roman" panose="02020603050405020304" charset="0"/>
                <a:cs typeface="Times New Roman" panose="02020603050405020304" charset="0"/>
                <a:sym typeface="+mn-ea"/>
              </a:rPr>
              <a:t>To integrate the pneumonia detection algorithm with EHRs to enable real-time detection of pneumonia cases.</a:t>
            </a:r>
            <a:endParaRPr lang="en-US" dirty="0">
              <a:latin typeface="Times New Roman" panose="02020603050405020304" charset="0"/>
              <a:cs typeface="Times New Roman" panose="02020603050405020304" charset="0"/>
              <a:sym typeface="+mn-ea"/>
            </a:endParaRPr>
          </a:p>
          <a:p>
            <a:r>
              <a:rPr lang="en-US" dirty="0">
                <a:latin typeface="Times New Roman" panose="02020603050405020304" charset="0"/>
                <a:cs typeface="Times New Roman" panose="02020603050405020304" charset="0"/>
                <a:sym typeface="+mn-ea"/>
              </a:rPr>
              <a:t>To investigate the use of multimodal imaging data </a:t>
            </a:r>
            <a:r>
              <a:rPr lang="en-US" dirty="0">
                <a:latin typeface="Times New Roman" panose="02020603050405020304" charset="0"/>
                <a:cs typeface="Times New Roman" panose="02020603050405020304" charset="0"/>
                <a:sym typeface="+mn-ea"/>
              </a:rPr>
              <a:t>to improve the accuracy of pneumonia detection.</a:t>
            </a:r>
            <a:endParaRPr lang="en-US" dirty="0">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0655"/>
            <a:ext cx="10515600" cy="1031875"/>
          </a:xfrm>
        </p:spPr>
        <p:txBody>
          <a:bodyPr/>
          <a:p>
            <a:pPr algn="ctr"/>
            <a:r>
              <a:rPr lang="en-US" sz="3200" b="1">
                <a:latin typeface="Times New Roman" panose="02020603050405020304" charset="0"/>
                <a:cs typeface="Times New Roman" panose="02020603050405020304" charset="0"/>
              </a:rPr>
              <a:t>REFERENCES</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19480" y="1101090"/>
            <a:ext cx="10515600" cy="4351338"/>
          </a:xfrm>
        </p:spPr>
        <p:txBody>
          <a:bodyPr>
            <a:normAutofit fontScale="25000"/>
          </a:bodyPr>
          <a:p>
            <a:pPr marL="0" indent="0">
              <a:buNone/>
            </a:pPr>
            <a:r>
              <a:rPr lang="en-IN" altLang="en-US" sz="7200">
                <a:latin typeface="Times New Roman" panose="02020603050405020304" charset="0"/>
                <a:cs typeface="Times New Roman" panose="02020603050405020304" charset="0"/>
              </a:rPr>
              <a:t>[1]Aniket Gaikwad1, Azharuddin Inamdar2, Vikas Behera3.” Lung cancer detection using digital Image processing On CT scan Images”Issue: 04 | Apr-2016.</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rPr>
              <a:t>[2] Ms. S.Suguna, Sakthi Sakunthala,N, S.S anjana,S.S.Sanjhan, A Survey On Prediction of Heart Diseases Using Big Data Algorithms, International Journal of Advanced Research in Computer Engineering &amp; Technology (IJARCET), Volume 6, Issue 3, March 2017,ISSN:22781323.</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rPr>
              <a:t>[3] Vinitha S, Sweetlin S, Vinusha H and Sajini S. Disease Prediction Using Machine Learning Over Big Data, Computer Science &amp; Engineering: An International Journal (CSEIJ), Vol.8, No.1, February 2018.</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rPr>
              <a:t>[4]  R.Miotto, F.Wang,S.Wang,X.Jiag,"Deep learning for healthcare: Review, opportunities and challenges"PMID: 28481991 PMCID: PMC6455466 DOI: 10.1093/bib/bbx044,February 2018.</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rPr>
              <a:t>[5]  Y. Sun, H. L. Chua, and J. Pang, ‘‘Clinical features for diagnosis of pneumonia among adults in primary care setting: A systematic and meta-review,’’ Sci. Rep., vol. 9, no. 1, p. 7600, Dec. 2019, doi: 10.1038/ s41598-019-44145.</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rPr>
              <a:t>[6] H. Chan, L. M. Hadjiiski, and R. K. Samala, ‘‘Computer-aided diagnosis in the era of deep learning,’’ Med. Phys., vol. 47, no. 5, pp. e218–e227, May 2020, doi: 10.1002/mp.13764.</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sym typeface="+mn-ea"/>
              </a:rPr>
              <a:t>[7] F. W. Arnold, A. M. R. Vega, V. Salunkhe, S. Furmanek, C. Furman, L. Morton, A. Faul, P. Yankeelov, and J. A. Ramirez, ‘‘Older adults hospitalized for pneumonia in the United States: Incidence, epidemiology, and outcomes,’’ J. Amer. Geriatrics Soc., vol. 68, no. 5, pp. 1007–1014, May 2020, doi: 10.1111/jgs.16327. </a:t>
            </a:r>
            <a:endParaRPr lang="en-IN" altLang="en-US" sz="7200">
              <a:latin typeface="Times New Roman" panose="02020603050405020304" charset="0"/>
              <a:cs typeface="Times New Roman" panose="02020603050405020304" charset="0"/>
              <a:sym typeface="+mn-ea"/>
            </a:endParaRPr>
          </a:p>
          <a:p>
            <a:pPr marL="0" indent="0">
              <a:buNone/>
            </a:pPr>
            <a:endParaRPr lang="en-IN" altLang="en-US" sz="7200">
              <a:latin typeface="Times New Roman" panose="02020603050405020304" charset="0"/>
              <a:cs typeface="Times New Roman" panose="02020603050405020304" charset="0"/>
            </a:endParaRPr>
          </a:p>
          <a:p>
            <a:endParaRPr lang="en-IN" altLang="en-US" sz="72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155" y="623570"/>
            <a:ext cx="11306175" cy="5396230"/>
          </a:xfrm>
        </p:spPr>
        <p:txBody>
          <a:bodyPr>
            <a:normAutofit fontScale="25000"/>
          </a:bodyPr>
          <a:p>
            <a:pPr marL="0" indent="0">
              <a:buNone/>
            </a:pPr>
            <a:r>
              <a:rPr lang="en-IN" altLang="en-US" sz="7200">
                <a:latin typeface="Times New Roman" panose="02020603050405020304" charset="0"/>
                <a:cs typeface="Times New Roman" panose="02020603050405020304" charset="0"/>
                <a:sym typeface="+mn-ea"/>
              </a:rPr>
              <a:t>[8]</a:t>
            </a:r>
            <a:r>
              <a:rPr lang="en-IN" altLang="en-US" sz="7200" dirty="0">
                <a:effectLst/>
                <a:latin typeface="Times New Roman" panose="02020603050405020304" charset="0"/>
                <a:cs typeface="Times New Roman" panose="02020603050405020304" charset="0"/>
                <a:sym typeface="+mn-ea"/>
              </a:rPr>
              <a:t>M.D.Nahiduzzaman,M.D.Omaer Faruq Goni</a:t>
            </a:r>
            <a:r>
              <a:rPr sz="7200" dirty="0">
                <a:solidFill>
                  <a:srgbClr val="000000"/>
                </a:solidFill>
                <a:effectLst/>
                <a:latin typeface="Times New Roman" panose="02020603050405020304" charset="0"/>
                <a:cs typeface="Times New Roman" panose="02020603050405020304" charset="0"/>
                <a:sym typeface="+mn-ea"/>
              </a:rPr>
              <a:t> </a:t>
            </a:r>
            <a:r>
              <a:rPr lang="en-IN" sz="7200" dirty="0">
                <a:solidFill>
                  <a:srgbClr val="000000"/>
                </a:solidFill>
                <a:effectLst/>
                <a:latin typeface="Times New Roman" panose="02020603050405020304" charset="0"/>
                <a:cs typeface="Times New Roman" panose="02020603050405020304" charset="0"/>
                <a:sym typeface="+mn-ea"/>
              </a:rPr>
              <a:t>,</a:t>
            </a:r>
            <a:r>
              <a:rPr lang="en-US" sz="7200" dirty="0">
                <a:effectLst/>
                <a:latin typeface="Times New Roman" panose="02020603050405020304" charset="0"/>
                <a:cs typeface="Times New Roman" panose="02020603050405020304" charset="0"/>
                <a:sym typeface="+mn-ea"/>
              </a:rPr>
              <a:t>"</a:t>
            </a:r>
            <a:r>
              <a:rPr lang="en-US" sz="7200" dirty="0">
                <a:latin typeface="Times New Roman" panose="02020603050405020304" charset="0"/>
                <a:cs typeface="Times New Roman" panose="02020603050405020304" charset="0"/>
                <a:sym typeface="+mn-ea"/>
              </a:rPr>
              <a:t>A Novel Method for </a:t>
            </a:r>
            <a:r>
              <a:rPr lang="en-US" sz="7200" dirty="0" err="1">
                <a:latin typeface="Times New Roman" panose="02020603050405020304" charset="0"/>
                <a:cs typeface="Times New Roman" panose="02020603050405020304" charset="0"/>
                <a:sym typeface="+mn-ea"/>
              </a:rPr>
              <a:t>Multivariant</a:t>
            </a:r>
            <a:r>
              <a:rPr lang="en-US" sz="7200" dirty="0">
                <a:latin typeface="Times New Roman" panose="02020603050405020304" charset="0"/>
                <a:cs typeface="Times New Roman" panose="02020603050405020304" charset="0"/>
                <a:sym typeface="+mn-ea"/>
              </a:rPr>
              <a:t> Pneumonia Classification Based on Hybrid CNN-PCA</a:t>
            </a:r>
            <a:r>
              <a:rPr lang="en-US" sz="7200" dirty="0">
                <a:effectLst/>
                <a:latin typeface="Times New Roman" panose="02020603050405020304" charset="0"/>
                <a:cs typeface="Times New Roman" panose="02020603050405020304" charset="0"/>
                <a:sym typeface="+mn-ea"/>
              </a:rPr>
              <a:t>"October 2021</a:t>
            </a:r>
            <a:r>
              <a:rPr lang="en-IN" altLang="en-US" sz="7200" dirty="0">
                <a:effectLst/>
                <a:latin typeface="Times New Roman" panose="02020603050405020304" charset="0"/>
                <a:cs typeface="Times New Roman" panose="02020603050405020304" charset="0"/>
                <a:sym typeface="+mn-ea"/>
              </a:rPr>
              <a:t>. DOI: 10.1109/ACCESS.2021.3123782.</a:t>
            </a:r>
            <a:endParaRPr lang="en-IN" altLang="en-US" sz="7200" dirty="0">
              <a:effectLst/>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[9] A. H. Attaway, R. G. Scheraga, A. Bhimraj, M. Biehl, and U. Hatipoğlu, ‘‘Severe COVID-19 pneumonia: Pathogenesis and clinical management,’’ BMJ, vol. 372, p. n436, Mar. 2021, doi: 10.1136/bmj.n436.</a:t>
            </a:r>
            <a:endParaRPr lang="en-IN" altLang="en-US" sz="7200">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[10] A. Torres, C. Cilloniz, M. S. Niederman, R. Menéndez, J. D. Chalmers, R. G. Wunderink, and T. van der Poll, ‘‘Pneumonia,’’ Nature Rev. Disease Primers, vol. 7, no. 1, p. 25, Dec. 2021, doi: 10.1038/s41572-021-00259-0. </a:t>
            </a:r>
            <a:endParaRPr lang="en-IN" altLang="en-US" sz="7200">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[11]</a:t>
            </a:r>
            <a:r>
              <a:rPr lang="en-US" sz="7200" b="1" dirty="0">
                <a:latin typeface="Times New Roman" panose="02020603050405020304" charset="0"/>
                <a:cs typeface="Times New Roman" panose="02020603050405020304" charset="0"/>
                <a:sym typeface="+mn-ea"/>
              </a:rPr>
              <a:t> </a:t>
            </a:r>
            <a:r>
              <a:rPr lang="en-US" sz="7200" dirty="0" err="1">
                <a:latin typeface="Times New Roman" panose="02020603050405020304" charset="0"/>
                <a:cs typeface="Times New Roman" panose="02020603050405020304" charset="0"/>
                <a:sym typeface="+mn-ea"/>
              </a:rPr>
              <a:t>Jianpeng</a:t>
            </a:r>
            <a:r>
              <a:rPr lang="en-US" sz="7200" dirty="0">
                <a:latin typeface="Times New Roman" panose="02020603050405020304" charset="0"/>
                <a:cs typeface="Times New Roman" panose="02020603050405020304" charset="0"/>
                <a:sym typeface="+mn-ea"/>
              </a:rPr>
              <a:t> Zhang, </a:t>
            </a:r>
            <a:r>
              <a:rPr lang="en-US" sz="7200" dirty="0" err="1">
                <a:latin typeface="Times New Roman" panose="02020603050405020304" charset="0"/>
                <a:cs typeface="Times New Roman" panose="02020603050405020304" charset="0"/>
                <a:sym typeface="+mn-ea"/>
              </a:rPr>
              <a:t>Yutong</a:t>
            </a:r>
            <a:r>
              <a:rPr lang="en-US" sz="7200" dirty="0">
                <a:latin typeface="Times New Roman" panose="02020603050405020304" charset="0"/>
                <a:cs typeface="Times New Roman" panose="02020603050405020304" charset="0"/>
                <a:sym typeface="+mn-ea"/>
              </a:rPr>
              <a:t> </a:t>
            </a:r>
            <a:r>
              <a:rPr lang="en-US" sz="7200" dirty="0" err="1">
                <a:latin typeface="Times New Roman" panose="02020603050405020304" charset="0"/>
                <a:cs typeface="Times New Roman" panose="02020603050405020304" charset="0"/>
                <a:sym typeface="+mn-ea"/>
              </a:rPr>
              <a:t>Xie</a:t>
            </a:r>
            <a:r>
              <a:rPr lang="en-US" sz="7200" dirty="0">
                <a:latin typeface="Times New Roman" panose="02020603050405020304" charset="0"/>
                <a:cs typeface="Times New Roman" panose="02020603050405020304" charset="0"/>
                <a:sym typeface="+mn-ea"/>
              </a:rPr>
              <a:t>, </a:t>
            </a:r>
            <a:r>
              <a:rPr lang="en-US" sz="7200" dirty="0" err="1">
                <a:latin typeface="Times New Roman" panose="02020603050405020304" charset="0"/>
                <a:cs typeface="Times New Roman" panose="02020603050405020304" charset="0"/>
                <a:sym typeface="+mn-ea"/>
              </a:rPr>
              <a:t>Guansong</a:t>
            </a:r>
            <a:r>
              <a:rPr lang="en-US" sz="7200" dirty="0">
                <a:latin typeface="Times New Roman" panose="02020603050405020304" charset="0"/>
                <a:cs typeface="Times New Roman" panose="02020603050405020304" charset="0"/>
                <a:sym typeface="+mn-ea"/>
              </a:rPr>
              <a:t> Pang</a:t>
            </a:r>
            <a:r>
              <a:rPr lang="en-IN" altLang="en-US" sz="7200" dirty="0">
                <a:latin typeface="Times New Roman" panose="02020603050405020304" charset="0"/>
                <a:cs typeface="Times New Roman" panose="02020603050405020304" charset="0"/>
                <a:sym typeface="+mn-ea"/>
              </a:rPr>
              <a:t>,”</a:t>
            </a:r>
            <a:r>
              <a:rPr lang="en-US" sz="7200" dirty="0">
                <a:latin typeface="Times New Roman" panose="02020603050405020304" charset="0"/>
                <a:cs typeface="Times New Roman" panose="02020603050405020304" charset="0"/>
                <a:sym typeface="+mn-ea"/>
              </a:rPr>
              <a:t>Viral Pneumonia Screening on Chest X-Rays Using Confidence-Aware Anomaly Detection</a:t>
            </a:r>
            <a:r>
              <a:rPr lang="en-IN" altLang="en-US" sz="7200" dirty="0">
                <a:latin typeface="Times New Roman" panose="02020603050405020304" charset="0"/>
                <a:cs typeface="Times New Roman" panose="02020603050405020304" charset="0"/>
                <a:sym typeface="+mn-ea"/>
              </a:rPr>
              <a:t>” ,PMID: 33245693 DOI: 10.1109/TMI.2020.3040950</a:t>
            </a:r>
            <a:r>
              <a:rPr lang="en-IN" altLang="en-US" sz="7200" dirty="0">
                <a:latin typeface="Times New Roman" panose="02020603050405020304" charset="0"/>
                <a:cs typeface="Times New Roman" panose="02020603050405020304" charset="0"/>
                <a:sym typeface="+mn-ea"/>
              </a:rPr>
              <a:t>,2021.</a:t>
            </a:r>
            <a:endParaRPr lang="en-IN" altLang="en-US" sz="7200" dirty="0">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[12]</a:t>
            </a:r>
            <a:r>
              <a:rPr lang="en-IN" altLang="en-US" sz="7200" dirty="0">
                <a:solidFill>
                  <a:srgbClr val="000000"/>
                </a:solidFill>
                <a:effectLst/>
                <a:latin typeface="Times New Roman" panose="02020603050405020304" charset="0"/>
                <a:cs typeface="Times New Roman" panose="02020603050405020304" charset="0"/>
                <a:sym typeface="+mn-ea"/>
              </a:rPr>
              <a:t>Wazif Khan,Nazar Zaki,and Luqman Al,</a:t>
            </a:r>
            <a:r>
              <a:rPr lang="en-IN" altLang="en-US" sz="7200" dirty="0">
                <a:effectLst/>
                <a:latin typeface="Times New Roman" panose="02020603050405020304" charset="0"/>
                <a:cs typeface="Times New Roman" panose="02020603050405020304" charset="0"/>
                <a:sym typeface="+mn-ea"/>
              </a:rPr>
              <a:t>“</a:t>
            </a:r>
            <a:r>
              <a:rPr lang="en-US" sz="7200" dirty="0">
                <a:latin typeface="Times New Roman" panose="02020603050405020304" charset="0"/>
                <a:cs typeface="Times New Roman" panose="02020603050405020304" charset="0"/>
                <a:sym typeface="+mn-ea"/>
              </a:rPr>
              <a:t>Intelligent Pneumonia Identification From Chest X-Rays: A Systematic Literature Review</a:t>
            </a:r>
            <a:r>
              <a:rPr lang="en-IN" altLang="en-US" sz="7200" dirty="0">
                <a:effectLst/>
                <a:latin typeface="Times New Roman" panose="02020603050405020304" charset="0"/>
                <a:cs typeface="Times New Roman" panose="02020603050405020304" charset="0"/>
                <a:sym typeface="+mn-ea"/>
              </a:rPr>
              <a:t>”,DOI: 10.1007/978-981-13-8798-2_1, 2021.</a:t>
            </a:r>
            <a:endParaRPr lang="en-IN" altLang="en-US" sz="7200" dirty="0">
              <a:effectLst/>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[13] </a:t>
            </a:r>
            <a:r>
              <a:rPr lang="en-IN" altLang="en-US" sz="7200" dirty="0">
                <a:effectLst/>
                <a:latin typeface="Times New Roman" panose="02020603050405020304" charset="0"/>
                <a:cs typeface="Times New Roman" panose="02020603050405020304" charset="0"/>
                <a:sym typeface="+mn-ea"/>
              </a:rPr>
              <a:t>Hao Ren,Aslan B.Wong,Wanmin Lian,“</a:t>
            </a:r>
            <a:r>
              <a:rPr lang="en-US" sz="7200" dirty="0">
                <a:latin typeface="Times New Roman" panose="02020603050405020304" charset="0"/>
                <a:cs typeface="Times New Roman" panose="02020603050405020304" charset="0"/>
                <a:sym typeface="+mn-ea"/>
              </a:rPr>
              <a:t>Interpretable Pneumonia Detection by Combining Deep Learning and Explainable Models With Multisource Data</a:t>
            </a:r>
            <a:r>
              <a:rPr lang="en-IN" altLang="en-US" sz="7200" dirty="0">
                <a:effectLst/>
                <a:latin typeface="Times New Roman" panose="02020603050405020304" charset="0"/>
                <a:cs typeface="Times New Roman" panose="02020603050405020304" charset="0"/>
                <a:sym typeface="+mn-ea"/>
              </a:rPr>
              <a:t>”,DOI: 10.1109/ACCESS.2021.3090215, 2021.</a:t>
            </a:r>
            <a:endParaRPr lang="en-IN" altLang="en-US" sz="7200" dirty="0">
              <a:effectLst/>
              <a:latin typeface="Times New Roman" panose="02020603050405020304" charset="0"/>
              <a:cs typeface="Times New Roman" panose="02020603050405020304" charset="0"/>
              <a:sym typeface="+mn-ea"/>
            </a:endParaRPr>
          </a:p>
          <a:p>
            <a:pPr marL="0" indent="0">
              <a:buNone/>
            </a:pPr>
            <a:r>
              <a:rPr lang="en-IN" altLang="en-US" sz="7200">
                <a:latin typeface="Times New Roman" panose="02020603050405020304" charset="0"/>
                <a:cs typeface="Times New Roman" panose="02020603050405020304" charset="0"/>
                <a:sym typeface="+mn-ea"/>
              </a:rPr>
              <a:t>[14] </a:t>
            </a:r>
            <a:r>
              <a:rPr lang="en-IN" altLang="en-US" sz="7200" dirty="0">
                <a:effectLst/>
                <a:latin typeface="Times New Roman" panose="02020603050405020304" charset="0"/>
                <a:cs typeface="Times New Roman" panose="02020603050405020304" charset="0"/>
                <a:sym typeface="+mn-ea"/>
              </a:rPr>
              <a:t>Mohammed Yseliani, Amir Mosavi,</a:t>
            </a:r>
            <a:r>
              <a:rPr lang="en-US" sz="7200" dirty="0">
                <a:effectLst/>
                <a:latin typeface="Times New Roman" panose="02020603050405020304" charset="0"/>
                <a:cs typeface="Times New Roman" panose="02020603050405020304" charset="0"/>
                <a:sym typeface="+mn-ea"/>
              </a:rPr>
              <a:t>"</a:t>
            </a:r>
            <a:r>
              <a:rPr lang="en-US" sz="7200" dirty="0">
                <a:latin typeface="Times New Roman" panose="02020603050405020304" charset="0"/>
                <a:cs typeface="Times New Roman" panose="02020603050405020304" charset="0"/>
                <a:sym typeface="+mn-ea"/>
              </a:rPr>
              <a:t>Pneumonia Detection</a:t>
            </a:r>
            <a:r>
              <a:rPr lang="en-IN" altLang="en-US" sz="7200" dirty="0">
                <a:latin typeface="Times New Roman" panose="02020603050405020304" charset="0"/>
                <a:cs typeface="Times New Roman" panose="02020603050405020304" charset="0"/>
                <a:sym typeface="+mn-ea"/>
              </a:rPr>
              <a:t> </a:t>
            </a:r>
            <a:r>
              <a:rPr lang="en-US" sz="7200" dirty="0">
                <a:latin typeface="Times New Roman" panose="02020603050405020304" charset="0"/>
                <a:cs typeface="Times New Roman" panose="02020603050405020304" charset="0"/>
                <a:sym typeface="+mn-ea"/>
              </a:rPr>
              <a:t>Proposing a Hybrid Deep</a:t>
            </a:r>
            <a:r>
              <a:rPr lang="en-IN" altLang="en-US" sz="7200" dirty="0">
                <a:latin typeface="Times New Roman" panose="02020603050405020304" charset="0"/>
                <a:cs typeface="Times New Roman" panose="02020603050405020304" charset="0"/>
                <a:sym typeface="+mn-ea"/>
              </a:rPr>
              <a:t> </a:t>
            </a:r>
            <a:r>
              <a:rPr lang="en-US" sz="7200" dirty="0">
                <a:latin typeface="Times New Roman" panose="02020603050405020304" charset="0"/>
                <a:cs typeface="Times New Roman" panose="02020603050405020304" charset="0"/>
                <a:sym typeface="+mn-ea"/>
              </a:rPr>
              <a:t>Convolutional Neural Network</a:t>
            </a:r>
            <a:r>
              <a:rPr lang="en-IN" altLang="en-US" sz="7200" dirty="0">
                <a:latin typeface="Times New Roman" panose="02020603050405020304" charset="0"/>
                <a:cs typeface="Times New Roman" panose="02020603050405020304" charset="0"/>
                <a:sym typeface="+mn-ea"/>
              </a:rPr>
              <a:t>”DO  - 10.1109/ACCESS.2022.3182498,2022.</a:t>
            </a:r>
            <a:r>
              <a:rPr lang="en-US" sz="7200" dirty="0">
                <a:latin typeface="Times New Roman" panose="02020603050405020304" charset="0"/>
                <a:cs typeface="Times New Roman" panose="02020603050405020304" charset="0"/>
                <a:sym typeface="+mn-ea"/>
              </a:rPr>
              <a:t> </a:t>
            </a:r>
            <a:endParaRPr lang="en-IN" altLang="en-US" sz="7200">
              <a:latin typeface="Times New Roman" panose="02020603050405020304" charset="0"/>
              <a:cs typeface="Times New Roman" panose="02020603050405020304" charset="0"/>
            </a:endParaRPr>
          </a:p>
          <a:p>
            <a:pPr marL="0" indent="0">
              <a:buNone/>
            </a:pPr>
            <a:r>
              <a:rPr lang="en-IN" altLang="en-US" sz="7200">
                <a:latin typeface="Times New Roman" panose="02020603050405020304" charset="0"/>
                <a:cs typeface="Times New Roman" panose="02020603050405020304" charset="0"/>
                <a:sym typeface="+mn-ea"/>
              </a:rPr>
              <a:t>[15] </a:t>
            </a:r>
            <a:r>
              <a:rPr lang="en-US" sz="7200">
                <a:latin typeface="Times New Roman" panose="02020603050405020304" charset="0"/>
                <a:cs typeface="Times New Roman" panose="02020603050405020304" charset="0"/>
                <a:sym typeface="+mn-ea"/>
              </a:rPr>
              <a:t>K. Cherney</a:t>
            </a:r>
            <a:r>
              <a:rPr lang="en-IN" altLang="en-US" sz="7200">
                <a:latin typeface="Times New Roman" panose="02020603050405020304" charset="0"/>
                <a:cs typeface="Times New Roman" panose="02020603050405020304" charset="0"/>
                <a:sym typeface="+mn-ea"/>
              </a:rPr>
              <a:t>,</a:t>
            </a:r>
            <a:r>
              <a:rPr lang="en-US" sz="7200">
                <a:latin typeface="Times New Roman" panose="02020603050405020304" charset="0"/>
                <a:cs typeface="Times New Roman" panose="02020603050405020304" charset="0"/>
                <a:sym typeface="+mn-ea"/>
              </a:rPr>
              <a:t>“MRI vs. X-ray: What you need to know Healthline Accessed”</a:t>
            </a:r>
            <a:r>
              <a:rPr lang="en-IN" altLang="en-US" sz="7200">
                <a:latin typeface="Times New Roman" panose="02020603050405020304" charset="0"/>
                <a:cs typeface="Times New Roman" panose="02020603050405020304" charset="0"/>
                <a:sym typeface="+mn-ea"/>
              </a:rPr>
              <a:t>,: https://www.healthline. com/health/mri-vs-xray , 2022</a:t>
            </a:r>
            <a:endParaRPr lang="en-IN" altLang="en-US" sz="7200">
              <a:latin typeface="Times New Roman" panose="02020603050405020304" charset="0"/>
              <a:cs typeface="Times New Roman" panose="020206030504050203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endParaRPr lang="en-US" sz="3200" b="1">
              <a:latin typeface="Times New Roman" panose="02020603050405020304" charset="0"/>
              <a:cs typeface="Times New Roman" panose="02020603050405020304" charset="0"/>
            </a:endParaRPr>
          </a:p>
          <a:p>
            <a:pPr marL="0" indent="0" algn="ctr">
              <a:buNone/>
            </a:pPr>
            <a:endParaRPr lang="en-US" sz="3200" b="1">
              <a:latin typeface="Times New Roman" panose="02020603050405020304" charset="0"/>
              <a:cs typeface="Times New Roman" panose="02020603050405020304" charset="0"/>
            </a:endParaRPr>
          </a:p>
          <a:p>
            <a:pPr marL="0" indent="0" algn="ctr">
              <a:buNone/>
            </a:pPr>
            <a:r>
              <a:rPr lang="en-US" sz="3200" b="1">
                <a:latin typeface="Times New Roman" panose="02020603050405020304" charset="0"/>
                <a:cs typeface="Times New Roman" panose="02020603050405020304" charset="0"/>
              </a:rPr>
              <a:t>Thank You</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8525" y="557530"/>
            <a:ext cx="10515600" cy="723900"/>
          </a:xfrm>
        </p:spPr>
        <p:txBody>
          <a:bodyPr>
            <a:normAutofit/>
          </a:bodyPr>
          <a:p>
            <a:pPr algn="ctr"/>
            <a:r>
              <a:rPr lang="en-US" sz="3200" b="1">
                <a:latin typeface="Times New Roman" panose="02020603050405020304" charset="0"/>
                <a:cs typeface="Times New Roman" panose="02020603050405020304" charset="0"/>
              </a:rPr>
              <a:t>ABSTRACT</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67080" y="1642110"/>
            <a:ext cx="10586720" cy="4153535"/>
          </a:xfrm>
        </p:spPr>
        <p:txBody>
          <a:bodyPr>
            <a:noAutofit/>
          </a:bodyPr>
          <a:p>
            <a:pPr algn="just">
              <a:lnSpc>
                <a:spcPct val="130000"/>
              </a:lnSpc>
            </a:pPr>
            <a:r>
              <a:rPr lang="en-US" sz="2400" dirty="0" smtClean="0">
                <a:latin typeface="Times New Roman" panose="02020603050405020304" charset="0"/>
                <a:cs typeface="Times New Roman" panose="02020603050405020304" charset="0"/>
                <a:sym typeface="+mn-ea"/>
              </a:rPr>
              <a:t>Treatment of pneumonia can be challenging but it can be prevented by early diagnosis using computer-aided diagnosis (CAD) systems.</a:t>
            </a:r>
            <a:endParaRPr lang="en-US" sz="2400" dirty="0" smtClean="0">
              <a:latin typeface="Times New Roman" panose="02020603050405020304" charset="0"/>
              <a:cs typeface="Times New Roman" panose="02020603050405020304" charset="0"/>
              <a:sym typeface="+mn-ea"/>
            </a:endParaRPr>
          </a:p>
          <a:p>
            <a:pPr algn="just">
              <a:lnSpc>
                <a:spcPct val="130000"/>
              </a:lnSpc>
            </a:pPr>
            <a:r>
              <a:rPr lang="en-US" sz="2400" dirty="0" smtClean="0">
                <a:latin typeface="Times New Roman" panose="02020603050405020304" charset="0"/>
                <a:cs typeface="Times New Roman" panose="02020603050405020304" charset="0"/>
                <a:sym typeface="+mn-ea"/>
              </a:rPr>
              <a:t>Chest x-rays (CXRS) are currently the primary imaging tool for detection of pneumonia, which are widely used by radiologists.</a:t>
            </a:r>
            <a:endParaRPr lang="en-US" sz="2400" dirty="0" smtClean="0">
              <a:latin typeface="Times New Roman" panose="02020603050405020304" charset="0"/>
              <a:cs typeface="Times New Roman" panose="02020603050405020304" charset="0"/>
              <a:sym typeface="+mn-ea"/>
            </a:endParaRPr>
          </a:p>
          <a:p>
            <a:pPr algn="just">
              <a:lnSpc>
                <a:spcPct val="130000"/>
              </a:lnSpc>
            </a:pPr>
            <a:r>
              <a:rPr lang="en-US" sz="2400" dirty="0" smtClean="0">
                <a:latin typeface="Times New Roman" panose="02020603050405020304" charset="0"/>
                <a:cs typeface="Times New Roman" panose="02020603050405020304" charset="0"/>
                <a:sym typeface="+mn-ea"/>
              </a:rPr>
              <a:t>This model is trained for several epochs and the weights which are utilized to extract the most representative image features .</a:t>
            </a:r>
            <a:endParaRPr lang="en-US" sz="2400" dirty="0" smtClean="0">
              <a:latin typeface="Times New Roman" panose="02020603050405020304" charset="0"/>
              <a:cs typeface="Times New Roman" panose="02020603050405020304" charset="0"/>
              <a:sym typeface="+mn-ea"/>
            </a:endParaRPr>
          </a:p>
          <a:p>
            <a:pPr algn="just"/>
            <a:endParaRPr lang="en-US" sz="2400" dirty="0" smtClean="0">
              <a:latin typeface="Times New Roman" panose="02020603050405020304" charset="0"/>
              <a:cs typeface="Times New Roman" panose="02020603050405020304" charset="0"/>
              <a:sym typeface="+mn-ea"/>
            </a:endParaRPr>
          </a:p>
          <a:p>
            <a:pPr marL="0" indent="0" algn="just">
              <a:lnSpc>
                <a:spcPct val="100000"/>
              </a:lnSpc>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88010"/>
            <a:ext cx="10515600" cy="687705"/>
          </a:xfrm>
        </p:spPr>
        <p:txBody>
          <a:bodyPr>
            <a:normAutofit fontScale="90000"/>
          </a:bodyPr>
          <a:p>
            <a:pPr algn="ctr"/>
            <a:r>
              <a:rPr lang="en-US" sz="3555" b="1" dirty="0">
                <a:latin typeface="Times New Roman" panose="02020603050405020304" charset="0"/>
                <a:cs typeface="Times New Roman" panose="02020603050405020304" charset="0"/>
                <a:sym typeface="+mn-ea"/>
              </a:rPr>
              <a:t>LITERATURE SURVEY</a:t>
            </a:r>
            <a:br>
              <a:rPr lang="en-IN" sz="3555" b="1" dirty="0">
                <a:latin typeface="Times New Roman" panose="02020603050405020304" charset="0"/>
                <a:cs typeface="Times New Roman" panose="02020603050405020304" charset="0"/>
                <a:sym typeface="+mn-ea"/>
              </a:rPr>
            </a:br>
            <a:endParaRPr lang="en-US" sz="3555"/>
          </a:p>
        </p:txBody>
      </p:sp>
      <p:graphicFrame>
        <p:nvGraphicFramePr>
          <p:cNvPr id="14" name="Content Placeholder 13"/>
          <p:cNvGraphicFramePr>
            <a:graphicFrameLocks noGrp="1"/>
          </p:cNvGraphicFramePr>
          <p:nvPr>
            <p:ph idx="1"/>
          </p:nvPr>
        </p:nvGraphicFramePr>
        <p:xfrm>
          <a:off x="214630" y="1132840"/>
          <a:ext cx="11762105" cy="5288280"/>
        </p:xfrm>
        <a:graphic>
          <a:graphicData uri="http://schemas.openxmlformats.org/drawingml/2006/table">
            <a:tbl>
              <a:tblPr bandRow="1">
                <a:tableStyleId>{B301B821-A1FF-4177-AEE7-76D212191A09}</a:tableStyleId>
              </a:tblPr>
              <a:tblGrid>
                <a:gridCol w="449580"/>
                <a:gridCol w="864870"/>
                <a:gridCol w="1631950"/>
                <a:gridCol w="5116830"/>
                <a:gridCol w="1854200"/>
                <a:gridCol w="1844675"/>
              </a:tblGrid>
              <a:tr h="390525">
                <a:tc>
                  <a:txBody>
                    <a:bodyPr/>
                    <a:p>
                      <a:pPr>
                        <a:buNone/>
                      </a:pPr>
                      <a:r>
                        <a:rPr lang="en-IN" altLang="en-US" sz="1700" b="1">
                          <a:latin typeface="Times New Roman" panose="02020603050405020304" charset="0"/>
                          <a:cs typeface="Times New Roman" panose="02020603050405020304" charset="0"/>
                        </a:rPr>
                        <a:t>S.No</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c>
                  <a:txBody>
                    <a:bodyPr/>
                    <a:p>
                      <a:pPr>
                        <a:buNone/>
                      </a:pPr>
                      <a:r>
                        <a:rPr lang="en-IN" altLang="en-US" sz="1700" b="1">
                          <a:latin typeface="Times New Roman" panose="02020603050405020304" charset="0"/>
                          <a:cs typeface="Times New Roman" panose="02020603050405020304" charset="0"/>
                        </a:rPr>
                        <a:t>Year </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Title</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Description</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Advantages</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Disadvantages</a:t>
                      </a:r>
                      <a:endParaRPr lang="en-IN" altLang="en-US" sz="1700" b="1">
                        <a:latin typeface="Times New Roman" panose="02020603050405020304" charset="0"/>
                        <a:cs typeface="Times New Roman" panose="02020603050405020304" charset="0"/>
                      </a:endParaRPr>
                    </a:p>
                  </a:txBody>
                  <a:tcPr>
                    <a:lnB w="12700" cmpd="sng">
                      <a:solidFill>
                        <a:schemeClr val="tx1"/>
                      </a:solidFill>
                      <a:prstDash val="solid"/>
                    </a:lnB>
                    <a:noFill/>
                  </a:tcPr>
                </a:tc>
              </a:tr>
              <a:tr h="1386840">
                <a:tc>
                  <a:txBody>
                    <a:bodyPr/>
                    <a:p>
                      <a:pPr>
                        <a:buNone/>
                      </a:pPr>
                      <a:r>
                        <a:rPr lang="en-IN" altLang="en-US" sz="1700" b="0">
                          <a:latin typeface="Times New Roman" panose="02020603050405020304" charset="0"/>
                          <a:cs typeface="Times New Roman" panose="02020603050405020304" charset="0"/>
                        </a:rPr>
                        <a:t>1.</a:t>
                      </a:r>
                      <a:endParaRPr lang="en-IN" altLang="en-US" sz="1700" b="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tcPr>
                </a:tc>
                <a:tc>
                  <a:txBody>
                    <a:bodyPr/>
                    <a:p>
                      <a:pPr>
                        <a:buNone/>
                      </a:pPr>
                      <a:r>
                        <a:rPr lang="en-IN" altLang="en-US" sz="1700" b="0">
                          <a:latin typeface="Times New Roman" panose="02020603050405020304" charset="0"/>
                          <a:cs typeface="Times New Roman" panose="02020603050405020304" charset="0"/>
                        </a:rPr>
                        <a:t>2016</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tcPr>
                </a:tc>
                <a:tc>
                  <a:txBody>
                    <a:bodyPr/>
                    <a:p>
                      <a:pPr algn="ctr">
                        <a:buNone/>
                      </a:pPr>
                      <a:r>
                        <a:rPr lang="en-IN" altLang="en-US" sz="1700">
                          <a:latin typeface="Times New Roman" panose="02020603050405020304" charset="0"/>
                          <a:cs typeface="Times New Roman" panose="02020603050405020304" charset="0"/>
                          <a:sym typeface="+mn-ea"/>
                        </a:rPr>
                        <a:t>“Lung cancer detection using digital Image processing On CT scan Images”</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Image enhancement, segmentation,feature extraction </a:t>
                      </a:r>
                      <a:endParaRPr lang="en-IN" altLang="en-US" sz="1700" b="0">
                        <a:latin typeface="Times New Roman" panose="02020603050405020304" charset="0"/>
                        <a:cs typeface="Times New Roman" panose="02020603050405020304" charset="0"/>
                      </a:endParaRPr>
                    </a:p>
                    <a:p>
                      <a:pPr algn="ctr">
                        <a:buNone/>
                      </a:pPr>
                      <a:r>
                        <a:rPr lang="en-IN" altLang="en-US" sz="1700" b="0">
                          <a:latin typeface="Times New Roman" panose="02020603050405020304" charset="0"/>
                          <a:cs typeface="Times New Roman" panose="02020603050405020304" charset="0"/>
                        </a:rPr>
                        <a:t>stage are used in this approach.The watershed segmentation tequnique gives more accuracy (84.55%) than other approach. </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Accuracy of 84.55% more  than other approach</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 Magnetic Resonance </a:t>
                      </a:r>
                      <a:endParaRPr lang="en-IN" altLang="en-US" sz="1700" b="0">
                        <a:latin typeface="Times New Roman" panose="02020603050405020304" charset="0"/>
                        <a:cs typeface="Times New Roman" panose="02020603050405020304" charset="0"/>
                      </a:endParaRPr>
                    </a:p>
                    <a:p>
                      <a:pPr algn="ctr">
                        <a:buNone/>
                      </a:pPr>
                      <a:r>
                        <a:rPr lang="en-IN" altLang="en-US" sz="1700" b="0">
                          <a:latin typeface="Times New Roman" panose="02020603050405020304" charset="0"/>
                          <a:cs typeface="Times New Roman" panose="02020603050405020304" charset="0"/>
                        </a:rPr>
                        <a:t>Imaging are costly</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tcPr>
                </a:tc>
              </a:tr>
              <a:tr h="1645920">
                <a:tc>
                  <a:txBody>
                    <a:bodyPr/>
                    <a:p>
                      <a:pPr>
                        <a:buNone/>
                      </a:pPr>
                      <a:r>
                        <a:rPr lang="en-IN" altLang="en-US" sz="1700" b="0">
                          <a:latin typeface="Times New Roman" panose="02020603050405020304" charset="0"/>
                          <a:cs typeface="Times New Roman" panose="02020603050405020304" charset="0"/>
                        </a:rPr>
                        <a:t>2.</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IN" altLang="en-US" sz="1700" b="0">
                          <a:latin typeface="Times New Roman" panose="02020603050405020304" charset="0"/>
                          <a:cs typeface="Times New Roman" panose="02020603050405020304" charset="0"/>
                        </a:rPr>
                        <a:t>2017</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IN" altLang="en-US" sz="1700">
                          <a:latin typeface="Times New Roman" panose="02020603050405020304" charset="0"/>
                          <a:cs typeface="Times New Roman" panose="02020603050405020304" charset="0"/>
                          <a:sym typeface="+mn-ea"/>
                        </a:rPr>
                        <a:t>“A Survey On Prediction of Heart Diseases Using Big Data Algorithms”</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IN" altLang="en-US" sz="1700" b="0">
                          <a:latin typeface="Times New Roman" panose="02020603050405020304" charset="0"/>
                          <a:cs typeface="Times New Roman" panose="02020603050405020304" charset="0"/>
                        </a:rPr>
                        <a:t>The research work central point is on finding the efficient classification algorithm for the prediction of heart disease in the early stage based on the accuracy using validation metrics that are Mean Absolute Error(MAE), Relative Squared Error(RSE) and Root Mean Square Error(RMSE).</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IN" altLang="en-US" sz="1700" b="0">
                          <a:latin typeface="Times New Roman" panose="02020603050405020304" charset="0"/>
                          <a:cs typeface="Times New Roman" panose="02020603050405020304" charset="0"/>
                        </a:rPr>
                        <a:t>Weighted association classifier can enhance</a:t>
                      </a:r>
                      <a:endParaRPr lang="en-IN" altLang="en-US" sz="1700" b="0">
                        <a:latin typeface="Times New Roman" panose="02020603050405020304" charset="0"/>
                        <a:cs typeface="Times New Roman" panose="02020603050405020304" charset="0"/>
                      </a:endParaRPr>
                    </a:p>
                    <a:p>
                      <a:pPr algn="ctr">
                        <a:buNone/>
                      </a:pPr>
                      <a:r>
                        <a:rPr lang="en-IN" altLang="en-US" sz="1700" b="0">
                          <a:latin typeface="Times New Roman" panose="02020603050405020304" charset="0"/>
                          <a:cs typeface="Times New Roman" panose="02020603050405020304" charset="0"/>
                        </a:rPr>
                        <a:t>performance and accuracy</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IN" altLang="en-US" sz="1700" b="0">
                          <a:latin typeface="Times New Roman" panose="02020603050405020304" charset="0"/>
                          <a:cs typeface="Times New Roman" panose="02020603050405020304" charset="0"/>
                        </a:rPr>
                        <a:t>Difficulties in storage and analyzing the information</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645920">
                <a:tc>
                  <a:txBody>
                    <a:bodyPr/>
                    <a:p>
                      <a:pPr>
                        <a:buNone/>
                      </a:pPr>
                      <a:r>
                        <a:rPr lang="en-IN" altLang="en-US" sz="1700" b="0">
                          <a:latin typeface="Times New Roman" panose="02020603050405020304" charset="0"/>
                          <a:cs typeface="Times New Roman" panose="02020603050405020304" charset="0"/>
                        </a:rPr>
                        <a:t>3.</a:t>
                      </a:r>
                      <a:endParaRPr lang="en-IN" altLang="en-US" sz="1700" b="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a:buNone/>
                      </a:pPr>
                      <a:r>
                        <a:rPr lang="en-IN" altLang="en-US" sz="1700" b="0">
                          <a:latin typeface="Times New Roman" panose="02020603050405020304" charset="0"/>
                          <a:cs typeface="Times New Roman" panose="02020603050405020304" charset="0"/>
                        </a:rPr>
                        <a:t>2018</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algn="ctr">
                        <a:buNone/>
                      </a:pPr>
                      <a:r>
                        <a:rPr lang="en-IN" altLang="en-US" sz="1700">
                          <a:latin typeface="Times New Roman" panose="02020603050405020304" charset="0"/>
                          <a:cs typeface="Times New Roman" panose="02020603050405020304" charset="0"/>
                          <a:sym typeface="+mn-ea"/>
                        </a:rPr>
                        <a:t>“Disease Prediction Using Machine Learning Over Big Data”</a:t>
                      </a:r>
                      <a:r>
                        <a:rPr lang="en-IN" altLang="en-US" sz="1700" b="0">
                          <a:latin typeface="Times New Roman" panose="02020603050405020304" charset="0"/>
                          <a:cs typeface="Times New Roman" panose="02020603050405020304" charset="0"/>
                        </a:rPr>
                        <a:t> </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Using structured and unstructured data from hospital it use Machine Learning Decision Tree algorithm and Map Reduce algorithm.The calculation exactness of our proposed algorithm reaches 94.8%  which is faster than that of the CNNbased unimodal disease risk prediction (CNN-UDRP) algorithm.</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 Structured and unstructured data in healthcare field</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algn="ctr">
                        <a:buNone/>
                      </a:pPr>
                      <a:r>
                        <a:rPr lang="en-IN" altLang="en-US" sz="1700" b="0">
                          <a:latin typeface="Times New Roman" panose="02020603050405020304" charset="0"/>
                          <a:cs typeface="Times New Roman" panose="02020603050405020304" charset="0"/>
                        </a:rPr>
                        <a:t>Quality of medical data </a:t>
                      </a:r>
                      <a:endParaRPr lang="en-IN" altLang="en-US" sz="1700" b="0">
                        <a:latin typeface="Times New Roman" panose="02020603050405020304" charset="0"/>
                        <a:cs typeface="Times New Roman" panose="02020603050405020304" charset="0"/>
                      </a:endParaRPr>
                    </a:p>
                    <a:p>
                      <a:pPr algn="ctr">
                        <a:buNone/>
                      </a:pPr>
                      <a:r>
                        <a:rPr lang="en-IN" altLang="en-US" sz="1700" b="0">
                          <a:latin typeface="Times New Roman" panose="02020603050405020304" charset="0"/>
                          <a:cs typeface="Times New Roman" panose="02020603050405020304" charset="0"/>
                        </a:rPr>
                        <a:t>is incomplete</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Content Placeholder 13"/>
          <p:cNvGraphicFramePr>
            <a:graphicFrameLocks noGrp="1"/>
          </p:cNvGraphicFramePr>
          <p:nvPr>
            <p:ph idx="1"/>
          </p:nvPr>
        </p:nvGraphicFramePr>
        <p:xfrm>
          <a:off x="234950" y="932815"/>
          <a:ext cx="11722100" cy="6068695"/>
        </p:xfrm>
        <a:graphic>
          <a:graphicData uri="http://schemas.openxmlformats.org/drawingml/2006/table">
            <a:tbl>
              <a:tblPr bandRow="1">
                <a:tableStyleId>{B301B821-A1FF-4177-AEE7-76D212191A09}</a:tableStyleId>
              </a:tblPr>
              <a:tblGrid>
                <a:gridCol w="497840"/>
                <a:gridCol w="629285"/>
                <a:gridCol w="1961515"/>
                <a:gridCol w="5482590"/>
                <a:gridCol w="1499235"/>
                <a:gridCol w="1651635"/>
              </a:tblGrid>
              <a:tr h="467995">
                <a:tc>
                  <a:txBody>
                    <a:bodyPr/>
                    <a:p>
                      <a:pPr>
                        <a:buNone/>
                      </a:pPr>
                      <a:r>
                        <a:rPr lang="en-IN" altLang="en-US" sz="1700" b="1">
                          <a:latin typeface="Times New Roman" panose="02020603050405020304" charset="0"/>
                          <a:cs typeface="Times New Roman" panose="02020603050405020304" charset="0"/>
                        </a:rPr>
                        <a:t>S.No</a:t>
                      </a:r>
                      <a:endParaRPr lang="en-IN" altLang="en-US" sz="1700" b="1">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1">
                          <a:latin typeface="Times New Roman" panose="02020603050405020304" charset="0"/>
                          <a:cs typeface="Times New Roman" panose="02020603050405020304" charset="0"/>
                        </a:rPr>
                        <a:t>Year </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Title</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Description</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Disadvantages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86840">
                <a:tc>
                  <a:txBody>
                    <a:bodyPr/>
                    <a:p>
                      <a:pPr>
                        <a:buNone/>
                      </a:pPr>
                      <a:r>
                        <a:rPr lang="en-IN" altLang="en-US" sz="1700">
                          <a:latin typeface="Times New Roman" panose="02020603050405020304" charset="0"/>
                          <a:cs typeface="Times New Roman" panose="02020603050405020304" charset="0"/>
                        </a:rPr>
                        <a:t>4.</a:t>
                      </a:r>
                      <a:endParaRPr lang="en-IN" altLang="en-US" sz="17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a:latin typeface="Times New Roman" panose="02020603050405020304" charset="0"/>
                          <a:cs typeface="Times New Roman" panose="02020603050405020304" charset="0"/>
                        </a:rPr>
                        <a:t>201</a:t>
                      </a:r>
                      <a:r>
                        <a:rPr lang="en-US" altLang="en-IN" sz="1700">
                          <a:latin typeface="Times New Roman" panose="02020603050405020304" charset="0"/>
                          <a:cs typeface="Times New Roman" panose="02020603050405020304" charset="0"/>
                        </a:rPr>
                        <a:t>8</a:t>
                      </a:r>
                      <a:endParaRPr lang="en-US" altLang="en-IN" sz="17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effectLst/>
                          <a:latin typeface="Times New Roman" panose="02020603050405020304" charset="0"/>
                          <a:cs typeface="Times New Roman" panose="02020603050405020304" charset="0"/>
                          <a:sym typeface="+mn-ea"/>
                        </a:rPr>
                        <a:t>"Deep learning for healthcare: Review, opportunities and challenges"</a:t>
                      </a:r>
                      <a:endParaRPr lang="en-US" sz="17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effectLst/>
                          <a:latin typeface="Times New Roman" panose="02020603050405020304" charset="0"/>
                          <a:cs typeface="Times New Roman" panose="02020603050405020304" charset="0"/>
                          <a:sym typeface="+mn-ea"/>
                        </a:rPr>
                        <a:t>In this article, we review the recent literature on applying deep learning technologies to advance the health care domain. Based on the analyzed work, we suggest that deep learning approaches could be the vehicle for translating big biomedical data into improved human health.</a:t>
                      </a:r>
                      <a:endParaRPr lang="en-US" sz="17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en-US" sz="1700" dirty="0">
                          <a:latin typeface="Times New Roman" panose="02020603050405020304" charset="0"/>
                          <a:cs typeface="Times New Roman" panose="02020603050405020304" charset="0"/>
                          <a:sym typeface="+mn-ea"/>
                        </a:rPr>
                        <a:t>Federated inference,Model privacy</a:t>
                      </a:r>
                      <a:endParaRPr lang="en-US" alt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a:latin typeface="Times New Roman" panose="02020603050405020304" charset="0"/>
                          <a:cs typeface="Times New Roman" panose="02020603050405020304" charset="0"/>
                          <a:sym typeface="+mn-ea"/>
                        </a:rPr>
                        <a:t>Temporality,Domain    complexity</a:t>
                      </a:r>
                      <a:endParaRPr lang="en-US" sz="170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86840">
                <a:tc>
                  <a:txBody>
                    <a:bodyPr/>
                    <a:p>
                      <a:pPr>
                        <a:buNone/>
                      </a:pPr>
                      <a:r>
                        <a:rPr lang="en-IN" altLang="en-US" sz="1700">
                          <a:latin typeface="Times New Roman" panose="02020603050405020304" charset="0"/>
                          <a:cs typeface="Times New Roman" panose="02020603050405020304" charset="0"/>
                        </a:rPr>
                        <a:t>5.</a:t>
                      </a:r>
                      <a:endParaRPr lang="en-IN" altLang="en-US" sz="17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a:latin typeface="Times New Roman" panose="02020603050405020304" charset="0"/>
                          <a:cs typeface="Times New Roman" panose="02020603050405020304" charset="0"/>
                        </a:rPr>
                        <a:t>20</a:t>
                      </a:r>
                      <a:r>
                        <a:rPr lang="en-US" altLang="en-IN" sz="1700">
                          <a:latin typeface="Times New Roman" panose="02020603050405020304" charset="0"/>
                          <a:cs typeface="Times New Roman" panose="02020603050405020304" charset="0"/>
                        </a:rPr>
                        <a:t>19</a:t>
                      </a:r>
                      <a:endParaRPr lang="en-US" altLang="en-IN" sz="17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effectLst/>
                          <a:latin typeface="Times New Roman" panose="02020603050405020304" charset="0"/>
                          <a:cs typeface="Times New Roman" panose="02020603050405020304" charset="0"/>
                          <a:sym typeface="+mn-ea"/>
                        </a:rPr>
                        <a:t>  </a:t>
                      </a:r>
                      <a:r>
                        <a:rPr lang="en-US" sz="1700" dirty="0">
                          <a:effectLst/>
                          <a:latin typeface="Times New Roman" panose="02020603050405020304" charset="0"/>
                          <a:cs typeface="Times New Roman" panose="02020603050405020304" charset="0"/>
                          <a:sym typeface="+mn-ea"/>
                        </a:rPr>
                        <a:t>"Clinical features for diagnosis of pneumonia among adults in primary caresetting"</a:t>
                      </a:r>
                      <a:endParaRPr lang="en-US" sz="17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effectLst/>
                          <a:latin typeface="Times New Roman" panose="02020603050405020304" charset="0"/>
                          <a:cs typeface="Times New Roman" panose="02020603050405020304" charset="0"/>
                          <a:sym typeface="+mn-ea"/>
                        </a:rPr>
                        <a:t>Development of clinical decision rule that combine these clinical features together with molecular biomarkers may further increase overall accuracy for diagnosis of radiographic pneumonia among adults in primary care setting.</a:t>
                      </a:r>
                      <a:endParaRPr lang="en-US" sz="17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latin typeface="Times New Roman" panose="02020603050405020304" charset="0"/>
                          <a:cs typeface="Times New Roman" panose="02020603050405020304" charset="0"/>
                          <a:sym typeface="+mn-ea"/>
                        </a:rPr>
                        <a:t>Large-scale case-control studies using the clinical data</a:t>
                      </a:r>
                      <a:endParaRPr 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latin typeface="Times New Roman" panose="02020603050405020304" charset="0"/>
                          <a:cs typeface="Times New Roman" panose="02020603050405020304" charset="0"/>
                          <a:sym typeface="+mn-ea"/>
                        </a:rPr>
                        <a:t>Heterogeneity among the selected studies </a:t>
                      </a:r>
                      <a:endParaRPr 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30935">
                <a:tc>
                  <a:txBody>
                    <a:bodyPr/>
                    <a:p>
                      <a:pPr>
                        <a:buNone/>
                      </a:pPr>
                      <a:r>
                        <a:rPr lang="en-IN" altLang="en-US" sz="1600">
                          <a:latin typeface="Times New Roman" panose="02020603050405020304" charset="0"/>
                          <a:cs typeface="Times New Roman" panose="02020603050405020304" charset="0"/>
                        </a:rPr>
                        <a:t>6.</a:t>
                      </a:r>
                      <a:endParaRPr lang="en-IN" altLang="en-US" sz="16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rPr>
                        <a:t>2020</a:t>
                      </a:r>
                      <a:endParaRPr lang="en-US" altLang="en-IN" sz="16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effectLst/>
                          <a:latin typeface="Times New Roman" panose="02020603050405020304" charset="0"/>
                          <a:cs typeface="Times New Roman" panose="02020603050405020304" charset="0"/>
                          <a:sym typeface="+mn-ea"/>
                        </a:rPr>
                        <a:t>"Computer-aided diagnosis in the era of deep learning"</a:t>
                      </a:r>
                      <a:endParaRPr lang="en-US" altLang="en-IN" sz="1600" dirty="0">
                        <a:solidFill>
                          <a:srgbClr val="000000"/>
                        </a:solidFill>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effectLst/>
                          <a:latin typeface="Times New Roman" panose="02020603050405020304" charset="0"/>
                          <a:cs typeface="Times New Roman" panose="02020603050405020304" charset="0"/>
                          <a:sym typeface="+mn-ea"/>
                        </a:rPr>
                        <a:t>CAD uses machine learning methods to analyze imaging and/or nonimaging patient data and makes assessment of the patient's condition, which can then be used to assist clinicians in their decision-making process.</a:t>
                      </a:r>
                      <a:endParaRPr lang="en-US" sz="16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DDSM contains a big dataset</a:t>
                      </a:r>
                      <a:endParaRPr 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Higher number of unnecessary biopsies</a:t>
                      </a:r>
                      <a:endParaRPr 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Content Placeholder 13"/>
          <p:cNvGraphicFramePr>
            <a:graphicFrameLocks noGrp="1"/>
          </p:cNvGraphicFramePr>
          <p:nvPr>
            <p:ph idx="1"/>
          </p:nvPr>
        </p:nvGraphicFramePr>
        <p:xfrm>
          <a:off x="229870" y="1020445"/>
          <a:ext cx="11732260" cy="3078480"/>
        </p:xfrm>
        <a:graphic>
          <a:graphicData uri="http://schemas.openxmlformats.org/drawingml/2006/table">
            <a:tbl>
              <a:tblPr bandRow="1">
                <a:tableStyleId>{B301B821-A1FF-4177-AEE7-76D212191A09}</a:tableStyleId>
              </a:tblPr>
              <a:tblGrid>
                <a:gridCol w="635635"/>
                <a:gridCol w="621030"/>
                <a:gridCol w="2000250"/>
                <a:gridCol w="4745355"/>
                <a:gridCol w="1814830"/>
                <a:gridCol w="1915160"/>
              </a:tblGrid>
              <a:tr h="350520">
                <a:tc>
                  <a:txBody>
                    <a:bodyPr/>
                    <a:p>
                      <a:pPr>
                        <a:buNone/>
                      </a:pPr>
                      <a:r>
                        <a:rPr lang="en-IN" altLang="en-US" sz="1700" b="1">
                          <a:latin typeface="Times New Roman" panose="02020603050405020304" charset="0"/>
                          <a:cs typeface="Times New Roman" panose="02020603050405020304" charset="0"/>
                        </a:rPr>
                        <a:t>S.No</a:t>
                      </a:r>
                      <a:endParaRPr lang="en-IN" altLang="en-US" sz="1700" b="1">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1">
                          <a:latin typeface="Times New Roman" panose="02020603050405020304" charset="0"/>
                          <a:cs typeface="Times New Roman" panose="02020603050405020304" charset="0"/>
                        </a:rPr>
                        <a:t>Year </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Title</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Description</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Disadvantages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50520">
                <a:tc>
                  <a:txBody>
                    <a:bodyPr/>
                    <a:p>
                      <a:pPr>
                        <a:buNone/>
                      </a:pPr>
                      <a:r>
                        <a:rPr lang="en-IN" altLang="en-US" sz="1600">
                          <a:latin typeface="Times New Roman" panose="02020603050405020304" charset="0"/>
                          <a:cs typeface="Times New Roman" panose="02020603050405020304" charset="0"/>
                        </a:rPr>
                        <a:t>7.</a:t>
                      </a:r>
                      <a:endParaRPr lang="en-IN" altLang="en-US" sz="16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rPr>
                        <a:t>2020</a:t>
                      </a:r>
                      <a:endParaRPr lang="en-US" altLang="en-IN" sz="16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effectLst/>
                          <a:latin typeface="Times New Roman" panose="02020603050405020304" charset="0"/>
                          <a:cs typeface="Times New Roman" panose="02020603050405020304" charset="0"/>
                          <a:sym typeface="+mn-ea"/>
                        </a:rPr>
                        <a:t>"Older adults hospitalized for pneumonia in the United States: Incidence,epidemiology" </a:t>
                      </a:r>
                      <a:endParaRPr lang="en-US" altLang="en-IN" sz="1600">
                        <a:solidFill>
                          <a:srgbClr val="000000"/>
                        </a:solidFill>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dirty="0">
                          <a:effectLst/>
                          <a:latin typeface="Times New Roman" panose="02020603050405020304" charset="0"/>
                          <a:cs typeface="Times New Roman" panose="02020603050405020304" charset="0"/>
                          <a:sym typeface="+mn-ea"/>
                        </a:rPr>
                        <a:t>T</a:t>
                      </a:r>
                      <a:r>
                        <a:rPr lang="en-US" sz="1600" dirty="0">
                          <a:effectLst/>
                          <a:latin typeface="Times New Roman" panose="02020603050405020304" charset="0"/>
                          <a:cs typeface="Times New Roman" panose="02020603050405020304" charset="0"/>
                          <a:sym typeface="+mn-ea"/>
                        </a:rPr>
                        <a:t>he current incidence, epidemiology, and mortality of older adult patients hospitalized with community-acquired pneumonia (CAP) in Louisville, KY and thus estimate the burden of CAP in the older adult population of the United States. To define risk factors associated with early and late outcomes.</a:t>
                      </a:r>
                      <a:endParaRPr lang="en-US" sz="16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a:latin typeface="Times New Roman" panose="02020603050405020304" charset="0"/>
                          <a:cs typeface="Times New Roman" panose="02020603050405020304" charset="0"/>
                          <a:sym typeface="+mn-ea"/>
                        </a:rPr>
                        <a:t> </a:t>
                      </a:r>
                      <a:r>
                        <a:rPr lang="en-US" sz="1600">
                          <a:latin typeface="Times New Roman" panose="02020603050405020304" charset="0"/>
                          <a:cs typeface="Times New Roman" panose="02020603050405020304" charset="0"/>
                          <a:sym typeface="+mn-ea"/>
                        </a:rPr>
                        <a:t>Incidence of CAP and outcomes were measured</a:t>
                      </a:r>
                      <a:endParaRPr lang="en-US" sz="160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Analysis only for older adults</a:t>
                      </a:r>
                      <a:endParaRPr 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10640">
                <a:tc>
                  <a:txBody>
                    <a:bodyPr/>
                    <a:p>
                      <a:pPr>
                        <a:buNone/>
                      </a:pPr>
                      <a:r>
                        <a:rPr lang="en-IN" altLang="en-US" sz="1600">
                          <a:latin typeface="Times New Roman" panose="02020603050405020304" charset="0"/>
                          <a:cs typeface="Times New Roman" panose="02020603050405020304" charset="0"/>
                        </a:rPr>
                        <a:t>8.</a:t>
                      </a:r>
                      <a:endParaRPr lang="en-IN" altLang="en-US" sz="16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rPr>
                        <a:t>2020</a:t>
                      </a:r>
                      <a:endParaRPr lang="en-US" altLang="en-IN" sz="16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rtl="0" fontAlgn="t">
                        <a:lnSpc>
                          <a:spcPct val="100000"/>
                        </a:lnSpc>
                        <a:spcBef>
                          <a:spcPts val="0"/>
                        </a:spcBef>
                        <a:spcAft>
                          <a:spcPts val="0"/>
                        </a:spcAft>
                      </a:pPr>
                      <a:r>
                        <a:rPr lang="en-US" sz="1600" dirty="0">
                          <a:effectLst/>
                          <a:latin typeface="Times New Roman" panose="02020603050405020304" charset="0"/>
                          <a:cs typeface="Times New Roman" panose="02020603050405020304" charset="0"/>
                          <a:sym typeface="+mn-ea"/>
                        </a:rPr>
                        <a:t>"</a:t>
                      </a:r>
                      <a:r>
                        <a:rPr lang="en-US" sz="1600" dirty="0">
                          <a:latin typeface="Times New Roman" panose="02020603050405020304" charset="0"/>
                          <a:cs typeface="Times New Roman" panose="02020603050405020304" charset="0"/>
                          <a:sym typeface="+mn-ea"/>
                        </a:rPr>
                        <a:t>A Novel Method for </a:t>
                      </a:r>
                      <a:r>
                        <a:rPr lang="en-IN" altLang="en-US" sz="1600" dirty="0" err="1">
                          <a:latin typeface="Times New Roman" panose="02020603050405020304" charset="0"/>
                          <a:cs typeface="Times New Roman" panose="02020603050405020304" charset="0"/>
                          <a:sym typeface="+mn-ea"/>
                        </a:rPr>
                        <a:t> </a:t>
                      </a:r>
                      <a:r>
                        <a:rPr lang="en-US" sz="1600" dirty="0">
                          <a:latin typeface="Times New Roman" panose="02020603050405020304" charset="0"/>
                          <a:cs typeface="Times New Roman" panose="02020603050405020304" charset="0"/>
                          <a:sym typeface="+mn-ea"/>
                        </a:rPr>
                        <a:t>Pneumoni</a:t>
                      </a:r>
                      <a:r>
                        <a:rPr lang="en-IN" altLang="en-US" sz="1600" dirty="0">
                          <a:latin typeface="Times New Roman" panose="02020603050405020304" charset="0"/>
                          <a:cs typeface="Times New Roman" panose="02020603050405020304" charset="0"/>
                          <a:sym typeface="+mn-ea"/>
                        </a:rPr>
                        <a:t>a </a:t>
                      </a:r>
                      <a:r>
                        <a:rPr lang="en-US" sz="1600" dirty="0">
                          <a:latin typeface="Times New Roman" panose="02020603050405020304" charset="0"/>
                          <a:cs typeface="Times New Roman" panose="02020603050405020304" charset="0"/>
                          <a:sym typeface="+mn-ea"/>
                        </a:rPr>
                        <a:t>Classification Based on Hybrid CNN-PCA</a:t>
                      </a:r>
                      <a:r>
                        <a:rPr lang="en-US" sz="1600" dirty="0">
                          <a:effectLst/>
                          <a:latin typeface="Times New Roman" panose="02020603050405020304" charset="0"/>
                          <a:cs typeface="Times New Roman" panose="02020603050405020304" charset="0"/>
                          <a:sym typeface="+mn-ea"/>
                        </a:rPr>
                        <a:t>"</a:t>
                      </a:r>
                      <a:endParaRPr sz="1600" dirty="0">
                        <a:solidFill>
                          <a:srgbClr val="000000"/>
                        </a:solidFill>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rtl="0" fontAlgn="t">
                        <a:lnSpc>
                          <a:spcPct val="100000"/>
                        </a:lnSpc>
                        <a:spcBef>
                          <a:spcPts val="0"/>
                        </a:spcBef>
                        <a:spcAft>
                          <a:spcPts val="0"/>
                        </a:spcAft>
                      </a:pPr>
                      <a:r>
                        <a:rPr lang="en-US" sz="1600">
                          <a:latin typeface="Times New Roman" panose="02020603050405020304" charset="0"/>
                          <a:cs typeface="Times New Roman" panose="02020603050405020304" charset="0"/>
                          <a:sym typeface="+mn-ea"/>
                        </a:rPr>
                        <a:t>In this study, a novel ML model for automatic detection of various types of pneumonia with improved performance has been developed</a:t>
                      </a:r>
                      <a:endParaRPr lang="en-US" sz="160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dirty="0">
                          <a:latin typeface="Times New Roman" panose="02020603050405020304" charset="0"/>
                          <a:cs typeface="Times New Roman" panose="02020603050405020304" charset="0"/>
                          <a:sym typeface="+mn-ea"/>
                        </a:rPr>
                        <a:t>It </a:t>
                      </a:r>
                      <a:r>
                        <a:rPr lang="en-US" sz="1600" dirty="0">
                          <a:latin typeface="Times New Roman" panose="02020603050405020304" charset="0"/>
                          <a:cs typeface="Times New Roman" panose="02020603050405020304" charset="0"/>
                          <a:sym typeface="+mn-ea"/>
                        </a:rPr>
                        <a:t>provides an optimistic result</a:t>
                      </a:r>
                      <a:endParaRPr lang="en-IN" alt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An experienced radiologist is required </a:t>
                      </a:r>
                      <a:endParaRPr lang="en-IN" alt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066800">
                <a:tc>
                  <a:txBody>
                    <a:bodyPr/>
                    <a:p>
                      <a:pPr>
                        <a:buNone/>
                      </a:pPr>
                      <a:r>
                        <a:rPr lang="en-IN" altLang="en-US" sz="1600">
                          <a:latin typeface="Times New Roman" panose="02020603050405020304" charset="0"/>
                          <a:cs typeface="Times New Roman" panose="02020603050405020304" charset="0"/>
                        </a:rPr>
                        <a:t>9.</a:t>
                      </a:r>
                      <a:endParaRPr lang="en-IN" altLang="en-US" sz="16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rPr>
                        <a:t>2020</a:t>
                      </a:r>
                      <a:endParaRPr lang="en-US" altLang="en-IN" sz="16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dirty="0">
                          <a:effectLst/>
                          <a:latin typeface="Times New Roman" panose="02020603050405020304" charset="0"/>
                          <a:cs typeface="Times New Roman" panose="02020603050405020304" charset="0"/>
                          <a:sym typeface="+mn-ea"/>
                        </a:rPr>
                        <a:t>“</a:t>
                      </a:r>
                      <a:r>
                        <a:rPr sz="1600" dirty="0">
                          <a:effectLst/>
                          <a:latin typeface="Times New Roman" panose="02020603050405020304" charset="0"/>
                          <a:cs typeface="Times New Roman" panose="02020603050405020304" charset="0"/>
                          <a:sym typeface="+mn-ea"/>
                        </a:rPr>
                        <a:t>Severe COVID-19 pneumonia: Pathogenesis and clinical management</a:t>
                      </a:r>
                      <a:r>
                        <a:rPr lang="en-IN" altLang="en-US" sz="1600" dirty="0">
                          <a:effectLst/>
                          <a:latin typeface="Times New Roman" panose="02020603050405020304" charset="0"/>
                          <a:cs typeface="Times New Roman" panose="02020603050405020304" charset="0"/>
                          <a:sym typeface="+mn-ea"/>
                        </a:rPr>
                        <a:t>”</a:t>
                      </a:r>
                      <a:endParaRPr lang="en-IN" altLang="en-US" sz="1600" dirty="0">
                        <a:solidFill>
                          <a:srgbClr val="000000"/>
                        </a:solidFill>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sz="1600" dirty="0">
                          <a:effectLst/>
                          <a:latin typeface="Times New Roman" panose="02020603050405020304" charset="0"/>
                          <a:cs typeface="Times New Roman" panose="02020603050405020304" charset="0"/>
                          <a:sym typeface="+mn-ea"/>
                        </a:rPr>
                        <a:t>Covid-19 survivors, especially patients with ARDS, are at high risk for long term physical and mental impairments, and an interdisciplinary approach is essential for critical illness recovery.</a:t>
                      </a:r>
                      <a:endParaRPr sz="16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Avoids risk for disease transmission</a:t>
                      </a:r>
                      <a:endParaRPr lang="en-IN" altLang="en-US" sz="160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High risk for long term physical damages</a:t>
                      </a:r>
                      <a:endParaRPr lang="en-IN" alt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Content Placeholder 13"/>
          <p:cNvGraphicFramePr>
            <a:graphicFrameLocks noGrp="1"/>
          </p:cNvGraphicFramePr>
          <p:nvPr>
            <p:ph idx="1"/>
          </p:nvPr>
        </p:nvGraphicFramePr>
        <p:xfrm>
          <a:off x="213995" y="882015"/>
          <a:ext cx="11764010" cy="4680585"/>
        </p:xfrm>
        <a:graphic>
          <a:graphicData uri="http://schemas.openxmlformats.org/drawingml/2006/table">
            <a:tbl>
              <a:tblPr bandRow="1">
                <a:tableStyleId>{B301B821-A1FF-4177-AEE7-76D212191A09}</a:tableStyleId>
              </a:tblPr>
              <a:tblGrid>
                <a:gridCol w="626110"/>
                <a:gridCol w="614045"/>
                <a:gridCol w="2319020"/>
                <a:gridCol w="4612640"/>
                <a:gridCol w="1669415"/>
                <a:gridCol w="1922780"/>
              </a:tblGrid>
              <a:tr h="581025">
                <a:tc>
                  <a:txBody>
                    <a:bodyPr/>
                    <a:p>
                      <a:pPr>
                        <a:buNone/>
                      </a:pPr>
                      <a:r>
                        <a:rPr lang="en-IN" altLang="en-US" sz="1700" b="1">
                          <a:latin typeface="Times New Roman" panose="02020603050405020304" charset="0"/>
                          <a:cs typeface="Times New Roman" panose="02020603050405020304" charset="0"/>
                        </a:rPr>
                        <a:t>S.No</a:t>
                      </a:r>
                      <a:endParaRPr lang="en-IN" altLang="en-US" sz="1700" b="1">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1">
                          <a:latin typeface="Times New Roman" panose="02020603050405020304" charset="0"/>
                          <a:cs typeface="Times New Roman" panose="02020603050405020304" charset="0"/>
                        </a:rPr>
                        <a:t>Year </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Title</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sym typeface="+mn-ea"/>
                        </a:rPr>
                        <a:t>Description</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Disadvantages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066800">
                <a:tc>
                  <a:txBody>
                    <a:bodyPr/>
                    <a:p>
                      <a:pPr>
                        <a:buNone/>
                      </a:pPr>
                      <a:r>
                        <a:rPr lang="en-IN" altLang="en-US" sz="1600">
                          <a:latin typeface="Times New Roman" panose="02020603050405020304" charset="0"/>
                          <a:cs typeface="Times New Roman" panose="02020603050405020304" charset="0"/>
                        </a:rPr>
                        <a:t>10.</a:t>
                      </a:r>
                      <a:endParaRPr lang="en-IN" altLang="en-US" sz="16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rPr>
                        <a:t>20</a:t>
                      </a:r>
                      <a:r>
                        <a:rPr lang="en-US" altLang="en-IN" sz="1600">
                          <a:latin typeface="Times New Roman" panose="02020603050405020304" charset="0"/>
                          <a:cs typeface="Times New Roman" panose="02020603050405020304" charset="0"/>
                        </a:rPr>
                        <a:t>2</a:t>
                      </a:r>
                      <a:r>
                        <a:rPr lang="en-IN" altLang="en-US" sz="1600">
                          <a:latin typeface="Times New Roman" panose="02020603050405020304" charset="0"/>
                          <a:cs typeface="Times New Roman" panose="02020603050405020304" charset="0"/>
                        </a:rPr>
                        <a:t>1</a:t>
                      </a:r>
                      <a:endParaRPr lang="en-IN" altLang="en-US" sz="16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rtl="0" fontAlgn="t">
                        <a:lnSpc>
                          <a:spcPct val="100000"/>
                        </a:lnSpc>
                        <a:spcBef>
                          <a:spcPts val="0"/>
                        </a:spcBef>
                        <a:spcAft>
                          <a:spcPts val="0"/>
                        </a:spcAft>
                      </a:pPr>
                      <a:r>
                        <a:rPr lang="en-IN" altLang="en-US" sz="1600" dirty="0">
                          <a:effectLst/>
                          <a:latin typeface="Times New Roman" panose="02020603050405020304" charset="0"/>
                          <a:cs typeface="Times New Roman" panose="02020603050405020304" charset="0"/>
                          <a:sym typeface="+mn-ea"/>
                        </a:rPr>
                        <a:t>“Pneumonia Nature Revised Disease Primers”</a:t>
                      </a:r>
                      <a:endParaRPr lang="en-IN" altLang="en-US" sz="16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rtl="0" fontAlgn="t">
                        <a:lnSpc>
                          <a:spcPct val="100000"/>
                        </a:lnSpc>
                        <a:spcBef>
                          <a:spcPts val="0"/>
                        </a:spcBef>
                        <a:spcAft>
                          <a:spcPts val="0"/>
                        </a:spcAft>
                      </a:pPr>
                      <a:r>
                        <a:rPr lang="en-IN" altLang="en-US" sz="1600" dirty="0">
                          <a:effectLst/>
                          <a:latin typeface="Times New Roman" panose="02020603050405020304" charset="0"/>
                          <a:cs typeface="Times New Roman" panose="02020603050405020304" charset="0"/>
                          <a:sym typeface="+mn-ea"/>
                        </a:rPr>
                        <a:t>New antibiotic and non-antibiotic therapies, in addition to rapid and accurate diagnostic tests that can detect pathogens and antibiotic resistance will improve the management of pneumonia.</a:t>
                      </a:r>
                      <a:endParaRPr lang="en-IN" altLang="en-US" sz="16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latin typeface="Times New Roman" panose="02020603050405020304" charset="0"/>
                          <a:cs typeface="Times New Roman" panose="02020603050405020304" charset="0"/>
                          <a:sym typeface="+mn-ea"/>
                        </a:rPr>
                        <a:t>I</a:t>
                      </a:r>
                      <a:r>
                        <a:rPr lang="en-US" sz="1600">
                          <a:latin typeface="Times New Roman" panose="02020603050405020304" charset="0"/>
                          <a:cs typeface="Times New Roman" panose="02020603050405020304" charset="0"/>
                          <a:sym typeface="+mn-ea"/>
                        </a:rPr>
                        <a:t>mplementi</a:t>
                      </a:r>
                      <a:r>
                        <a:rPr lang="en-IN" altLang="en-US" sz="1600">
                          <a:latin typeface="Times New Roman" panose="02020603050405020304" charset="0"/>
                          <a:cs typeface="Times New Roman" panose="02020603050405020304" charset="0"/>
                          <a:sym typeface="+mn-ea"/>
                        </a:rPr>
                        <a:t>on</a:t>
                      </a:r>
                      <a:r>
                        <a:rPr lang="en-US" sz="1600">
                          <a:latin typeface="Times New Roman" panose="02020603050405020304" charset="0"/>
                          <a:cs typeface="Times New Roman" panose="02020603050405020304" charset="0"/>
                          <a:sym typeface="+mn-ea"/>
                        </a:rPr>
                        <a:t> new molecular platforms</a:t>
                      </a:r>
                      <a:endParaRPr lang="en-US" sz="16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600" dirty="0">
                          <a:latin typeface="Times New Roman" panose="02020603050405020304" charset="0"/>
                          <a:cs typeface="Times New Roman" panose="02020603050405020304" charset="0"/>
                          <a:sym typeface="+mn-ea"/>
                        </a:rPr>
                        <a:t> </a:t>
                      </a:r>
                      <a:r>
                        <a:rPr lang="en-IN" altLang="en-US" sz="1600" dirty="0">
                          <a:latin typeface="Times New Roman" panose="02020603050405020304" charset="0"/>
                          <a:cs typeface="Times New Roman" panose="02020603050405020304" charset="0"/>
                          <a:sym typeface="+mn-ea"/>
                        </a:rPr>
                        <a:t>It </a:t>
                      </a:r>
                      <a:r>
                        <a:rPr lang="en-US" sz="1600" dirty="0">
                          <a:latin typeface="Times New Roman" panose="02020603050405020304" charset="0"/>
                          <a:cs typeface="Times New Roman" panose="02020603050405020304" charset="0"/>
                          <a:sym typeface="+mn-ea"/>
                        </a:rPr>
                        <a:t>lead to poor outcomes</a:t>
                      </a:r>
                      <a:endParaRPr lang="en-US" sz="1600">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386840">
                <a:tc>
                  <a:txBody>
                    <a:bodyPr/>
                    <a:p>
                      <a:pPr>
                        <a:buNone/>
                      </a:pPr>
                      <a:r>
                        <a:rPr lang="en-IN" altLang="en-US" sz="1700" b="0">
                          <a:latin typeface="Times New Roman" panose="02020603050405020304" charset="0"/>
                          <a:cs typeface="Times New Roman" panose="02020603050405020304" charset="0"/>
                        </a:rPr>
                        <a:t>11.</a:t>
                      </a:r>
                      <a:endParaRPr lang="en-IN" altLang="en-US" sz="1700" b="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0">
                          <a:latin typeface="Times New Roman" panose="02020603050405020304" charset="0"/>
                          <a:cs typeface="Times New Roman" panose="02020603050405020304" charset="0"/>
                        </a:rPr>
                        <a:t>2021</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effectLst/>
                          <a:latin typeface="Times New Roman" panose="02020603050405020304" charset="0"/>
                          <a:cs typeface="Times New Roman" panose="02020603050405020304" charset="0"/>
                          <a:sym typeface="+mn-ea"/>
                        </a:rPr>
                        <a:t>“</a:t>
                      </a:r>
                      <a:r>
                        <a:rPr lang="en-US" sz="1700" dirty="0">
                          <a:latin typeface="Times New Roman" panose="02020603050405020304" charset="0"/>
                          <a:cs typeface="Times New Roman" panose="02020603050405020304" charset="0"/>
                          <a:sym typeface="+mn-ea"/>
                        </a:rPr>
                        <a:t>Viral Pneumonia Screening on</a:t>
                      </a:r>
                      <a:r>
                        <a:rPr lang="en-IN" altLang="en-US" sz="1700" dirty="0">
                          <a:latin typeface="Times New Roman" panose="02020603050405020304" charset="0"/>
                          <a:cs typeface="Times New Roman" panose="02020603050405020304" charset="0"/>
                          <a:sym typeface="+mn-ea"/>
                        </a:rPr>
                        <a:t> </a:t>
                      </a:r>
                      <a:r>
                        <a:rPr lang="en-US" sz="1700" dirty="0">
                          <a:latin typeface="Times New Roman" panose="02020603050405020304" charset="0"/>
                          <a:cs typeface="Times New Roman" panose="02020603050405020304" charset="0"/>
                          <a:sym typeface="+mn-ea"/>
                        </a:rPr>
                        <a:t>Chest X-Rays</a:t>
                      </a:r>
                      <a:r>
                        <a:rPr lang="en-IN" altLang="en-US" sz="1700" dirty="0">
                          <a:latin typeface="Times New Roman" panose="02020603050405020304" charset="0"/>
                          <a:cs typeface="Times New Roman" panose="02020603050405020304" charset="0"/>
                          <a:sym typeface="+mn-ea"/>
                        </a:rPr>
                        <a:t> </a:t>
                      </a:r>
                      <a:r>
                        <a:rPr lang="en-US" sz="1700" dirty="0">
                          <a:latin typeface="Times New Roman" panose="02020603050405020304" charset="0"/>
                          <a:cs typeface="Times New Roman" panose="02020603050405020304" charset="0"/>
                          <a:sym typeface="+mn-ea"/>
                        </a:rPr>
                        <a:t>Using</a:t>
                      </a:r>
                      <a:r>
                        <a:rPr lang="en-IN" altLang="en-US" sz="1700" dirty="0">
                          <a:latin typeface="Times New Roman" panose="02020603050405020304" charset="0"/>
                          <a:cs typeface="Times New Roman" panose="02020603050405020304" charset="0"/>
                          <a:sym typeface="+mn-ea"/>
                        </a:rPr>
                        <a:t> </a:t>
                      </a:r>
                      <a:r>
                        <a:rPr lang="en-US" sz="1700" dirty="0">
                          <a:latin typeface="Times New Roman" panose="02020603050405020304" charset="0"/>
                          <a:cs typeface="Times New Roman" panose="02020603050405020304" charset="0"/>
                          <a:sym typeface="+mn-ea"/>
                        </a:rPr>
                        <a:t>Confidence-Aware Anomaly Detection</a:t>
                      </a:r>
                      <a:r>
                        <a:rPr lang="en-IN" altLang="en-US" sz="1700" dirty="0">
                          <a:effectLst/>
                          <a:latin typeface="Times New Roman" panose="02020603050405020304" charset="0"/>
                          <a:cs typeface="Times New Roman" panose="02020603050405020304" charset="0"/>
                          <a:sym typeface="+mn-ea"/>
                        </a:rPr>
                        <a:t>”</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sz="1700" dirty="0">
                          <a:latin typeface="Times New Roman" panose="02020603050405020304" charset="0"/>
                          <a:cs typeface="Times New Roman" panose="02020603050405020304" charset="0"/>
                          <a:sym typeface="+mn-ea"/>
                        </a:rPr>
                        <a:t>T</a:t>
                      </a:r>
                      <a:r>
                        <a:rPr sz="1700" dirty="0">
                          <a:latin typeface="Times New Roman" panose="02020603050405020304" charset="0"/>
                          <a:cs typeface="Times New Roman" panose="02020603050405020304" charset="0"/>
                          <a:sym typeface="+mn-ea"/>
                        </a:rPr>
                        <a:t>he confidence-aware anomaly detection (CAAD) model, which consists of a shared feature extractor, an anomaly detection module, and a confidence prediction module</a:t>
                      </a:r>
                      <a:endParaRPr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latin typeface="Times New Roman" panose="02020603050405020304" charset="0"/>
                          <a:cs typeface="Times New Roman" panose="02020603050405020304" charset="0"/>
                          <a:sym typeface="+mn-ea"/>
                        </a:rPr>
                        <a:t>M</a:t>
                      </a:r>
                      <a:r>
                        <a:rPr lang="en-US" sz="1700" dirty="0">
                          <a:latin typeface="Times New Roman" panose="02020603050405020304" charset="0"/>
                          <a:cs typeface="Times New Roman" panose="02020603050405020304" charset="0"/>
                          <a:sym typeface="+mn-ea"/>
                        </a:rPr>
                        <a:t>odeling individual viral pneumonia classes</a:t>
                      </a:r>
                      <a:r>
                        <a:rPr lang="en-IN" altLang="en-US" sz="1700" dirty="0">
                          <a:latin typeface="Times New Roman" panose="02020603050405020304" charset="0"/>
                          <a:cs typeface="Times New Roman" panose="02020603050405020304" charset="0"/>
                          <a:sym typeface="+mn-ea"/>
                        </a:rPr>
                        <a:t> are avoided</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latin typeface="Times New Roman" panose="02020603050405020304" charset="0"/>
                          <a:cs typeface="Times New Roman" panose="02020603050405020304" charset="0"/>
                          <a:sym typeface="+mn-ea"/>
                        </a:rPr>
                        <a:t>C</a:t>
                      </a:r>
                      <a:r>
                        <a:rPr lang="en-US" sz="1700" dirty="0">
                          <a:latin typeface="Times New Roman" panose="02020603050405020304" charset="0"/>
                          <a:cs typeface="Times New Roman" panose="02020603050405020304" charset="0"/>
                          <a:sym typeface="+mn-ea"/>
                        </a:rPr>
                        <a:t>onfidence prediction module is small</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25600">
                <a:tc>
                  <a:txBody>
                    <a:bodyPr/>
                    <a:p>
                      <a:pPr>
                        <a:buNone/>
                      </a:pPr>
                      <a:r>
                        <a:rPr lang="en-IN" altLang="en-US" sz="1700" b="0">
                          <a:latin typeface="Times New Roman" panose="02020603050405020304" charset="0"/>
                          <a:cs typeface="Times New Roman" panose="02020603050405020304" charset="0"/>
                        </a:rPr>
                        <a:t>12.</a:t>
                      </a:r>
                      <a:endParaRPr lang="en-IN" altLang="en-US" sz="1700" b="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0">
                          <a:latin typeface="Times New Roman" panose="02020603050405020304" charset="0"/>
                          <a:cs typeface="Times New Roman" panose="02020603050405020304" charset="0"/>
                        </a:rPr>
                        <a:t>2021</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effectLst/>
                          <a:latin typeface="Times New Roman" panose="02020603050405020304" charset="0"/>
                          <a:cs typeface="Times New Roman" panose="02020603050405020304" charset="0"/>
                          <a:sym typeface="+mn-ea"/>
                        </a:rPr>
                        <a:t>“</a:t>
                      </a:r>
                      <a:r>
                        <a:rPr lang="en-US" sz="1700" dirty="0">
                          <a:latin typeface="Times New Roman" panose="02020603050405020304" charset="0"/>
                          <a:cs typeface="Times New Roman" panose="02020603050405020304" charset="0"/>
                          <a:sym typeface="+mn-ea"/>
                        </a:rPr>
                        <a:t>Intelligent Pneumonia Identification From Chest X-Rays: A Systematic Literature Review</a:t>
                      </a:r>
                      <a:r>
                        <a:rPr lang="en-IN" altLang="en-US" sz="1700" dirty="0">
                          <a:effectLst/>
                          <a:latin typeface="Times New Roman" panose="02020603050405020304" charset="0"/>
                          <a:cs typeface="Times New Roman" panose="02020603050405020304" charset="0"/>
                          <a:sym typeface="+mn-ea"/>
                        </a:rPr>
                        <a:t>”</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sz="1700" dirty="0">
                          <a:latin typeface="Times New Roman" panose="02020603050405020304" charset="0"/>
                          <a:cs typeface="Times New Roman" panose="02020603050405020304" charset="0"/>
                          <a:sym typeface="+mn-ea"/>
                        </a:rPr>
                        <a:t>T</a:t>
                      </a:r>
                      <a:r>
                        <a:rPr sz="1700" dirty="0">
                          <a:latin typeface="Times New Roman" panose="02020603050405020304" charset="0"/>
                          <a:cs typeface="Times New Roman" panose="02020603050405020304" charset="0"/>
                          <a:sym typeface="+mn-ea"/>
                        </a:rPr>
                        <a:t>he review analyzes the usability, goodness factors, and computational complexities of the algorithms that implement these techniques. It also discusses the quality, usability, and size of the available datasets, and ways of coping with unbalanced datasets.</a:t>
                      </a:r>
                      <a:endParaRPr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a:latin typeface="Times New Roman" panose="02020603050405020304" charset="0"/>
                          <a:cs typeface="Times New Roman" panose="02020603050405020304" charset="0"/>
                          <a:sym typeface="+mn-ea"/>
                        </a:rPr>
                        <a:t>Deep learning techniques have been used</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latin typeface="Times New Roman" panose="02020603050405020304" charset="0"/>
                          <a:cs typeface="Times New Roman" panose="02020603050405020304" charset="0"/>
                          <a:sym typeface="+mn-ea"/>
                        </a:rPr>
                        <a:t>O</a:t>
                      </a:r>
                      <a:r>
                        <a:rPr lang="en-US" sz="1700" dirty="0">
                          <a:latin typeface="Times New Roman" panose="02020603050405020304" charset="0"/>
                          <a:cs typeface="Times New Roman" panose="02020603050405020304" charset="0"/>
                          <a:sym typeface="+mn-ea"/>
                        </a:rPr>
                        <a:t>ffering guidelines for medical practitioners is lackin</a:t>
                      </a:r>
                      <a:r>
                        <a:rPr lang="en-IN" altLang="en-US" sz="1700" dirty="0">
                          <a:latin typeface="Times New Roman" panose="02020603050405020304" charset="0"/>
                          <a:cs typeface="Times New Roman" panose="02020603050405020304" charset="0"/>
                          <a:sym typeface="+mn-ea"/>
                        </a:rPr>
                        <a:t>g</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 name="Content Placeholder 13"/>
          <p:cNvGraphicFramePr>
            <a:graphicFrameLocks noGrp="1"/>
          </p:cNvGraphicFramePr>
          <p:nvPr>
            <p:ph idx="1"/>
          </p:nvPr>
        </p:nvGraphicFramePr>
        <p:xfrm>
          <a:off x="443230" y="683895"/>
          <a:ext cx="11235055" cy="5547360"/>
        </p:xfrm>
        <a:graphic>
          <a:graphicData uri="http://schemas.openxmlformats.org/drawingml/2006/table">
            <a:tbl>
              <a:tblPr bandRow="1">
                <a:tableStyleId>{B301B821-A1FF-4177-AEE7-76D212191A09}</a:tableStyleId>
              </a:tblPr>
              <a:tblGrid>
                <a:gridCol w="466090"/>
                <a:gridCol w="657860"/>
                <a:gridCol w="2256155"/>
                <a:gridCol w="4528820"/>
                <a:gridCol w="1516380"/>
                <a:gridCol w="1809750"/>
              </a:tblGrid>
              <a:tr h="541655">
                <a:tc>
                  <a:txBody>
                    <a:bodyPr/>
                    <a:p>
                      <a:pPr>
                        <a:buNone/>
                      </a:pPr>
                      <a:r>
                        <a:rPr lang="en-IN" altLang="en-US" sz="1700" b="1">
                          <a:latin typeface="Times New Roman" panose="02020603050405020304" charset="0"/>
                          <a:cs typeface="Times New Roman" panose="02020603050405020304" charset="0"/>
                        </a:rPr>
                        <a:t>S.No</a:t>
                      </a:r>
                      <a:endParaRPr lang="en-IN" altLang="en-US" sz="1700" b="1">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1">
                          <a:latin typeface="Times New Roman" panose="02020603050405020304" charset="0"/>
                          <a:cs typeface="Times New Roman" panose="02020603050405020304" charset="0"/>
                        </a:rPr>
                        <a:t>Year </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Title</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sym typeface="+mn-ea"/>
                        </a:rPr>
                        <a:t>Description</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b="1">
                          <a:latin typeface="Times New Roman" panose="02020603050405020304" charset="0"/>
                          <a:cs typeface="Times New Roman" panose="02020603050405020304" charset="0"/>
                        </a:rPr>
                        <a:t>Disadvantages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41475">
                <a:tc>
                  <a:txBody>
                    <a:bodyPr/>
                    <a:p>
                      <a:pPr>
                        <a:buNone/>
                      </a:pPr>
                      <a:r>
                        <a:rPr lang="en-IN" altLang="en-US" sz="1700" b="0">
                          <a:latin typeface="Times New Roman" panose="02020603050405020304" charset="0"/>
                          <a:cs typeface="Times New Roman" panose="02020603050405020304" charset="0"/>
                        </a:rPr>
                        <a:t>13.</a:t>
                      </a:r>
                      <a:endParaRPr lang="en-IN" altLang="en-US" sz="1700" b="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b="0">
                          <a:latin typeface="Times New Roman" panose="02020603050405020304" charset="0"/>
                          <a:cs typeface="Times New Roman" panose="02020603050405020304" charset="0"/>
                        </a:rPr>
                        <a:t>2021</a:t>
                      </a:r>
                      <a:endParaRPr lang="en-IN" altLang="en-US" sz="1700" b="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effectLst/>
                          <a:latin typeface="Times New Roman" panose="02020603050405020304" charset="0"/>
                          <a:cs typeface="Times New Roman" panose="02020603050405020304" charset="0"/>
                          <a:sym typeface="+mn-ea"/>
                        </a:rPr>
                        <a:t>“</a:t>
                      </a:r>
                      <a:r>
                        <a:rPr lang="en-US" sz="1700" dirty="0">
                          <a:latin typeface="Times New Roman" panose="02020603050405020304" charset="0"/>
                          <a:cs typeface="Times New Roman" panose="02020603050405020304" charset="0"/>
                          <a:sym typeface="+mn-ea"/>
                        </a:rPr>
                        <a:t>Interpretable Pneumonia Detection by Combining Deep Learning and Explainable Models With Multisource Data</a:t>
                      </a:r>
                      <a:r>
                        <a:rPr lang="en-IN" altLang="en-US" sz="1700" dirty="0">
                          <a:effectLst/>
                          <a:latin typeface="Times New Roman" panose="02020603050405020304" charset="0"/>
                          <a:cs typeface="Times New Roman" panose="02020603050405020304" charset="0"/>
                          <a:sym typeface="+mn-ea"/>
                        </a:rPr>
                        <a:t>”</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sz="1700" dirty="0">
                          <a:latin typeface="Times New Roman" panose="02020603050405020304" charset="0"/>
                          <a:cs typeface="Times New Roman" panose="02020603050405020304" charset="0"/>
                          <a:sym typeface="+mn-ea"/>
                        </a:rPr>
                        <a:t>This</a:t>
                      </a:r>
                      <a:r>
                        <a:rPr sz="1700" dirty="0">
                          <a:latin typeface="Times New Roman" panose="02020603050405020304" charset="0"/>
                          <a:cs typeface="Times New Roman" panose="02020603050405020304" charset="0"/>
                          <a:sym typeface="+mn-ea"/>
                        </a:rPr>
                        <a:t> approach is intuitive to detect pneumonia interpretably. We first build a large dataset of community-acquired pneumonia consisting of 35389 cases (distinguished from nosocomial pneumonia) based on actual medical records</a:t>
                      </a:r>
                      <a:r>
                        <a:rPr lang="en-IN" sz="1700" dirty="0">
                          <a:latin typeface="Times New Roman" panose="02020603050405020304" charset="0"/>
                          <a:cs typeface="Times New Roman" panose="02020603050405020304" charset="0"/>
                          <a:sym typeface="+mn-ea"/>
                        </a:rPr>
                        <a:t>.</a:t>
                      </a:r>
                      <a:endParaRPr lang="en-IN"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sz="1700" dirty="0">
                          <a:latin typeface="Times New Roman" panose="02020603050405020304" charset="0"/>
                          <a:cs typeface="Times New Roman" panose="02020603050405020304" charset="0"/>
                          <a:sym typeface="+mn-ea"/>
                        </a:rPr>
                        <a:t>P</a:t>
                      </a:r>
                      <a:r>
                        <a:rPr lang="en-US" sz="1700" dirty="0">
                          <a:latin typeface="Times New Roman" panose="02020603050405020304" charset="0"/>
                          <a:cs typeface="Times New Roman" panose="02020603050405020304" charset="0"/>
                          <a:sym typeface="+mn-ea"/>
                        </a:rPr>
                        <a:t>rovides intuitive explanations for the diagnosis results</a:t>
                      </a: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dirty="0">
                          <a:latin typeface="Times New Roman" panose="02020603050405020304" charset="0"/>
                          <a:cs typeface="Times New Roman" panose="02020603050405020304" charset="0"/>
                          <a:sym typeface="+mn-ea"/>
                        </a:rPr>
                        <a:t>M</a:t>
                      </a:r>
                      <a:r>
                        <a:rPr lang="en-US" sz="1700" dirty="0">
                          <a:latin typeface="Times New Roman" panose="02020603050405020304" charset="0"/>
                          <a:cs typeface="Times New Roman" panose="02020603050405020304" charset="0"/>
                          <a:sym typeface="+mn-ea"/>
                        </a:rPr>
                        <a:t>odels intuition cannot be represented explicitly</a:t>
                      </a:r>
                      <a:r>
                        <a:rPr lang="en-US" sz="1700">
                          <a:latin typeface="Times New Roman" panose="02020603050405020304" charset="0"/>
                          <a:cs typeface="Times New Roman" panose="02020603050405020304" charset="0"/>
                          <a:sym typeface="+mn-ea"/>
                        </a:rPr>
                        <a:t> </a:t>
                      </a:r>
                      <a:endParaRPr lang="en-US" sz="1700">
                        <a:latin typeface="Times New Roman" panose="02020603050405020304" charset="0"/>
                        <a:cs typeface="Times New Roman" panose="02020603050405020304" charset="0"/>
                      </a:endParaRPr>
                    </a:p>
                    <a:p>
                      <a:pPr>
                        <a:buNone/>
                      </a:pPr>
                      <a:endParaRPr lang="en-IN" altLang="en-US" sz="1700" b="1">
                        <a:latin typeface="Times New Roman" panose="02020603050405020304" charset="0"/>
                        <a:cs typeface="Times New Roman" panose="02020603050405020304"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45920">
                <a:tc>
                  <a:txBody>
                    <a:bodyPr/>
                    <a:p>
                      <a:pPr>
                        <a:buNone/>
                      </a:pPr>
                      <a:r>
                        <a:rPr lang="en-IN" altLang="en-US" sz="1700">
                          <a:latin typeface="Times New Roman" panose="02020603050405020304" charset="0"/>
                          <a:cs typeface="Times New Roman" panose="02020603050405020304" charset="0"/>
                        </a:rPr>
                        <a:t>14.</a:t>
                      </a:r>
                      <a:endParaRPr lang="en-IN" altLang="en-US" sz="17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a:latin typeface="Times New Roman" panose="02020603050405020304" charset="0"/>
                          <a:cs typeface="Times New Roman" panose="02020603050405020304" charset="0"/>
                        </a:rPr>
                        <a:t>2022</a:t>
                      </a:r>
                      <a:endParaRPr lang="en-IN" altLang="en-US" sz="17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lnSpc>
                          <a:spcPct val="100000"/>
                        </a:lnSpc>
                        <a:buNone/>
                      </a:pPr>
                      <a:r>
                        <a:rPr lang="en-US" sz="1700" dirty="0">
                          <a:effectLst/>
                          <a:latin typeface="Times New Roman" panose="02020603050405020304" charset="0"/>
                          <a:cs typeface="Times New Roman" panose="02020603050405020304" charset="0"/>
                          <a:sym typeface="+mn-ea"/>
                        </a:rPr>
                        <a:t>"</a:t>
                      </a:r>
                      <a:r>
                        <a:rPr lang="en-US" sz="1700" dirty="0">
                          <a:latin typeface="Times New Roman" panose="02020603050405020304" charset="0"/>
                          <a:cs typeface="Times New Roman" panose="02020603050405020304" charset="0"/>
                          <a:sym typeface="+mn-ea"/>
                        </a:rPr>
                        <a:t>Pneumonia Detection</a:t>
                      </a:r>
                      <a:r>
                        <a:rPr lang="en-IN" altLang="en-US" sz="1700" dirty="0">
                          <a:latin typeface="Times New Roman" panose="02020603050405020304" charset="0"/>
                          <a:cs typeface="Times New Roman" panose="02020603050405020304" charset="0"/>
                          <a:sym typeface="+mn-ea"/>
                        </a:rPr>
                        <a:t> </a:t>
                      </a:r>
                      <a:r>
                        <a:rPr lang="en-US" sz="1700" dirty="0">
                          <a:latin typeface="Times New Roman" panose="02020603050405020304" charset="0"/>
                          <a:cs typeface="Times New Roman" panose="02020603050405020304" charset="0"/>
                          <a:sym typeface="+mn-ea"/>
                        </a:rPr>
                        <a:t>Proposing a Hybrid Deep</a:t>
                      </a:r>
                      <a:r>
                        <a:rPr lang="en-IN" altLang="en-US" sz="1700" dirty="0">
                          <a:latin typeface="Times New Roman" panose="02020603050405020304" charset="0"/>
                          <a:cs typeface="Times New Roman" panose="02020603050405020304" charset="0"/>
                          <a:sym typeface="+mn-ea"/>
                        </a:rPr>
                        <a:t> </a:t>
                      </a:r>
                      <a:r>
                        <a:rPr lang="en-US" sz="1700" dirty="0">
                          <a:latin typeface="Times New Roman" panose="02020603050405020304" charset="0"/>
                          <a:cs typeface="Times New Roman" panose="02020603050405020304" charset="0"/>
                          <a:sym typeface="+mn-ea"/>
                        </a:rPr>
                        <a:t>Convolutional Neural Network</a:t>
                      </a:r>
                      <a:r>
                        <a:rPr lang="en-IN" altLang="en-US" sz="1700" dirty="0">
                          <a:latin typeface="Times New Roman" panose="02020603050405020304" charset="0"/>
                          <a:cs typeface="Times New Roman" panose="02020603050405020304" charset="0"/>
                          <a:sym typeface="+mn-ea"/>
                        </a:rPr>
                        <a:t>”</a:t>
                      </a:r>
                      <a:endParaRPr lang="en-IN" altLang="en-US" sz="1700" dirty="0">
                        <a:effectLst/>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nSpc>
                          <a:spcPct val="100000"/>
                        </a:lnSpc>
                        <a:buNone/>
                      </a:pPr>
                      <a:r>
                        <a:rPr lang="en-IN" sz="1700" dirty="0">
                          <a:latin typeface="Times New Roman" panose="02020603050405020304" charset="0"/>
                          <a:cs typeface="Times New Roman" panose="02020603050405020304" charset="0"/>
                          <a:sym typeface="+mn-ea"/>
                        </a:rPr>
                        <a:t>A</a:t>
                      </a:r>
                      <a:r>
                        <a:rPr sz="1700" dirty="0">
                          <a:latin typeface="Times New Roman" panose="02020603050405020304" charset="0"/>
                          <a:cs typeface="Times New Roman" panose="02020603050405020304" charset="0"/>
                          <a:sym typeface="+mn-ea"/>
                        </a:rPr>
                        <a:t> novel hybrid Convolutional Neural Network (CNN) model is proposed using three classification approaches. In the first classification approach, Fully-Connected (FC) layers are utilized for the classification of CXR images</a:t>
                      </a:r>
                      <a:endParaRPr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dirty="0">
                          <a:latin typeface="Times New Roman" panose="02020603050405020304" charset="0"/>
                          <a:cs typeface="Times New Roman" panose="02020603050405020304" charset="0"/>
                          <a:sym typeface="+mn-ea"/>
                        </a:rPr>
                        <a:t>Created </a:t>
                      </a:r>
                      <a:r>
                        <a:rPr lang="en-US" sz="1700" dirty="0">
                          <a:latin typeface="Times New Roman" panose="02020603050405020304" charset="0"/>
                          <a:cs typeface="Times New Roman" panose="02020603050405020304" charset="0"/>
                          <a:sym typeface="+mn-ea"/>
                        </a:rPr>
                        <a:t>web-based CAD system to assist radiologists</a:t>
                      </a:r>
                      <a:endParaRPr lang="en-US" alt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dirty="0">
                          <a:latin typeface="Times New Roman" panose="02020603050405020304" charset="0"/>
                          <a:cs typeface="Times New Roman" panose="02020603050405020304" charset="0"/>
                          <a:sym typeface="+mn-ea"/>
                        </a:rPr>
                        <a:t>C</a:t>
                      </a:r>
                      <a:r>
                        <a:rPr lang="en-US" sz="1700" dirty="0">
                          <a:latin typeface="Times New Roman" panose="02020603050405020304" charset="0"/>
                          <a:cs typeface="Times New Roman" panose="02020603050405020304" charset="0"/>
                          <a:sym typeface="+mn-ea"/>
                        </a:rPr>
                        <a:t>linicians’ decisions</a:t>
                      </a:r>
                      <a:r>
                        <a:rPr lang="en-IN" altLang="en-US" sz="1700" dirty="0">
                          <a:latin typeface="Times New Roman" panose="02020603050405020304" charset="0"/>
                          <a:cs typeface="Times New Roman" panose="02020603050405020304" charset="0"/>
                          <a:sym typeface="+mn-ea"/>
                        </a:rPr>
                        <a:t> differ from predictions</a:t>
                      </a:r>
                      <a:endParaRPr lang="en-IN" alt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45920">
                <a:tc>
                  <a:txBody>
                    <a:bodyPr/>
                    <a:p>
                      <a:pPr>
                        <a:buNone/>
                      </a:pPr>
                      <a:r>
                        <a:rPr lang="en-IN" altLang="en-US" sz="1700">
                          <a:latin typeface="Times New Roman" panose="02020603050405020304" charset="0"/>
                          <a:cs typeface="Times New Roman" panose="02020603050405020304" charset="0"/>
                        </a:rPr>
                        <a:t>15.</a:t>
                      </a:r>
                      <a:endParaRPr lang="en-IN" altLang="en-US" sz="1700">
                        <a:latin typeface="Times New Roman" panose="02020603050405020304" charset="0"/>
                        <a:cs typeface="Times New Roman" panose="02020603050405020304"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700">
                          <a:latin typeface="Times New Roman" panose="02020603050405020304" charset="0"/>
                          <a:cs typeface="Times New Roman" panose="02020603050405020304" charset="0"/>
                        </a:rPr>
                        <a:t>20</a:t>
                      </a:r>
                      <a:r>
                        <a:rPr lang="en-US" altLang="en-IN" sz="1700">
                          <a:latin typeface="Times New Roman" panose="02020603050405020304" charset="0"/>
                          <a:cs typeface="Times New Roman" panose="02020603050405020304" charset="0"/>
                        </a:rPr>
                        <a:t>2</a:t>
                      </a:r>
                      <a:r>
                        <a:rPr lang="en-IN" altLang="en-US" sz="1700">
                          <a:latin typeface="Times New Roman" panose="02020603050405020304" charset="0"/>
                          <a:cs typeface="Times New Roman" panose="02020603050405020304" charset="0"/>
                        </a:rPr>
                        <a:t>2</a:t>
                      </a:r>
                      <a:endParaRPr lang="en-IN" altLang="en-US" sz="1700">
                        <a:latin typeface="Times New Roman" panose="02020603050405020304" charset="0"/>
                        <a:cs typeface="Times New Roman" panose="02020603050405020304"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a:latin typeface="Times New Roman" panose="02020603050405020304" charset="0"/>
                          <a:cs typeface="Times New Roman" panose="02020603050405020304" charset="0"/>
                          <a:sym typeface="+mn-ea"/>
                        </a:rPr>
                        <a:t> </a:t>
                      </a:r>
                      <a:r>
                        <a:rPr lang="en-US" sz="1700">
                          <a:latin typeface="Times New Roman" panose="02020603050405020304" charset="0"/>
                          <a:cs typeface="Times New Roman" panose="02020603050405020304" charset="0"/>
                          <a:sym typeface="+mn-ea"/>
                        </a:rPr>
                        <a:t>“MRI vs. X-ray: What you need to know Healthline Accessed”</a:t>
                      </a:r>
                      <a:endParaRPr lang="en-US" sz="170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a:latin typeface="Times New Roman" panose="02020603050405020304" charset="0"/>
                          <a:cs typeface="Times New Roman" panose="02020603050405020304" charset="0"/>
                          <a:sym typeface="+mn-ea"/>
                        </a:rPr>
                        <a:t>Magnetic resonance imaging (MRIs) and X-rays are two types of imaging tests a medical professional can order to help diagnose and treat various conditions. In some cases, your doctor may require multiple types of imaging tests for better accuracy.</a:t>
                      </a:r>
                      <a:endParaRPr lang="en-US" sz="170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latin typeface="Times New Roman" panose="02020603050405020304" charset="0"/>
                          <a:cs typeface="Times New Roman" panose="02020603050405020304" charset="0"/>
                          <a:sym typeface="+mn-ea"/>
                        </a:rPr>
                        <a:t>Consistent for frequent imaging tests</a:t>
                      </a:r>
                      <a:endParaRPr 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sz="1700" dirty="0">
                          <a:latin typeface="Times New Roman" panose="02020603050405020304" charset="0"/>
                          <a:cs typeface="Times New Roman" panose="02020603050405020304" charset="0"/>
                          <a:sym typeface="+mn-ea"/>
                        </a:rPr>
                        <a:t>Magnetic field can affect the data</a:t>
                      </a:r>
                      <a:endParaRPr lang="en-US" sz="1700" dirty="0">
                        <a:latin typeface="Times New Roman" panose="02020603050405020304" charset="0"/>
                        <a:cs typeface="Times New Roman" panose="02020603050405020304" charset="0"/>
                        <a:sym typeface="+mn-ea"/>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EXISTING SYSTEM</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dirty="0" smtClean="0">
                <a:latin typeface="Times New Roman" panose="02020603050405020304" charset="0"/>
                <a:cs typeface="Times New Roman" panose="02020603050405020304" charset="0"/>
                <a:sym typeface="+mn-ea"/>
              </a:rPr>
              <a:t>Advanced diagnostic tools are required</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Using a CNN model for detection of pneumonia</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sym typeface="+mn-ea"/>
              </a:rPr>
              <a:t>Magnetic resonance imaging (MRI) of the chest are required.</a:t>
            </a:r>
            <a:endParaRPr lang="en-US" sz="2400" dirty="0" smtClean="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rPr>
              <a:t> CAD system </a:t>
            </a:r>
            <a:r>
              <a:rPr lang="en-IN" altLang="en-US" sz="2400">
                <a:latin typeface="Times New Roman" panose="02020603050405020304" charset="0"/>
                <a:cs typeface="Times New Roman" panose="02020603050405020304" charset="0"/>
              </a:rPr>
              <a:t>are implemented </a:t>
            </a:r>
            <a:r>
              <a:rPr lang="en-US" sz="2400">
                <a:latin typeface="Times New Roman" panose="02020603050405020304" charset="0"/>
                <a:cs typeface="Times New Roman" panose="02020603050405020304" charset="0"/>
              </a:rPr>
              <a:t>for detection of pneumonia.</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16106</Words>
  <Application>WPS Presentation</Application>
  <PresentationFormat>Widescreen</PresentationFormat>
  <Paragraphs>412</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Times New Roman</vt:lpstr>
      <vt:lpstr>Microsoft YaHei</vt:lpstr>
      <vt:lpstr>Arial Unicode MS</vt:lpstr>
      <vt:lpstr>Calibri Light</vt:lpstr>
      <vt:lpstr>Calibri</vt:lpstr>
      <vt:lpstr>Microsoft JhengHei UI</vt:lpstr>
      <vt:lpstr>Maiandra GD</vt:lpstr>
      <vt:lpstr>Office Theme</vt:lpstr>
      <vt:lpstr>DETECTION AND COMPARISON OF ALGORITHM FOR PREDICTION OF PNEUMONIA  </vt:lpstr>
      <vt:lpstr> INTRODUCTION</vt:lpstr>
      <vt:lpstr>ABSTRACT</vt:lpstr>
      <vt:lpstr>LITERATURE SURVEY </vt:lpstr>
      <vt:lpstr>PowerPoint 演示文稿</vt:lpstr>
      <vt:lpstr>PowerPoint 演示文稿</vt:lpstr>
      <vt:lpstr>PowerPoint 演示文稿</vt:lpstr>
      <vt:lpstr>PowerPoint 演示文稿</vt:lpstr>
      <vt:lpstr>EXISTING SYSTEM</vt:lpstr>
      <vt:lpstr>PROPOSED SYSTEM</vt:lpstr>
      <vt:lpstr>SYSTEM ARCHITECTURE</vt:lpstr>
      <vt:lpstr>MODULES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 SNAPSHOT</vt:lpstr>
      <vt:lpstr>PowerPoint 演示文稿</vt:lpstr>
      <vt:lpstr>PowerPoint 演示文稿</vt:lpstr>
      <vt:lpstr>CONCLUSION</vt:lpstr>
      <vt:lpstr>FUTURE WORK</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Live Processing of health supervision data with intentional Blockchain and Machine learning</dc:title>
  <dc:creator/>
  <cp:lastModifiedBy>ragul</cp:lastModifiedBy>
  <cp:revision>146</cp:revision>
  <dcterms:created xsi:type="dcterms:W3CDTF">2022-08-17T02:35:00Z</dcterms:created>
  <dcterms:modified xsi:type="dcterms:W3CDTF">2023-03-24T03:51:36Z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736BA1A3FC88442F82C2452A0E299456</vt:lpwstr>
  </property>
  <property fmtid="{D5CDD505-2E9C-101B-9397-08002B2CF9AE}" pid="3" name="KSOProductBuildVer">
    <vt:lpwstr>1033-11.2.0.11516</vt:lpwstr>
  </property>
</Properties>
</file>