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54"/>
  </p:notesMasterIdLst>
  <p:sldIdLst>
    <p:sldId id="256" r:id="rId2"/>
    <p:sldId id="278" r:id="rId3"/>
    <p:sldId id="258" r:id="rId4"/>
    <p:sldId id="263" r:id="rId5"/>
    <p:sldId id="264" r:id="rId6"/>
    <p:sldId id="260" r:id="rId7"/>
    <p:sldId id="261" r:id="rId8"/>
    <p:sldId id="286" r:id="rId9"/>
    <p:sldId id="313" r:id="rId10"/>
    <p:sldId id="257" r:id="rId11"/>
    <p:sldId id="268" r:id="rId12"/>
    <p:sldId id="269" r:id="rId13"/>
    <p:sldId id="270" r:id="rId14"/>
    <p:sldId id="271" r:id="rId15"/>
    <p:sldId id="272" r:id="rId16"/>
    <p:sldId id="273" r:id="rId17"/>
    <p:sldId id="276" r:id="rId18"/>
    <p:sldId id="275" r:id="rId19"/>
    <p:sldId id="312" r:id="rId20"/>
    <p:sldId id="279"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09" r:id="rId50"/>
    <p:sldId id="310" r:id="rId51"/>
    <p:sldId id="311" r:id="rId52"/>
    <p:sldId id="262"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p:cViewPr varScale="1">
        <p:scale>
          <a:sx n="75" d="100"/>
          <a:sy n="75" d="100"/>
        </p:scale>
        <p:origin x="1550"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622F4-24CC-4E11-B224-140F2E986733}" type="datetimeFigureOut">
              <a:rPr lang="en-IN" smtClean="0"/>
              <a:t>29-05-2025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E1040-8B23-4583-A9F2-9942F212374C}" type="slidenum">
              <a:rPr lang="en-IN" smtClean="0"/>
              <a:t>‹#›</a:t>
            </a:fld>
            <a:endParaRPr lang="en-IN"/>
          </a:p>
        </p:txBody>
      </p:sp>
    </p:spTree>
    <p:extLst>
      <p:ext uri="{BB962C8B-B14F-4D97-AF65-F5344CB8AC3E}">
        <p14:creationId xmlns:p14="http://schemas.microsoft.com/office/powerpoint/2010/main" val="416875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33E1040-8B23-4583-A9F2-9942F212374C}" type="slidenum">
              <a:rPr lang="en-IN" smtClean="0"/>
              <a:t>50</a:t>
            </a:fld>
            <a:endParaRPr lang="en-IN"/>
          </a:p>
        </p:txBody>
      </p:sp>
    </p:spTree>
    <p:extLst>
      <p:ext uri="{BB962C8B-B14F-4D97-AF65-F5344CB8AC3E}">
        <p14:creationId xmlns:p14="http://schemas.microsoft.com/office/powerpoint/2010/main" val="15057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DCB6-AC03-AE1D-3775-8B1BF2088C2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B1A6A5D-69C6-EB1E-939E-0A7C3F31975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6B1EC2-6869-5E98-66F1-65FE49CC8DDC}"/>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99529128-AE3A-F975-3961-D3A99C3353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1AF72-DCFA-FAFE-EF97-15A61C6796F5}"/>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1332082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8F9BA-0996-C93C-BCA0-87E60F8F3C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9FDB5F-8FC3-7BB7-6F0D-B3E2214D5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E15F6-E36B-1CDC-FA02-B13A7C69C708}"/>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1E9C0949-BFB5-B5BA-1410-FE78DC536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FC170B-038D-E609-88C4-89CBFE381F6F}"/>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239292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83AD8-9EED-49D0-F766-D410533F7FDA}"/>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E8CA5F-5B10-3E92-B31D-4A16669EDB0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F15CD3-7BEB-42C7-862E-5572D613CAEB}"/>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C6784CD8-CE57-745C-97B6-2A36AB1B2F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1F22D4-F460-CBE3-3647-D211A46B7537}"/>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105422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0CEDA-702D-6EEE-0961-68A7BC7390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3A69A0-DD93-88DA-052B-A094194B13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08A4B9-3AB1-23C4-4006-80D470E775ED}"/>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CF2B7CAD-801D-A617-E539-8A368E9520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427272-74B1-383D-6881-C3117C7E4614}"/>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2547902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C6E2A-3CE0-F5F8-9409-F7F8A6AA103E}"/>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5325C84-1B6C-0A0E-00F9-41846D6E63EA}"/>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127E74-C744-6280-6A93-FA8FF6FAB7EE}"/>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6C63C8CC-6631-48D4-A07A-87C12A970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1B3E4E-710C-BDAB-3DE8-3A1D93591489}"/>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3363906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A4DE7-B33A-E52B-9702-5135499C20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D476AF-391F-48BB-D07A-B04011EA3DB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AAF045-5338-E3DF-E04B-F18BC4A12C5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8A5AD64-6E3B-E399-A607-28700AF7A3B6}"/>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6" name="Footer Placeholder 5">
            <a:extLst>
              <a:ext uri="{FF2B5EF4-FFF2-40B4-BE49-F238E27FC236}">
                <a16:creationId xmlns:a16="http://schemas.microsoft.com/office/drawing/2014/main" id="{F38A733F-5B8C-B5D2-A3A1-5E2C94A97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85E12-68AA-40FF-15B3-C4C793F44DB3}"/>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300932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C17EB-6A53-29BD-6555-95CE5799F605}"/>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3CA79F-FA0B-5AD5-7618-88ADAAEB4B1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D3F23A75-325C-8F9D-C834-68EE4D8C7C1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9D92A8-C732-B35B-E798-2864B30098B3}"/>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2742297-CF81-B330-4B7E-B7BCBA6C3EE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724322-130F-4216-A871-5D0B1531E165}"/>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8" name="Footer Placeholder 7">
            <a:extLst>
              <a:ext uri="{FF2B5EF4-FFF2-40B4-BE49-F238E27FC236}">
                <a16:creationId xmlns:a16="http://schemas.microsoft.com/office/drawing/2014/main" id="{5B9F21F3-B378-DFCE-72D5-3090E877A9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F4EAB1-AAA6-BD92-17E2-B331ED5C77C9}"/>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2554371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E5DBD-69EB-7496-D09E-A3428766C6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621199-EC65-D5BE-D5F7-935B57913DC9}"/>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4" name="Footer Placeholder 3">
            <a:extLst>
              <a:ext uri="{FF2B5EF4-FFF2-40B4-BE49-F238E27FC236}">
                <a16:creationId xmlns:a16="http://schemas.microsoft.com/office/drawing/2014/main" id="{FF23928E-42F4-CE98-B514-325D6538C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3CCF66-46B4-4B2E-DBA2-7F6A7DA2F231}"/>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2982912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B88038-A544-85E8-1368-891B4BF32108}"/>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3" name="Footer Placeholder 2">
            <a:extLst>
              <a:ext uri="{FF2B5EF4-FFF2-40B4-BE49-F238E27FC236}">
                <a16:creationId xmlns:a16="http://schemas.microsoft.com/office/drawing/2014/main" id="{0DA16AF7-D71E-940F-0E9A-60C87F5F15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3F415D-4BD4-5B43-021B-067B2F99C100}"/>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595132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8BB1-1634-DDE2-9494-3394EA7FC41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F02F7B-252E-6863-01C5-8876DF47CFDA}"/>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E901843-7F59-43B5-075C-C2A50CC6A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AD67640-9002-110F-8CC8-538380070DFB}"/>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6" name="Footer Placeholder 5">
            <a:extLst>
              <a:ext uri="{FF2B5EF4-FFF2-40B4-BE49-F238E27FC236}">
                <a16:creationId xmlns:a16="http://schemas.microsoft.com/office/drawing/2014/main" id="{FFC3B414-D2F2-979F-98DD-EDDC00FE8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B3E14-3AE7-E37A-C161-02E13D868F33}"/>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181032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74E35-B245-8264-312A-82C11246911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8AFBD5-C093-E465-592C-C88FE337F46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C286B132-AE20-FF3C-C44A-12CF6AA1A1E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7C7EEA6-1A07-2D0B-0B88-8F93B262EE89}"/>
              </a:ext>
            </a:extLst>
          </p:cNvPr>
          <p:cNvSpPr>
            <a:spLocks noGrp="1"/>
          </p:cNvSpPr>
          <p:nvPr>
            <p:ph type="dt" sz="half" idx="10"/>
          </p:nvPr>
        </p:nvSpPr>
        <p:spPr/>
        <p:txBody>
          <a:bodyPr/>
          <a:lstStyle/>
          <a:p>
            <a:fld id="{E6F77120-71B5-4FCF-B50E-192F7E7B15DD}" type="datetimeFigureOut">
              <a:rPr lang="en-US" smtClean="0"/>
              <a:pPr/>
              <a:t>5/29/2025</a:t>
            </a:fld>
            <a:endParaRPr lang="en-US"/>
          </a:p>
        </p:txBody>
      </p:sp>
      <p:sp>
        <p:nvSpPr>
          <p:cNvPr id="6" name="Footer Placeholder 5">
            <a:extLst>
              <a:ext uri="{FF2B5EF4-FFF2-40B4-BE49-F238E27FC236}">
                <a16:creationId xmlns:a16="http://schemas.microsoft.com/office/drawing/2014/main" id="{113189AD-8FFD-9634-DC8C-5584EDFFC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161D8B-25BF-5A3E-1BCA-E0E6C7F2BA44}"/>
              </a:ext>
            </a:extLst>
          </p:cNvPr>
          <p:cNvSpPr>
            <a:spLocks noGrp="1"/>
          </p:cNvSpPr>
          <p:nvPr>
            <p:ph type="sldNum" sz="quarter" idx="12"/>
          </p:nvPr>
        </p:nvSpPr>
        <p:spPr/>
        <p:txBody>
          <a:bodyPr/>
          <a:lstStyle/>
          <a:p>
            <a:fld id="{F4C0319D-E5F0-4985-8ED1-9F27BB7AC535}" type="slidenum">
              <a:rPr lang="en-US" smtClean="0"/>
              <a:pPr/>
              <a:t>‹#›</a:t>
            </a:fld>
            <a:endParaRPr lang="en-US"/>
          </a:p>
        </p:txBody>
      </p:sp>
    </p:spTree>
    <p:extLst>
      <p:ext uri="{BB962C8B-B14F-4D97-AF65-F5344CB8AC3E}">
        <p14:creationId xmlns:p14="http://schemas.microsoft.com/office/powerpoint/2010/main" val="2865720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E2A11-FE2D-B812-83C9-BAD619320D3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35CEAE-53AE-9FC3-A5E8-16A34EA14423}"/>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A415C0-26B1-9FE9-CFCB-7F3B040CB6E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6F77120-71B5-4FCF-B50E-192F7E7B15DD}" type="datetimeFigureOut">
              <a:rPr lang="en-US" smtClean="0"/>
              <a:pPr/>
              <a:t>5/29/2025</a:t>
            </a:fld>
            <a:endParaRPr lang="en-US"/>
          </a:p>
        </p:txBody>
      </p:sp>
      <p:sp>
        <p:nvSpPr>
          <p:cNvPr id="5" name="Footer Placeholder 4">
            <a:extLst>
              <a:ext uri="{FF2B5EF4-FFF2-40B4-BE49-F238E27FC236}">
                <a16:creationId xmlns:a16="http://schemas.microsoft.com/office/drawing/2014/main" id="{76C16827-511E-6F5E-C9D7-A83F9D88E38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81F206-1F03-08AF-A86A-B8790E054CF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4C0319D-E5F0-4985-8ED1-9F27BB7AC535}" type="slidenum">
              <a:rPr lang="en-US" smtClean="0"/>
              <a:pPr/>
              <a:t>‹#›</a:t>
            </a:fld>
            <a:endParaRPr lang="en-US"/>
          </a:p>
        </p:txBody>
      </p:sp>
    </p:spTree>
    <p:extLst>
      <p:ext uri="{BB962C8B-B14F-4D97-AF65-F5344CB8AC3E}">
        <p14:creationId xmlns:p14="http://schemas.microsoft.com/office/powerpoint/2010/main" val="33701963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319208"/>
            <a:ext cx="8458200" cy="1066799"/>
          </a:xfrm>
        </p:spPr>
        <p:txBody>
          <a:bodyPr>
            <a:normAutofit fontScale="90000"/>
          </a:bodyPr>
          <a:lstStyle/>
          <a:p>
            <a:pPr algn="ctr"/>
            <a:r>
              <a:rPr lang="en-US" sz="2800" b="1">
                <a:latin typeface="Times New Roman" pitchFamily="18" charset="0"/>
                <a:cs typeface="Times New Roman" pitchFamily="18" charset="0"/>
              </a:rPr>
              <a:t>ROBUST BLOCKCHAIN ENABLED DATA STORAGE AND CLOUD-BASED INTEGRITY AUDITING FOR ENHANCED SECURITY.</a:t>
            </a:r>
          </a:p>
        </p:txBody>
      </p:sp>
      <p:sp>
        <p:nvSpPr>
          <p:cNvPr id="3" name="Subtitle 2"/>
          <p:cNvSpPr>
            <a:spLocks noGrp="1"/>
          </p:cNvSpPr>
          <p:nvPr>
            <p:ph type="subTitle" idx="1"/>
          </p:nvPr>
        </p:nvSpPr>
        <p:spPr>
          <a:xfrm>
            <a:off x="4953000" y="2628900"/>
            <a:ext cx="4572000" cy="2362200"/>
          </a:xfrm>
        </p:spPr>
        <p:txBody>
          <a:bodyPr>
            <a:normAutofit/>
          </a:bodyPr>
          <a:lstStyle/>
          <a:p>
            <a:pPr algn="l"/>
            <a:r>
              <a:rPr lang="en-US" b="1" u="sng">
                <a:latin typeface="Times New Roman" pitchFamily="18" charset="0"/>
                <a:cs typeface="Times New Roman" pitchFamily="18" charset="0"/>
              </a:rPr>
              <a:t>Team members</a:t>
            </a:r>
          </a:p>
          <a:p>
            <a:pPr algn="l"/>
            <a:r>
              <a:rPr lang="en-US" sz="2000">
                <a:latin typeface="Times New Roman" panose="02020603050405020304" pitchFamily="18" charset="0"/>
                <a:cs typeface="Times New Roman" panose="02020603050405020304" pitchFamily="18" charset="0"/>
              </a:rPr>
              <a:t>Ragul </a:t>
            </a:r>
            <a:r>
              <a:rPr lang="en-US" sz="2000" err="1">
                <a:latin typeface="Times New Roman" panose="02020603050405020304" pitchFamily="18" charset="0"/>
                <a:cs typeface="Times New Roman" panose="02020603050405020304" pitchFamily="18" charset="0"/>
              </a:rPr>
              <a:t>Anastraj.M</a:t>
            </a:r>
            <a:r>
              <a:rPr lang="en-US" sz="2000">
                <a:latin typeface="Times New Roman" panose="02020603050405020304" pitchFamily="18" charset="0"/>
                <a:cs typeface="Times New Roman" panose="02020603050405020304" pitchFamily="18" charset="0"/>
              </a:rPr>
              <a:t> (820621104064)</a:t>
            </a:r>
          </a:p>
          <a:p>
            <a:pPr algn="l"/>
            <a:r>
              <a:rPr lang="en-US" sz="2000">
                <a:latin typeface="Times New Roman" panose="02020603050405020304" pitchFamily="18" charset="0"/>
                <a:cs typeface="Times New Roman" panose="02020603050405020304" pitchFamily="18" charset="0"/>
              </a:rPr>
              <a:t>Sabarish </a:t>
            </a:r>
            <a:r>
              <a:rPr lang="en-US" sz="2000" err="1">
                <a:latin typeface="Times New Roman" panose="02020603050405020304" pitchFamily="18" charset="0"/>
                <a:cs typeface="Times New Roman" panose="02020603050405020304" pitchFamily="18" charset="0"/>
              </a:rPr>
              <a:t>Kumar.S</a:t>
            </a:r>
            <a:r>
              <a:rPr lang="en-US" sz="2000">
                <a:latin typeface="Times New Roman" panose="02020603050405020304" pitchFamily="18" charset="0"/>
                <a:cs typeface="Times New Roman" panose="02020603050405020304" pitchFamily="18" charset="0"/>
              </a:rPr>
              <a:t> (820621104070)</a:t>
            </a:r>
          </a:p>
          <a:p>
            <a:pPr algn="l"/>
            <a:r>
              <a:rPr lang="en-US" sz="2000">
                <a:latin typeface="Times New Roman" panose="02020603050405020304" pitchFamily="18" charset="0"/>
                <a:cs typeface="Times New Roman" panose="02020603050405020304" pitchFamily="18" charset="0"/>
              </a:rPr>
              <a:t>Saravana.G (820621104076)</a:t>
            </a:r>
          </a:p>
          <a:p>
            <a:pPr algn="l"/>
            <a:r>
              <a:rPr lang="en-US" sz="2000">
                <a:latin typeface="Times New Roman" panose="02020603050405020304" pitchFamily="18" charset="0"/>
                <a:cs typeface="Times New Roman" panose="02020603050405020304" pitchFamily="18" charset="0"/>
              </a:rPr>
              <a:t>Prasanna</a:t>
            </a:r>
            <a:r>
              <a:rPr lang="en-US" sz="2000" err="1">
                <a:latin typeface="Times New Roman" panose="02020603050405020304" pitchFamily="18" charset="0"/>
                <a:cs typeface="Times New Roman" panose="02020603050405020304" pitchFamily="18" charset="0"/>
              </a:rPr>
              <a:t>.S</a:t>
            </a:r>
            <a:r>
              <a:rPr lang="en-US" sz="2000">
                <a:latin typeface="Times New Roman" panose="02020603050405020304" pitchFamily="18" charset="0"/>
                <a:cs typeface="Times New Roman" panose="02020603050405020304" pitchFamily="18" charset="0"/>
              </a:rPr>
              <a:t> (820621104312)</a:t>
            </a:r>
            <a:endParaRPr lang="en-IN" sz="2000">
              <a:latin typeface="Times New Roman" panose="02020603050405020304" pitchFamily="18" charset="0"/>
              <a:cs typeface="Times New Roman" panose="02020603050405020304"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a:p>
            <a:endParaRPr lang="en-US">
              <a:latin typeface="Times New Roman" pitchFamily="18" charset="0"/>
              <a:cs typeface="Times New Roman" pitchFamily="18" charset="0"/>
            </a:endParaRPr>
          </a:p>
        </p:txBody>
      </p:sp>
      <p:sp>
        <p:nvSpPr>
          <p:cNvPr id="5" name="TextBox 4"/>
          <p:cNvSpPr txBox="1"/>
          <p:nvPr/>
        </p:nvSpPr>
        <p:spPr>
          <a:xfrm>
            <a:off x="609600" y="4160103"/>
            <a:ext cx="3733800" cy="1661993"/>
          </a:xfrm>
          <a:prstGeom prst="rect">
            <a:avLst/>
          </a:prstGeom>
          <a:noFill/>
        </p:spPr>
        <p:txBody>
          <a:bodyPr wrap="square" rtlCol="0">
            <a:spAutoFit/>
          </a:bodyPr>
          <a:lstStyle/>
          <a:p>
            <a:r>
              <a:rPr lang="en-US" sz="2400" b="1">
                <a:latin typeface="Times New Roman" pitchFamily="18" charset="0"/>
                <a:cs typeface="Times New Roman" pitchFamily="18" charset="0"/>
              </a:rPr>
              <a:t>Guided by,</a:t>
            </a:r>
          </a:p>
          <a:p>
            <a:r>
              <a:rPr lang="en-US" sz="2000" err="1">
                <a:latin typeface="Times New Roman" panose="02020603050405020304" pitchFamily="18" charset="0"/>
                <a:cs typeface="Times New Roman" panose="02020603050405020304" pitchFamily="18" charset="0"/>
              </a:rPr>
              <a:t>Mr.S.V.Karthik,M.Tech.,A.M.I.E</a:t>
            </a:r>
            <a:r>
              <a:rPr lang="en-US" sz="2000">
                <a:latin typeface="Times New Roman" panose="02020603050405020304" pitchFamily="18" charset="0"/>
                <a:cs typeface="Times New Roman" panose="02020603050405020304" pitchFamily="18" charset="0"/>
              </a:rPr>
              <a:t>.,</a:t>
            </a:r>
          </a:p>
          <a:p>
            <a:r>
              <a:rPr lang="en-US" sz="2000">
                <a:latin typeface="Times New Roman" panose="02020603050405020304" pitchFamily="18" charset="0"/>
                <a:cs typeface="Times New Roman" panose="02020603050405020304" pitchFamily="18" charset="0"/>
              </a:rPr>
              <a:t>Assistant Professor,</a:t>
            </a:r>
          </a:p>
          <a:p>
            <a:r>
              <a:rPr lang="en-US" sz="2000">
                <a:latin typeface="Times New Roman" panose="02020603050405020304" pitchFamily="18" charset="0"/>
                <a:cs typeface="Times New Roman" panose="02020603050405020304" pitchFamily="18" charset="0"/>
              </a:rPr>
              <a:t>Department of CSE.</a:t>
            </a:r>
            <a:endParaRPr lang="en-IN" sz="2000">
              <a:latin typeface="Times New Roman" panose="02020603050405020304" pitchFamily="18" charset="0"/>
              <a:cs typeface="Times New Roman" panose="02020603050405020304" pitchFamily="18" charset="0"/>
            </a:endParaRPr>
          </a:p>
          <a:p>
            <a:endParaRPr lang="en-US">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686800" cy="838200"/>
          </a:xfrm>
        </p:spPr>
        <p:txBody>
          <a:bodyPr>
            <a:normAutofit/>
          </a:bodyPr>
          <a:lstStyle/>
          <a:p>
            <a:r>
              <a:rPr lang="en-US" sz="2800" b="1">
                <a:latin typeface="Times New Roman" pitchFamily="18" charset="0"/>
                <a:cs typeface="Times New Roman" pitchFamily="18" charset="0"/>
              </a:rPr>
              <a:t>SYSTEM ARCHITECTURE</a:t>
            </a:r>
          </a:p>
        </p:txBody>
      </p:sp>
      <p:pic>
        <p:nvPicPr>
          <p:cNvPr id="4" name="Content Placeholder 3">
            <a:extLst>
              <a:ext uri="{FF2B5EF4-FFF2-40B4-BE49-F238E27FC236}">
                <a16:creationId xmlns:a16="http://schemas.microsoft.com/office/drawing/2014/main" id="{3A595641-7374-2261-A666-CFF1C1E3D0E1}"/>
              </a:ext>
            </a:extLst>
          </p:cNvPr>
          <p:cNvPicPr>
            <a:picLocks noGrp="1" noChangeAspect="1" noChangeArrowheads="1"/>
          </p:cNvPicPr>
          <p:nvPr>
            <p:ph idx="1"/>
          </p:nvPr>
        </p:nvPicPr>
        <p:blipFill>
          <a:blip r:embed="rId2"/>
          <a:srcRect l="29636" t="31250" r="14141" b="12500"/>
          <a:stretch>
            <a:fillRect/>
          </a:stretch>
        </p:blipFill>
        <p:spPr bwMode="auto">
          <a:xfrm>
            <a:off x="609600" y="1905000"/>
            <a:ext cx="7586193" cy="42672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2"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5121" name="Group 1"/>
          <p:cNvGrpSpPr>
            <a:grpSpLocks/>
          </p:cNvGrpSpPr>
          <p:nvPr/>
        </p:nvGrpSpPr>
        <p:grpSpPr bwMode="auto">
          <a:xfrm>
            <a:off x="762000" y="1828800"/>
            <a:ext cx="7185285" cy="3953656"/>
            <a:chOff x="1562" y="2771"/>
            <a:chExt cx="9601" cy="4762"/>
          </a:xfrm>
        </p:grpSpPr>
        <p:sp>
          <p:nvSpPr>
            <p:cNvPr id="5131" name="AutoShape 11"/>
            <p:cNvSpPr>
              <a:spLocks noChangeAspect="1" noChangeArrowheads="1"/>
            </p:cNvSpPr>
            <p:nvPr/>
          </p:nvSpPr>
          <p:spPr bwMode="auto">
            <a:xfrm>
              <a:off x="1562" y="2771"/>
              <a:ext cx="9601" cy="4762"/>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Rectangle 12"/>
            <p:cNvSpPr>
              <a:spLocks noChangeArrowheads="1"/>
            </p:cNvSpPr>
            <p:nvPr/>
          </p:nvSpPr>
          <p:spPr bwMode="auto">
            <a:xfrm>
              <a:off x="1830" y="3132"/>
              <a:ext cx="2104" cy="76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Owner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Oval 13"/>
            <p:cNvSpPr>
              <a:spLocks noChangeArrowheads="1"/>
            </p:cNvSpPr>
            <p:nvPr/>
          </p:nvSpPr>
          <p:spPr bwMode="auto">
            <a:xfrm>
              <a:off x="5357" y="3012"/>
              <a:ext cx="2843" cy="1000"/>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Register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8" name="AutoShape 8"/>
            <p:cNvSpPr>
              <a:spLocks noChangeShapeType="1"/>
            </p:cNvSpPr>
            <p:nvPr/>
          </p:nvSpPr>
          <p:spPr bwMode="auto">
            <a:xfrm flipV="1">
              <a:off x="3954" y="3512"/>
              <a:ext cx="1383" cy="3"/>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127" name="AutoShape 7"/>
            <p:cNvSpPr>
              <a:spLocks noChangeShapeType="1"/>
            </p:cNvSpPr>
            <p:nvPr/>
          </p:nvSpPr>
          <p:spPr bwMode="auto">
            <a:xfrm>
              <a:off x="8229" y="6453"/>
              <a:ext cx="1244" cy="1"/>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126" name="AutoShape 6"/>
            <p:cNvSpPr>
              <a:spLocks noChangeArrowheads="1"/>
            </p:cNvSpPr>
            <p:nvPr/>
          </p:nvSpPr>
          <p:spPr bwMode="auto">
            <a:xfrm>
              <a:off x="9495" y="5822"/>
              <a:ext cx="1440" cy="1264"/>
            </a:xfrm>
            <a:prstGeom prst="can">
              <a:avLst>
                <a:gd name="adj" fmla="val 25000"/>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BC Data Storage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Oval 13"/>
            <p:cNvSpPr>
              <a:spLocks noChangeArrowheads="1"/>
            </p:cNvSpPr>
            <p:nvPr/>
          </p:nvSpPr>
          <p:spPr bwMode="auto">
            <a:xfrm>
              <a:off x="5363" y="4467"/>
              <a:ext cx="2843" cy="1074"/>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Get Approval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 name="Oval 13"/>
            <p:cNvSpPr>
              <a:spLocks noChangeArrowheads="1"/>
            </p:cNvSpPr>
            <p:nvPr/>
          </p:nvSpPr>
          <p:spPr bwMode="auto">
            <a:xfrm>
              <a:off x="5366" y="5916"/>
              <a:ext cx="2843" cy="1074"/>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Cloud Access</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5123" name="AutoShape 3"/>
            <p:cNvSpPr>
              <a:spLocks noChangeShapeType="1"/>
            </p:cNvSpPr>
            <p:nvPr/>
          </p:nvSpPr>
          <p:spPr bwMode="auto">
            <a:xfrm>
              <a:off x="6779" y="4032"/>
              <a:ext cx="6" cy="415"/>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5122" name="AutoShape 2"/>
            <p:cNvSpPr>
              <a:spLocks noChangeShapeType="1"/>
            </p:cNvSpPr>
            <p:nvPr/>
          </p:nvSpPr>
          <p:spPr bwMode="auto">
            <a:xfrm>
              <a:off x="6785" y="5561"/>
              <a:ext cx="3" cy="335"/>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16" name="Title 1"/>
          <p:cNvSpPr>
            <a:spLocks noGrp="1"/>
          </p:cNvSpPr>
          <p:nvPr>
            <p:ph type="title"/>
          </p:nvPr>
        </p:nvSpPr>
        <p:spPr>
          <a:xfrm>
            <a:off x="457200" y="274638"/>
            <a:ext cx="8229600" cy="864614"/>
          </a:xfrm>
        </p:spPr>
        <p:txBody>
          <a:bodyPr>
            <a:normAutofit/>
          </a:bodyPr>
          <a:lstStyle/>
          <a:p>
            <a:r>
              <a:rPr lang="en-US" sz="2800" b="1">
                <a:latin typeface="Times New Roman" pitchFamily="18" charset="0"/>
                <a:cs typeface="Times New Roman" pitchFamily="18" charset="0"/>
              </a:rPr>
              <a:t>DATA FLOW DIAGRAM-LEVEL 0</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66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0"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4097" name="Group 1"/>
          <p:cNvGrpSpPr>
            <a:grpSpLocks/>
          </p:cNvGrpSpPr>
          <p:nvPr/>
        </p:nvGrpSpPr>
        <p:grpSpPr bwMode="auto">
          <a:xfrm>
            <a:off x="1066800" y="1440928"/>
            <a:ext cx="6531964" cy="4646950"/>
            <a:chOff x="1440" y="2883"/>
            <a:chExt cx="9161" cy="6039"/>
          </a:xfrm>
        </p:grpSpPr>
        <p:sp>
          <p:nvSpPr>
            <p:cNvPr id="4109" name="AutoShape 13"/>
            <p:cNvSpPr>
              <a:spLocks noChangeAspect="1" noChangeArrowheads="1"/>
            </p:cNvSpPr>
            <p:nvPr/>
          </p:nvSpPr>
          <p:spPr bwMode="auto">
            <a:xfrm>
              <a:off x="1440" y="2883"/>
              <a:ext cx="9161" cy="6039"/>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2" name="Rectangle 12"/>
            <p:cNvSpPr>
              <a:spLocks noChangeArrowheads="1"/>
            </p:cNvSpPr>
            <p:nvPr/>
          </p:nvSpPr>
          <p:spPr bwMode="auto">
            <a:xfrm>
              <a:off x="1830" y="3174"/>
              <a:ext cx="2295" cy="765"/>
            </a:xfrm>
            <a:prstGeom prst="rect">
              <a:avLst/>
            </a:prstGeom>
            <a:solidFill>
              <a:srgbClr val="FFFFFF"/>
            </a:solidFill>
            <a:ln w="25400">
              <a:solidFill>
                <a:srgbClr val="000000"/>
              </a:solid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Data Owner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3" name="Oval 13"/>
            <p:cNvSpPr>
              <a:spLocks noChangeArrowheads="1"/>
            </p:cNvSpPr>
            <p:nvPr/>
          </p:nvSpPr>
          <p:spPr bwMode="auto">
            <a:xfrm>
              <a:off x="4830" y="3022"/>
              <a:ext cx="2843" cy="1074"/>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Login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9" name="Oval 39"/>
            <p:cNvSpPr>
              <a:spLocks noChangeArrowheads="1"/>
            </p:cNvSpPr>
            <p:nvPr/>
          </p:nvSpPr>
          <p:spPr bwMode="auto">
            <a:xfrm>
              <a:off x="4831" y="5983"/>
              <a:ext cx="2842" cy="1032"/>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Data Encryption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 name="Oval 39"/>
            <p:cNvSpPr>
              <a:spLocks noChangeArrowheads="1"/>
            </p:cNvSpPr>
            <p:nvPr/>
          </p:nvSpPr>
          <p:spPr bwMode="auto">
            <a:xfrm>
              <a:off x="4788" y="7568"/>
              <a:ext cx="2928" cy="1032"/>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t>Block Creation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104" name="AutoShape 8"/>
            <p:cNvSpPr>
              <a:spLocks noChangeShapeType="1"/>
            </p:cNvSpPr>
            <p:nvPr/>
          </p:nvSpPr>
          <p:spPr bwMode="auto">
            <a:xfrm>
              <a:off x="4145" y="3557"/>
              <a:ext cx="665" cy="2"/>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4103" name="AutoShape 7"/>
            <p:cNvSpPr>
              <a:spLocks noChangeShapeType="1"/>
            </p:cNvSpPr>
            <p:nvPr/>
          </p:nvSpPr>
          <p:spPr bwMode="auto">
            <a:xfrm>
              <a:off x="6252" y="4116"/>
              <a:ext cx="1" cy="332"/>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4102" name="AutoShape 6"/>
            <p:cNvSpPr>
              <a:spLocks noChangeShapeType="1"/>
            </p:cNvSpPr>
            <p:nvPr/>
          </p:nvSpPr>
          <p:spPr bwMode="auto">
            <a:xfrm flipH="1">
              <a:off x="6252" y="5520"/>
              <a:ext cx="1" cy="443"/>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4101" name="AutoShape 5"/>
            <p:cNvSpPr>
              <a:spLocks noChangeShapeType="1"/>
            </p:cNvSpPr>
            <p:nvPr/>
          </p:nvSpPr>
          <p:spPr bwMode="auto">
            <a:xfrm>
              <a:off x="6252" y="7035"/>
              <a:ext cx="1" cy="513"/>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4100" name="AutoShape 4"/>
            <p:cNvSpPr>
              <a:spLocks noChangeShapeType="1"/>
            </p:cNvSpPr>
            <p:nvPr/>
          </p:nvSpPr>
          <p:spPr bwMode="auto">
            <a:xfrm flipV="1">
              <a:off x="7736" y="8075"/>
              <a:ext cx="1181" cy="9"/>
            </a:xfrm>
            <a:prstGeom prst="straightConnector1">
              <a:avLst/>
            </a:prstGeom>
            <a:noFill/>
            <a:ln w="2857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4099" name="AutoShape 3"/>
            <p:cNvSpPr>
              <a:spLocks noChangeArrowheads="1"/>
            </p:cNvSpPr>
            <p:nvPr/>
          </p:nvSpPr>
          <p:spPr bwMode="auto">
            <a:xfrm>
              <a:off x="8939" y="7423"/>
              <a:ext cx="1440" cy="1303"/>
            </a:xfrm>
            <a:prstGeom prst="can">
              <a:avLst>
                <a:gd name="adj" fmla="val 25000"/>
              </a:avLst>
            </a:prstGeom>
            <a:solidFill>
              <a:srgbClr val="FFFFFF"/>
            </a:solidFill>
            <a:ln w="28575">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BC Cloud Storage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 name="Oval 13"/>
            <p:cNvSpPr>
              <a:spLocks noChangeArrowheads="1"/>
            </p:cNvSpPr>
            <p:nvPr/>
          </p:nvSpPr>
          <p:spPr bwMode="auto">
            <a:xfrm>
              <a:off x="4832" y="4448"/>
              <a:ext cx="2843" cy="1074"/>
            </a:xfrm>
            <a:prstGeom prst="ellipse">
              <a:avLst/>
            </a:prstGeom>
            <a:solidFill>
              <a:srgbClr val="FFFFFF"/>
            </a:solidFill>
            <a:ln w="25400">
              <a:solidFill>
                <a:srgbClr val="000000"/>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Times New Roman" pitchFamily="18" charset="0"/>
                  <a:cs typeface="Times New Roman" pitchFamily="18" charset="0"/>
                </a:rPr>
                <a:t>Upload Data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grpSp>
      <p:sp>
        <p:nvSpPr>
          <p:cNvPr id="17" name="Title 1"/>
          <p:cNvSpPr>
            <a:spLocks noGrp="1"/>
          </p:cNvSpPr>
          <p:nvPr>
            <p:ph type="title"/>
          </p:nvPr>
        </p:nvSpPr>
        <p:spPr>
          <a:xfrm>
            <a:off x="457200" y="274638"/>
            <a:ext cx="8229600" cy="864614"/>
          </a:xfrm>
        </p:spPr>
        <p:txBody>
          <a:bodyPr>
            <a:normAutofit/>
          </a:bodyPr>
          <a:lstStyle/>
          <a:p>
            <a:r>
              <a:rPr lang="en-US" sz="2800" b="1">
                <a:latin typeface="Times New Roman" pitchFamily="18" charset="0"/>
                <a:cs typeface="Times New Roman" pitchFamily="18" charset="0"/>
              </a:rPr>
              <a:t>DATA FLOW DIAGRAM-LEVEL 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259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7"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3073" name="Group 1"/>
          <p:cNvGrpSpPr>
            <a:grpSpLocks noChangeAspect="1"/>
          </p:cNvGrpSpPr>
          <p:nvPr/>
        </p:nvGrpSpPr>
        <p:grpSpPr bwMode="auto">
          <a:xfrm>
            <a:off x="766606" y="1600200"/>
            <a:ext cx="7610788" cy="4327161"/>
            <a:chOff x="1440" y="2146"/>
            <a:chExt cx="8953" cy="5091"/>
          </a:xfrm>
        </p:grpSpPr>
        <p:sp>
          <p:nvSpPr>
            <p:cNvPr id="3086" name="AutoShape 14"/>
            <p:cNvSpPr>
              <a:spLocks noChangeAspect="1" noChangeArrowheads="1" noTextEdit="1"/>
            </p:cNvSpPr>
            <p:nvPr/>
          </p:nvSpPr>
          <p:spPr bwMode="auto">
            <a:xfrm>
              <a:off x="1440" y="2146"/>
              <a:ext cx="8953" cy="509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085" name="Rectangle 13"/>
            <p:cNvSpPr>
              <a:spLocks noChangeArrowheads="1"/>
            </p:cNvSpPr>
            <p:nvPr/>
          </p:nvSpPr>
          <p:spPr bwMode="auto">
            <a:xfrm>
              <a:off x="2034" y="2705"/>
              <a:ext cx="1762" cy="78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Owner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4" name="Oval 12"/>
            <p:cNvSpPr>
              <a:spLocks noChangeArrowheads="1"/>
            </p:cNvSpPr>
            <p:nvPr/>
          </p:nvSpPr>
          <p:spPr bwMode="auto">
            <a:xfrm>
              <a:off x="4495" y="2534"/>
              <a:ext cx="2841" cy="1134"/>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Audit Request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3" name="AutoShape 11"/>
            <p:cNvSpPr>
              <a:spLocks noChangeArrowheads="1"/>
            </p:cNvSpPr>
            <p:nvPr/>
          </p:nvSpPr>
          <p:spPr bwMode="auto">
            <a:xfrm>
              <a:off x="8695" y="4231"/>
              <a:ext cx="1265" cy="1160"/>
            </a:xfrm>
            <a:prstGeom prst="can">
              <a:avLst>
                <a:gd name="adj" fmla="val 250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Cloud Storage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82" name="AutoShape 10"/>
            <p:cNvSpPr>
              <a:spLocks noChangeShapeType="1"/>
            </p:cNvSpPr>
            <p:nvPr/>
          </p:nvSpPr>
          <p:spPr bwMode="auto">
            <a:xfrm>
              <a:off x="3811" y="3099"/>
              <a:ext cx="669" cy="2"/>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081" name="AutoShape 9"/>
            <p:cNvSpPr>
              <a:spLocks noChangeShapeType="1"/>
            </p:cNvSpPr>
            <p:nvPr/>
          </p:nvSpPr>
          <p:spPr bwMode="auto">
            <a:xfrm flipH="1">
              <a:off x="5910" y="3683"/>
              <a:ext cx="6" cy="673"/>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080" name="Rectangle 8"/>
            <p:cNvSpPr>
              <a:spLocks noChangeArrowheads="1"/>
            </p:cNvSpPr>
            <p:nvPr/>
          </p:nvSpPr>
          <p:spPr bwMode="auto">
            <a:xfrm>
              <a:off x="2034" y="4434"/>
              <a:ext cx="1762" cy="74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TPA</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9" name="AutoShape 7"/>
            <p:cNvSpPr>
              <a:spLocks noChangeShapeType="1"/>
            </p:cNvSpPr>
            <p:nvPr/>
          </p:nvSpPr>
          <p:spPr bwMode="auto">
            <a:xfrm flipV="1">
              <a:off x="3811" y="4805"/>
              <a:ext cx="741" cy="4"/>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078" name="Oval 6"/>
            <p:cNvSpPr>
              <a:spLocks noChangeArrowheads="1"/>
            </p:cNvSpPr>
            <p:nvPr/>
          </p:nvSpPr>
          <p:spPr bwMode="auto">
            <a:xfrm>
              <a:off x="4567" y="4371"/>
              <a:ext cx="2686" cy="868"/>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Audit Challenge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7" name="AutoShape 5"/>
            <p:cNvSpPr>
              <a:spLocks noChangeShapeType="1"/>
            </p:cNvSpPr>
            <p:nvPr/>
          </p:nvSpPr>
          <p:spPr bwMode="auto">
            <a:xfrm>
              <a:off x="7268" y="4805"/>
              <a:ext cx="1412" cy="6"/>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076" name="Oval 4"/>
            <p:cNvSpPr>
              <a:spLocks noChangeArrowheads="1"/>
            </p:cNvSpPr>
            <p:nvPr/>
          </p:nvSpPr>
          <p:spPr bwMode="auto">
            <a:xfrm>
              <a:off x="4680" y="5926"/>
              <a:ext cx="2686" cy="98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Audit Proof</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3075" name="AutoShape 3"/>
            <p:cNvSpPr>
              <a:spLocks noChangeShapeType="1"/>
            </p:cNvSpPr>
            <p:nvPr/>
          </p:nvSpPr>
          <p:spPr bwMode="auto">
            <a:xfrm rot="5400000">
              <a:off x="7848" y="4939"/>
              <a:ext cx="1013" cy="1947"/>
            </a:xfrm>
            <a:prstGeom prst="bentConnector2">
              <a:avLst/>
            </a:prstGeom>
            <a:noFill/>
            <a:ln w="190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3074" name="AutoShape 2"/>
            <p:cNvSpPr>
              <a:spLocks noChangeShapeType="1"/>
            </p:cNvSpPr>
            <p:nvPr/>
          </p:nvSpPr>
          <p:spPr bwMode="auto">
            <a:xfrm rot="10800000">
              <a:off x="2915" y="5198"/>
              <a:ext cx="1750" cy="1221"/>
            </a:xfrm>
            <a:prstGeom prst="bentConnector2">
              <a:avLst/>
            </a:prstGeom>
            <a:noFill/>
            <a:ln w="190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18" name="Title 1"/>
          <p:cNvSpPr>
            <a:spLocks noGrp="1"/>
          </p:cNvSpPr>
          <p:nvPr>
            <p:ph type="title"/>
          </p:nvPr>
        </p:nvSpPr>
        <p:spPr>
          <a:xfrm>
            <a:off x="457200" y="274638"/>
            <a:ext cx="8229600" cy="864614"/>
          </a:xfrm>
        </p:spPr>
        <p:txBody>
          <a:bodyPr>
            <a:normAutofit/>
          </a:bodyPr>
          <a:lstStyle/>
          <a:p>
            <a:r>
              <a:rPr lang="en-US" sz="2800" b="1">
                <a:latin typeface="Times New Roman" pitchFamily="18" charset="0"/>
                <a:cs typeface="Times New Roman" pitchFamily="18" charset="0"/>
              </a:rPr>
              <a:t>DATA FLOW DIAGRAM-LEVEL 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6637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grpSp>
        <p:nvGrpSpPr>
          <p:cNvPr id="2049" name="Group 1"/>
          <p:cNvGrpSpPr>
            <a:grpSpLocks noChangeAspect="1"/>
          </p:cNvGrpSpPr>
          <p:nvPr/>
        </p:nvGrpSpPr>
        <p:grpSpPr bwMode="auto">
          <a:xfrm>
            <a:off x="762000" y="1752600"/>
            <a:ext cx="7193331" cy="4089813"/>
            <a:chOff x="1440" y="2146"/>
            <a:chExt cx="8953" cy="5091"/>
          </a:xfrm>
        </p:grpSpPr>
        <p:sp>
          <p:nvSpPr>
            <p:cNvPr id="2062" name="AutoShape 14"/>
            <p:cNvSpPr>
              <a:spLocks noChangeAspect="1" noChangeArrowheads="1" noTextEdit="1"/>
            </p:cNvSpPr>
            <p:nvPr/>
          </p:nvSpPr>
          <p:spPr bwMode="auto">
            <a:xfrm>
              <a:off x="1440" y="2146"/>
              <a:ext cx="8953" cy="509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2061" name="Rectangle 13"/>
            <p:cNvSpPr>
              <a:spLocks noChangeArrowheads="1"/>
            </p:cNvSpPr>
            <p:nvPr/>
          </p:nvSpPr>
          <p:spPr bwMode="auto">
            <a:xfrm>
              <a:off x="2034" y="2705"/>
              <a:ext cx="1762" cy="787"/>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0" name="Oval 12"/>
            <p:cNvSpPr>
              <a:spLocks noChangeArrowheads="1"/>
            </p:cNvSpPr>
            <p:nvPr/>
          </p:nvSpPr>
          <p:spPr bwMode="auto">
            <a:xfrm>
              <a:off x="4495" y="2534"/>
              <a:ext cx="2841" cy="1134"/>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Send File Request</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9" name="AutoShape 11"/>
            <p:cNvSpPr>
              <a:spLocks noChangeArrowheads="1"/>
            </p:cNvSpPr>
            <p:nvPr/>
          </p:nvSpPr>
          <p:spPr bwMode="auto">
            <a:xfrm>
              <a:off x="8695" y="4231"/>
              <a:ext cx="1265" cy="1160"/>
            </a:xfrm>
            <a:prstGeom prst="can">
              <a:avLst>
                <a:gd name="adj" fmla="val 25000"/>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Cloud Storage</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8" name="AutoShape 10"/>
            <p:cNvSpPr>
              <a:spLocks noChangeShapeType="1"/>
            </p:cNvSpPr>
            <p:nvPr/>
          </p:nvSpPr>
          <p:spPr bwMode="auto">
            <a:xfrm>
              <a:off x="3811" y="3099"/>
              <a:ext cx="669" cy="2"/>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7" name="AutoShape 9"/>
            <p:cNvSpPr>
              <a:spLocks noChangeShapeType="1"/>
            </p:cNvSpPr>
            <p:nvPr/>
          </p:nvSpPr>
          <p:spPr bwMode="auto">
            <a:xfrm flipH="1">
              <a:off x="5910" y="3683"/>
              <a:ext cx="6" cy="547"/>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6" name="Rectangle 8"/>
            <p:cNvSpPr>
              <a:spLocks noChangeArrowheads="1"/>
            </p:cNvSpPr>
            <p:nvPr/>
          </p:nvSpPr>
          <p:spPr bwMode="auto">
            <a:xfrm>
              <a:off x="2034" y="4434"/>
              <a:ext cx="1762" cy="74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User</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5" name="AutoShape 7"/>
            <p:cNvSpPr>
              <a:spLocks noChangeShapeType="1"/>
            </p:cNvSpPr>
            <p:nvPr/>
          </p:nvSpPr>
          <p:spPr bwMode="auto">
            <a:xfrm>
              <a:off x="3811" y="4809"/>
              <a:ext cx="741" cy="1"/>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4" name="Oval 6"/>
            <p:cNvSpPr>
              <a:spLocks noChangeArrowheads="1"/>
            </p:cNvSpPr>
            <p:nvPr/>
          </p:nvSpPr>
          <p:spPr bwMode="auto">
            <a:xfrm>
              <a:off x="4567" y="4245"/>
              <a:ext cx="2686" cy="1130"/>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Access Permission</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3" name="AutoShape 5"/>
            <p:cNvSpPr>
              <a:spLocks noChangeShapeType="1"/>
            </p:cNvSpPr>
            <p:nvPr/>
          </p:nvSpPr>
          <p:spPr bwMode="auto">
            <a:xfrm>
              <a:off x="7268" y="4810"/>
              <a:ext cx="1412" cy="1"/>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2" name="Oval 4"/>
            <p:cNvSpPr>
              <a:spLocks noChangeArrowheads="1"/>
            </p:cNvSpPr>
            <p:nvPr/>
          </p:nvSpPr>
          <p:spPr bwMode="auto">
            <a:xfrm>
              <a:off x="4568" y="5926"/>
              <a:ext cx="2686" cy="985"/>
            </a:xfrm>
            <a:prstGeom prst="ellipse">
              <a:avLst/>
            </a:prstGeom>
            <a:solidFill>
              <a:srgbClr val="FFFFFF"/>
            </a:solidFill>
            <a:ln w="19050">
              <a:solidFill>
                <a:srgbClr val="000000"/>
              </a:solidFill>
              <a:round/>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Times New Roman" pitchFamily="18" charset="0"/>
                  <a:ea typeface="Calibri" pitchFamily="34" charset="0"/>
                  <a:cs typeface="Times New Roman" pitchFamily="18" charset="0"/>
                </a:rPr>
                <a:t>Data Retrieval</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51" name="AutoShape 3"/>
            <p:cNvSpPr>
              <a:spLocks noChangeShapeType="1"/>
            </p:cNvSpPr>
            <p:nvPr/>
          </p:nvSpPr>
          <p:spPr bwMode="auto">
            <a:xfrm rot="5400000">
              <a:off x="7792" y="4883"/>
              <a:ext cx="1013" cy="2059"/>
            </a:xfrm>
            <a:prstGeom prst="bentConnector2">
              <a:avLst/>
            </a:prstGeom>
            <a:noFill/>
            <a:ln w="19050">
              <a:solidFill>
                <a:srgbClr val="000000"/>
              </a:solidFill>
              <a:miter lim="800000"/>
              <a:headEnd/>
              <a:tailEnd type="triangle" w="med" len="med"/>
            </a:ln>
          </p:spPr>
          <p:txBody>
            <a:bodyPr vert="horz" wrap="square" lIns="91440" tIns="45720" rIns="91440" bIns="45720" numCol="1" anchor="t" anchorCtr="0" compatLnSpc="1">
              <a:prstTxWarp prst="textNoShape">
                <a:avLst/>
              </a:prstTxWarp>
            </a:bodyPr>
            <a:lstStyle/>
            <a:p>
              <a:endParaRPr lang="en-IN"/>
            </a:p>
          </p:txBody>
        </p:sp>
        <p:sp>
          <p:nvSpPr>
            <p:cNvPr id="2050" name="AutoShape 2"/>
            <p:cNvSpPr>
              <a:spLocks noChangeShapeType="1"/>
            </p:cNvSpPr>
            <p:nvPr/>
          </p:nvSpPr>
          <p:spPr bwMode="auto">
            <a:xfrm>
              <a:off x="5910" y="5390"/>
              <a:ext cx="1" cy="521"/>
            </a:xfrm>
            <a:prstGeom prst="straightConnector1">
              <a:avLst/>
            </a:prstGeom>
            <a:noFill/>
            <a:ln w="19050">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IN"/>
            </a:p>
          </p:txBody>
        </p:sp>
      </p:grpSp>
      <p:sp>
        <p:nvSpPr>
          <p:cNvPr id="18" name="Title 1"/>
          <p:cNvSpPr>
            <a:spLocks noGrp="1"/>
          </p:cNvSpPr>
          <p:nvPr>
            <p:ph type="title"/>
          </p:nvPr>
        </p:nvSpPr>
        <p:spPr>
          <a:xfrm>
            <a:off x="457200" y="274638"/>
            <a:ext cx="8229600" cy="864614"/>
          </a:xfrm>
        </p:spPr>
        <p:txBody>
          <a:bodyPr>
            <a:normAutofit/>
          </a:bodyPr>
          <a:lstStyle/>
          <a:p>
            <a:r>
              <a:rPr lang="en-US" sz="2800" b="1">
                <a:latin typeface="Times New Roman" pitchFamily="18" charset="0"/>
                <a:cs typeface="Times New Roman" pitchFamily="18" charset="0"/>
              </a:rPr>
              <a:t>DATA FLOW DIAGRAM-LEVEL 3</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794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 name="Title 1"/>
          <p:cNvSpPr>
            <a:spLocks noGrp="1"/>
          </p:cNvSpPr>
          <p:nvPr>
            <p:ph type="title"/>
          </p:nvPr>
        </p:nvSpPr>
        <p:spPr>
          <a:xfrm>
            <a:off x="457200" y="274638"/>
            <a:ext cx="8229600" cy="864614"/>
          </a:xfrm>
        </p:spPr>
        <p:txBody>
          <a:bodyPr>
            <a:normAutofit/>
          </a:bodyPr>
          <a:lstStyle/>
          <a:p>
            <a:r>
              <a:rPr lang="en-US" sz="2800">
                <a:latin typeface="Times New Roman" panose="02020603050405020304" pitchFamily="18" charset="0"/>
                <a:cs typeface="Times New Roman" panose="02020603050405020304" pitchFamily="18" charset="0"/>
              </a:rPr>
              <a:t>UML DIAGRAMS-USECASE </a:t>
            </a:r>
            <a:r>
              <a:rPr lang="en-US" sz="2800" dirty="0">
                <a:latin typeface="Times New Roman" panose="02020603050405020304" pitchFamily="18" charset="0"/>
                <a:cs typeface="Times New Roman" panose="02020603050405020304" pitchFamily="18" charset="0"/>
              </a:rPr>
              <a:t>DIAGRAM</a:t>
            </a:r>
          </a:p>
        </p:txBody>
      </p:sp>
      <p:pic>
        <p:nvPicPr>
          <p:cNvPr id="19" name="Picture 18"/>
          <p:cNvPicPr/>
          <p:nvPr/>
        </p:nvPicPr>
        <p:blipFill>
          <a:blip r:embed="rId2"/>
          <a:srcRect/>
          <a:stretch>
            <a:fillRect/>
          </a:stretch>
        </p:blipFill>
        <p:spPr bwMode="auto">
          <a:xfrm>
            <a:off x="1348422" y="1413889"/>
            <a:ext cx="6447155" cy="5220816"/>
          </a:xfrm>
          <a:prstGeom prst="rect">
            <a:avLst/>
          </a:prstGeom>
          <a:noFill/>
          <a:ln w="9525">
            <a:noFill/>
            <a:miter lim="800000"/>
            <a:headEnd/>
            <a:tailEnd/>
          </a:ln>
          <a:effectLst/>
        </p:spPr>
      </p:pic>
    </p:spTree>
    <p:extLst>
      <p:ext uri="{BB962C8B-B14F-4D97-AF65-F5344CB8AC3E}">
        <p14:creationId xmlns:p14="http://schemas.microsoft.com/office/powerpoint/2010/main" val="160981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 name="Title 1"/>
          <p:cNvSpPr>
            <a:spLocks noGrp="1"/>
          </p:cNvSpPr>
          <p:nvPr>
            <p:ph type="title"/>
          </p:nvPr>
        </p:nvSpPr>
        <p:spPr>
          <a:xfrm>
            <a:off x="457200" y="274638"/>
            <a:ext cx="8229600" cy="864614"/>
          </a:xfrm>
        </p:spPr>
        <p:txBody>
          <a:bodyPr>
            <a:normAutofit/>
          </a:bodyPr>
          <a:lstStyle/>
          <a:p>
            <a:r>
              <a:rPr lang="en-US" sz="2800" dirty="0">
                <a:latin typeface="Times New Roman" panose="02020603050405020304" pitchFamily="18" charset="0"/>
                <a:cs typeface="Times New Roman" panose="02020603050405020304" pitchFamily="18" charset="0"/>
              </a:rPr>
              <a:t>CLASS DIAGRAM</a:t>
            </a:r>
          </a:p>
        </p:txBody>
      </p:sp>
      <p:pic>
        <p:nvPicPr>
          <p:cNvPr id="5" name="Picture 4"/>
          <p:cNvPicPr/>
          <p:nvPr/>
        </p:nvPicPr>
        <p:blipFill>
          <a:blip r:embed="rId2"/>
          <a:srcRect/>
          <a:stretch>
            <a:fillRect/>
          </a:stretch>
        </p:blipFill>
        <p:spPr bwMode="auto">
          <a:xfrm>
            <a:off x="1828800" y="1524000"/>
            <a:ext cx="6036310" cy="4885056"/>
          </a:xfrm>
          <a:prstGeom prst="rect">
            <a:avLst/>
          </a:prstGeom>
          <a:noFill/>
          <a:ln w="9525">
            <a:noFill/>
            <a:miter lim="800000"/>
            <a:headEnd/>
            <a:tailEnd/>
          </a:ln>
          <a:effectLst/>
        </p:spPr>
      </p:pic>
    </p:spTree>
    <p:extLst>
      <p:ext uri="{BB962C8B-B14F-4D97-AF65-F5344CB8AC3E}">
        <p14:creationId xmlns:p14="http://schemas.microsoft.com/office/powerpoint/2010/main" val="79354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 name="Title 1"/>
          <p:cNvSpPr>
            <a:spLocks noGrp="1"/>
          </p:cNvSpPr>
          <p:nvPr>
            <p:ph type="title"/>
          </p:nvPr>
        </p:nvSpPr>
        <p:spPr>
          <a:xfrm>
            <a:off x="457200" y="274638"/>
            <a:ext cx="8229600" cy="864614"/>
          </a:xfrm>
        </p:spPr>
        <p:txBody>
          <a:bodyPr>
            <a:normAutofit/>
          </a:bodyPr>
          <a:lstStyle/>
          <a:p>
            <a:r>
              <a:rPr lang="en-US" sz="2800">
                <a:latin typeface="Times New Roman" panose="02020603050405020304" pitchFamily="18" charset="0"/>
                <a:cs typeface="Times New Roman" panose="02020603050405020304" pitchFamily="18" charset="0"/>
              </a:rPr>
              <a:t>COLLABORATION </a:t>
            </a:r>
            <a:r>
              <a:rPr lang="en-US" sz="2800" dirty="0">
                <a:latin typeface="Times New Roman" panose="02020603050405020304" pitchFamily="18" charset="0"/>
                <a:cs typeface="Times New Roman" panose="02020603050405020304" pitchFamily="18" charset="0"/>
              </a:rPr>
              <a:t>DIAGRAM</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3391" t="25276" r="24544" b="34060"/>
          <a:stretch/>
        </p:blipFill>
        <p:spPr bwMode="auto">
          <a:xfrm>
            <a:off x="449826" y="1556792"/>
            <a:ext cx="8211626" cy="492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007045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3"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18" name="Title 1"/>
          <p:cNvSpPr>
            <a:spLocks noGrp="1"/>
          </p:cNvSpPr>
          <p:nvPr>
            <p:ph type="title"/>
          </p:nvPr>
        </p:nvSpPr>
        <p:spPr>
          <a:xfrm>
            <a:off x="457200" y="274638"/>
            <a:ext cx="8229600" cy="864614"/>
          </a:xfrm>
        </p:spPr>
        <p:txBody>
          <a:bodyPr>
            <a:normAutofit/>
          </a:bodyPr>
          <a:lstStyle/>
          <a:p>
            <a:r>
              <a:rPr lang="en-US" sz="2800" dirty="0">
                <a:latin typeface="Times New Roman" panose="02020603050405020304" pitchFamily="18" charset="0"/>
                <a:cs typeface="Times New Roman" panose="02020603050405020304" pitchFamily="18" charset="0"/>
              </a:rPr>
              <a:t>SEQUENCE DIAGRAM</a:t>
            </a:r>
          </a:p>
        </p:txBody>
      </p:sp>
      <p:pic>
        <p:nvPicPr>
          <p:cNvPr id="6" name="Picture 5"/>
          <p:cNvPicPr/>
          <p:nvPr/>
        </p:nvPicPr>
        <p:blipFill>
          <a:blip r:embed="rId2"/>
          <a:srcRect/>
          <a:stretch>
            <a:fillRect/>
          </a:stretch>
        </p:blipFill>
        <p:spPr bwMode="auto">
          <a:xfrm>
            <a:off x="1662323" y="1139252"/>
            <a:ext cx="6186277" cy="5642548"/>
          </a:xfrm>
          <a:prstGeom prst="rect">
            <a:avLst/>
          </a:prstGeom>
          <a:noFill/>
          <a:ln w="9525">
            <a:noFill/>
            <a:miter lim="800000"/>
            <a:headEnd/>
            <a:tailEnd/>
          </a:ln>
          <a:effectLst/>
        </p:spPr>
      </p:pic>
    </p:spTree>
    <p:extLst>
      <p:ext uri="{BB962C8B-B14F-4D97-AF65-F5344CB8AC3E}">
        <p14:creationId xmlns:p14="http://schemas.microsoft.com/office/powerpoint/2010/main" val="797054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05059-4D60-0C06-F446-803F42CCD3B6}"/>
              </a:ext>
            </a:extLst>
          </p:cNvPr>
          <p:cNvSpPr>
            <a:spLocks noGrp="1"/>
          </p:cNvSpPr>
          <p:nvPr>
            <p:ph type="title"/>
          </p:nvPr>
        </p:nvSpPr>
        <p:spPr>
          <a:xfrm>
            <a:off x="628650" y="152400"/>
            <a:ext cx="7886700" cy="1325563"/>
          </a:xfrm>
        </p:spPr>
        <p:txBody>
          <a:bodyPr>
            <a:normAutofit/>
          </a:bodyPr>
          <a:lstStyle/>
          <a:p>
            <a:r>
              <a:rPr lang="en-US" sz="3200" b="1">
                <a:effectLst/>
                <a:latin typeface="Times New Roman" panose="02020603050405020304" pitchFamily="18" charset="0"/>
                <a:ea typeface="Times New Roman" panose="02020603050405020304" pitchFamily="18" charset="0"/>
              </a:rPr>
              <a:t>ACTIVITY DIAGRAM</a:t>
            </a:r>
            <a:endParaRPr lang="en-IN" sz="3200"/>
          </a:p>
        </p:txBody>
      </p:sp>
      <p:pic>
        <p:nvPicPr>
          <p:cNvPr id="4" name="Content Placeholder 3">
            <a:extLst>
              <a:ext uri="{FF2B5EF4-FFF2-40B4-BE49-F238E27FC236}">
                <a16:creationId xmlns:a16="http://schemas.microsoft.com/office/drawing/2014/main" id="{557FD840-0C1C-5FE4-D99B-B9CA21009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1665289"/>
            <a:ext cx="3553973" cy="4916330"/>
          </a:xfrm>
          <a:prstGeom prst="rect">
            <a:avLst/>
          </a:prstGeom>
        </p:spPr>
      </p:pic>
    </p:spTree>
    <p:extLst>
      <p:ext uri="{BB962C8B-B14F-4D97-AF65-F5344CB8AC3E}">
        <p14:creationId xmlns:p14="http://schemas.microsoft.com/office/powerpoint/2010/main" val="279713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ABSTRACT</a:t>
            </a:r>
          </a:p>
        </p:txBody>
      </p:sp>
      <p:sp>
        <p:nvSpPr>
          <p:cNvPr id="3" name="Content Placeholder 2"/>
          <p:cNvSpPr>
            <a:spLocks noGrp="1"/>
          </p:cNvSpPr>
          <p:nvPr>
            <p:ph idx="1"/>
          </p:nvPr>
        </p:nvSpPr>
        <p:spPr>
          <a:xfrm>
            <a:off x="628650" y="1371600"/>
            <a:ext cx="7886700" cy="4351338"/>
          </a:xfrm>
        </p:spPr>
        <p:txBody>
          <a:bodyPr>
            <a:noAutofit/>
          </a:bodyPr>
          <a:lstStyle/>
          <a:p>
            <a:pPr algn="just">
              <a:lnSpc>
                <a:spcPct val="170000"/>
              </a:lnSpc>
            </a:pPr>
            <a:r>
              <a:rPr lang="en-US" sz="1700" dirty="0">
                <a:latin typeface="Times New Roman" pitchFamily="18" charset="0"/>
                <a:cs typeface="Times New Roman" pitchFamily="18" charset="0"/>
              </a:rPr>
              <a:t>Secure sharing of dynamic audit data is automatically performed through the consensus strategy and highly programmable smart contracts. </a:t>
            </a:r>
          </a:p>
          <a:p>
            <a:pPr algn="just">
              <a:lnSpc>
                <a:spcPct val="170000"/>
              </a:lnSpc>
            </a:pPr>
            <a:r>
              <a:rPr lang="en-US" sz="1700" dirty="0">
                <a:latin typeface="Times New Roman" pitchFamily="18" charset="0"/>
                <a:cs typeface="Times New Roman" pitchFamily="18" charset="0"/>
              </a:rPr>
              <a:t>Blockchain technology has become one of the most important emerging technologies in this period</a:t>
            </a:r>
          </a:p>
          <a:p>
            <a:pPr algn="just">
              <a:lnSpc>
                <a:spcPct val="170000"/>
              </a:lnSpc>
            </a:pPr>
            <a:r>
              <a:rPr lang="en-US" sz="1700" dirty="0">
                <a:latin typeface="Times New Roman" pitchFamily="18" charset="0"/>
                <a:cs typeface="Times New Roman" pitchFamily="18" charset="0"/>
              </a:rPr>
              <a:t>In proposed work, the auditor is required to create a new transaction after every verification where the information corresponding to the verification is integrated into the transaction, and the auditor conducts the transaction. </a:t>
            </a:r>
          </a:p>
          <a:p>
            <a:pPr algn="just">
              <a:lnSpc>
                <a:spcPct val="170000"/>
              </a:lnSpc>
            </a:pPr>
            <a:r>
              <a:rPr lang="en-US" sz="1700" dirty="0">
                <a:latin typeface="Times New Roman" pitchFamily="18" charset="0"/>
                <a:cs typeface="Times New Roman" pitchFamily="18" charset="0"/>
              </a:rPr>
              <a:t>After the transaction is recorded into the blockchain, the user is able to verify the time when the auditor performs the verification by checking the generation time of the transaction.</a:t>
            </a:r>
          </a:p>
        </p:txBody>
      </p:sp>
    </p:spTree>
    <p:extLst>
      <p:ext uri="{BB962C8B-B14F-4D97-AF65-F5344CB8AC3E}">
        <p14:creationId xmlns:p14="http://schemas.microsoft.com/office/powerpoint/2010/main" val="162000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948" y="325057"/>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MODULES</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lvl="0" algn="just">
              <a:lnSpc>
                <a:spcPct val="150000"/>
              </a:lnSpc>
            </a:pPr>
            <a:r>
              <a:rPr lang="en-IN" sz="2200" dirty="0">
                <a:latin typeface="Times New Roman" pitchFamily="18" charset="0"/>
                <a:cs typeface="Times New Roman" pitchFamily="18" charset="0"/>
              </a:rPr>
              <a:t>Block Chain Storage Framework</a:t>
            </a:r>
          </a:p>
          <a:p>
            <a:pPr lvl="0" algn="just">
              <a:lnSpc>
                <a:spcPct val="150000"/>
              </a:lnSpc>
            </a:pPr>
            <a:r>
              <a:rPr lang="en-US" sz="2200" dirty="0">
                <a:latin typeface="Times New Roman" pitchFamily="18" charset="0"/>
                <a:cs typeface="Times New Roman" pitchFamily="18" charset="0"/>
              </a:rPr>
              <a:t>User Enrolment </a:t>
            </a:r>
            <a:endParaRPr lang="en-IN" sz="2200" dirty="0">
              <a:latin typeface="Times New Roman" pitchFamily="18" charset="0"/>
              <a:cs typeface="Times New Roman" pitchFamily="18" charset="0"/>
            </a:endParaRPr>
          </a:p>
          <a:p>
            <a:pPr lvl="0" algn="just">
              <a:lnSpc>
                <a:spcPct val="150000"/>
              </a:lnSpc>
            </a:pPr>
            <a:r>
              <a:rPr lang="en-IN" sz="2200" dirty="0">
                <a:latin typeface="Times New Roman" pitchFamily="18" charset="0"/>
                <a:cs typeface="Times New Roman" pitchFamily="18" charset="0"/>
              </a:rPr>
              <a:t>Data Block Creation </a:t>
            </a:r>
          </a:p>
          <a:p>
            <a:pPr lvl="0" algn="just">
              <a:lnSpc>
                <a:spcPct val="150000"/>
              </a:lnSpc>
            </a:pPr>
            <a:r>
              <a:rPr lang="en-IN" sz="2200" dirty="0">
                <a:latin typeface="Times New Roman" pitchFamily="18" charset="0"/>
                <a:cs typeface="Times New Roman" pitchFamily="18" charset="0"/>
              </a:rPr>
              <a:t>Data Auditing</a:t>
            </a:r>
          </a:p>
          <a:p>
            <a:pPr lvl="0" algn="just">
              <a:lnSpc>
                <a:spcPct val="150000"/>
              </a:lnSpc>
            </a:pPr>
            <a:r>
              <a:rPr lang="en-IN" sz="2200" dirty="0">
                <a:latin typeface="Times New Roman" pitchFamily="18" charset="0"/>
                <a:cs typeface="Times New Roman" pitchFamily="18" charset="0"/>
              </a:rPr>
              <a:t>Secure Data Sharing </a:t>
            </a:r>
          </a:p>
          <a:p>
            <a:pPr lvl="0" algn="just">
              <a:lnSpc>
                <a:spcPct val="150000"/>
              </a:lnSpc>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42548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41" y="2032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2000" b="1" dirty="0">
                <a:latin typeface="Times New Roman" pitchFamily="18" charset="0"/>
                <a:cs typeface="Times New Roman" pitchFamily="18" charset="0"/>
              </a:rPr>
              <a:t>BLOCK CHAIN STORAGE FRAMEWORK</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The storage scheme of data uses blockchain based cloud storage technology to achieve safe storage and sharing.</a:t>
            </a:r>
            <a:r>
              <a:rPr lang="en-IN" sz="2000" b="1" dirty="0">
                <a:latin typeface="Times New Roman" pitchFamily="18" charset="0"/>
                <a:cs typeface="Times New Roman" pitchFamily="18" charset="0"/>
              </a:rPr>
              <a:t> </a:t>
            </a:r>
          </a:p>
          <a:p>
            <a:pPr algn="just">
              <a:lnSpc>
                <a:spcPct val="150000"/>
              </a:lnSpc>
            </a:pPr>
            <a:r>
              <a:rPr lang="en-IN" sz="2000" dirty="0">
                <a:latin typeface="Times New Roman" pitchFamily="18" charset="0"/>
                <a:cs typeface="Times New Roman" pitchFamily="18" charset="0"/>
              </a:rPr>
              <a:t>In this module, create a local Cloud and provide priced abundant storage services. </a:t>
            </a:r>
          </a:p>
          <a:p>
            <a:pPr algn="just">
              <a:lnSpc>
                <a:spcPct val="150000"/>
              </a:lnSpc>
            </a:pPr>
            <a:r>
              <a:rPr lang="en-IN" sz="2000" dirty="0">
                <a:latin typeface="Times New Roman" pitchFamily="18" charset="0"/>
                <a:cs typeface="Times New Roman" pitchFamily="18" charset="0"/>
              </a:rPr>
              <a:t>Data storage and access control are the main transactions in the medical blockchain. </a:t>
            </a:r>
          </a:p>
          <a:p>
            <a:pPr algn="just">
              <a:lnSpc>
                <a:spcPct val="150000"/>
              </a:lnSpc>
            </a:pPr>
            <a:r>
              <a:rPr lang="en-IN" sz="2000" dirty="0">
                <a:latin typeface="Times New Roman" pitchFamily="18" charset="0"/>
                <a:cs typeface="Times New Roman" pitchFamily="18" charset="0"/>
              </a:rPr>
              <a:t>It would be optimal to be able to hold all medical data on the blockchain. </a:t>
            </a:r>
          </a:p>
        </p:txBody>
      </p:sp>
    </p:spTree>
    <p:extLst>
      <p:ext uri="{BB962C8B-B14F-4D97-AF65-F5344CB8AC3E}">
        <p14:creationId xmlns:p14="http://schemas.microsoft.com/office/powerpoint/2010/main" val="1757918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032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1800" b="1" dirty="0">
                <a:latin typeface="Times New Roman" pitchFamily="18" charset="0"/>
                <a:cs typeface="Times New Roman" pitchFamily="18" charset="0"/>
              </a:rPr>
              <a:t>USER ENROLMENT</a:t>
            </a:r>
            <a:endParaRPr lang="en-IN" sz="1800" dirty="0">
              <a:latin typeface="Times New Roman" pitchFamily="18" charset="0"/>
              <a:cs typeface="Times New Roman" pitchFamily="18" charset="0"/>
            </a:endParaRPr>
          </a:p>
          <a:p>
            <a:pPr algn="just">
              <a:lnSpc>
                <a:spcPct val="150000"/>
              </a:lnSpc>
            </a:pPr>
            <a:r>
              <a:rPr lang="en-US" sz="1800" dirty="0">
                <a:latin typeface="Times New Roman" pitchFamily="18" charset="0"/>
                <a:cs typeface="Times New Roman" pitchFamily="18" charset="0"/>
              </a:rPr>
              <a:t>Before a user can be access to the system, he has to be registered with the system for the first time. </a:t>
            </a:r>
          </a:p>
          <a:p>
            <a:pPr algn="just">
              <a:lnSpc>
                <a:spcPct val="150000"/>
              </a:lnSpc>
            </a:pPr>
            <a:r>
              <a:rPr lang="en-US" sz="1800" dirty="0">
                <a:latin typeface="Times New Roman" pitchFamily="18" charset="0"/>
                <a:cs typeface="Times New Roman" pitchFamily="18" charset="0"/>
              </a:rPr>
              <a:t>So, for a new user, he has to get registered with a system and then authenticated before he can request server. </a:t>
            </a:r>
          </a:p>
          <a:p>
            <a:pPr algn="just">
              <a:lnSpc>
                <a:spcPct val="150000"/>
              </a:lnSpc>
            </a:pPr>
            <a:r>
              <a:rPr lang="en-US" sz="1800" dirty="0">
                <a:latin typeface="Times New Roman" pitchFamily="18" charset="0"/>
                <a:cs typeface="Times New Roman" pitchFamily="18" charset="0"/>
              </a:rPr>
              <a:t>In a basic authentication process, a user presents some credentials like user ID to prove that the user is the true owner of the user ID. </a:t>
            </a:r>
          </a:p>
          <a:p>
            <a:pPr algn="just">
              <a:lnSpc>
                <a:spcPct val="150000"/>
              </a:lnSpc>
            </a:pPr>
            <a:r>
              <a:rPr lang="en-IN" sz="1800" dirty="0">
                <a:latin typeface="Times New Roman" pitchFamily="18" charset="0"/>
                <a:cs typeface="Times New Roman" pitchFamily="18" charset="0"/>
              </a:rPr>
              <a:t>Data owner could upload the file on cloud. Once the file is stored in cloud, the file will get encrypted. </a:t>
            </a:r>
          </a:p>
          <a:p>
            <a:pPr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1175908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2032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1800" b="1" dirty="0">
                <a:latin typeface="Times New Roman" pitchFamily="18" charset="0"/>
                <a:cs typeface="Times New Roman" pitchFamily="18" charset="0"/>
              </a:rPr>
              <a:t>DATA BLOCK CREATION</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Blockchain technology functions are reliable for use in a hashing crypto method, which helps create an adequate and strong hashing code and convert it from a bit of fixed size data to strings of character. </a:t>
            </a:r>
          </a:p>
          <a:p>
            <a:pPr algn="just">
              <a:lnSpc>
                <a:spcPct val="150000"/>
              </a:lnSpc>
            </a:pPr>
            <a:r>
              <a:rPr lang="en-IN" sz="1800" dirty="0">
                <a:latin typeface="Times New Roman" pitchFamily="18" charset="0"/>
                <a:cs typeface="Times New Roman" pitchFamily="18" charset="0"/>
              </a:rPr>
              <a:t>Each transaction proposed in a blockchain are hashed together before shoving in a block, and the hash pointers connect each block to the next block for holding of previous hash data as it is undisputable</a:t>
            </a:r>
          </a:p>
          <a:p>
            <a:pPr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6683328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759" y="193368"/>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1800" b="1" dirty="0">
                <a:latin typeface="Times New Roman" pitchFamily="18" charset="0"/>
                <a:cs typeface="Times New Roman" pitchFamily="18" charset="0"/>
              </a:rPr>
              <a:t>DATA AUDITING</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TPA works for the user. It feeds back the verification results to the user and the cloud server, and detects the data corruption as soon as possible. </a:t>
            </a:r>
          </a:p>
          <a:p>
            <a:pPr algn="just">
              <a:lnSpc>
                <a:spcPct val="150000"/>
              </a:lnSpc>
            </a:pPr>
            <a:r>
              <a:rPr lang="en-IN" sz="1800" dirty="0">
                <a:latin typeface="Times New Roman" pitchFamily="18" charset="0"/>
                <a:cs typeface="Times New Roman" pitchFamily="18" charset="0"/>
              </a:rPr>
              <a:t>The communication between TPA and other entities is authenticated. The verification period is determined by the user</a:t>
            </a:r>
          </a:p>
          <a:p>
            <a:pPr algn="just">
              <a:lnSpc>
                <a:spcPct val="150000"/>
              </a:lnSpc>
            </a:pPr>
            <a:r>
              <a:rPr lang="en-IN" sz="1800" dirty="0">
                <a:latin typeface="Times New Roman" pitchFamily="18" charset="0"/>
                <a:cs typeface="Times New Roman" pitchFamily="18" charset="0"/>
              </a:rPr>
              <a:t>Upon receiving the challenging message, the cloud server computes the corresponding proof. </a:t>
            </a:r>
          </a:p>
          <a:p>
            <a:pPr algn="just">
              <a:lnSpc>
                <a:spcPct val="150000"/>
              </a:lnSpc>
            </a:pPr>
            <a:r>
              <a:rPr lang="en-IN" sz="1800" dirty="0">
                <a:latin typeface="Times New Roman" pitchFamily="18" charset="0"/>
                <a:cs typeface="Times New Roman" pitchFamily="18" charset="0"/>
              </a:rPr>
              <a:t>TPA checks the validity of the proof to verify the data integrity. If the checking fails, TPA informs the user that the data may be corrupted.</a:t>
            </a:r>
          </a:p>
          <a:p>
            <a:pPr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2090607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40" y="2032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1800" b="1" dirty="0">
                <a:latin typeface="Times New Roman" pitchFamily="18" charset="0"/>
                <a:cs typeface="Times New Roman" pitchFamily="18" charset="0"/>
              </a:rPr>
              <a:t>DATA AUDITING</a:t>
            </a:r>
            <a:endParaRPr lang="en-IN" sz="1800" dirty="0">
              <a:latin typeface="Times New Roman" pitchFamily="18" charset="0"/>
              <a:cs typeface="Times New Roman" pitchFamily="18" charset="0"/>
            </a:endParaRPr>
          </a:p>
          <a:p>
            <a:pPr algn="just">
              <a:lnSpc>
                <a:spcPct val="150000"/>
              </a:lnSpc>
            </a:pPr>
            <a:r>
              <a:rPr lang="en-IN" sz="1800" dirty="0">
                <a:latin typeface="Times New Roman" pitchFamily="18" charset="0"/>
                <a:cs typeface="Times New Roman" pitchFamily="18" charset="0"/>
              </a:rPr>
              <a:t>TPA works for the user. It feeds back the verification results to the user and the cloud server, and detects the data corruption as soon as possible. </a:t>
            </a:r>
          </a:p>
          <a:p>
            <a:pPr algn="just">
              <a:lnSpc>
                <a:spcPct val="150000"/>
              </a:lnSpc>
            </a:pPr>
            <a:r>
              <a:rPr lang="en-IN" sz="1800" dirty="0">
                <a:latin typeface="Times New Roman" pitchFamily="18" charset="0"/>
                <a:cs typeface="Times New Roman" pitchFamily="18" charset="0"/>
              </a:rPr>
              <a:t>The communication between TPA and other entities is authenticated. The verification period is determined by the user</a:t>
            </a:r>
          </a:p>
          <a:p>
            <a:pPr algn="just">
              <a:lnSpc>
                <a:spcPct val="150000"/>
              </a:lnSpc>
            </a:pPr>
            <a:r>
              <a:rPr lang="en-IN" sz="1800" dirty="0">
                <a:latin typeface="Times New Roman" pitchFamily="18" charset="0"/>
                <a:cs typeface="Times New Roman" pitchFamily="18" charset="0"/>
              </a:rPr>
              <a:t>Upon receiving the challenging message, the cloud server computes the corresponding proof. </a:t>
            </a:r>
          </a:p>
          <a:p>
            <a:pPr algn="just">
              <a:lnSpc>
                <a:spcPct val="150000"/>
              </a:lnSpc>
            </a:pPr>
            <a:r>
              <a:rPr lang="en-IN" sz="1800" dirty="0">
                <a:latin typeface="Times New Roman" pitchFamily="18" charset="0"/>
                <a:cs typeface="Times New Roman" pitchFamily="18" charset="0"/>
              </a:rPr>
              <a:t>TPA checks the validity of the proof to verify the data integrity. If the checking fails, TPA informs the user that the data may be corrupted.</a:t>
            </a:r>
          </a:p>
          <a:p>
            <a:pPr algn="just">
              <a:lnSpc>
                <a:spcPct val="150000"/>
              </a:lnSpc>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952625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010" y="2032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MODULE DESCRIPTION</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buNone/>
            </a:pPr>
            <a:r>
              <a:rPr lang="en-IN" sz="2000" b="1" dirty="0">
                <a:latin typeface="Times New Roman" pitchFamily="18" charset="0"/>
                <a:cs typeface="Times New Roman" pitchFamily="18" charset="0"/>
              </a:rPr>
              <a:t>DATA SHARING</a:t>
            </a:r>
            <a:endParaRPr lang="en-IN" sz="2000" dirty="0">
              <a:latin typeface="Times New Roman" pitchFamily="18" charset="0"/>
              <a:cs typeface="Times New Roman" pitchFamily="18" charset="0"/>
            </a:endParaRPr>
          </a:p>
          <a:p>
            <a:pPr algn="just">
              <a:lnSpc>
                <a:spcPct val="150000"/>
              </a:lnSpc>
            </a:pPr>
            <a:r>
              <a:rPr lang="en-IN" sz="2000" dirty="0">
                <a:latin typeface="Times New Roman" pitchFamily="18" charset="0"/>
                <a:cs typeface="Times New Roman" pitchFamily="18" charset="0"/>
              </a:rPr>
              <a:t>In the data sharing concept storage server is most important module. The storage data store the huge amount of data. </a:t>
            </a:r>
          </a:p>
          <a:p>
            <a:pPr algn="just">
              <a:lnSpc>
                <a:spcPct val="150000"/>
              </a:lnSpc>
            </a:pPr>
            <a:r>
              <a:rPr lang="en-IN" sz="2000" dirty="0">
                <a:latin typeface="Times New Roman" pitchFamily="18" charset="0"/>
                <a:cs typeface="Times New Roman" pitchFamily="18" charset="0"/>
              </a:rPr>
              <a:t>This data is securely store in storage server. It also store encrypted data and key which used for data encryption. </a:t>
            </a:r>
          </a:p>
          <a:p>
            <a:pPr algn="just">
              <a:lnSpc>
                <a:spcPct val="150000"/>
              </a:lnSpc>
            </a:pPr>
            <a:r>
              <a:rPr lang="en-IN" sz="2000" dirty="0">
                <a:latin typeface="Times New Roman" pitchFamily="18" charset="0"/>
                <a:cs typeface="Times New Roman" pitchFamily="18" charset="0"/>
              </a:rPr>
              <a:t>When the user requires his data, user requests to the storage server.</a:t>
            </a:r>
          </a:p>
        </p:txBody>
      </p:sp>
    </p:spTree>
    <p:extLst>
      <p:ext uri="{BB962C8B-B14F-4D97-AF65-F5344CB8AC3E}">
        <p14:creationId xmlns:p14="http://schemas.microsoft.com/office/powerpoint/2010/main" val="4156854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14B43-D6A5-25F4-0591-A2DBE05EDEC5}"/>
              </a:ext>
            </a:extLst>
          </p:cNvPr>
          <p:cNvSpPr>
            <a:spLocks noGrp="1"/>
          </p:cNvSpPr>
          <p:nvPr>
            <p:ph type="title"/>
          </p:nvPr>
        </p:nvSpPr>
        <p:spPr/>
        <p:txBody>
          <a:bodyPr>
            <a:normAutofit fontScale="90000"/>
          </a:bodyPr>
          <a:lstStyle/>
          <a:p>
            <a:pPr algn="ctr"/>
            <a:br>
              <a:rPr lang="en-US" sz="2800" b="1" kern="100">
                <a:effectLst/>
                <a:latin typeface="Times New Roman" panose="02020603050405020304" pitchFamily="18" charset="0"/>
                <a:ea typeface="Calibri" panose="020F0502020204030204" pitchFamily="34" charset="0"/>
              </a:rPr>
            </a:br>
            <a:br>
              <a:rPr lang="en-US" sz="2800" b="1" kern="100">
                <a:effectLst/>
                <a:latin typeface="Times New Roman" panose="02020603050405020304" pitchFamily="18" charset="0"/>
                <a:ea typeface="Calibri" panose="020F0502020204030204" pitchFamily="34" charset="0"/>
              </a:rPr>
            </a:br>
            <a:br>
              <a:rPr lang="en-US" sz="2800" b="1" kern="100">
                <a:effectLst/>
                <a:latin typeface="Times New Roman" panose="02020603050405020304" pitchFamily="18" charset="0"/>
                <a:ea typeface="Calibri" panose="020F0502020204030204" pitchFamily="34" charset="0"/>
              </a:rPr>
            </a:br>
            <a:r>
              <a:rPr lang="en-US" sz="2800" b="1" kern="100">
                <a:effectLst/>
                <a:latin typeface="Times New Roman" panose="02020603050405020304" pitchFamily="18" charset="0"/>
                <a:ea typeface="Calibri" panose="020F0502020204030204" pitchFamily="34" charset="0"/>
              </a:rPr>
              <a:t>New Owner</a:t>
            </a:r>
            <a:br>
              <a:rPr lang="en-IN" sz="1800">
                <a:effectLst/>
                <a:latin typeface="Times New Roman" panose="02020603050405020304" pitchFamily="18" charset="0"/>
                <a:ea typeface="Times New Roman" panose="02020603050405020304" pitchFamily="18" charset="0"/>
              </a:rPr>
            </a:br>
            <a:endParaRPr lang="en-IN" sz="3200">
              <a:latin typeface="Times New Roman" panose="02020603050405020304" pitchFamily="18" charset="0"/>
              <a:cs typeface="Times New Roman" panose="02020603050405020304" pitchFamily="18" charset="0"/>
            </a:endParaRPr>
          </a:p>
        </p:txBody>
      </p:sp>
      <p:pic>
        <p:nvPicPr>
          <p:cNvPr id="26" name="Content Placeholder 25">
            <a:extLst>
              <a:ext uri="{FF2B5EF4-FFF2-40B4-BE49-F238E27FC236}">
                <a16:creationId xmlns:a16="http://schemas.microsoft.com/office/drawing/2014/main" id="{DF049AA5-88C8-7DFD-84A6-EA83727651E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2370682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D72C-2292-6BFB-17D7-396D25865817}"/>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User Information</a:t>
            </a:r>
            <a:endParaRPr lang="en-IN" sz="2800"/>
          </a:p>
        </p:txBody>
      </p:sp>
      <p:pic>
        <p:nvPicPr>
          <p:cNvPr id="4" name="Content Placeholder 3">
            <a:extLst>
              <a:ext uri="{FF2B5EF4-FFF2-40B4-BE49-F238E27FC236}">
                <a16:creationId xmlns:a16="http://schemas.microsoft.com/office/drawing/2014/main" id="{9F76E6CB-CDBF-3472-8BD7-93E59A2462D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2815665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64F8-37E3-BF92-A04D-DE8AD99BE382}"/>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Home Page</a:t>
            </a:r>
            <a:br>
              <a:rPr lang="en-IN" sz="1800">
                <a:effectLst/>
                <a:latin typeface="Times New Roman" panose="02020603050405020304" pitchFamily="18" charset="0"/>
                <a:ea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34A8CDEB-2165-2BA2-2AFD-11DDE1A4F2A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1582F06-0C2C-B483-67D4-A66886661B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199" y="1569401"/>
            <a:ext cx="8479293" cy="4769485"/>
          </a:xfrm>
          <a:prstGeom prst="rect">
            <a:avLst/>
          </a:prstGeom>
        </p:spPr>
      </p:pic>
    </p:spTree>
    <p:extLst>
      <p:ext uri="{BB962C8B-B14F-4D97-AF65-F5344CB8AC3E}">
        <p14:creationId xmlns:p14="http://schemas.microsoft.com/office/powerpoint/2010/main" val="945108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762"/>
            <a:ext cx="8229600" cy="868958"/>
          </a:xfrm>
        </p:spPr>
        <p:txBody>
          <a:bodyPr>
            <a:normAutofit/>
          </a:bodyPr>
          <a:lstStyle/>
          <a:p>
            <a:r>
              <a:rPr lang="en-US" sz="3200" dirty="0">
                <a:latin typeface="Times New Roman" pitchFamily="18" charset="0"/>
                <a:cs typeface="Times New Roman" pitchFamily="18" charset="0"/>
              </a:rPr>
              <a:t>LITERATURE SURVEY</a:t>
            </a:r>
            <a:endParaRPr lang="en-IN" sz="3200" dirty="0">
              <a:latin typeface="Times New Roman" pitchFamily="18" charset="0"/>
              <a:cs typeface="Times New Roman"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09082986"/>
              </p:ext>
            </p:extLst>
          </p:nvPr>
        </p:nvGraphicFramePr>
        <p:xfrm>
          <a:off x="0" y="980727"/>
          <a:ext cx="9144000" cy="5877725"/>
        </p:xfrm>
        <a:graphic>
          <a:graphicData uri="http://schemas.openxmlformats.org/drawingml/2006/table">
            <a:tbl>
              <a:tblPr firstRow="1" firstCol="1" bandRow="1">
                <a:tableStyleId>{5C22544A-7EE6-4342-B048-85BDC9FD1C3A}</a:tableStyleId>
              </a:tblPr>
              <a:tblGrid>
                <a:gridCol w="1541579">
                  <a:extLst>
                    <a:ext uri="{9D8B030D-6E8A-4147-A177-3AD203B41FA5}">
                      <a16:colId xmlns:a16="http://schemas.microsoft.com/office/drawing/2014/main" val="20000"/>
                    </a:ext>
                  </a:extLst>
                </a:gridCol>
                <a:gridCol w="1506083">
                  <a:extLst>
                    <a:ext uri="{9D8B030D-6E8A-4147-A177-3AD203B41FA5}">
                      <a16:colId xmlns:a16="http://schemas.microsoft.com/office/drawing/2014/main" val="20001"/>
                    </a:ext>
                  </a:extLst>
                </a:gridCol>
                <a:gridCol w="1506083">
                  <a:extLst>
                    <a:ext uri="{9D8B030D-6E8A-4147-A177-3AD203B41FA5}">
                      <a16:colId xmlns:a16="http://schemas.microsoft.com/office/drawing/2014/main" val="20002"/>
                    </a:ext>
                  </a:extLst>
                </a:gridCol>
                <a:gridCol w="1506083">
                  <a:extLst>
                    <a:ext uri="{9D8B030D-6E8A-4147-A177-3AD203B41FA5}">
                      <a16:colId xmlns:a16="http://schemas.microsoft.com/office/drawing/2014/main" val="20003"/>
                    </a:ext>
                  </a:extLst>
                </a:gridCol>
                <a:gridCol w="1506083">
                  <a:extLst>
                    <a:ext uri="{9D8B030D-6E8A-4147-A177-3AD203B41FA5}">
                      <a16:colId xmlns:a16="http://schemas.microsoft.com/office/drawing/2014/main" val="20004"/>
                    </a:ext>
                  </a:extLst>
                </a:gridCol>
                <a:gridCol w="1578089">
                  <a:extLst>
                    <a:ext uri="{9D8B030D-6E8A-4147-A177-3AD203B41FA5}">
                      <a16:colId xmlns:a16="http://schemas.microsoft.com/office/drawing/2014/main" val="20005"/>
                    </a:ext>
                  </a:extLst>
                </a:gridCol>
              </a:tblGrid>
              <a:tr h="176085">
                <a:tc>
                  <a:txBody>
                    <a:bodyPr/>
                    <a:lstStyle/>
                    <a:p>
                      <a:pPr algn="ctr">
                        <a:lnSpc>
                          <a:spcPct val="115000"/>
                        </a:lnSpc>
                        <a:spcAft>
                          <a:spcPts val="1500"/>
                        </a:spcAft>
                      </a:pPr>
                      <a:r>
                        <a:rPr lang="en-IN" sz="1200" b="1" dirty="0">
                          <a:effectLst/>
                          <a:latin typeface="Times New Roman" pitchFamily="18" charset="0"/>
                          <a:cs typeface="Times New Roman" pitchFamily="18" charset="0"/>
                        </a:rPr>
                        <a:t>S.No</a:t>
                      </a:r>
                      <a:endParaRPr lang="en-IN" sz="1200" b="1" dirty="0">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b="1">
                          <a:effectLst/>
                          <a:latin typeface="Times New Roman" pitchFamily="18" charset="0"/>
                          <a:cs typeface="Times New Roman" pitchFamily="18" charset="0"/>
                        </a:rPr>
                        <a:t>Author (Year)</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b="1">
                          <a:effectLst/>
                          <a:latin typeface="Times New Roman" pitchFamily="18" charset="0"/>
                          <a:cs typeface="Times New Roman" pitchFamily="18" charset="0"/>
                        </a:rPr>
                        <a:t>Title</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b="1">
                          <a:effectLst/>
                          <a:latin typeface="Times New Roman" pitchFamily="18" charset="0"/>
                          <a:cs typeface="Times New Roman" pitchFamily="18" charset="0"/>
                        </a:rPr>
                        <a:t>Technique</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b="1">
                          <a:effectLst/>
                          <a:latin typeface="Times New Roman" pitchFamily="18" charset="0"/>
                          <a:cs typeface="Times New Roman" pitchFamily="18" charset="0"/>
                        </a:rPr>
                        <a:t>Merit</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b="1" dirty="0">
                          <a:effectLst/>
                          <a:latin typeface="Times New Roman" pitchFamily="18" charset="0"/>
                          <a:cs typeface="Times New Roman" pitchFamily="18" charset="0"/>
                        </a:rPr>
                        <a:t>Demerit</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0"/>
                  </a:ext>
                </a:extLst>
              </a:tr>
              <a:tr h="1029136">
                <a:tc>
                  <a:txBody>
                    <a:bodyPr/>
                    <a:lstStyle/>
                    <a:p>
                      <a:pPr algn="ctr">
                        <a:lnSpc>
                          <a:spcPct val="115000"/>
                        </a:lnSpc>
                        <a:spcAft>
                          <a:spcPts val="1500"/>
                        </a:spcAft>
                      </a:pPr>
                      <a:r>
                        <a:rPr lang="en-IN" sz="1200">
                          <a:effectLst/>
                          <a:latin typeface="Times New Roman" pitchFamily="18" charset="0"/>
                          <a:cs typeface="Times New Roman" pitchFamily="18" charset="0"/>
                        </a:rPr>
                        <a:t>1</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M Keshk, B Turnbull, E Sitnikova, D Vatsalan (2021)</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Privacy-preserving schemes for safeguarding heterogeneous data sources in cyber-physical systems</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Privacy-preserving schemes</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Protects diverse data sources while maintaining usability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dirty="0">
                          <a:effectLst/>
                          <a:latin typeface="Times New Roman" pitchFamily="18" charset="0"/>
                          <a:cs typeface="Times New Roman" pitchFamily="18" charset="0"/>
                        </a:rPr>
                        <a:t>Complexity in implementation</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1"/>
                  </a:ext>
                </a:extLst>
              </a:tr>
              <a:tr h="881436">
                <a:tc>
                  <a:txBody>
                    <a:bodyPr/>
                    <a:lstStyle/>
                    <a:p>
                      <a:pPr algn="ctr">
                        <a:lnSpc>
                          <a:spcPct val="115000"/>
                        </a:lnSpc>
                        <a:spcAft>
                          <a:spcPts val="1500"/>
                        </a:spcAft>
                      </a:pPr>
                      <a:r>
                        <a:rPr lang="en-IN" sz="1200">
                          <a:effectLst/>
                          <a:latin typeface="Times New Roman" pitchFamily="18" charset="0"/>
                          <a:cs typeface="Times New Roman" pitchFamily="18" charset="0"/>
                        </a:rPr>
                        <a:t>2</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AA Abi Sen, FA Eassa, K Jambi, M Yamin (2018)</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Preserving privacy in internet of things: a survey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Survey of IoT privacy techniques</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Comprehensive overview of existing privacy methods in IoT</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dirty="0">
                          <a:effectLst/>
                          <a:latin typeface="Times New Roman" pitchFamily="18" charset="0"/>
                          <a:cs typeface="Times New Roman" pitchFamily="18" charset="0"/>
                        </a:rPr>
                        <a:t>Limited implementation details</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2"/>
                  </a:ext>
                </a:extLst>
              </a:tr>
              <a:tr h="1568595">
                <a:tc>
                  <a:txBody>
                    <a:bodyPr/>
                    <a:lstStyle/>
                    <a:p>
                      <a:pPr algn="ctr">
                        <a:lnSpc>
                          <a:spcPct val="115000"/>
                        </a:lnSpc>
                        <a:spcAft>
                          <a:spcPts val="1500"/>
                        </a:spcAft>
                      </a:pPr>
                      <a:r>
                        <a:rPr lang="en-IN" sz="1200">
                          <a:effectLst/>
                          <a:latin typeface="Times New Roman" pitchFamily="18" charset="0"/>
                          <a:cs typeface="Times New Roman" pitchFamily="18" charset="0"/>
                        </a:rPr>
                        <a:t>3</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A Majeed, SO Hwang (2025)</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Solving Truthfulness-Privacy Trade-off in Mixed Data Outsourcing by Using Data Balancing and Attribute Correlation-Aware Differential Privacy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Differential privacy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Manages the trade-off between privacy and truthfulness</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dirty="0">
                          <a:effectLst/>
                          <a:latin typeface="Times New Roman" pitchFamily="18" charset="0"/>
                          <a:cs typeface="Times New Roman" pitchFamily="18" charset="0"/>
                        </a:rPr>
                        <a:t>May reduce data utility sometimes</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3"/>
                  </a:ext>
                </a:extLst>
              </a:tr>
              <a:tr h="857613">
                <a:tc>
                  <a:txBody>
                    <a:bodyPr/>
                    <a:lstStyle/>
                    <a:p>
                      <a:pPr algn="ctr">
                        <a:lnSpc>
                          <a:spcPct val="115000"/>
                        </a:lnSpc>
                        <a:spcAft>
                          <a:spcPts val="1500"/>
                        </a:spcAft>
                      </a:pPr>
                      <a:r>
                        <a:rPr lang="en-IN" sz="1200">
                          <a:effectLst/>
                          <a:latin typeface="Times New Roman" pitchFamily="18" charset="0"/>
                          <a:cs typeface="Times New Roman" pitchFamily="18" charset="0"/>
                        </a:rPr>
                        <a:t>4</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S Ahamed, M Siddika, S Islam, S Anika (2021)</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BPS: Blockchain based decentralized secure and versatile light payment system</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Blockchain technology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Enhances security and decentralization of payment systems</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dirty="0">
                          <a:effectLst/>
                          <a:latin typeface="Times New Roman" pitchFamily="18" charset="0"/>
                          <a:cs typeface="Times New Roman" pitchFamily="18" charset="0"/>
                        </a:rPr>
                        <a:t>Scalability issues with blockchain</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4"/>
                  </a:ext>
                </a:extLst>
              </a:tr>
              <a:tr h="1029136">
                <a:tc>
                  <a:txBody>
                    <a:bodyPr/>
                    <a:lstStyle/>
                    <a:p>
                      <a:pPr algn="ctr">
                        <a:lnSpc>
                          <a:spcPct val="115000"/>
                        </a:lnSpc>
                        <a:spcAft>
                          <a:spcPts val="1500"/>
                        </a:spcAft>
                      </a:pPr>
                      <a:r>
                        <a:rPr lang="en-IN" sz="1200">
                          <a:effectLst/>
                          <a:latin typeface="Times New Roman" pitchFamily="18" charset="0"/>
                          <a:cs typeface="Times New Roman" pitchFamily="18" charset="0"/>
                        </a:rPr>
                        <a:t>5</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G Xu, H Li, Y Dai, K Yang, X Lin (2018)</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Enabling efficient and geometric range query with access control over encrypted spatial data</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Access control over encrypted data</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a:effectLst/>
                          <a:latin typeface="Times New Roman" pitchFamily="18" charset="0"/>
                          <a:cs typeface="Times New Roman" pitchFamily="18" charset="0"/>
                        </a:rPr>
                        <a:t>Efficient querying method for spatial data with privacy</a:t>
                      </a:r>
                      <a:endParaRPr lang="en-IN" sz="1200" b="1">
                        <a:effectLst/>
                        <a:latin typeface="Times New Roman" pitchFamily="18" charset="0"/>
                        <a:ea typeface="Calibri"/>
                        <a:cs typeface="Times New Roman" pitchFamily="18" charset="0"/>
                      </a:endParaRPr>
                    </a:p>
                  </a:txBody>
                  <a:tcPr marL="44536" marR="44536" marT="0" marB="0"/>
                </a:tc>
                <a:tc>
                  <a:txBody>
                    <a:bodyPr/>
                    <a:lstStyle/>
                    <a:p>
                      <a:pPr algn="ctr">
                        <a:lnSpc>
                          <a:spcPct val="115000"/>
                        </a:lnSpc>
                        <a:spcAft>
                          <a:spcPts val="1500"/>
                        </a:spcAft>
                      </a:pPr>
                      <a:r>
                        <a:rPr lang="en-IN" sz="1200" dirty="0">
                          <a:effectLst/>
                          <a:latin typeface="Times New Roman" pitchFamily="18" charset="0"/>
                          <a:cs typeface="Times New Roman" pitchFamily="18" charset="0"/>
                        </a:rPr>
                        <a:t>Increased computational complexity</a:t>
                      </a:r>
                      <a:endParaRPr lang="en-IN" sz="1200" b="1" dirty="0">
                        <a:effectLst/>
                        <a:latin typeface="Times New Roman" pitchFamily="18" charset="0"/>
                        <a:ea typeface="Calibri"/>
                        <a:cs typeface="Times New Roman" pitchFamily="18" charset="0"/>
                      </a:endParaRPr>
                    </a:p>
                  </a:txBody>
                  <a:tcPr marL="44536" marR="44536"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39412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AFF11-8ADF-4B93-91CC-453A0D1631B9}"/>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User Info</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2BD407B1-9AC4-0633-1BB4-1184985F66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245075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4D0C-9D2B-DBB1-9A23-CC5D2D1A73D6}"/>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Owner Information</a:t>
            </a:r>
            <a:endParaRPr lang="en-IN" sz="2800"/>
          </a:p>
        </p:txBody>
      </p:sp>
      <p:pic>
        <p:nvPicPr>
          <p:cNvPr id="4" name="Content Placeholder 3">
            <a:extLst>
              <a:ext uri="{FF2B5EF4-FFF2-40B4-BE49-F238E27FC236}">
                <a16:creationId xmlns:a16="http://schemas.microsoft.com/office/drawing/2014/main" id="{130A4579-DC3F-A9C9-0C58-7866A6B38C3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2098532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9A78-F50B-9906-3A4D-D70C0AEDADD1}"/>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Owner Login</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F9B91E6E-D334-90C5-01BB-331F06B2C9C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9352941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6E9A-B9BF-3A41-AB32-D2F3B28EEDD9}"/>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Owner Home</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FEE62DA6-145D-C32B-D0E0-B4E929D1BC7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622652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A33CC-E7E5-AD0E-FE7B-C8F9DC5AF974}"/>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Owner File Upload</a:t>
            </a:r>
            <a:endParaRPr lang="en-IN" sz="2800"/>
          </a:p>
        </p:txBody>
      </p:sp>
      <p:pic>
        <p:nvPicPr>
          <p:cNvPr id="4" name="Content Placeholder 3">
            <a:extLst>
              <a:ext uri="{FF2B5EF4-FFF2-40B4-BE49-F238E27FC236}">
                <a16:creationId xmlns:a16="http://schemas.microsoft.com/office/drawing/2014/main" id="{A267493A-E38C-0C04-C9A1-9B780AC47F3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2784714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A990-DF4F-EB93-0AD2-ADFDCF90FC2B}"/>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Owner File Upload</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A4AE3A76-DC86-0FA1-971C-9212A21E45F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610713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9CBC4-A95A-6C5E-78A2-3E39334E5CF9}"/>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Upload File Information</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502F90C3-C9CE-A895-81E0-3AEF88473B9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2606586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8AD7-F28F-0590-6E60-66ABFCB29735}"/>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User Login Key</a:t>
            </a:r>
            <a:endParaRPr lang="en-IN" sz="2800"/>
          </a:p>
        </p:txBody>
      </p:sp>
      <p:pic>
        <p:nvPicPr>
          <p:cNvPr id="4" name="Content Placeholder 3">
            <a:extLst>
              <a:ext uri="{FF2B5EF4-FFF2-40B4-BE49-F238E27FC236}">
                <a16:creationId xmlns:a16="http://schemas.microsoft.com/office/drawing/2014/main" id="{EBB09C0F-38C2-87D0-F723-B354B8AC17A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2513829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7A2AF-813E-B7DB-4A65-6A405E1A4B65}"/>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User Login</a:t>
            </a:r>
            <a:endParaRPr lang="en-IN" sz="2800"/>
          </a:p>
        </p:txBody>
      </p:sp>
      <p:pic>
        <p:nvPicPr>
          <p:cNvPr id="4" name="Content Placeholder 3">
            <a:extLst>
              <a:ext uri="{FF2B5EF4-FFF2-40B4-BE49-F238E27FC236}">
                <a16:creationId xmlns:a16="http://schemas.microsoft.com/office/drawing/2014/main" id="{D2F8E42D-06D6-0F5D-85F1-35E339A38B0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3312289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9A80A-3738-F8ED-5961-67EB98043B62}"/>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Personal Information</a:t>
            </a:r>
            <a:endParaRPr lang="en-IN" sz="2800"/>
          </a:p>
        </p:txBody>
      </p:sp>
      <p:pic>
        <p:nvPicPr>
          <p:cNvPr id="4" name="Content Placeholder 3">
            <a:extLst>
              <a:ext uri="{FF2B5EF4-FFF2-40B4-BE49-F238E27FC236}">
                <a16:creationId xmlns:a16="http://schemas.microsoft.com/office/drawing/2014/main" id="{F77B0111-74DB-D029-7274-5B90F15376C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350567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427" y="3810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EXISTING SYSTEM</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85720" y="928670"/>
            <a:ext cx="8643998" cy="5643602"/>
          </a:xfrm>
        </p:spPr>
        <p:txBody>
          <a:bodyPr>
            <a:normAutofit/>
          </a:bodyPr>
          <a:lstStyle/>
          <a:p>
            <a:pPr algn="just">
              <a:lnSpc>
                <a:spcPct val="150000"/>
              </a:lnSpc>
            </a:pPr>
            <a:endParaRPr lang="en-IN" sz="2000">
              <a:latin typeface="Times New Roman" pitchFamily="18" charset="0"/>
              <a:cs typeface="Times New Roman" pitchFamily="18" charset="0"/>
            </a:endParaRPr>
          </a:p>
          <a:p>
            <a:pPr algn="just">
              <a:lnSpc>
                <a:spcPct val="150000"/>
              </a:lnSpc>
            </a:pPr>
            <a:r>
              <a:rPr lang="en-IN" sz="2000">
                <a:latin typeface="Times New Roman" pitchFamily="18" charset="0"/>
                <a:cs typeface="Times New Roman" pitchFamily="18" charset="0"/>
              </a:rPr>
              <a:t>The </a:t>
            </a:r>
            <a:r>
              <a:rPr lang="en-IN" sz="2000" dirty="0">
                <a:latin typeface="Times New Roman" pitchFamily="18" charset="0"/>
                <a:cs typeface="Times New Roman" pitchFamily="18" charset="0"/>
              </a:rPr>
              <a:t>auditor verifies the outsourced data integrity at the corresponding time. </a:t>
            </a:r>
          </a:p>
          <a:p>
            <a:pPr algn="just">
              <a:lnSpc>
                <a:spcPct val="150000"/>
              </a:lnSpc>
            </a:pPr>
            <a:r>
              <a:rPr lang="en-IN" sz="2000" dirty="0">
                <a:latin typeface="Times New Roman" pitchFamily="18" charset="0"/>
                <a:cs typeface="Times New Roman" pitchFamily="18" charset="0"/>
              </a:rPr>
              <a:t>In practice, the auditor generates a verification report containing multiple verification results</a:t>
            </a:r>
          </a:p>
          <a:p>
            <a:pPr algn="just">
              <a:lnSpc>
                <a:spcPct val="150000"/>
              </a:lnSpc>
            </a:pPr>
            <a:r>
              <a:rPr lang="en-IN" sz="2000" dirty="0">
                <a:latin typeface="Times New Roman" pitchFamily="18" charset="0"/>
                <a:cs typeface="Times New Roman" pitchFamily="18" charset="0"/>
              </a:rPr>
              <a:t>If in any period the verification result is “Reject”, it means that the data may be corrupted and the auditor needs to inform the user at once</a:t>
            </a:r>
          </a:p>
          <a:p>
            <a:pPr algn="just">
              <a:lnSpc>
                <a:spcPct val="150000"/>
              </a:lnSpc>
            </a:pPr>
            <a:r>
              <a:rPr lang="en-IN" sz="2000" dirty="0">
                <a:latin typeface="Times New Roman" pitchFamily="18" charset="0"/>
                <a:cs typeface="Times New Roman" pitchFamily="18" charset="0"/>
              </a:rPr>
              <a:t>Consequently, these schemes suffer from the certificate management problem including certificate revocation, storage, distribution, and verification, which is very costly and cumbersome.</a:t>
            </a: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4577107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53212-347C-3CA2-16D5-C0BF7885C481}"/>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Search File</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A5A25691-85CA-94BC-2827-F119BD5874B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2620228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7D32-11C7-5F4C-90E0-11F956DB9187}"/>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Approved File Information</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0C951D25-9394-F630-DE7A-4C25087ACB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37620974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F289E-6C3A-ADD5-5C09-CD055DF3DFF4}"/>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Download File Information</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CBA6C08B-8479-5715-D31F-9EAD7FF4A0D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1701021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E34D5-E0AA-61AC-3113-2E93D92D3982}"/>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Approved file</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C4223644-0927-13A4-2EEF-CC84030C555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650595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1859A-6DC6-4894-B017-8542CF960417}"/>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Decrypt key</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63E1B6ED-0BC6-DB2F-6918-AAFFFA91618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7911774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FD9CB-334F-D347-FB97-E025C14216B6}"/>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Download to Approved File</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78B6CF30-88FD-CAE4-3199-D8B9D76C655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643644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75348-FC37-8EDC-B960-1FA708A7C4B4}"/>
              </a:ext>
            </a:extLst>
          </p:cNvPr>
          <p:cNvSpPr>
            <a:spLocks noGrp="1"/>
          </p:cNvSpPr>
          <p:nvPr>
            <p:ph type="title"/>
          </p:nvPr>
        </p:nvSpPr>
        <p:spPr/>
        <p:txBody>
          <a:bodyPr/>
          <a:lstStyle/>
          <a:p>
            <a:pPr algn="ctr"/>
            <a:r>
              <a:rPr lang="en-US" sz="2800" b="1" kern="100">
                <a:effectLst/>
                <a:latin typeface="Times New Roman" panose="02020603050405020304" pitchFamily="18" charset="0"/>
                <a:ea typeface="Calibri" panose="020F0502020204030204" pitchFamily="34" charset="0"/>
              </a:rPr>
              <a:t>Decrypt key</a:t>
            </a:r>
            <a:br>
              <a:rPr lang="en-IN" sz="1800">
                <a:effectLst/>
                <a:latin typeface="Times New Roman" panose="02020603050405020304" pitchFamily="18" charset="0"/>
                <a:ea typeface="Times New Roman" panose="02020603050405020304" pitchFamily="18" charset="0"/>
              </a:rPr>
            </a:br>
            <a:endParaRPr lang="en-IN"/>
          </a:p>
        </p:txBody>
      </p:sp>
      <p:pic>
        <p:nvPicPr>
          <p:cNvPr id="4" name="Content Placeholder 3">
            <a:extLst>
              <a:ext uri="{FF2B5EF4-FFF2-40B4-BE49-F238E27FC236}">
                <a16:creationId xmlns:a16="http://schemas.microsoft.com/office/drawing/2014/main" id="{7F94000D-49F7-B641-CD64-C7B22C0ADF1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704144" y="1825625"/>
            <a:ext cx="7735712" cy="4351338"/>
          </a:xfrm>
          <a:prstGeom prst="rect">
            <a:avLst/>
          </a:prstGeom>
        </p:spPr>
      </p:pic>
    </p:spTree>
    <p:extLst>
      <p:ext uri="{BB962C8B-B14F-4D97-AF65-F5344CB8AC3E}">
        <p14:creationId xmlns:p14="http://schemas.microsoft.com/office/powerpoint/2010/main" val="1188954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1F5CF-99DD-72C5-A334-8959CCC42CC9}"/>
              </a:ext>
            </a:extLst>
          </p:cNvPr>
          <p:cNvSpPr>
            <a:spLocks noGrp="1"/>
          </p:cNvSpPr>
          <p:nvPr>
            <p:ph type="title"/>
          </p:nvPr>
        </p:nvSpPr>
        <p:spPr/>
        <p:txBody>
          <a:bodyPr>
            <a:normAutofit/>
          </a:bodyPr>
          <a:lstStyle/>
          <a:p>
            <a:pPr algn="ctr"/>
            <a:r>
              <a:rPr lang="en-US" sz="2800" b="1" kern="100">
                <a:effectLst/>
                <a:latin typeface="Times New Roman" panose="02020603050405020304" pitchFamily="18" charset="0"/>
                <a:ea typeface="Calibri" panose="020F0502020204030204" pitchFamily="34" charset="0"/>
              </a:rPr>
              <a:t>Download File</a:t>
            </a:r>
            <a:endParaRPr lang="en-IN" sz="2800"/>
          </a:p>
        </p:txBody>
      </p:sp>
      <p:pic>
        <p:nvPicPr>
          <p:cNvPr id="4" name="Content Placeholder 3">
            <a:extLst>
              <a:ext uri="{FF2B5EF4-FFF2-40B4-BE49-F238E27FC236}">
                <a16:creationId xmlns:a16="http://schemas.microsoft.com/office/drawing/2014/main" id="{438A207A-9EB8-2803-7523-2EABB3B369E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04800" y="1524000"/>
            <a:ext cx="8669866" cy="4876800"/>
          </a:xfrm>
          <a:prstGeom prst="rect">
            <a:avLst/>
          </a:prstGeom>
        </p:spPr>
      </p:pic>
    </p:spTree>
    <p:extLst>
      <p:ext uri="{BB962C8B-B14F-4D97-AF65-F5344CB8AC3E}">
        <p14:creationId xmlns:p14="http://schemas.microsoft.com/office/powerpoint/2010/main" val="9439487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20E63-D999-C940-8A13-0997EE294DCF}"/>
              </a:ext>
            </a:extLst>
          </p:cNvPr>
          <p:cNvSpPr>
            <a:spLocks noGrp="1"/>
          </p:cNvSpPr>
          <p:nvPr>
            <p:ph type="title"/>
          </p:nvPr>
        </p:nvSpPr>
        <p:spPr/>
        <p:txBody>
          <a:bodyPr>
            <a:normAutofit/>
          </a:bodyPr>
          <a:lstStyle/>
          <a:p>
            <a:r>
              <a:rPr lang="en-US" sz="2800" b="1">
                <a:effectLst/>
                <a:latin typeface="Times New Roman" panose="02020603050405020304" pitchFamily="18" charset="0"/>
                <a:ea typeface="Times New Roman" panose="02020603050405020304" pitchFamily="18" charset="0"/>
              </a:rPr>
              <a:t>FUTURE</a:t>
            </a:r>
            <a:r>
              <a:rPr lang="en-US" sz="2800" b="1" spc="-35">
                <a:effectLst/>
                <a:latin typeface="Times New Roman" panose="02020603050405020304" pitchFamily="18" charset="0"/>
                <a:ea typeface="Times New Roman" panose="02020603050405020304" pitchFamily="18" charset="0"/>
              </a:rPr>
              <a:t> </a:t>
            </a:r>
            <a:r>
              <a:rPr lang="en-US" sz="2800" b="1" spc="-10">
                <a:effectLst/>
                <a:latin typeface="Times New Roman" panose="02020603050405020304" pitchFamily="18" charset="0"/>
                <a:ea typeface="Times New Roman" panose="02020603050405020304" pitchFamily="18" charset="0"/>
              </a:rPr>
              <a:t>ENCHANCEMENT</a:t>
            </a:r>
            <a:endParaRPr lang="en-IN" sz="2800"/>
          </a:p>
        </p:txBody>
      </p:sp>
      <p:sp>
        <p:nvSpPr>
          <p:cNvPr id="3" name="Content Placeholder 2">
            <a:extLst>
              <a:ext uri="{FF2B5EF4-FFF2-40B4-BE49-F238E27FC236}">
                <a16:creationId xmlns:a16="http://schemas.microsoft.com/office/drawing/2014/main" id="{40FE83AD-7065-62E4-0FAA-D783FAA8C2CD}"/>
              </a:ext>
            </a:extLst>
          </p:cNvPr>
          <p:cNvSpPr>
            <a:spLocks noGrp="1"/>
          </p:cNvSpPr>
          <p:nvPr>
            <p:ph idx="1"/>
          </p:nvPr>
        </p:nvSpPr>
        <p:spPr>
          <a:xfrm>
            <a:off x="152400" y="1752600"/>
            <a:ext cx="8362950" cy="4525963"/>
          </a:xfrm>
        </p:spPr>
        <p:txBody>
          <a:bodyPr/>
          <a:lstStyle/>
          <a:p>
            <a:pPr marL="538163" marR="233045" indent="0" algn="just">
              <a:lnSpc>
                <a:spcPct val="150000"/>
              </a:lnSpc>
              <a:spcBef>
                <a:spcPts val="1005"/>
              </a:spcBef>
              <a:buNone/>
            </a:pPr>
            <a:r>
              <a:rPr lang="en-US" sz="1800">
                <a:effectLst/>
                <a:latin typeface="Times New Roman" panose="02020603050405020304" pitchFamily="18" charset="0"/>
                <a:ea typeface="Times New Roman" panose="02020603050405020304" pitchFamily="18" charset="0"/>
              </a:rPr>
              <a:t>For the future work, we will investigate how to construct CPVPA on other blockchain systems. Since the main drawback of proofs of work (PoW) is the energy consumption, constructing CPVPA on other blockchain systems (e.g., proofs-of-stake-based blockchain systems) can save energy. However, it requires an elaborated design to achieve the same security guarantee while ensuring the high efficiency. This remains an open research issue that should be further explored.</a:t>
            </a:r>
            <a:endParaRPr lang="en-IN" sz="1800">
              <a:effectLst/>
              <a:latin typeface="Times New Roman" panose="02020603050405020304" pitchFamily="18" charset="0"/>
              <a:ea typeface="Times New Roman" panose="02020603050405020304" pitchFamily="18" charset="0"/>
            </a:endParaRPr>
          </a:p>
          <a:p>
            <a:pPr marL="228600" marR="233045" indent="0" algn="just">
              <a:lnSpc>
                <a:spcPct val="150000"/>
              </a:lnSpc>
              <a:spcBef>
                <a:spcPts val="1005"/>
              </a:spcBef>
              <a:buNone/>
            </a:pPr>
            <a:r>
              <a:rPr lang="en-US" sz="1800">
                <a:effectLst/>
                <a:latin typeface="Times New Roman" panose="02020603050405020304" pitchFamily="18" charset="0"/>
                <a:ea typeface="Times New Roman" panose="02020603050405020304" pitchFamily="18" charset="0"/>
              </a:rPr>
              <a:t> </a:t>
            </a:r>
            <a:endParaRPr lang="en-IN" sz="18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342407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EA6BA-313D-6957-AE4B-A15F4CB04C7A}"/>
              </a:ext>
            </a:extLst>
          </p:cNvPr>
          <p:cNvSpPr>
            <a:spLocks noGrp="1"/>
          </p:cNvSpPr>
          <p:nvPr>
            <p:ph type="title"/>
          </p:nvPr>
        </p:nvSpPr>
        <p:spPr>
          <a:xfrm>
            <a:off x="457200" y="533400"/>
            <a:ext cx="8686800" cy="838200"/>
          </a:xfrm>
        </p:spPr>
        <p:txBody>
          <a:bodyPr>
            <a:normAutofit fontScale="90000"/>
          </a:bodyPr>
          <a:lstStyle/>
          <a:p>
            <a:r>
              <a:rPr lang="en-US" sz="3100" b="1">
                <a:effectLst/>
                <a:latin typeface="Times New Roman" panose="02020603050405020304" pitchFamily="18" charset="0"/>
                <a:ea typeface="Times New Roman" panose="02020603050405020304" pitchFamily="18" charset="0"/>
              </a:rPr>
              <a:t>CONCLUSION</a:t>
            </a:r>
            <a:br>
              <a:rPr lang="en-IN" sz="1800">
                <a:effectLst/>
                <a:latin typeface="Times New Roman" panose="02020603050405020304" pitchFamily="18" charset="0"/>
                <a:ea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BE066F86-4E60-41FF-441E-6332568932F6}"/>
              </a:ext>
            </a:extLst>
          </p:cNvPr>
          <p:cNvSpPr>
            <a:spLocks noGrp="1"/>
          </p:cNvSpPr>
          <p:nvPr>
            <p:ph idx="1"/>
          </p:nvPr>
        </p:nvSpPr>
        <p:spPr>
          <a:xfrm>
            <a:off x="609600" y="1600200"/>
            <a:ext cx="7467600" cy="4525963"/>
          </a:xfrm>
        </p:spPr>
        <p:txBody>
          <a:bodyPr/>
          <a:lstStyle/>
          <a:p>
            <a:pPr marL="0" indent="0" algn="just">
              <a:lnSpc>
                <a:spcPct val="150000"/>
              </a:lnSpc>
              <a:buNone/>
            </a:pPr>
            <a:r>
              <a:rPr lang="en-US" sz="1800">
                <a:solidFill>
                  <a:srgbClr val="000000"/>
                </a:solidFill>
                <a:effectLst/>
                <a:latin typeface="Times New Roman" panose="02020603050405020304" pitchFamily="18" charset="0"/>
                <a:ea typeface="Times New Roman" panose="02020603050405020304" pitchFamily="18" charset="0"/>
              </a:rPr>
              <a:t>Here proposed a certificate less public verification scheme against the procrastinating auditor, namely CPVPA. This proposed work utilizes the on-chain currencies, where verification performed by the auditor is integrated into a transaction on the blockchain of on-chain currencies. Furthermore, the proposed system is free from the certificate management problem. The security analysis demonstrates that CPVPA provides the strongest security guarantee compared with existing schemes. </a:t>
            </a:r>
            <a:endParaRPr lang="en-IN" sz="1800">
              <a:effectLst/>
              <a:latin typeface="Times New Roman" panose="02020603050405020304" pitchFamily="18" charset="0"/>
              <a:ea typeface="Times New Roman" panose="02020603050405020304" pitchFamily="18" charset="0"/>
            </a:endParaRPr>
          </a:p>
          <a:p>
            <a:pPr marL="0" indent="0">
              <a:buNone/>
            </a:pPr>
            <a:endParaRPr lang="en-IN"/>
          </a:p>
        </p:txBody>
      </p:sp>
    </p:spTree>
    <p:extLst>
      <p:ext uri="{BB962C8B-B14F-4D97-AF65-F5344CB8AC3E}">
        <p14:creationId xmlns:p14="http://schemas.microsoft.com/office/powerpoint/2010/main" val="140249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DISADVANTAGE</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250001" y="1524000"/>
            <a:ext cx="8643998" cy="5143536"/>
          </a:xfrm>
        </p:spPr>
        <p:txBody>
          <a:bodyPr>
            <a:normAutofit/>
          </a:bodyPr>
          <a:lstStyle/>
          <a:p>
            <a:pPr lvl="0" algn="just">
              <a:lnSpc>
                <a:spcPct val="150000"/>
              </a:lnSpc>
            </a:pPr>
            <a:r>
              <a:rPr lang="en-IN" sz="2000" dirty="0">
                <a:latin typeface="Times New Roman" pitchFamily="18" charset="0"/>
                <a:cs typeface="Times New Roman" pitchFamily="18" charset="0"/>
              </a:rPr>
              <a:t>Cannot resist a procrastinating auditor who may not perform the data integrity verification on schedule </a:t>
            </a:r>
          </a:p>
          <a:p>
            <a:pPr lvl="0" algn="just">
              <a:lnSpc>
                <a:spcPct val="150000"/>
              </a:lnSpc>
            </a:pPr>
            <a:r>
              <a:rPr lang="en-IN" sz="2000" dirty="0">
                <a:latin typeface="Times New Roman" pitchFamily="18" charset="0"/>
                <a:cs typeface="Times New Roman" pitchFamily="18" charset="0"/>
              </a:rPr>
              <a:t>Deviate from the original objective of public verification schemes.</a:t>
            </a:r>
          </a:p>
          <a:p>
            <a:pPr lvl="0" algn="just">
              <a:lnSpc>
                <a:spcPct val="150000"/>
              </a:lnSpc>
            </a:pPr>
            <a:r>
              <a:rPr lang="en-IN" sz="2000" dirty="0">
                <a:latin typeface="Times New Roman" pitchFamily="18" charset="0"/>
                <a:cs typeface="Times New Roman" pitchFamily="18" charset="0"/>
              </a:rPr>
              <a:t>It might be too late to recover the data loss or damage if the auditor procrastinates on the verification.</a:t>
            </a:r>
          </a:p>
          <a:p>
            <a:pPr lvl="0" algn="just">
              <a:lnSpc>
                <a:spcPct val="150000"/>
              </a:lnSpc>
            </a:pPr>
            <a:r>
              <a:rPr lang="en-IN" sz="2000" dirty="0">
                <a:latin typeface="Times New Roman" pitchFamily="18" charset="0"/>
                <a:cs typeface="Times New Roman" pitchFamily="18" charset="0"/>
              </a:rPr>
              <a:t>The procrastinating auditor also cannot be detected in the public verification schemes, even though malicious auditors can be detected there</a:t>
            </a:r>
          </a:p>
          <a:p>
            <a:pPr lvl="0" algn="just">
              <a:lnSpc>
                <a:spcPct val="150000"/>
              </a:lnSpc>
              <a:buNone/>
            </a:pPr>
            <a:endParaRPr lang="en-IN" sz="2200" dirty="0">
              <a:latin typeface="Times New Roman" pitchFamily="18" charset="0"/>
              <a:cs typeface="Times New Roman" pitchFamily="18" charset="0"/>
            </a:endParaRPr>
          </a:p>
        </p:txBody>
      </p:sp>
    </p:spTree>
    <p:extLst>
      <p:ext uri="{BB962C8B-B14F-4D97-AF65-F5344CB8AC3E}">
        <p14:creationId xmlns:p14="http://schemas.microsoft.com/office/powerpoint/2010/main" val="19697954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A1845-36E2-5DAF-1326-61938B2587D2}"/>
              </a:ext>
            </a:extLst>
          </p:cNvPr>
          <p:cNvSpPr>
            <a:spLocks noGrp="1"/>
          </p:cNvSpPr>
          <p:nvPr>
            <p:ph type="title"/>
          </p:nvPr>
        </p:nvSpPr>
        <p:spPr>
          <a:xfrm>
            <a:off x="447040" y="200660"/>
            <a:ext cx="8686800" cy="838200"/>
          </a:xfrm>
        </p:spPr>
        <p:txBody>
          <a:bodyPr>
            <a:normAutofit fontScale="90000"/>
          </a:bodyPr>
          <a:lstStyle/>
          <a:p>
            <a:r>
              <a:rPr lang="en-US" sz="3100" b="1" spc="-10">
                <a:effectLst/>
                <a:latin typeface="Times New Roman" panose="02020603050405020304" pitchFamily="18" charset="0"/>
                <a:ea typeface="Times New Roman" panose="02020603050405020304" pitchFamily="18" charset="0"/>
              </a:rPr>
              <a:t>REFERENCES</a:t>
            </a:r>
            <a:br>
              <a:rPr lang="en-IN" sz="1800" b="1">
                <a:effectLst/>
                <a:latin typeface="Times New Roman" panose="02020603050405020304" pitchFamily="18" charset="0"/>
                <a:ea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8B670256-80D8-1BF5-E1AF-EE67DFECEB3B}"/>
              </a:ext>
            </a:extLst>
          </p:cNvPr>
          <p:cNvSpPr>
            <a:spLocks noGrp="1"/>
          </p:cNvSpPr>
          <p:nvPr>
            <p:ph idx="1"/>
          </p:nvPr>
        </p:nvSpPr>
        <p:spPr>
          <a:xfrm>
            <a:off x="447040" y="1023620"/>
            <a:ext cx="7886700" cy="4800600"/>
          </a:xfrm>
        </p:spPr>
        <p:txBody>
          <a:bodyPr>
            <a:noAutofit/>
          </a:bodyPr>
          <a:lstStyle/>
          <a:p>
            <a:pPr algn="just">
              <a:lnSpc>
                <a:spcPct val="150000"/>
              </a:lnSpc>
              <a:buNone/>
            </a:pPr>
            <a:r>
              <a:rPr lang="en-US" sz="1600">
                <a:solidFill>
                  <a:srgbClr val="000000"/>
                </a:solidFill>
                <a:effectLst/>
                <a:latin typeface="Times New Roman" panose="02020603050405020304" pitchFamily="18" charset="0"/>
                <a:ea typeface="Times New Roman" panose="02020603050405020304" pitchFamily="18" charset="0"/>
              </a:rPr>
              <a:t>[1] Han, Hongdan, et al. "Accounting and auditing with blockchain technology and artificial Intelligence: A </a:t>
            </a:r>
            <a:r>
              <a:rPr lang="en-US" sz="1600">
                <a:solidFill>
                  <a:srgbClr val="000000"/>
                </a:solidFill>
                <a:effectLst/>
                <a:latin typeface="Times New Roman" panose="02020603050405020304" pitchFamily="18" charset="0"/>
                <a:ea typeface="Calibri" panose="020F0502020204030204" pitchFamily="34" charset="0"/>
              </a:rPr>
              <a:t>literature review." International Journal of Accounting Information Systems 48 (2023): 100598.</a:t>
            </a:r>
            <a:endParaRPr lang="en-IN" sz="1600">
              <a:effectLst/>
              <a:latin typeface="Times New Roman" panose="02020603050405020304" pitchFamily="18" charset="0"/>
              <a:ea typeface="Times New Roman" panose="02020603050405020304" pitchFamily="18" charset="0"/>
            </a:endParaRPr>
          </a:p>
          <a:p>
            <a:pPr algn="just">
              <a:lnSpc>
                <a:spcPct val="150000"/>
              </a:lnSpc>
              <a:buNone/>
            </a:pPr>
            <a:r>
              <a:rPr lang="en-US" sz="1600">
                <a:solidFill>
                  <a:srgbClr val="000000"/>
                </a:solidFill>
                <a:effectLst/>
                <a:latin typeface="Times New Roman" panose="02020603050405020304" pitchFamily="18" charset="0"/>
                <a:ea typeface="Calibri" panose="020F0502020204030204" pitchFamily="34" charset="0"/>
              </a:rPr>
              <a:t>[2] Desplebin, Olivier, Gulliver Lux, and Nicolas Petit. "To be or not to be: blockchain and the future of accounting and auditing.</a:t>
            </a:r>
            <a:r>
              <a:rPr lang="en-US" sz="1600">
                <a:solidFill>
                  <a:srgbClr val="000000"/>
                </a:solidFill>
                <a:effectLst/>
                <a:latin typeface="Times New Roman" panose="02020603050405020304" pitchFamily="18" charset="0"/>
                <a:ea typeface="Times New Roman" panose="02020603050405020304" pitchFamily="18" charset="0"/>
              </a:rPr>
              <a:t>" </a:t>
            </a:r>
            <a:r>
              <a:rPr lang="en-US" sz="1600">
                <a:solidFill>
                  <a:srgbClr val="000000"/>
                </a:solidFill>
                <a:effectLst/>
                <a:latin typeface="Times New Roman" panose="02020603050405020304" pitchFamily="18" charset="0"/>
                <a:ea typeface="Calibri" panose="020F0502020204030204" pitchFamily="34" charset="0"/>
              </a:rPr>
              <a:t>Accounting Perspectives 20.4 (2021): 743-769.</a:t>
            </a:r>
            <a:endParaRPr lang="en-IN" sz="1600">
              <a:effectLst/>
              <a:latin typeface="Times New Roman" panose="02020603050405020304" pitchFamily="18" charset="0"/>
              <a:ea typeface="Times New Roman" panose="02020603050405020304" pitchFamily="18" charset="0"/>
            </a:endParaRPr>
          </a:p>
          <a:p>
            <a:pPr algn="just">
              <a:lnSpc>
                <a:spcPct val="150000"/>
              </a:lnSpc>
              <a:buNone/>
            </a:pPr>
            <a:r>
              <a:rPr lang="en-US" sz="1600">
                <a:solidFill>
                  <a:srgbClr val="000000"/>
                </a:solidFill>
                <a:effectLst/>
                <a:latin typeface="Times New Roman" panose="02020603050405020304" pitchFamily="18" charset="0"/>
                <a:ea typeface="Calibri" panose="020F0502020204030204" pitchFamily="34" charset="0"/>
              </a:rPr>
              <a:t>[3] Han, Haoxiang, et al. "A survey on blockchain-based integrity auditing for cloud data." Digital Communications and Networks 8.5 (2022): 591-603.</a:t>
            </a:r>
            <a:endParaRPr lang="en-IN" sz="1600">
              <a:effectLst/>
              <a:latin typeface="Times New Roman" panose="02020603050405020304" pitchFamily="18" charset="0"/>
              <a:ea typeface="Times New Roman" panose="02020603050405020304" pitchFamily="18" charset="0"/>
            </a:endParaRPr>
          </a:p>
          <a:p>
            <a:pPr algn="just">
              <a:lnSpc>
                <a:spcPct val="150000"/>
              </a:lnSpc>
              <a:buNone/>
            </a:pPr>
            <a:r>
              <a:rPr lang="en-US" sz="1600">
                <a:solidFill>
                  <a:srgbClr val="000000"/>
                </a:solidFill>
                <a:effectLst/>
                <a:latin typeface="Times New Roman" panose="02020603050405020304" pitchFamily="18" charset="0"/>
                <a:ea typeface="Calibri" panose="020F0502020204030204" pitchFamily="34" charset="0"/>
              </a:rPr>
              <a:t>[4] Yawalkar, PrashantMadhukar, et al. "Integrated identity and auditing management using blockchain mechanism." Measurement: Sensors 27 (2023): 100732.</a:t>
            </a:r>
            <a:endParaRPr lang="en-IN" sz="16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600">
                <a:solidFill>
                  <a:srgbClr val="000000"/>
                </a:solidFill>
                <a:effectLst/>
                <a:latin typeface="Times New Roman" panose="02020603050405020304" pitchFamily="18" charset="0"/>
                <a:ea typeface="Calibri" panose="020F0502020204030204" pitchFamily="34" charset="0"/>
              </a:rPr>
              <a:t>[5] Faccia, Alessio, Vishal Pandey, and CharuBanga. "Is permissioned blockchain the key to support the external audit shift to entirely open innovation paradigm?." Journal of Open Innovation: Technology, Market, and Complexity 8.2 (2022): 85.</a:t>
            </a:r>
            <a:endParaRPr lang="en-IN" sz="1600">
              <a:effectLst/>
              <a:latin typeface="Times New Roman" panose="02020603050405020304" pitchFamily="18" charset="0"/>
              <a:ea typeface="Times New Roman" panose="02020603050405020304" pitchFamily="18" charset="0"/>
            </a:endParaRPr>
          </a:p>
          <a:p>
            <a:endParaRPr lang="en-IN" sz="1800"/>
          </a:p>
        </p:txBody>
      </p:sp>
    </p:spTree>
    <p:extLst>
      <p:ext uri="{BB962C8B-B14F-4D97-AF65-F5344CB8AC3E}">
        <p14:creationId xmlns:p14="http://schemas.microsoft.com/office/powerpoint/2010/main" val="2339937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14547-4486-F1B0-50B5-59E3F2065BF9}"/>
              </a:ext>
            </a:extLst>
          </p:cNvPr>
          <p:cNvSpPr>
            <a:spLocks noGrp="1"/>
          </p:cNvSpPr>
          <p:nvPr>
            <p:ph type="title"/>
          </p:nvPr>
        </p:nvSpPr>
        <p:spPr/>
        <p:txBody>
          <a:bodyPr>
            <a:normAutofit/>
          </a:bodyPr>
          <a:lstStyle/>
          <a:p>
            <a:r>
              <a:rPr lang="en-US" sz="2800" b="1" spc="-10">
                <a:effectLst/>
                <a:latin typeface="Times New Roman" panose="02020603050405020304" pitchFamily="18" charset="0"/>
                <a:ea typeface="Times New Roman" panose="02020603050405020304" pitchFamily="18" charset="0"/>
              </a:rPr>
              <a:t>REFERENCES</a:t>
            </a:r>
            <a:endParaRPr lang="en-IN" sz="2800"/>
          </a:p>
        </p:txBody>
      </p:sp>
      <p:sp>
        <p:nvSpPr>
          <p:cNvPr id="3" name="Content Placeholder 2">
            <a:extLst>
              <a:ext uri="{FF2B5EF4-FFF2-40B4-BE49-F238E27FC236}">
                <a16:creationId xmlns:a16="http://schemas.microsoft.com/office/drawing/2014/main" id="{A42795F4-F3EB-B654-31C1-EF01D9A6AA2D}"/>
              </a:ext>
            </a:extLst>
          </p:cNvPr>
          <p:cNvSpPr>
            <a:spLocks noGrp="1"/>
          </p:cNvSpPr>
          <p:nvPr>
            <p:ph idx="1"/>
          </p:nvPr>
        </p:nvSpPr>
        <p:spPr>
          <a:xfrm>
            <a:off x="304800" y="1371600"/>
            <a:ext cx="8686800" cy="5303838"/>
          </a:xfrm>
        </p:spPr>
        <p:txBody>
          <a:bodyPr>
            <a:normAutofit lnSpcReduction="10000"/>
          </a:bodyPr>
          <a:lstStyle/>
          <a:p>
            <a:pPr algn="just">
              <a:lnSpc>
                <a:spcPct val="150000"/>
              </a:lnSpc>
              <a:buNone/>
            </a:pPr>
            <a:r>
              <a:rPr lang="en-US" sz="1800">
                <a:solidFill>
                  <a:srgbClr val="000000"/>
                </a:solidFill>
                <a:effectLst/>
                <a:latin typeface="Times New Roman" panose="02020603050405020304" pitchFamily="18" charset="0"/>
                <a:ea typeface="Calibri" panose="020F0502020204030204" pitchFamily="34" charset="0"/>
              </a:rPr>
              <a:t>[6] Liu, Manlu, et al. "Blockchain's impact on accounting and auditing: a use case on supply chain traceability." Journal of Emerging Technologies in Accounting 19.2 (2022): 105-119.</a:t>
            </a:r>
            <a:endParaRPr lang="en-IN" sz="1800">
              <a:effectLst/>
              <a:latin typeface="Times New Roman" panose="02020603050405020304" pitchFamily="18" charset="0"/>
              <a:ea typeface="Times New Roman" panose="02020603050405020304" pitchFamily="18" charset="0"/>
            </a:endParaRPr>
          </a:p>
          <a:p>
            <a:pPr algn="just">
              <a:lnSpc>
                <a:spcPct val="150000"/>
              </a:lnSpc>
              <a:buNone/>
            </a:pPr>
            <a:r>
              <a:rPr lang="en-US" sz="1800">
                <a:solidFill>
                  <a:srgbClr val="000000"/>
                </a:solidFill>
                <a:effectLst/>
                <a:latin typeface="Times New Roman" panose="02020603050405020304" pitchFamily="18" charset="0"/>
                <a:ea typeface="Calibri" panose="020F0502020204030204" pitchFamily="34" charset="0"/>
              </a:rPr>
              <a:t>[7] Dwivedi, Sanjeev Kumar, Ruhul Amin, and SatyanarayanaVollala. "Design of secured blockchain based decentralized authentication protocol for sensor networks with auditing and accountability." Computer Communications 197 (2023): 124-140.</a:t>
            </a:r>
            <a:endParaRPr lang="en-IN" sz="1800">
              <a:effectLst/>
              <a:latin typeface="Times New Roman" panose="02020603050405020304" pitchFamily="18" charset="0"/>
              <a:ea typeface="Times New Roman" panose="02020603050405020304" pitchFamily="18" charset="0"/>
            </a:endParaRPr>
          </a:p>
          <a:p>
            <a:pPr algn="just">
              <a:lnSpc>
                <a:spcPct val="150000"/>
              </a:lnSpc>
              <a:buNone/>
            </a:pPr>
            <a:r>
              <a:rPr lang="en-US" sz="1800">
                <a:solidFill>
                  <a:srgbClr val="000000"/>
                </a:solidFill>
                <a:effectLst/>
                <a:latin typeface="Times New Roman" panose="02020603050405020304" pitchFamily="18" charset="0"/>
                <a:ea typeface="Calibri" panose="020F0502020204030204" pitchFamily="34" charset="0"/>
              </a:rPr>
              <a:t>[8] Román-Martínez, Isabel, et al. "Blockchain-based service-oriented</a:t>
            </a:r>
            <a:r>
              <a:rPr lang="en-US" sz="1800">
                <a:solidFill>
                  <a:srgbClr val="000000"/>
                </a:solidFill>
                <a:effectLst/>
                <a:latin typeface="Times New Roman" panose="02020603050405020304" pitchFamily="18" charset="0"/>
                <a:ea typeface="Times New Roman" panose="02020603050405020304" pitchFamily="18" charset="0"/>
              </a:rPr>
              <a:t> architecture for consent management, access control, and auditing." </a:t>
            </a:r>
            <a:r>
              <a:rPr lang="en-US" sz="1800" i="1">
                <a:solidFill>
                  <a:srgbClr val="000000"/>
                </a:solidFill>
                <a:effectLst/>
                <a:latin typeface="Times New Roman" panose="02020603050405020304" pitchFamily="18" charset="0"/>
                <a:ea typeface="Times New Roman" panose="02020603050405020304" pitchFamily="18" charset="0"/>
              </a:rPr>
              <a:t>IEEE Access</a:t>
            </a:r>
            <a:r>
              <a:rPr lang="en-US" sz="1800">
                <a:solidFill>
                  <a:srgbClr val="000000"/>
                </a:solidFill>
                <a:effectLst/>
                <a:latin typeface="Times New Roman" panose="02020603050405020304" pitchFamily="18" charset="0"/>
                <a:ea typeface="Times New Roman" panose="02020603050405020304" pitchFamily="18" charset="0"/>
              </a:rPr>
              <a:t> 11 (2023): 12727-12741.</a:t>
            </a:r>
            <a:endParaRPr lang="en-IN" sz="1800">
              <a:effectLst/>
              <a:latin typeface="Times New Roman" panose="02020603050405020304" pitchFamily="18" charset="0"/>
              <a:ea typeface="Times New Roman" panose="02020603050405020304" pitchFamily="18" charset="0"/>
            </a:endParaRPr>
          </a:p>
          <a:p>
            <a:pPr algn="just">
              <a:lnSpc>
                <a:spcPct val="150000"/>
              </a:lnSpc>
              <a:buNone/>
            </a:pPr>
            <a:r>
              <a:rPr lang="en-US" sz="1800">
                <a:solidFill>
                  <a:srgbClr val="000000"/>
                </a:solidFill>
                <a:effectLst/>
                <a:latin typeface="Times New Roman" panose="02020603050405020304" pitchFamily="18" charset="0"/>
                <a:ea typeface="Times New Roman" panose="02020603050405020304" pitchFamily="18" charset="0"/>
              </a:rPr>
              <a:t>[9] </a:t>
            </a:r>
            <a:r>
              <a:rPr lang="en-US" sz="1800">
                <a:solidFill>
                  <a:srgbClr val="000000"/>
                </a:solidFill>
                <a:effectLst/>
                <a:latin typeface="Times New Roman" panose="02020603050405020304" pitchFamily="18" charset="0"/>
                <a:ea typeface="Calibri" panose="020F0502020204030204" pitchFamily="34" charset="0"/>
              </a:rPr>
              <a:t>Stodt, Jan, et al. "Security audit of a blockchain-based industrial application platform." Algorithms 14.4 (2021): 121.</a:t>
            </a:r>
            <a:endParaRPr lang="en-IN" sz="180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1800">
                <a:solidFill>
                  <a:srgbClr val="000000"/>
                </a:solidFill>
                <a:effectLst/>
                <a:latin typeface="Times New Roman" panose="02020603050405020304" pitchFamily="18" charset="0"/>
                <a:ea typeface="Calibri" panose="020F0502020204030204" pitchFamily="34" charset="0"/>
              </a:rPr>
              <a:t>[10] Moura de Carvalho, Rubens, Helena Coelho Inácio, and Rui Pedro Figueiredo Marques.  "Ledger to ledger: off-and on-chain</a:t>
            </a:r>
            <a:r>
              <a:rPr lang="en-US" sz="1800">
                <a:solidFill>
                  <a:srgbClr val="000000"/>
                </a:solidFill>
                <a:effectLst/>
                <a:latin typeface="Times New Roman" panose="02020603050405020304" pitchFamily="18" charset="0"/>
                <a:ea typeface="Times New Roman" panose="02020603050405020304" pitchFamily="18" charset="0"/>
              </a:rPr>
              <a:t> auditing of stablecoin." </a:t>
            </a:r>
            <a:r>
              <a:rPr lang="en-US" sz="1800" i="1">
                <a:solidFill>
                  <a:srgbClr val="000000"/>
                </a:solidFill>
                <a:effectLst/>
                <a:latin typeface="Times New Roman" panose="02020603050405020304" pitchFamily="18" charset="0"/>
                <a:ea typeface="Times New Roman" panose="02020603050405020304" pitchFamily="18" charset="0"/>
              </a:rPr>
              <a:t>International Journal of </a:t>
            </a:r>
            <a:r>
              <a:rPr lang="en-US" sz="1800">
                <a:solidFill>
                  <a:srgbClr val="000000"/>
                </a:solidFill>
                <a:effectLst/>
                <a:latin typeface="Times New Roman" panose="02020603050405020304" pitchFamily="18" charset="0"/>
                <a:ea typeface="Calibri" panose="020F0502020204030204" pitchFamily="34" charset="0"/>
              </a:rPr>
              <a:t>Digital Accounting Research 22 (2022).</a:t>
            </a:r>
            <a:endParaRPr lang="en-IN" sz="1800">
              <a:effectLst/>
              <a:latin typeface="Times New Roman" panose="02020603050405020304" pitchFamily="18" charset="0"/>
              <a:ea typeface="Times New Roman" panose="02020603050405020304" pitchFamily="18" charset="0"/>
            </a:endParaRPr>
          </a:p>
          <a:p>
            <a:endParaRPr lang="en-IN"/>
          </a:p>
        </p:txBody>
      </p:sp>
    </p:spTree>
    <p:extLst>
      <p:ext uri="{BB962C8B-B14F-4D97-AF65-F5344CB8AC3E}">
        <p14:creationId xmlns:p14="http://schemas.microsoft.com/office/powerpoint/2010/main" val="88584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0"/>
            <a:ext cx="8686800" cy="1905000"/>
          </a:xfrm>
        </p:spPr>
        <p:txBody>
          <a:bodyPr/>
          <a:lstStyle/>
          <a:p>
            <a:pPr algn="ctr"/>
            <a:r>
              <a:rPr lang="en-US" b="1">
                <a:latin typeface="Times New Roman" pitchFamily="18" charset="0"/>
                <a:cs typeface="Times New Roman" pitchFamily="18" charset="0"/>
              </a:rPr>
              <a:t>THANK YOU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PROPOSED SYSTEM</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170000"/>
              </a:lnSpc>
            </a:pPr>
            <a:r>
              <a:rPr lang="en-US" sz="1700" dirty="0">
                <a:latin typeface="Times New Roman" pitchFamily="18" charset="0"/>
                <a:cs typeface="Times New Roman" pitchFamily="18" charset="0"/>
              </a:rPr>
              <a:t>In this proposed work the first certificate less public data integrity verification scheme (CPVPA) was implemented that resists malicious and procrastinating auditors. </a:t>
            </a:r>
          </a:p>
          <a:p>
            <a:pPr algn="just">
              <a:lnSpc>
                <a:spcPct val="170000"/>
              </a:lnSpc>
            </a:pPr>
            <a:r>
              <a:rPr lang="en-US" sz="1700" dirty="0">
                <a:latin typeface="Times New Roman" pitchFamily="18" charset="0"/>
                <a:cs typeface="Times New Roman" pitchFamily="18" charset="0"/>
              </a:rPr>
              <a:t>The key idea behind CPVPA is to use blockchain technology, which provides a tamper-proofing and distributed way to conduct transactions without a central authority (i.e., bank). </a:t>
            </a:r>
          </a:p>
          <a:p>
            <a:pPr algn="just">
              <a:lnSpc>
                <a:spcPct val="170000"/>
              </a:lnSpc>
            </a:pPr>
            <a:r>
              <a:rPr lang="en-US" sz="1700" dirty="0">
                <a:latin typeface="Times New Roman" pitchFamily="18" charset="0"/>
                <a:cs typeface="Times New Roman" pitchFamily="18" charset="0"/>
              </a:rPr>
              <a:t>The proposed scheme also supports public auditing using a TPA (Third Party Auditor) to help low-powered clients. </a:t>
            </a:r>
          </a:p>
          <a:p>
            <a:pPr algn="just">
              <a:lnSpc>
                <a:spcPct val="170000"/>
              </a:lnSpc>
            </a:pPr>
            <a:r>
              <a:rPr lang="en-US" sz="1700" dirty="0">
                <a:latin typeface="Times New Roman" pitchFamily="18" charset="0"/>
                <a:cs typeface="Times New Roman" pitchFamily="18" charset="0"/>
              </a:rPr>
              <a:t>The proposed scheme satisfies all fundamental security requirements, and is more efficient than the existing schemes that are designed to support deduplication and public auditing at the same time.</a:t>
            </a:r>
          </a:p>
        </p:txBody>
      </p:sp>
    </p:spTree>
    <p:extLst>
      <p:ext uri="{BB962C8B-B14F-4D97-AF65-F5344CB8AC3E}">
        <p14:creationId xmlns:p14="http://schemas.microsoft.com/office/powerpoint/2010/main" val="610015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itchFamily="18" charset="0"/>
                <a:cs typeface="Times New Roman" pitchFamily="18" charset="0"/>
              </a:rPr>
              <a:t>ADVANTAGES</a:t>
            </a:r>
            <a:endParaRPr lang="en-IN"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5257800"/>
          </a:xfrm>
        </p:spPr>
        <p:txBody>
          <a:bodyPr>
            <a:noAutofit/>
          </a:bodyPr>
          <a:lstStyle/>
          <a:p>
            <a:pPr algn="just">
              <a:lnSpc>
                <a:spcPct val="170000"/>
              </a:lnSpc>
            </a:pPr>
            <a:r>
              <a:rPr lang="en-US" sz="1700" dirty="0">
                <a:latin typeface="Times New Roman" pitchFamily="18" charset="0"/>
                <a:cs typeface="Times New Roman" pitchFamily="18" charset="0"/>
              </a:rPr>
              <a:t>Allows the cloud server to prove that the outsourced data is well maintained.</a:t>
            </a:r>
          </a:p>
          <a:p>
            <a:pPr algn="just">
              <a:lnSpc>
                <a:spcPct val="170000"/>
              </a:lnSpc>
            </a:pPr>
            <a:r>
              <a:rPr lang="en-US" sz="1700" dirty="0">
                <a:latin typeface="Times New Roman" pitchFamily="18" charset="0"/>
                <a:cs typeface="Times New Roman" pitchFamily="18" charset="0"/>
              </a:rPr>
              <a:t>The communication and computation overhead should be as efficient as possible.</a:t>
            </a:r>
          </a:p>
          <a:p>
            <a:pPr algn="just">
              <a:lnSpc>
                <a:spcPct val="170000"/>
              </a:lnSpc>
            </a:pPr>
            <a:r>
              <a:rPr lang="en-US" sz="1700" dirty="0">
                <a:latin typeface="Times New Roman" pitchFamily="18" charset="0"/>
                <a:cs typeface="Times New Roman" pitchFamily="18" charset="0"/>
              </a:rPr>
              <a:t>Collusion between any two participants cannot break the security of the proposed scheme.</a:t>
            </a:r>
          </a:p>
        </p:txBody>
      </p:sp>
    </p:spTree>
    <p:extLst>
      <p:ext uri="{BB962C8B-B14F-4D97-AF65-F5344CB8AC3E}">
        <p14:creationId xmlns:p14="http://schemas.microsoft.com/office/powerpoint/2010/main" val="321453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741" y="285728"/>
            <a:ext cx="8472518" cy="725470"/>
          </a:xfrm>
        </p:spPr>
        <p:txBody>
          <a:bodyPr/>
          <a:lstStyle/>
          <a:p>
            <a:r>
              <a:rPr lang="en-US" sz="3000" dirty="0">
                <a:effectLst>
                  <a:outerShdw blurRad="38100" dist="38100" dir="2700000" algn="tl">
                    <a:srgbClr val="000000">
                      <a:alpha val="43137"/>
                    </a:srgbClr>
                  </a:outerShdw>
                </a:effectLst>
                <a:latin typeface="Times New Roman" pitchFamily="18" charset="0"/>
                <a:cs typeface="Times New Roman" pitchFamily="18" charset="0"/>
              </a:rPr>
              <a:t>SYSTEM REQUIREMENTS</a:t>
            </a:r>
            <a:endParaRPr lang="en-IN" sz="3000" dirty="0">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Content Placeholder 2"/>
          <p:cNvSpPr>
            <a:spLocks noGrp="1"/>
          </p:cNvSpPr>
          <p:nvPr>
            <p:ph idx="1"/>
          </p:nvPr>
        </p:nvSpPr>
        <p:spPr>
          <a:xfrm>
            <a:off x="685800" y="928670"/>
            <a:ext cx="8643998" cy="5643602"/>
          </a:xfrm>
        </p:spPr>
        <p:txBody>
          <a:bodyPr>
            <a:normAutofit/>
          </a:bodyPr>
          <a:lstStyle/>
          <a:p>
            <a:pPr marL="342900" lvl="1" indent="-342900" algn="just">
              <a:lnSpc>
                <a:spcPct val="160000"/>
              </a:lnSpc>
              <a:buNone/>
            </a:pPr>
            <a:r>
              <a:rPr lang="en-IN" sz="1600" b="1" dirty="0">
                <a:latin typeface="Times New Roman" pitchFamily="18" charset="0"/>
                <a:cs typeface="Times New Roman" pitchFamily="18" charset="0"/>
              </a:rPr>
              <a:t>HARDWARE REQUIREMENTS</a:t>
            </a:r>
            <a:endParaRPr lang="en-IN" sz="1600" dirty="0">
              <a:latin typeface="Times New Roman" pitchFamily="18" charset="0"/>
              <a:cs typeface="Times New Roman" pitchFamily="18" charset="0"/>
            </a:endParaRPr>
          </a:p>
          <a:p>
            <a:pPr lvl="0" algn="just">
              <a:lnSpc>
                <a:spcPct val="160000"/>
              </a:lnSpc>
            </a:pPr>
            <a:r>
              <a:rPr lang="en-US" sz="1600" dirty="0">
                <a:latin typeface="Times New Roman" pitchFamily="18" charset="0"/>
                <a:cs typeface="Times New Roman" pitchFamily="18" charset="0"/>
              </a:rPr>
              <a:t>Processor        	: Dual core processor 2.6.0 GHZ</a:t>
            </a:r>
            <a:endParaRPr lang="en-IN" sz="1600" dirty="0">
              <a:latin typeface="Times New Roman" pitchFamily="18" charset="0"/>
              <a:cs typeface="Times New Roman" pitchFamily="18" charset="0"/>
            </a:endParaRPr>
          </a:p>
          <a:p>
            <a:pPr lvl="0" algn="just">
              <a:lnSpc>
                <a:spcPct val="160000"/>
              </a:lnSpc>
            </a:pPr>
            <a:r>
              <a:rPr lang="en-US" sz="1600" dirty="0">
                <a:latin typeface="Times New Roman" pitchFamily="18" charset="0"/>
                <a:cs typeface="Times New Roman" pitchFamily="18" charset="0"/>
              </a:rPr>
              <a:t>RAM  		: 4 GB</a:t>
            </a:r>
            <a:endParaRPr lang="en-IN" sz="1600" dirty="0">
              <a:latin typeface="Times New Roman" pitchFamily="18" charset="0"/>
              <a:cs typeface="Times New Roman" pitchFamily="18" charset="0"/>
            </a:endParaRPr>
          </a:p>
          <a:p>
            <a:pPr lvl="0" algn="just">
              <a:lnSpc>
                <a:spcPct val="160000"/>
              </a:lnSpc>
            </a:pPr>
            <a:r>
              <a:rPr lang="en-US" sz="1600" dirty="0">
                <a:latin typeface="Times New Roman" pitchFamily="18" charset="0"/>
                <a:cs typeface="Times New Roman" pitchFamily="18" charset="0"/>
              </a:rPr>
              <a:t>Hard disk        	: 320 GB</a:t>
            </a:r>
            <a:endParaRPr lang="en-IN" sz="1600" dirty="0">
              <a:latin typeface="Times New Roman" pitchFamily="18" charset="0"/>
              <a:cs typeface="Times New Roman" pitchFamily="18" charset="0"/>
            </a:endParaRPr>
          </a:p>
          <a:p>
            <a:pPr lvl="0" algn="just">
              <a:lnSpc>
                <a:spcPct val="160000"/>
              </a:lnSpc>
            </a:pPr>
            <a:r>
              <a:rPr lang="en-US" sz="1600" dirty="0">
                <a:latin typeface="Times New Roman" pitchFamily="18" charset="0"/>
                <a:cs typeface="Times New Roman" pitchFamily="18" charset="0"/>
              </a:rPr>
              <a:t>Keyboard        	: Standard keyboard</a:t>
            </a:r>
            <a:endParaRPr lang="en-IN" sz="1600" dirty="0">
              <a:latin typeface="Times New Roman" pitchFamily="18" charset="0"/>
              <a:cs typeface="Times New Roman" pitchFamily="18" charset="0"/>
            </a:endParaRPr>
          </a:p>
          <a:p>
            <a:pPr lvl="0" algn="just">
              <a:lnSpc>
                <a:spcPct val="160000"/>
              </a:lnSpc>
            </a:pPr>
            <a:r>
              <a:rPr lang="en-US" sz="1600" dirty="0">
                <a:latin typeface="Times New Roman" pitchFamily="18" charset="0"/>
                <a:cs typeface="Times New Roman" pitchFamily="18" charset="0"/>
              </a:rPr>
              <a:t>Monitor           	:  15 inch color monitor</a:t>
            </a:r>
            <a:endParaRPr lang="en-IN" sz="1600" dirty="0">
              <a:latin typeface="Times New Roman" pitchFamily="18" charset="0"/>
              <a:cs typeface="Times New Roman" pitchFamily="18" charset="0"/>
            </a:endParaRPr>
          </a:p>
          <a:p>
            <a:pPr marL="342900" lvl="1" indent="-342900" algn="just">
              <a:lnSpc>
                <a:spcPct val="160000"/>
              </a:lnSpc>
              <a:buNone/>
            </a:pPr>
            <a:r>
              <a:rPr lang="en-IN" sz="1600" b="1" dirty="0">
                <a:latin typeface="Times New Roman" pitchFamily="18" charset="0"/>
                <a:cs typeface="Times New Roman" pitchFamily="18" charset="0"/>
              </a:rPr>
              <a:t>SOFTWARE REQUIREMENTS </a:t>
            </a:r>
            <a:endParaRPr lang="en-IN" sz="1600" dirty="0">
              <a:latin typeface="Times New Roman" pitchFamily="18" charset="0"/>
              <a:cs typeface="Times New Roman" pitchFamily="18" charset="0"/>
            </a:endParaRPr>
          </a:p>
          <a:p>
            <a:pPr lvl="0" algn="just">
              <a:lnSpc>
                <a:spcPct val="160000"/>
              </a:lnSpc>
            </a:pPr>
            <a:r>
              <a:rPr lang="en-IN" sz="1600" dirty="0">
                <a:latin typeface="Times New Roman" pitchFamily="18" charset="0"/>
                <a:cs typeface="Times New Roman" pitchFamily="18" charset="0"/>
              </a:rPr>
              <a:t>Operating system	: Windows OS </a:t>
            </a:r>
          </a:p>
          <a:p>
            <a:pPr lvl="0" algn="just">
              <a:lnSpc>
                <a:spcPct val="160000"/>
              </a:lnSpc>
            </a:pPr>
            <a:r>
              <a:rPr lang="en-IN" sz="1600" dirty="0">
                <a:latin typeface="Times New Roman" pitchFamily="18" charset="0"/>
                <a:cs typeface="Times New Roman" pitchFamily="18" charset="0"/>
              </a:rPr>
              <a:t>Back End          	: Python </a:t>
            </a:r>
          </a:p>
          <a:p>
            <a:pPr lvl="0" algn="just">
              <a:lnSpc>
                <a:spcPct val="160000"/>
              </a:lnSpc>
            </a:pPr>
            <a:r>
              <a:rPr lang="en-IN" sz="1600" dirty="0">
                <a:latin typeface="Times New Roman" pitchFamily="18" charset="0"/>
                <a:cs typeface="Times New Roman" pitchFamily="18" charset="0"/>
              </a:rPr>
              <a:t>Database           	: SQL SERVER</a:t>
            </a:r>
          </a:p>
          <a:p>
            <a:pPr lvl="0" algn="just">
              <a:lnSpc>
                <a:spcPct val="160000"/>
              </a:lnSpc>
            </a:pPr>
            <a:r>
              <a:rPr lang="en-IN" sz="1600" dirty="0">
                <a:latin typeface="Times New Roman" pitchFamily="18" charset="0"/>
                <a:cs typeface="Times New Roman" pitchFamily="18" charset="0"/>
              </a:rPr>
              <a:t>IDLE	</a:t>
            </a:r>
            <a:r>
              <a:rPr lang="en-IN" sz="1600">
                <a:latin typeface="Times New Roman" pitchFamily="18" charset="0"/>
                <a:cs typeface="Times New Roman" pitchFamily="18" charset="0"/>
              </a:rPr>
              <a:t>	              : </a:t>
            </a:r>
            <a:r>
              <a:rPr lang="en-IN" sz="1600" dirty="0">
                <a:latin typeface="Times New Roman" pitchFamily="18" charset="0"/>
                <a:cs typeface="Times New Roman" pitchFamily="18" charset="0"/>
              </a:rPr>
              <a:t>PyCharm</a:t>
            </a:r>
          </a:p>
          <a:p>
            <a:pPr algn="just">
              <a:lnSpc>
                <a:spcPct val="160000"/>
              </a:lnSpc>
            </a:pPr>
            <a:endParaRPr lang="en-IN" sz="1600" dirty="0">
              <a:latin typeface="Times New Roman" pitchFamily="18" charset="0"/>
              <a:cs typeface="Times New Roman" pitchFamily="18" charset="0"/>
            </a:endParaRPr>
          </a:p>
        </p:txBody>
      </p:sp>
    </p:spTree>
    <p:extLst>
      <p:ext uri="{BB962C8B-B14F-4D97-AF65-F5344CB8AC3E}">
        <p14:creationId xmlns:p14="http://schemas.microsoft.com/office/powerpoint/2010/main" val="775569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46B9-DE70-0895-1526-EBE42A22A9FA}"/>
              </a:ext>
            </a:extLst>
          </p:cNvPr>
          <p:cNvSpPr>
            <a:spLocks noGrp="1"/>
          </p:cNvSpPr>
          <p:nvPr>
            <p:ph type="title"/>
          </p:nvPr>
        </p:nvSpPr>
        <p:spPr/>
        <p:txBody>
          <a:bodyPr>
            <a:normAutofit/>
          </a:bodyPr>
          <a:lstStyle/>
          <a:p>
            <a:r>
              <a:rPr lang="en-US" sz="2400" b="1">
                <a:latin typeface="Times New Roman" panose="02020603050405020304" pitchFamily="18" charset="0"/>
                <a:cs typeface="Times New Roman" panose="02020603050405020304" pitchFamily="18" charset="0"/>
              </a:rPr>
              <a:t>ALGORITHM</a:t>
            </a:r>
            <a:endParaRPr lang="en-IN" sz="2400" b="1">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E9CD3A-DA36-B080-6C21-DACA33B41928}"/>
              </a:ext>
            </a:extLst>
          </p:cNvPr>
          <p:cNvSpPr>
            <a:spLocks noGrp="1"/>
          </p:cNvSpPr>
          <p:nvPr>
            <p:ph idx="1"/>
          </p:nvPr>
        </p:nvSpPr>
        <p:spPr>
          <a:xfrm>
            <a:off x="838200" y="1524000"/>
            <a:ext cx="7886700" cy="4351338"/>
          </a:xfrm>
        </p:spPr>
        <p:txBody>
          <a:bodyPr/>
          <a:lstStyle/>
          <a:p>
            <a:pPr algn="just">
              <a:lnSpc>
                <a:spcPct val="200000"/>
              </a:lnSpc>
            </a:pPr>
            <a:r>
              <a:rPr lang="en-IN">
                <a:latin typeface="Times New Roman" panose="02020603050405020304" pitchFamily="18" charset="0"/>
                <a:cs typeface="Times New Roman" panose="02020603050405020304" pitchFamily="18" charset="0"/>
              </a:rPr>
              <a:t>SHA-256 Hashing Algorithm – For data integrity.</a:t>
            </a:r>
          </a:p>
          <a:p>
            <a:pPr algn="just">
              <a:lnSpc>
                <a:spcPct val="200000"/>
              </a:lnSpc>
            </a:pPr>
            <a:r>
              <a:rPr lang="en-IN">
                <a:latin typeface="Times New Roman" panose="02020603050405020304" pitchFamily="18" charset="0"/>
                <a:cs typeface="Times New Roman" panose="02020603050405020304" pitchFamily="18" charset="0"/>
              </a:rPr>
              <a:t>AES (Advanced Encryption Standard) – For file encryption.</a:t>
            </a:r>
          </a:p>
          <a:p>
            <a:pPr algn="just">
              <a:lnSpc>
                <a:spcPct val="200000"/>
              </a:lnSpc>
            </a:pPr>
            <a:r>
              <a:rPr lang="en-IN">
                <a:latin typeface="Times New Roman" panose="02020603050405020304" pitchFamily="18" charset="0"/>
                <a:cs typeface="Times New Roman" panose="02020603050405020304" pitchFamily="18" charset="0"/>
              </a:rPr>
              <a:t>Blockchain Transaction Protocol – For recording verification results.</a:t>
            </a:r>
          </a:p>
        </p:txBody>
      </p:sp>
    </p:spTree>
    <p:extLst>
      <p:ext uri="{BB962C8B-B14F-4D97-AF65-F5344CB8AC3E}">
        <p14:creationId xmlns:p14="http://schemas.microsoft.com/office/powerpoint/2010/main" val="2793017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TotalTime>
  <Words>1965</Words>
  <Application>Microsoft Office PowerPoint</Application>
  <PresentationFormat>On-screen Show (4:3)</PresentationFormat>
  <Paragraphs>201</Paragraphs>
  <Slides>52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Times New Roman</vt:lpstr>
      <vt:lpstr>Office Theme</vt:lpstr>
      <vt:lpstr>ROBUST BLOCKCHAIN ENABLED DATA STORAGE AND CLOUD-BASED INTEGRITY AUDITING FOR ENHANCED SECURITY.</vt:lpstr>
      <vt:lpstr>ABSTRACT</vt:lpstr>
      <vt:lpstr>LITERATURE SURVEY</vt:lpstr>
      <vt:lpstr>EXISTING SYSTEM</vt:lpstr>
      <vt:lpstr>DISADVANTAGE</vt:lpstr>
      <vt:lpstr>PROPOSED SYSTEM</vt:lpstr>
      <vt:lpstr>ADVANTAGES</vt:lpstr>
      <vt:lpstr>SYSTEM REQUIREMENTS</vt:lpstr>
      <vt:lpstr>ALGORITHM</vt:lpstr>
      <vt:lpstr>SYSTEM ARCHITECTURE</vt:lpstr>
      <vt:lpstr>DATA FLOW DIAGRAM-LEVEL 0</vt:lpstr>
      <vt:lpstr>DATA FLOW DIAGRAM-LEVEL 1</vt:lpstr>
      <vt:lpstr>DATA FLOW DIAGRAM-LEVEL 2</vt:lpstr>
      <vt:lpstr>DATA FLOW DIAGRAM-LEVEL 3</vt:lpstr>
      <vt:lpstr>UML DIAGRAMS-USECASE DIAGRAM</vt:lpstr>
      <vt:lpstr>CLASS DIAGRAM</vt:lpstr>
      <vt:lpstr>COLLABORATION DIAGRAM</vt:lpstr>
      <vt:lpstr>SEQUENCE DIAGRAM</vt:lpstr>
      <vt:lpstr>ACTIVITY DIAGRAM</vt:lpstr>
      <vt:lpstr>MODULES</vt:lpstr>
      <vt:lpstr>MODULE DESCRIPTION</vt:lpstr>
      <vt:lpstr>MODULE DESCRIPTION</vt:lpstr>
      <vt:lpstr>MODULE DESCRIPTION</vt:lpstr>
      <vt:lpstr>MODULE DESCRIPTION</vt:lpstr>
      <vt:lpstr>MODULE DESCRIPTION</vt:lpstr>
      <vt:lpstr>MODULE DESCRIPTION</vt:lpstr>
      <vt:lpstr>   New Owner </vt:lpstr>
      <vt:lpstr>User Information</vt:lpstr>
      <vt:lpstr>Home Page </vt:lpstr>
      <vt:lpstr>User Info </vt:lpstr>
      <vt:lpstr>Owner Information</vt:lpstr>
      <vt:lpstr>Owner Login </vt:lpstr>
      <vt:lpstr>Owner Home </vt:lpstr>
      <vt:lpstr>Owner File Upload</vt:lpstr>
      <vt:lpstr>Owner File Upload </vt:lpstr>
      <vt:lpstr>Upload File Information </vt:lpstr>
      <vt:lpstr>User Login Key</vt:lpstr>
      <vt:lpstr>User Login</vt:lpstr>
      <vt:lpstr>Personal Information</vt:lpstr>
      <vt:lpstr>Search File </vt:lpstr>
      <vt:lpstr>Approved File Information </vt:lpstr>
      <vt:lpstr>Download File Information </vt:lpstr>
      <vt:lpstr>Approved file </vt:lpstr>
      <vt:lpstr>Decrypt key </vt:lpstr>
      <vt:lpstr>Download to Approved File </vt:lpstr>
      <vt:lpstr>Decrypt key </vt:lpstr>
      <vt:lpstr>Download File</vt:lpstr>
      <vt:lpstr>FUTURE ENCHANCEMENT</vt:lpstr>
      <vt:lpstr>CONCLUSION </vt:lpstr>
      <vt:lpstr>REFERENCES </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revathyv</dc:creator>
  <cp:lastModifiedBy>ragulanastrajm@outlook.com</cp:lastModifiedBy>
  <cp:revision>15</cp:revision>
  <dcterms:created xsi:type="dcterms:W3CDTF">2025-03-05T05:56:57Z</dcterms:created>
  <dcterms:modified xsi:type="dcterms:W3CDTF">2025-05-29T05:37:08Z</dcterms:modified>
</cp:coreProperties>
</file>