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F5D2C5-C02C-467C-9E00-5CE326A0D78C}">
          <p14:sldIdLst>
            <p14:sldId id="258"/>
          </p14:sldIdLst>
        </p14:section>
        <p14:section name="Untitled Section" id="{753AD586-82CF-42B2-844B-B220841F23EC}">
          <p14:sldIdLst>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40C9F-C098-4BFC-A2E3-A6B3B197B12B}" v="65" dt="2024-07-30T08:08:34.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3665D-D8DA-417B-8027-1AF75A76D93E}"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35026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3665D-D8DA-417B-8027-1AF75A76D93E}"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243575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3665D-D8DA-417B-8027-1AF75A76D93E}"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5A681-3544-4457-A6C1-13638C7AA22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3378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3665D-D8DA-417B-8027-1AF75A76D93E}"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644779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3665D-D8DA-417B-8027-1AF75A76D93E}"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5A681-3544-4457-A6C1-13638C7AA2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4778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3665D-D8DA-417B-8027-1AF75A76D93E}"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2017407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3665D-D8DA-417B-8027-1AF75A76D93E}"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183589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3665D-D8DA-417B-8027-1AF75A76D93E}"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193361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3665D-D8DA-417B-8027-1AF75A76D93E}"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326336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3665D-D8DA-417B-8027-1AF75A76D93E}"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2485328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3665D-D8DA-417B-8027-1AF75A76D93E}"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119175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3665D-D8DA-417B-8027-1AF75A76D93E}"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336447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3665D-D8DA-417B-8027-1AF75A76D93E}"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384999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3665D-D8DA-417B-8027-1AF75A76D93E}"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272231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3665D-D8DA-417B-8027-1AF75A76D93E}"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337107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23665D-D8DA-417B-8027-1AF75A76D93E}"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5A681-3544-4457-A6C1-13638C7AA22D}" type="slidenum">
              <a:rPr lang="en-IN" smtClean="0"/>
              <a:t>‹#›</a:t>
            </a:fld>
            <a:endParaRPr lang="en-IN"/>
          </a:p>
        </p:txBody>
      </p:sp>
    </p:spTree>
    <p:extLst>
      <p:ext uri="{BB962C8B-B14F-4D97-AF65-F5344CB8AC3E}">
        <p14:creationId xmlns:p14="http://schemas.microsoft.com/office/powerpoint/2010/main" val="203605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23665D-D8DA-417B-8027-1AF75A76D93E}" type="datetimeFigureOut">
              <a:rPr lang="en-IN" smtClean="0"/>
              <a:t>01-08-2024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15A681-3544-4457-A6C1-13638C7AA22D}" type="slidenum">
              <a:rPr lang="en-IN" smtClean="0"/>
              <a:t>‹#›</a:t>
            </a:fld>
            <a:endParaRPr lang="en-IN"/>
          </a:p>
        </p:txBody>
      </p:sp>
    </p:spTree>
    <p:extLst>
      <p:ext uri="{BB962C8B-B14F-4D97-AF65-F5344CB8AC3E}">
        <p14:creationId xmlns:p14="http://schemas.microsoft.com/office/powerpoint/2010/main" val="400360755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E947F-8DC1-EE01-0EE6-969BF7EB847D}"/>
              </a:ext>
            </a:extLst>
          </p:cNvPr>
          <p:cNvSpPr>
            <a:spLocks noGrp="1"/>
          </p:cNvSpPr>
          <p:nvPr>
            <p:ph type="title"/>
          </p:nvPr>
        </p:nvSpPr>
        <p:spPr>
          <a:xfrm>
            <a:off x="1024128" y="585216"/>
            <a:ext cx="9720072" cy="457003"/>
          </a:xfrm>
        </p:spPr>
        <p:txBody>
          <a:bodyPr>
            <a:normAutofit fontScale="90000"/>
          </a:bodyPr>
          <a:lstStyle/>
          <a:p>
            <a:r>
              <a:rPr lang="en-IN" dirty="0">
                <a:latin typeface="Bodoni MT" panose="02070603080606020203" pitchFamily="18" charset="0"/>
              </a:rPr>
              <a:t>HOUSING DATA SET</a:t>
            </a:r>
          </a:p>
        </p:txBody>
      </p:sp>
      <p:sp>
        <p:nvSpPr>
          <p:cNvPr id="6" name="Content Placeholder 5">
            <a:extLst>
              <a:ext uri="{FF2B5EF4-FFF2-40B4-BE49-F238E27FC236}">
                <a16:creationId xmlns:a16="http://schemas.microsoft.com/office/drawing/2014/main" id="{97E758CC-840E-9E7F-B966-4509DAE8BE6C}"/>
              </a:ext>
            </a:extLst>
          </p:cNvPr>
          <p:cNvSpPr>
            <a:spLocks noGrp="1"/>
          </p:cNvSpPr>
          <p:nvPr>
            <p:ph idx="1"/>
          </p:nvPr>
        </p:nvSpPr>
        <p:spPr>
          <a:xfrm flipH="1" flipV="1">
            <a:off x="792481" y="2113936"/>
            <a:ext cx="45719" cy="49161"/>
          </a:xfrm>
        </p:spPr>
        <p:txBody>
          <a:bodyPr>
            <a:normAutofit fontScale="25000" lnSpcReduction="20000"/>
          </a:bodyPr>
          <a:lstStyle/>
          <a:p>
            <a:endParaRPr lang="en-IN" dirty="0"/>
          </a:p>
        </p:txBody>
      </p:sp>
      <p:pic>
        <p:nvPicPr>
          <p:cNvPr id="5" name="Picture 2">
            <a:extLst>
              <a:ext uri="{FF2B5EF4-FFF2-40B4-BE49-F238E27FC236}">
                <a16:creationId xmlns:a16="http://schemas.microsoft.com/office/drawing/2014/main" id="{4D432413-8F73-14B1-2F3B-DAF31878E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470" y="1061883"/>
            <a:ext cx="7216877" cy="55438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D676488-A966-9EE4-CD24-7C95FDDA0BB6}"/>
              </a:ext>
            </a:extLst>
          </p:cNvPr>
          <p:cNvSpPr txBox="1"/>
          <p:nvPr/>
        </p:nvSpPr>
        <p:spPr>
          <a:xfrm>
            <a:off x="8445910" y="1966452"/>
            <a:ext cx="4143199" cy="1477328"/>
          </a:xfrm>
          <a:prstGeom prst="rect">
            <a:avLst/>
          </a:prstGeom>
          <a:noFill/>
        </p:spPr>
        <p:txBody>
          <a:bodyPr wrap="square" rtlCol="0">
            <a:spAutoFit/>
          </a:bodyPr>
          <a:lstStyle/>
          <a:p>
            <a:r>
              <a:rPr lang="en-IN" dirty="0"/>
              <a:t>Name : V .Ragul</a:t>
            </a:r>
          </a:p>
          <a:p>
            <a:r>
              <a:rPr lang="en-IN" dirty="0"/>
              <a:t>Course:  Data science &amp; Data analyst</a:t>
            </a:r>
          </a:p>
          <a:p>
            <a:r>
              <a:rPr lang="en-IN" dirty="0"/>
              <a:t>Topic:    Housing data set</a:t>
            </a:r>
          </a:p>
          <a:p>
            <a:r>
              <a:rPr lang="en-IN" dirty="0"/>
              <a:t>Date:    23-7-2024</a:t>
            </a:r>
          </a:p>
          <a:p>
            <a:r>
              <a:rPr lang="en-IN" dirty="0"/>
              <a:t> </a:t>
            </a:r>
          </a:p>
        </p:txBody>
      </p:sp>
      <p:sp>
        <p:nvSpPr>
          <p:cNvPr id="9" name="TextBox 8">
            <a:extLst>
              <a:ext uri="{FF2B5EF4-FFF2-40B4-BE49-F238E27FC236}">
                <a16:creationId xmlns:a16="http://schemas.microsoft.com/office/drawing/2014/main" id="{011BCE3D-1EB5-3742-3FDE-72D010EB269A}"/>
              </a:ext>
            </a:extLst>
          </p:cNvPr>
          <p:cNvSpPr txBox="1"/>
          <p:nvPr/>
        </p:nvSpPr>
        <p:spPr>
          <a:xfrm>
            <a:off x="8445910" y="825910"/>
            <a:ext cx="349776" cy="369332"/>
          </a:xfrm>
          <a:prstGeom prst="rect">
            <a:avLst/>
          </a:prstGeom>
          <a:noFill/>
        </p:spPr>
        <p:txBody>
          <a:bodyPr wrap="none" rtlCol="0">
            <a:spAutoFit/>
          </a:bodyPr>
          <a:lstStyle/>
          <a:p>
            <a:r>
              <a:rPr lang="en-IN" dirty="0"/>
              <a:t>* </a:t>
            </a:r>
          </a:p>
        </p:txBody>
      </p:sp>
    </p:spTree>
    <p:extLst>
      <p:ext uri="{BB962C8B-B14F-4D97-AF65-F5344CB8AC3E}">
        <p14:creationId xmlns:p14="http://schemas.microsoft.com/office/powerpoint/2010/main" val="1067492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A1A2-A9A5-30C3-AC8D-A9471AA47C8B}"/>
              </a:ext>
            </a:extLst>
          </p:cNvPr>
          <p:cNvSpPr>
            <a:spLocks noGrp="1"/>
          </p:cNvSpPr>
          <p:nvPr>
            <p:ph type="title"/>
          </p:nvPr>
        </p:nvSpPr>
        <p:spPr/>
        <p:txBody>
          <a:bodyPr/>
          <a:lstStyle/>
          <a:p>
            <a:r>
              <a:rPr lang="en-US" dirty="0"/>
              <a:t>Heatmap</a:t>
            </a:r>
            <a:endParaRPr lang="en-IN" dirty="0"/>
          </a:p>
        </p:txBody>
      </p:sp>
      <p:sp>
        <p:nvSpPr>
          <p:cNvPr id="7" name="TextBox 6">
            <a:extLst>
              <a:ext uri="{FF2B5EF4-FFF2-40B4-BE49-F238E27FC236}">
                <a16:creationId xmlns:a16="http://schemas.microsoft.com/office/drawing/2014/main" id="{C2BDFAB4-F810-77C4-B779-4524806FF668}"/>
              </a:ext>
            </a:extLst>
          </p:cNvPr>
          <p:cNvSpPr txBox="1"/>
          <p:nvPr/>
        </p:nvSpPr>
        <p:spPr>
          <a:xfrm>
            <a:off x="1366684" y="5909187"/>
            <a:ext cx="253596" cy="369332"/>
          </a:xfrm>
          <a:prstGeom prst="rect">
            <a:avLst/>
          </a:prstGeom>
          <a:noFill/>
        </p:spPr>
        <p:txBody>
          <a:bodyPr wrap="none" rtlCol="0">
            <a:spAutoFit/>
          </a:bodyPr>
          <a:lstStyle/>
          <a:p>
            <a:r>
              <a:rPr lang="en-US" dirty="0"/>
              <a:t> </a:t>
            </a:r>
            <a:endParaRPr lang="en-IN" dirty="0"/>
          </a:p>
        </p:txBody>
      </p:sp>
      <p:pic>
        <p:nvPicPr>
          <p:cNvPr id="11" name="Content Placeholder 10">
            <a:extLst>
              <a:ext uri="{FF2B5EF4-FFF2-40B4-BE49-F238E27FC236}">
                <a16:creationId xmlns:a16="http://schemas.microsoft.com/office/drawing/2014/main" id="{A5FCC92B-CDC4-F0AE-B934-B25678832E56}"/>
              </a:ext>
            </a:extLst>
          </p:cNvPr>
          <p:cNvPicPr>
            <a:picLocks noGrp="1" noChangeAspect="1"/>
          </p:cNvPicPr>
          <p:nvPr>
            <p:ph idx="1"/>
          </p:nvPr>
        </p:nvPicPr>
        <p:blipFill>
          <a:blip r:embed="rId2"/>
          <a:stretch>
            <a:fillRect/>
          </a:stretch>
        </p:blipFill>
        <p:spPr>
          <a:xfrm>
            <a:off x="847336" y="1173649"/>
            <a:ext cx="5698676" cy="3881437"/>
          </a:xfrm>
        </p:spPr>
      </p:pic>
      <p:sp>
        <p:nvSpPr>
          <p:cNvPr id="12" name="TextBox 11">
            <a:extLst>
              <a:ext uri="{FF2B5EF4-FFF2-40B4-BE49-F238E27FC236}">
                <a16:creationId xmlns:a16="http://schemas.microsoft.com/office/drawing/2014/main" id="{8CD600B0-B2C2-8ECA-31FD-8450BD9BADB5}"/>
              </a:ext>
            </a:extLst>
          </p:cNvPr>
          <p:cNvSpPr txBox="1"/>
          <p:nvPr/>
        </p:nvSpPr>
        <p:spPr>
          <a:xfrm>
            <a:off x="1111045" y="5417573"/>
            <a:ext cx="8504903" cy="923330"/>
          </a:xfrm>
          <a:prstGeom prst="rect">
            <a:avLst/>
          </a:prstGeom>
          <a:noFill/>
        </p:spPr>
        <p:txBody>
          <a:bodyPr wrap="square" rtlCol="0">
            <a:spAutoFit/>
          </a:bodyPr>
          <a:lstStyle/>
          <a:p>
            <a:r>
              <a:rPr lang="en-US" dirty="0"/>
              <a:t>A heatmap is a graphical representation of data where individual values are represented as colors. It's a great way to visualize data patterns and trends. There are several types of heatmaps, including:</a:t>
            </a:r>
            <a:endParaRPr lang="en-IN" dirty="0"/>
          </a:p>
        </p:txBody>
      </p:sp>
    </p:spTree>
    <p:extLst>
      <p:ext uri="{BB962C8B-B14F-4D97-AF65-F5344CB8AC3E}">
        <p14:creationId xmlns:p14="http://schemas.microsoft.com/office/powerpoint/2010/main" val="251383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BA14-C542-EF74-4166-0F653FD2D8A5}"/>
              </a:ext>
            </a:extLst>
          </p:cNvPr>
          <p:cNvSpPr>
            <a:spLocks noGrp="1"/>
          </p:cNvSpPr>
          <p:nvPr>
            <p:ph type="title"/>
          </p:nvPr>
        </p:nvSpPr>
        <p:spPr/>
        <p:txBody>
          <a:bodyPr/>
          <a:lstStyle/>
          <a:p>
            <a:r>
              <a:rPr lang="en-US" sz="4800" b="1" dirty="0"/>
              <a:t>                 Thank you</a:t>
            </a:r>
            <a:endParaRPr lang="en-IN" dirty="0"/>
          </a:p>
        </p:txBody>
      </p:sp>
      <p:sp>
        <p:nvSpPr>
          <p:cNvPr id="3" name="Content Placeholder 2">
            <a:extLst>
              <a:ext uri="{FF2B5EF4-FFF2-40B4-BE49-F238E27FC236}">
                <a16:creationId xmlns:a16="http://schemas.microsoft.com/office/drawing/2014/main" id="{BDDD4EDC-A9AF-CAA7-A2E2-3AEB6A587BA2}"/>
              </a:ext>
            </a:extLst>
          </p:cNvPr>
          <p:cNvSpPr>
            <a:spLocks noGrp="1"/>
          </p:cNvSpPr>
          <p:nvPr>
            <p:ph idx="1"/>
          </p:nvPr>
        </p:nvSpPr>
        <p:spPr/>
        <p:txBody>
          <a:bodyPr>
            <a:normAutofit/>
          </a:bodyPr>
          <a:lstStyle/>
          <a:p>
            <a:r>
              <a:rPr lang="en-US" sz="5400" b="1" dirty="0"/>
              <a:t>              </a:t>
            </a:r>
            <a:endParaRPr lang="en-IN" sz="5400" b="1" dirty="0"/>
          </a:p>
        </p:txBody>
      </p:sp>
    </p:spTree>
    <p:extLst>
      <p:ext uri="{BB962C8B-B14F-4D97-AF65-F5344CB8AC3E}">
        <p14:creationId xmlns:p14="http://schemas.microsoft.com/office/powerpoint/2010/main" val="133185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F7A6-255E-FB7C-BB6C-BFA606E42E9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2F7980B-75DE-9AEE-0278-9F5ED1471D27}"/>
              </a:ext>
            </a:extLst>
          </p:cNvPr>
          <p:cNvSpPr>
            <a:spLocks noGrp="1"/>
          </p:cNvSpPr>
          <p:nvPr>
            <p:ph idx="1"/>
          </p:nvPr>
        </p:nvSpPr>
        <p:spPr>
          <a:xfrm>
            <a:off x="1317523" y="2286000"/>
            <a:ext cx="9426678" cy="3534697"/>
          </a:xfrm>
        </p:spPr>
        <p:txBody>
          <a:bodyPr>
            <a:normAutofit fontScale="92500" lnSpcReduction="20000"/>
          </a:bodyPr>
          <a:lstStyle/>
          <a:p>
            <a:r>
              <a:rPr lang="en-US" dirty="0"/>
              <a:t>- Housing data set  -A housing dataset typically contains information about various aspects of housing, including details about individual properties, their locations, and related economic and demographic data. These datasets are used for a variety of purposes, such as real estate analysis, market research, urban planning, and academic research.</a:t>
            </a:r>
          </a:p>
          <a:p>
            <a:r>
              <a:rPr lang="en-IN" b="1" dirty="0"/>
              <a:t>Property Details</a:t>
            </a:r>
            <a:r>
              <a:rPr lang="en-IN" dirty="0"/>
              <a:t>:_ </a:t>
            </a:r>
            <a:r>
              <a:rPr lang="en-IN" dirty="0" err="1"/>
              <a:t>Price,Size</a:t>
            </a:r>
            <a:r>
              <a:rPr lang="en-IN" dirty="0"/>
              <a:t>, number of bathroom. Number of bedroom</a:t>
            </a:r>
          </a:p>
          <a:p>
            <a:endParaRPr lang="en-IN" dirty="0"/>
          </a:p>
          <a:p>
            <a:r>
              <a:rPr lang="en-IN" dirty="0"/>
              <a:t>* data cleaning-  </a:t>
            </a:r>
            <a:r>
              <a:rPr lang="en-US" dirty="0"/>
              <a:t>Data cleaning, also known as data cleansing or data scrubbing, is the process of identifying and correcting (or removing) errors and inconsistencies in data to improve its quality. This process is crucial because data often comes from various sources and may contain duplicates, inaccuracies, incomplete entries, or irrelevant information.</a:t>
            </a:r>
          </a:p>
          <a:p>
            <a:r>
              <a:rPr lang="en-US" dirty="0"/>
              <a:t>Data Visualization - Data visualization is the graphical representation of information and data. By using visual elements like charts, graphs, and maps, data visualization tools provide an accessible way to see and understand trends, outliers, and patterns in data.</a:t>
            </a:r>
          </a:p>
        </p:txBody>
      </p:sp>
    </p:spTree>
    <p:extLst>
      <p:ext uri="{BB962C8B-B14F-4D97-AF65-F5344CB8AC3E}">
        <p14:creationId xmlns:p14="http://schemas.microsoft.com/office/powerpoint/2010/main" val="185138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EECC2-9682-9966-E175-41A885F058DA}"/>
              </a:ext>
            </a:extLst>
          </p:cNvPr>
          <p:cNvSpPr>
            <a:spLocks noGrp="1"/>
          </p:cNvSpPr>
          <p:nvPr>
            <p:ph type="title"/>
          </p:nvPr>
        </p:nvSpPr>
        <p:spPr>
          <a:xfrm>
            <a:off x="4277032" y="585215"/>
            <a:ext cx="6467168" cy="45719"/>
          </a:xfrm>
        </p:spPr>
        <p:txBody>
          <a:bodyPr>
            <a:normAutofit fontScale="90000"/>
          </a:bodyPr>
          <a:lstStyle/>
          <a:p>
            <a:r>
              <a:rPr lang="en-IN" dirty="0"/>
              <a:t> Data Understanding</a:t>
            </a:r>
          </a:p>
        </p:txBody>
      </p:sp>
      <p:sp>
        <p:nvSpPr>
          <p:cNvPr id="3" name="Content Placeholder 2">
            <a:extLst>
              <a:ext uri="{FF2B5EF4-FFF2-40B4-BE49-F238E27FC236}">
                <a16:creationId xmlns:a16="http://schemas.microsoft.com/office/drawing/2014/main" id="{2B1D7587-7BA7-43EF-10EF-C8D60C06362B}"/>
              </a:ext>
            </a:extLst>
          </p:cNvPr>
          <p:cNvSpPr>
            <a:spLocks noGrp="1"/>
          </p:cNvSpPr>
          <p:nvPr>
            <p:ph idx="1"/>
          </p:nvPr>
        </p:nvSpPr>
        <p:spPr/>
        <p:txBody>
          <a:bodyPr/>
          <a:lstStyle/>
          <a:p>
            <a:r>
              <a:rPr lang="en-US" dirty="0" err="1"/>
              <a:t>df.shape</a:t>
            </a:r>
            <a:endParaRPr lang="en-US" dirty="0"/>
          </a:p>
          <a:p>
            <a:r>
              <a:rPr lang="en-US" dirty="0"/>
              <a:t>df.info()</a:t>
            </a:r>
          </a:p>
          <a:p>
            <a:endParaRPr lang="en-IN" dirty="0"/>
          </a:p>
        </p:txBody>
      </p:sp>
      <p:sp>
        <p:nvSpPr>
          <p:cNvPr id="7" name="TextBox 6">
            <a:extLst>
              <a:ext uri="{FF2B5EF4-FFF2-40B4-BE49-F238E27FC236}">
                <a16:creationId xmlns:a16="http://schemas.microsoft.com/office/drawing/2014/main" id="{ED12B89B-27E3-F076-C719-BC8FD2864868}"/>
              </a:ext>
            </a:extLst>
          </p:cNvPr>
          <p:cNvSpPr txBox="1"/>
          <p:nvPr/>
        </p:nvSpPr>
        <p:spPr>
          <a:xfrm>
            <a:off x="955302" y="585217"/>
            <a:ext cx="1876388" cy="646331"/>
          </a:xfrm>
          <a:prstGeom prst="rect">
            <a:avLst/>
          </a:prstGeom>
          <a:noFill/>
        </p:spPr>
        <p:txBody>
          <a:bodyPr wrap="square" rtlCol="0">
            <a:spAutoFit/>
          </a:bodyPr>
          <a:lstStyle/>
          <a:p>
            <a:r>
              <a:rPr lang="en-IN" dirty="0"/>
              <a:t> </a:t>
            </a:r>
            <a:r>
              <a:rPr lang="en-IN" dirty="0" err="1"/>
              <a:t>df</a:t>
            </a:r>
            <a:r>
              <a:rPr lang="en-IN" dirty="0"/>
              <a:t> .shape </a:t>
            </a:r>
          </a:p>
          <a:p>
            <a:r>
              <a:rPr lang="en-IN" dirty="0"/>
              <a:t> df.info()</a:t>
            </a:r>
          </a:p>
        </p:txBody>
      </p:sp>
      <p:pic>
        <p:nvPicPr>
          <p:cNvPr id="11" name="Picture 10">
            <a:extLst>
              <a:ext uri="{FF2B5EF4-FFF2-40B4-BE49-F238E27FC236}">
                <a16:creationId xmlns:a16="http://schemas.microsoft.com/office/drawing/2014/main" id="{FC21C34E-95FA-62CB-9C8B-B36E048DA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10" y="1231548"/>
            <a:ext cx="6265007" cy="5580733"/>
          </a:xfrm>
          <a:prstGeom prst="rect">
            <a:avLst/>
          </a:prstGeom>
        </p:spPr>
      </p:pic>
      <p:sp>
        <p:nvSpPr>
          <p:cNvPr id="12" name="TextBox 11">
            <a:extLst>
              <a:ext uri="{FF2B5EF4-FFF2-40B4-BE49-F238E27FC236}">
                <a16:creationId xmlns:a16="http://schemas.microsoft.com/office/drawing/2014/main" id="{58461E11-957E-3D53-C20B-C67D9262D264}"/>
              </a:ext>
            </a:extLst>
          </p:cNvPr>
          <p:cNvSpPr txBox="1"/>
          <p:nvPr/>
        </p:nvSpPr>
        <p:spPr>
          <a:xfrm>
            <a:off x="7482348" y="1789471"/>
            <a:ext cx="4540987" cy="646331"/>
          </a:xfrm>
          <a:prstGeom prst="rect">
            <a:avLst/>
          </a:prstGeom>
          <a:noFill/>
        </p:spPr>
        <p:txBody>
          <a:bodyPr wrap="none" rtlCol="0">
            <a:spAutoFit/>
          </a:bodyPr>
          <a:lstStyle/>
          <a:p>
            <a:r>
              <a:rPr lang="en-IN" dirty="0"/>
              <a:t>*</a:t>
            </a:r>
            <a:r>
              <a:rPr lang="en-IN" dirty="0" err="1"/>
              <a:t>df.shape</a:t>
            </a:r>
            <a:r>
              <a:rPr lang="en-IN" dirty="0"/>
              <a:t> &amp; df.info are used to understand the </a:t>
            </a:r>
          </a:p>
          <a:p>
            <a:r>
              <a:rPr lang="en-IN" dirty="0"/>
              <a:t>Structure and content of a pandas data frame</a:t>
            </a:r>
          </a:p>
        </p:txBody>
      </p:sp>
    </p:spTree>
    <p:extLst>
      <p:ext uri="{BB962C8B-B14F-4D97-AF65-F5344CB8AC3E}">
        <p14:creationId xmlns:p14="http://schemas.microsoft.com/office/powerpoint/2010/main" val="325131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87D4-83A1-EFA8-7A17-912588F9D8B6}"/>
              </a:ext>
            </a:extLst>
          </p:cNvPr>
          <p:cNvSpPr>
            <a:spLocks noGrp="1"/>
          </p:cNvSpPr>
          <p:nvPr>
            <p:ph type="title"/>
          </p:nvPr>
        </p:nvSpPr>
        <p:spPr>
          <a:xfrm>
            <a:off x="1024128" y="585216"/>
            <a:ext cx="9720072" cy="702810"/>
          </a:xfrm>
        </p:spPr>
        <p:txBody>
          <a:bodyPr>
            <a:normAutofit/>
          </a:bodyPr>
          <a:lstStyle/>
          <a:p>
            <a:r>
              <a:rPr lang="en-IN" sz="2000" dirty="0" err="1">
                <a:latin typeface="Aptos Display" panose="020B0004020202020204" pitchFamily="34" charset="0"/>
              </a:rPr>
              <a:t>df.describe</a:t>
            </a:r>
            <a:r>
              <a:rPr lang="en-IN" sz="2000" dirty="0">
                <a:latin typeface="Aptos Display" panose="020B0004020202020204" pitchFamily="34" charset="0"/>
              </a:rPr>
              <a:t> ()</a:t>
            </a:r>
          </a:p>
        </p:txBody>
      </p:sp>
      <p:pic>
        <p:nvPicPr>
          <p:cNvPr id="5" name="Content Placeholder 4">
            <a:extLst>
              <a:ext uri="{FF2B5EF4-FFF2-40B4-BE49-F238E27FC236}">
                <a16:creationId xmlns:a16="http://schemas.microsoft.com/office/drawing/2014/main" id="{0DA7FE16-24A4-8996-DEF1-61F8180BD0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480" y="2323310"/>
            <a:ext cx="9720262" cy="2748569"/>
          </a:xfrm>
        </p:spPr>
      </p:pic>
      <p:sp>
        <p:nvSpPr>
          <p:cNvPr id="7" name="TextBox 6">
            <a:extLst>
              <a:ext uri="{FF2B5EF4-FFF2-40B4-BE49-F238E27FC236}">
                <a16:creationId xmlns:a16="http://schemas.microsoft.com/office/drawing/2014/main" id="{64497A28-155D-554C-EC6C-260AA05E1CD6}"/>
              </a:ext>
            </a:extLst>
          </p:cNvPr>
          <p:cNvSpPr txBox="1"/>
          <p:nvPr/>
        </p:nvSpPr>
        <p:spPr>
          <a:xfrm>
            <a:off x="1447800" y="1279012"/>
            <a:ext cx="9252398" cy="369332"/>
          </a:xfrm>
          <a:prstGeom prst="rect">
            <a:avLst/>
          </a:prstGeom>
          <a:noFill/>
        </p:spPr>
        <p:txBody>
          <a:bodyPr wrap="square" rtlCol="0">
            <a:spAutoFit/>
          </a:bodyPr>
          <a:lstStyle/>
          <a:p>
            <a:r>
              <a:rPr lang="en-IN" dirty="0"/>
              <a:t>* </a:t>
            </a:r>
            <a:r>
              <a:rPr lang="en-IN" dirty="0" err="1"/>
              <a:t>df.describe</a:t>
            </a:r>
            <a:r>
              <a:rPr lang="en-IN" dirty="0"/>
              <a:t> we can quickly get a distribution of values in  the data and identify potential </a:t>
            </a:r>
          </a:p>
        </p:txBody>
      </p:sp>
      <p:sp>
        <p:nvSpPr>
          <p:cNvPr id="8" name="TextBox 7">
            <a:extLst>
              <a:ext uri="{FF2B5EF4-FFF2-40B4-BE49-F238E27FC236}">
                <a16:creationId xmlns:a16="http://schemas.microsoft.com/office/drawing/2014/main" id="{CC2F8E60-E67D-093D-7CE1-17ADBFD1BB08}"/>
              </a:ext>
            </a:extLst>
          </p:cNvPr>
          <p:cNvSpPr txBox="1"/>
          <p:nvPr/>
        </p:nvSpPr>
        <p:spPr>
          <a:xfrm>
            <a:off x="1602658" y="1936955"/>
            <a:ext cx="9191683" cy="369332"/>
          </a:xfrm>
          <a:prstGeom prst="rect">
            <a:avLst/>
          </a:prstGeom>
          <a:noFill/>
        </p:spPr>
        <p:txBody>
          <a:bodyPr wrap="none" rtlCol="0">
            <a:spAutoFit/>
          </a:bodyPr>
          <a:lstStyle/>
          <a:p>
            <a:r>
              <a:rPr lang="en-IN" dirty="0"/>
              <a:t>*The provide a summary of the price column you can see that it mean, </a:t>
            </a:r>
            <a:r>
              <a:rPr lang="en-IN" dirty="0" err="1"/>
              <a:t>count,std,min,many</a:t>
            </a:r>
            <a:r>
              <a:rPr lang="en-IN" dirty="0"/>
              <a:t> more etc</a:t>
            </a:r>
          </a:p>
        </p:txBody>
      </p:sp>
    </p:spTree>
    <p:extLst>
      <p:ext uri="{BB962C8B-B14F-4D97-AF65-F5344CB8AC3E}">
        <p14:creationId xmlns:p14="http://schemas.microsoft.com/office/powerpoint/2010/main" val="119161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3685-90FA-843B-B3D6-1BCF359F77F3}"/>
              </a:ext>
            </a:extLst>
          </p:cNvPr>
          <p:cNvSpPr>
            <a:spLocks noGrp="1"/>
          </p:cNvSpPr>
          <p:nvPr>
            <p:ph type="title"/>
          </p:nvPr>
        </p:nvSpPr>
        <p:spPr/>
        <p:txBody>
          <a:bodyPr/>
          <a:lstStyle/>
          <a:p>
            <a:r>
              <a:rPr lang="en-IN" dirty="0"/>
              <a:t> </a:t>
            </a:r>
            <a:r>
              <a:rPr lang="en-IN" dirty="0" err="1"/>
              <a:t>df.insull</a:t>
            </a:r>
            <a:r>
              <a:rPr lang="en-IN" dirty="0"/>
              <a:t>().sum()</a:t>
            </a:r>
          </a:p>
        </p:txBody>
      </p:sp>
      <p:sp>
        <p:nvSpPr>
          <p:cNvPr id="3" name="Content Placeholder 2">
            <a:extLst>
              <a:ext uri="{FF2B5EF4-FFF2-40B4-BE49-F238E27FC236}">
                <a16:creationId xmlns:a16="http://schemas.microsoft.com/office/drawing/2014/main" id="{D427F0F7-96BD-5B3A-D3F1-06EC55789F9B}"/>
              </a:ext>
            </a:extLst>
          </p:cNvPr>
          <p:cNvSpPr>
            <a:spLocks noGrp="1"/>
          </p:cNvSpPr>
          <p:nvPr>
            <p:ph idx="1"/>
          </p:nvPr>
        </p:nvSpPr>
        <p:spPr>
          <a:xfrm>
            <a:off x="726911" y="1917290"/>
            <a:ext cx="4916806" cy="4392070"/>
          </a:xfrm>
        </p:spPr>
        <p:txBody>
          <a:bodyPr/>
          <a:lstStyle/>
          <a:p>
            <a:pPr marL="0" indent="0">
              <a:buNone/>
            </a:pPr>
            <a:endParaRPr lang="en-IN" dirty="0"/>
          </a:p>
          <a:p>
            <a:endParaRPr lang="en-IN" dirty="0"/>
          </a:p>
        </p:txBody>
      </p:sp>
      <p:pic>
        <p:nvPicPr>
          <p:cNvPr id="5" name="Picture 4">
            <a:extLst>
              <a:ext uri="{FF2B5EF4-FFF2-40B4-BE49-F238E27FC236}">
                <a16:creationId xmlns:a16="http://schemas.microsoft.com/office/drawing/2014/main" id="{F9E0C906-0BE6-63F2-AB48-25B7D58A8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01" y="1737851"/>
            <a:ext cx="5157254" cy="4315790"/>
          </a:xfrm>
          <a:prstGeom prst="rect">
            <a:avLst/>
          </a:prstGeom>
        </p:spPr>
      </p:pic>
      <p:sp>
        <p:nvSpPr>
          <p:cNvPr id="6" name="TextBox 5">
            <a:extLst>
              <a:ext uri="{FF2B5EF4-FFF2-40B4-BE49-F238E27FC236}">
                <a16:creationId xmlns:a16="http://schemas.microsoft.com/office/drawing/2014/main" id="{4ABC04C1-7D2C-4FE5-40FE-71E489747A51}"/>
              </a:ext>
            </a:extLst>
          </p:cNvPr>
          <p:cNvSpPr txBox="1"/>
          <p:nvPr/>
        </p:nvSpPr>
        <p:spPr>
          <a:xfrm>
            <a:off x="8583561" y="2536723"/>
            <a:ext cx="3704797" cy="923330"/>
          </a:xfrm>
          <a:prstGeom prst="rect">
            <a:avLst/>
          </a:prstGeom>
          <a:noFill/>
        </p:spPr>
        <p:txBody>
          <a:bodyPr wrap="none" rtlCol="0">
            <a:spAutoFit/>
          </a:bodyPr>
          <a:lstStyle/>
          <a:p>
            <a:r>
              <a:rPr lang="en-IN" dirty="0"/>
              <a:t>*</a:t>
            </a:r>
            <a:r>
              <a:rPr lang="en-IN" dirty="0" err="1"/>
              <a:t>df.Insnull</a:t>
            </a:r>
            <a:r>
              <a:rPr lang="en-IN" dirty="0"/>
              <a:t>().sum() it showing the missing</a:t>
            </a:r>
          </a:p>
          <a:p>
            <a:r>
              <a:rPr lang="en-IN" dirty="0"/>
              <a:t>The value of the column</a:t>
            </a:r>
          </a:p>
          <a:p>
            <a:endParaRPr lang="en-IN" dirty="0"/>
          </a:p>
        </p:txBody>
      </p:sp>
      <p:sp>
        <p:nvSpPr>
          <p:cNvPr id="7" name="TextBox 6">
            <a:extLst>
              <a:ext uri="{FF2B5EF4-FFF2-40B4-BE49-F238E27FC236}">
                <a16:creationId xmlns:a16="http://schemas.microsoft.com/office/drawing/2014/main" id="{13024980-710E-05C2-7BD6-3F35E6A85088}"/>
              </a:ext>
            </a:extLst>
          </p:cNvPr>
          <p:cNvSpPr txBox="1"/>
          <p:nvPr/>
        </p:nvSpPr>
        <p:spPr>
          <a:xfrm>
            <a:off x="8583561" y="3726426"/>
            <a:ext cx="3644587" cy="1754326"/>
          </a:xfrm>
          <a:prstGeom prst="rect">
            <a:avLst/>
          </a:prstGeom>
          <a:noFill/>
        </p:spPr>
        <p:txBody>
          <a:bodyPr wrap="none" rtlCol="0">
            <a:spAutoFit/>
          </a:bodyPr>
          <a:lstStyle/>
          <a:p>
            <a:pPr marL="285750" indent="-285750">
              <a:buFont typeface="Arial" panose="020B0604020202020204" pitchFamily="34" charset="0"/>
              <a:buChar char="•"/>
            </a:pPr>
            <a:r>
              <a:rPr lang="en-IN" dirty="0"/>
              <a:t>It shows the total Number of Null </a:t>
            </a:r>
          </a:p>
          <a:p>
            <a:pPr marL="285750" indent="-285750">
              <a:buFont typeface="Arial" panose="020B0604020202020204" pitchFamily="34" charset="0"/>
              <a:buChar char="•"/>
            </a:pPr>
            <a:r>
              <a:rPr lang="en-IN" dirty="0"/>
              <a:t>Values in each column To identify</a:t>
            </a:r>
          </a:p>
          <a:p>
            <a:pPr marL="285750" indent="-285750">
              <a:buFont typeface="Arial" panose="020B0604020202020204" pitchFamily="34" charset="0"/>
              <a:buChar char="•"/>
            </a:pPr>
            <a:r>
              <a:rPr lang="en-IN" dirty="0"/>
              <a:t>The missing data value</a:t>
            </a:r>
          </a:p>
          <a:p>
            <a:pPr marL="285750" indent="-285750">
              <a:buFont typeface="Arial" panose="020B0604020202020204" pitchFamily="34" charset="0"/>
              <a:buChar char="•"/>
            </a:pPr>
            <a:r>
              <a:rPr lang="en-IN" dirty="0"/>
              <a:t>Sum().calculate the sum of the </a:t>
            </a:r>
          </a:p>
          <a:p>
            <a:pPr marL="285750" indent="-285750">
              <a:buFont typeface="Arial" panose="020B0604020202020204" pitchFamily="34" charset="0"/>
              <a:buChar char="•"/>
            </a:pPr>
            <a:r>
              <a:rPr lang="en-IN" dirty="0"/>
              <a:t>Effectively counting the number of </a:t>
            </a:r>
          </a:p>
          <a:p>
            <a:pPr marL="285750" indent="-285750">
              <a:buFont typeface="Arial" panose="020B0604020202020204" pitchFamily="34" charset="0"/>
              <a:buChar char="•"/>
            </a:pPr>
            <a:r>
              <a:rPr lang="en-IN" dirty="0"/>
              <a:t>Missing values in the each column</a:t>
            </a:r>
          </a:p>
        </p:txBody>
      </p:sp>
    </p:spTree>
    <p:extLst>
      <p:ext uri="{BB962C8B-B14F-4D97-AF65-F5344CB8AC3E}">
        <p14:creationId xmlns:p14="http://schemas.microsoft.com/office/powerpoint/2010/main" val="30486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6B8A-D851-16B6-7876-83BF60ED3963}"/>
              </a:ext>
            </a:extLst>
          </p:cNvPr>
          <p:cNvSpPr>
            <a:spLocks noGrp="1"/>
          </p:cNvSpPr>
          <p:nvPr>
            <p:ph type="title"/>
          </p:nvPr>
        </p:nvSpPr>
        <p:spPr>
          <a:xfrm>
            <a:off x="1111044" y="1278194"/>
            <a:ext cx="8308259" cy="216309"/>
          </a:xfrm>
        </p:spPr>
        <p:txBody>
          <a:bodyPr>
            <a:normAutofit fontScale="90000"/>
          </a:bodyPr>
          <a:lstStyle/>
          <a:p>
            <a:r>
              <a:rPr lang="en-IN" b="1" dirty="0"/>
              <a:t> Missing Values Handling</a:t>
            </a:r>
            <a:br>
              <a:rPr lang="en-IN" b="1" dirty="0"/>
            </a:br>
            <a:endParaRPr lang="en-IN" dirty="0"/>
          </a:p>
        </p:txBody>
      </p:sp>
      <p:pic>
        <p:nvPicPr>
          <p:cNvPr id="3" name="Picture 2">
            <a:extLst>
              <a:ext uri="{FF2B5EF4-FFF2-40B4-BE49-F238E27FC236}">
                <a16:creationId xmlns:a16="http://schemas.microsoft.com/office/drawing/2014/main" id="{207F2A86-3637-5875-12EA-D82781B76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37" y="1386348"/>
            <a:ext cx="5157254" cy="4315790"/>
          </a:xfrm>
          <a:prstGeom prst="rect">
            <a:avLst/>
          </a:prstGeom>
        </p:spPr>
      </p:pic>
      <p:pic>
        <p:nvPicPr>
          <p:cNvPr id="5" name="Picture 4">
            <a:extLst>
              <a:ext uri="{FF2B5EF4-FFF2-40B4-BE49-F238E27FC236}">
                <a16:creationId xmlns:a16="http://schemas.microsoft.com/office/drawing/2014/main" id="{B5BC9CE2-7BFE-1EFA-EDBE-D2EF2378D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259" y="1278194"/>
            <a:ext cx="4208128" cy="4515757"/>
          </a:xfrm>
          <a:prstGeom prst="rect">
            <a:avLst/>
          </a:prstGeom>
        </p:spPr>
      </p:pic>
      <p:sp>
        <p:nvSpPr>
          <p:cNvPr id="7" name="TextBox 6">
            <a:extLst>
              <a:ext uri="{FF2B5EF4-FFF2-40B4-BE49-F238E27FC236}">
                <a16:creationId xmlns:a16="http://schemas.microsoft.com/office/drawing/2014/main" id="{981A92D7-C3E6-B12E-A565-3F085CBEED42}"/>
              </a:ext>
            </a:extLst>
          </p:cNvPr>
          <p:cNvSpPr txBox="1"/>
          <p:nvPr/>
        </p:nvSpPr>
        <p:spPr>
          <a:xfrm>
            <a:off x="983226" y="6046839"/>
            <a:ext cx="9749400" cy="369332"/>
          </a:xfrm>
          <a:prstGeom prst="rect">
            <a:avLst/>
          </a:prstGeom>
          <a:noFill/>
        </p:spPr>
        <p:txBody>
          <a:bodyPr wrap="none" rtlCol="0">
            <a:spAutoFit/>
          </a:bodyPr>
          <a:lstStyle/>
          <a:p>
            <a:r>
              <a:rPr lang="en-US" dirty="0"/>
              <a:t>* Missing value handling refers to the </a:t>
            </a:r>
            <a:r>
              <a:rPr lang="en-US" dirty="0" err="1"/>
              <a:t>proesss</a:t>
            </a:r>
            <a:r>
              <a:rPr lang="en-US" dirty="0"/>
              <a:t> of managing the processing data with missing or null value </a:t>
            </a:r>
            <a:endParaRPr lang="en-IN" dirty="0"/>
          </a:p>
        </p:txBody>
      </p:sp>
    </p:spTree>
    <p:extLst>
      <p:ext uri="{BB962C8B-B14F-4D97-AF65-F5344CB8AC3E}">
        <p14:creationId xmlns:p14="http://schemas.microsoft.com/office/powerpoint/2010/main" val="336635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D1AB-17AD-6112-9E42-6BDD5095070C}"/>
              </a:ext>
            </a:extLst>
          </p:cNvPr>
          <p:cNvSpPr>
            <a:spLocks noGrp="1"/>
          </p:cNvSpPr>
          <p:nvPr>
            <p:ph type="title"/>
          </p:nvPr>
        </p:nvSpPr>
        <p:spPr/>
        <p:txBody>
          <a:bodyPr/>
          <a:lstStyle/>
          <a:p>
            <a:r>
              <a:rPr lang="en-US" dirty="0"/>
              <a:t> </a:t>
            </a:r>
            <a:r>
              <a:rPr lang="en-IN" dirty="0"/>
              <a:t>File correlation</a:t>
            </a:r>
          </a:p>
        </p:txBody>
      </p:sp>
      <p:pic>
        <p:nvPicPr>
          <p:cNvPr id="5" name="Content Placeholder 4">
            <a:extLst>
              <a:ext uri="{FF2B5EF4-FFF2-40B4-BE49-F238E27FC236}">
                <a16:creationId xmlns:a16="http://schemas.microsoft.com/office/drawing/2014/main" id="{97B8B98B-5517-06F0-610B-01D15BDC07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718" y="1332271"/>
            <a:ext cx="8897890" cy="3902583"/>
          </a:xfrm>
        </p:spPr>
      </p:pic>
      <p:sp>
        <p:nvSpPr>
          <p:cNvPr id="6" name="TextBox 5">
            <a:extLst>
              <a:ext uri="{FF2B5EF4-FFF2-40B4-BE49-F238E27FC236}">
                <a16:creationId xmlns:a16="http://schemas.microsoft.com/office/drawing/2014/main" id="{811F00A4-19C7-0A9C-CA7E-EF5EE81A6E67}"/>
              </a:ext>
            </a:extLst>
          </p:cNvPr>
          <p:cNvSpPr txBox="1"/>
          <p:nvPr/>
        </p:nvSpPr>
        <p:spPr>
          <a:xfrm>
            <a:off x="1632156" y="5673213"/>
            <a:ext cx="10224900" cy="923330"/>
          </a:xfrm>
          <a:prstGeom prst="rect">
            <a:avLst/>
          </a:prstGeom>
          <a:noFill/>
        </p:spPr>
        <p:txBody>
          <a:bodyPr wrap="square" rtlCol="0">
            <a:spAutoFit/>
          </a:bodyPr>
          <a:lstStyle/>
          <a:p>
            <a:r>
              <a:rPr lang="en-US" dirty="0"/>
              <a:t>* File correlation involves analyzing the relationships between different variables within a dataset and visualizing these relationships using a heatmap. This is particularly useful for identifying patterns, trends, and correlations in large datasets.</a:t>
            </a:r>
          </a:p>
        </p:txBody>
      </p:sp>
    </p:spTree>
    <p:extLst>
      <p:ext uri="{BB962C8B-B14F-4D97-AF65-F5344CB8AC3E}">
        <p14:creationId xmlns:p14="http://schemas.microsoft.com/office/powerpoint/2010/main" val="159443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44D7-3976-B196-228A-8ADFA102662D}"/>
              </a:ext>
            </a:extLst>
          </p:cNvPr>
          <p:cNvSpPr>
            <a:spLocks noGrp="1"/>
          </p:cNvSpPr>
          <p:nvPr>
            <p:ph type="title"/>
          </p:nvPr>
        </p:nvSpPr>
        <p:spPr/>
        <p:txBody>
          <a:bodyPr/>
          <a:lstStyle/>
          <a:p>
            <a:r>
              <a:rPr lang="en-US" dirty="0"/>
              <a:t>s</a:t>
            </a:r>
            <a:r>
              <a:rPr lang="en-IN" dirty="0" err="1"/>
              <a:t>ns.pairplot</a:t>
            </a:r>
            <a:endParaRPr lang="en-IN" dirty="0"/>
          </a:p>
        </p:txBody>
      </p:sp>
      <p:pic>
        <p:nvPicPr>
          <p:cNvPr id="7" name="Content Placeholder 6">
            <a:extLst>
              <a:ext uri="{FF2B5EF4-FFF2-40B4-BE49-F238E27FC236}">
                <a16:creationId xmlns:a16="http://schemas.microsoft.com/office/drawing/2014/main" id="{F77B9FF9-7544-5450-C531-4134561F24DE}"/>
              </a:ext>
            </a:extLst>
          </p:cNvPr>
          <p:cNvPicPr>
            <a:picLocks noGrp="1" noChangeAspect="1"/>
          </p:cNvPicPr>
          <p:nvPr>
            <p:ph idx="1"/>
          </p:nvPr>
        </p:nvPicPr>
        <p:blipFill>
          <a:blip r:embed="rId2"/>
          <a:stretch>
            <a:fillRect/>
          </a:stretch>
        </p:blipFill>
        <p:spPr>
          <a:xfrm>
            <a:off x="483354" y="1558413"/>
            <a:ext cx="7806286" cy="4022725"/>
          </a:xfrm>
        </p:spPr>
      </p:pic>
      <p:sp>
        <p:nvSpPr>
          <p:cNvPr id="8" name="TextBox 7">
            <a:extLst>
              <a:ext uri="{FF2B5EF4-FFF2-40B4-BE49-F238E27FC236}">
                <a16:creationId xmlns:a16="http://schemas.microsoft.com/office/drawing/2014/main" id="{1937BCDD-4D04-EC18-327C-7DDF1D4D35A0}"/>
              </a:ext>
            </a:extLst>
          </p:cNvPr>
          <p:cNvSpPr txBox="1"/>
          <p:nvPr/>
        </p:nvSpPr>
        <p:spPr>
          <a:xfrm>
            <a:off x="855407" y="5581138"/>
            <a:ext cx="8839200" cy="1200329"/>
          </a:xfrm>
          <a:prstGeom prst="rect">
            <a:avLst/>
          </a:prstGeom>
          <a:noFill/>
        </p:spPr>
        <p:txBody>
          <a:bodyPr wrap="square" rtlCol="0">
            <a:spAutoFit/>
          </a:bodyPr>
          <a:lstStyle/>
          <a:p>
            <a:r>
              <a:rPr lang="en-US" dirty="0"/>
              <a:t>*</a:t>
            </a:r>
            <a:r>
              <a:rPr lang="en-US" dirty="0" err="1"/>
              <a:t>sns.pairplot</a:t>
            </a:r>
            <a:r>
              <a:rPr lang="en-US" dirty="0"/>
              <a:t> is </a:t>
            </a:r>
            <a:r>
              <a:rPr lang="en-US" dirty="0" err="1"/>
              <a:t>is</a:t>
            </a:r>
            <a:r>
              <a:rPr lang="en-US" dirty="0"/>
              <a:t> a powerful function for visualizing pairwise relationships in a dataset. It creates a grid of scatter plots for each pair of variables in the dataset, along with histograms or kernel density plots for the individual distributions of each variable.</a:t>
            </a:r>
            <a:endParaRPr lang="en-IN" dirty="0"/>
          </a:p>
        </p:txBody>
      </p:sp>
    </p:spTree>
    <p:extLst>
      <p:ext uri="{BB962C8B-B14F-4D97-AF65-F5344CB8AC3E}">
        <p14:creationId xmlns:p14="http://schemas.microsoft.com/office/powerpoint/2010/main" val="227337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62A7-B928-1474-F06A-0465625AC954}"/>
              </a:ext>
            </a:extLst>
          </p:cNvPr>
          <p:cNvSpPr>
            <a:spLocks noGrp="1"/>
          </p:cNvSpPr>
          <p:nvPr>
            <p:ph type="title"/>
          </p:nvPr>
        </p:nvSpPr>
        <p:spPr/>
        <p:txBody>
          <a:bodyPr/>
          <a:lstStyle/>
          <a:p>
            <a:r>
              <a:rPr lang="en-US" dirty="0"/>
              <a:t>Scatter plot</a:t>
            </a:r>
            <a:endParaRPr lang="en-IN" dirty="0"/>
          </a:p>
        </p:txBody>
      </p:sp>
      <p:pic>
        <p:nvPicPr>
          <p:cNvPr id="5" name="Content Placeholder 4">
            <a:extLst>
              <a:ext uri="{FF2B5EF4-FFF2-40B4-BE49-F238E27FC236}">
                <a16:creationId xmlns:a16="http://schemas.microsoft.com/office/drawing/2014/main" id="{C22335B3-C0A8-5468-9F49-E112D03A1FB5}"/>
              </a:ext>
            </a:extLst>
          </p:cNvPr>
          <p:cNvPicPr>
            <a:picLocks noGrp="1" noChangeAspect="1"/>
          </p:cNvPicPr>
          <p:nvPr>
            <p:ph idx="1"/>
          </p:nvPr>
        </p:nvPicPr>
        <p:blipFill>
          <a:blip r:embed="rId2"/>
          <a:stretch>
            <a:fillRect/>
          </a:stretch>
        </p:blipFill>
        <p:spPr>
          <a:xfrm>
            <a:off x="1289678" y="1417637"/>
            <a:ext cx="7477966" cy="4022725"/>
          </a:xfrm>
        </p:spPr>
      </p:pic>
      <p:sp>
        <p:nvSpPr>
          <p:cNvPr id="6" name="TextBox 5">
            <a:extLst>
              <a:ext uri="{FF2B5EF4-FFF2-40B4-BE49-F238E27FC236}">
                <a16:creationId xmlns:a16="http://schemas.microsoft.com/office/drawing/2014/main" id="{4B28E17C-ED54-CCC0-127A-B82498FB4255}"/>
              </a:ext>
            </a:extLst>
          </p:cNvPr>
          <p:cNvSpPr txBox="1"/>
          <p:nvPr/>
        </p:nvSpPr>
        <p:spPr>
          <a:xfrm>
            <a:off x="1289678" y="5771534"/>
            <a:ext cx="10346313" cy="923330"/>
          </a:xfrm>
          <a:prstGeom prst="rect">
            <a:avLst/>
          </a:prstGeom>
          <a:noFill/>
        </p:spPr>
        <p:txBody>
          <a:bodyPr wrap="square" rtlCol="0">
            <a:spAutoFit/>
          </a:bodyPr>
          <a:lstStyle/>
          <a:p>
            <a:r>
              <a:rPr lang="en-US" dirty="0"/>
              <a:t> * A scatter plot is a type of data visualization that displays values for typically two variables for a set of data. The values of one variable are displayed along the x-axis and the values of the other variable are displayed along the y-axis, resulting in points that reveal any correlation or pattern.</a:t>
            </a:r>
          </a:p>
        </p:txBody>
      </p:sp>
    </p:spTree>
    <p:extLst>
      <p:ext uri="{BB962C8B-B14F-4D97-AF65-F5344CB8AC3E}">
        <p14:creationId xmlns:p14="http://schemas.microsoft.com/office/powerpoint/2010/main" val="2591499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554</TotalTime>
  <Words>567</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 Display</vt:lpstr>
      <vt:lpstr>Arial</vt:lpstr>
      <vt:lpstr>Bodoni MT</vt:lpstr>
      <vt:lpstr>Trebuchet MS</vt:lpstr>
      <vt:lpstr>Wingdings 3</vt:lpstr>
      <vt:lpstr>Facet</vt:lpstr>
      <vt:lpstr>HOUSING DATA SET</vt:lpstr>
      <vt:lpstr>Introduction</vt:lpstr>
      <vt:lpstr> Data Understanding</vt:lpstr>
      <vt:lpstr>df.describe ()</vt:lpstr>
      <vt:lpstr> df.insull().sum()</vt:lpstr>
      <vt:lpstr> Missing Values Handling </vt:lpstr>
      <vt:lpstr> File correlation</vt:lpstr>
      <vt:lpstr>sns.pairplot</vt:lpstr>
      <vt:lpstr>Scatter plot</vt:lpstr>
      <vt:lpstr>Heatmap</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Ragul Velu</dc:creator>
  <cp:lastModifiedBy>Ragul Velu</cp:lastModifiedBy>
  <cp:revision>2</cp:revision>
  <dcterms:created xsi:type="dcterms:W3CDTF">2024-07-22T05:45:34Z</dcterms:created>
  <dcterms:modified xsi:type="dcterms:W3CDTF">2024-08-01T15:51:58Z</dcterms:modified>
</cp:coreProperties>
</file>