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7" r:id="rId2"/>
    <p:sldId id="258" r:id="rId3"/>
    <p:sldId id="259" r:id="rId4"/>
    <p:sldId id="276" r:id="rId5"/>
    <p:sldId id="261" r:id="rId6"/>
    <p:sldId id="267" r:id="rId7"/>
    <p:sldId id="262" r:id="rId8"/>
    <p:sldId id="263" r:id="rId9"/>
    <p:sldId id="272" r:id="rId10"/>
    <p:sldId id="264" r:id="rId11"/>
    <p:sldId id="266" r:id="rId12"/>
    <p:sldId id="268" r:id="rId13"/>
    <p:sldId id="274" r:id="rId14"/>
    <p:sldId id="275" r:id="rId15"/>
    <p:sldId id="269" r:id="rId16"/>
    <p:sldId id="270" r:id="rId17"/>
    <p:sldId id="271" r:id="rId18"/>
    <p:sldId id="273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C90"/>
    <a:srgbClr val="DAEAEE"/>
    <a:srgbClr val="E8F2F5"/>
    <a:srgbClr val="C7DFE6"/>
    <a:srgbClr val="E4F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9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59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008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79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701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06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0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19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6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9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35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6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9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4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2A4F0-D972-4890-BBAB-0A1EC4241E1F}" type="datetimeFigureOut">
              <a:rPr lang="en-IN" smtClean="0"/>
              <a:t>25-03-2024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EB5041B-BCD5-46DB-B641-3BFD7ED62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328" y="403337"/>
            <a:ext cx="871538" cy="99107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56603" y="360266"/>
            <a:ext cx="76833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pPr algn="ctr"/>
            <a:r>
              <a:rPr lang="en-US" b="1" dirty="0" smtClean="0">
                <a:solidFill>
                  <a:srgbClr val="126C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Mechanical Engineering</a:t>
            </a:r>
          </a:p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518683" y="1792588"/>
            <a:ext cx="5559229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YEAR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ON</a:t>
            </a:r>
            <a:endParaRPr lang="en-IN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JUTE / POLYESTER HYBRID COMPOSITE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36651" y="3296546"/>
            <a:ext cx="392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S.V. Ragul</a:t>
            </a:r>
            <a:r>
              <a:rPr lang="en-IN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(211420114084)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Munishwaran (211420114070)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Raghul (211420114082)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Motheesh  (211420114068)</a:t>
            </a:r>
          </a:p>
          <a:p>
            <a:pPr algn="ctr"/>
            <a:endParaRPr lang="en-US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24" y="5255153"/>
            <a:ext cx="4731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  <a:r>
              <a:rPr lang="en-IN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J. MURUGESAN, ME., (PhD).,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583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5867" y="1832002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DRILLING OF THE COMPOSITE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56" y="1461820"/>
            <a:ext cx="3561080" cy="459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95867" y="2201334"/>
            <a:ext cx="68307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composite is kept in the bed of a drilling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and is fixed on all the sides.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6mm drill bit </a:t>
            </a:r>
            <a:r>
              <a:rPr lang="en-US" dirty="0" smtClean="0"/>
              <a:t>is attached to the chuck of the drilling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machine.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composite is drilled in three parts until it reaches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the other side.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This process is repeated with all the 3 pairs of the stitched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composite and the unstitched laminate composites.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10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63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88151" y="847978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STRESS CONCENTRATION: 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9" y="1403380"/>
            <a:ext cx="3849304" cy="247162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608" y="1415035"/>
            <a:ext cx="3877733" cy="2471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01581" y="4000378"/>
            <a:ext cx="526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Fig.7.1 – Schematic diagram of specimen before stitching</a:t>
            </a:r>
          </a:p>
          <a:p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330046" y="4000377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Fig.7.2 – Schematic diagram of specimen after stitching </a:t>
            </a:r>
          </a:p>
          <a:p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4728" y="4313693"/>
            <a:ext cx="5743120" cy="2262158"/>
          </a:xfrm>
          <a:prstGeom prst="rect">
            <a:avLst/>
          </a:prstGeom>
          <a:solidFill>
            <a:srgbClr val="E8F2F5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The figure 7.1 shows the stress induced zone around the hole in the composite. </a:t>
            </a:r>
            <a:endParaRPr lang="en-IN" sz="1400" dirty="0" smtClean="0"/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400" dirty="0" smtClean="0"/>
              <a:t>The </a:t>
            </a:r>
            <a:r>
              <a:rPr lang="en-IN" sz="1400" dirty="0"/>
              <a:t>fiber along the </a:t>
            </a:r>
            <a:r>
              <a:rPr lang="en-IN" sz="1400" b="1" dirty="0"/>
              <a:t>horizontal direction </a:t>
            </a:r>
            <a:r>
              <a:rPr lang="en-IN" sz="1400" dirty="0"/>
              <a:t>of woven </a:t>
            </a:r>
            <a:r>
              <a:rPr lang="en-IN" sz="1400" dirty="0" smtClean="0"/>
              <a:t>jute </a:t>
            </a:r>
            <a:r>
              <a:rPr lang="en-IN" sz="1400" dirty="0"/>
              <a:t>specimen is called </a:t>
            </a:r>
            <a:r>
              <a:rPr lang="en-IN" sz="1400" dirty="0" smtClean="0"/>
              <a:t>as </a:t>
            </a:r>
            <a:r>
              <a:rPr lang="en-IN" sz="1400" b="1" dirty="0"/>
              <a:t>WARP</a:t>
            </a:r>
            <a:r>
              <a:rPr lang="en-IN" sz="1400" dirty="0"/>
              <a:t>. It is the load carrying </a:t>
            </a:r>
            <a:r>
              <a:rPr lang="en-IN" sz="1400" dirty="0" smtClean="0"/>
              <a:t>element.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400" dirty="0" smtClean="0"/>
              <a:t> </a:t>
            </a:r>
            <a:r>
              <a:rPr lang="en-IN" sz="1400" dirty="0"/>
              <a:t>The fiber along the </a:t>
            </a:r>
            <a:r>
              <a:rPr lang="en-IN" sz="1400" b="1" dirty="0"/>
              <a:t>vertical direction </a:t>
            </a:r>
            <a:r>
              <a:rPr lang="en-IN" sz="1400" dirty="0"/>
              <a:t>of </a:t>
            </a:r>
            <a:r>
              <a:rPr lang="en-IN" sz="1400" dirty="0" smtClean="0"/>
              <a:t>woven jute </a:t>
            </a:r>
            <a:r>
              <a:rPr lang="en-IN" sz="1400" dirty="0"/>
              <a:t>specimen is called as </a:t>
            </a:r>
            <a:r>
              <a:rPr lang="en-IN" sz="1400" b="1" dirty="0"/>
              <a:t>WEFT</a:t>
            </a:r>
            <a:r>
              <a:rPr lang="en-IN" sz="1400" dirty="0"/>
              <a:t>. </a:t>
            </a:r>
            <a:r>
              <a:rPr lang="en-IN" sz="1400" dirty="0" smtClean="0"/>
              <a:t>It </a:t>
            </a:r>
            <a:r>
              <a:rPr lang="en-IN" sz="1400" dirty="0"/>
              <a:t>is the load distributing element</a:t>
            </a:r>
            <a:r>
              <a:rPr lang="en-IN" sz="1400" dirty="0" smtClean="0"/>
              <a:t>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400" dirty="0" smtClean="0"/>
              <a:t> Due </a:t>
            </a:r>
            <a:r>
              <a:rPr lang="en-IN" sz="1400" dirty="0"/>
              <a:t>to the breakage in the load transmission path in the specimen, the load cannot </a:t>
            </a:r>
            <a:r>
              <a:rPr lang="en-IN" sz="1400" dirty="0" smtClean="0"/>
              <a:t>be transmitted </a:t>
            </a:r>
            <a:r>
              <a:rPr lang="en-IN" sz="1400" dirty="0"/>
              <a:t>to other end.so, the stress concentration is induced around the </a:t>
            </a:r>
            <a:r>
              <a:rPr lang="en-IN" sz="1400" dirty="0" smtClean="0"/>
              <a:t>hole.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4133" y="4318995"/>
            <a:ext cx="50043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figure 7.2 shows the stitch is made around the hole to form a bridge for transmitting the load to other end. </a:t>
            </a:r>
            <a:endParaRPr lang="en-IN" sz="14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/>
              <a:t>The </a:t>
            </a:r>
            <a:r>
              <a:rPr lang="en-IN" sz="1400" dirty="0"/>
              <a:t>stitch neglects the breakage and reduces the </a:t>
            </a:r>
            <a:r>
              <a:rPr lang="en-IN" sz="1400" dirty="0" smtClean="0"/>
              <a:t>stress greatly.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 smtClean="0"/>
              <a:t>It </a:t>
            </a:r>
            <a:r>
              <a:rPr lang="en-IN" sz="1400" dirty="0"/>
              <a:t>is done by distributing the stress through stitch. </a:t>
            </a:r>
          </a:p>
          <a:p>
            <a:pPr algn="just">
              <a:lnSpc>
                <a:spcPct val="150000"/>
              </a:lnSpc>
            </a:pPr>
            <a:endParaRPr lang="en-IN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646748" y="1398524"/>
            <a:ext cx="18305" cy="522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11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037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05762" y="1277154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FLEXURAL TESTING: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76" y="1646486"/>
            <a:ext cx="3464560" cy="459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05762" y="1646486"/>
            <a:ext cx="72529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ASTM D 790 </a:t>
            </a:r>
            <a:r>
              <a:rPr lang="en-IN" dirty="0"/>
              <a:t>standard is used for conducting the flexural </a:t>
            </a:r>
            <a:endParaRPr lang="en-IN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     test</a:t>
            </a:r>
            <a:r>
              <a:rPr lang="en-IN" dirty="0"/>
              <a:t>. </a:t>
            </a:r>
            <a:endParaRPr lang="en-IN" dirty="0" smtClean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/>
              <a:t>Specimens </a:t>
            </a:r>
            <a:r>
              <a:rPr lang="en-IN" dirty="0"/>
              <a:t>of </a:t>
            </a:r>
            <a:r>
              <a:rPr lang="en-IN" b="1" dirty="0"/>
              <a:t>125mm length and 10mm </a:t>
            </a:r>
            <a:r>
              <a:rPr lang="en-IN" dirty="0"/>
              <a:t>wide were separated from the laminate so that the jute warp yarns are directed towards the length of the specimen</a:t>
            </a:r>
            <a:r>
              <a:rPr lang="en-IN" dirty="0" smtClean="0"/>
              <a:t>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Specimens were loaded under three point restricted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smtClean="0"/>
              <a:t>   bending.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machine induces point load at he center of the specimen to find the flexural strength and the displacement.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This process is repeated for the stitched hybrid composite and the unstitched laminate composite.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corresponding values are noted and the graphs, tables are attained for comparison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12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963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67" y="1305733"/>
            <a:ext cx="4244790" cy="5161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3064" y="877961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OBSERVATIONS OF SPECIMEN WITH VARIOUS STACKING SEQUENCE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100" y="1262812"/>
            <a:ext cx="5176581" cy="51954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13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362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50" y="1218149"/>
            <a:ext cx="4360984" cy="53925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8443" y="848817"/>
            <a:ext cx="738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OBSERVATIONS OF SPECIMEN WITH VARYING NUMBER OF STICHES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45" y="1218149"/>
            <a:ext cx="4525919" cy="540002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14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613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5539" y="1151659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85226"/>
              </p:ext>
            </p:extLst>
          </p:nvPr>
        </p:nvGraphicFramePr>
        <p:xfrm>
          <a:off x="870688" y="3017958"/>
          <a:ext cx="5105329" cy="2075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7799"/>
                <a:gridCol w="1778765"/>
                <a:gridCol w="1778765"/>
              </a:tblGrid>
              <a:tr h="372110">
                <a:tc>
                  <a:txBody>
                    <a:bodyPr/>
                    <a:lstStyle/>
                    <a:p>
                      <a:pPr marL="6350" marR="600075" lvl="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STACKING SEQUENCE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LOAD(KN)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  <a:tc>
                  <a:txBody>
                    <a:bodyPr/>
                    <a:lstStyle/>
                    <a:p>
                      <a:pPr marL="6350" marR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DISPLACEMENT(mm)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</a:tr>
              <a:tr h="335280">
                <a:tc rowSpan="5">
                  <a:txBody>
                    <a:bodyPr/>
                    <a:lstStyle/>
                    <a:p>
                      <a:pPr marL="36830" marR="600075" indent="-6350" algn="ctr">
                        <a:lnSpc>
                          <a:spcPct val="107000"/>
                        </a:lnSpc>
                        <a:spcAft>
                          <a:spcPts val="1080"/>
                        </a:spcAft>
                      </a:pPr>
                      <a:r>
                        <a:rPr lang="en-IN" sz="1200" dirty="0">
                          <a:effectLst/>
                        </a:rPr>
                        <a:t> </a:t>
                      </a:r>
                      <a:endParaRPr lang="en-IN" sz="1400" dirty="0">
                        <a:effectLst/>
                      </a:endParaRPr>
                    </a:p>
                    <a:p>
                      <a:pPr marL="36830" marR="600075" indent="-6350" algn="ctr">
                        <a:lnSpc>
                          <a:spcPct val="107000"/>
                        </a:lnSpc>
                        <a:spcAft>
                          <a:spcPts val="1090"/>
                        </a:spcAft>
                      </a:pPr>
                      <a:r>
                        <a:rPr lang="en-IN" sz="1200" dirty="0">
                          <a:effectLst/>
                        </a:rPr>
                        <a:t> </a:t>
                      </a:r>
                      <a:endParaRPr lang="en-IN" sz="1400" dirty="0">
                        <a:effectLst/>
                      </a:endParaRPr>
                    </a:p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S2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  <a:tc>
                  <a:txBody>
                    <a:bodyPr/>
                    <a:lstStyle/>
                    <a:p>
                      <a:pPr marL="6350" marR="127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0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600075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0.25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4.3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600075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0.28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  <a:tc>
                  <a:txBody>
                    <a:bodyPr/>
                    <a:lstStyle/>
                    <a:p>
                      <a:pPr marL="6350" marR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4.5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</a:tr>
              <a:tr h="3340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600075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0.38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  <a:tc>
                  <a:txBody>
                    <a:bodyPr/>
                    <a:lstStyle/>
                    <a:p>
                      <a:pPr marL="6350" marR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4.8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</a:tr>
              <a:tr h="3352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" marR="600075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0.32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  <a:tc>
                  <a:txBody>
                    <a:bodyPr/>
                    <a:lstStyle/>
                    <a:p>
                      <a:pPr marL="6350" marR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4.6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07329"/>
              </p:ext>
            </p:extLst>
          </p:nvPr>
        </p:nvGraphicFramePr>
        <p:xfrm>
          <a:off x="6774570" y="3017958"/>
          <a:ext cx="4859866" cy="2061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8889"/>
                <a:gridCol w="1654352"/>
                <a:gridCol w="1516625"/>
              </a:tblGrid>
              <a:tr h="471170">
                <a:tc>
                  <a:txBody>
                    <a:bodyPr/>
                    <a:lstStyle/>
                    <a:p>
                      <a:pPr marL="1905" marR="600075" indent="-6350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SPECIMEN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 anchor="ctr"/>
                </a:tc>
                <a:tc>
                  <a:txBody>
                    <a:bodyPr/>
                    <a:lstStyle/>
                    <a:p>
                      <a:pPr marL="6350" marR="63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LOAD(KN)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 anchor="ctr"/>
                </a:tc>
                <a:tc>
                  <a:txBody>
                    <a:bodyPr/>
                    <a:lstStyle/>
                    <a:p>
                      <a:pPr marL="6350" marR="2540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DISPLACEMENMT(mm)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 anchor="ctr"/>
                </a:tc>
              </a:tr>
              <a:tr h="316865">
                <a:tc rowSpan="5">
                  <a:txBody>
                    <a:bodyPr/>
                    <a:lstStyle/>
                    <a:p>
                      <a:pPr marL="34925" marR="600075" indent="-6350" algn="ctr">
                        <a:lnSpc>
                          <a:spcPct val="107000"/>
                        </a:lnSpc>
                        <a:spcAft>
                          <a:spcPts val="1065"/>
                        </a:spcAft>
                      </a:pPr>
                      <a:r>
                        <a:rPr lang="en-IN" sz="1100" dirty="0">
                          <a:effectLst/>
                        </a:rPr>
                        <a:t> </a:t>
                      </a:r>
                      <a:endParaRPr lang="en-IN" sz="1400" dirty="0">
                        <a:effectLst/>
                      </a:endParaRPr>
                    </a:p>
                    <a:p>
                      <a:pPr marL="34925" marR="600075" indent="-6350" algn="ctr">
                        <a:lnSpc>
                          <a:spcPct val="107000"/>
                        </a:lnSpc>
                        <a:spcAft>
                          <a:spcPts val="1080"/>
                        </a:spcAft>
                      </a:pPr>
                      <a:r>
                        <a:rPr lang="en-IN" sz="1100" dirty="0">
                          <a:effectLst/>
                        </a:rPr>
                        <a:t> </a:t>
                      </a:r>
                      <a:endParaRPr lang="en-IN" sz="1100" dirty="0" smtClean="0">
                        <a:effectLst/>
                      </a:endParaRPr>
                    </a:p>
                    <a:p>
                      <a:pPr marL="34925" marR="600075" indent="-6350" algn="ctr">
                        <a:lnSpc>
                          <a:spcPct val="107000"/>
                        </a:lnSpc>
                        <a:spcAft>
                          <a:spcPts val="108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          Stitch</a:t>
                      </a:r>
                      <a:r>
                        <a:rPr lang="en-IN" sz="1100" baseline="0" dirty="0" smtClean="0">
                          <a:effectLst/>
                        </a:rPr>
                        <a:t> 7</a:t>
                      </a:r>
                      <a:endParaRPr lang="en-IN" sz="1400" dirty="0">
                        <a:effectLst/>
                      </a:endParaRPr>
                    </a:p>
                  </a:txBody>
                  <a:tcPr marL="73025" marR="73025" marT="7620" marB="0"/>
                </a:tc>
                <a:tc>
                  <a:txBody>
                    <a:bodyPr/>
                    <a:lstStyle/>
                    <a:p>
                      <a:pPr marL="635" marR="6000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            0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  <a:tc>
                  <a:txBody>
                    <a:bodyPr/>
                    <a:lstStyle/>
                    <a:p>
                      <a:pPr marL="6350" marR="6000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               0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</a:tr>
              <a:tr h="3187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 marR="6000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             0.19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</a:tr>
              <a:tr h="3187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 marR="6000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              0.23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</a:tr>
              <a:tr h="31686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 marR="6000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            0.25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</a:tr>
              <a:tr h="3187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905" marR="60007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            0.28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  <a:tc>
                  <a:txBody>
                    <a:bodyPr/>
                    <a:lstStyle/>
                    <a:p>
                      <a:pPr marL="6350" marR="1905" indent="-63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4.5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7620" marB="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3765" y="2022042"/>
            <a:ext cx="299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 vs displacement of</a:t>
            </a:r>
          </a:p>
          <a:p>
            <a:r>
              <a:rPr lang="en-US" b="1" dirty="0" smtClean="0"/>
              <a:t>Stacking sequence table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715152" y="2045908"/>
            <a:ext cx="2978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 vs displacement of</a:t>
            </a:r>
          </a:p>
          <a:p>
            <a:r>
              <a:rPr lang="en-US" b="1" dirty="0" smtClean="0"/>
              <a:t>Stitched specimen </a:t>
            </a:r>
            <a:r>
              <a:rPr lang="en-US" b="1" dirty="0"/>
              <a:t>table</a:t>
            </a:r>
            <a:endParaRPr lang="en-IN" b="1" dirty="0"/>
          </a:p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15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4116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78908" y="889318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OBSERVATION: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56" y="1543514"/>
            <a:ext cx="5781675" cy="3857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5" y="1502324"/>
            <a:ext cx="5314950" cy="48863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16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995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2181" y="1079076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COMPARISON: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21" y="2142879"/>
            <a:ext cx="5546356" cy="35594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2" y="2142879"/>
            <a:ext cx="5810958" cy="35594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17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003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18 of 20</a:t>
            </a:r>
            <a:endParaRPr lang="en-IN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3212024" y="900143"/>
            <a:ext cx="6906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 Between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Stitched Composite and Unstitched Laminated Composite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97745"/>
              </p:ext>
            </p:extLst>
          </p:nvPr>
        </p:nvGraphicFramePr>
        <p:xfrm>
          <a:off x="2601053" y="1692682"/>
          <a:ext cx="8128000" cy="506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Stitched Composite 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Unstitched Laminated Composite</a:t>
                      </a:r>
                      <a:endParaRPr lang="en-IN" sz="1800" b="1" kern="1200" dirty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3210721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be made within </a:t>
                      </a:r>
                      <a:r>
                        <a:rPr lang="en-US" b="1" baseline="0" dirty="0" smtClean="0"/>
                        <a:t>8mm Thickness</a:t>
                      </a:r>
                      <a:r>
                        <a:rPr lang="en-US" baseline="0" dirty="0" smtClean="0"/>
                        <a:t>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Cost of the materials are Cheap thus the Cost of the final Product is also Cheaper.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The Weight of the Stitched Composite is Lighter When compared to the Unstitched Laminated Composite.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Need Information of the Holes before manufacturing for the usage of the Material.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Need at least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12mm thickness </a:t>
                      </a:r>
                      <a:r>
                        <a:rPr lang="en-US" baseline="0" dirty="0" smtClean="0"/>
                        <a:t>to withstand the load matching the Stitched Composite.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Cost of the materials are high thus the Cost of the final product is costly.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Weight of the Unstitched Laminated Composite is heavier than the Stitched Composite.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Does not Need Pre determined holes for the Usage of the Material.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19 of 20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202268" y="143895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02268" y="1808290"/>
            <a:ext cx="10626209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The strength of the specimens of various stacking sequence is tested for the comparison of the same with the stitched one. </a:t>
            </a:r>
            <a:endParaRPr lang="en-IN" dirty="0" smtClean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From </a:t>
            </a:r>
            <a:r>
              <a:rPr lang="en-IN" dirty="0">
                <a:solidFill>
                  <a:srgbClr val="000000"/>
                </a:solidFill>
                <a:ea typeface="Times New Roman" panose="02020603050405020304" pitchFamily="18" charset="0"/>
              </a:rPr>
              <a:t>all our observations we came to know that the localized hybridized material is nearly equal to the fully hybridized </a:t>
            </a:r>
            <a:r>
              <a:rPr lang="en-IN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material.</a:t>
            </a:r>
            <a:r>
              <a:rPr lang="en-IN" dirty="0"/>
              <a:t> </a:t>
            </a:r>
            <a:endParaRPr lang="en-IN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Finally </a:t>
            </a:r>
            <a:r>
              <a:rPr lang="en-IN" dirty="0"/>
              <a:t>from our observations we came to know that the strength of the </a:t>
            </a:r>
            <a:r>
              <a:rPr lang="en-IN" b="1" dirty="0"/>
              <a:t>seventh stitch </a:t>
            </a:r>
            <a:r>
              <a:rPr lang="en-IN" dirty="0"/>
              <a:t>is approximately equal to the </a:t>
            </a:r>
            <a:r>
              <a:rPr lang="en-IN" b="1" dirty="0"/>
              <a:t>stacking sequence </a:t>
            </a:r>
            <a:r>
              <a:rPr lang="en-IN" b="1" dirty="0" smtClean="0"/>
              <a:t>2</a:t>
            </a:r>
            <a:r>
              <a:rPr lang="en-IN" dirty="0" smtClean="0"/>
              <a:t>.</a:t>
            </a:r>
            <a:endParaRPr lang="en-IN" b="1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Hence </a:t>
            </a:r>
            <a:r>
              <a:rPr lang="en-IN" dirty="0"/>
              <a:t>it is proved that the composite with localized hybridization technique having synthetic fiber content of </a:t>
            </a:r>
            <a:r>
              <a:rPr lang="en-IN" b="1" dirty="0" smtClean="0"/>
              <a:t>4.8%</a:t>
            </a:r>
            <a:r>
              <a:rPr lang="en-IN" dirty="0" smtClean="0"/>
              <a:t> </a:t>
            </a:r>
            <a:r>
              <a:rPr lang="en-IN" dirty="0"/>
              <a:t>has equal strength to the composite having synthetic fiber content of </a:t>
            </a:r>
            <a:r>
              <a:rPr lang="en-IN" b="1" dirty="0"/>
              <a:t>20</a:t>
            </a:r>
            <a:r>
              <a:rPr lang="en-IN" b="1" dirty="0" smtClean="0"/>
              <a:t>%</a:t>
            </a:r>
            <a:r>
              <a:rPr lang="en-IN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55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2128" y="1517621"/>
            <a:ext cx="1002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Introduction:</a:t>
            </a:r>
          </a:p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2128" y="1920846"/>
            <a:ext cx="101361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idea of combining two or more </a:t>
            </a:r>
            <a:r>
              <a:rPr lang="en-IN" dirty="0" smtClean="0"/>
              <a:t>materials resulting </a:t>
            </a:r>
            <a:r>
              <a:rPr lang="en-IN" dirty="0"/>
              <a:t>in </a:t>
            </a:r>
            <a:r>
              <a:rPr lang="en-IN" dirty="0" smtClean="0"/>
              <a:t>a new material with improved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property exist for ages.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 </a:t>
            </a:r>
            <a:r>
              <a:rPr lang="en-IN" dirty="0"/>
              <a:t>composite material is a material system composed of a mixture or </a:t>
            </a:r>
            <a:r>
              <a:rPr lang="en-IN" dirty="0" smtClean="0"/>
              <a:t>combination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   of </a:t>
            </a:r>
            <a:r>
              <a:rPr lang="en-IN" dirty="0"/>
              <a:t>two </a:t>
            </a:r>
            <a:r>
              <a:rPr lang="en-IN" dirty="0" smtClean="0"/>
              <a:t>or more </a:t>
            </a:r>
            <a:r>
              <a:rPr lang="en-IN" dirty="0"/>
              <a:t>micro or macro constituents that differ in </a:t>
            </a:r>
            <a:r>
              <a:rPr lang="en-IN" dirty="0" smtClean="0"/>
              <a:t>form </a:t>
            </a:r>
            <a:r>
              <a:rPr lang="en-IN" dirty="0"/>
              <a:t>an chemical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 smtClean="0"/>
              <a:t>    composition and which are </a:t>
            </a:r>
            <a:r>
              <a:rPr lang="en-IN" dirty="0"/>
              <a:t>essentially insoluble in each other</a:t>
            </a:r>
            <a:r>
              <a:rPr lang="en-IN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two main components in a composite material are the fiber phase and matrix 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 Phase, the fiber phase is responsible for the stiffness and strength of the material and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     The matrix phase is responsible for the binding and dimensional stability of the material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2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4283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86472" y="6504077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20 of 20</a:t>
            </a:r>
            <a:endParaRPr lang="en-IN" sz="1200" dirty="0"/>
          </a:p>
        </p:txBody>
      </p:sp>
      <p:pic>
        <p:nvPicPr>
          <p:cNvPr id="6" name="Picture 6" descr="Thank You PNG Images, Free Thank You Clipart Pictures - Free Transparent PNG  Lo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660" y="2617541"/>
            <a:ext cx="3979336" cy="174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9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501629" y="113709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3852" y="1424265"/>
            <a:ext cx="10859063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Experimental </a:t>
            </a:r>
            <a:r>
              <a:rPr lang="en-IN" dirty="0"/>
              <a:t>investigation of hybrid composites are performed to study the </a:t>
            </a:r>
            <a:r>
              <a:rPr lang="en-IN" dirty="0" smtClean="0"/>
              <a:t>mechanical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    property </a:t>
            </a:r>
            <a:r>
              <a:rPr lang="en-IN" dirty="0"/>
              <a:t>using flexural testing and to study the </a:t>
            </a:r>
            <a:r>
              <a:rPr lang="en-IN" dirty="0" smtClean="0"/>
              <a:t>strength of Stitched Jute/polyester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    Composite and Unstitched laminated composite when subjected to flexural loading.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sample is drilled at the centre and the stitch diameter around the hole is varied</a:t>
            </a:r>
            <a:r>
              <a:rPr lang="en-IN" dirty="0" smtClean="0"/>
              <a:t>,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b="1" dirty="0" smtClean="0"/>
              <a:t>Viz</a:t>
            </a:r>
            <a:r>
              <a:rPr lang="en-IN" b="1" dirty="0"/>
              <a:t>. 7</a:t>
            </a:r>
            <a:r>
              <a:rPr lang="en-IN" b="1" dirty="0" smtClean="0"/>
              <a:t>mm </a:t>
            </a:r>
            <a:r>
              <a:rPr lang="en-IN" b="1" dirty="0"/>
              <a:t>around the </a:t>
            </a:r>
            <a:r>
              <a:rPr lang="en-IN" b="1" dirty="0" smtClean="0"/>
              <a:t>hole to13 </a:t>
            </a:r>
            <a:r>
              <a:rPr lang="en-IN" b="1" dirty="0"/>
              <a:t>mm </a:t>
            </a:r>
            <a:r>
              <a:rPr lang="en-IN" dirty="0"/>
              <a:t>around the </a:t>
            </a:r>
            <a:r>
              <a:rPr lang="en-IN" dirty="0" smtClean="0"/>
              <a:t>hole. flexural test is conducted to find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strength of the specimens.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Also the various stacking sequences of the laminate plies are found and the strength is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compared with the pre found stitched specimens.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While comparing the strength of specimen having maximum number of stitches around the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hole </a:t>
            </a:r>
            <a:r>
              <a:rPr lang="en-IN" dirty="0"/>
              <a:t>with the strength obtained in specimens with varying stacking sequence, it is </a:t>
            </a:r>
            <a:r>
              <a:rPr lang="en-IN" dirty="0" smtClean="0"/>
              <a:t>observed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/>
              <a:t>that its strength is approximately equal to specimen with one layer of polyester at each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   extreme </a:t>
            </a:r>
            <a:r>
              <a:rPr lang="en-IN" dirty="0"/>
              <a:t>end (S2).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3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6944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574826" y="958784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4 of 20</a:t>
            </a:r>
            <a:endParaRPr lang="en-IN" sz="1200" dirty="0"/>
          </a:p>
        </p:txBody>
      </p:sp>
      <p:sp>
        <p:nvSpPr>
          <p:cNvPr id="71" name="Rectangle 70"/>
          <p:cNvSpPr/>
          <p:nvPr/>
        </p:nvSpPr>
        <p:spPr>
          <a:xfrm>
            <a:off x="3676683" y="1767967"/>
            <a:ext cx="1420182" cy="2604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l"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Designing</a:t>
            </a: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08787" y="2818018"/>
            <a:ext cx="1480268" cy="22772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l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Fabrication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703588" y="3870440"/>
            <a:ext cx="1314335" cy="2604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l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88" name="Rectangle 87"/>
          <p:cNvSpPr/>
          <p:nvPr/>
        </p:nvSpPr>
        <p:spPr>
          <a:xfrm>
            <a:off x="3676683" y="4995146"/>
            <a:ext cx="1662172" cy="2751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l">
              <a:lnSpc>
                <a:spcPct val="107000"/>
              </a:lnSpc>
              <a:spcAft>
                <a:spcPts val="800"/>
              </a:spcAft>
            </a:pPr>
            <a:r>
              <a:rPr lang="en-IN" sz="1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Comparison</a:t>
            </a: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478559" y="1615291"/>
            <a:ext cx="2483741" cy="5048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ctr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 fiber specimen with </a:t>
            </a: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circular holes</a:t>
            </a:r>
          </a:p>
          <a:p>
            <a:pPr marL="6350" marR="600075" indent="-6350" algn="ctr">
              <a:lnSpc>
                <a:spcPct val="107000"/>
              </a:lnSpc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169784" y="2679414"/>
            <a:ext cx="3101292" cy="5304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ctr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Natural and composite material </a:t>
            </a: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stitches around the holes</a:t>
            </a:r>
          </a:p>
          <a:p>
            <a:pPr marL="6350" marR="600075" indent="-6350" algn="ctr">
              <a:lnSpc>
                <a:spcPct val="107000"/>
              </a:lnSpc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172085" y="3865081"/>
            <a:ext cx="2960648" cy="2604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ctr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Testing in UTM machine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443722" y="4867655"/>
            <a:ext cx="2458340" cy="48423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6350" marR="600075" indent="-6350" algn="ctr"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Comparison of stacking sequence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And stitching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50" marR="600075" indent="-6350" algn="ctr">
              <a:lnSpc>
                <a:spcPct val="107000"/>
              </a:lnSpc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68485" y="5846146"/>
            <a:ext cx="1476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Plot the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70600" y="1522628"/>
            <a:ext cx="2743200" cy="65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6070600" y="2600709"/>
            <a:ext cx="2743200" cy="65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6095885" y="3666185"/>
            <a:ext cx="2743200" cy="65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6070600" y="4780670"/>
            <a:ext cx="2743200" cy="658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813300" y="1878977"/>
            <a:ext cx="1130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813300" y="2931882"/>
            <a:ext cx="1130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781550" y="3995287"/>
            <a:ext cx="1130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781550" y="5105276"/>
            <a:ext cx="11303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406828" y="2221312"/>
            <a:ext cx="0" cy="355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406828" y="3299936"/>
            <a:ext cx="0" cy="3444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7397303" y="4381222"/>
            <a:ext cx="3175" cy="35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388370" y="5487883"/>
            <a:ext cx="3276" cy="34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2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8613" y="135346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FIBER PREPARATION: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07" t="13284" r="4455" b="11178"/>
          <a:stretch/>
        </p:blipFill>
        <p:spPr>
          <a:xfrm rot="16200000">
            <a:off x="9658866" y="1009136"/>
            <a:ext cx="980304" cy="217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78613" y="1906889"/>
            <a:ext cx="78646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FIBRE: Woven Jute (Mat Form)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Jute </a:t>
            </a:r>
            <a:r>
              <a:rPr lang="en-IN" dirty="0"/>
              <a:t>fiber is used for fabricate the natural fiber composites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/>
              <a:t>The natural fibers are cut in the length of </a:t>
            </a:r>
            <a:r>
              <a:rPr lang="en-IN" b="1" dirty="0"/>
              <a:t>300 mm, 125 mm </a:t>
            </a:r>
            <a:endParaRPr lang="en-IN" b="1" dirty="0" smtClean="0"/>
          </a:p>
          <a:p>
            <a:pPr algn="just">
              <a:lnSpc>
                <a:spcPct val="150000"/>
              </a:lnSpc>
            </a:pPr>
            <a:r>
              <a:rPr lang="en-IN" b="1" dirty="0"/>
              <a:t> </a:t>
            </a:r>
            <a:r>
              <a:rPr lang="en-IN" b="1" dirty="0" smtClean="0"/>
              <a:t>   and </a:t>
            </a:r>
            <a:r>
              <a:rPr lang="en-IN" b="1" dirty="0"/>
              <a:t>3 mm</a:t>
            </a:r>
            <a:r>
              <a:rPr lang="en-IN" dirty="0"/>
              <a:t> by scissor and </a:t>
            </a:r>
            <a:r>
              <a:rPr lang="en-IN" dirty="0" smtClean="0"/>
              <a:t>sides of the jute </a:t>
            </a:r>
            <a:r>
              <a:rPr lang="en-IN" dirty="0"/>
              <a:t>were </a:t>
            </a:r>
            <a:r>
              <a:rPr lang="en-IN" dirty="0" smtClean="0"/>
              <a:t>stitched to make 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    a pair, like wise </a:t>
            </a:r>
            <a:r>
              <a:rPr lang="en-IN" b="1" dirty="0" smtClean="0"/>
              <a:t>3 pairs </a:t>
            </a:r>
            <a:r>
              <a:rPr lang="en-IN" dirty="0" smtClean="0"/>
              <a:t>are made.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jute fiber is divided into three parts and various numbers are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marked then center of the divided part is marked with </a:t>
            </a:r>
            <a:r>
              <a:rPr lang="en-US" b="1" dirty="0" smtClean="0"/>
              <a:t>6mm circle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Stitches are made around the marked circle </a:t>
            </a:r>
            <a:r>
              <a:rPr lang="en-IN" dirty="0" smtClean="0"/>
              <a:t>accordingly.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1" t="12856" r="34289" b="11035"/>
          <a:stretch/>
        </p:blipFill>
        <p:spPr>
          <a:xfrm rot="16200000">
            <a:off x="9667104" y="2177124"/>
            <a:ext cx="947352" cy="2191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3" t="12739" r="64317" b="11724"/>
          <a:stretch/>
        </p:blipFill>
        <p:spPr>
          <a:xfrm rot="16200000">
            <a:off x="9667105" y="3422822"/>
            <a:ext cx="963829" cy="2174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5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942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06965" y="1054994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LOCALIZED HYBRIDIZATION: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 rot="5400000">
            <a:off x="8087628" y="3298727"/>
            <a:ext cx="5012488" cy="969343"/>
            <a:chOff x="0" y="0"/>
            <a:chExt cx="5336667" cy="889241"/>
          </a:xfrm>
        </p:grpSpPr>
        <p:sp>
          <p:nvSpPr>
            <p:cNvPr id="7" name="Shape 43722"/>
            <p:cNvSpPr/>
            <p:nvPr/>
          </p:nvSpPr>
          <p:spPr>
            <a:xfrm>
              <a:off x="1562354" y="1778"/>
              <a:ext cx="9144" cy="883920"/>
            </a:xfrm>
            <a:custGeom>
              <a:avLst/>
              <a:gdLst/>
              <a:ahLst/>
              <a:cxnLst/>
              <a:rect l="0" t="0" r="0" b="0"/>
              <a:pathLst>
                <a:path w="9144" h="883920">
                  <a:moveTo>
                    <a:pt x="0" y="0"/>
                  </a:moveTo>
                  <a:lnTo>
                    <a:pt x="9144" y="0"/>
                  </a:lnTo>
                  <a:lnTo>
                    <a:pt x="9144" y="883920"/>
                  </a:lnTo>
                  <a:lnTo>
                    <a:pt x="0" y="88392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Shape 43723"/>
            <p:cNvSpPr/>
            <p:nvPr/>
          </p:nvSpPr>
          <p:spPr>
            <a:xfrm>
              <a:off x="3373501" y="1778"/>
              <a:ext cx="1963166" cy="883920"/>
            </a:xfrm>
            <a:custGeom>
              <a:avLst/>
              <a:gdLst/>
              <a:ahLst/>
              <a:cxnLst/>
              <a:rect l="0" t="0" r="0" b="0"/>
              <a:pathLst>
                <a:path w="1963166" h="883920">
                  <a:moveTo>
                    <a:pt x="0" y="0"/>
                  </a:moveTo>
                  <a:lnTo>
                    <a:pt x="1963166" y="0"/>
                  </a:lnTo>
                  <a:lnTo>
                    <a:pt x="1963166" y="883920"/>
                  </a:lnTo>
                  <a:lnTo>
                    <a:pt x="0" y="88392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2354" y="880266"/>
              <a:ext cx="2027" cy="89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000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73501" y="880266"/>
              <a:ext cx="2027" cy="89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350" marR="60007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IN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11" name="Picture 1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562100" cy="885444"/>
            </a:xfrm>
            <a:prstGeom prst="rect">
              <a:avLst/>
            </a:prstGeom>
          </p:spPr>
        </p:pic>
        <p:pic>
          <p:nvPicPr>
            <p:cNvPr id="12" name="Picture 1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563624" y="27432"/>
              <a:ext cx="1810512" cy="856488"/>
            </a:xfrm>
            <a:prstGeom prst="rect">
              <a:avLst/>
            </a:prstGeom>
          </p:spPr>
        </p:pic>
        <p:pic>
          <p:nvPicPr>
            <p:cNvPr id="13" name="Picture 1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3375660" y="18288"/>
              <a:ext cx="1952244" cy="867156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19098" y="1403380"/>
            <a:ext cx="8397435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/>
              <a:t>localised hybridisation process is carried out by stitching around the </a:t>
            </a:r>
            <a:r>
              <a:rPr lang="en-IN" dirty="0" smtClean="0"/>
              <a:t>hole. There </a:t>
            </a:r>
            <a:r>
              <a:rPr lang="en-IN" dirty="0"/>
              <a:t>are nine specimens in which one is complete natural and another one is full polyester layer fitted inside the </a:t>
            </a:r>
            <a:r>
              <a:rPr lang="en-IN" dirty="0" smtClean="0"/>
              <a:t>layers.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dirty="0"/>
              <a:t>The specimens are  </a:t>
            </a:r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Natural – fully jute with no stitch </a:t>
            </a:r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S1 – 1 stitch </a:t>
            </a:r>
            <a:r>
              <a:rPr lang="en-IN" dirty="0" smtClean="0"/>
              <a:t>around the hole of diameter </a:t>
            </a:r>
            <a:r>
              <a:rPr lang="en-IN" dirty="0"/>
              <a:t>7</a:t>
            </a:r>
            <a:r>
              <a:rPr lang="en-IN" dirty="0" smtClean="0"/>
              <a:t>mm </a:t>
            </a:r>
            <a:endParaRPr lang="en-IN" dirty="0"/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S2 - 2 stitch around the hole of diameter 8</a:t>
            </a:r>
            <a:r>
              <a:rPr lang="en-IN" dirty="0" smtClean="0"/>
              <a:t>mm </a:t>
            </a:r>
            <a:endParaRPr lang="en-IN" dirty="0"/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S3 – 3 stitch around the hole of diameter 9</a:t>
            </a:r>
            <a:r>
              <a:rPr lang="en-IN" dirty="0" smtClean="0"/>
              <a:t>mm </a:t>
            </a:r>
            <a:endParaRPr lang="en-IN" dirty="0"/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S4 – 4 stitch around the hole of diameter </a:t>
            </a:r>
            <a:r>
              <a:rPr lang="en-IN" dirty="0" smtClean="0"/>
              <a:t>10mm </a:t>
            </a:r>
            <a:endParaRPr lang="en-IN" dirty="0"/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S5 – 5 stitch around the hole of diameter </a:t>
            </a:r>
            <a:r>
              <a:rPr lang="en-IN" dirty="0" smtClean="0"/>
              <a:t>11mm </a:t>
            </a:r>
            <a:endParaRPr lang="en-IN" dirty="0"/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S6 – 6 stitch around the hole of diameter </a:t>
            </a:r>
            <a:r>
              <a:rPr lang="en-IN" dirty="0" smtClean="0"/>
              <a:t>12mm </a:t>
            </a:r>
            <a:endParaRPr lang="en-IN" dirty="0"/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S7 – 7 stitch around the hole of diameter </a:t>
            </a:r>
            <a:r>
              <a:rPr lang="en-IN" dirty="0" smtClean="0"/>
              <a:t>13mm </a:t>
            </a:r>
            <a:endParaRPr lang="en-IN" dirty="0"/>
          </a:p>
          <a:p>
            <a:pPr lvl="0" algn="just" fontAlgn="base">
              <a:spcBef>
                <a:spcPts val="600"/>
              </a:spcBef>
            </a:pPr>
            <a:r>
              <a:rPr lang="en-IN" dirty="0"/>
              <a:t>Polyester – polyester fibre placed between two natural fibres </a:t>
            </a:r>
          </a:p>
          <a:p>
            <a:pPr algn="just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6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0723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330040" y="1461820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PREPARATION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459110" y="1316563"/>
            <a:ext cx="4017977" cy="2597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330040" y="1998231"/>
            <a:ext cx="8731878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MATRIX: Unsaturated Polyester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(</a:t>
            </a:r>
            <a:r>
              <a:rPr lang="en-IN" dirty="0"/>
              <a:t>a</a:t>
            </a:r>
            <a:r>
              <a:rPr lang="en-IN" dirty="0" smtClean="0"/>
              <a:t>) Mixture </a:t>
            </a:r>
            <a:r>
              <a:rPr lang="en-IN" dirty="0"/>
              <a:t>of Resin, Catalysts and Hardener </a:t>
            </a:r>
          </a:p>
          <a:p>
            <a:pPr>
              <a:lnSpc>
                <a:spcPct val="150000"/>
              </a:lnSpc>
            </a:pPr>
            <a:r>
              <a:rPr lang="en-IN" dirty="0"/>
              <a:t>(</a:t>
            </a:r>
            <a:r>
              <a:rPr lang="en-IN" dirty="0" smtClean="0"/>
              <a:t>b) Resin</a:t>
            </a:r>
            <a:r>
              <a:rPr lang="en-IN" dirty="0"/>
              <a:t>: Unsaturated polyester resin </a:t>
            </a:r>
          </a:p>
          <a:p>
            <a:pPr>
              <a:lnSpc>
                <a:spcPct val="150000"/>
              </a:lnSpc>
            </a:pPr>
            <a:r>
              <a:rPr lang="en-IN" dirty="0"/>
              <a:t>(c</a:t>
            </a:r>
            <a:r>
              <a:rPr lang="en-IN" dirty="0" smtClean="0"/>
              <a:t>) Catalyst</a:t>
            </a:r>
            <a:r>
              <a:rPr lang="en-IN" dirty="0"/>
              <a:t>: methyl ethyl ketone peroxide </a:t>
            </a:r>
          </a:p>
          <a:p>
            <a:pPr>
              <a:lnSpc>
                <a:spcPct val="150000"/>
              </a:lnSpc>
            </a:pPr>
            <a:r>
              <a:rPr lang="en-IN" dirty="0"/>
              <a:t>(d) Hardener: Cobalt Napthanate </a:t>
            </a:r>
          </a:p>
          <a:p>
            <a:pPr lvl="0" fontAlgn="base">
              <a:lnSpc>
                <a:spcPct val="150000"/>
              </a:lnSpc>
            </a:pPr>
            <a:r>
              <a:rPr lang="en-IN" dirty="0" smtClean="0"/>
              <a:t>      Resin</a:t>
            </a:r>
            <a:r>
              <a:rPr lang="en-IN" dirty="0"/>
              <a:t>	 	 	- </a:t>
            </a:r>
            <a:r>
              <a:rPr lang="en-IN" dirty="0" smtClean="0"/>
              <a:t>97.5 % </a:t>
            </a:r>
            <a:r>
              <a:rPr lang="en-IN" dirty="0"/>
              <a:t>of Unsaturated polyester resin </a:t>
            </a:r>
          </a:p>
          <a:p>
            <a:pPr lvl="0" fontAlgn="base">
              <a:lnSpc>
                <a:spcPct val="150000"/>
              </a:lnSpc>
            </a:pPr>
            <a:r>
              <a:rPr lang="en-IN" dirty="0" smtClean="0"/>
              <a:t>      Hardener</a:t>
            </a:r>
            <a:r>
              <a:rPr lang="en-IN" dirty="0"/>
              <a:t>	 	</a:t>
            </a:r>
            <a:r>
              <a:rPr lang="en-IN" dirty="0" smtClean="0"/>
              <a:t>              - 0.5 % </a:t>
            </a:r>
            <a:r>
              <a:rPr lang="en-IN" dirty="0"/>
              <a:t>of Cobalt Napthanate </a:t>
            </a:r>
          </a:p>
          <a:p>
            <a:pPr lvl="0" fontAlgn="base">
              <a:lnSpc>
                <a:spcPct val="150000"/>
              </a:lnSpc>
            </a:pPr>
            <a:r>
              <a:rPr lang="en-IN" dirty="0" smtClean="0"/>
              <a:t>      Catalyst </a:t>
            </a:r>
            <a:r>
              <a:rPr lang="en-IN" dirty="0"/>
              <a:t>	 </a:t>
            </a:r>
            <a:r>
              <a:rPr lang="en-IN" dirty="0" smtClean="0"/>
              <a:t>	              -2 % </a:t>
            </a:r>
            <a:r>
              <a:rPr lang="en-IN" dirty="0"/>
              <a:t>of Methyl Ethyl Ketone Peroxide(MEKP)</a:t>
            </a:r>
            <a:r>
              <a:rPr lang="en-IN" b="1" dirty="0"/>
              <a:t> 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7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6794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76695" y="1523400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COMPOSITE MAKING 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6695" y="1892732"/>
            <a:ext cx="81435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Various no. of stitches are sewed around the center mark on the jute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composite.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matrix mixture is prepared according to the ratio of the resin,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hardener, and catalyst.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mould is prepared in mild steel with </a:t>
            </a:r>
            <a:r>
              <a:rPr lang="en-IN" b="1" dirty="0"/>
              <a:t>300 mm × 125 mm × 8 </a:t>
            </a:r>
            <a:r>
              <a:rPr lang="en-IN" b="1" dirty="0" smtClean="0"/>
              <a:t>mm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dimensions in 3 parts namely base plate, frame and lid.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matrix solution is poured into the mould and the fiber composite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is dipped in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lid is closed and the mould is kept under constant pressure for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</a:t>
            </a:r>
            <a:r>
              <a:rPr lang="en-US" b="1" dirty="0" smtClean="0"/>
              <a:t>48hrs</a:t>
            </a:r>
            <a:r>
              <a:rPr lang="en-US" dirty="0" smtClean="0"/>
              <a:t> then the hybrid composite is ready for testing.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08" t="9126" r="13937" b="6467"/>
          <a:stretch/>
        </p:blipFill>
        <p:spPr>
          <a:xfrm>
            <a:off x="9312581" y="1892732"/>
            <a:ext cx="2492241" cy="355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8 of 20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912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995" y="104489"/>
            <a:ext cx="540482" cy="614613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501629" y="753934"/>
            <a:ext cx="10326848" cy="0"/>
          </a:xfrm>
          <a:prstGeom prst="line">
            <a:avLst/>
          </a:prstGeom>
          <a:ln w="19050" cmpd="dbl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9878" y="1278399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UNSTITCHED LAMINATE COMPOSITE:</a:t>
            </a:r>
            <a:endParaRPr lang="en-I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878" y="1564263"/>
            <a:ext cx="68410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specimens were manufactured by manual lay-up technique in a mould </a:t>
            </a:r>
            <a:r>
              <a:rPr lang="en-IN" dirty="0" smtClean="0"/>
              <a:t>and preserved </a:t>
            </a:r>
            <a:r>
              <a:rPr lang="en-IN" dirty="0"/>
              <a:t>under light low pressure for 1h, and it is preserved for 48h at room </a:t>
            </a:r>
            <a:r>
              <a:rPr lang="en-IN" dirty="0" smtClean="0"/>
              <a:t>temperature.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All </a:t>
            </a:r>
            <a:r>
              <a:rPr lang="en-IN" b="1" dirty="0"/>
              <a:t>the specimens consists a total of 10 </a:t>
            </a:r>
            <a:r>
              <a:rPr lang="en-IN" b="1" dirty="0" smtClean="0"/>
              <a:t>plies</a:t>
            </a:r>
            <a:r>
              <a:rPr lang="en-IN" dirty="0" smtClean="0"/>
              <a:t>, </a:t>
            </a:r>
            <a:r>
              <a:rPr lang="en-IN" dirty="0"/>
              <a:t>by varying the quantity and location of polyester plies so as to obtain seven different combination of </a:t>
            </a:r>
            <a:r>
              <a:rPr lang="en-IN" dirty="0" smtClean="0"/>
              <a:t>plies</a:t>
            </a:r>
            <a:r>
              <a:rPr lang="en-IN" dirty="0"/>
              <a:t> </a:t>
            </a:r>
            <a:r>
              <a:rPr lang="en-IN" dirty="0" smtClean="0"/>
              <a:t>with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</a:t>
            </a:r>
            <a:r>
              <a:rPr lang="en-US" b="1" dirty="0" smtClean="0"/>
              <a:t>125mm length and 10mm width.</a:t>
            </a:r>
            <a:r>
              <a:rPr lang="en-US" dirty="0"/>
              <a:t> </a:t>
            </a:r>
            <a:endParaRPr lang="en-IN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matrix mixing process is the same as hybrid composite making </a:t>
            </a:r>
            <a:r>
              <a:rPr lang="en-US" dirty="0"/>
              <a:t>process, and the </a:t>
            </a:r>
            <a:r>
              <a:rPr lang="en-US" dirty="0" smtClean="0"/>
              <a:t>center </a:t>
            </a:r>
            <a:r>
              <a:rPr lang="en-US" dirty="0"/>
              <a:t>of each sample is marked with </a:t>
            </a:r>
            <a:r>
              <a:rPr lang="en-US" b="1" dirty="0"/>
              <a:t>6mm</a:t>
            </a:r>
            <a:r>
              <a:rPr lang="en-US" dirty="0"/>
              <a:t> </a:t>
            </a:r>
            <a:r>
              <a:rPr lang="en-US" dirty="0" smtClean="0"/>
              <a:t>circle.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75328" y="104489"/>
            <a:ext cx="6096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PANIMALAR ENGINEERING COLLEGE</a:t>
            </a:r>
          </a:p>
          <a:p>
            <a:r>
              <a:rPr lang="en-US" sz="14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Project on Jute/Polyester Hybrid Composite</a:t>
            </a:r>
            <a:endParaRPr lang="en-IN" sz="14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86472" y="650407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Page 9 of 20</a:t>
            </a:r>
            <a:endParaRPr lang="en-IN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15" y="1007427"/>
            <a:ext cx="4839375" cy="3400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9" b="18021"/>
          <a:stretch/>
        </p:blipFill>
        <p:spPr>
          <a:xfrm rot="4597959">
            <a:off x="8105351" y="3049180"/>
            <a:ext cx="3086100" cy="45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1273</TotalTime>
  <Words>1723</Words>
  <Application>Microsoft Office PowerPoint</Application>
  <PresentationFormat>Widescreen</PresentationFormat>
  <Paragraphs>238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Century Gothic</vt:lpstr>
      <vt:lpstr>Tahoma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69</cp:revision>
  <dcterms:created xsi:type="dcterms:W3CDTF">2024-03-19T14:14:09Z</dcterms:created>
  <dcterms:modified xsi:type="dcterms:W3CDTF">2024-03-25T17:30:40Z</dcterms:modified>
</cp:coreProperties>
</file>