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7" r:id="rId2"/>
    <p:sldId id="258" r:id="rId3"/>
    <p:sldId id="269"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74" autoAdjust="0"/>
    <p:restoredTop sz="94660"/>
  </p:normalViewPr>
  <p:slideViewPr>
    <p:cSldViewPr snapToGrid="0">
      <p:cViewPr varScale="1">
        <p:scale>
          <a:sx n="118" d="100"/>
          <a:sy n="118" d="100"/>
        </p:scale>
        <p:origin x="80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76720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408087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99CBFF-4A66-4DFA-AB7C-5711BF05871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4411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C183F1-2F46-4E4C-A941-51D1484698ED}"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62780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C183F1-2F46-4E4C-A941-51D1484698ED}"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99CBFF-4A66-4DFA-AB7C-5711BF05871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609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C183F1-2F46-4E4C-A941-51D1484698ED}"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612209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23569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560745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271829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C183F1-2F46-4E4C-A941-51D1484698ED}"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35855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C183F1-2F46-4E4C-A941-51D1484698ED}"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703309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C183F1-2F46-4E4C-A941-51D1484698ED}"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38430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C183F1-2F46-4E4C-A941-51D1484698ED}"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27546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183F1-2F46-4E4C-A941-51D1484698ED}"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405318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183F1-2F46-4E4C-A941-51D1484698ED}"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6774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183F1-2F46-4E4C-A941-51D1484698ED}"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99CBFF-4A66-4DFA-AB7C-5711BF058710}" type="slidenum">
              <a:rPr lang="en-IN" smtClean="0"/>
              <a:t>‹#›</a:t>
            </a:fld>
            <a:endParaRPr lang="en-IN"/>
          </a:p>
        </p:txBody>
      </p:sp>
    </p:spTree>
    <p:extLst>
      <p:ext uri="{BB962C8B-B14F-4D97-AF65-F5344CB8AC3E}">
        <p14:creationId xmlns:p14="http://schemas.microsoft.com/office/powerpoint/2010/main" val="1858468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C183F1-2F46-4E4C-A941-51D1484698ED}" type="datetimeFigureOut">
              <a:rPr lang="en-IN" smtClean="0"/>
              <a:t>03-05-2023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99CBFF-4A66-4DFA-AB7C-5711BF058710}" type="slidenum">
              <a:rPr lang="en-IN" smtClean="0"/>
              <a:t>‹#›</a:t>
            </a:fld>
            <a:endParaRPr lang="en-IN"/>
          </a:p>
        </p:txBody>
      </p:sp>
    </p:spTree>
    <p:extLst>
      <p:ext uri="{BB962C8B-B14F-4D97-AF65-F5344CB8AC3E}">
        <p14:creationId xmlns:p14="http://schemas.microsoft.com/office/powerpoint/2010/main" val="2108670458"/>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19328" y="403337"/>
            <a:ext cx="871538" cy="991076"/>
          </a:xfrm>
          <a:prstGeom prst="rect">
            <a:avLst/>
          </a:prstGeom>
        </p:spPr>
      </p:pic>
      <p:sp>
        <p:nvSpPr>
          <p:cNvPr id="5" name="Rectangle 4"/>
          <p:cNvSpPr/>
          <p:nvPr/>
        </p:nvSpPr>
        <p:spPr>
          <a:xfrm>
            <a:off x="2456603" y="360266"/>
            <a:ext cx="7683390" cy="1077218"/>
          </a:xfrm>
          <a:prstGeom prst="rect">
            <a:avLst/>
          </a:prstGeom>
        </p:spPr>
        <p:txBody>
          <a:bodyPr wrap="square">
            <a:spAutoFit/>
          </a:bodyPr>
          <a:lstStyle/>
          <a:p>
            <a:pPr algn="ctr"/>
            <a:r>
              <a:rPr lang="en-US" sz="2800" dirty="0" smtClean="0">
                <a:solidFill>
                  <a:srgbClr val="002060"/>
                </a:solidFill>
                <a:latin typeface="Arial Black" panose="020B0A04020102020204" pitchFamily="34" charset="0"/>
              </a:rPr>
              <a:t>PANIMALAR ENGINEERING COLLEGE</a:t>
            </a:r>
          </a:p>
          <a:p>
            <a:pPr algn="ctr"/>
            <a:r>
              <a:rPr lang="en-US" b="1" dirty="0" smtClean="0">
                <a:solidFill>
                  <a:schemeClr val="accent2">
                    <a:lumMod val="75000"/>
                  </a:schemeClr>
                </a:solidFill>
                <a:latin typeface="Arial" panose="020B0604020202020204" pitchFamily="34" charset="0"/>
                <a:cs typeface="Arial" panose="020B0604020202020204" pitchFamily="34" charset="0"/>
              </a:rPr>
              <a:t>Department of Mechanical Engineering</a:t>
            </a:r>
          </a:p>
          <a:p>
            <a:pPr algn="ctr"/>
            <a:endParaRPr lang="en-IN" dirty="0"/>
          </a:p>
        </p:txBody>
      </p:sp>
      <p:sp>
        <p:nvSpPr>
          <p:cNvPr id="6" name="TextBox 5"/>
          <p:cNvSpPr txBox="1"/>
          <p:nvPr/>
        </p:nvSpPr>
        <p:spPr>
          <a:xfrm>
            <a:off x="3518683" y="1792588"/>
            <a:ext cx="5559229" cy="1015663"/>
          </a:xfrm>
          <a:prstGeom prst="rect">
            <a:avLst/>
          </a:prstGeom>
          <a:noFill/>
          <a:ln>
            <a:noFill/>
          </a:ln>
          <a:effectLst/>
        </p:spPr>
        <p:txBody>
          <a:bodyPr wrap="square" rtlCol="0">
            <a:spAutoFit/>
          </a:bodyPr>
          <a:lstStyle/>
          <a:p>
            <a:pPr algn="ctr"/>
            <a:r>
              <a:rPr lang="en-US" sz="2000" b="1" dirty="0" smtClean="0">
                <a:solidFill>
                  <a:srgbClr val="002060"/>
                </a:solidFill>
                <a:latin typeface="Arial" panose="020B0604020202020204" pitchFamily="34" charset="0"/>
                <a:cs typeface="Arial" panose="020B0604020202020204" pitchFamily="34" charset="0"/>
              </a:rPr>
              <a:t>DESIGN AND FABRICATION </a:t>
            </a:r>
          </a:p>
          <a:p>
            <a:pPr algn="ctr"/>
            <a:r>
              <a:rPr lang="en-US" sz="2000" b="1" dirty="0" smtClean="0">
                <a:solidFill>
                  <a:srgbClr val="002060"/>
                </a:solidFill>
                <a:latin typeface="Arial" panose="020B0604020202020204" pitchFamily="34" charset="0"/>
                <a:cs typeface="Arial" panose="020B0604020202020204" pitchFamily="34" charset="0"/>
              </a:rPr>
              <a:t>PROJECT ON</a:t>
            </a:r>
          </a:p>
          <a:p>
            <a:pPr algn="ctr"/>
            <a:r>
              <a:rPr lang="en-US" sz="2000" b="1" dirty="0" smtClean="0">
                <a:solidFill>
                  <a:srgbClr val="002060"/>
                </a:solidFill>
                <a:latin typeface="Arial" panose="020B0604020202020204" pitchFamily="34" charset="0"/>
                <a:cs typeface="Arial" panose="020B0604020202020204" pitchFamily="34" charset="0"/>
              </a:rPr>
              <a:t>PORTABLE BENCH GRINDING MACHINE</a:t>
            </a:r>
            <a:endParaRPr lang="en-IN" sz="2000" b="1" dirty="0">
              <a:solidFill>
                <a:srgbClr val="002060"/>
              </a:solidFill>
              <a:latin typeface="Arial" panose="020B0604020202020204" pitchFamily="34" charset="0"/>
              <a:cs typeface="Arial" panose="020B0604020202020204" pitchFamily="34" charset="0"/>
            </a:endParaRPr>
          </a:p>
        </p:txBody>
      </p:sp>
      <p:sp>
        <p:nvSpPr>
          <p:cNvPr id="7" name="TextBox 6"/>
          <p:cNvSpPr txBox="1"/>
          <p:nvPr/>
        </p:nvSpPr>
        <p:spPr>
          <a:xfrm>
            <a:off x="4336652" y="3063082"/>
            <a:ext cx="3923290" cy="1754326"/>
          </a:xfrm>
          <a:prstGeom prst="rect">
            <a:avLst/>
          </a:prstGeom>
          <a:noFill/>
        </p:spPr>
        <p:txBody>
          <a:bodyPr wrap="square" rtlCol="0">
            <a:spAutoFit/>
          </a:bodyPr>
          <a:lstStyle/>
          <a:p>
            <a:pPr algn="ctr"/>
            <a:r>
              <a:rPr lang="en-US" b="1" dirty="0" smtClean="0">
                <a:solidFill>
                  <a:srgbClr val="002060"/>
                </a:solidFill>
                <a:latin typeface="Arial" panose="020B0604020202020204" pitchFamily="34" charset="0"/>
                <a:cs typeface="Arial" panose="020B0604020202020204" pitchFamily="34" charset="0"/>
              </a:rPr>
              <a:t>Submitted by:</a:t>
            </a:r>
          </a:p>
          <a:p>
            <a:pPr algn="ctr"/>
            <a:r>
              <a:rPr lang="en-US" b="1" dirty="0" smtClean="0">
                <a:solidFill>
                  <a:srgbClr val="002060"/>
                </a:solidFill>
                <a:latin typeface="Arial" panose="020B0604020202020204" pitchFamily="34" charset="0"/>
                <a:cs typeface="Arial" panose="020B0604020202020204" pitchFamily="34" charset="0"/>
              </a:rPr>
              <a:t>S.V.Ragul</a:t>
            </a:r>
            <a:r>
              <a:rPr lang="en-IN" b="1" dirty="0" smtClean="0">
                <a:solidFill>
                  <a:srgbClr val="002060"/>
                </a:solidFill>
                <a:latin typeface="Arial" panose="020B0604020202020204" pitchFamily="34" charset="0"/>
                <a:cs typeface="Arial" panose="020B0604020202020204" pitchFamily="34" charset="0"/>
              </a:rPr>
              <a:t> (211420114084)</a:t>
            </a:r>
          </a:p>
          <a:p>
            <a:pPr algn="ctr"/>
            <a:r>
              <a:rPr lang="en-US" b="1" dirty="0" smtClean="0">
                <a:solidFill>
                  <a:srgbClr val="002060"/>
                </a:solidFill>
                <a:latin typeface="Arial" panose="020B0604020202020204" pitchFamily="34" charset="0"/>
                <a:cs typeface="Arial" panose="020B0604020202020204" pitchFamily="34" charset="0"/>
              </a:rPr>
              <a:t>S.Munishwaran (211420114070)</a:t>
            </a:r>
          </a:p>
          <a:p>
            <a:pPr algn="ctr"/>
            <a:r>
              <a:rPr lang="en-US" b="1" dirty="0" smtClean="0">
                <a:solidFill>
                  <a:srgbClr val="002060"/>
                </a:solidFill>
                <a:latin typeface="Arial" panose="020B0604020202020204" pitchFamily="34" charset="0"/>
                <a:cs typeface="Arial" panose="020B0604020202020204" pitchFamily="34" charset="0"/>
              </a:rPr>
              <a:t>E.Raghul (211420114082)</a:t>
            </a:r>
          </a:p>
          <a:p>
            <a:pPr algn="ctr"/>
            <a:r>
              <a:rPr lang="en-US" b="1" dirty="0" smtClean="0">
                <a:solidFill>
                  <a:srgbClr val="002060"/>
                </a:solidFill>
                <a:latin typeface="Arial" panose="020B0604020202020204" pitchFamily="34" charset="0"/>
                <a:cs typeface="Arial" panose="020B0604020202020204" pitchFamily="34" charset="0"/>
              </a:rPr>
              <a:t>V.Motheesh  (211420114068)</a:t>
            </a:r>
          </a:p>
          <a:p>
            <a:pPr algn="ctr"/>
            <a:endParaRPr lang="en-US" b="1" dirty="0" smtClean="0">
              <a:solidFill>
                <a:srgbClr val="002060"/>
              </a:solidFill>
              <a:latin typeface="Arial" panose="020B0604020202020204" pitchFamily="34" charset="0"/>
              <a:cs typeface="Arial" panose="020B0604020202020204" pitchFamily="34" charset="0"/>
            </a:endParaRPr>
          </a:p>
        </p:txBody>
      </p:sp>
      <p:sp>
        <p:nvSpPr>
          <p:cNvPr id="8" name="TextBox 7"/>
          <p:cNvSpPr txBox="1"/>
          <p:nvPr/>
        </p:nvSpPr>
        <p:spPr>
          <a:xfrm>
            <a:off x="3932727" y="4817408"/>
            <a:ext cx="4731145" cy="1200329"/>
          </a:xfrm>
          <a:prstGeom prst="rect">
            <a:avLst/>
          </a:prstGeom>
          <a:noFill/>
        </p:spPr>
        <p:txBody>
          <a:bodyPr wrap="square" rtlCol="0">
            <a:spAutoFit/>
          </a:bodyPr>
          <a:lstStyle/>
          <a:p>
            <a:pPr algn="ctr"/>
            <a:r>
              <a:rPr lang="en-US" b="1" dirty="0" smtClean="0">
                <a:solidFill>
                  <a:srgbClr val="002060"/>
                </a:solidFill>
                <a:latin typeface="Arial" panose="020B0604020202020204" pitchFamily="34" charset="0"/>
                <a:cs typeface="Arial" panose="020B0604020202020204" pitchFamily="34" charset="0"/>
              </a:rPr>
              <a:t>Under the Guidance of</a:t>
            </a:r>
            <a:r>
              <a:rPr lang="en-IN" b="1" dirty="0" smtClean="0">
                <a:solidFill>
                  <a:srgbClr val="002060"/>
                </a:solidFill>
                <a:latin typeface="Arial" panose="020B0604020202020204" pitchFamily="34" charset="0"/>
                <a:cs typeface="Arial" panose="020B0604020202020204" pitchFamily="34" charset="0"/>
              </a:rPr>
              <a:t>:</a:t>
            </a:r>
          </a:p>
          <a:p>
            <a:pPr algn="ctr"/>
            <a:r>
              <a:rPr lang="en-US" b="1" dirty="0" smtClean="0">
                <a:solidFill>
                  <a:srgbClr val="002060"/>
                </a:solidFill>
                <a:latin typeface="Arial" panose="020B0604020202020204" pitchFamily="34" charset="0"/>
                <a:cs typeface="Arial" panose="020B0604020202020204" pitchFamily="34" charset="0"/>
              </a:rPr>
              <a:t>J.Srinivas ME.,(PhD)</a:t>
            </a:r>
          </a:p>
          <a:p>
            <a:pPr algn="ctr"/>
            <a:r>
              <a:rPr lang="en-US" b="1" dirty="0" smtClean="0">
                <a:solidFill>
                  <a:srgbClr val="002060"/>
                </a:solidFill>
                <a:latin typeface="Arial" panose="020B0604020202020204" pitchFamily="34" charset="0"/>
                <a:cs typeface="Arial" panose="020B0604020202020204" pitchFamily="34" charset="0"/>
              </a:rPr>
              <a:t>Assistant Professor</a:t>
            </a:r>
          </a:p>
          <a:p>
            <a:pPr algn="ctr"/>
            <a:r>
              <a:rPr lang="en-US" b="1" dirty="0" smtClean="0">
                <a:solidFill>
                  <a:srgbClr val="002060"/>
                </a:solidFill>
                <a:latin typeface="Arial" panose="020B0604020202020204" pitchFamily="34" charset="0"/>
                <a:cs typeface="Arial" panose="020B0604020202020204" pitchFamily="34" charset="0"/>
              </a:rPr>
              <a:t>Department Of Mechanical Engineering</a:t>
            </a:r>
          </a:p>
        </p:txBody>
      </p:sp>
    </p:spTree>
    <p:extLst>
      <p:ext uri="{BB962C8B-B14F-4D97-AF65-F5344CB8AC3E}">
        <p14:creationId xmlns:p14="http://schemas.microsoft.com/office/powerpoint/2010/main" val="1371304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0373" y="1403380"/>
            <a:ext cx="8245784" cy="4535857"/>
          </a:xfrm>
          <a:prstGeom prst="rect">
            <a:avLst/>
          </a:prstGeom>
          <a:noFill/>
        </p:spPr>
        <p:txBody>
          <a:bodyPr wrap="square" rtlCol="0">
            <a:spAutoFit/>
          </a:bodyPr>
          <a:lstStyle/>
          <a:p>
            <a:pPr>
              <a:lnSpc>
                <a:spcPct val="150000"/>
              </a:lnSpc>
            </a:pPr>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Regulator Modifications:</a:t>
            </a:r>
            <a:endParaRPr lang="en-US" sz="1200" dirty="0"/>
          </a:p>
          <a:p>
            <a:pPr marL="285750" indent="-285750" algn="just">
              <a:lnSpc>
                <a:spcPct val="150000"/>
              </a:lnSpc>
              <a:buFont typeface="Arial" panose="020B0604020202020204" pitchFamily="34" charset="0"/>
              <a:buChar char="•"/>
            </a:pPr>
            <a:r>
              <a:rPr lang="en-US" dirty="0" smtClean="0"/>
              <a:t>Regulator controls are made to be added.</a:t>
            </a:r>
          </a:p>
          <a:p>
            <a:pPr marL="285750" indent="-285750" algn="just">
              <a:lnSpc>
                <a:spcPct val="150000"/>
              </a:lnSpc>
              <a:buFont typeface="Arial" panose="020B0604020202020204" pitchFamily="34" charset="0"/>
              <a:buChar char="•"/>
            </a:pPr>
            <a:endParaRPr lang="en-US" sz="1050" dirty="0" smtClean="0"/>
          </a:p>
          <a:p>
            <a:pPr marL="285750" indent="-285750" algn="just">
              <a:buFont typeface="Arial" panose="020B0604020202020204" pitchFamily="34" charset="0"/>
              <a:buChar char="•"/>
            </a:pPr>
            <a:r>
              <a:rPr lang="en-US" dirty="0" smtClean="0"/>
              <a:t>Regulator control helps in reducing the power consumptions by reducing the speed of the motor speed.</a:t>
            </a:r>
          </a:p>
          <a:p>
            <a:pPr algn="just"/>
            <a:endParaRPr lang="en-US" sz="1050" dirty="0" smtClean="0"/>
          </a:p>
          <a:p>
            <a:pPr marL="285750" indent="-285750" algn="just">
              <a:buFont typeface="Arial" panose="020B0604020202020204" pitchFamily="34" charset="0"/>
              <a:buChar char="•"/>
            </a:pPr>
            <a:r>
              <a:rPr lang="en-US" dirty="0" smtClean="0"/>
              <a:t>Some materials can be machined even with less rotational speed of the motor, there regulator can be useful to reduce the speed.</a:t>
            </a:r>
          </a:p>
          <a:p>
            <a:pPr marL="285750" indent="-285750" algn="just">
              <a:buFont typeface="Arial" panose="020B0604020202020204" pitchFamily="34" charset="0"/>
              <a:buChar char="•"/>
            </a:pPr>
            <a:endParaRPr lang="en-US" sz="1050" dirty="0"/>
          </a:p>
          <a:p>
            <a:pPr marL="285750" indent="-285750" algn="just">
              <a:buFont typeface="Arial" panose="020B0604020202020204" pitchFamily="34" charset="0"/>
              <a:buChar char="•"/>
            </a:pPr>
            <a:r>
              <a:rPr lang="en-US" dirty="0" smtClean="0"/>
              <a:t>By adding regulators in a bench grinding machine we can increase its lifetime running hours by fluctuating the speed of the motor</a:t>
            </a:r>
            <a:r>
              <a:rPr lang="en-US" dirty="0" smtClean="0">
                <a:solidFill>
                  <a:srgbClr val="002060"/>
                </a:solidFill>
              </a:rPr>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smtClean="0"/>
          </a:p>
          <a:p>
            <a:pPr marL="285750" indent="-285750">
              <a:buFont typeface="Arial" panose="020B0604020202020204" pitchFamily="34" charset="0"/>
              <a:buChar char="•"/>
            </a:pPr>
            <a:endParaRPr lang="en-IN" dirty="0"/>
          </a:p>
        </p:txBody>
      </p:sp>
      <p:cxnSp>
        <p:nvCxnSpPr>
          <p:cNvPr id="4" name="Straight Connector 3"/>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287995" y="104489"/>
            <a:ext cx="540482" cy="614613"/>
          </a:xfrm>
          <a:prstGeom prst="rect">
            <a:avLst/>
          </a:prstGeom>
        </p:spPr>
      </p:pic>
      <p:sp>
        <p:nvSpPr>
          <p:cNvPr id="7" name="TextBox 6"/>
          <p:cNvSpPr txBox="1"/>
          <p:nvPr/>
        </p:nvSpPr>
        <p:spPr>
          <a:xfrm>
            <a:off x="2670373" y="4741933"/>
            <a:ext cx="8245784" cy="1477328"/>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Type of Regulator Used:</a:t>
            </a:r>
          </a:p>
          <a:p>
            <a:endParaRPr lang="en-US" dirty="0"/>
          </a:p>
          <a:p>
            <a:r>
              <a:rPr lang="en-IN" dirty="0" smtClean="0"/>
              <a:t>“FLUSH </a:t>
            </a:r>
            <a:r>
              <a:rPr lang="en-IN" dirty="0"/>
              <a:t>DP 1500W CONTROLLER”</a:t>
            </a:r>
            <a:r>
              <a:rPr lang="en-US" dirty="0" smtClean="0"/>
              <a:t> Thyristor </a:t>
            </a:r>
            <a:r>
              <a:rPr lang="en-US" dirty="0"/>
              <a:t>Electronic </a:t>
            </a:r>
            <a:r>
              <a:rPr lang="en-US" dirty="0" smtClean="0"/>
              <a:t> </a:t>
            </a:r>
            <a:r>
              <a:rPr lang="en-US" dirty="0" smtClean="0"/>
              <a:t>Regulator </a:t>
            </a:r>
            <a:r>
              <a:rPr lang="en-US" dirty="0"/>
              <a:t>Dimming </a:t>
            </a:r>
            <a:r>
              <a:rPr lang="en-US" dirty="0" smtClean="0"/>
              <a:t>Speed Regulation.</a:t>
            </a:r>
          </a:p>
          <a:p>
            <a:endParaRPr lang="en-IN" dirty="0"/>
          </a:p>
        </p:txBody>
      </p:sp>
      <p:sp>
        <p:nvSpPr>
          <p:cNvPr id="8" name="Rectangle 7"/>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spTree>
    <p:extLst>
      <p:ext uri="{BB962C8B-B14F-4D97-AF65-F5344CB8AC3E}">
        <p14:creationId xmlns:p14="http://schemas.microsoft.com/office/powerpoint/2010/main" val="289197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1287995" y="104489"/>
            <a:ext cx="540482" cy="614613"/>
          </a:xfrm>
          <a:prstGeom prst="rect">
            <a:avLst/>
          </a:prstGeom>
        </p:spPr>
      </p:pic>
      <p:sp>
        <p:nvSpPr>
          <p:cNvPr id="4" name="Rectangle 3"/>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sp>
        <p:nvSpPr>
          <p:cNvPr id="5" name="TextBox 4"/>
          <p:cNvSpPr txBox="1"/>
          <p:nvPr/>
        </p:nvSpPr>
        <p:spPr>
          <a:xfrm>
            <a:off x="2408575" y="1277154"/>
            <a:ext cx="2194832" cy="369332"/>
          </a:xfrm>
          <a:prstGeom prst="rect">
            <a:avLst/>
          </a:prstGeom>
          <a:noFill/>
        </p:spPr>
        <p:txBody>
          <a:bodyPr wrap="non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Regulator model</a:t>
            </a:r>
            <a:r>
              <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6000" r="5000"/>
          <a:stretch/>
        </p:blipFill>
        <p:spPr>
          <a:xfrm>
            <a:off x="3616177" y="1727567"/>
            <a:ext cx="2638005" cy="1881457"/>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2408575" y="3764670"/>
            <a:ext cx="9579867" cy="3323987"/>
          </a:xfrm>
          <a:prstGeom prst="rect">
            <a:avLst/>
          </a:prstGeom>
          <a:noFill/>
        </p:spPr>
        <p:txBody>
          <a:bodyPr wrap="non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Base Modifications</a:t>
            </a:r>
            <a:r>
              <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rPr>
              <a:t>:</a:t>
            </a:r>
            <a:endParaRPr lang="en-IN"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endParaRPr lang="en-US" dirty="0" smtClean="0"/>
          </a:p>
          <a:p>
            <a:pPr marL="285750" indent="-285750">
              <a:spcBef>
                <a:spcPts val="300"/>
              </a:spcBef>
              <a:spcAft>
                <a:spcPts val="300"/>
              </a:spcAft>
              <a:buFont typeface="Arial" panose="020B0604020202020204" pitchFamily="34" charset="0"/>
              <a:buChar char="•"/>
            </a:pPr>
            <a:r>
              <a:rPr lang="en-US" dirty="0" smtClean="0"/>
              <a:t>We have attached two wheels at the end of the base above the</a:t>
            </a:r>
          </a:p>
          <a:p>
            <a:pPr>
              <a:spcBef>
                <a:spcPts val="300"/>
              </a:spcBef>
              <a:spcAft>
                <a:spcPts val="300"/>
              </a:spcAft>
            </a:pPr>
            <a:r>
              <a:rPr lang="en-US" dirty="0"/>
              <a:t> </a:t>
            </a:r>
            <a:r>
              <a:rPr lang="en-US" dirty="0" smtClean="0"/>
              <a:t>    rubber bush for mobility.</a:t>
            </a:r>
          </a:p>
          <a:p>
            <a:pPr marL="285750" indent="-285750">
              <a:spcBef>
                <a:spcPts val="300"/>
              </a:spcBef>
              <a:spcAft>
                <a:spcPts val="300"/>
              </a:spcAft>
              <a:buFont typeface="Arial" panose="020B0604020202020204" pitchFamily="34" charset="0"/>
              <a:buChar char="•"/>
            </a:pPr>
            <a:r>
              <a:rPr lang="en-US" dirty="0" smtClean="0"/>
              <a:t>We have attached handle bars at the back of the base for moving</a:t>
            </a:r>
          </a:p>
          <a:p>
            <a:pPr>
              <a:spcBef>
                <a:spcPts val="300"/>
              </a:spcBef>
              <a:spcAft>
                <a:spcPts val="300"/>
              </a:spcAft>
            </a:pPr>
            <a:r>
              <a:rPr lang="en-US" dirty="0"/>
              <a:t> </a:t>
            </a:r>
            <a:r>
              <a:rPr lang="en-US" dirty="0" smtClean="0"/>
              <a:t>    the bench from one place to another.</a:t>
            </a:r>
          </a:p>
          <a:p>
            <a:pPr marL="285750" indent="-285750">
              <a:spcBef>
                <a:spcPts val="300"/>
              </a:spcBef>
              <a:spcAft>
                <a:spcPts val="300"/>
              </a:spcAft>
              <a:buFont typeface="Arial" panose="020B0604020202020204" pitchFamily="34" charset="0"/>
              <a:buChar char="•"/>
            </a:pPr>
            <a:r>
              <a:rPr lang="en-US" dirty="0" smtClean="0"/>
              <a:t>The bench is tilted backwards and the attached wheel come in contact</a:t>
            </a:r>
          </a:p>
          <a:p>
            <a:pPr>
              <a:spcBef>
                <a:spcPts val="300"/>
              </a:spcBef>
              <a:spcAft>
                <a:spcPts val="300"/>
              </a:spcAft>
            </a:pPr>
            <a:r>
              <a:rPr lang="en-US" dirty="0"/>
              <a:t> </a:t>
            </a:r>
            <a:r>
              <a:rPr lang="en-US" dirty="0" smtClean="0"/>
              <a:t>    with the ground and the bench can be easily moved from one place to another.</a:t>
            </a:r>
          </a:p>
          <a:p>
            <a:endParaRPr lang="en-US" dirty="0"/>
          </a:p>
          <a:p>
            <a:endParaRPr lang="en-IN" dirty="0"/>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4173" t="21142" r="5276"/>
          <a:stretch/>
        </p:blipFill>
        <p:spPr>
          <a:xfrm>
            <a:off x="8698938" y="874748"/>
            <a:ext cx="2937409" cy="34107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426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1287995" y="104489"/>
            <a:ext cx="540482" cy="614613"/>
          </a:xfrm>
          <a:prstGeom prst="rect">
            <a:avLst/>
          </a:prstGeom>
        </p:spPr>
      </p:pic>
      <p:sp>
        <p:nvSpPr>
          <p:cNvPr id="4" name="Rectangle 3"/>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sp>
        <p:nvSpPr>
          <p:cNvPr id="7" name="TextBox 6"/>
          <p:cNvSpPr txBox="1"/>
          <p:nvPr/>
        </p:nvSpPr>
        <p:spPr>
          <a:xfrm>
            <a:off x="2417670" y="1492737"/>
            <a:ext cx="9552615" cy="7294305"/>
          </a:xfrm>
          <a:prstGeom prst="rect">
            <a:avLst/>
          </a:prstGeom>
          <a:noFill/>
        </p:spPr>
        <p:txBody>
          <a:bodyPr wrap="non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Conclusion:</a:t>
            </a:r>
          </a:p>
          <a:p>
            <a:endParaRPr lang="en-US" dirty="0"/>
          </a:p>
          <a:p>
            <a:pPr marL="285750" indent="-285750" algn="just">
              <a:buFont typeface="Arial" panose="020B0604020202020204" pitchFamily="34" charset="0"/>
              <a:buChar char="•"/>
            </a:pPr>
            <a:r>
              <a:rPr lang="en-US" dirty="0" smtClean="0"/>
              <a:t>By modifying the bench grinding machine, it can be useful with power </a:t>
            </a:r>
            <a:endParaRPr lang="en-US" dirty="0"/>
          </a:p>
          <a:p>
            <a:pPr algn="just"/>
            <a:r>
              <a:rPr lang="en-US" dirty="0" smtClean="0"/>
              <a:t>    consumption and can be utilized for various purpose like polishing, buffering, </a:t>
            </a:r>
          </a:p>
          <a:p>
            <a:pPr algn="just"/>
            <a:r>
              <a:rPr lang="en-US" dirty="0" smtClean="0"/>
              <a:t>    sharpening and shaping etc.</a:t>
            </a:r>
          </a:p>
          <a:p>
            <a:pPr algn="just"/>
            <a:endParaRPr lang="en-US" dirty="0" smtClean="0"/>
          </a:p>
          <a:p>
            <a:pPr marL="285750" indent="-285750" algn="just">
              <a:buFont typeface="Arial" panose="020B0604020202020204" pitchFamily="34" charset="0"/>
              <a:buChar char="•"/>
            </a:pPr>
            <a:r>
              <a:rPr lang="en-US" dirty="0" smtClean="0"/>
              <a:t>When compared to the traditional bench grinding machines, our machine </a:t>
            </a:r>
          </a:p>
          <a:p>
            <a:pPr algn="just"/>
            <a:r>
              <a:rPr lang="en-US" dirty="0" smtClean="0"/>
              <a:t>     The ability to regulate the speed so it will be a great use while machining.</a:t>
            </a:r>
          </a:p>
          <a:p>
            <a:pPr algn="just"/>
            <a:endParaRPr lang="en-US" dirty="0"/>
          </a:p>
          <a:p>
            <a:pPr marL="285750" indent="-285750" algn="just">
              <a:buFont typeface="Arial" panose="020B0604020202020204" pitchFamily="34" charset="0"/>
              <a:buChar char="•"/>
            </a:pPr>
            <a:r>
              <a:rPr lang="en-US" dirty="0" smtClean="0"/>
              <a:t>Unlike Traditional bench grinders, our bench grinding machine is mobile </a:t>
            </a:r>
          </a:p>
          <a:p>
            <a:pPr algn="just"/>
            <a:r>
              <a:rPr lang="en-US" dirty="0" smtClean="0"/>
              <a:t>    and can be easily transported to any other locations</a:t>
            </a:r>
            <a:r>
              <a:rPr lang="en-US" dirty="0" smtClean="0"/>
              <a:t>.</a:t>
            </a:r>
          </a:p>
          <a:p>
            <a:pPr algn="just"/>
            <a:endParaRPr lang="en-US" dirty="0"/>
          </a:p>
          <a:p>
            <a:pPr marL="285750" indent="-285750" algn="just">
              <a:buFont typeface="Arial" panose="020B0604020202020204" pitchFamily="34" charset="0"/>
              <a:buChar char="•"/>
            </a:pPr>
            <a:r>
              <a:rPr lang="en-US" dirty="0" smtClean="0"/>
              <a:t>When compared to traditional bench grinding machine our bench grinder is very</a:t>
            </a:r>
          </a:p>
          <a:p>
            <a:pPr algn="just"/>
            <a:r>
              <a:rPr lang="en-US" dirty="0" smtClean="0"/>
              <a:t>     Compact and portable in nature.</a:t>
            </a:r>
          </a:p>
          <a:p>
            <a:pPr algn="just"/>
            <a:endParaRPr lang="en-US" dirty="0"/>
          </a:p>
          <a:p>
            <a:pPr marL="285750" indent="-285750" algn="just">
              <a:buFont typeface="Arial" panose="020B0604020202020204" pitchFamily="34" charset="0"/>
              <a:buChar char="•"/>
            </a:pPr>
            <a:r>
              <a:rPr lang="en-US" dirty="0" smtClean="0"/>
              <a:t>Because of this innovation the need for taking the workpiece to the workshop</a:t>
            </a:r>
          </a:p>
          <a:p>
            <a:pPr algn="just"/>
            <a:r>
              <a:rPr lang="en-US" dirty="0"/>
              <a:t> </a:t>
            </a:r>
            <a:r>
              <a:rPr lang="en-US" dirty="0" smtClean="0"/>
              <a:t>    frequency is reduced.</a:t>
            </a:r>
            <a:endParaRPr lang="en-US" dirty="0"/>
          </a:p>
          <a:p>
            <a:pPr marL="285750" indent="-285750" algn="just">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a:p>
            <a:endParaRPr lang="en-US" dirty="0" smtClean="0"/>
          </a:p>
          <a:p>
            <a:endParaRPr lang="en-US" dirty="0"/>
          </a:p>
          <a:p>
            <a:pPr marL="285750" indent="-285750">
              <a:buFont typeface="Arial" panose="020B0604020202020204" pitchFamily="34" charset="0"/>
              <a:buChar char="•"/>
            </a:pPr>
            <a:endParaRPr lang="en-US" dirty="0" smtClean="0"/>
          </a:p>
          <a:p>
            <a:endParaRPr lang="en-US" dirty="0"/>
          </a:p>
          <a:p>
            <a:endParaRPr lang="en-IN" dirty="0"/>
          </a:p>
        </p:txBody>
      </p:sp>
    </p:spTree>
    <p:extLst>
      <p:ext uri="{BB962C8B-B14F-4D97-AF65-F5344CB8AC3E}">
        <p14:creationId xmlns:p14="http://schemas.microsoft.com/office/powerpoint/2010/main" val="266084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7995" y="104489"/>
            <a:ext cx="540482" cy="614613"/>
          </a:xfrm>
          <a:prstGeom prst="rect">
            <a:avLst/>
          </a:prstGeom>
        </p:spPr>
      </p:pic>
      <p:cxnSp>
        <p:nvCxnSpPr>
          <p:cNvPr id="3" name="Straight Connector 2"/>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5328" y="104489"/>
            <a:ext cx="6096000" cy="892552"/>
          </a:xfrm>
          <a:prstGeom prst="rect">
            <a:avLst/>
          </a:prstGeom>
        </p:spPr>
        <p:txBody>
          <a:bodyPr>
            <a:spAutoFit/>
          </a:bodyPr>
          <a:lstStyle/>
          <a:p>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endParaRPr lang="en-IN" dirty="0"/>
          </a:p>
        </p:txBody>
      </p:sp>
      <p:pic>
        <p:nvPicPr>
          <p:cNvPr id="1030" name="Picture 6" descr="Thank You PNG Images, Free Thank You Clipart Pictures - Free Transparent PNG  Log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399" y="2558520"/>
            <a:ext cx="3979336" cy="1740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13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287995" y="104489"/>
            <a:ext cx="540482" cy="614613"/>
          </a:xfrm>
          <a:prstGeom prst="rect">
            <a:avLst/>
          </a:prstGeom>
        </p:spPr>
      </p:pic>
      <p:cxnSp>
        <p:nvCxnSpPr>
          <p:cNvPr id="9" name="Straight Connector 8"/>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5328" y="104489"/>
            <a:ext cx="6096000" cy="892552"/>
          </a:xfrm>
          <a:prstGeom prst="rect">
            <a:avLst/>
          </a:prstGeom>
        </p:spPr>
        <p:txBody>
          <a:bodyPr>
            <a:spAutoFit/>
          </a:bodyPr>
          <a:lstStyle/>
          <a:p>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endParaRPr lang="en-IN" dirty="0"/>
          </a:p>
        </p:txBody>
      </p:sp>
      <p:sp>
        <p:nvSpPr>
          <p:cNvPr id="12" name="TextBox 11"/>
          <p:cNvSpPr txBox="1"/>
          <p:nvPr/>
        </p:nvSpPr>
        <p:spPr>
          <a:xfrm>
            <a:off x="2599844" y="1713003"/>
            <a:ext cx="10023953" cy="646331"/>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Introduction</a:t>
            </a:r>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t>
            </a:r>
            <a:endPar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n-IN"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3" name="Rectangle 12"/>
          <p:cNvSpPr/>
          <p:nvPr/>
        </p:nvSpPr>
        <p:spPr>
          <a:xfrm>
            <a:off x="2599844" y="2190778"/>
            <a:ext cx="9077185" cy="4298613"/>
          </a:xfrm>
          <a:prstGeom prst="rect">
            <a:avLst/>
          </a:prstGeom>
        </p:spPr>
        <p:txBody>
          <a:bodyPr wrap="square">
            <a:spAutoFit/>
          </a:bodyPr>
          <a:lstStyle/>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The grinding machine is used in a variety of sectors to finish work items and provide high-quality surfaces. </a:t>
            </a:r>
          </a:p>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Grinding is a machining technique that involves the use of an abrasive wheel like cutting tool. </a:t>
            </a:r>
          </a:p>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In most sectors, grinding is the last step in the manufacturing process.</a:t>
            </a:r>
            <a:r>
              <a:rPr lang="en-US" dirty="0">
                <a:ea typeface="Tahoma" panose="020B0604030504040204" pitchFamily="34" charset="0"/>
                <a:cs typeface="Tahoma" panose="020B0604030504040204" pitchFamily="34" charset="0"/>
              </a:rPr>
              <a:t> A bench grinder is an appliance that is used to sharpen other </a:t>
            </a:r>
            <a:r>
              <a:rPr lang="en-US" dirty="0" smtClean="0">
                <a:ea typeface="Tahoma" panose="020B0604030504040204" pitchFamily="34" charset="0"/>
                <a:cs typeface="Tahoma" panose="020B0604030504040204" pitchFamily="34" charset="0"/>
              </a:rPr>
              <a:t>tools.</a:t>
            </a:r>
          </a:p>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 Bench </a:t>
            </a:r>
            <a:r>
              <a:rPr lang="en-US" dirty="0">
                <a:ea typeface="Tahoma" panose="020B0604030504040204" pitchFamily="34" charset="0"/>
                <a:cs typeface="Tahoma" panose="020B0604030504040204" pitchFamily="34" charset="0"/>
              </a:rPr>
              <a:t>grinder has wheels that you can use for grinding, sharpening tools, or shaping some objects</a:t>
            </a:r>
            <a:r>
              <a:rPr lang="en-US" dirty="0" smtClean="0">
                <a:ea typeface="Tahoma" panose="020B0604030504040204" pitchFamily="34" charset="0"/>
                <a:cs typeface="Tahoma" panose="020B0604030504040204" pitchFamily="34" charset="0"/>
              </a:rPr>
              <a:t>.</a:t>
            </a:r>
          </a:p>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Depending on the types and shape of the wheel, the use of a bench grinder can vary</a:t>
            </a:r>
            <a:r>
              <a:rPr lang="en-US" dirty="0" smtClean="0">
                <a:ea typeface="Tahoma" panose="020B0604030504040204" pitchFamily="34" charset="0"/>
                <a:cs typeface="Tahoma" panose="020B0604030504040204" pitchFamily="34" charset="0"/>
              </a:rPr>
              <a:t>.</a:t>
            </a:r>
            <a:endParaRPr lang="en-US" dirty="0" smtClean="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3404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2004" y="1795860"/>
            <a:ext cx="1242648" cy="369332"/>
          </a:xfrm>
          <a:prstGeom prst="rect">
            <a:avLst/>
          </a:prstGeom>
        </p:spPr>
        <p:txBody>
          <a:bodyPr wrap="none">
            <a:spAutoFit/>
          </a:bodyPr>
          <a:lstStyle/>
          <a:p>
            <a:r>
              <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Abstract:</a:t>
            </a:r>
          </a:p>
        </p:txBody>
      </p:sp>
      <p:pic>
        <p:nvPicPr>
          <p:cNvPr id="3" name="Picture 2"/>
          <p:cNvPicPr>
            <a:picLocks noChangeAspect="1"/>
          </p:cNvPicPr>
          <p:nvPr/>
        </p:nvPicPr>
        <p:blipFill>
          <a:blip r:embed="rId2"/>
          <a:stretch>
            <a:fillRect/>
          </a:stretch>
        </p:blipFill>
        <p:spPr>
          <a:xfrm>
            <a:off x="11287995" y="104489"/>
            <a:ext cx="540482" cy="614613"/>
          </a:xfrm>
          <a:prstGeom prst="rect">
            <a:avLst/>
          </a:prstGeom>
        </p:spPr>
      </p:pic>
      <p:cxnSp>
        <p:nvCxnSpPr>
          <p:cNvPr id="4" name="Straight Connector 3"/>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328" y="104489"/>
            <a:ext cx="6096000" cy="892552"/>
          </a:xfrm>
          <a:prstGeom prst="rect">
            <a:avLst/>
          </a:prstGeom>
        </p:spPr>
        <p:txBody>
          <a:bodyPr>
            <a:spAutoFit/>
          </a:bodyPr>
          <a:lstStyle/>
          <a:p>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endParaRPr lang="en-IN" dirty="0"/>
          </a:p>
        </p:txBody>
      </p:sp>
      <p:sp>
        <p:nvSpPr>
          <p:cNvPr id="6" name="Rectangle 5"/>
          <p:cNvSpPr/>
          <p:nvPr/>
        </p:nvSpPr>
        <p:spPr>
          <a:xfrm>
            <a:off x="2602004" y="2165192"/>
            <a:ext cx="8273692" cy="3454792"/>
          </a:xfrm>
          <a:prstGeom prst="rect">
            <a:avLst/>
          </a:prstGeom>
        </p:spPr>
        <p:txBody>
          <a:bodyPr wrap="square">
            <a:spAutoFit/>
          </a:bodyPr>
          <a:lstStyle/>
          <a:p>
            <a:pPr marL="285750" indent="-285750" algn="just">
              <a:lnSpc>
                <a:spcPct val="150000"/>
              </a:lnSpc>
              <a:spcBef>
                <a:spcPts val="50"/>
              </a:spcBef>
              <a:buFont typeface="Arial" panose="020B0604020202020204" pitchFamily="34" charset="0"/>
              <a:buChar char="•"/>
            </a:pPr>
            <a:r>
              <a:rPr lang="en-US" dirty="0">
                <a:ea typeface="Tahoma" panose="020B0604030504040204" pitchFamily="34" charset="0"/>
                <a:cs typeface="Tahoma" panose="020B0604030504040204" pitchFamily="34" charset="0"/>
              </a:rPr>
              <a:t>This Project focuses on current advancements made possible by the use of Regulator to vary the speed of the motor to reduce the power consumptions and to avoid the vibrations created while machining some </a:t>
            </a:r>
            <a:r>
              <a:rPr lang="en-US" dirty="0" smtClean="0">
                <a:ea typeface="Tahoma" panose="020B0604030504040204" pitchFamily="34" charset="0"/>
                <a:cs typeface="Tahoma" panose="020B0604030504040204" pitchFamily="34" charset="0"/>
              </a:rPr>
              <a:t>workpieces.</a:t>
            </a:r>
          </a:p>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This project helps to make the bench grinder a mobile machine where</a:t>
            </a:r>
          </a:p>
          <a:p>
            <a:pPr algn="just">
              <a:lnSpc>
                <a:spcPct val="150000"/>
              </a:lnSpc>
              <a:spcBef>
                <a:spcPts val="50"/>
              </a:spcBef>
            </a:pPr>
            <a:r>
              <a:rPr lang="en-US" dirty="0" smtClean="0">
                <a:ea typeface="Tahoma" panose="020B0604030504040204" pitchFamily="34" charset="0"/>
                <a:cs typeface="Tahoma" panose="020B0604030504040204" pitchFamily="34" charset="0"/>
              </a:rPr>
              <a:t>     It can be transported or moved easily from one place to another.</a:t>
            </a:r>
          </a:p>
          <a:p>
            <a:pPr marL="285750" indent="-285750" algn="just">
              <a:lnSpc>
                <a:spcPct val="150000"/>
              </a:lnSpc>
              <a:spcBef>
                <a:spcPts val="50"/>
              </a:spcBef>
              <a:buFont typeface="Arial" panose="020B0604020202020204" pitchFamily="34" charset="0"/>
              <a:buChar char="•"/>
            </a:pPr>
            <a:r>
              <a:rPr lang="en-US" dirty="0" smtClean="0">
                <a:ea typeface="Tahoma" panose="020B0604030504040204" pitchFamily="34" charset="0"/>
                <a:cs typeface="Tahoma" panose="020B0604030504040204" pitchFamily="34" charset="0"/>
              </a:rPr>
              <a:t>Unlike the traditional bench grinders our project focuses on the reduction of the weight of the machine.</a:t>
            </a:r>
            <a:endParaRPr lang="en-IN"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964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287995" y="104489"/>
            <a:ext cx="540482" cy="614613"/>
          </a:xfrm>
          <a:prstGeom prst="rect">
            <a:avLst/>
          </a:prstGeom>
        </p:spPr>
      </p:pic>
      <p:sp>
        <p:nvSpPr>
          <p:cNvPr id="7" name="Rectangle 6"/>
          <p:cNvSpPr/>
          <p:nvPr/>
        </p:nvSpPr>
        <p:spPr>
          <a:xfrm>
            <a:off x="175328" y="104489"/>
            <a:ext cx="6096000" cy="892552"/>
          </a:xfrm>
          <a:prstGeom prst="rect">
            <a:avLst/>
          </a:prstGeom>
        </p:spPr>
        <p:txBody>
          <a:bodyPr>
            <a:spAutoFit/>
          </a:bodyPr>
          <a:lstStyle/>
          <a:p>
            <a:r>
              <a:rPr lang="en-US" sz="2000" dirty="0" smtClean="0">
                <a:solidFill>
                  <a:srgbClr val="002060"/>
                </a:solidFill>
                <a:latin typeface="Arial Black" panose="020B0A04020102020204" pitchFamily="34" charset="0"/>
              </a:rPr>
              <a:t>PANIMALAR ENGINEERING COLLEGE</a:t>
            </a:r>
          </a:p>
          <a:p>
            <a:r>
              <a:rPr lang="en-US" sz="1400" b="1" dirty="0" smtClean="0">
                <a:solidFill>
                  <a:schemeClr val="accent3"/>
                </a:solidFill>
                <a:latin typeface="Arial" panose="020B0604020202020204" pitchFamily="34" charset="0"/>
                <a:cs typeface="Arial" panose="020B0604020202020204" pitchFamily="34" charset="0"/>
              </a:rPr>
              <a:t>Department of Mechanical Engineering</a:t>
            </a:r>
          </a:p>
          <a:p>
            <a:endParaRPr lang="en-IN" dirty="0"/>
          </a:p>
        </p:txBody>
      </p:sp>
      <p:pic>
        <p:nvPicPr>
          <p:cNvPr id="1026" name="Picture 2" descr="Fixed hand-held grinders | Work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956" y="2237205"/>
            <a:ext cx="6807238" cy="38965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36956" y="1461820"/>
            <a:ext cx="4375348" cy="369332"/>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Parts of Bench Grinding Machine:</a:t>
            </a:r>
            <a:endParaRPr lang="en-IN"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6238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1287995" y="104489"/>
            <a:ext cx="540482" cy="614613"/>
          </a:xfrm>
          <a:prstGeom prst="rect">
            <a:avLst/>
          </a:prstGeom>
        </p:spPr>
      </p:pic>
      <p:sp>
        <p:nvSpPr>
          <p:cNvPr id="11" name="TextBox 10"/>
          <p:cNvSpPr txBox="1"/>
          <p:nvPr/>
        </p:nvSpPr>
        <p:spPr>
          <a:xfrm>
            <a:off x="2382429" y="1803343"/>
            <a:ext cx="8565247" cy="3831818"/>
          </a:xfrm>
          <a:prstGeom prst="rect">
            <a:avLst/>
          </a:prstGeom>
          <a:noFill/>
        </p:spPr>
        <p:txBody>
          <a:bodyPr wrap="square" rtlCol="0">
            <a:spAutoFit/>
          </a:bodyPr>
          <a:lstStyle/>
          <a:p>
            <a:pPr>
              <a:lnSpc>
                <a:spcPct val="150000"/>
              </a:lnSpc>
            </a:pPr>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Motor:</a:t>
            </a:r>
          </a:p>
          <a:p>
            <a:pPr>
              <a:lnSpc>
                <a:spcPct val="150000"/>
              </a:lnSpc>
            </a:pPr>
            <a:endParaRPr lang="en-US"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dirty="0"/>
              <a:t>An electric motor is an electrical machine that converts electrical energy into mechanical energy</a:t>
            </a:r>
            <a:r>
              <a:rPr lang="en-US" dirty="0" smtClean="0"/>
              <a:t>.</a:t>
            </a:r>
          </a:p>
          <a:p>
            <a:pPr>
              <a:lnSpc>
                <a:spcPct val="150000"/>
              </a:lnSpc>
            </a:pPr>
            <a:endPar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rPr>
              <a:t>Power: 150W                                                    </a:t>
            </a:r>
          </a:p>
          <a:p>
            <a:pPr>
              <a:lnSpc>
                <a:spcPct val="150000"/>
              </a:lnSpc>
            </a:pPr>
            <a:r>
              <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Current: 2AMP</a:t>
            </a:r>
          </a:p>
          <a:p>
            <a:pPr>
              <a:lnSpc>
                <a:spcPct val="150000"/>
              </a:lnSpc>
            </a:pPr>
            <a:r>
              <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rPr>
              <a:t>Speed: 2950RPM  </a:t>
            </a:r>
          </a:p>
          <a:p>
            <a:pPr>
              <a:lnSpc>
                <a:spcPct val="150000"/>
              </a:lnSpc>
            </a:pPr>
            <a:r>
              <a:rPr lang="en-US" b="1" dirty="0" smtClean="0">
                <a:solidFill>
                  <a:srgbClr val="002060"/>
                </a:solidFill>
                <a:latin typeface="Tahoma" panose="020B0604030504040204" pitchFamily="34" charset="0"/>
                <a:ea typeface="Tahoma" panose="020B0604030504040204" pitchFamily="34" charset="0"/>
                <a:cs typeface="Tahoma" panose="020B0604030504040204" pitchFamily="34" charset="0"/>
              </a:rPr>
              <a:t>Volts: 220-240 AC</a:t>
            </a:r>
            <a:endParaRPr lang="en-US"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p:nvSpPr>
        <p:spPr>
          <a:xfrm>
            <a:off x="3510551" y="997041"/>
            <a:ext cx="6309004" cy="369332"/>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Parts and Specifications of Bench Grinding Machine:</a:t>
            </a:r>
            <a:endParaRPr lang="en-IN"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16" name="Rectangle 15"/>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15668" t="8693" r="7275" b="12946"/>
          <a:stretch/>
        </p:blipFill>
        <p:spPr>
          <a:xfrm>
            <a:off x="7029242" y="3431023"/>
            <a:ext cx="3008798" cy="2306745"/>
          </a:xfrm>
          <a:prstGeom prst="rect">
            <a:avLst/>
          </a:prstGeom>
        </p:spPr>
      </p:pic>
    </p:spTree>
    <p:extLst>
      <p:ext uri="{BB962C8B-B14F-4D97-AF65-F5344CB8AC3E}">
        <p14:creationId xmlns:p14="http://schemas.microsoft.com/office/powerpoint/2010/main" val="2833095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cxnSp>
        <p:nvCxnSpPr>
          <p:cNvPr id="4" name="Straight Connector 3"/>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287995" y="104489"/>
            <a:ext cx="540482" cy="614613"/>
          </a:xfrm>
          <a:prstGeom prst="rect">
            <a:avLst/>
          </a:prstGeom>
        </p:spPr>
      </p:pic>
      <p:pic>
        <p:nvPicPr>
          <p:cNvPr id="6" name="Picture 8" descr="Walter 12E324 Bench Grinding Wheel - Coarse Grit 36, 6 in. Finishing Wheel  - Walmart.com"/>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10098" y="3674224"/>
            <a:ext cx="2880371" cy="18002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2683730" y="1457274"/>
            <a:ext cx="8463637" cy="2862322"/>
          </a:xfrm>
          <a:prstGeom prst="rect">
            <a:avLst/>
          </a:prstGeom>
        </p:spPr>
        <p:txBody>
          <a:bodyPr wrap="square">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Grinding Wheels:</a:t>
            </a:r>
          </a:p>
          <a:p>
            <a:endPar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n-US" dirty="0"/>
              <a:t>a wheel used for cutting, grinding, or finishing metal or other objects, and typically made of abrasive particles bonded </a:t>
            </a:r>
            <a:r>
              <a:rPr lang="en-US" dirty="0" smtClean="0"/>
              <a:t>together. Two types of grinding wheels are used in double wheeled bench grinders</a:t>
            </a:r>
            <a:endParaRPr lang="en-US" dirty="0"/>
          </a:p>
          <a:p>
            <a:endParaRPr lang="en-US" dirty="0" smtClean="0"/>
          </a:p>
          <a:p>
            <a:endParaRPr lang="en-US" dirty="0"/>
          </a:p>
          <a:p>
            <a:endPar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endParaRPr lang="en-IN"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2683730" y="3674224"/>
            <a:ext cx="3750321" cy="2031325"/>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Coarse grinding wheel:</a:t>
            </a:r>
          </a:p>
          <a:p>
            <a:endParaRPr lang="en-US" dirty="0"/>
          </a:p>
          <a:p>
            <a:r>
              <a:rPr lang="en-US" dirty="0" smtClean="0"/>
              <a:t>Dimensions: 150 </a:t>
            </a:r>
            <a:r>
              <a:rPr lang="en-IN" dirty="0" smtClean="0"/>
              <a:t>X 25 mm</a:t>
            </a:r>
          </a:p>
          <a:p>
            <a:r>
              <a:rPr lang="en-US" dirty="0" smtClean="0"/>
              <a:t>Material: Silicon Carbide</a:t>
            </a:r>
          </a:p>
          <a:p>
            <a:r>
              <a:rPr lang="en-US" dirty="0" smtClean="0"/>
              <a:t>Grit Size: 36/S</a:t>
            </a:r>
          </a:p>
          <a:p>
            <a:r>
              <a:rPr lang="en-US" dirty="0" smtClean="0"/>
              <a:t>Diameter: 150mm</a:t>
            </a:r>
            <a:endParaRPr lang="en-IN" dirty="0"/>
          </a:p>
          <a:p>
            <a:endParaRPr lang="en-US" dirty="0" smtClean="0"/>
          </a:p>
        </p:txBody>
      </p:sp>
    </p:spTree>
    <p:extLst>
      <p:ext uri="{BB962C8B-B14F-4D97-AF65-F5344CB8AC3E}">
        <p14:creationId xmlns:p14="http://schemas.microsoft.com/office/powerpoint/2010/main" val="8447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287995" y="104489"/>
            <a:ext cx="540482" cy="614613"/>
          </a:xfrm>
          <a:prstGeom prst="rect">
            <a:avLst/>
          </a:prstGeom>
        </p:spPr>
      </p:pic>
      <p:pic>
        <p:nvPicPr>
          <p:cNvPr id="5" name="Picture 10" descr="Fine Bench Grinding Wheel, 6&quo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5151" y="1536163"/>
            <a:ext cx="1781235" cy="179741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18262" y="1536163"/>
            <a:ext cx="3873730" cy="2031325"/>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Fine grinding wheel:</a:t>
            </a:r>
          </a:p>
          <a:p>
            <a:r>
              <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endPar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r>
              <a:rPr lang="en-US" dirty="0"/>
              <a:t>Dimensions: </a:t>
            </a:r>
            <a:r>
              <a:rPr lang="en-IN" dirty="0" smtClean="0"/>
              <a:t>150 </a:t>
            </a:r>
            <a:r>
              <a:rPr lang="en-IN" dirty="0"/>
              <a:t>X </a:t>
            </a:r>
            <a:r>
              <a:rPr lang="en-IN" dirty="0" smtClean="0"/>
              <a:t>25mm</a:t>
            </a:r>
            <a:endParaRPr lang="en-IN" dirty="0"/>
          </a:p>
          <a:p>
            <a:r>
              <a:rPr lang="en-US" dirty="0"/>
              <a:t>Material: </a:t>
            </a:r>
            <a:r>
              <a:rPr lang="en-US" dirty="0" smtClean="0"/>
              <a:t>Silicon Carbide</a:t>
            </a:r>
          </a:p>
          <a:p>
            <a:r>
              <a:rPr lang="en-IN" dirty="0" smtClean="0"/>
              <a:t>Grit Size: 60/S</a:t>
            </a:r>
          </a:p>
          <a:p>
            <a:r>
              <a:rPr lang="en-US" dirty="0" smtClean="0"/>
              <a:t>Diameter</a:t>
            </a:r>
            <a:r>
              <a:rPr lang="en-US" dirty="0"/>
              <a:t>: </a:t>
            </a:r>
            <a:r>
              <a:rPr lang="en-US" dirty="0" smtClean="0"/>
              <a:t>150mm</a:t>
            </a:r>
            <a:endParaRPr lang="en-IN" dirty="0"/>
          </a:p>
          <a:p>
            <a:endParaRPr lang="en-IN"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2663604" y="4115803"/>
            <a:ext cx="6021547" cy="1892826"/>
          </a:xfrm>
          <a:prstGeom prst="rect">
            <a:avLst/>
          </a:prstGeom>
        </p:spPr>
        <p:txBody>
          <a:bodyPr wrap="square">
            <a:spAutoFit/>
          </a:bodyPr>
          <a:lstStyle/>
          <a:p>
            <a:r>
              <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Casing of Grinding </a:t>
            </a:r>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Wheel:</a:t>
            </a:r>
          </a:p>
          <a:p>
            <a:endPar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dirty="0" smtClean="0">
                <a:ea typeface="Tahoma" panose="020B0604030504040204" pitchFamily="34" charset="0"/>
                <a:cs typeface="Tahoma" panose="020B0604030504040204" pitchFamily="34" charset="0"/>
              </a:rPr>
              <a:t>Protective covering made in sheet metal is surrounded around the grinding wheel. The covering size varies according to the grinding wheel size.</a:t>
            </a:r>
            <a:endParaRPr lang="en-IN" dirty="0">
              <a:ea typeface="Tahoma" panose="020B0604030504040204" pitchFamily="34" charset="0"/>
              <a:cs typeface="Tahoma" panose="020B0604030504040204" pitchFamily="34" charset="0"/>
            </a:endParaRPr>
          </a:p>
        </p:txBody>
      </p:sp>
      <p:pic>
        <p:nvPicPr>
          <p:cNvPr id="9" name="Picture 12" descr="Buy 8&quot; bench grinder wheel inner and outer cover Online at Low Prices in  India - Amazon.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88116" y="4173421"/>
            <a:ext cx="2370120" cy="177759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spTree>
    <p:extLst>
      <p:ext uri="{BB962C8B-B14F-4D97-AF65-F5344CB8AC3E}">
        <p14:creationId xmlns:p14="http://schemas.microsoft.com/office/powerpoint/2010/main" val="389532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cxnSp>
        <p:nvCxnSpPr>
          <p:cNvPr id="3" name="Straight Connector 2"/>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287995" y="104489"/>
            <a:ext cx="540482" cy="614613"/>
          </a:xfrm>
          <a:prstGeom prst="rect">
            <a:avLst/>
          </a:prstGeom>
        </p:spPr>
      </p:pic>
      <p:sp>
        <p:nvSpPr>
          <p:cNvPr id="7" name="TextBox 6"/>
          <p:cNvSpPr txBox="1"/>
          <p:nvPr/>
        </p:nvSpPr>
        <p:spPr>
          <a:xfrm>
            <a:off x="2776451" y="1403380"/>
            <a:ext cx="6284421" cy="1754326"/>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Eye Shield:</a:t>
            </a:r>
          </a:p>
          <a:p>
            <a:endParaRPr lang="en-US"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lgn="just"/>
            <a:r>
              <a:rPr lang="en-US" dirty="0" smtClean="0">
                <a:ea typeface="Tahoma" panose="020B0604030504040204" pitchFamily="34" charset="0"/>
                <a:cs typeface="Tahoma" panose="020B0604030504040204" pitchFamily="34" charset="0"/>
              </a:rPr>
              <a:t>Eye Shield is a protective glass mounted on top of the bench grinder to prevent sparks from coming in contact with the workers face. Ecoline safety guard are used in this Bench grinder</a:t>
            </a:r>
            <a:endParaRPr lang="en-IN" dirty="0">
              <a:ea typeface="Tahoma" panose="020B0604030504040204" pitchFamily="34" charset="0"/>
              <a:cs typeface="Tahoma" panose="020B0604030504040204" pitchFamily="34" charset="0"/>
            </a:endParaRPr>
          </a:p>
        </p:txBody>
      </p:sp>
      <p:pic>
        <p:nvPicPr>
          <p:cNvPr id="8" name="Picture 2" descr="Ecoline Safety Guard (Eye Shield) for Bench Grinders with LED Light :  Amazon.in: Industrial &amp; Scientific"/>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93968" y="1403380"/>
            <a:ext cx="3198032" cy="21320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776450" y="3940233"/>
            <a:ext cx="6284421" cy="1754326"/>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Tool Rest:</a:t>
            </a:r>
          </a:p>
          <a:p>
            <a:endParaRPr lang="en-US" dirty="0"/>
          </a:p>
          <a:p>
            <a:pPr algn="just"/>
            <a:r>
              <a:rPr lang="en-US" dirty="0"/>
              <a:t>he tool rest serves as a supporting surface when grinding cutting tools such as plane irons, bench chisels, and turning or carving gouges. A tool rest improves control, which results in a better grind.</a:t>
            </a:r>
            <a:endParaRPr lang="en-IN" dirty="0"/>
          </a:p>
        </p:txBody>
      </p:sp>
      <p:pic>
        <p:nvPicPr>
          <p:cNvPr id="4100" name="Picture 4" descr="Buy Bench Grinding jig Rest Tool Bench Grinder Sander Bench Belt Sander  Bench Sanders for Wood Sharpening jig Lawnmower… Online at desertcartINDIA"/>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94563" y="3940233"/>
            <a:ext cx="2396841" cy="187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35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327" y="104489"/>
            <a:ext cx="6096000" cy="892552"/>
          </a:xfrm>
          <a:prstGeom prst="rect">
            <a:avLst/>
          </a:prstGeom>
        </p:spPr>
        <p:txBody>
          <a:bodyPr>
            <a:spAutoFit/>
          </a:bodyPr>
          <a:lstStyle/>
          <a:p>
            <a:r>
              <a:rPr lang="en-US" sz="2000" dirty="0">
                <a:solidFill>
                  <a:srgbClr val="002060"/>
                </a:solidFill>
                <a:latin typeface="Arial Black" panose="020B0A04020102020204" pitchFamily="34" charset="0"/>
              </a:rPr>
              <a:t>PANIMALAR ENGINEERING COLLEGE</a:t>
            </a:r>
          </a:p>
          <a:p>
            <a:pPr lvl="0"/>
            <a:r>
              <a:rPr lang="en-US" sz="1400" b="1" dirty="0">
                <a:solidFill>
                  <a:srgbClr val="265991"/>
                </a:solidFill>
                <a:latin typeface="Arial" panose="020B0604020202020204" pitchFamily="34" charset="0"/>
                <a:cs typeface="Arial" panose="020B0604020202020204" pitchFamily="34" charset="0"/>
              </a:rPr>
              <a:t>Department of Mechanical Engineering</a:t>
            </a:r>
          </a:p>
          <a:p>
            <a:pPr lvl="0"/>
            <a:endParaRPr lang="en-IN" dirty="0">
              <a:solidFill>
                <a:prstClr val="black"/>
              </a:solidFill>
            </a:endParaRPr>
          </a:p>
        </p:txBody>
      </p:sp>
      <p:cxnSp>
        <p:nvCxnSpPr>
          <p:cNvPr id="4" name="Straight Connector 3"/>
          <p:cNvCxnSpPr/>
          <p:nvPr/>
        </p:nvCxnSpPr>
        <p:spPr>
          <a:xfrm>
            <a:off x="1501629" y="753934"/>
            <a:ext cx="10326848" cy="0"/>
          </a:xfrm>
          <a:prstGeom prst="line">
            <a:avLst/>
          </a:prstGeom>
          <a:ln w="19050" cmpd="dbl">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287995" y="104489"/>
            <a:ext cx="540482" cy="614613"/>
          </a:xfrm>
          <a:prstGeom prst="rect">
            <a:avLst/>
          </a:prstGeom>
        </p:spPr>
      </p:pic>
      <p:sp>
        <p:nvSpPr>
          <p:cNvPr id="2" name="TextBox 1"/>
          <p:cNvSpPr txBox="1"/>
          <p:nvPr/>
        </p:nvSpPr>
        <p:spPr>
          <a:xfrm>
            <a:off x="2599872" y="1646486"/>
            <a:ext cx="6369560" cy="4247317"/>
          </a:xfrm>
          <a:prstGeom prst="rect">
            <a:avLst/>
          </a:prstGeom>
          <a:noFill/>
        </p:spPr>
        <p:txBody>
          <a:bodyPr wrap="square" rtlCol="0">
            <a:spAutoFit/>
          </a:bodyPr>
          <a:lstStyle/>
          <a:p>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Supporting Base:</a:t>
            </a:r>
          </a:p>
          <a:p>
            <a:endParaRPr lang="en-US" dirty="0"/>
          </a:p>
          <a:p>
            <a:pPr algn="just"/>
            <a:r>
              <a:rPr lang="en-US" dirty="0" smtClean="0"/>
              <a:t>A supporting stand for bench grinder is vital to its performance. It helps in reducing the vibration by absorbing it. The weight of the stand should be more than the bench grinding machine.</a:t>
            </a:r>
          </a:p>
          <a:p>
            <a:pPr algn="just"/>
            <a:endParaRPr lang="en-US" dirty="0"/>
          </a:p>
          <a:p>
            <a:pPr algn="just"/>
            <a:endParaRPr lang="en-US" dirty="0"/>
          </a:p>
          <a:p>
            <a:pPr algn="just"/>
            <a:r>
              <a:rPr lang="en-US" b="1" dirty="0" smtClean="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Specifications:</a:t>
            </a:r>
          </a:p>
          <a:p>
            <a:pPr algn="just"/>
            <a:endParaRPr lang="en-US" dirty="0" smtClean="0"/>
          </a:p>
          <a:p>
            <a:pPr algn="just"/>
            <a:r>
              <a:rPr lang="en-US" dirty="0" smtClean="0"/>
              <a:t>Dimensions: </a:t>
            </a:r>
            <a:r>
              <a:rPr lang="en-IN" dirty="0" smtClean="0"/>
              <a:t>30.5 </a:t>
            </a:r>
            <a:r>
              <a:rPr lang="en-IN" dirty="0"/>
              <a:t>x </a:t>
            </a:r>
            <a:r>
              <a:rPr lang="en-IN" dirty="0" smtClean="0"/>
              <a:t>30.5 </a:t>
            </a:r>
            <a:r>
              <a:rPr lang="en-IN" dirty="0"/>
              <a:t>x </a:t>
            </a:r>
            <a:r>
              <a:rPr lang="en-IN" dirty="0" smtClean="0"/>
              <a:t>3.5 </a:t>
            </a:r>
            <a:r>
              <a:rPr lang="en-IN" dirty="0" smtClean="0"/>
              <a:t>cm</a:t>
            </a:r>
          </a:p>
          <a:p>
            <a:pPr algn="just"/>
            <a:r>
              <a:rPr lang="en-US" dirty="0" smtClean="0"/>
              <a:t>Height dimension: 79 x 40.5 cm</a:t>
            </a:r>
            <a:endParaRPr lang="en-IN" dirty="0" smtClean="0"/>
          </a:p>
          <a:p>
            <a:pPr algn="just"/>
            <a:r>
              <a:rPr lang="en-US" dirty="0" smtClean="0"/>
              <a:t>Material: mild steel</a:t>
            </a:r>
          </a:p>
          <a:p>
            <a:pPr algn="just"/>
            <a:r>
              <a:rPr lang="en-US" dirty="0" smtClean="0"/>
              <a:t>Weight: 12 kg</a:t>
            </a:r>
            <a:endParaRPr lang="en-US" dirty="0"/>
          </a:p>
          <a:p>
            <a:pPr algn="just"/>
            <a:endParaRPr lang="en-IN"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3526" r="12278"/>
          <a:stretch/>
        </p:blipFill>
        <p:spPr>
          <a:xfrm>
            <a:off x="9143999" y="1368547"/>
            <a:ext cx="2484972" cy="4465568"/>
          </a:xfrm>
          <a:prstGeom prst="rect">
            <a:avLst/>
          </a:prstGeom>
        </p:spPr>
      </p:pic>
    </p:spTree>
    <p:extLst>
      <p:ext uri="{BB962C8B-B14F-4D97-AF65-F5344CB8AC3E}">
        <p14:creationId xmlns:p14="http://schemas.microsoft.com/office/powerpoint/2010/main" val="29151363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639</TotalTime>
  <Words>814</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Century Gothic</vt:lpstr>
      <vt:lpstr>Tahoma</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RagulVilla</dc:creator>
  <cp:lastModifiedBy>RagulVilla</cp:lastModifiedBy>
  <cp:revision>41</cp:revision>
  <dcterms:created xsi:type="dcterms:W3CDTF">2023-03-12T11:26:34Z</dcterms:created>
  <dcterms:modified xsi:type="dcterms:W3CDTF">2023-05-03T17:41:03Z</dcterms:modified>
</cp:coreProperties>
</file>