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58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74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221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2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845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505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219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23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27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00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8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34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7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46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97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70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13476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3520" y="2428964"/>
            <a:ext cx="4278735" cy="1615827"/>
          </a:xfrm>
          <a:prstGeom prst="rect">
            <a:avLst/>
          </a:prstGeom>
          <a:noFill/>
        </p:spPr>
        <p:txBody>
          <a:bodyPr wrap="none" rtlCol="0">
            <a:spAutoFit/>
          </a:bodyPr>
          <a:lstStyle/>
          <a:p>
            <a:pPr algn="ctr">
              <a:lnSpc>
                <a:spcPct val="150000"/>
              </a:lnSpc>
            </a:pPr>
            <a:r>
              <a:rPr lang="en-US" dirty="0" smtClean="0"/>
              <a:t>Presentation on</a:t>
            </a:r>
          </a:p>
          <a:p>
            <a:pPr algn="ctr">
              <a:lnSpc>
                <a:spcPct val="150000"/>
              </a:lnSpc>
            </a:pPr>
            <a:r>
              <a:rPr lang="en-US" sz="2400" b="1" dirty="0" smtClean="0">
                <a:effectLst>
                  <a:outerShdw blurRad="38100" dist="38100" dir="2700000" algn="tl">
                    <a:srgbClr val="000000">
                      <a:alpha val="43137"/>
                    </a:srgbClr>
                  </a:outerShdw>
                </a:effectLst>
              </a:rPr>
              <a:t>Cooling systems in </a:t>
            </a:r>
          </a:p>
          <a:p>
            <a:pPr algn="ctr">
              <a:lnSpc>
                <a:spcPct val="150000"/>
              </a:lnSpc>
            </a:pPr>
            <a:r>
              <a:rPr lang="en-US" sz="2400" b="1" dirty="0" smtClean="0">
                <a:effectLst>
                  <a:outerShdw blurRad="38100" dist="38100" dir="2700000" algn="tl">
                    <a:srgbClr val="000000">
                      <a:alpha val="43137"/>
                    </a:srgbClr>
                  </a:outerShdw>
                </a:effectLst>
              </a:rPr>
              <a:t>Internal Combustion Engine</a:t>
            </a:r>
            <a:endParaRPr lang="en-IN" sz="2400" b="1" dirty="0">
              <a:effectLst>
                <a:outerShdw blurRad="38100" dist="38100" dir="2700000" algn="tl">
                  <a:srgbClr val="000000">
                    <a:alpha val="43137"/>
                  </a:srgbClr>
                </a:outerShdw>
              </a:effectLst>
            </a:endParaRPr>
          </a:p>
        </p:txBody>
      </p:sp>
      <p:sp>
        <p:nvSpPr>
          <p:cNvPr id="8" name="TextBox 7"/>
          <p:cNvSpPr txBox="1"/>
          <p:nvPr/>
        </p:nvSpPr>
        <p:spPr>
          <a:xfrm>
            <a:off x="7851213" y="5389624"/>
            <a:ext cx="3912481" cy="1077218"/>
          </a:xfrm>
          <a:prstGeom prst="rect">
            <a:avLst/>
          </a:prstGeom>
          <a:noFill/>
        </p:spPr>
        <p:txBody>
          <a:bodyPr wrap="none" rtlCol="0">
            <a:spAutoFit/>
          </a:bodyPr>
          <a:lstStyle/>
          <a:p>
            <a:pPr>
              <a:spcBef>
                <a:spcPts val="300"/>
              </a:spcBef>
              <a:spcAft>
                <a:spcPts val="300"/>
              </a:spcAft>
            </a:pPr>
            <a:r>
              <a:rPr lang="en-US" dirty="0" smtClean="0">
                <a:solidFill>
                  <a:srgbClr val="003300"/>
                </a:solidFill>
              </a:rPr>
              <a:t>Presentation by</a:t>
            </a:r>
          </a:p>
          <a:p>
            <a:pPr>
              <a:spcBef>
                <a:spcPts val="300"/>
              </a:spcBef>
              <a:spcAft>
                <a:spcPts val="300"/>
              </a:spcAft>
            </a:pPr>
            <a:r>
              <a:rPr lang="en-US" b="1" dirty="0" smtClean="0">
                <a:solidFill>
                  <a:srgbClr val="003300"/>
                </a:solidFill>
              </a:rPr>
              <a:t> </a:t>
            </a:r>
            <a:r>
              <a:rPr lang="en-US" b="1" dirty="0" smtClean="0">
                <a:solidFill>
                  <a:srgbClr val="990033"/>
                </a:solidFill>
                <a:latin typeface="Bodoni MT Black" panose="02070A03080606020203" pitchFamily="18" charset="0"/>
              </a:rPr>
              <a:t>- S.V Ragul </a:t>
            </a:r>
            <a:r>
              <a:rPr lang="en-US" dirty="0" smtClean="0">
                <a:solidFill>
                  <a:srgbClr val="990033"/>
                </a:solidFill>
                <a:latin typeface="Bodoni MT Black" panose="02070A03080606020203" pitchFamily="18" charset="0"/>
              </a:rPr>
              <a:t>&amp;</a:t>
            </a:r>
            <a:r>
              <a:rPr lang="en-US" b="1" dirty="0" smtClean="0">
                <a:solidFill>
                  <a:srgbClr val="990033"/>
                </a:solidFill>
                <a:latin typeface="Bodoni MT Black" panose="02070A03080606020203" pitchFamily="18" charset="0"/>
              </a:rPr>
              <a:t>  S. Munishwaran</a:t>
            </a:r>
          </a:p>
          <a:p>
            <a:pPr>
              <a:spcBef>
                <a:spcPts val="300"/>
              </a:spcBef>
              <a:spcAft>
                <a:spcPts val="300"/>
              </a:spcAft>
            </a:pPr>
            <a:r>
              <a:rPr lang="en-US" dirty="0" smtClean="0">
                <a:solidFill>
                  <a:srgbClr val="003300"/>
                </a:solidFill>
              </a:rPr>
              <a:t>   2</a:t>
            </a:r>
            <a:r>
              <a:rPr lang="en-US" baseline="30000" dirty="0" smtClean="0">
                <a:solidFill>
                  <a:srgbClr val="003300"/>
                </a:solidFill>
              </a:rPr>
              <a:t>nd</a:t>
            </a:r>
            <a:r>
              <a:rPr lang="en-US" dirty="0" smtClean="0">
                <a:solidFill>
                  <a:srgbClr val="003300"/>
                </a:solidFill>
              </a:rPr>
              <a:t> year B.E Mechanical</a:t>
            </a:r>
            <a:endParaRPr lang="en-IN" dirty="0">
              <a:solidFill>
                <a:srgbClr val="003300"/>
              </a:solidFill>
            </a:endParaRPr>
          </a:p>
        </p:txBody>
      </p:sp>
      <p:sp>
        <p:nvSpPr>
          <p:cNvPr id="9" name="TextBox 8"/>
          <p:cNvSpPr txBox="1"/>
          <p:nvPr/>
        </p:nvSpPr>
        <p:spPr>
          <a:xfrm>
            <a:off x="2344137" y="445063"/>
            <a:ext cx="7497502" cy="1077218"/>
          </a:xfrm>
          <a:prstGeom prst="rect">
            <a:avLst/>
          </a:prstGeom>
          <a:noFill/>
        </p:spPr>
        <p:txBody>
          <a:bodyPr wrap="none" rtlCol="0">
            <a:spAutoFit/>
          </a:bodyPr>
          <a:lstStyle/>
          <a:p>
            <a:pPr algn="ctr"/>
            <a:r>
              <a:rPr lang="en-US" sz="2800" dirty="0" smtClean="0">
                <a:solidFill>
                  <a:srgbClr val="002060"/>
                </a:solidFill>
                <a:latin typeface="Arial Black" panose="020B0A04020102020204" pitchFamily="34" charset="0"/>
              </a:rPr>
              <a:t>PANIMALAR ENGINEERING COLLEGE</a:t>
            </a:r>
          </a:p>
          <a:p>
            <a:pPr algn="ctr"/>
            <a:r>
              <a:rPr lang="en-US"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dirty="0"/>
          </a:p>
        </p:txBody>
      </p:sp>
      <p:sp>
        <p:nvSpPr>
          <p:cNvPr id="2" name="Rounded Rectangle 1"/>
          <p:cNvSpPr/>
          <p:nvPr/>
        </p:nvSpPr>
        <p:spPr>
          <a:xfrm>
            <a:off x="2577900" y="2357307"/>
            <a:ext cx="7029974" cy="1795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a:stretch>
            <a:fillRect/>
          </a:stretch>
        </p:blipFill>
        <p:spPr>
          <a:xfrm>
            <a:off x="10892156" y="314325"/>
            <a:ext cx="871538" cy="991076"/>
          </a:xfrm>
          <a:prstGeom prst="rect">
            <a:avLst/>
          </a:prstGeom>
        </p:spPr>
      </p:pic>
    </p:spTree>
    <p:extLst>
      <p:ext uri="{BB962C8B-B14F-4D97-AF65-F5344CB8AC3E}">
        <p14:creationId xmlns:p14="http://schemas.microsoft.com/office/powerpoint/2010/main" val="132608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3335" y="1360066"/>
            <a:ext cx="9344025" cy="1508105"/>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Pressurized Water Cooling:</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The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pressurized cooling systems keep the water in contact with hottest parts of the engine. Because the system is air-free and under pressure, there are no steam pockets that form hot spots allowing you to run longer and hotter.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971" y="3318192"/>
            <a:ext cx="8516754" cy="3082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1074386" y="6598533"/>
            <a:ext cx="1117614" cy="261610"/>
          </a:xfrm>
          <a:prstGeom prst="rect">
            <a:avLst/>
          </a:prstGeom>
          <a:noFill/>
        </p:spPr>
        <p:txBody>
          <a:bodyPr wrap="none" rtlCol="0">
            <a:spAutoFit/>
          </a:bodyPr>
          <a:lstStyle/>
          <a:p>
            <a:r>
              <a:rPr lang="en-US" sz="1100" dirty="0" smtClean="0"/>
              <a:t>Page 10 of 13</a:t>
            </a:r>
            <a:endParaRPr lang="en-IN" sz="1100" dirty="0"/>
          </a:p>
        </p:txBody>
      </p:sp>
      <p:sp>
        <p:nvSpPr>
          <p:cNvPr id="5" name="TextBox 4"/>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6" name="Straight Connector 5"/>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390370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435" y="1169164"/>
            <a:ext cx="10137789" cy="2062103"/>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Evaporative Cooling:</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This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is predominately used in stationary engine. In this the engine will be cooled because of the evaporation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of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water in the cylinder jackets into the steam. Here the advantage is taken from the high latent heat of vaporizing of the water by allowing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evaporation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in the cylinder jackets. If the steam is formed at a pressure above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the atmosphere,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the temperature will be above the normal permissible temperature.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393" y="3595675"/>
            <a:ext cx="8366707" cy="2900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1074386" y="6598533"/>
            <a:ext cx="1117614" cy="261610"/>
          </a:xfrm>
          <a:prstGeom prst="rect">
            <a:avLst/>
          </a:prstGeom>
          <a:noFill/>
        </p:spPr>
        <p:txBody>
          <a:bodyPr wrap="none" rtlCol="0">
            <a:spAutoFit/>
          </a:bodyPr>
          <a:lstStyle/>
          <a:p>
            <a:r>
              <a:rPr lang="en-US" sz="1100" dirty="0" smtClean="0"/>
              <a:t>Page 11 of 13</a:t>
            </a:r>
            <a:endParaRPr lang="en-IN" sz="1100" dirty="0"/>
          </a:p>
        </p:txBody>
      </p:sp>
      <p:sp>
        <p:nvSpPr>
          <p:cNvPr id="6" name="TextBox 5"/>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7" name="Straight Connector 6"/>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278162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380" t="8429" r="4649" b="1073"/>
          <a:stretch/>
        </p:blipFill>
        <p:spPr>
          <a:xfrm>
            <a:off x="3445603" y="1743075"/>
            <a:ext cx="6438900" cy="4724400"/>
          </a:xfrm>
          <a:prstGeom prst="rect">
            <a:avLst/>
          </a:prstGeom>
        </p:spPr>
      </p:pic>
      <p:sp>
        <p:nvSpPr>
          <p:cNvPr id="4" name="TextBox 3"/>
          <p:cNvSpPr txBox="1"/>
          <p:nvPr/>
        </p:nvSpPr>
        <p:spPr>
          <a:xfrm>
            <a:off x="11074386" y="6598533"/>
            <a:ext cx="1117614" cy="261610"/>
          </a:xfrm>
          <a:prstGeom prst="rect">
            <a:avLst/>
          </a:prstGeom>
          <a:noFill/>
        </p:spPr>
        <p:txBody>
          <a:bodyPr wrap="none" rtlCol="0">
            <a:spAutoFit/>
          </a:bodyPr>
          <a:lstStyle/>
          <a:p>
            <a:r>
              <a:rPr lang="en-US" sz="1100" dirty="0" smtClean="0"/>
              <a:t>Page 12 of 13</a:t>
            </a:r>
            <a:endParaRPr lang="en-IN" sz="1100" dirty="0"/>
          </a:p>
        </p:txBody>
      </p:sp>
      <p:sp>
        <p:nvSpPr>
          <p:cNvPr id="5" name="TextBox 4"/>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6" name="Straight Connector 5"/>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20754" y="1161672"/>
            <a:ext cx="8688597" cy="400110"/>
          </a:xfrm>
          <a:prstGeom prst="rect">
            <a:avLst/>
          </a:prstGeom>
        </p:spPr>
        <p:txBody>
          <a:bodyPr wrap="none">
            <a:spAutoFit/>
          </a:bodyPr>
          <a:lstStyle/>
          <a:p>
            <a:pPr algn="just"/>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Difference between Air Cooling System and Water Cooling System</a:t>
            </a:r>
            <a:endPar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1383390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75979" y="2521557"/>
            <a:ext cx="4480350" cy="1610900"/>
          </a:xfrm>
          <a:prstGeom prst="rect">
            <a:avLst/>
          </a:prstGeom>
          <a:ln>
            <a:noFill/>
          </a:ln>
          <a:effectLst>
            <a:softEdge rad="112500"/>
          </a:effectLst>
        </p:spPr>
      </p:pic>
      <p:sp>
        <p:nvSpPr>
          <p:cNvPr id="8" name="TextBox 7"/>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9" name="Straight Connector 8"/>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22918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3750" y="1096834"/>
            <a:ext cx="5304657" cy="400110"/>
          </a:xfrm>
          <a:prstGeom prst="rect">
            <a:avLst/>
          </a:prstGeom>
        </p:spPr>
        <p:txBody>
          <a:bodyPr wrap="none">
            <a:spAutoFit/>
          </a:bodyPr>
          <a:lstStyle/>
          <a:p>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Cooling of Internal Combustion Engines</a:t>
            </a:r>
            <a:endParaRPr lang="en-IN"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2231864" y="1697489"/>
            <a:ext cx="9408431" cy="1754326"/>
          </a:xfrm>
          <a:prstGeom prst="rect">
            <a:avLst/>
          </a:prstGeom>
        </p:spPr>
        <p:txBody>
          <a:bodyPr wrap="square">
            <a:spAutoFit/>
          </a:bodyPr>
          <a:lstStyle/>
          <a:p>
            <a:pPr algn="just">
              <a:lnSpc>
                <a:spcPct val="150000"/>
              </a:lnSpc>
              <a:spcBef>
                <a:spcPts val="600"/>
              </a:spcBef>
              <a:spcAft>
                <a:spcPts val="600"/>
              </a:spcAft>
            </a:pPr>
            <a:r>
              <a:rPr lang="en-US" dirty="0">
                <a:solidFill>
                  <a:srgbClr val="002060"/>
                </a:solidFill>
              </a:rPr>
              <a:t>The Engine cooling </a:t>
            </a:r>
            <a:r>
              <a:rPr lang="en-US" dirty="0" smtClean="0">
                <a:solidFill>
                  <a:srgbClr val="002060"/>
                </a:solidFill>
              </a:rPr>
              <a:t>is </a:t>
            </a:r>
            <a:r>
              <a:rPr lang="en-US" dirty="0">
                <a:solidFill>
                  <a:srgbClr val="002060"/>
                </a:solidFill>
              </a:rPr>
              <a:t>one of the </a:t>
            </a:r>
            <a:r>
              <a:rPr lang="en-US" dirty="0" smtClean="0">
                <a:solidFill>
                  <a:srgbClr val="002060"/>
                </a:solidFill>
              </a:rPr>
              <a:t>most important system that </a:t>
            </a:r>
            <a:r>
              <a:rPr lang="en-US" dirty="0">
                <a:solidFill>
                  <a:srgbClr val="002060"/>
                </a:solidFill>
              </a:rPr>
              <a:t>is present in the Internal Combustion Engine to reduce the temperature of the components inside the engine. It also helps to reduce the wear out of the component and provide smooth functioning and long life of the components.</a:t>
            </a:r>
            <a:endParaRPr lang="en-IN" dirty="0">
              <a:solidFill>
                <a:srgbClr val="002060"/>
              </a:solidFill>
            </a:endParaRPr>
          </a:p>
        </p:txBody>
      </p:sp>
      <p:sp>
        <p:nvSpPr>
          <p:cNvPr id="4" name="Rectangle 3"/>
          <p:cNvSpPr/>
          <p:nvPr/>
        </p:nvSpPr>
        <p:spPr>
          <a:xfrm>
            <a:off x="2231864" y="3947636"/>
            <a:ext cx="9265557" cy="2135200"/>
          </a:xfrm>
          <a:prstGeom prst="rect">
            <a:avLst/>
          </a:prstGeom>
        </p:spPr>
        <p:txBody>
          <a:bodyPr wrap="square">
            <a:spAutoFit/>
          </a:bodyPr>
          <a:lstStyle/>
          <a:p>
            <a:pPr>
              <a:lnSpc>
                <a:spcPct val="150000"/>
              </a:lnSpc>
            </a:pPr>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Types of Cooling System</a:t>
            </a:r>
            <a:r>
              <a:rPr lang="en-US" sz="2000"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n-US" sz="2000"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Generally, there are two types of the cooling system, and those are</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nSpc>
                <a:spcPct val="150000"/>
              </a:lnSpc>
            </a:pPr>
            <a:endParaRPr lang="en-US" sz="105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Air </a:t>
            </a:r>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Cooling System</a:t>
            </a:r>
          </a:p>
          <a:p>
            <a:pPr marL="285750" indent="-285750">
              <a:lnSpc>
                <a:spcPct val="150000"/>
              </a:lnSpc>
              <a:buFont typeface="Wingdings" panose="05000000000000000000" pitchFamily="2" charset="2"/>
              <a:buChar char="Ø"/>
            </a:pPr>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Water  </a:t>
            </a:r>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Cooling System</a:t>
            </a:r>
          </a:p>
        </p:txBody>
      </p:sp>
      <p:sp>
        <p:nvSpPr>
          <p:cNvPr id="5" name="TextBox 4"/>
          <p:cNvSpPr txBox="1"/>
          <p:nvPr/>
        </p:nvSpPr>
        <p:spPr>
          <a:xfrm>
            <a:off x="11152933" y="6596390"/>
            <a:ext cx="1039067" cy="261610"/>
          </a:xfrm>
          <a:prstGeom prst="rect">
            <a:avLst/>
          </a:prstGeom>
          <a:noFill/>
        </p:spPr>
        <p:txBody>
          <a:bodyPr wrap="none" rtlCol="0">
            <a:spAutoFit/>
          </a:bodyPr>
          <a:lstStyle/>
          <a:p>
            <a:r>
              <a:rPr lang="en-US" sz="1100" dirty="0" smtClean="0"/>
              <a:t>Page 2 of 13</a:t>
            </a:r>
            <a:endParaRPr lang="en-IN" sz="1100" dirty="0"/>
          </a:p>
        </p:txBody>
      </p:sp>
      <p:sp>
        <p:nvSpPr>
          <p:cNvPr id="6" name="TextBox 5"/>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8" name="Straight Connector 7"/>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9849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7850" y="1199287"/>
            <a:ext cx="9772650" cy="1949252"/>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Air Cooling System:</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ts val="200"/>
              </a:spcBef>
              <a:spcAft>
                <a:spcPts val="200"/>
              </a:spcAft>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Air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cooling is a process of lowering air temperature by dissipating heat it provide Increased air flow and reduced temperatures with the use of cooling fins, fans or finned coils That move the heat out of the piston jackets.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049" y="3361265"/>
            <a:ext cx="4704935" cy="3097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1152933" y="6596390"/>
            <a:ext cx="1039067" cy="261610"/>
          </a:xfrm>
          <a:prstGeom prst="rect">
            <a:avLst/>
          </a:prstGeom>
          <a:noFill/>
        </p:spPr>
        <p:txBody>
          <a:bodyPr wrap="none" rtlCol="0">
            <a:spAutoFit/>
          </a:bodyPr>
          <a:lstStyle/>
          <a:p>
            <a:r>
              <a:rPr lang="en-US" sz="1100" dirty="0" smtClean="0"/>
              <a:t>Page 3 of 13</a:t>
            </a:r>
            <a:endParaRPr lang="en-IN" sz="1100" dirty="0"/>
          </a:p>
        </p:txBody>
      </p:sp>
      <p:sp>
        <p:nvSpPr>
          <p:cNvPr id="7" name="TextBox 6"/>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8" name="Straight Connector 7"/>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1287995" y="104489"/>
            <a:ext cx="540482" cy="614613"/>
          </a:xfrm>
          <a:prstGeom prst="rect">
            <a:avLst/>
          </a:prstGeom>
        </p:spPr>
      </p:pic>
      <p:pic>
        <p:nvPicPr>
          <p:cNvPr id="2" name="Picture 1"/>
          <p:cNvPicPr>
            <a:picLocks noChangeAspect="1"/>
          </p:cNvPicPr>
          <p:nvPr/>
        </p:nvPicPr>
        <p:blipFill>
          <a:blip r:embed="rId4"/>
          <a:stretch>
            <a:fillRect/>
          </a:stretch>
        </p:blipFill>
        <p:spPr>
          <a:xfrm>
            <a:off x="7811032" y="3148539"/>
            <a:ext cx="2783101" cy="3369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50591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8460" y="1444338"/>
            <a:ext cx="5705300" cy="4970591"/>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Applications of Air Cooling System:</a:t>
            </a:r>
          </a:p>
          <a:p>
            <a:pPr algn="just"/>
            <a:endPar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Air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cooling is commonly used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in: </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Motorcycles </a:t>
            </a: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General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aviation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aircraft </a:t>
            </a: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Lawn mowers </a:t>
            </a: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Generators</a:t>
            </a: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Outboard motors</a:t>
            </a: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Pump sets </a:t>
            </a: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Saw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benches and </a:t>
            </a:r>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spcBef>
                <a:spcPts val="200"/>
              </a:spcBef>
              <a:spcAft>
                <a:spcPts val="2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Auxiliary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power units.</a:t>
            </a:r>
          </a:p>
        </p:txBody>
      </p:sp>
      <p:sp>
        <p:nvSpPr>
          <p:cNvPr id="3" name="TextBox 2"/>
          <p:cNvSpPr txBox="1"/>
          <p:nvPr/>
        </p:nvSpPr>
        <p:spPr>
          <a:xfrm>
            <a:off x="11152933" y="6596390"/>
            <a:ext cx="1039067" cy="261610"/>
          </a:xfrm>
          <a:prstGeom prst="rect">
            <a:avLst/>
          </a:prstGeom>
          <a:noFill/>
        </p:spPr>
        <p:txBody>
          <a:bodyPr wrap="none" rtlCol="0">
            <a:spAutoFit/>
          </a:bodyPr>
          <a:lstStyle/>
          <a:p>
            <a:r>
              <a:rPr lang="en-US" sz="1100" dirty="0" smtClean="0"/>
              <a:t>Page 4 of 13</a:t>
            </a:r>
            <a:endParaRPr lang="en-IN" sz="1100" dirty="0"/>
          </a:p>
        </p:txBody>
      </p:sp>
      <p:sp>
        <p:nvSpPr>
          <p:cNvPr id="5" name="TextBox 4"/>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6" name="Straight Connector 5"/>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207654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2600" y="1143481"/>
            <a:ext cx="9773000" cy="1949252"/>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Liquid Cooling System:</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ts val="200"/>
              </a:spcBef>
              <a:spcAft>
                <a:spcPts val="200"/>
              </a:spcAft>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This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type is the most commonly used type of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system in I.C engines. In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this system dissipation of heat is done by the circulation of water through the jackets around the Cylinder and passes this hot water through the radiator where air absorbs heat from the water.</a:t>
            </a:r>
          </a:p>
        </p:txBody>
      </p:sp>
      <p:sp>
        <p:nvSpPr>
          <p:cNvPr id="3" name="Rectangle 2"/>
          <p:cNvSpPr/>
          <p:nvPr/>
        </p:nvSpPr>
        <p:spPr>
          <a:xfrm>
            <a:off x="2678475" y="3316382"/>
            <a:ext cx="6096000" cy="3311163"/>
          </a:xfrm>
          <a:prstGeom prst="rect">
            <a:avLst/>
          </a:prstGeom>
        </p:spPr>
        <p:txBody>
          <a:bodyPr>
            <a:spAutoFit/>
          </a:bodyPr>
          <a:lstStyle/>
          <a:p>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Parts of Water Cooling </a:t>
            </a:r>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System are:</a:t>
            </a:r>
            <a:endPar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spcBef>
                <a:spcPts val="100"/>
              </a:spcBef>
              <a:spcAft>
                <a:spcPts val="1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Radiator</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spcBef>
                <a:spcPts val="100"/>
              </a:spcBef>
              <a:spcAft>
                <a:spcPts val="1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Thermostat valve</a:t>
            </a:r>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spcBef>
                <a:spcPts val="100"/>
              </a:spcBef>
              <a:spcAft>
                <a:spcPts val="1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Water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pump</a:t>
            </a:r>
          </a:p>
          <a:p>
            <a:pPr marL="285750" indent="-285750">
              <a:lnSpc>
                <a:spcPct val="150000"/>
              </a:lnSpc>
              <a:spcBef>
                <a:spcPts val="100"/>
              </a:spcBef>
              <a:spcAft>
                <a:spcPts val="1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Fan</a:t>
            </a:r>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spcBef>
                <a:spcPts val="100"/>
              </a:spcBef>
              <a:spcAft>
                <a:spcPts val="1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Water Jackets</a:t>
            </a:r>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spcBef>
                <a:spcPts val="100"/>
              </a:spcBef>
              <a:spcAft>
                <a:spcPts val="100"/>
              </a:spcAft>
              <a:buFont typeface="Wingdings" panose="05000000000000000000" pitchFamily="2" charset="2"/>
              <a:buChar char="Ø"/>
            </a:pP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Coolant</a:t>
            </a:r>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11152933" y="6596390"/>
            <a:ext cx="1039067" cy="261610"/>
          </a:xfrm>
          <a:prstGeom prst="rect">
            <a:avLst/>
          </a:prstGeom>
          <a:noFill/>
        </p:spPr>
        <p:txBody>
          <a:bodyPr wrap="none" rtlCol="0">
            <a:spAutoFit/>
          </a:bodyPr>
          <a:lstStyle/>
          <a:p>
            <a:r>
              <a:rPr lang="en-US" sz="1100" dirty="0" smtClean="0"/>
              <a:t>Page 5 of 13</a:t>
            </a:r>
            <a:endParaRPr lang="en-IN" sz="1100" dirty="0"/>
          </a:p>
        </p:txBody>
      </p:sp>
      <p:sp>
        <p:nvSpPr>
          <p:cNvPr id="5" name="TextBox 4"/>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6" name="Straight Connector 5"/>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3724069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936" y="1824925"/>
            <a:ext cx="1322470" cy="15028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711" y="3522657"/>
            <a:ext cx="1447317" cy="1615309"/>
          </a:xfrm>
          <a:prstGeom prst="rect">
            <a:avLst/>
          </a:prstGeom>
          <a:ln>
            <a:noFill/>
          </a:ln>
          <a:effectLst>
            <a:softEdge rad="112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3879" y="5280218"/>
            <a:ext cx="1307149" cy="1307149"/>
          </a:xfrm>
          <a:prstGeom prst="rect">
            <a:avLst/>
          </a:prstGeom>
          <a:ln>
            <a:noFill/>
          </a:ln>
          <a:effectLst>
            <a:softEdge rad="11250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6231" y="1756229"/>
            <a:ext cx="1756022" cy="139712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861" y="3490025"/>
            <a:ext cx="2209254" cy="1499966"/>
          </a:xfrm>
          <a:prstGeom prst="rect">
            <a:avLst/>
          </a:prstGeom>
          <a:ln>
            <a:noFill/>
          </a:ln>
          <a:effectLst>
            <a:softEdge rad="112500"/>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8369" y="5224734"/>
            <a:ext cx="1487877" cy="1549872"/>
          </a:xfrm>
          <a:prstGeom prst="rect">
            <a:avLst/>
          </a:prstGeom>
          <a:ln>
            <a:noFill/>
          </a:ln>
          <a:effectLst>
            <a:softEdge rad="112500"/>
          </a:effectLst>
        </p:spPr>
      </p:pic>
      <p:sp>
        <p:nvSpPr>
          <p:cNvPr id="2" name="TextBox 1"/>
          <p:cNvSpPr txBox="1"/>
          <p:nvPr/>
        </p:nvSpPr>
        <p:spPr>
          <a:xfrm>
            <a:off x="8402683" y="2362421"/>
            <a:ext cx="1362874" cy="584775"/>
          </a:xfrm>
          <a:prstGeom prst="rect">
            <a:avLst/>
          </a:prstGeom>
          <a:noFill/>
        </p:spPr>
        <p:txBody>
          <a:bodyPr wrap="none" rtlCol="0">
            <a:spAutoFit/>
          </a:bodyPr>
          <a:lstStyle/>
          <a:p>
            <a:pPr marL="285750" indent="-285750">
              <a:buFont typeface="Wingdings" panose="05000000000000000000" pitchFamily="2" charset="2"/>
              <a:buChar char="v"/>
            </a:pP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Radiator</a:t>
            </a:r>
          </a:p>
          <a:p>
            <a:pPr marL="285750" indent="-285750">
              <a:buFont typeface="Arial" panose="020B0604020202020204" pitchFamily="34" charset="0"/>
              <a:buChar char="•"/>
            </a:pPr>
            <a:endParaRPr lang="en-IN" sz="1600" b="1" dirty="0">
              <a:effectLst>
                <a:outerShdw blurRad="38100" dist="38100" dir="2700000" algn="tl">
                  <a:srgbClr val="000000">
                    <a:alpha val="43137"/>
                  </a:srgbClr>
                </a:outerShdw>
              </a:effectLst>
            </a:endParaRPr>
          </a:p>
        </p:txBody>
      </p:sp>
      <p:sp>
        <p:nvSpPr>
          <p:cNvPr id="10" name="TextBox 9"/>
          <p:cNvSpPr txBox="1"/>
          <p:nvPr/>
        </p:nvSpPr>
        <p:spPr>
          <a:xfrm>
            <a:off x="4101241" y="2271368"/>
            <a:ext cx="1723549" cy="830997"/>
          </a:xfrm>
          <a:prstGeom prst="rect">
            <a:avLst/>
          </a:prstGeom>
          <a:noFill/>
        </p:spPr>
        <p:txBody>
          <a:bodyPr wrap="none" rtlCol="0">
            <a:spAutoFit/>
          </a:bodyPr>
          <a:lstStyle/>
          <a:p>
            <a:pPr marL="285750" indent="-285750">
              <a:buFont typeface="Wingdings" panose="05000000000000000000" pitchFamily="2" charset="2"/>
              <a:buChar char="v"/>
            </a:pP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Thermostat </a:t>
            </a:r>
          </a:p>
          <a:p>
            <a:pPr defTabSz="266700"/>
            <a:r>
              <a:rPr lang="en-US" sz="16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Valve</a:t>
            </a:r>
          </a:p>
          <a:p>
            <a:endParaRPr lang="en-IN" sz="1600" dirty="0">
              <a:effectLst>
                <a:outerShdw blurRad="38100" dist="38100" dir="2700000" algn="tl">
                  <a:srgbClr val="000000">
                    <a:alpha val="43137"/>
                  </a:srgbClr>
                </a:outerShdw>
              </a:effectLst>
            </a:endParaRPr>
          </a:p>
        </p:txBody>
      </p:sp>
      <p:sp>
        <p:nvSpPr>
          <p:cNvPr id="11" name="TextBox 10"/>
          <p:cNvSpPr txBox="1"/>
          <p:nvPr/>
        </p:nvSpPr>
        <p:spPr>
          <a:xfrm>
            <a:off x="4140150" y="4155179"/>
            <a:ext cx="1757212" cy="338554"/>
          </a:xfrm>
          <a:prstGeom prst="rect">
            <a:avLst/>
          </a:prstGeom>
          <a:noFill/>
        </p:spPr>
        <p:txBody>
          <a:bodyPr wrap="none" rtlCol="0">
            <a:spAutoFit/>
          </a:bodyPr>
          <a:lstStyle/>
          <a:p>
            <a:pPr marL="285750" indent="-285750">
              <a:buFont typeface="Wingdings" panose="05000000000000000000" pitchFamily="2" charset="2"/>
              <a:buChar char="v"/>
            </a:pP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Water Pump</a:t>
            </a:r>
            <a:endParaRPr lang="en-IN" sz="16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4101241" y="5752822"/>
            <a:ext cx="1936749" cy="338554"/>
          </a:xfrm>
          <a:prstGeom prst="rect">
            <a:avLst/>
          </a:prstGeom>
          <a:noFill/>
        </p:spPr>
        <p:txBody>
          <a:bodyPr wrap="none" rtlCol="0">
            <a:spAutoFit/>
          </a:bodyPr>
          <a:lstStyle/>
          <a:p>
            <a:pPr marL="285750" indent="-285750">
              <a:buFont typeface="Wingdings" panose="05000000000000000000" pitchFamily="2" charset="2"/>
              <a:buChar char="v"/>
            </a:pP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Water Jackets</a:t>
            </a:r>
            <a:endParaRPr lang="en-IN" sz="16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8451575" y="4155179"/>
            <a:ext cx="1265090" cy="338554"/>
          </a:xfrm>
          <a:prstGeom prst="rect">
            <a:avLst/>
          </a:prstGeom>
          <a:noFill/>
        </p:spPr>
        <p:txBody>
          <a:bodyPr wrap="none" rtlCol="0">
            <a:spAutoFit/>
          </a:bodyPr>
          <a:lstStyle/>
          <a:p>
            <a:pPr marL="285750" indent="-285750">
              <a:buFont typeface="Wingdings" panose="05000000000000000000" pitchFamily="2" charset="2"/>
              <a:buChar char="v"/>
            </a:pP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Coolant</a:t>
            </a:r>
            <a:endParaRPr lang="en-IN" sz="16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8505275" y="5774040"/>
            <a:ext cx="846707" cy="338554"/>
          </a:xfrm>
          <a:prstGeom prst="rect">
            <a:avLst/>
          </a:prstGeom>
          <a:noFill/>
        </p:spPr>
        <p:txBody>
          <a:bodyPr wrap="none" rtlCol="0">
            <a:spAutoFit/>
          </a:bodyPr>
          <a:lstStyle/>
          <a:p>
            <a:pPr marL="285750" indent="-285750">
              <a:buFont typeface="Wingdings" panose="05000000000000000000" pitchFamily="2" charset="2"/>
              <a:buChar char="v"/>
            </a:pPr>
            <a:r>
              <a:rPr lang="en-US" sz="1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Fan</a:t>
            </a:r>
            <a:endParaRPr lang="en-IN" sz="16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4140150" y="985499"/>
            <a:ext cx="4173629" cy="400110"/>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Parts of Water Cooling </a:t>
            </a:r>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System</a:t>
            </a:r>
            <a:endPar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cxnSp>
        <p:nvCxnSpPr>
          <p:cNvPr id="18" name="Straight Connector 17"/>
          <p:cNvCxnSpPr/>
          <p:nvPr/>
        </p:nvCxnSpPr>
        <p:spPr>
          <a:xfrm>
            <a:off x="1842204" y="3376802"/>
            <a:ext cx="8942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42204" y="5202127"/>
            <a:ext cx="8942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274965" y="1756229"/>
            <a:ext cx="38571" cy="483113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152933" y="6596390"/>
            <a:ext cx="1039067" cy="261610"/>
          </a:xfrm>
          <a:prstGeom prst="rect">
            <a:avLst/>
          </a:prstGeom>
          <a:noFill/>
        </p:spPr>
        <p:txBody>
          <a:bodyPr wrap="none" rtlCol="0">
            <a:spAutoFit/>
          </a:bodyPr>
          <a:lstStyle/>
          <a:p>
            <a:r>
              <a:rPr lang="en-US" sz="1100" dirty="0" smtClean="0"/>
              <a:t>Page 6 of 13</a:t>
            </a:r>
            <a:endParaRPr lang="en-IN" sz="1100" dirty="0"/>
          </a:p>
        </p:txBody>
      </p:sp>
      <p:sp>
        <p:nvSpPr>
          <p:cNvPr id="24" name="TextBox 23"/>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25" name="Straight Connector 24"/>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8"/>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157927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5475" y="1498938"/>
            <a:ext cx="10058400" cy="1815882"/>
          </a:xfrm>
          <a:prstGeom prst="rect">
            <a:avLst/>
          </a:prstGeom>
        </p:spPr>
        <p:txBody>
          <a:bodyPr wrap="square">
            <a:spAutoFit/>
          </a:bodyPr>
          <a:lstStyle/>
          <a:p>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Thermo-Syphon </a:t>
            </a:r>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Cooling</a:t>
            </a:r>
            <a:r>
              <a:rPr lang="en-US" sz="20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p>
          <a:p>
            <a:endPar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A thermo-siphon is a passively driven thermal management device that utilizes the motive forces of natural convection and conduction. The device uses these forces to create a cyclic fluid flow from areas of high heat to low heat and back</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 It is most commonly used in refrigerators.</a:t>
            </a:r>
          </a:p>
          <a:p>
            <a:pPr algn="just"/>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4104774" y="904281"/>
            <a:ext cx="4286751" cy="400110"/>
          </a:xfrm>
          <a:prstGeom prst="rect">
            <a:avLst/>
          </a:prstGeom>
        </p:spPr>
        <p:txBody>
          <a:bodyPr wrap="non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Types of Liquid Cooling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25" y="3232368"/>
            <a:ext cx="6067425" cy="3229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1152933" y="6596390"/>
            <a:ext cx="1039067" cy="261610"/>
          </a:xfrm>
          <a:prstGeom prst="rect">
            <a:avLst/>
          </a:prstGeom>
          <a:noFill/>
        </p:spPr>
        <p:txBody>
          <a:bodyPr wrap="none" rtlCol="0">
            <a:spAutoFit/>
          </a:bodyPr>
          <a:lstStyle/>
          <a:p>
            <a:r>
              <a:rPr lang="en-US" sz="1100" dirty="0" smtClean="0"/>
              <a:t>Page 7 of 13</a:t>
            </a:r>
            <a:endParaRPr lang="en-IN" sz="1100" dirty="0"/>
          </a:p>
        </p:txBody>
      </p:sp>
      <p:sp>
        <p:nvSpPr>
          <p:cNvPr id="6" name="TextBox 5"/>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7" name="Straight Connector 6"/>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102055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9" y="1213188"/>
            <a:ext cx="9477375" cy="1785104"/>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Forced or Pump Cooling:</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Forced-air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cooling is accomplished by exposing packages of produce in a cooling room to higher air pressure on one side than on the other. This pressure difference forces the cool air through the packages and past the produce, where it picks up heat, greatly increasing the rate of heat transfer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603" y="3287240"/>
            <a:ext cx="6272697" cy="3309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1152933" y="6596390"/>
            <a:ext cx="1039067" cy="261610"/>
          </a:xfrm>
          <a:prstGeom prst="rect">
            <a:avLst/>
          </a:prstGeom>
          <a:noFill/>
        </p:spPr>
        <p:txBody>
          <a:bodyPr wrap="none" rtlCol="0">
            <a:spAutoFit/>
          </a:bodyPr>
          <a:lstStyle/>
          <a:p>
            <a:r>
              <a:rPr lang="en-US" sz="1100" dirty="0" smtClean="0"/>
              <a:t>Page 8 of 13</a:t>
            </a:r>
            <a:endParaRPr lang="en-IN" sz="1100" dirty="0"/>
          </a:p>
        </p:txBody>
      </p:sp>
      <p:sp>
        <p:nvSpPr>
          <p:cNvPr id="5" name="TextBox 4"/>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6" name="Straight Connector 5"/>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4140129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6424" y="1075462"/>
            <a:ext cx="9477375" cy="1785104"/>
          </a:xfrm>
          <a:prstGeom prst="rect">
            <a:avLst/>
          </a:prstGeom>
        </p:spPr>
        <p:txBody>
          <a:bodyPr wrap="square">
            <a:spAutoFit/>
          </a:bodyPr>
          <a:lstStyle/>
          <a:p>
            <a:pPr algn="just"/>
            <a:r>
              <a:rPr lang="en-US" sz="2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Thermostat Cooling:</a:t>
            </a:r>
          </a:p>
          <a:p>
            <a:pPr algn="just"/>
            <a:endPar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A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thermostat is the key component of the engine cooling system. The cooling system keeps the engine from overheating. The system is filled with liquid coolant (antifreeze) and is connected into a loop with a radiator to reduce the </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heat from the jackets</a:t>
            </a:r>
            <a:r>
              <a:rPr lang="en-US" dirty="0" smtClean="0">
                <a:solidFill>
                  <a:srgbClr val="002060"/>
                </a:solidFill>
                <a:latin typeface="Tahoma" panose="020B0604030504040204" pitchFamily="34" charset="0"/>
                <a:ea typeface="Tahoma" panose="020B0604030504040204" pitchFamily="34" charset="0"/>
                <a:cs typeface="Tahoma" panose="020B0604030504040204" pitchFamily="34" charset="0"/>
              </a:rPr>
              <a:t>. It is commonly used in cars, trucks etc.</a:t>
            </a:r>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48" y="3027105"/>
            <a:ext cx="7229477" cy="3569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1152933" y="6596390"/>
            <a:ext cx="1039067" cy="261610"/>
          </a:xfrm>
          <a:prstGeom prst="rect">
            <a:avLst/>
          </a:prstGeom>
          <a:noFill/>
        </p:spPr>
        <p:txBody>
          <a:bodyPr wrap="none" rtlCol="0">
            <a:spAutoFit/>
          </a:bodyPr>
          <a:lstStyle/>
          <a:p>
            <a:r>
              <a:rPr lang="en-US" sz="1100" dirty="0" smtClean="0"/>
              <a:t>Page 9 of 13</a:t>
            </a:r>
            <a:endParaRPr lang="en-IN" sz="1100" dirty="0"/>
          </a:p>
        </p:txBody>
      </p:sp>
      <p:sp>
        <p:nvSpPr>
          <p:cNvPr id="5" name="TextBox 4"/>
          <p:cNvSpPr txBox="1"/>
          <p:nvPr/>
        </p:nvSpPr>
        <p:spPr>
          <a:xfrm>
            <a:off x="212720" y="36160"/>
            <a:ext cx="5401479" cy="830997"/>
          </a:xfrm>
          <a:prstGeom prst="rect">
            <a:avLst/>
          </a:prstGeom>
          <a:noFill/>
        </p:spPr>
        <p:txBody>
          <a:bodyPr wrap="none" rtlCol="0">
            <a:spAutoFit/>
          </a:bodyPr>
          <a:lstStyle/>
          <a:p>
            <a:pPr algn="ctr"/>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pPr algn="ctr"/>
            <a:endParaRPr lang="en-IN" sz="1400" dirty="0"/>
          </a:p>
        </p:txBody>
      </p:sp>
      <p:cxnSp>
        <p:nvCxnSpPr>
          <p:cNvPr id="6" name="Straight Connector 5"/>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1287995" y="104489"/>
            <a:ext cx="540482" cy="614613"/>
          </a:xfrm>
          <a:prstGeom prst="rect">
            <a:avLst/>
          </a:prstGeom>
        </p:spPr>
      </p:pic>
    </p:spTree>
    <p:extLst>
      <p:ext uri="{BB962C8B-B14F-4D97-AF65-F5344CB8AC3E}">
        <p14:creationId xmlns:p14="http://schemas.microsoft.com/office/powerpoint/2010/main" val="259124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197</TotalTime>
  <Words>709</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Bodoni MT Black</vt:lpstr>
      <vt:lpstr>Century Gothic</vt:lpstr>
      <vt:lpstr>Tahoma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RagulVilla</dc:creator>
  <cp:lastModifiedBy>RagulVilla</cp:lastModifiedBy>
  <cp:revision>32</cp:revision>
  <dcterms:created xsi:type="dcterms:W3CDTF">2022-04-10T13:17:46Z</dcterms:created>
  <dcterms:modified xsi:type="dcterms:W3CDTF">2022-04-11T14:49:24Z</dcterms:modified>
</cp:coreProperties>
</file>