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F29297-89E0-47C4-A4DC-0B09A69E4A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88458AB-710D-4B28-BE36-9C7992A5F7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D8B729E-263B-4BA8-9549-423FCC0F86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D7B591-F78C-42E7-B908-6B981F178D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8C5439-40AA-4BD8-AA92-43A5946D54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1555B0-D3D9-4B57-ABCB-E22505A43A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D31EE78-38CF-4779-8950-63E213B01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6EF329B-093A-43A4-A1CD-F5D66FC499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FA63034-68E0-4390-9AF3-DC1F8E1F8D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590243F-0AC5-40FD-927C-8B17DD29C9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BB00D0A-DF88-4982-83DC-5402A4C8A8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"/>
          <p:cNvGrpSpPr/>
          <p:nvPr/>
        </p:nvGrpSpPr>
        <p:grpSpPr>
          <a:xfrm>
            <a:off x="17292960" y="447480"/>
            <a:ext cx="397080" cy="146880"/>
            <a:chOff x="17292960" y="447480"/>
            <a:chExt cx="397080" cy="146880"/>
          </a:xfrm>
        </p:grpSpPr>
        <p:sp>
          <p:nvSpPr>
            <p:cNvPr id="68" name="Freeform 6"/>
            <p:cNvSpPr/>
            <p:nvPr/>
          </p:nvSpPr>
          <p:spPr>
            <a:xfrm>
              <a:off x="17292960" y="565560"/>
              <a:ext cx="397080" cy="28800"/>
            </a:xfrm>
            <a:custGeom>
              <a:avLst/>
              <a:gdLst>
                <a:gd name="textAreaLeft" fmla="*/ 0 w 397080"/>
                <a:gd name="textAreaRight" fmla="*/ 397440 w 39708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840" bIns="-158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TextBox 7"/>
            <p:cNvSpPr/>
            <p:nvPr/>
          </p:nvSpPr>
          <p:spPr>
            <a:xfrm>
              <a:off x="17292960" y="447480"/>
              <a:ext cx="397080" cy="146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grpSp>
        <p:nvGrpSpPr>
          <p:cNvPr id="70" name="Group 8"/>
          <p:cNvGrpSpPr/>
          <p:nvPr/>
        </p:nvGrpSpPr>
        <p:grpSpPr>
          <a:xfrm>
            <a:off x="17292960" y="539640"/>
            <a:ext cx="397080" cy="146880"/>
            <a:chOff x="17292960" y="539640"/>
            <a:chExt cx="397080" cy="146880"/>
          </a:xfrm>
        </p:grpSpPr>
        <p:sp>
          <p:nvSpPr>
            <p:cNvPr id="71" name="Freeform 9"/>
            <p:cNvSpPr/>
            <p:nvPr/>
          </p:nvSpPr>
          <p:spPr>
            <a:xfrm>
              <a:off x="17292960" y="657720"/>
              <a:ext cx="397080" cy="28800"/>
            </a:xfrm>
            <a:custGeom>
              <a:avLst/>
              <a:gdLst>
                <a:gd name="textAreaLeft" fmla="*/ 0 w 397080"/>
                <a:gd name="textAreaRight" fmla="*/ 397440 w 39708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840" bIns="-158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TextBox 10"/>
            <p:cNvSpPr/>
            <p:nvPr/>
          </p:nvSpPr>
          <p:spPr>
            <a:xfrm>
              <a:off x="17292960" y="539640"/>
              <a:ext cx="397080" cy="146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sp>
        <p:nvSpPr>
          <p:cNvPr id="73" name="TextBox 11"/>
          <p:cNvSpPr/>
          <p:nvPr/>
        </p:nvSpPr>
        <p:spPr>
          <a:xfrm>
            <a:off x="720000" y="3060000"/>
            <a:ext cx="16230240" cy="18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901"/>
              </a:lnSpc>
            </a:pPr>
            <a:r>
              <a:rPr b="0" lang="en-US" sz="10000" spc="-1" strike="noStrike">
                <a:solidFill>
                  <a:schemeClr val="dk1"/>
                </a:solidFill>
                <a:latin typeface="Times New Roman"/>
                <a:ea typeface="Bicubik"/>
              </a:rPr>
              <a:t>SMART  SAGE</a:t>
            </a:r>
            <a:endParaRPr b="0" lang="en-IN" sz="10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4901"/>
              </a:lnSpc>
            </a:pP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4901"/>
              </a:lnSpc>
            </a:pP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2"/>
          <p:cNvSpPr/>
          <p:nvPr/>
        </p:nvSpPr>
        <p:spPr>
          <a:xfrm>
            <a:off x="597600" y="6181560"/>
            <a:ext cx="894240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SUPERVISED BY: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3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DR.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N.</a:t>
            </a:r>
            <a:r>
              <a:rPr b="0" lang="en-IN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  <a:ea typeface="Bicubik"/>
              </a:rPr>
              <a:t>SARAVANAN PROFESSOR/CSE HOD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3"/>
          <p:cNvSpPr/>
          <p:nvPr/>
        </p:nvSpPr>
        <p:spPr>
          <a:xfrm>
            <a:off x="11367720" y="6123960"/>
            <a:ext cx="8303400" cy="16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18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PRESENTED BY: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18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S.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RAGULAN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	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-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311621104035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18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T.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BORIS WILBERT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-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311621104008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180"/>
              </a:lnSpc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M.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VISHAAL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	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-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Bicubik"/>
              </a:rPr>
              <a:t>311621104056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4"/>
          <p:cNvSpPr/>
          <p:nvPr/>
        </p:nvSpPr>
        <p:spPr>
          <a:xfrm>
            <a:off x="2044080" y="2312640"/>
            <a:ext cx="1371996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501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501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501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580000" y="3897720"/>
            <a:ext cx="6215760" cy="5475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Nimbus Roman"/>
              </a:rPr>
              <a:t>RAG AI – Study Helper ChatBot</a:t>
            </a:r>
            <a:endParaRPr b="0" lang="en-IN" sz="3600" spc="-1" strike="noStrike">
              <a:solidFill>
                <a:srgbClr val="000000"/>
              </a:solidFill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3"/>
          <p:cNvSpPr/>
          <p:nvPr/>
        </p:nvSpPr>
        <p:spPr>
          <a:xfrm>
            <a:off x="5042520" y="191160"/>
            <a:ext cx="82033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NON - EDUCATIONAL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5" descr="NON-EDUCATIONAL"/>
          <p:cNvPicPr/>
          <p:nvPr/>
        </p:nvPicPr>
        <p:blipFill>
          <a:blip r:embed="rId1"/>
          <a:stretch/>
        </p:blipFill>
        <p:spPr>
          <a:xfrm>
            <a:off x="1078920" y="1364760"/>
            <a:ext cx="15979320" cy="83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/>
          <p:nvPr/>
        </p:nvSpPr>
        <p:spPr>
          <a:xfrm>
            <a:off x="1857960" y="3010680"/>
            <a:ext cx="145717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ts val="21010"/>
              </a:lnSpc>
            </a:pPr>
            <a:r>
              <a:rPr b="0" lang="en-IN" sz="8000" spc="-1" strike="noStrike">
                <a:solidFill>
                  <a:schemeClr val="dk1"/>
                </a:solidFill>
                <a:latin typeface="Times New Roman"/>
                <a:ea typeface="Bicubik"/>
              </a:rPr>
              <a:t>Thank You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3"/>
          <p:cNvSpPr/>
          <p:nvPr/>
        </p:nvSpPr>
        <p:spPr>
          <a:xfrm>
            <a:off x="6095880" y="800640"/>
            <a:ext cx="60955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ABSTRACT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Box 4"/>
          <p:cNvSpPr/>
          <p:nvPr/>
        </p:nvSpPr>
        <p:spPr>
          <a:xfrm>
            <a:off x="2134800" y="2216880"/>
            <a:ext cx="14369040" cy="56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The AI Study Helper is designed to assist students in retrieving accurate and relevant educational content.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It integrates ChromaDB, Wikipedia API, and web scraping for knowledge extraction.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The system enhances learning through an optimized Retrieval-Augmented Generation (RAG) model.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  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FastAPI serves as the backend, ensuring fast and scalable processing.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The chatbot is structured to filter non-educational content, improving the study experience.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3"/>
          <p:cNvSpPr/>
          <p:nvPr/>
        </p:nvSpPr>
        <p:spPr>
          <a:xfrm>
            <a:off x="838080" y="647640"/>
            <a:ext cx="17443080" cy="10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541"/>
              </a:lnSpc>
            </a:pPr>
            <a:r>
              <a:rPr b="0" lang="en-US" sz="6100" spc="-1" strike="noStrike">
                <a:solidFill>
                  <a:schemeClr val="dk1"/>
                </a:solidFill>
                <a:latin typeface="Times New Roman"/>
                <a:ea typeface="Bicubik"/>
              </a:rPr>
              <a:t>ARCHITECTUR</a:t>
            </a:r>
            <a:r>
              <a:rPr b="0" lang="en-IN" sz="6100" spc="-1" strike="noStrike">
                <a:solidFill>
                  <a:schemeClr val="dk1"/>
                </a:solidFill>
                <a:latin typeface="Times New Roman"/>
                <a:ea typeface="Bicubik"/>
              </a:rPr>
              <a:t>AL</a:t>
            </a:r>
            <a:r>
              <a:rPr b="0" lang="en-US" sz="6100" spc="-1" strike="noStrike">
                <a:solidFill>
                  <a:schemeClr val="dk1"/>
                </a:solidFill>
                <a:latin typeface="Times New Roman"/>
                <a:ea typeface="Bicubik"/>
              </a:rPr>
              <a:t> D</a:t>
            </a:r>
            <a:r>
              <a:rPr b="0" lang="en-IN" sz="6100" spc="-1" strike="noStrike">
                <a:solidFill>
                  <a:schemeClr val="dk1"/>
                </a:solidFill>
                <a:latin typeface="Times New Roman"/>
                <a:ea typeface="Bicubik"/>
              </a:rPr>
              <a:t>ESIGN</a:t>
            </a:r>
            <a:endParaRPr b="0" lang="en-IN" sz="6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4" descr="89f18b9e-d60d-49e6-a697-74035bb82399"/>
          <p:cNvPicPr/>
          <p:nvPr/>
        </p:nvPicPr>
        <p:blipFill>
          <a:blip r:embed="rId1"/>
          <a:stretch/>
        </p:blipFill>
        <p:spPr>
          <a:xfrm>
            <a:off x="1303560" y="2019240"/>
            <a:ext cx="15680880" cy="794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1"/>
          <p:cNvSpPr/>
          <p:nvPr/>
        </p:nvSpPr>
        <p:spPr>
          <a:xfrm>
            <a:off x="5943600" y="114480"/>
            <a:ext cx="60955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ER DIAGRAM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3" descr="ER diagram"/>
          <p:cNvPicPr/>
          <p:nvPr/>
        </p:nvPicPr>
        <p:blipFill>
          <a:blip r:embed="rId1"/>
          <a:stretch/>
        </p:blipFill>
        <p:spPr>
          <a:xfrm>
            <a:off x="380880" y="910080"/>
            <a:ext cx="15753240" cy="92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"/>
          <p:cNvSpPr/>
          <p:nvPr/>
        </p:nvSpPr>
        <p:spPr>
          <a:xfrm>
            <a:off x="5192280" y="435960"/>
            <a:ext cx="7407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TECHNIQUES USED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Box 3"/>
          <p:cNvSpPr/>
          <p:nvPr/>
        </p:nvSpPr>
        <p:spPr>
          <a:xfrm>
            <a:off x="1800000" y="2075760"/>
            <a:ext cx="14185440" cy="51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Query Classification: Uses Sentence Transformers to check if a query is educational (O(N)).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Semantic Search: Retrieves relevant data using ChromaDB (ANN Search, O(log N)).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Web Scraping: Extracts educational content via BeautifulSoup/Scrapy (O(N)).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Wikipedia API: Fetches relevant summaries efficiently (O(1)).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LLM-based Response: Generates study-related answers using Transformer models (O(N²)).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Response Filtering: Ensures only educational content is provided (O(N)).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3200" spc="-1" strike="noStrike">
                <a:solidFill>
                  <a:schemeClr val="dk1"/>
                </a:solidFill>
                <a:latin typeface="Times New Roman"/>
              </a:rPr>
              <a:t>Data Storage &amp; Retrieval: Stores embeddings in ChromaDB for fast access (O(log N)).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"/>
          <p:cNvSpPr/>
          <p:nvPr/>
        </p:nvSpPr>
        <p:spPr>
          <a:xfrm>
            <a:off x="1792080" y="1599480"/>
            <a:ext cx="14704200" cy="69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- Faster Response Retrieval: Optimized ChromaDB ensures instant access to relevant study materials.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- High Accuracy: Combines semantic search, Wikipedia API, and web scraping for precise educational content.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- Scalable System: Handles large datasets efficiently using ChromaDB vector storage and indexing.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- Improved Study Experience: Delivers reliable, study-focused responses without irrelevant distractions.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- Web-Based Interface: Interactive chatbot with FastAPI backend, ensuring seamless user experience.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4605480" y="952560"/>
            <a:ext cx="90756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EXPECTED OUTCOMES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1"/>
          <p:cNvSpPr/>
          <p:nvPr/>
        </p:nvSpPr>
        <p:spPr>
          <a:xfrm>
            <a:off x="248040" y="720000"/>
            <a:ext cx="16491960" cy="10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6912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408240"/>
              </a:tabLst>
            </a:pP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Query Processing &amp; Classification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Checks if the user query is educational using Sentence Transformers.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Retrieval from ChromaDB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Searches stored vector embeddings for relevant study materials.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Fallback Mechanisms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If ChromaDB has no results, quaeries Wikipedia API, Web Scraping, and LLM-based response.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Response Generation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LLM generates a response only if the content is educational.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Efficient Data Storage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Stores processed embeddings in ChromaDB for faster future retrieval.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</a:rPr>
              <a:t>FastAPI Backend &amp; Chatbot UI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Implements FastAPI for API handling and a web-based chatbot for user interaction.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Box 2"/>
          <p:cNvSpPr/>
          <p:nvPr/>
        </p:nvSpPr>
        <p:spPr>
          <a:xfrm>
            <a:off x="4043160" y="180000"/>
            <a:ext cx="99302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CODE IMPLEMENTATION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2"/>
          <p:cNvSpPr/>
          <p:nvPr/>
        </p:nvSpPr>
        <p:spPr>
          <a:xfrm>
            <a:off x="793080" y="1274400"/>
            <a:ext cx="15249240" cy="74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131880" y="331920"/>
            <a:ext cx="4990320" cy="8539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Nimbus Roman"/>
              </a:rPr>
              <a:t>REFERENCES</a:t>
            </a:r>
            <a:endParaRPr b="0" lang="en-IN" sz="60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30480" y="1620000"/>
            <a:ext cx="17669520" cy="816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1. Neumann, A. T., Yin, Y., Sowe, S., Decker, S., &amp; Jarke, M. (2025). An LLM-Driven Chatbot in Higher Education for Databases and Information Systems. IEEE Transactions on Education, 68(1), 103-113. DOI: 10.1109/TE.2024.3467912.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2. Ondáš, S., Pleva, M., &amp; Hládek, D. (2019). How Chatbots Can Be Involved in the Education Process. IEEE, 575-578. DOI: 10.1109/ondas2019.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3. Kim, Na-Young, Cha, Yoonjung, &amp; Kim, Hea-Suk. (2019). Future English learning: Chatbots and artificial intelligence. Multimedia-Assisted Language Learning, 22(3), pp. 32-53.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4. Akcora, D.E., et al. (2018). Conversational Support for Education. In: Penstein Rosé, C. et al. (eds) Artificial Intelligence in Education. Lecture Notes in Computer Science, vol 10948. Springer, Cham, pp. 14-19.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5. Smutny, P., &amp; Schreiberova, P. (2020). Chatbots for learning: A review of educational chatbots for the Facebook Messenger. Computers &amp; Education, 151, pp. 1-11.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1"/>
          <p:cNvSpPr/>
          <p:nvPr/>
        </p:nvSpPr>
        <p:spPr>
          <a:xfrm>
            <a:off x="4186440" y="191160"/>
            <a:ext cx="99151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6000" spc="-1" strike="noStrike">
                <a:solidFill>
                  <a:schemeClr val="dk1"/>
                </a:solidFill>
                <a:latin typeface="Times New Roman"/>
              </a:rPr>
              <a:t>EDUCATIONAL 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3" descr="EDUCATIONAL RELATED"/>
          <p:cNvPicPr/>
          <p:nvPr/>
        </p:nvPicPr>
        <p:blipFill>
          <a:blip r:embed="rId1"/>
          <a:stretch/>
        </p:blipFill>
        <p:spPr>
          <a:xfrm>
            <a:off x="1219680" y="1410480"/>
            <a:ext cx="15559200" cy="84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LibreOffice/24.2.7.2$Linux_X86_64 LibreOffice_project/420$Build-2</Application>
  <AppVersion>15.0000</AppVersion>
  <Words>6962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2025-03-11T11:40:09Z</dcterms:modified>
  <cp:revision>4</cp:revision>
  <dc:subject/>
  <dc:title>Blue Dust White Simple Minimalist All Purpose Presentation PPT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083B9B98FCA74C468320170A46AA884B_12</vt:lpwstr>
  </property>
  <property fmtid="{D5CDD505-2E9C-101B-9397-08002B2CF9AE}" pid="3" name="KSOProductBuildVer">
    <vt:lpwstr>1033-12.2.0.20326</vt:lpwstr>
  </property>
  <property fmtid="{D5CDD505-2E9C-101B-9397-08002B2CF9AE}" pid="4" name="PresentationFormat">
    <vt:lpwstr>On-screen Show (4:3)</vt:lpwstr>
  </property>
  <property fmtid="{D5CDD505-2E9C-101B-9397-08002B2CF9AE}" pid="5" name="Slides">
    <vt:r8>16</vt:r8>
  </property>
</Properties>
</file>