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34" autoAdjust="0"/>
    <p:restoredTop sz="94624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2080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42106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39200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476999"/>
            <a:ext cx="2133600" cy="2743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109728" tIns="45720" rIns="45720" bIns="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424242"/>
              </a:solidFill>
              <a:latin typeface="Corbel" pitchFamily="0" charset="0"/>
              <a:ea typeface="华文楷体" pitchFamily="0" charset="0"/>
              <a:cs typeface="Corbel" pitchFamily="0" charset="0"/>
            </a:endParaRPr>
          </a:p>
        </p:txBody>
      </p:sp>
      <p:sp>
        <p:nvSpPr>
          <p:cNvPr id="1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40596" y="6476999"/>
            <a:ext cx="5507718" cy="2743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45720" tIns="45720" rIns="45720" bIns="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424242"/>
              </a:solidFill>
              <a:latin typeface="Corbel" pitchFamily="0" charset="0"/>
              <a:ea typeface="华文楷体" pitchFamily="0" charset="0"/>
              <a:cs typeface="Corbel" pitchFamily="0" charset="0"/>
            </a:endParaRPr>
          </a:p>
        </p:txBody>
      </p:sp>
      <p:sp>
        <p:nvSpPr>
          <p:cNvPr id="1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204396" y="6476999"/>
            <a:ext cx="733863" cy="2743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424242"/>
                </a:solidFill>
                <a:latin typeface="Corbel" pitchFamily="0" charset="0"/>
                <a:ea typeface="华文楷体" pitchFamily="0" charset="0"/>
                <a:cs typeface="Corbel" pitchFamily="0" charset="0"/>
              </a:rPr>
              <a:t>&lt;#&gt;</a:t>
            </a:fld>
            <a:endParaRPr lang="zh-CN" altLang="en-US" sz="1200">
              <a:solidFill>
                <a:srgbClr val="424242"/>
              </a:solidFill>
              <a:latin typeface="Corbel" pitchFamily="0" charset="0"/>
              <a:ea typeface="华文楷体" pitchFamily="0" charset="0"/>
              <a:cs typeface="Corbe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73587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9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1435895"/>
            <a:ext cx="9144000" cy="45720"/>
          </a:xfrm>
          <a:prstGeom xmlns:a="http://schemas.openxmlformats.org/drawingml/2006/main" prst="rect"/>
          <a:solidFill xmlns:a="http://schemas.openxmlformats.org/drawingml/2006/main">
            <a:srgbClr val="FFFFFF"/>
          </a:solidFill>
          <a:ln xmlns:a="http://schemas.openxmlformats.org/drawingml/2006/main" w="48000" cmpd="thickThin" cap="flat">
            <a:noFill/>
            <a:prstDash val="solid"/>
            <a:round/>
          </a:ln>
          <a:effectLst xmlns:a="http://schemas.openxmlformats.org/drawingml/2006/main">
            <a:outerShdw sx="100000" sy="100000" algn="tl" rotWithShape="0" blurRad="31750" dist="10160" dir="5400000">
              <a:srgbClr val="000000">
                <a:alpha val="59607"/>
              </a:srgbClr>
            </a:outerShdw>
          </a:effectLst>
        </p:spPr>
      </p:sp>
      <p:sp>
        <p:nvSpPr>
          <p:cNvPr id="18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9143999" cy="1433732"/>
          </a:xfrm>
          <a:prstGeom xmlns:a="http://schemas.openxmlformats.org/drawingml/2006/main" prst="rect"/>
          <a:solidFill xmlns:a="http://schemas.openxmlformats.org/drawingml/2006/main">
            <a:srgbClr val="000000"/>
          </a:solidFill>
          <a:ln xmlns:a="http://schemas.openxmlformats.org/drawingml/2006/main" w="48000" cmpd="thickThin" cap="flat">
            <a:noFill/>
            <a:prstDash val="solid"/>
            <a:round/>
          </a:ln>
        </p:spPr>
      </p:sp>
      <p:sp>
        <p:nvSpPr>
          <p:cNvPr id="1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155447"/>
            <a:ext cx="8229600" cy="12527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775191"/>
            <a:ext cx="8229600" cy="462560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476999"/>
            <a:ext cx="2133600" cy="2743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424242"/>
              </a:solidFill>
              <a:latin typeface="Corbel" pitchFamily="0" charset="0"/>
              <a:ea typeface="华文楷体" pitchFamily="0" charset="0"/>
              <a:cs typeface="Corbel" pitchFamily="0" charset="0"/>
            </a:endParaRPr>
          </a:p>
        </p:txBody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40596" y="6476999"/>
            <a:ext cx="5507718" cy="2743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424242"/>
              </a:solidFill>
              <a:latin typeface="Corbel" pitchFamily="0" charset="0"/>
              <a:ea typeface="华文楷体" pitchFamily="0" charset="0"/>
              <a:cs typeface="Corbel" pitchFamily="0" charset="0"/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204396" y="6476999"/>
            <a:ext cx="733863" cy="2743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424242"/>
                </a:solidFill>
                <a:latin typeface="Corbel" pitchFamily="0" charset="0"/>
                <a:ea typeface="华文楷体" pitchFamily="0" charset="0"/>
                <a:cs typeface="Corbel" pitchFamily="0" charset="0"/>
              </a:rPr>
              <a:t>&lt;#&gt;</a:t>
            </a:fld>
            <a:endParaRPr lang="zh-CN" altLang="en-US" sz="1200">
              <a:solidFill>
                <a:srgbClr val="424242"/>
              </a:solidFill>
              <a:latin typeface="Corbel" pitchFamily="0" charset="0"/>
              <a:ea typeface="华文楷体" pitchFamily="0" charset="0"/>
              <a:cs typeface="Corbe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1544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8572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68556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89494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6420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61101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62456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6113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3181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 rot="0">
            <a:off x="0" y="1435895"/>
            <a:ext cx="9144000" cy="45720"/>
          </a:xfrm>
          <a:prstGeom prst="rect"/>
          <a:solidFill>
            <a:srgbClr val="FFFFFF"/>
          </a:solidFill>
          <a:ln w="48000" cmpd="thickThin" cap="flat">
            <a:noFill/>
            <a:prstDash val="solid"/>
            <a:round/>
          </a:ln>
          <a:effectLst>
            <a:outerShdw sx="100000" sy="100000" algn="tl" rotWithShape="0" blurRad="31750" dist="10160" dir="5400000">
              <a:srgbClr val="000000">
                <a:alpha val="59607"/>
              </a:srgbClr>
            </a:outerShdw>
          </a:effectLst>
        </p:spPr>
      </p:sp>
      <p:sp>
        <p:nvSpPr>
          <p:cNvPr id="3" name="矩形"/>
          <p:cNvSpPr>
            <a:spLocks/>
          </p:cNvSpPr>
          <p:nvPr/>
        </p:nvSpPr>
        <p:spPr>
          <a:xfrm rot="0">
            <a:off x="0" y="0"/>
            <a:ext cx="9143999" cy="1433732"/>
          </a:xfrm>
          <a:prstGeom prst="rect"/>
          <a:solidFill>
            <a:srgbClr val="000000"/>
          </a:solidFill>
          <a:ln w="48000" cmpd="thickThin" cap="flat">
            <a:noFill/>
            <a:prstDash val="solid"/>
            <a:round/>
          </a:ln>
        </p:spPr>
      </p:sp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 rot="0">
            <a:off x="457200" y="152400"/>
            <a:ext cx="8229600" cy="12510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4572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 rot="0">
            <a:off x="457200" y="1775191"/>
            <a:ext cx="8229600" cy="4625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54864" tIns="9144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2"/>
          </p:nvPr>
        </p:nvSpPr>
        <p:spPr>
          <a:xfrm rot="0">
            <a:off x="457200" y="6476999"/>
            <a:ext cx="2133600" cy="274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09728" tIns="45720" rIns="45720" bIns="0" anchor="b" anchorCtr="0">
            <a:prstTxWarp prst="textNoShape"/>
          </a:bodyPr>
          <a:lstStyle/>
          <a:p>
            <a:pPr algn="l" eaLnBrk="1" latinLnBrk="0" hangingPunct="1"/>
            <a:fld id="{CAD2D6BD-DE1B-4B5F-8B41-2702339687B9}" type="datetime1">
              <a:rPr lang="en-US" altLang="zh-CN" sz="1200">
                <a:solidFill>
                  <a:srgbClr val="424242"/>
                </a:solidFill>
                <a:latin typeface="Corbel" pitchFamily="0" charset="0"/>
                <a:ea typeface="华文楷体" pitchFamily="0" charset="0"/>
                <a:cs typeface="Corbel" pitchFamily="0" charset="0"/>
              </a:rPr>
              <a:t>10/7/2023</a:t>
            </a:fld>
            <a:endParaRPr lang="zh-CN" altLang="en-US" sz="1200">
              <a:solidFill>
                <a:srgbClr val="424242"/>
              </a:solidFill>
              <a:latin typeface="Corbel" pitchFamily="0" charset="0"/>
              <a:ea typeface="华文楷体" pitchFamily="0" charset="0"/>
              <a:cs typeface="Corbel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3"/>
          </p:nvPr>
        </p:nvSpPr>
        <p:spPr>
          <a:xfrm rot="0">
            <a:off x="2640596" y="6476999"/>
            <a:ext cx="5507718" cy="274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45720" tIns="45720" rIns="45720" bIns="0" anchor="b" anchorCtr="0">
            <a:prstTxWarp prst="textNoShape"/>
          </a:bodyPr>
          <a:lstStyle/>
          <a:p>
            <a:pPr algn="l" eaLnBrk="1" latinLnBrk="0" hangingPunct="1"/>
            <a:endParaRPr lang="zh-CN" altLang="en-US" sz="1200">
              <a:solidFill>
                <a:srgbClr val="424242"/>
              </a:solidFill>
              <a:latin typeface="Corbel" pitchFamily="0" charset="0"/>
              <a:ea typeface="华文楷体" pitchFamily="0" charset="0"/>
              <a:cs typeface="Corbel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ldNum" idx="4"/>
          </p:nvPr>
        </p:nvSpPr>
        <p:spPr>
          <a:xfrm rot="0">
            <a:off x="8204396" y="6476999"/>
            <a:ext cx="733863" cy="274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0" anchor="b" anchorCtr="0">
            <a:prstTxWarp prst="textNoShape"/>
          </a:bodyPr>
          <a:lstStyle/>
          <a:p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424242"/>
                </a:solidFill>
                <a:latin typeface="Corbel" pitchFamily="0" charset="0"/>
                <a:ea typeface="华文楷体" pitchFamily="0" charset="0"/>
                <a:cs typeface="Corbel" pitchFamily="0" charset="0"/>
              </a:rPr>
              <a:t>&lt;#&gt;</a:t>
            </a:fld>
            <a:endParaRPr lang="zh-CN" altLang="en-US" sz="1200">
              <a:solidFill>
                <a:srgbClr val="424242"/>
              </a:solidFill>
              <a:latin typeface="Corbel" pitchFamily="0" charset="0"/>
              <a:ea typeface="华文楷体" pitchFamily="0" charset="0"/>
              <a:cs typeface="Corbe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34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500" b="1" kern="1200">
          <a:solidFill>
            <a:srgbClr val="D71E5F"/>
          </a:solidFill>
          <a:latin typeface="Corbel" pitchFamily="0" charset="0"/>
          <a:ea typeface="华文楷体" pitchFamily="0" charset="0"/>
          <a:cs typeface="Corbel" pitchFamily="0" charset="0"/>
        </a:defRPr>
      </a:lvl1pPr>
    </p:titleStyle>
    <p:bodyStyle>
      <a:lvl1pPr marL="438912" indent="-320040" algn="l" defTabSz="914400" eaLnBrk="1" fontAlgn="auto" latinLnBrk="0" hangingPunct="1">
        <a:spcBef>
          <a:spcPts val="0"/>
        </a:spcBef>
        <a:buClr>
          <a:schemeClr val="accent1"/>
        </a:buClr>
        <a:buSzPct val="80000"/>
        <a:buFont typeface="Wingdings 2" pitchFamily="0" charset="0"/>
        <a:buChar char=""/>
        <a:defRPr sz="3200" kern="1200">
          <a:solidFill>
            <a:schemeClr val="tx1"/>
          </a:solidFill>
          <a:latin typeface="Corbel" pitchFamily="0" charset="0"/>
          <a:ea typeface="华文楷体" pitchFamily="0" charset="0"/>
          <a:cs typeface="Corbel" pitchFamily="0" charset="0"/>
        </a:defRPr>
      </a:lvl1pPr>
      <a:lvl2pPr marL="731520" indent="-274320" algn="l" defTabSz="914400" eaLnBrk="1" fontAlgn="auto" latinLnBrk="0" hangingPunct="1">
        <a:spcBef>
          <a:spcPct val="20000"/>
        </a:spcBef>
        <a:buClr>
          <a:schemeClr val="accent2"/>
        </a:buClr>
        <a:buSzPct val="90000"/>
        <a:buFont typeface="Wingdings" pitchFamily="0" charset="0"/>
        <a:buChar char=""/>
        <a:defRPr sz="2800" kern="1200">
          <a:solidFill>
            <a:schemeClr val="tx1"/>
          </a:solidFill>
          <a:latin typeface="Corbel" pitchFamily="0" charset="0"/>
          <a:ea typeface="华文楷体" pitchFamily="0" charset="0"/>
          <a:cs typeface="Corbel" pitchFamily="0" charset="0"/>
        </a:defRPr>
      </a:lvl2pPr>
      <a:lvl3pPr marL="996695" indent="-228600" algn="l" defTabSz="914400" eaLnBrk="1" fontAlgn="auto" latinLnBrk="0" hangingPunct="1">
        <a:spcBef>
          <a:spcPct val="20000"/>
        </a:spcBef>
        <a:buClr>
          <a:schemeClr val="accent3"/>
        </a:buClr>
        <a:buFont typeface="Arial" pitchFamily="0" charset="0"/>
        <a:buChar char="▪"/>
        <a:defRPr sz="2400" kern="1200">
          <a:solidFill>
            <a:schemeClr val="tx1"/>
          </a:solidFill>
          <a:latin typeface="Corbel" pitchFamily="0" charset="0"/>
          <a:ea typeface="华文楷体" pitchFamily="0" charset="0"/>
          <a:cs typeface="Corbel" pitchFamily="0" charset="0"/>
        </a:defRPr>
      </a:lvl3pPr>
      <a:lvl4pPr marL="1216152" indent="-182880" algn="l" defTabSz="914400" eaLnBrk="1" fontAlgn="auto" latinLnBrk="0" hangingPunct="1">
        <a:spcBef>
          <a:spcPct val="20000"/>
        </a:spcBef>
        <a:buClr>
          <a:schemeClr val="accent4"/>
        </a:buClr>
        <a:buFont typeface="Arial" pitchFamily="0" charset="0"/>
        <a:buChar char="▪"/>
        <a:defRPr sz="2000" kern="1200">
          <a:solidFill>
            <a:schemeClr val="tx1"/>
          </a:solidFill>
          <a:latin typeface="Corbel" pitchFamily="0" charset="0"/>
          <a:ea typeface="华文楷体" pitchFamily="0" charset="0"/>
          <a:cs typeface="Corbel" pitchFamily="0" charset="0"/>
        </a:defRPr>
      </a:lvl4pPr>
      <a:lvl5pPr marL="1426464" indent="-182880" algn="l" defTabSz="914400" eaLnBrk="1" fontAlgn="auto" latinLnBrk="0" hangingPunct="1">
        <a:spcBef>
          <a:spcPct val="20000"/>
        </a:spcBef>
        <a:buClr>
          <a:schemeClr val="accent5"/>
        </a:buClr>
        <a:buFont typeface="Wingdings 3" pitchFamily="0" charset="0"/>
        <a:buChar char=""/>
        <a:defRPr sz="2000" kern="1200">
          <a:solidFill>
            <a:schemeClr val="tx1"/>
          </a:solidFill>
          <a:latin typeface="Corbel" pitchFamily="0" charset="0"/>
          <a:ea typeface="华文楷体" pitchFamily="0" charset="0"/>
          <a:cs typeface="Corbel" pitchFamily="0" charset="0"/>
        </a:defRPr>
      </a:lvl5pPr>
      <a:lvl6pPr marL="1627632" indent="-182880" algn="l" defTabSz="914400" eaLnBrk="1" fontAlgn="auto" latinLnBrk="0" hangingPunct="1">
        <a:spcBef>
          <a:spcPct val="20000"/>
        </a:spcBef>
        <a:buClr>
          <a:schemeClr val="accent6"/>
        </a:buClr>
        <a:buSzPct val="100000"/>
        <a:buFont typeface="Wingdings 2" pitchFamily="0" charset="0"/>
        <a:buChar char=""/>
        <a:defRPr sz="2000" kern="1200">
          <a:solidFill>
            <a:schemeClr val="tx1"/>
          </a:solidFill>
          <a:latin typeface="Corbel" pitchFamily="0" charset="0"/>
          <a:ea typeface="华文楷体" pitchFamily="0" charset="0"/>
          <a:cs typeface="Corbel" pitchFamily="0" charset="0"/>
        </a:defRPr>
      </a:lvl6pPr>
      <a:lvl7pPr marL="1828800" indent="-182880" algn="l" defTabSz="914400" eaLnBrk="1" fontAlgn="auto" latinLnBrk="0" hangingPunct="1">
        <a:spcBef>
          <a:spcPct val="20000"/>
        </a:spcBef>
        <a:buClr>
          <a:schemeClr val="accent1"/>
        </a:buClr>
        <a:buSzPct val="100000"/>
        <a:buFont typeface="Wingdings 2" pitchFamily="0" charset="0"/>
        <a:buChar char=""/>
        <a:defRPr sz="1800" kern="1200">
          <a:solidFill>
            <a:schemeClr val="tx1"/>
          </a:solidFill>
          <a:latin typeface="Corbel" pitchFamily="0" charset="0"/>
          <a:ea typeface="华文楷体" pitchFamily="0" charset="0"/>
          <a:cs typeface="Corbel" pitchFamily="0" charset="0"/>
        </a:defRPr>
      </a:lvl7pPr>
      <a:lvl8pPr marL="2029968" indent="-182880" algn="l" defTabSz="914400" eaLnBrk="1" fontAlgn="auto" latinLnBrk="0" hangingPunct="1">
        <a:spcBef>
          <a:spcPct val="20000"/>
        </a:spcBef>
        <a:buClr>
          <a:schemeClr val="accent2"/>
        </a:buClr>
        <a:buFont typeface="Wingdings 2" pitchFamily="0" charset="0"/>
        <a:buChar char=""/>
        <a:defRPr sz="1800" kern="1200">
          <a:solidFill>
            <a:schemeClr val="tx1"/>
          </a:solidFill>
          <a:latin typeface="Corbel" pitchFamily="0" charset="0"/>
          <a:ea typeface="华文楷体" pitchFamily="0" charset="0"/>
          <a:cs typeface="Corbel" pitchFamily="0" charset="0"/>
        </a:defRPr>
      </a:lvl8pPr>
      <a:lvl9pPr marL="2029968" indent="-182880" algn="l" defTabSz="914400" eaLnBrk="1" fontAlgn="auto" latinLnBrk="0" hangingPunct="1">
        <a:spcBef>
          <a:spcPct val="20000"/>
        </a:spcBef>
        <a:buClr>
          <a:schemeClr val="accent2"/>
        </a:buClr>
        <a:buFont typeface="Wingdings 2" pitchFamily="0" charset="0"/>
        <a:buChar char=""/>
        <a:defRPr sz="1800" kern="1200">
          <a:solidFill>
            <a:schemeClr val="tx1"/>
          </a:solidFill>
          <a:latin typeface="Corbel" pitchFamily="0" charset="0"/>
          <a:ea typeface="华文楷体" pitchFamily="0" charset="0"/>
          <a:cs typeface="Corbe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jpeg"/><Relationship Id="rId2" Type="http://schemas.openxmlformats.org/officeDocument/2006/relationships/image" Target="../media/8.jpeg"/><Relationship Id="rId3" Type="http://schemas.openxmlformats.org/officeDocument/2006/relationships/image" Target="../media/9.jpeg"/><Relationship Id="rId4" Type="http://schemas.openxmlformats.org/officeDocument/2006/relationships/image" Target="../media/10.jpeg"/><Relationship Id="rId5" Type="http://schemas.openxmlformats.org/officeDocument/2006/relationships/image" Target="../media/11.jpeg"/><Relationship Id="rId6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2.jpeg"/><Relationship Id="rId2" Type="http://schemas.openxmlformats.org/officeDocument/2006/relationships/image" Target="../media/13.jpeg"/><Relationship Id="rId3" Type="http://schemas.openxmlformats.org/officeDocument/2006/relationships/image" Target="../media/14.jpeg"/><Relationship Id="rId4" Type="http://schemas.openxmlformats.org/officeDocument/2006/relationships/image" Target="../media/15.jpeg"/><Relationship Id="rId5" Type="http://schemas.openxmlformats.org/officeDocument/2006/relationships/image" Target="../media/16.jpeg"/><Relationship Id="rId6" Type="http://schemas.openxmlformats.org/officeDocument/2006/relationships/image" Target="../media/17.jpeg"/><Relationship Id="rId7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4.jpeg"/><Relationship Id="rId2" Type="http://schemas.openxmlformats.org/officeDocument/2006/relationships/image" Target="../media/5.jpeg"/><Relationship Id="rId3" Type="http://schemas.openxmlformats.org/officeDocument/2006/relationships/image" Target="../media/6.jpeg"/><Relationship Id="rId4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152397" y="-534974"/>
            <a:ext cx="8229600" cy="20592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41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br>
              <a:rPr lang="zh-CN" altLang="en-US" sz="41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br>
              <a:rPr lang="zh-CN" altLang="en-US" sz="41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br>
              <a:rPr lang="zh-CN" altLang="en-US" sz="41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r>
              <a:rPr lang="en-US" altLang="zh-CN" sz="41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  <a:t> </a:t>
            </a:r>
            <a:br>
              <a:rPr lang="zh-CN" altLang="en-US" sz="41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br>
              <a:rPr lang="zh-CN" altLang="en-US" sz="41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br>
              <a:rPr lang="zh-CN" altLang="en-US" sz="41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br>
              <a:rPr lang="zh-CN" altLang="en-US" sz="41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br>
              <a:rPr lang="zh-CN" altLang="en-US" sz="41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br>
              <a:rPr lang="zh-CN" altLang="en-US" sz="41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br>
              <a:rPr lang="zh-CN" altLang="en-US" sz="41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br>
              <a:rPr lang="zh-CN" altLang="en-US" sz="41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br>
              <a:rPr lang="zh-CN" altLang="en-US" sz="41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r>
              <a:rPr lang="en-US" altLang="zh-CN" sz="60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  <a:t>E</a:t>
            </a:r>
            <a:r>
              <a:rPr lang="en-US" altLang="zh-CN" sz="60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  <a:t>STIMATION OF BUSINESS EXPENSES</a:t>
            </a:r>
            <a:br>
              <a:rPr lang="zh-CN" altLang="en-US" sz="60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br>
              <a:rPr lang="zh-CN" altLang="en-US" sz="60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r>
              <a:rPr lang="en-US" altLang="zh-CN" sz="36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  <a:t>GOVERNMENT ARTSCOLLAGE</a:t>
            </a:r>
            <a:br>
              <a:rPr lang="zh-CN" altLang="en-US" sz="36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r>
              <a:rPr lang="en-US" altLang="zh-CN" sz="36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  <a:t>KARUR-5</a:t>
            </a:r>
            <a:br>
              <a:rPr lang="zh-CN" altLang="en-US" sz="36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br>
              <a:rPr lang="zh-CN" altLang="en-US" sz="36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r>
              <a:rPr lang="en-US" altLang="zh-CN" sz="32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  <a:t>FACULTY MENTOR</a:t>
            </a:r>
            <a:br>
              <a:rPr lang="zh-CN" altLang="en-US" sz="32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r>
              <a:rPr lang="en-US" altLang="zh-CN" sz="32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  <a:t>K.KALPANA</a:t>
            </a:r>
            <a:r>
              <a:rPr lang="en-US" altLang="zh-CN" sz="32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  <a:t> M.S</a:t>
            </a:r>
            <a:r>
              <a:rPr lang="en-US" altLang="zh-CN" sz="32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  <a:t>C,B.BED</a:t>
            </a:r>
            <a:br>
              <a:rPr lang="zh-CN" altLang="en-US" sz="32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r>
              <a:rPr lang="en-US" altLang="zh-CN" sz="32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  <a:t>GUEST PROFESSOR IN MATHEMATIES</a:t>
            </a:r>
            <a:br>
              <a:rPr lang="zh-CN" altLang="en-US" sz="36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br>
              <a:rPr lang="zh-CN" altLang="en-US" sz="36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br>
              <a:rPr lang="zh-CN" altLang="en-US" sz="36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br>
              <a:rPr lang="zh-CN" altLang="en-US" sz="41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endParaRPr lang="zh-CN" altLang="en-US" sz="4100" b="1" i="0" u="none" strike="noStrike" kern="1200" cap="none" spc="0" baseline="0">
              <a:solidFill>
                <a:srgbClr val="D71E5F"/>
              </a:solidFill>
              <a:latin typeface="Corbel" pitchFamily="0" charset="0"/>
              <a:ea typeface="华文楷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0789995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title"/>
          </p:nvPr>
        </p:nvSpPr>
        <p:spPr>
          <a:xfrm rot="0">
            <a:off x="457200" y="155447"/>
            <a:ext cx="8229600" cy="12527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  <a:t>STORY</a:t>
            </a:r>
            <a:endParaRPr lang="zh-CN" altLang="en-US" sz="4500" b="1" i="0" u="none" strike="noStrike" kern="1200" cap="none" spc="0" baseline="0">
              <a:solidFill>
                <a:srgbClr val="D71E5F"/>
              </a:solidFill>
              <a:latin typeface="Corbel" pitchFamily="0" charset="0"/>
              <a:ea typeface="华文楷体" pitchFamily="0" charset="0"/>
              <a:cs typeface="Lucida Sans"/>
            </a:endParaRPr>
          </a:p>
        </p:txBody>
      </p:sp>
      <p:pic>
        <p:nvPicPr>
          <p:cNvPr id="39" name="图片" descr="WhatsApp Image 2023-10-07 at 19.45.03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524000"/>
            <a:ext cx="3048000" cy="259079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40" name="图片" descr="WhatsApp Image 2023-10-07 at 19.45.42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715000" y="1371600"/>
            <a:ext cx="3181830" cy="54864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41" name="图片" descr="WhatsApp Image 2023-10-07 at 19.45.56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667000" y="1371600"/>
            <a:ext cx="3124200" cy="28194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42" name="图片" descr="WhatsApp Image 2023-10-07 at 19.46.03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0" y="4191000"/>
            <a:ext cx="3048000" cy="26670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43" name="图片" descr="WhatsApp Image 2023-10-07 at 19.46.31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2819400" y="4191000"/>
            <a:ext cx="3200400" cy="26670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345392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457200" y="155447"/>
            <a:ext cx="8229600" cy="12527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  <a:t>STORY</a:t>
            </a:r>
            <a:endParaRPr lang="zh-CN" altLang="en-US" sz="4500" b="1" i="0" u="none" strike="noStrike" kern="1200" cap="none" spc="0" baseline="0">
              <a:solidFill>
                <a:srgbClr val="D71E5F"/>
              </a:solidFill>
              <a:latin typeface="Corbel" pitchFamily="0" charset="0"/>
              <a:ea typeface="华文楷体" pitchFamily="0" charset="0"/>
              <a:cs typeface="Lucida Sans"/>
            </a:endParaRPr>
          </a:p>
        </p:txBody>
      </p:sp>
      <p:pic>
        <p:nvPicPr>
          <p:cNvPr id="45" name="图片" descr="WhatsApp Image 2023-10-07 at 19.46.33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-1" y="1371600"/>
            <a:ext cx="3352801" cy="27432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46" name="图片" descr="WhatsApp Image 2023-10-07 at 19.46.38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200400" y="1447800"/>
            <a:ext cx="3657600" cy="259079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47" name="图片" descr="WhatsApp Image 2023-10-07 at 19.46.48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6604841" y="1371600"/>
            <a:ext cx="2539159" cy="28956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48" name="图片" descr="WhatsApp Image 2023-10-07 at 19.47.08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0" y="4191000"/>
            <a:ext cx="3505199" cy="26670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49" name="图片" descr="WhatsApp Image 2023-10-07 at 20.09.27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3124201" y="3886200"/>
            <a:ext cx="3657600" cy="29718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0" name="图片" descr="WhatsApp Image 2023-10-07 at 20.09.35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6781800" y="4191000"/>
            <a:ext cx="2362200" cy="26670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819410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"/>
          <p:cNvSpPr>
            <a:spLocks noGrp="1"/>
          </p:cNvSpPr>
          <p:nvPr>
            <p:ph type="title"/>
          </p:nvPr>
        </p:nvSpPr>
        <p:spPr>
          <a:xfrm rot="0">
            <a:off x="457200" y="155447"/>
            <a:ext cx="8229600" cy="12527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41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r>
              <a:rPr lang="en-US" altLang="zh-CN" sz="41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  <a:t>ADVANTAGES</a:t>
            </a:r>
            <a:br>
              <a:rPr lang="zh-CN" altLang="en-US" sz="41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</a:br>
            <a:endParaRPr lang="zh-CN" altLang="en-US" sz="4100" b="1" i="0" u="none" strike="noStrike" kern="1200" cap="none" spc="0" baseline="0">
              <a:solidFill>
                <a:srgbClr val="D71E5F"/>
              </a:solidFill>
              <a:latin typeface="Corbel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body" idx="1"/>
          </p:nvPr>
        </p:nvSpPr>
        <p:spPr>
          <a:xfrm rot="0">
            <a:off x="457200" y="1775191"/>
            <a:ext cx="8229600" cy="4625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Ø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More accurate estimations results in smoother execution of the project.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Ø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So you are spared last minute overheads, unforeseen expenditures and blocked working capital.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Ø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What this means are lesser project costs.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Ø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The right estimation means glitch free,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uniterrupted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 project execution.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9737467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"/>
          <p:cNvSpPr>
            <a:spLocks noGrp="1"/>
          </p:cNvSpPr>
          <p:nvPr>
            <p:ph type="title"/>
          </p:nvPr>
        </p:nvSpPr>
        <p:spPr>
          <a:xfrm rot="0">
            <a:off x="457200" y="155447"/>
            <a:ext cx="8229600" cy="12527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  <a:t>DISADVANTAGES</a:t>
            </a:r>
            <a:endParaRPr lang="zh-CN" altLang="en-US" sz="4500" b="1" i="0" u="none" strike="noStrike" kern="1200" cap="none" spc="0" baseline="0">
              <a:solidFill>
                <a:srgbClr val="D71E5F"/>
              </a:solidFill>
              <a:latin typeface="Corbel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body" idx="1"/>
          </p:nvPr>
        </p:nvSpPr>
        <p:spPr>
          <a:xfrm rot="0">
            <a:off x="457200" y="1775191"/>
            <a:ext cx="8229600" cy="4625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Ø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It can be expensive to implement and it is time consuming.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Ø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It is not flexible enough to answer what-if questions.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Ø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New estimates must be built for each alternative.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Ø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The product specification must be well-known and stable.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4785753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"/>
          <p:cNvSpPr>
            <a:spLocks noGrp="1"/>
          </p:cNvSpPr>
          <p:nvPr>
            <p:ph type="title"/>
          </p:nvPr>
        </p:nvSpPr>
        <p:spPr>
          <a:xfrm rot="0">
            <a:off x="457200" y="155447"/>
            <a:ext cx="8229600" cy="12527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  <a:t>FUTURE SCOPE</a:t>
            </a:r>
            <a:endParaRPr lang="zh-CN" altLang="en-US" sz="4500" b="1" i="0" u="none" strike="noStrike" kern="1200" cap="none" spc="0" baseline="0">
              <a:solidFill>
                <a:srgbClr val="D71E5F"/>
              </a:solidFill>
              <a:latin typeface="Corbel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body" idx="1"/>
          </p:nvPr>
        </p:nvSpPr>
        <p:spPr>
          <a:xfrm rot="0">
            <a:off x="457200" y="1775191"/>
            <a:ext cx="8229600" cy="4625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Ø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If one owns a business, then he/she must know the issues that comes with it and should therefore be prepared for the solutions too.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Ø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Business can be a real good scope for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future,but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 one needs to be very calculative in its decisions and very accurate in future prospects.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Ø"/>
            </a:pP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36948544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title"/>
          </p:nvPr>
        </p:nvSpPr>
        <p:spPr>
          <a:xfrm rot="0">
            <a:off x="457200" y="155447"/>
            <a:ext cx="8229600" cy="12527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  <a:t>CONCLUSION</a:t>
            </a:r>
            <a:endParaRPr lang="zh-CN" altLang="en-US" sz="4500" b="1" i="0" u="none" strike="noStrike" kern="1200" cap="none" spc="0" baseline="0">
              <a:solidFill>
                <a:srgbClr val="D71E5F"/>
              </a:solidFill>
              <a:latin typeface="Corbel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58" name="文本框"/>
          <p:cNvSpPr>
            <a:spLocks noGrp="1"/>
          </p:cNvSpPr>
          <p:nvPr>
            <p:ph type="body" idx="1"/>
          </p:nvPr>
        </p:nvSpPr>
        <p:spPr>
          <a:xfrm rot="0">
            <a:off x="457200" y="1775191"/>
            <a:ext cx="8229600" cy="4625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Ø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Patience is essential to setting up a successful business, and a plan should never be hurried.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Ø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Businesses provide a lifestule and a secure future.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Ø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A business is an amalgamation of several activities such as accounting, finance, manufacturing, etc.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Ø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A lot of time should be invested in research and planning before setting up a business.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97231402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"/>
          <p:cNvSpPr>
            <a:spLocks noGrp="1"/>
          </p:cNvSpPr>
          <p:nvPr>
            <p:ph type="title"/>
          </p:nvPr>
        </p:nvSpPr>
        <p:spPr>
          <a:xfrm rot="0">
            <a:off x="457200" y="155447"/>
            <a:ext cx="8229600" cy="12527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500" b="1" i="0" u="none" strike="noStrike" kern="1200" cap="none" spc="0" baseline="0">
              <a:solidFill>
                <a:srgbClr val="D71E5F"/>
              </a:solidFill>
              <a:latin typeface="Corbel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60" name="文本框"/>
          <p:cNvSpPr>
            <a:spLocks noGrp="1"/>
          </p:cNvSpPr>
          <p:nvPr>
            <p:ph type="body" idx="1"/>
          </p:nvPr>
        </p:nvSpPr>
        <p:spPr>
          <a:xfrm rot="0">
            <a:off x="457200" y="1775191"/>
            <a:ext cx="8229600" cy="4625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38912" indent="-32004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5400" b="0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5400" b="0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“</a:t>
            </a:r>
            <a:r>
              <a:rPr lang="en-US" altLang="zh-CN" sz="54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THANK YOU”</a:t>
            </a:r>
            <a:endParaRPr lang="zh-CN" altLang="en-US" sz="5400" b="0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6367444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title"/>
          </p:nvPr>
        </p:nvSpPr>
        <p:spPr>
          <a:xfrm rot="0">
            <a:off x="457200" y="155447"/>
            <a:ext cx="8229600" cy="12527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  <a:t>T</a:t>
            </a:r>
            <a:r>
              <a:rPr lang="en-US" altLang="zh-CN" sz="45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  <a:t>EAM MEMBERS</a:t>
            </a:r>
            <a:endParaRPr lang="zh-CN" altLang="en-US" sz="4500" b="1" i="0" u="none" strike="noStrike" kern="1200" cap="none" spc="0" baseline="0">
              <a:solidFill>
                <a:srgbClr val="D71E5F"/>
              </a:solidFill>
              <a:latin typeface="Corbel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body" idx="1"/>
          </p:nvPr>
        </p:nvSpPr>
        <p:spPr>
          <a:xfrm rot="0">
            <a:off x="457200" y="1775191"/>
            <a:ext cx="8229600" cy="4625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38912" indent="-32004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v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  T.PRADEEPA             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  ----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TEAM LEADER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v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 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K.PRIYATHARSHINI ----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TEAM MEMBER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v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  B.RAGUL                 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    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---- TEAM MEMBER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v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 T.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PRAVEENKUMAR 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----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TEAM MEMBER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4376415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title"/>
          </p:nvPr>
        </p:nvSpPr>
        <p:spPr>
          <a:xfrm rot="0">
            <a:off x="457200" y="155447"/>
            <a:ext cx="8229600" cy="12527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  <a:t>INTRODUCTION</a:t>
            </a:r>
            <a:endParaRPr lang="zh-CN" altLang="en-US" sz="6000" b="1" i="0" u="none" strike="noStrike" kern="1200" cap="none" spc="0" baseline="0">
              <a:solidFill>
                <a:srgbClr val="D71E5F"/>
              </a:solidFill>
              <a:latin typeface="Corbel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23" name="文本框"/>
          <p:cNvSpPr>
            <a:spLocks noGrp="1"/>
          </p:cNvSpPr>
          <p:nvPr>
            <p:ph type="body" idx="1"/>
          </p:nvPr>
        </p:nvSpPr>
        <p:spPr>
          <a:xfrm rot="0">
            <a:off x="457200" y="1775191"/>
            <a:ext cx="8229600" cy="4625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38912" indent="-32004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 Black" pitchFamily="34" charset="0"/>
                <a:ea typeface="华文楷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 Black" pitchFamily="34" charset="0"/>
                <a:ea typeface="华文楷体" pitchFamily="0" charset="0"/>
                <a:cs typeface="Lucida Sans"/>
              </a:rPr>
              <a:t>Business expenses are incurred as part of a company’s operations.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 Black" pitchFamily="34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Ø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 Black" pitchFamily="34" charset="0"/>
                <a:ea typeface="华文楷体" pitchFamily="0" charset="0"/>
                <a:cs typeface="Lucida Sans"/>
              </a:rPr>
              <a:t>  Business subtract their expenses from their revenue to determine their net profit or loss and taxable income.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Arial Black" pitchFamily="34" charset="0"/>
              <a:ea typeface="华文楷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5856989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"/>
          <p:cNvSpPr>
            <a:spLocks noGrp="1"/>
          </p:cNvSpPr>
          <p:nvPr>
            <p:ph type="title"/>
          </p:nvPr>
        </p:nvSpPr>
        <p:spPr>
          <a:xfrm rot="0">
            <a:off x="457200" y="155447"/>
            <a:ext cx="8229600" cy="12527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i="0" u="none" strike="noStrike" kern="1200" cap="none" spc="0" baseline="0">
                <a:solidFill>
                  <a:srgbClr val="D71E5F"/>
                </a:solidFill>
                <a:latin typeface="Arial Black" pitchFamily="34" charset="0"/>
                <a:ea typeface="华文楷体" pitchFamily="0" charset="0"/>
                <a:cs typeface="Lucida Sans"/>
              </a:rPr>
              <a:t>PURPOSE</a:t>
            </a:r>
            <a:endParaRPr lang="zh-CN" altLang="en-US" sz="6000" b="1" i="0" u="none" strike="noStrike" kern="1200" cap="none" spc="0" baseline="0">
              <a:solidFill>
                <a:srgbClr val="D71E5F"/>
              </a:solidFill>
              <a:latin typeface="Arial Black" pitchFamily="34" charset="0"/>
              <a:ea typeface="华文楷体" pitchFamily="0" charset="0"/>
              <a:cs typeface="Lucida Sans"/>
            </a:endParaRPr>
          </a:p>
        </p:txBody>
      </p:sp>
      <p:sp>
        <p:nvSpPr>
          <p:cNvPr id="25" name="文本框"/>
          <p:cNvSpPr>
            <a:spLocks noGrp="1"/>
          </p:cNvSpPr>
          <p:nvPr>
            <p:ph type="body" idx="1"/>
          </p:nvPr>
        </p:nvSpPr>
        <p:spPr>
          <a:xfrm rot="0">
            <a:off x="457200" y="1775191"/>
            <a:ext cx="8229600" cy="4625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38912" indent="-32004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Ø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 Estimates are documents that provide approximate costs for a project.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 Small businesses create them for potential clients so both parties are clear on  the ins and outs of a project before it starts.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 Fresh books has an estimates feature that help you build an estimate quickly and easily.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9263358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457200" y="155447"/>
            <a:ext cx="8229600" cy="12527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  <a:t>EMPATHI MAP</a:t>
            </a:r>
            <a:endParaRPr lang="zh-CN" altLang="en-US" sz="4500" b="1" i="0" u="none" strike="noStrike" kern="1200" cap="none" spc="0" baseline="0">
              <a:solidFill>
                <a:srgbClr val="D71E5F"/>
              </a:solidFill>
              <a:latin typeface="Corbel" pitchFamily="0" charset="0"/>
              <a:ea typeface="华文楷体" pitchFamily="0" charset="0"/>
              <a:cs typeface="Lucida Sans"/>
            </a:endParaRPr>
          </a:p>
        </p:txBody>
      </p:sp>
      <p:pic>
        <p:nvPicPr>
          <p:cNvPr id="27" name="图片" descr="WhatsApp Image 2023-10-07 at 18.15.31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14400" y="1774824"/>
            <a:ext cx="7391400" cy="462597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1200573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457200" y="155447"/>
            <a:ext cx="8229600" cy="12527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  <a:t>BRAINSTORMING   IDEAS</a:t>
            </a:r>
            <a:endParaRPr lang="zh-CN" altLang="en-US" sz="4500" b="1" i="0" u="none" strike="noStrike" kern="1200" cap="none" spc="0" baseline="0">
              <a:solidFill>
                <a:srgbClr val="D71E5F"/>
              </a:solidFill>
              <a:latin typeface="Corbel" pitchFamily="0" charset="0"/>
              <a:ea typeface="华文楷体" pitchFamily="0" charset="0"/>
              <a:cs typeface="Lucida Sans"/>
            </a:endParaRPr>
          </a:p>
        </p:txBody>
      </p:sp>
      <p:pic>
        <p:nvPicPr>
          <p:cNvPr id="29" name="图片" descr="WhatsApp Image 2023-10-07 at 18.38.58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57200" y="1676400"/>
            <a:ext cx="8229600" cy="431704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7357292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title"/>
          </p:nvPr>
        </p:nvSpPr>
        <p:spPr>
          <a:xfrm rot="0">
            <a:off x="457200" y="155447"/>
            <a:ext cx="8229600" cy="12527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  <a:t>DATASET</a:t>
            </a:r>
            <a:endParaRPr lang="zh-CN" altLang="en-US" sz="4500" b="1" i="0" u="none" strike="noStrike" kern="1200" cap="none" spc="0" baseline="0">
              <a:solidFill>
                <a:srgbClr val="D71E5F"/>
              </a:solidFill>
              <a:latin typeface="Corbel" pitchFamily="0" charset="0"/>
              <a:ea typeface="华文楷体" pitchFamily="0" charset="0"/>
              <a:cs typeface="Lucida Sans"/>
            </a:endParaRPr>
          </a:p>
        </p:txBody>
      </p:sp>
      <p:pic>
        <p:nvPicPr>
          <p:cNvPr id="31" name="图片" descr="WhatsApp Image 2023-10-07 at 20.42.39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47800"/>
            <a:ext cx="9144000" cy="54101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5290209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title"/>
          </p:nvPr>
        </p:nvSpPr>
        <p:spPr>
          <a:xfrm rot="0">
            <a:off x="457200" y="155447"/>
            <a:ext cx="8229600" cy="12527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  <a:t>ABOUT  THE DATASET </a:t>
            </a:r>
            <a:endParaRPr lang="zh-CN" altLang="en-US" sz="4500" b="1" i="0" u="none" strike="noStrike" kern="1200" cap="none" spc="0" baseline="0">
              <a:solidFill>
                <a:srgbClr val="D71E5F"/>
              </a:solidFill>
              <a:latin typeface="Corbel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body" idx="1"/>
          </p:nvPr>
        </p:nvSpPr>
        <p:spPr>
          <a:xfrm rot="0">
            <a:off x="457200" y="1775191"/>
            <a:ext cx="8229600" cy="4625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ANNUAL PAY ROLL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ADVERTISEMENT COST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CONTRACT LABOUR  VS EMPLOYEE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EMPLOYEE(INSURANCE  VS PENSION)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EQUIPMENT COSTS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EXPENSES YOY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FUEL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MAINTENANCE OF BUILDINGS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POWER EXPENDITURE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RENTAL PAYMENT MACHINERY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TAXES &amp; LICENSES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  <a:p>
            <a:pPr marL="438912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0" charset="0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orbel" pitchFamily="0" charset="0"/>
                <a:ea typeface="华文楷体" pitchFamily="0" charset="0"/>
                <a:cs typeface="Lucida Sans"/>
              </a:rPr>
              <a:t>TRANSPORTATION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orbel" pitchFamily="0" charset="0"/>
              <a:ea typeface="华文楷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8573654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title"/>
          </p:nvPr>
        </p:nvSpPr>
        <p:spPr>
          <a:xfrm rot="0">
            <a:off x="457200" y="155447"/>
            <a:ext cx="8229600" cy="12527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b="1" i="0" u="none" strike="noStrike" kern="1200" cap="none" spc="0" baseline="0">
                <a:solidFill>
                  <a:srgbClr val="D71E5F"/>
                </a:solidFill>
                <a:latin typeface="Corbel" pitchFamily="0" charset="0"/>
                <a:ea typeface="华文楷体" pitchFamily="0" charset="0"/>
                <a:cs typeface="Lucida Sans"/>
              </a:rPr>
              <a:t>DASHBOARD</a:t>
            </a:r>
            <a:endParaRPr lang="zh-CN" altLang="en-US" sz="4500" b="1" i="0" u="none" strike="noStrike" kern="1200" cap="none" spc="0" baseline="0">
              <a:solidFill>
                <a:srgbClr val="D71E5F"/>
              </a:solidFill>
              <a:latin typeface="Corbel" pitchFamily="0" charset="0"/>
              <a:ea typeface="华文楷体" pitchFamily="0" charset="0"/>
              <a:cs typeface="Lucida Sans"/>
            </a:endParaRPr>
          </a:p>
        </p:txBody>
      </p:sp>
      <p:pic>
        <p:nvPicPr>
          <p:cNvPr id="35" name="图片" descr="WhatsApp Image 2023-10-07 at 18.18.58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33400" y="1828800"/>
            <a:ext cx="2081688" cy="46259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6" name="图片" descr="WhatsApp Image 2023-10-07 at 18.13.49 (1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71799" y="1752599"/>
            <a:ext cx="3086100" cy="45720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7" name="图片" descr="WhatsApp Image 2023-10-07 at 18.13.49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6629400" y="1828800"/>
            <a:ext cx="2514600" cy="44196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28829354"/>
      </p:ext>
    </p:extLst>
  </p:cSld>
  <p:clrMapOvr>
    <a:masterClrMapping/>
  </p:clrMapOvr>
</p:sld>
</file>

<file path=ppt/theme/theme1.xml><?xml version="1.0" encoding="utf-8"?>
<a:theme xmlns:a="http://schemas.openxmlformats.org/drawingml/2006/main" name="Module">
  <a:themeElements>
    <a:clrScheme name="Module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Modul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Modul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229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ESTIMATION OF BUSINESS EXPENSES. GOVERNMENT ARTS COLLAGE,KARUE-5.                                                                                                                  K.KALPANA M.SC,B.BED</dc:title>
  <dc:creator>intel</dc:creator>
  <cp:lastModifiedBy>root</cp:lastModifiedBy>
  <cp:revision>21</cp:revision>
  <dcterms:created xsi:type="dcterms:W3CDTF">2023-10-07T11:31:43Z</dcterms:created>
  <dcterms:modified xsi:type="dcterms:W3CDTF">2023-10-07T13:21:57Z</dcterms:modified>
</cp:coreProperties>
</file>