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9" r:id="rId10"/>
    <p:sldId id="372" r:id="rId11"/>
    <p:sldId id="373" r:id="rId12"/>
    <p:sldId id="374" r:id="rId13"/>
    <p:sldId id="375" r:id="rId14"/>
    <p:sldId id="376" r:id="rId15"/>
    <p:sldId id="377" r:id="rId16"/>
    <p:sldId id="349"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163"/>
    <a:srgbClr val="0000A8"/>
    <a:srgbClr val="0000FF"/>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68" autoAdjust="0"/>
    <p:restoredTop sz="94206" autoAdjust="0"/>
  </p:normalViewPr>
  <p:slideViewPr>
    <p:cSldViewPr snapToGrid="0">
      <p:cViewPr varScale="1">
        <p:scale>
          <a:sx n="98" d="100"/>
          <a:sy n="98" d="100"/>
        </p:scale>
        <p:origin x="-582" y="-90"/>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p14="http://schemas.microsoft.com/office/powerpoint/2010/main" xmlns=""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19-01-2024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rive.google.com/file/d/1QED-bOySca8xLbIoxum62GSn6luV0nJ2/view?usp=drivesdk" TargetMode="External"/><Relationship Id="rId4" Type="http://schemas.openxmlformats.org/officeDocument/2006/relationships/hyperlink" Target="https://github.com/Ragulcoder/Food-Recepi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282780" y="2093324"/>
            <a:ext cx="6520068" cy="3323987"/>
          </a:xfrm>
          <a:prstGeom prst="rect">
            <a:avLst/>
          </a:prstGeom>
          <a:noFill/>
        </p:spPr>
        <p:txBody>
          <a:bodyPr wrap="square">
            <a:spAutoFit/>
          </a:bodyPr>
          <a:lstStyle/>
          <a:p>
            <a:pPr algn="ctr"/>
            <a:r>
              <a:rPr lang="en-US" sz="2800" dirty="0" err="1"/>
              <a:t>RecipeRover</a:t>
            </a:r>
            <a:endParaRPr lang="en-US" dirty="0"/>
          </a:p>
          <a:p>
            <a:endParaRPr lang="en-US" sz="1400" dirty="0"/>
          </a:p>
          <a:p>
            <a:r>
              <a:rPr lang="en-US" sz="1400" dirty="0"/>
              <a:t>Team Members</a:t>
            </a:r>
            <a:r>
              <a:rPr lang="en-US" dirty="0"/>
              <a:t>:                                                                   Guide:</a:t>
            </a:r>
            <a:endParaRPr lang="en-US" sz="1400" dirty="0"/>
          </a:p>
          <a:p>
            <a:r>
              <a:rPr lang="en-US" dirty="0"/>
              <a:t>1.Mohammed </a:t>
            </a:r>
            <a:r>
              <a:rPr lang="en-US" dirty="0" err="1"/>
              <a:t>Thajudeen</a:t>
            </a:r>
            <a:r>
              <a:rPr lang="en-US" dirty="0"/>
              <a:t> R                                          </a:t>
            </a:r>
            <a:r>
              <a:rPr lang="en-US" dirty="0" err="1"/>
              <a:t>Mrs.Uma</a:t>
            </a:r>
            <a:r>
              <a:rPr lang="en-US" dirty="0"/>
              <a:t> </a:t>
            </a:r>
            <a:r>
              <a:rPr lang="en-US" dirty="0" err="1"/>
              <a:t>Mageshwari</a:t>
            </a:r>
            <a:r>
              <a:rPr lang="en-US" dirty="0"/>
              <a:t>               </a:t>
            </a:r>
          </a:p>
          <a:p>
            <a:r>
              <a:rPr lang="en-US" sz="1400" dirty="0"/>
              <a:t>2.Kavichozhan K</a:t>
            </a:r>
          </a:p>
          <a:p>
            <a:r>
              <a:rPr lang="en-US" dirty="0"/>
              <a:t>3.Santhosh N</a:t>
            </a:r>
          </a:p>
          <a:p>
            <a:r>
              <a:rPr lang="en-US" sz="1400" dirty="0"/>
              <a:t>4.Ragul Raj R</a:t>
            </a:r>
          </a:p>
          <a:p>
            <a:r>
              <a:rPr lang="en-US" sz="1400" dirty="0"/>
              <a:t>5.Gopal S</a:t>
            </a:r>
          </a:p>
          <a:p>
            <a:r>
              <a:rPr lang="en-US" sz="1400" dirty="0"/>
              <a:t>   </a:t>
            </a:r>
          </a:p>
          <a:p>
            <a:r>
              <a:rPr lang="en-US" sz="1400" dirty="0"/>
              <a:t>				</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ALGORITHMS &amp; DEPLOYMENTS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4280" y="998423"/>
            <a:ext cx="8492247" cy="3754874"/>
          </a:xfrm>
          <a:prstGeom prst="rect">
            <a:avLst/>
          </a:prstGeom>
        </p:spPr>
        <p:txBody>
          <a:bodyPr wrap="square">
            <a:spAutoFit/>
          </a:bodyPr>
          <a:lstStyle/>
          <a:p>
            <a:r>
              <a:rPr lang="en-US" b="1" dirty="0"/>
              <a:t>Algorithm Implementation : </a:t>
            </a:r>
          </a:p>
          <a:p>
            <a:endParaRPr lang="en-US" b="1" dirty="0"/>
          </a:p>
          <a:p>
            <a:r>
              <a:rPr lang="en-US" dirty="0" err="1"/>
              <a:t>RecipeRover</a:t>
            </a:r>
            <a:r>
              <a:rPr lang="en-US" dirty="0"/>
              <a:t> employs a recommendation algorithm to enhance user experience. This algorithm analyzes users' past preferences and cooking history, providing personalized recipe suggestions. Leveraging user ratings, reviews, and interactions, the system continually refines recommendations, ensuring accuracy and relevance. This algorithmic approach enriches the platform, creating a tailored and engaging culinary journey for users exploring the </a:t>
            </a:r>
            <a:r>
              <a:rPr lang="en-US" dirty="0" err="1"/>
              <a:t>RecipeRover</a:t>
            </a:r>
            <a:r>
              <a:rPr lang="en-US" dirty="0"/>
              <a:t> community.</a:t>
            </a:r>
          </a:p>
          <a:p>
            <a:endParaRPr lang="en-US" dirty="0"/>
          </a:p>
          <a:p>
            <a:r>
              <a:rPr lang="en-US" b="1" dirty="0"/>
              <a:t>Deployment Strategy :</a:t>
            </a:r>
          </a:p>
          <a:p>
            <a:endParaRPr lang="en-US" b="1" dirty="0"/>
          </a:p>
          <a:p>
            <a:r>
              <a:rPr lang="en-US" dirty="0" err="1"/>
              <a:t>RecipeRover's</a:t>
            </a:r>
            <a:r>
              <a:rPr lang="en-US" dirty="0"/>
              <a:t> deployment involves a dual-stack approach. The frontend, developed with HTML, CSS, and JS, is deployed on web servers for seamless user interaction. The Java </a:t>
            </a:r>
            <a:r>
              <a:rPr lang="en-US" dirty="0" err="1"/>
              <a:t>servlet</a:t>
            </a:r>
            <a:r>
              <a:rPr lang="en-US" dirty="0"/>
              <a:t>-based backend ensures a robust and scalable foundation, handling user authentication, recipe database interactions, and algorithmic computations. Employing containerization, the system utilizes </a:t>
            </a:r>
            <a:r>
              <a:rPr lang="en-US" dirty="0" err="1"/>
              <a:t>Docker</a:t>
            </a:r>
            <a:r>
              <a:rPr lang="en-US" dirty="0"/>
              <a:t> for efficient deployment across cloud-based infrastructures, guaranteeing flexibility and scalability. Rigorous testing and continuous monitoring contribute to a reliable and responsive </a:t>
            </a:r>
            <a:r>
              <a:rPr lang="en-US" dirty="0" err="1"/>
              <a:t>RecipeRover</a:t>
            </a:r>
            <a:r>
              <a:rPr lang="en-US" dirty="0"/>
              <a:t> platform, where users seamlessly navigate, discover, and contribute to the diverse world of recipes.</a:t>
            </a:r>
          </a:p>
        </p:txBody>
      </p:sp>
    </p:spTree>
    <p:extLst>
      <p:ext uri="{BB962C8B-B14F-4D97-AF65-F5344CB8AC3E}">
        <p14:creationId xmlns:p14="http://schemas.microsoft.com/office/powerpoint/2010/main" xmlns=""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98834" y="1064682"/>
            <a:ext cx="5642043" cy="2893100"/>
          </a:xfrm>
          <a:prstGeom prst="rect">
            <a:avLst/>
          </a:prstGeom>
        </p:spPr>
        <p:txBody>
          <a:bodyPr wrap="square">
            <a:spAutoFit/>
          </a:bodyPr>
          <a:lstStyle/>
          <a:p>
            <a:r>
              <a:rPr lang="en-US" dirty="0"/>
              <a:t>In conclusion, </a:t>
            </a:r>
            <a:r>
              <a:rPr lang="en-US" dirty="0" err="1"/>
              <a:t>RecipeRover</a:t>
            </a:r>
            <a:r>
              <a:rPr lang="en-US" dirty="0"/>
              <a:t> emerges as a transformative solution to the challenges of recipe discovery and user engagement. By seamlessly integrating a user-friendly frontend with HTML, CSS, and JS, and a robust Java </a:t>
            </a:r>
            <a:r>
              <a:rPr lang="en-US" dirty="0" err="1"/>
              <a:t>servlet</a:t>
            </a:r>
            <a:r>
              <a:rPr lang="en-US" dirty="0"/>
              <a:t>-based backend, the platform offers a dynamic culinary experience. The personalized recommendation algorithm enhances user interactions, providing tailored suggestions based on individual preferences. With features like user authentication, interactive ratings, reviews, and a responsive design, </a:t>
            </a:r>
            <a:r>
              <a:rPr lang="en-US" dirty="0" err="1"/>
              <a:t>RecipeRover</a:t>
            </a:r>
            <a:r>
              <a:rPr lang="en-US" dirty="0"/>
              <a:t> not only addresses existing limitations in recipe platforms but also fosters a vibrant community. This project represents a harmonious blend of technology and gastronomy, creating a collaborative space for users to explore, share, and savor the diverse world of recipes.</a:t>
            </a:r>
          </a:p>
        </p:txBody>
      </p:sp>
      <p:pic>
        <p:nvPicPr>
          <p:cNvPr id="4" name="Picture 3" descr="Reciperover3.jpg"/>
          <p:cNvPicPr>
            <a:picLocks noChangeAspect="1"/>
          </p:cNvPicPr>
          <p:nvPr/>
        </p:nvPicPr>
        <p:blipFill>
          <a:blip r:embed="rId2"/>
          <a:stretch>
            <a:fillRect/>
          </a:stretch>
        </p:blipFill>
        <p:spPr>
          <a:xfrm>
            <a:off x="6321458" y="1023532"/>
            <a:ext cx="2143125" cy="2565975"/>
          </a:xfrm>
          <a:prstGeom prst="rect">
            <a:avLst/>
          </a:prstGeom>
        </p:spPr>
      </p:pic>
    </p:spTree>
    <p:extLst>
      <p:ext uri="{BB962C8B-B14F-4D97-AF65-F5344CB8AC3E}">
        <p14:creationId xmlns:p14="http://schemas.microsoft.com/office/powerpoint/2010/main" xmlns=""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33464" y="1258517"/>
            <a:ext cx="8385241" cy="3108543"/>
          </a:xfrm>
          <a:prstGeom prst="rect">
            <a:avLst/>
          </a:prstGeom>
        </p:spPr>
        <p:txBody>
          <a:bodyPr wrap="square">
            <a:spAutoFit/>
          </a:bodyPr>
          <a:lstStyle/>
          <a:p>
            <a:pPr>
              <a:buFont typeface="Wingdings" pitchFamily="2" charset="2"/>
              <a:buChar char="Ø"/>
            </a:pPr>
            <a:r>
              <a:rPr lang="en-US" dirty="0"/>
              <a:t>    The future scope of </a:t>
            </a:r>
            <a:r>
              <a:rPr lang="en-US" dirty="0" err="1"/>
              <a:t>RecipeRover</a:t>
            </a:r>
            <a:r>
              <a:rPr lang="en-US" dirty="0"/>
              <a:t> extends beyond its current features. </a:t>
            </a:r>
          </a:p>
          <a:p>
            <a:endParaRPr lang="en-US" dirty="0"/>
          </a:p>
          <a:p>
            <a:pPr>
              <a:buFont typeface="Wingdings" pitchFamily="2" charset="2"/>
              <a:buChar char="Ø"/>
            </a:pPr>
            <a:r>
              <a:rPr lang="en-US" dirty="0"/>
              <a:t>    Enhancements can include expanding the recipe database to encompass more global cuisines, collaborating with nutritionists for detailed dietary insights, and integrating advanced user engagement features like live cooking sessions or virtual cooking classes.</a:t>
            </a:r>
          </a:p>
          <a:p>
            <a:r>
              <a:rPr lang="en-US" dirty="0"/>
              <a:t> </a:t>
            </a:r>
          </a:p>
          <a:p>
            <a:pPr>
              <a:buFont typeface="Wingdings" pitchFamily="2" charset="2"/>
              <a:buChar char="Ø"/>
            </a:pPr>
            <a:r>
              <a:rPr lang="en-US" dirty="0"/>
              <a:t>    Exploring partnerships with local markets for ingredient delivery services and incorporating community-driven events, such as recipe contests, can further enrich user interaction.</a:t>
            </a:r>
          </a:p>
          <a:p>
            <a:r>
              <a:rPr lang="en-US" dirty="0"/>
              <a:t> </a:t>
            </a:r>
          </a:p>
          <a:p>
            <a:pPr>
              <a:buFont typeface="Wingdings" pitchFamily="2" charset="2"/>
              <a:buChar char="Ø"/>
            </a:pPr>
            <a:r>
              <a:rPr lang="en-US" dirty="0"/>
              <a:t>    Additionally, the platform could evolve into a go-to resource for culinary enthusiasts, offering </a:t>
            </a:r>
            <a:r>
              <a:rPr lang="en-US" dirty="0" err="1"/>
              <a:t>curated</a:t>
            </a:r>
            <a:r>
              <a:rPr lang="en-US" dirty="0"/>
              <a:t> content like kitchen hacks, seasonal recipe collections, and user-generated cookbooks. </a:t>
            </a:r>
          </a:p>
          <a:p>
            <a:endParaRPr lang="en-US" dirty="0"/>
          </a:p>
          <a:p>
            <a:pPr>
              <a:buFont typeface="Wingdings" pitchFamily="2" charset="2"/>
              <a:buChar char="Ø"/>
            </a:pPr>
            <a:r>
              <a:rPr lang="en-US" dirty="0"/>
              <a:t>   Continuous user feedback will be integral for refining and expanding </a:t>
            </a:r>
            <a:r>
              <a:rPr lang="en-US" dirty="0" err="1"/>
              <a:t>RecipeRover's</a:t>
            </a:r>
            <a:r>
              <a:rPr lang="en-US" dirty="0"/>
              <a:t> offerings, ensuring its sustained growth and relevance in the culinary landscape.</a:t>
            </a:r>
          </a:p>
        </p:txBody>
      </p:sp>
    </p:spTree>
    <p:extLst>
      <p:ext uri="{BB962C8B-B14F-4D97-AF65-F5344CB8AC3E}">
        <p14:creationId xmlns:p14="http://schemas.microsoft.com/office/powerpoint/2010/main" xmlns=""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rPr>
              <a:t>http://</a:t>
            </a:r>
            <a:r>
              <a:rPr lang="en-US" b="0" strike="noStrike" spc="-1" dirty="0" smtClean="0">
                <a:solidFill>
                  <a:srgbClr val="0000FF"/>
                </a:solidFill>
                <a:latin typeface="+mn-lt"/>
                <a:ea typeface="Calibri"/>
                <a:cs typeface="Times New Roman"/>
                <a:hlinkClick r:id="rId3"/>
              </a:rPr>
              <a:t>www.oreilly.com/data/free/the-new-artificial-intelligence-market.csp</a:t>
            </a:r>
            <a:endParaRPr lang="en-US" b="0" strike="noStrike" spc="-1" dirty="0" smtClean="0">
              <a:solidFill>
                <a:srgbClr val="0000FF"/>
              </a:solidFill>
              <a:latin typeface="+mn-lt"/>
              <a:ea typeface="Calibri"/>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err="1" smtClean="0">
                <a:solidFill>
                  <a:srgbClr val="0000FF"/>
                </a:solidFill>
                <a:latin typeface="+mn-lt"/>
                <a:cs typeface="Times New Roman"/>
                <a:hlinkClick r:id="rId4"/>
              </a:rPr>
              <a:t>GitHub</a:t>
            </a:r>
            <a:r>
              <a:rPr lang="en-US" b="0" strike="noStrike" spc="-1" dirty="0" smtClean="0">
                <a:solidFill>
                  <a:srgbClr val="0000FF"/>
                </a:solidFill>
                <a:latin typeface="+mn-lt"/>
                <a:cs typeface="Times New Roman"/>
                <a:hlinkClick r:id="rId4"/>
              </a:rPr>
              <a:t> Link</a:t>
            </a:r>
            <a:endParaRPr lang="en-US" b="0" strike="noStrike" spc="-1" dirty="0" smtClean="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US" b="0" strike="noStrike" spc="-1" dirty="0" smtClean="0">
                <a:solidFill>
                  <a:srgbClr val="0000FF"/>
                </a:solidFill>
                <a:latin typeface="+mn-lt"/>
                <a:cs typeface="Times New Roman"/>
                <a:hlinkClick r:id="rId5"/>
              </a:rPr>
              <a:t>video</a:t>
            </a: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xmlns=""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 :</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Wingdings" pitchFamily="2" charset="2"/>
              <a:buChar char="Ø"/>
            </a:pPr>
            <a:r>
              <a:rPr lang="en-US" sz="1800" dirty="0">
                <a:latin typeface="Arial"/>
                <a:ea typeface="+mn-lt"/>
                <a:cs typeface="Arial"/>
              </a:rPr>
              <a:t>  Abstract     </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Problem Statement</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Aims, Objective &amp; Proposed System/Solution</a:t>
            </a:r>
            <a:endParaRPr lang="en-US" sz="1800" dirty="0">
              <a:latin typeface="Arial"/>
              <a:cs typeface="Arial"/>
            </a:endParaRPr>
          </a:p>
          <a:p>
            <a:pPr marL="285750" indent="-285750">
              <a:buFont typeface="Wingdings" pitchFamily="2" charset="2"/>
              <a:buChar char="Ø"/>
            </a:pPr>
            <a:r>
              <a:rPr lang="en-US" sz="1800" dirty="0">
                <a:latin typeface="Arial"/>
                <a:ea typeface="+mn-lt"/>
                <a:cs typeface="Arial"/>
              </a:rPr>
              <a:t>  System Design/Architecture </a:t>
            </a:r>
            <a:endParaRPr lang="en-US" sz="1800" dirty="0">
              <a:latin typeface="Arial"/>
              <a:cs typeface="Arial"/>
            </a:endParaRPr>
          </a:p>
          <a:p>
            <a:pPr marL="285750" indent="-285750">
              <a:buFont typeface="Wingdings" pitchFamily="2" charset="2"/>
              <a:buChar char="Ø"/>
            </a:pPr>
            <a:r>
              <a:rPr lang="en-US" sz="1800" dirty="0">
                <a:latin typeface="Arial"/>
                <a:ea typeface="+mn-lt"/>
                <a:cs typeface="+mn-lt"/>
              </a:rPr>
              <a:t>  System Development Approach (Technology Used) </a:t>
            </a:r>
          </a:p>
          <a:p>
            <a:pPr marL="285750" indent="-285750">
              <a:buFont typeface="Wingdings" pitchFamily="2" charset="2"/>
              <a:buChar char="Ø"/>
            </a:pPr>
            <a:r>
              <a:rPr lang="en-US" sz="1800" dirty="0">
                <a:latin typeface="Arial"/>
                <a:ea typeface="+mn-lt"/>
                <a:cs typeface="+mn-lt"/>
              </a:rPr>
              <a:t>  Algorithm &amp; Deployment  </a:t>
            </a:r>
            <a:endParaRPr lang="en-US" sz="1800" dirty="0">
              <a:latin typeface="Arial"/>
              <a:cs typeface="Calibri"/>
            </a:endParaRPr>
          </a:p>
          <a:p>
            <a:pPr marL="285750" indent="-285750">
              <a:buFont typeface="Wingdings" pitchFamily="2" charset="2"/>
              <a:buChar char="Ø"/>
            </a:pPr>
            <a:r>
              <a:rPr lang="en-US" sz="1800" dirty="0">
                <a:latin typeface="Arial"/>
                <a:ea typeface="+mn-lt"/>
                <a:cs typeface="Arial"/>
              </a:rPr>
              <a:t>  Conclusion</a:t>
            </a:r>
          </a:p>
          <a:p>
            <a:pPr marL="285750" indent="-285750">
              <a:buFont typeface="Wingdings" pitchFamily="2" charset="2"/>
              <a:buChar char="Ø"/>
            </a:pPr>
            <a:r>
              <a:rPr lang="en-US" sz="1800" dirty="0">
                <a:latin typeface="Arial"/>
                <a:ea typeface="+mn-lt"/>
                <a:cs typeface="Arial"/>
              </a:rPr>
              <a:t>  Future Scope</a:t>
            </a:r>
            <a:endParaRPr lang="en-IN" sz="1800" dirty="0"/>
          </a:p>
          <a:p>
            <a:pPr marL="285750" indent="-285750">
              <a:buFont typeface="Wingdings" pitchFamily="2" charset="2"/>
              <a:buChar char="Ø"/>
            </a:pPr>
            <a:r>
              <a:rPr lang="en-US" sz="1800" dirty="0">
                <a:latin typeface="Arial"/>
                <a:ea typeface="+mn-lt"/>
                <a:cs typeface="Arial"/>
              </a:rPr>
              <a:t>  References</a:t>
            </a:r>
          </a:p>
          <a:p>
            <a:pPr marL="285750" indent="-285750">
              <a:buFont typeface="Wingdings" pitchFamily="2" charset="2"/>
              <a:buChar char="Ø"/>
            </a:pPr>
            <a:r>
              <a:rPr lang="en-US" sz="1800" dirty="0">
                <a:ea typeface="+mn-lt"/>
              </a:rPr>
              <a:t>  Video of the Project</a:t>
            </a:r>
            <a:endParaRPr lang="en-US" sz="1800" dirty="0">
              <a:latin typeface="Arial"/>
              <a:cs typeface="Arial"/>
            </a:endParaRPr>
          </a:p>
        </p:txBody>
      </p:sp>
    </p:spTree>
    <p:extLst>
      <p:ext uri="{BB962C8B-B14F-4D97-AF65-F5344CB8AC3E}">
        <p14:creationId xmlns:p14="http://schemas.microsoft.com/office/powerpoint/2010/main" xmlns=""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04282" y="1138516"/>
            <a:ext cx="8686800" cy="3323987"/>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is a revolutionary recipe search platform designed to tackle user-centric challenges by providing personalized culinary experiences. </a:t>
            </a:r>
          </a:p>
          <a:p>
            <a:pPr>
              <a:buFont typeface="Wingdings" pitchFamily="2" charset="2"/>
              <a:buChar char="Ø"/>
            </a:pPr>
            <a:endParaRPr lang="en-US" dirty="0"/>
          </a:p>
          <a:p>
            <a:pPr>
              <a:buFont typeface="Wingdings" pitchFamily="2" charset="2"/>
              <a:buChar char="Ø"/>
            </a:pPr>
            <a:r>
              <a:rPr lang="en-US" dirty="0"/>
              <a:t>    The project aims to enhance the recipe discovery process by leveraging advanced algorithms to understand user preferences, dietary restrictions, and cooking skill levels.</a:t>
            </a:r>
          </a:p>
          <a:p>
            <a:r>
              <a:rPr lang="en-US" dirty="0"/>
              <a:t> </a:t>
            </a:r>
          </a:p>
          <a:p>
            <a:pPr>
              <a:buFont typeface="Wingdings" pitchFamily="2" charset="2"/>
              <a:buChar char="Ø"/>
            </a:pPr>
            <a:r>
              <a:rPr lang="en-US" dirty="0"/>
              <a:t>    Through intuitive interfaces and machine learning, </a:t>
            </a:r>
            <a:r>
              <a:rPr lang="en-US" dirty="0" err="1"/>
              <a:t>RecipeRover</a:t>
            </a:r>
            <a:r>
              <a:rPr lang="en-US" dirty="0"/>
              <a:t> delivers tailored recipe recommendations, ensuring users find the perfect dish effortlessly. </a:t>
            </a:r>
          </a:p>
          <a:p>
            <a:pPr>
              <a:buFont typeface="Wingdings" pitchFamily="2" charset="2"/>
              <a:buChar char="Ø"/>
            </a:pPr>
            <a:endParaRPr lang="en-US" dirty="0"/>
          </a:p>
          <a:p>
            <a:pPr>
              <a:buFont typeface="Wingdings" pitchFamily="2" charset="2"/>
              <a:buChar char="Ø"/>
            </a:pPr>
            <a:r>
              <a:rPr lang="en-US" dirty="0"/>
              <a:t>    This innovative platform redefines the way individuals explore, discover, and create meals, fostering a more engaging and satisfying cooking journey. </a:t>
            </a:r>
          </a:p>
          <a:p>
            <a:pPr>
              <a:buFont typeface="Wingdings" pitchFamily="2" charset="2"/>
              <a:buChar char="Ø"/>
            </a:pPr>
            <a:endParaRPr lang="en-US" dirty="0"/>
          </a:p>
          <a:p>
            <a:pPr>
              <a:buFont typeface="Wingdings" pitchFamily="2" charset="2"/>
              <a:buChar char="Ø"/>
            </a:pPr>
            <a:r>
              <a:rPr lang="en-US" dirty="0"/>
              <a:t>     </a:t>
            </a:r>
            <a:r>
              <a:rPr lang="en-US" dirty="0" err="1"/>
              <a:t>RecipeRover's</a:t>
            </a:r>
            <a:r>
              <a:rPr lang="en-US" dirty="0"/>
              <a:t> user-centric approach transforms the culinary landscape, making it an indispensable tool for food enthusiasts seeking a delightful and personalized cooking experience.</a:t>
            </a:r>
          </a:p>
          <a:p>
            <a:pPr>
              <a:buFont typeface="Arial" pitchFamily="34" charset="0"/>
              <a:buChar char="•"/>
            </a:pPr>
            <a:endParaRPr lang="en-US" dirty="0"/>
          </a:p>
        </p:txBody>
      </p:sp>
    </p:spTree>
    <p:extLst>
      <p:ext uri="{BB962C8B-B14F-4D97-AF65-F5344CB8AC3E}">
        <p14:creationId xmlns:p14="http://schemas.microsoft.com/office/powerpoint/2010/main" xmlns=""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 STATEMENT :</a:t>
            </a:r>
            <a:endParaRPr lang="en-IN" sz="2400" b="1" dirty="0">
              <a:solidFill>
                <a:srgbClr val="002060"/>
              </a:solidFill>
              <a:latin typeface="Arial" panose="020B0604020202020204" pitchFamily="34" charset="0"/>
              <a:cs typeface="Arial" panose="020B0604020202020204" pitchFamily="34" charset="0"/>
            </a:endParaRPr>
          </a:p>
        </p:txBody>
      </p:sp>
      <p:sp>
        <p:nvSpPr>
          <p:cNvPr id="13314" name="AutoShape 2"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Premium Vector | Chef thinking recipe illustration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Reciperover1.jpg"/>
          <p:cNvPicPr>
            <a:picLocks noChangeAspect="1"/>
          </p:cNvPicPr>
          <p:nvPr/>
        </p:nvPicPr>
        <p:blipFill>
          <a:blip r:embed="rId2"/>
          <a:stretch>
            <a:fillRect/>
          </a:stretch>
        </p:blipFill>
        <p:spPr>
          <a:xfrm>
            <a:off x="6000446" y="1188902"/>
            <a:ext cx="2143125" cy="2143125"/>
          </a:xfrm>
          <a:prstGeom prst="rect">
            <a:avLst/>
          </a:prstGeom>
        </p:spPr>
      </p:pic>
      <p:sp>
        <p:nvSpPr>
          <p:cNvPr id="9" name="Rectangle 8"/>
          <p:cNvSpPr/>
          <p:nvPr/>
        </p:nvSpPr>
        <p:spPr>
          <a:xfrm>
            <a:off x="243190" y="1303885"/>
            <a:ext cx="5408579" cy="2031325"/>
          </a:xfrm>
          <a:prstGeom prst="rect">
            <a:avLst/>
          </a:prstGeom>
        </p:spPr>
        <p:txBody>
          <a:bodyPr wrap="square">
            <a:spAutoFit/>
          </a:bodyPr>
          <a:lstStyle/>
          <a:p>
            <a:pPr>
              <a:buFont typeface="Wingdings" pitchFamily="2" charset="2"/>
              <a:buChar char="Ø"/>
            </a:pPr>
            <a:r>
              <a:rPr lang="en-US" dirty="0"/>
              <a:t>    The problem lies in the difficulty many individuals face in finding reliable and diverse recipes tailored to their preferences.</a:t>
            </a:r>
          </a:p>
          <a:p>
            <a:pPr>
              <a:buFont typeface="Arial" pitchFamily="34" charset="0"/>
              <a:buChar char="•"/>
            </a:pPr>
            <a:endParaRPr lang="en-US" dirty="0"/>
          </a:p>
          <a:p>
            <a:pPr>
              <a:buFont typeface="Wingdings" pitchFamily="2" charset="2"/>
              <a:buChar char="Ø"/>
            </a:pPr>
            <a:r>
              <a:rPr lang="en-US" dirty="0"/>
              <a:t>    Existing recipe websites often lack user-friendly interfaces and may not cater to specific dietary needs or skill levels. </a:t>
            </a:r>
          </a:p>
          <a:p>
            <a:pPr>
              <a:buFont typeface="Arial" pitchFamily="34" charset="0"/>
              <a:buChar char="•"/>
            </a:pPr>
            <a:endParaRPr lang="en-US" dirty="0"/>
          </a:p>
          <a:p>
            <a:pPr>
              <a:buFont typeface="Wingdings" pitchFamily="2" charset="2"/>
              <a:buChar char="Ø"/>
            </a:pPr>
            <a:r>
              <a:rPr lang="en-US" dirty="0"/>
              <a:t>    This project aims to address these issues by creating a user-centric food recipe platform that offers a wide range of recipes, personalized recommendations, and an intuitive interface. </a:t>
            </a:r>
          </a:p>
        </p:txBody>
      </p:sp>
    </p:spTree>
    <p:extLst>
      <p:ext uri="{BB962C8B-B14F-4D97-AF65-F5344CB8AC3E}">
        <p14:creationId xmlns:p14="http://schemas.microsoft.com/office/powerpoint/2010/main" xmlns=""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50196" y="1253095"/>
            <a:ext cx="8219872" cy="2031325"/>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aims to create a dynamic and user-centric food recipe platform using Java, fostering a culinary community. </a:t>
            </a:r>
          </a:p>
          <a:p>
            <a:pPr>
              <a:buFont typeface="Arial" pitchFamily="34" charset="0"/>
              <a:buChar char="•"/>
            </a:pPr>
            <a:endParaRPr lang="en-US" dirty="0"/>
          </a:p>
          <a:p>
            <a:pPr>
              <a:buFont typeface="Wingdings" pitchFamily="2" charset="2"/>
              <a:buChar char="Ø"/>
            </a:pPr>
            <a:r>
              <a:rPr lang="en-US" dirty="0"/>
              <a:t>    The goal is to provide a seamless user experience through user authentication, a comprehensive recipe database, efficient search and filtering options, personalized recipe recommendations, interactive user engagement features, and a responsive design. </a:t>
            </a:r>
          </a:p>
          <a:p>
            <a:pPr>
              <a:buFont typeface="Arial" pitchFamily="34" charset="0"/>
              <a:buChar char="•"/>
            </a:pPr>
            <a:endParaRPr lang="en-US" dirty="0"/>
          </a:p>
          <a:p>
            <a:pPr>
              <a:buFont typeface="Wingdings" pitchFamily="2" charset="2"/>
              <a:buChar char="Ø"/>
            </a:pPr>
            <a:r>
              <a:rPr lang="en-US" dirty="0"/>
              <a:t>    By leveraging Java's robust backend capabilities, </a:t>
            </a:r>
            <a:r>
              <a:rPr lang="en-US" dirty="0" err="1"/>
              <a:t>RecipeRover</a:t>
            </a:r>
            <a:r>
              <a:rPr lang="en-US" dirty="0"/>
              <a:t> seeks to empower users to explore, share, and enhance their culinary skills in an engaging online environment.</a:t>
            </a:r>
          </a:p>
        </p:txBody>
      </p:sp>
    </p:spTree>
    <p:extLst>
      <p:ext uri="{BB962C8B-B14F-4D97-AF65-F5344CB8AC3E}">
        <p14:creationId xmlns:p14="http://schemas.microsoft.com/office/powerpoint/2010/main" xmlns=""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920" y="1363369"/>
            <a:ext cx="8482519" cy="3108543"/>
          </a:xfrm>
          <a:prstGeom prst="rect">
            <a:avLst/>
          </a:prstGeom>
        </p:spPr>
        <p:txBody>
          <a:bodyPr wrap="square">
            <a:spAutoFit/>
          </a:bodyPr>
          <a:lstStyle/>
          <a:p>
            <a:r>
              <a:rPr lang="en-US" dirty="0"/>
              <a:t>The objectives of </a:t>
            </a:r>
            <a:r>
              <a:rPr lang="en-US" dirty="0" err="1"/>
              <a:t>RecipeRover</a:t>
            </a:r>
            <a:r>
              <a:rPr lang="en-US" dirty="0"/>
              <a:t> encompass the development of a feature-rich food recipe website. </a:t>
            </a:r>
          </a:p>
          <a:p>
            <a:pPr marL="342900" indent="-342900"/>
            <a:endParaRPr lang="en-US" dirty="0"/>
          </a:p>
          <a:p>
            <a:pPr marL="342900" indent="-342900">
              <a:buFont typeface="Wingdings" pitchFamily="2" charset="2"/>
              <a:buChar char="Ø"/>
            </a:pPr>
            <a:r>
              <a:rPr lang="en-US" dirty="0"/>
              <a:t>Firstly, establish secure user authentication for account creation and personalization. </a:t>
            </a:r>
            <a:br>
              <a:rPr lang="en-US" dirty="0"/>
            </a:br>
            <a:endParaRPr lang="en-US" dirty="0"/>
          </a:p>
          <a:p>
            <a:pPr>
              <a:buFont typeface="Wingdings" pitchFamily="2" charset="2"/>
              <a:buChar char="Ø"/>
            </a:pPr>
            <a:r>
              <a:rPr lang="en-US" dirty="0"/>
              <a:t>    Secondly, implement a well-organized recipe database to store diverse recipes with details such as ingredients, cooking steps, and nutritional information. </a:t>
            </a:r>
            <a:br>
              <a:rPr lang="en-US" dirty="0"/>
            </a:br>
            <a:endParaRPr lang="en-US" dirty="0"/>
          </a:p>
          <a:p>
            <a:pPr>
              <a:buFont typeface="Wingdings" pitchFamily="2" charset="2"/>
              <a:buChar char="Ø"/>
            </a:pPr>
            <a:r>
              <a:rPr lang="en-US" dirty="0"/>
              <a:t>   Thirdly, enable efficient recipe discovery through search and filters based on ingredients, cuisine, dietary preferences, and skill levels. Implement a recommendation algorithm for personalized suggestions based on users' preferences and cooking history. Foster user interaction through ratings, reviews, and sharing features, including a commenting system for culinary tips. </a:t>
            </a:r>
            <a:br>
              <a:rPr lang="en-US" dirty="0"/>
            </a:br>
            <a:endParaRPr lang="en-US" dirty="0"/>
          </a:p>
          <a:p>
            <a:pPr>
              <a:buFont typeface="Wingdings" pitchFamily="2" charset="2"/>
              <a:buChar char="Ø"/>
            </a:pPr>
            <a:r>
              <a:rPr lang="en-US" dirty="0"/>
              <a:t>   Finally, ensure a seamless experience across devices with a responsive design, creating a vibrant and collaborative community within the </a:t>
            </a:r>
            <a:r>
              <a:rPr lang="en-US" dirty="0" err="1"/>
              <a:t>RecipeRover</a:t>
            </a:r>
            <a:r>
              <a:rPr lang="en-US" dirty="0"/>
              <a:t> platform.</a:t>
            </a:r>
          </a:p>
        </p:txBody>
      </p:sp>
      <p:sp>
        <p:nvSpPr>
          <p:cNvPr id="5" name="Title 2"/>
          <p:cNvSpPr>
            <a:spLocks noGrp="1"/>
          </p:cNvSpPr>
          <p:nvPr>
            <p:ph type="title"/>
          </p:nvPr>
        </p:nvSpPr>
        <p:spPr>
          <a:xfrm>
            <a:off x="311700" y="534177"/>
            <a:ext cx="8520600" cy="572700"/>
          </a:xfrm>
        </p:spPr>
        <p:txBody>
          <a:bodyPr/>
          <a:lstStyle/>
          <a:p>
            <a:r>
              <a:rPr lang="en-US" sz="2400" b="1" dirty="0">
                <a:solidFill>
                  <a:srgbClr val="213163"/>
                </a:solidFill>
              </a:rPr>
              <a:t>OBJECTIVES :</a:t>
            </a:r>
            <a:endParaRPr lang="en-US" sz="2400" b="1" dirty="0">
              <a:solidFill>
                <a:srgbClr val="0000A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62646" y="1152949"/>
            <a:ext cx="8540885" cy="3108543"/>
          </a:xfrm>
          <a:prstGeom prst="rect">
            <a:avLst/>
          </a:prstGeom>
        </p:spPr>
        <p:txBody>
          <a:bodyPr wrap="square">
            <a:spAutoFit/>
          </a:bodyPr>
          <a:lstStyle/>
          <a:p>
            <a:pPr>
              <a:buFont typeface="Wingdings" pitchFamily="2" charset="2"/>
              <a:buChar char="Ø"/>
            </a:pPr>
            <a:r>
              <a:rPr lang="en-US" dirty="0"/>
              <a:t>    </a:t>
            </a:r>
            <a:r>
              <a:rPr lang="en-US" dirty="0" err="1"/>
              <a:t>RecipeRover</a:t>
            </a:r>
            <a:r>
              <a:rPr lang="en-US" dirty="0"/>
              <a:t>, a Java-based food recipe website, offers a user-friendly platform with key features:</a:t>
            </a:r>
          </a:p>
          <a:p>
            <a:r>
              <a:rPr lang="en-US" dirty="0"/>
              <a:t> </a:t>
            </a:r>
          </a:p>
          <a:p>
            <a:pPr>
              <a:buFont typeface="Arial" pitchFamily="34" charset="0"/>
              <a:buChar char="•"/>
            </a:pPr>
            <a:r>
              <a:rPr lang="en-US" dirty="0"/>
              <a:t>User Authentication for personalized profiles, </a:t>
            </a:r>
          </a:p>
          <a:p>
            <a:pPr>
              <a:buFont typeface="Arial" pitchFamily="34" charset="0"/>
              <a:buChar char="•"/>
            </a:pPr>
            <a:r>
              <a:rPr lang="en-US" dirty="0"/>
              <a:t>a well-organized Recipe Database, </a:t>
            </a:r>
          </a:p>
          <a:p>
            <a:pPr>
              <a:buFont typeface="Arial" pitchFamily="34" charset="0"/>
              <a:buChar char="•"/>
            </a:pPr>
            <a:r>
              <a:rPr lang="en-US" dirty="0"/>
              <a:t>Search and Filters for easy recipe discovery, </a:t>
            </a:r>
          </a:p>
          <a:p>
            <a:pPr>
              <a:buFont typeface="Arial" pitchFamily="34" charset="0"/>
              <a:buChar char="•"/>
            </a:pPr>
            <a:r>
              <a:rPr lang="en-US" dirty="0"/>
              <a:t>Personalized Recommendations using an algorithm, </a:t>
            </a:r>
          </a:p>
          <a:p>
            <a:pPr>
              <a:buFont typeface="Arial" pitchFamily="34" charset="0"/>
              <a:buChar char="•"/>
            </a:pPr>
            <a:r>
              <a:rPr lang="en-US" dirty="0"/>
              <a:t>User Interaction through ratings, reviews, and sharing, and </a:t>
            </a:r>
          </a:p>
          <a:p>
            <a:pPr>
              <a:buFont typeface="Arial" pitchFamily="34" charset="0"/>
              <a:buChar char="•"/>
            </a:pPr>
            <a:r>
              <a:rPr lang="en-US" dirty="0"/>
              <a:t>a Responsive Design for accessibility. </a:t>
            </a:r>
          </a:p>
          <a:p>
            <a:endParaRPr lang="en-US" dirty="0"/>
          </a:p>
          <a:p>
            <a:pPr>
              <a:buFont typeface="Wingdings" pitchFamily="2" charset="2"/>
              <a:buChar char="Ø"/>
            </a:pPr>
            <a:r>
              <a:rPr lang="en-US" dirty="0"/>
              <a:t>    This solution aims to create an engaging culinary community, encouraging users to explore and share experiences. </a:t>
            </a:r>
          </a:p>
          <a:p>
            <a:pPr>
              <a:buFont typeface="Wingdings" pitchFamily="2" charset="2"/>
              <a:buChar char="Ø"/>
            </a:pPr>
            <a:endParaRPr lang="en-US" dirty="0"/>
          </a:p>
          <a:p>
            <a:pPr>
              <a:buFont typeface="Wingdings" pitchFamily="2" charset="2"/>
              <a:buChar char="Ø"/>
            </a:pPr>
            <a:r>
              <a:rPr lang="en-US" dirty="0"/>
              <a:t>    Leveraging Java ensures a robust and scalable backend, providing a seamless experience for </a:t>
            </a:r>
            <a:r>
              <a:rPr lang="en-US" dirty="0" err="1"/>
              <a:t>RecipeRover</a:t>
            </a:r>
            <a:r>
              <a:rPr lang="en-US" dirty="0"/>
              <a:t> users as they contribute to and navigate the diverse world of recipes on the platform.</a:t>
            </a:r>
          </a:p>
        </p:txBody>
      </p:sp>
    </p:spTree>
    <p:extLst>
      <p:ext uri="{BB962C8B-B14F-4D97-AF65-F5344CB8AC3E}">
        <p14:creationId xmlns:p14="http://schemas.microsoft.com/office/powerpoint/2010/main" xmlns="" val="37544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0" y="901699"/>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 :</a:t>
            </a:r>
          </a:p>
        </p:txBody>
      </p:sp>
      <p:pic>
        <p:nvPicPr>
          <p:cNvPr id="7" name="Picture 6" descr="Reciperover5.jpg"/>
          <p:cNvPicPr>
            <a:picLocks noChangeAspect="1"/>
          </p:cNvPicPr>
          <p:nvPr/>
        </p:nvPicPr>
        <p:blipFill>
          <a:blip r:embed="rId2"/>
          <a:stretch>
            <a:fillRect/>
          </a:stretch>
        </p:blipFill>
        <p:spPr>
          <a:xfrm>
            <a:off x="4747100" y="457202"/>
            <a:ext cx="4016358" cy="4416354"/>
          </a:xfrm>
          <a:prstGeom prst="rect">
            <a:avLst/>
          </a:prstGeom>
        </p:spPr>
      </p:pic>
      <p:sp>
        <p:nvSpPr>
          <p:cNvPr id="9" name="Rectangle 8"/>
          <p:cNvSpPr/>
          <p:nvPr/>
        </p:nvSpPr>
        <p:spPr>
          <a:xfrm>
            <a:off x="272375" y="1707824"/>
            <a:ext cx="4572000" cy="2246769"/>
          </a:xfrm>
          <a:prstGeom prst="rect">
            <a:avLst/>
          </a:prstGeom>
        </p:spPr>
        <p:txBody>
          <a:bodyPr>
            <a:spAutoFit/>
          </a:bodyPr>
          <a:lstStyle/>
          <a:p>
            <a:pPr marL="342900" indent="-342900"/>
            <a:r>
              <a:rPr lang="en-US" dirty="0"/>
              <a:t>1.User registration / Profile creation</a:t>
            </a:r>
          </a:p>
          <a:p>
            <a:pPr marL="342900" indent="-342900"/>
            <a:r>
              <a:rPr lang="en-US" dirty="0"/>
              <a:t>2.Search &amp; Discovery</a:t>
            </a:r>
          </a:p>
          <a:p>
            <a:pPr marL="342900" indent="-342900"/>
            <a:r>
              <a:rPr lang="en-US" dirty="0"/>
              <a:t>3.Recipe details</a:t>
            </a:r>
          </a:p>
          <a:p>
            <a:pPr marL="342900" indent="-342900"/>
            <a:r>
              <a:rPr lang="en-US" dirty="0"/>
              <a:t>4.Personalization</a:t>
            </a:r>
          </a:p>
          <a:p>
            <a:pPr marL="342900" indent="-342900"/>
            <a:r>
              <a:rPr lang="en-US" dirty="0"/>
              <a:t>5.Filtering &amp; Sorting</a:t>
            </a:r>
          </a:p>
          <a:p>
            <a:pPr marL="342900" indent="-342900"/>
            <a:r>
              <a:rPr lang="en-US" dirty="0"/>
              <a:t>6.Save favorites</a:t>
            </a:r>
          </a:p>
          <a:p>
            <a:pPr marL="342900" indent="-342900"/>
            <a:r>
              <a:rPr lang="en-US" dirty="0"/>
              <a:t>7.User feedback loop</a:t>
            </a:r>
          </a:p>
          <a:p>
            <a:pPr marL="342900" indent="-342900"/>
            <a:r>
              <a:rPr lang="en-US" dirty="0"/>
              <a:t>8.Community Interaction</a:t>
            </a:r>
          </a:p>
          <a:p>
            <a:pPr marL="342900" indent="-342900"/>
            <a:r>
              <a:rPr lang="en-US" dirty="0"/>
              <a:t>9.Integration with external platform</a:t>
            </a:r>
          </a:p>
          <a:p>
            <a:pPr marL="342900" indent="-342900"/>
            <a:r>
              <a:rPr lang="en-US" dirty="0"/>
              <a:t>10.Security &amp; Privacy </a:t>
            </a:r>
          </a:p>
        </p:txBody>
      </p:sp>
    </p:spTree>
    <p:extLst>
      <p:ext uri="{BB962C8B-B14F-4D97-AF65-F5344CB8AC3E}">
        <p14:creationId xmlns:p14="http://schemas.microsoft.com/office/powerpoint/2010/main" xmlns=""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0" y="1092887"/>
            <a:ext cx="9144000" cy="2693045"/>
          </a:xfrm>
          <a:prstGeom prst="rect">
            <a:avLst/>
          </a:prstGeom>
        </p:spPr>
        <p:txBody>
          <a:bodyPr wrap="square">
            <a:spAutoFit/>
          </a:bodyPr>
          <a:lstStyle/>
          <a:p>
            <a:r>
              <a:rPr lang="en-IN" sz="1300" b="1" dirty="0"/>
              <a:t>1</a:t>
            </a:r>
            <a:r>
              <a:rPr lang="en-US" sz="1300" b="1" dirty="0"/>
              <a:t>. Frontend Deployment: </a:t>
            </a:r>
            <a:r>
              <a:rPr lang="en-US" sz="1300" dirty="0"/>
              <a:t>Deploy the frontend using a responsive web design, ensuring compatibility across devices. Utilize a framework for a dynamic and user-friendly interface</a:t>
            </a:r>
          </a:p>
          <a:p>
            <a:endParaRPr lang="en-US" sz="1300" dirty="0"/>
          </a:p>
          <a:p>
            <a:r>
              <a:rPr lang="en-IN" sz="1300" b="1" dirty="0"/>
              <a:t>2</a:t>
            </a:r>
            <a:r>
              <a:rPr lang="en-US" sz="1300" b="1" dirty="0"/>
              <a:t>. Backend Deployment: </a:t>
            </a:r>
            <a:r>
              <a:rPr lang="en-US" sz="1300" dirty="0"/>
              <a:t>Implement the Java backend using a </a:t>
            </a:r>
            <a:r>
              <a:rPr lang="en-US" sz="1300" dirty="0" err="1"/>
              <a:t>microservices</a:t>
            </a:r>
            <a:r>
              <a:rPr lang="en-US" sz="1300" dirty="0"/>
              <a:t> architecture. Utilize containers for easy deployment and management. Employ a relational database for storing recipes and user data.</a:t>
            </a:r>
          </a:p>
          <a:p>
            <a:endParaRPr lang="en-US" sz="1300" dirty="0"/>
          </a:p>
          <a:p>
            <a:r>
              <a:rPr lang="en-IN" sz="1300" b="1" dirty="0"/>
              <a:t>3</a:t>
            </a:r>
            <a:r>
              <a:rPr lang="en-US" sz="1300" b="1" dirty="0"/>
              <a:t>. Authentication Integration: </a:t>
            </a:r>
            <a:r>
              <a:rPr lang="en-US" sz="1300" dirty="0"/>
              <a:t>Integrate a secure authentication system for user login and profile personalization. </a:t>
            </a:r>
          </a:p>
          <a:p>
            <a:endParaRPr lang="en-US" sz="1300" dirty="0"/>
          </a:p>
          <a:p>
            <a:r>
              <a:rPr lang="en-IN" sz="1300" b="1" dirty="0"/>
              <a:t>4. </a:t>
            </a:r>
            <a:r>
              <a:rPr lang="en-US" sz="1300" b="1" dirty="0"/>
              <a:t>Recipe Database Configuration: </a:t>
            </a:r>
            <a:r>
              <a:rPr lang="en-US" sz="1300" dirty="0"/>
              <a:t>Set up and populate the recipe database with diverse recipes, incorporating details like ingredients, cooking steps, and nutritional information.</a:t>
            </a:r>
          </a:p>
          <a:p>
            <a:endParaRPr lang="en-US" sz="1300" dirty="0"/>
          </a:p>
          <a:p>
            <a:r>
              <a:rPr lang="en-IN" sz="1300" b="1" dirty="0"/>
              <a:t>5.</a:t>
            </a:r>
            <a:r>
              <a:rPr lang="en-US" sz="1300" b="1" dirty="0"/>
              <a:t> Testing and Monitoring: </a:t>
            </a:r>
            <a:r>
              <a:rPr lang="en-US" sz="1300" dirty="0"/>
              <a:t>Implement monitoring tools to track system health and user interactions, ensuring a stable and responsive </a:t>
            </a:r>
            <a:r>
              <a:rPr lang="en-US" sz="1300" dirty="0" err="1"/>
              <a:t>RecipeRover</a:t>
            </a:r>
            <a:r>
              <a:rPr lang="en-US" sz="1300" dirty="0"/>
              <a:t> platform.</a:t>
            </a:r>
          </a:p>
        </p:txBody>
      </p:sp>
    </p:spTree>
    <p:extLst>
      <p:ext uri="{BB962C8B-B14F-4D97-AF65-F5344CB8AC3E}">
        <p14:creationId xmlns:p14="http://schemas.microsoft.com/office/powerpoint/2010/main" xmlns=""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471</TotalTime>
  <Words>1128</Words>
  <Application>Microsoft Office PowerPoint</Application>
  <PresentationFormat>On-screen Show (16:9)</PresentationFormat>
  <Paragraphs>121</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Slide 2</vt:lpstr>
      <vt:lpstr>ABSTRACT :</vt:lpstr>
      <vt:lpstr>PROBLEM STATEMENT :</vt:lpstr>
      <vt:lpstr>AIM :</vt:lpstr>
      <vt:lpstr>OBJECTIVES :</vt:lpstr>
      <vt:lpstr>PROPOSED SOLUTION :</vt:lpstr>
      <vt:lpstr>SYSTEM ARCHITECTURE :</vt:lpstr>
      <vt:lpstr>SYSTEM DEPLOYMENT APPROACH :</vt:lpstr>
      <vt:lpstr>ALGORITHMS &amp; DEPLOYMENTS :</vt:lpstr>
      <vt:lpstr>CONCLUSION :</vt:lpstr>
      <vt:lpstr>FUTURE SCOPE :</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Thajudeen</cp:lastModifiedBy>
  <cp:revision>170</cp:revision>
  <dcterms:modified xsi:type="dcterms:W3CDTF">2024-01-19T16:31:38Z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