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792" y="54"/>
      </p:cViewPr>
      <p:guideLst>
        <p:guide orient="horz" pos="2880"/>
        <p:guide pos="216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arani k" userId="7f7dc0b5319442c7" providerId="LiveId" clId="{A520D4AC-DB6D-4A19-A647-92C9B56E3180}"/>
    <pc:docChg chg="undo custSel modSld">
      <pc:chgData name="yuvarani k" userId="7f7dc0b5319442c7" providerId="LiveId" clId="{A520D4AC-DB6D-4A19-A647-92C9B56E3180}" dt="2024-09-13T16:31:54.740" v="94" actId="20577"/>
      <pc:docMkLst>
        <pc:docMk/>
      </pc:docMkLst>
      <pc:sldChg chg="modSp mod">
        <pc:chgData name="yuvarani k" userId="7f7dc0b5319442c7" providerId="LiveId" clId="{A520D4AC-DB6D-4A19-A647-92C9B56E3180}" dt="2024-09-13T16:31:54.740" v="94" actId="20577"/>
        <pc:sldMkLst>
          <pc:docMk/>
          <pc:sldMk cId="0" sldId="256"/>
        </pc:sldMkLst>
        <pc:spChg chg="mod">
          <ac:chgData name="yuvarani k" userId="7f7dc0b5319442c7" providerId="LiveId" clId="{A520D4AC-DB6D-4A19-A647-92C9B56E3180}" dt="2024-09-13T16:31:54.740" v="94" actId="20577"/>
          <ac:spMkLst>
            <pc:docMk/>
            <pc:sldMk cId="0" sldId="256"/>
            <ac:spMk id="14" creationId="{D55ADE35-C35B-07C1-F5AA-C33B3DDB802E}"/>
          </ac:spMkLst>
        </pc:spChg>
      </pc:sldChg>
      <pc:sldChg chg="modSp mod">
        <pc:chgData name="yuvarani k" userId="7f7dc0b5319442c7" providerId="LiveId" clId="{A520D4AC-DB6D-4A19-A647-92C9B56E3180}" dt="2024-09-13T16:31:03.024" v="58" actId="108"/>
        <pc:sldMkLst>
          <pc:docMk/>
          <pc:sldMk cId="0" sldId="257"/>
        </pc:sldMkLst>
        <pc:spChg chg="mod">
          <ac:chgData name="yuvarani k" userId="7f7dc0b5319442c7" providerId="LiveId" clId="{A520D4AC-DB6D-4A19-A647-92C9B56E3180}" dt="2024-09-13T16:31:03.024" v="58" actId="108"/>
          <ac:spMkLst>
            <pc:docMk/>
            <pc:sldMk cId="0" sldId="257"/>
            <ac:spMk id="23" creationId="{F691EEC8-E83B-8506-163B-F39E906CCC0A}"/>
          </ac:spMkLst>
        </pc:spChg>
      </pc:sldChg>
      <pc:sldChg chg="modSp mod">
        <pc:chgData name="yuvarani k" userId="7f7dc0b5319442c7" providerId="LiveId" clId="{A520D4AC-DB6D-4A19-A647-92C9B56E3180}" dt="2024-09-13T16:30:41.195" v="53" actId="14100"/>
        <pc:sldMkLst>
          <pc:docMk/>
          <pc:sldMk cId="0" sldId="261"/>
        </pc:sldMkLst>
        <pc:spChg chg="mod">
          <ac:chgData name="yuvarani k" userId="7f7dc0b5319442c7" providerId="LiveId" clId="{A520D4AC-DB6D-4A19-A647-92C9B56E3180}" dt="2024-09-13T16:30:41.195" v="53" actId="14100"/>
          <ac:spMkLst>
            <pc:docMk/>
            <pc:sldMk cId="0" sldId="261"/>
            <ac:spMk id="3" creationId="{00000000-0000-0000-0000-000000000000}"/>
          </ac:spMkLst>
        </pc:spChg>
        <pc:spChg chg="mod">
          <ac:chgData name="yuvarani k" userId="7f7dc0b5319442c7" providerId="LiveId" clId="{A520D4AC-DB6D-4A19-A647-92C9B56E3180}" dt="2024-09-13T16:30:37.441" v="52" actId="14100"/>
          <ac:spMkLst>
            <pc:docMk/>
            <pc:sldMk cId="0" sldId="261"/>
            <ac:spMk id="5" creationId="{00000000-0000-0000-0000-000000000000}"/>
          </ac:spMkLst>
        </pc:spChg>
      </pc:sldChg>
      <pc:sldChg chg="modSp mod">
        <pc:chgData name="yuvarani k" userId="7f7dc0b5319442c7" providerId="LiveId" clId="{A520D4AC-DB6D-4A19-A647-92C9B56E3180}" dt="2024-09-13T16:29:39.713" v="39" actId="14100"/>
        <pc:sldMkLst>
          <pc:docMk/>
          <pc:sldMk cId="0" sldId="262"/>
        </pc:sldMkLst>
        <pc:spChg chg="mod">
          <ac:chgData name="yuvarani k" userId="7f7dc0b5319442c7" providerId="LiveId" clId="{A520D4AC-DB6D-4A19-A647-92C9B56E3180}" dt="2024-09-13T16:29:39.713" v="39" actId="14100"/>
          <ac:spMkLst>
            <pc:docMk/>
            <pc:sldMk cId="0" sldId="262"/>
            <ac:spMk id="4" creationId="{00000000-0000-0000-0000-000000000000}"/>
          </ac:spMkLst>
        </pc:spChg>
      </pc:sldChg>
      <pc:sldChg chg="modSp mod">
        <pc:chgData name="yuvarani k" userId="7f7dc0b5319442c7" providerId="LiveId" clId="{A520D4AC-DB6D-4A19-A647-92C9B56E3180}" dt="2024-09-13T16:28:42.090" v="32" actId="120"/>
        <pc:sldMkLst>
          <pc:docMk/>
          <pc:sldMk cId="0" sldId="263"/>
        </pc:sldMkLst>
        <pc:spChg chg="mod">
          <ac:chgData name="yuvarani k" userId="7f7dc0b5319442c7" providerId="LiveId" clId="{A520D4AC-DB6D-4A19-A647-92C9B56E3180}" dt="2024-09-13T16:28:42.090" v="32" actId="120"/>
          <ac:spMkLst>
            <pc:docMk/>
            <pc:sldMk cId="0" sldId="263"/>
            <ac:spMk id="9" creationId="{FAD9CEB2-36E1-0550-426B-2FAF97882044}"/>
          </ac:spMkLst>
        </pc:spChg>
      </pc:sldChg>
      <pc:sldChg chg="modSp mod">
        <pc:chgData name="yuvarani k" userId="7f7dc0b5319442c7" providerId="LiveId" clId="{A520D4AC-DB6D-4A19-A647-92C9B56E3180}" dt="2024-09-13T16:27:57.858" v="16" actId="1076"/>
        <pc:sldMkLst>
          <pc:docMk/>
          <pc:sldMk cId="0" sldId="265"/>
        </pc:sldMkLst>
        <pc:picChg chg="mod">
          <ac:chgData name="yuvarani k" userId="7f7dc0b5319442c7" providerId="LiveId" clId="{A520D4AC-DB6D-4A19-A647-92C9B56E3180}" dt="2024-09-13T16:27:57.858" v="16" actId="1076"/>
          <ac:picMkLst>
            <pc:docMk/>
            <pc:sldMk cId="0" sldId="265"/>
            <ac:picMk id="10" creationId="{00C606ED-C5CD-968F-201C-015B77C45C1F}"/>
          </ac:picMkLst>
        </pc:picChg>
      </pc:sldChg>
      <pc:sldChg chg="modSp mod">
        <pc:chgData name="yuvarani k" userId="7f7dc0b5319442c7" providerId="LiveId" clId="{A520D4AC-DB6D-4A19-A647-92C9B56E3180}" dt="2024-09-13T16:25:16.268" v="14" actId="123"/>
        <pc:sldMkLst>
          <pc:docMk/>
          <pc:sldMk cId="2986442291" sldId="268"/>
        </pc:sldMkLst>
        <pc:spChg chg="mod">
          <ac:chgData name="yuvarani k" userId="7f7dc0b5319442c7" providerId="LiveId" clId="{A520D4AC-DB6D-4A19-A647-92C9B56E3180}" dt="2024-09-13T16:24:17.482" v="3" actId="5793"/>
          <ac:spMkLst>
            <pc:docMk/>
            <pc:sldMk cId="2986442291" sldId="268"/>
            <ac:spMk id="2" creationId="{F9A5CB5B-BDD0-5A64-1A7C-37D3C88F8F9E}"/>
          </ac:spMkLst>
        </pc:spChg>
        <pc:spChg chg="mod">
          <ac:chgData name="yuvarani k" userId="7f7dc0b5319442c7" providerId="LiveId" clId="{A520D4AC-DB6D-4A19-A647-92C9B56E3180}" dt="2024-09-13T16:25:16.268" v="14" actId="123"/>
          <ac:spMkLst>
            <pc:docMk/>
            <pc:sldMk cId="2986442291" sldId="268"/>
            <ac:spMk id="5" creationId="{5842AD5F-5559-E400-9F36-14794F29013A}"/>
          </ac:spMkLst>
        </pc:spChg>
      </pc:sldChg>
      <pc:sldChg chg="modSp mod">
        <pc:chgData name="yuvarani k" userId="7f7dc0b5319442c7" providerId="LiveId" clId="{A520D4AC-DB6D-4A19-A647-92C9B56E3180}" dt="2024-09-13T16:29:13.685" v="35" actId="108"/>
        <pc:sldMkLst>
          <pc:docMk/>
          <pc:sldMk cId="2720660618" sldId="269"/>
        </pc:sldMkLst>
        <pc:spChg chg="mod">
          <ac:chgData name="yuvarani k" userId="7f7dc0b5319442c7" providerId="LiveId" clId="{A520D4AC-DB6D-4A19-A647-92C9B56E3180}" dt="2024-09-13T16:29:13.685" v="35" actId="108"/>
          <ac:spMkLst>
            <pc:docMk/>
            <pc:sldMk cId="2720660618" sldId="269"/>
            <ac:spMk id="3" creationId="{18A936AD-DA2C-2D1E-23B2-5A8AE5368E2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263716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46112" y="169511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153400" y="370289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905001" y="2588099"/>
            <a:ext cx="13884193" cy="509114"/>
          </a:xfrm>
          <a:prstGeom prst="rect">
            <a:avLst/>
          </a:prstGeom>
        </p:spPr>
        <p:txBody>
          <a:bodyPr vert="horz" wrap="square" lIns="0" tIns="16510" rIns="0" bIns="0" rtlCol="0">
            <a:spAutoFit/>
          </a:bodyPr>
          <a:lstStyle/>
          <a:p>
            <a:pPr marL="3213735" algn="ctr">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REAL </a:t>
            </a:r>
            <a:r>
              <a:rPr lang="en-US" b="1" i="0" dirty="0" smtClean="0">
                <a:solidFill>
                  <a:srgbClr val="0F0F0F"/>
                </a:solidFill>
                <a:effectLst/>
                <a:latin typeface="Times New Roman" panose="02020603050405020304" pitchFamily="18" charset="0"/>
                <a:cs typeface="Times New Roman" panose="02020603050405020304" pitchFamily="18" charset="0"/>
              </a:rPr>
              <a:t>ESTATE DATA ANALSIS USING EXCEL</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  </a:t>
            </a:r>
            <a:r>
              <a:rPr lang="en-US" sz="2400" b="1" dirty="0" smtClean="0"/>
              <a:t>:	RAGUL.K</a:t>
            </a:r>
            <a:endParaRPr lang="en-US" sz="2400" b="1" dirty="0"/>
          </a:p>
          <a:p>
            <a:r>
              <a:rPr lang="en-US" sz="2400" b="1" dirty="0"/>
              <a:t>REGISTER </a:t>
            </a:r>
            <a:r>
              <a:rPr lang="en-US" sz="2400" b="1" dirty="0" smtClean="0"/>
              <a:t>NO.       :	422200019</a:t>
            </a:r>
            <a:endParaRPr lang="en-US" sz="2400" b="1" dirty="0"/>
          </a:p>
          <a:p>
            <a:r>
              <a:rPr lang="en-US" sz="2400" b="1" dirty="0"/>
              <a:t>DEPARTMENT      </a:t>
            </a:r>
            <a:r>
              <a:rPr lang="en-US" sz="2400" b="1" dirty="0" smtClean="0"/>
              <a:t>:	III.B.COM (ISM</a:t>
            </a:r>
            <a:r>
              <a:rPr lang="en-US" sz="2400" b="1" dirty="0"/>
              <a:t>)</a:t>
            </a:r>
          </a:p>
          <a:p>
            <a:r>
              <a:rPr lang="en-US" sz="2400" b="1" dirty="0"/>
              <a:t>COLLEGE               </a:t>
            </a:r>
            <a:r>
              <a:rPr lang="en-US" sz="2400" b="1" dirty="0" smtClean="0"/>
              <a:t>:	S.I.V.E.T. COLLEGE-103 </a:t>
            </a:r>
            <a:endParaRPr lang="en-US" sz="2400" b="1" dirty="0"/>
          </a:p>
          <a:p>
            <a:r>
              <a:rPr lang="en-US" sz="2400" dirty="0"/>
              <a:t>           </a:t>
            </a:r>
            <a:endParaRPr lang="en-IN" sz="2400" dirty="0"/>
          </a:p>
        </p:txBody>
      </p:sp>
      <p:sp>
        <p:nvSpPr>
          <p:cNvPr id="10" name="AutoShape 2" descr="Tamil Nadu Apex Skill Development ..."/>
          <p:cNvSpPr>
            <a:spLocks noChangeAspect="1" noChangeArrowheads="1"/>
          </p:cNvSpPr>
          <p:nvPr/>
        </p:nvSpPr>
        <p:spPr bwMode="auto">
          <a:xfrm>
            <a:off x="155574" y="-144463"/>
            <a:ext cx="1949449" cy="19732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p:cNvPicPr>
            <a:picLocks noChangeAspect="1"/>
          </p:cNvPicPr>
          <p:nvPr/>
        </p:nvPicPr>
        <p:blipFill>
          <a:blip r:embed="rId4"/>
          <a:stretch>
            <a:fillRect/>
          </a:stretch>
        </p:blipFill>
        <p:spPr>
          <a:xfrm>
            <a:off x="1219502" y="347490"/>
            <a:ext cx="1771041" cy="1126339"/>
          </a:xfrm>
          <a:prstGeom prst="rect">
            <a:avLst/>
          </a:prstGeom>
        </p:spPr>
      </p:pic>
      <p:pic>
        <p:nvPicPr>
          <p:cNvPr id="1030" name="Picture 6" descr="University of Madras | Chenna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3926" y="401622"/>
            <a:ext cx="1748582" cy="12934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6"/>
          <a:stretch>
            <a:fillRect/>
          </a:stretch>
        </p:blipFill>
        <p:spPr>
          <a:xfrm>
            <a:off x="3566075" y="238618"/>
            <a:ext cx="1562318" cy="1313221"/>
          </a:xfrm>
          <a:prstGeom prst="rect">
            <a:avLst/>
          </a:prstGeom>
        </p:spPr>
      </p:pic>
      <p:pic>
        <p:nvPicPr>
          <p:cNvPr id="1032" name="Picture 8" descr="S.I.V.E.T COLLE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0411" y="472065"/>
            <a:ext cx="1695576" cy="11575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xmlns="" id="{89DCADEE-5C4F-3F46-0869-958ACE9535E8}"/>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xmlns="" id="{1F63B592-7F11-84B3-F8D0-A7CCB8847ED7}"/>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4" name="Rectangle 3"/>
          <p:cNvSpPr/>
          <p:nvPr/>
        </p:nvSpPr>
        <p:spPr>
          <a:xfrm>
            <a:off x="739775" y="1371600"/>
            <a:ext cx="8404225" cy="1938992"/>
          </a:xfrm>
          <a:prstGeom prst="rect">
            <a:avLst/>
          </a:prstGeom>
        </p:spPr>
        <p:txBody>
          <a:bodyPr wrap="square">
            <a:spAutoFit/>
          </a:bodyPr>
          <a:lstStyle/>
          <a:p>
            <a:pPr algn="just"/>
            <a:r>
              <a:rPr lang="en-US" sz="2400" dirty="0"/>
              <a:t>Real estate modeling involves creating representations or simulations of real estate markets, properties, or investments to help with decision-making. These models can be used for various purposes, including valuation, investment analysis, risk assessment, and strategic planning.</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3074" name="Picture 2" descr="2020 Real Estate Assessment Results - GRES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1295401"/>
            <a:ext cx="6400800" cy="51381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1" y="304800"/>
            <a:ext cx="4114800" cy="492443"/>
          </a:xfrm>
        </p:spPr>
        <p:txBody>
          <a:bodyPr/>
          <a:lstStyle/>
          <a:p>
            <a:r>
              <a:rPr lang="en-IN" dirty="0" smtClean="0"/>
              <a:t>CONCLUSION</a:t>
            </a:r>
            <a:endParaRPr lang="en-IN" dirty="0"/>
          </a:p>
        </p:txBody>
      </p:sp>
      <p:sp>
        <p:nvSpPr>
          <p:cNvPr id="3" name="Subtitle 2"/>
          <p:cNvSpPr>
            <a:spLocks noGrp="1"/>
          </p:cNvSpPr>
          <p:nvPr>
            <p:ph type="subTitle" idx="4"/>
          </p:nvPr>
        </p:nvSpPr>
        <p:spPr>
          <a:xfrm>
            <a:off x="304802" y="990600"/>
            <a:ext cx="8915398" cy="2657058"/>
          </a:xfrm>
        </p:spPr>
        <p:txBody>
          <a:bodyPr/>
          <a:lstStyle/>
          <a:p>
            <a:pPr algn="just"/>
            <a:r>
              <a:rPr lang="en-US" sz="2400" dirty="0"/>
              <a:t>Smart property matching platform improve the entire real estate ecosystem by making the search, buying, and under renting process more intuitive, data-driven, and customer centric. This platform stand to be an essential tool for modernizing real estate operations and enhancing overall efficiency</a:t>
            </a:r>
          </a:p>
          <a:p>
            <a:endParaRPr lang="en-IN" dirty="0"/>
          </a:p>
        </p:txBody>
      </p:sp>
    </p:spTree>
    <p:extLst>
      <p:ext uri="{BB962C8B-B14F-4D97-AF65-F5344CB8AC3E}">
        <p14:creationId xmlns:p14="http://schemas.microsoft.com/office/powerpoint/2010/main" val="346132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1" name="Picture 20"/>
          <p:cNvPicPr>
            <a:picLocks noChangeAspect="1"/>
          </p:cNvPicPr>
          <p:nvPr/>
        </p:nvPicPr>
        <p:blipFill>
          <a:blip r:embed="rId4"/>
          <a:stretch>
            <a:fillRect/>
          </a:stretch>
        </p:blipFill>
        <p:spPr>
          <a:xfrm>
            <a:off x="348784" y="352002"/>
            <a:ext cx="9377080" cy="6006337"/>
          </a:xfrm>
          <a:prstGeom prst="rect">
            <a:avLst/>
          </a:prstGeom>
          <a:ln>
            <a:noFill/>
          </a:ln>
          <a:effectLst>
            <a:softEdge rad="112500"/>
          </a:effectLst>
        </p:spPr>
      </p:pic>
      <p:sp>
        <p:nvSpPr>
          <p:cNvPr id="25" name="Title 24"/>
          <p:cNvSpPr>
            <a:spLocks noGrp="1"/>
          </p:cNvSpPr>
          <p:nvPr>
            <p:ph type="title"/>
          </p:nvPr>
        </p:nvSpPr>
        <p:spPr>
          <a:xfrm>
            <a:off x="762001" y="762000"/>
            <a:ext cx="10021874" cy="1310862"/>
          </a:xfrm>
        </p:spPr>
        <p:txBody>
          <a:bodyPr/>
          <a:lstStyle/>
          <a:p>
            <a:r>
              <a:rPr lang="en-US" sz="2000" dirty="0" smtClean="0">
                <a:solidFill>
                  <a:srgbClr val="0F0F0F"/>
                </a:solidFill>
                <a:latin typeface="Times New Roman" panose="02020603050405020304" pitchFamily="18" charset="0"/>
                <a:cs typeface="Times New Roman" panose="02020603050405020304" pitchFamily="18" charset="0"/>
              </a:rPr>
              <a:t>REAL ESTATE DATA ANALYSIS USING EXCEL</a:t>
            </a:r>
            <a:r>
              <a:rPr lang="en-IN" sz="3200" dirty="0">
                <a:solidFill>
                  <a:srgbClr val="7030A0"/>
                </a:solidFill>
                <a:latin typeface="Times New Roman" panose="02020603050405020304" pitchFamily="18" charset="0"/>
                <a:cs typeface="Times New Roman" panose="02020603050405020304" pitchFamily="18" charset="0"/>
              </a:rPr>
              <a:t/>
            </a:r>
            <a:br>
              <a:rPr lang="en-IN" sz="3200" dirty="0">
                <a:solidFill>
                  <a:srgbClr val="7030A0"/>
                </a:solidFill>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10800000" flipV="1">
            <a:off x="676273" y="1643426"/>
            <a:ext cx="7315201" cy="32575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a:ln>
            <a:solidFill>
              <a:schemeClr val="bg1"/>
            </a:solidFill>
          </a:ln>
        </p:spPr>
        <p:txBody>
          <a:bodyPr wrap="square" lIns="0" tIns="0" rIns="0" bIns="0" rtlCol="0"/>
          <a:lstStyle/>
          <a:p>
            <a:endParaRPr lang="en-US" dirty="0" smtClean="0"/>
          </a:p>
          <a:p>
            <a:pPr marL="285750" indent="-285750">
              <a:buFont typeface="Wingdings" panose="05000000000000000000" pitchFamily="2" charset="2"/>
              <a:buChar char="v"/>
            </a:pPr>
            <a:r>
              <a:rPr lang="en-US" dirty="0" smtClean="0"/>
              <a:t>Buyers</a:t>
            </a:r>
            <a:r>
              <a:rPr lang="en-US" dirty="0"/>
              <a:t>, sellers, and renters struggle to find properties matching their preferences</a:t>
            </a:r>
            <a:r>
              <a:rPr lang="en-US" dirty="0" smtClean="0"/>
              <a: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Existing </a:t>
            </a:r>
            <a:r>
              <a:rPr lang="en-US" dirty="0"/>
              <a:t>property listing platforms are time-consuming and often yield irrelevant results</a:t>
            </a:r>
            <a:r>
              <a:rPr lang="en-US" dirty="0" smtClean="0"/>
              <a: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The </a:t>
            </a:r>
            <a:r>
              <a:rPr lang="en-US" dirty="0"/>
              <a:t>absence of a smart, tailored property matching system causes frustration</a:t>
            </a:r>
            <a:r>
              <a:rPr lang="en-US" dirty="0" smtClean="0"/>
              <a: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Inefficiencies </a:t>
            </a:r>
            <a:r>
              <a:rPr lang="en-US" dirty="0"/>
              <a:t>in the process impact users' decision-making.</a:t>
            </a:r>
            <a:endParaRPr lang="en-US"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17137" y="230060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itle 13">
            <a:extLst>
              <a:ext uri="{FF2B5EF4-FFF2-40B4-BE49-F238E27FC236}">
                <a16:creationId xmlns:a16="http://schemas.microsoft.com/office/drawing/2014/main" xmlns="" id="{3EE3A258-5AFA-E729-1656-BB1DBDA74BE9}"/>
              </a:ext>
            </a:extLst>
          </p:cNvPr>
          <p:cNvSpPr>
            <a:spLocks noGrp="1"/>
          </p:cNvSpPr>
          <p:nvPr>
            <p:ph type="title"/>
          </p:nvPr>
        </p:nvSpPr>
        <p:spPr/>
        <p:txBody>
          <a:bodyPr/>
          <a:lstStyle/>
          <a:p>
            <a:pPr algn="ctr"/>
            <a:r>
              <a:rPr lang="en-US" dirty="0"/>
              <a:t>PROJECT OVERVIEW </a:t>
            </a:r>
          </a:p>
        </p:txBody>
      </p:sp>
      <p:sp>
        <p:nvSpPr>
          <p:cNvPr id="17" name="TextBox 16">
            <a:extLst>
              <a:ext uri="{FF2B5EF4-FFF2-40B4-BE49-F238E27FC236}">
                <a16:creationId xmlns:a16="http://schemas.microsoft.com/office/drawing/2014/main" xmlns="" id="{F9B31404-311D-1D28-E8C8-3D94477802BE}"/>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18" name="TextBox 17">
            <a:extLst>
              <a:ext uri="{FF2B5EF4-FFF2-40B4-BE49-F238E27FC236}">
                <a16:creationId xmlns:a16="http://schemas.microsoft.com/office/drawing/2014/main" xmlns="" id="{82EE7F3B-7FA6-137C-C3C4-818158F787C9}"/>
              </a:ext>
            </a:extLst>
          </p:cNvPr>
          <p:cNvSpPr txBox="1"/>
          <p:nvPr/>
        </p:nvSpPr>
        <p:spPr>
          <a:xfrm>
            <a:off x="755332" y="1360395"/>
            <a:ext cx="7931468" cy="3416320"/>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objective of this project is to create a data driven play form that enhances the process of matching potential buyers and renters with real estate properties .The platform aims to streamline property searchers, improve agent client communication, and provide real time insights into market trends .This will help real estate agents and agencies optimize their processes while offering a more personalized and efficient property search experience to clients.</a:t>
            </a:r>
          </a:p>
          <a:p>
            <a:pPr algn="l"/>
            <a:endParaRPr lang="en-US" dirty="0"/>
          </a:p>
          <a:p>
            <a:pPr algn="l"/>
            <a:endParaRPr lang="en-US" dirty="0"/>
          </a:p>
          <a:p>
            <a:pPr algn="l"/>
            <a:endParaRPr lang="en-US" dirty="0"/>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flipH="1">
            <a:off x="1905000" y="990600"/>
            <a:ext cx="4855034" cy="497560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marL="285750" indent="-285750">
              <a:buFont typeface="Arial" panose="020B0604020202020204" pitchFamily="34" charset="0"/>
              <a:buChar char="•"/>
            </a:pPr>
            <a:r>
              <a:rPr lang="en-US" sz="2400" dirty="0"/>
              <a:t>Home buyers </a:t>
            </a:r>
          </a:p>
          <a:p>
            <a:pPr marL="285750" indent="-285750">
              <a:buFont typeface="Arial" panose="020B0604020202020204" pitchFamily="34" charset="0"/>
              <a:buChar char="•"/>
            </a:pPr>
            <a:r>
              <a:rPr lang="en-US" sz="2400" dirty="0"/>
              <a:t>renters </a:t>
            </a:r>
          </a:p>
          <a:p>
            <a:pPr marL="285750" indent="-285750">
              <a:buFont typeface="Arial" panose="020B0604020202020204" pitchFamily="34" charset="0"/>
              <a:buChar char="•"/>
            </a:pPr>
            <a:r>
              <a:rPr lang="en-US" sz="2400" dirty="0"/>
              <a:t>real estate agents and brokers</a:t>
            </a:r>
          </a:p>
          <a:p>
            <a:pPr marL="285750" indent="-285750">
              <a:buFont typeface="Arial" panose="020B0604020202020204" pitchFamily="34" charset="0"/>
              <a:buChar char="•"/>
            </a:pPr>
            <a:r>
              <a:rPr lang="en-US" sz="2400" dirty="0"/>
              <a:t> real estate investors</a:t>
            </a:r>
          </a:p>
          <a:p>
            <a:pPr marL="285750" indent="-285750">
              <a:buFont typeface="Arial" panose="020B0604020202020204" pitchFamily="34" charset="0"/>
              <a:buChar char="•"/>
            </a:pPr>
            <a:r>
              <a:rPr lang="en-US" sz="2400" dirty="0"/>
              <a:t> property developers</a:t>
            </a:r>
          </a:p>
          <a:p>
            <a:pPr marL="285750" indent="-285750">
              <a:buFont typeface="Arial" panose="020B0604020202020204" pitchFamily="34" charset="0"/>
              <a:buChar char="•"/>
            </a:pPr>
            <a:r>
              <a:rPr lang="en-US" sz="2400" dirty="0"/>
              <a:t> landlords and property owners</a:t>
            </a:r>
          </a:p>
          <a:p>
            <a:pPr marL="285750" indent="-285750">
              <a:buFont typeface="Arial" panose="020B0604020202020204" pitchFamily="34" charset="0"/>
              <a:buChar char="•"/>
            </a:pPr>
            <a:r>
              <a:rPr lang="en-US" sz="2400" dirty="0"/>
              <a:t> tenants </a:t>
            </a:r>
          </a:p>
          <a:p>
            <a:pPr marL="285750" indent="-285750">
              <a:buFont typeface="Arial" panose="020B0604020202020204" pitchFamily="34" charset="0"/>
              <a:buChar char="•"/>
            </a:pPr>
            <a:r>
              <a:rPr lang="en-US" sz="2400" dirty="0"/>
              <a:t>property managers</a:t>
            </a:r>
          </a:p>
          <a:p>
            <a:pPr marL="285750" indent="-285750">
              <a:buFont typeface="Arial" panose="020B0604020202020204" pitchFamily="34" charset="0"/>
              <a:buChar char="•"/>
            </a:pPr>
            <a:r>
              <a:rPr lang="en-US" sz="2400" dirty="0"/>
              <a:t>real estate technology providers </a:t>
            </a:r>
          </a:p>
          <a:p>
            <a:pPr marL="285750" indent="-285750">
              <a:buFont typeface="Arial" panose="020B0604020202020204" pitchFamily="34" charset="0"/>
              <a:buChar char="•"/>
            </a:pPr>
            <a:r>
              <a:rPr lang="en-US" sz="2400" dirty="0"/>
              <a:t>banks and mortgage lenders </a:t>
            </a:r>
          </a:p>
          <a:p>
            <a:pPr marL="285750" indent="-285750">
              <a:buFont typeface="Arial" panose="020B0604020202020204" pitchFamily="34" charset="0"/>
              <a:buChar char="•"/>
            </a:pPr>
            <a:r>
              <a:rPr lang="en-US" sz="2400" dirty="0"/>
              <a:t>real estate analyst</a:t>
            </a:r>
          </a:p>
          <a:p>
            <a:pPr marL="285750" indent="-285750">
              <a:buFont typeface="Arial" panose="020B0604020202020204" pitchFamily="34" charset="0"/>
              <a:buChar char="•"/>
            </a:pPr>
            <a:r>
              <a:rPr lang="en-US" sz="2400" dirty="0"/>
              <a:t> insurance providers </a:t>
            </a:r>
          </a:p>
          <a:p>
            <a:pPr marL="285750" indent="-285750">
              <a:buFont typeface="Arial" panose="020B0604020202020204" pitchFamily="34" charset="0"/>
              <a:buChar char="•"/>
            </a:pPr>
            <a:r>
              <a:rPr lang="en-US" sz="2400" dirty="0"/>
              <a:t>Government and regulatory bodies </a:t>
            </a:r>
          </a:p>
          <a:p>
            <a:pPr marL="285750" indent="-285750">
              <a:buFont typeface="Arial" panose="020B0604020202020204" pitchFamily="34" charset="0"/>
              <a:buChar char="•"/>
            </a:pPr>
            <a:r>
              <a:rPr lang="en-US" sz="2400" dirty="0"/>
              <a:t>architects and designers</a:t>
            </a:r>
            <a:endParaRPr sz="2400"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00025"/>
            <a:ext cx="5180647"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flipH="1">
            <a:off x="2971800" y="1905000"/>
            <a:ext cx="6629400" cy="2819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sz="2800" dirty="0">
                <a:latin typeface="Times New Roman" panose="02020603050405020304" pitchFamily="18" charset="0"/>
                <a:cs typeface="Times New Roman" panose="02020603050405020304" pitchFamily="18" charset="0"/>
              </a:rPr>
              <a:t>Our smart real estate property matching platform is a comprehensive, AI-driven tool designed to revolutionize the properties search and matching process. It leverages advanced machine learning algorithms, real time data analytics, and intuitive user interfaces to streamline property discovery, enhance user experience and empower real estate professionals with actionable insights.</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smtClean="0"/>
              <a:t>DATA SET DESCRIPITON</a:t>
            </a:r>
            <a:endParaRPr lang="en-IN" dirty="0"/>
          </a:p>
        </p:txBody>
      </p:sp>
      <p:sp>
        <p:nvSpPr>
          <p:cNvPr id="3" name="TextBox 2">
            <a:extLst>
              <a:ext uri="{FF2B5EF4-FFF2-40B4-BE49-F238E27FC236}">
                <a16:creationId xmlns:a16="http://schemas.microsoft.com/office/drawing/2014/main" xmlns="" id="{18A936AD-DA2C-2D1E-23B2-5A8AE5368E21}"/>
              </a:ext>
            </a:extLst>
          </p:cNvPr>
          <p:cNvSpPr txBox="1"/>
          <p:nvPr/>
        </p:nvSpPr>
        <p:spPr>
          <a:xfrm>
            <a:off x="1981200" y="1600200"/>
            <a:ext cx="7253447" cy="3816429"/>
          </a:xfrm>
          <a:prstGeom prst="rect">
            <a:avLst/>
          </a:prstGeom>
          <a:noFill/>
        </p:spPr>
        <p:txBody>
          <a:bodyPr wrap="square" rtlCol="0">
            <a:spAutoFit/>
          </a:bodyPr>
          <a:lstStyle/>
          <a:p>
            <a:pPr marL="342900" indent="-342900" algn="l">
              <a:buFont typeface="+mj-lt"/>
              <a:buAutoNum type="arabicPeriod"/>
            </a:pPr>
            <a:r>
              <a:rPr lang="en-US" sz="2800" dirty="0">
                <a:latin typeface="Times New Roman" panose="02020603050405020304" pitchFamily="18" charset="0"/>
                <a:cs typeface="Times New Roman" panose="02020603050405020304" pitchFamily="18" charset="0"/>
              </a:rPr>
              <a:t>Property listings dataset </a:t>
            </a:r>
          </a:p>
          <a:p>
            <a:pPr marL="342900" indent="-342900" algn="l">
              <a:buFont typeface="+mj-lt"/>
              <a:buAutoNum type="arabicPeriod"/>
            </a:pPr>
            <a:r>
              <a:rPr lang="en-US" sz="2800" dirty="0">
                <a:latin typeface="Times New Roman" panose="02020603050405020304" pitchFamily="18" charset="0"/>
                <a:cs typeface="Times New Roman" panose="02020603050405020304" pitchFamily="18" charset="0"/>
              </a:rPr>
              <a:t>Market data dataset</a:t>
            </a:r>
          </a:p>
          <a:p>
            <a:pPr marL="342900" indent="-342900" algn="l">
              <a:buFont typeface="+mj-lt"/>
              <a:buAutoNum type="arabicPeriod"/>
            </a:pPr>
            <a:r>
              <a:rPr lang="en-US" sz="2800" dirty="0">
                <a:latin typeface="Times New Roman" panose="02020603050405020304" pitchFamily="18" charset="0"/>
                <a:cs typeface="Times New Roman" panose="02020603050405020304" pitchFamily="18" charset="0"/>
              </a:rPr>
              <a:t>User data dataset</a:t>
            </a:r>
          </a:p>
          <a:p>
            <a:pPr marL="342900" indent="-342900" algn="l">
              <a:buFont typeface="+mj-lt"/>
              <a:buAutoNum type="arabicPeriod"/>
            </a:pPr>
            <a:r>
              <a:rPr lang="en-US" sz="2800" dirty="0">
                <a:latin typeface="Times New Roman" panose="02020603050405020304" pitchFamily="18" charset="0"/>
                <a:cs typeface="Times New Roman" panose="02020603050405020304" pitchFamily="18" charset="0"/>
              </a:rPr>
              <a:t>Geographic and demographic data dataset </a:t>
            </a:r>
          </a:p>
          <a:p>
            <a:pPr marL="342900" indent="-342900" algn="l">
              <a:buFont typeface="+mj-lt"/>
              <a:buAutoNum type="arabicPeriod"/>
            </a:pPr>
            <a:r>
              <a:rPr lang="en-US" sz="2800" dirty="0">
                <a:latin typeface="Times New Roman" panose="02020603050405020304" pitchFamily="18" charset="0"/>
                <a:cs typeface="Times New Roman" panose="02020603050405020304" pitchFamily="18" charset="0"/>
              </a:rPr>
              <a:t>Transaction data dataset </a:t>
            </a:r>
          </a:p>
          <a:p>
            <a:pPr marL="342900" indent="-342900" algn="l">
              <a:buFont typeface="+mj-lt"/>
              <a:buAutoNum type="arabicPeriod"/>
            </a:pPr>
            <a:r>
              <a:rPr lang="en-US" sz="2800" dirty="0">
                <a:latin typeface="Times New Roman" panose="02020603050405020304" pitchFamily="18" charset="0"/>
                <a:cs typeface="Times New Roman" panose="02020603050405020304" pitchFamily="18" charset="0"/>
              </a:rPr>
              <a:t>Rental data dataset </a:t>
            </a:r>
          </a:p>
          <a:p>
            <a:pPr marL="342900" indent="-342900" algn="l">
              <a:buFont typeface="+mj-lt"/>
              <a:buAutoNum type="arabicPeriod"/>
            </a:pPr>
            <a:r>
              <a:rPr lang="en-US" sz="2800" dirty="0">
                <a:latin typeface="Times New Roman" panose="02020603050405020304" pitchFamily="18" charset="0"/>
                <a:cs typeface="Times New Roman" panose="02020603050405020304" pitchFamily="18" charset="0"/>
              </a:rPr>
              <a:t>Agent and broker data dataset </a:t>
            </a:r>
          </a:p>
          <a:p>
            <a:pPr marL="342900" indent="-342900" algn="l">
              <a:buFont typeface="+mj-lt"/>
              <a:buAutoNum type="arabicPeriod"/>
            </a:pPr>
            <a:r>
              <a:rPr lang="en-US" sz="2800" dirty="0">
                <a:latin typeface="Times New Roman" panose="02020603050405020304" pitchFamily="18" charset="0"/>
                <a:cs typeface="Times New Roman" panose="02020603050405020304" pitchFamily="18" charset="0"/>
              </a:rPr>
              <a:t>Economic and regulatory data dataset </a:t>
            </a:r>
          </a:p>
          <a:p>
            <a:pPr marL="342900" indent="-342900" algn="l">
              <a:buFont typeface="+mj-lt"/>
              <a:buAutoNum type="arabicPeriod"/>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flipH="1" flipV="1">
            <a:off x="2533650" y="1739847"/>
            <a:ext cx="6819900" cy="3295908"/>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endParaRPr dirty="0"/>
          </a:p>
        </p:txBody>
      </p:sp>
      <p:sp>
        <p:nvSpPr>
          <p:cNvPr id="5" name="object 5"/>
          <p:cNvSpPr/>
          <p:nvPr/>
        </p:nvSpPr>
        <p:spPr>
          <a:xfrm flipH="1" flipV="1">
            <a:off x="2884610" y="1739845"/>
            <a:ext cx="6194451" cy="387086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639252" y="1155476"/>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498991" y="2121007"/>
            <a:ext cx="8305800" cy="3108543"/>
          </a:xfrm>
          <a:prstGeom prst="rect">
            <a:avLst/>
          </a:prstGeom>
          <a:noFill/>
        </p:spPr>
        <p:txBody>
          <a:bodyPr wrap="square" rtlCol="0">
            <a:spAutoFit/>
          </a:bodyPr>
          <a:lstStyle/>
          <a:p>
            <a:pPr algn="just"/>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800" dirty="0" smtClean="0">
                <a:latin typeface="Times New Roman" panose="02020603050405020304" pitchFamily="18" charset="0"/>
                <a:cs typeface="Times New Roman" panose="02020603050405020304" pitchFamily="18" charset="0"/>
              </a:rPr>
              <a:t>Hyper </a:t>
            </a:r>
            <a:r>
              <a:rPr lang="en-US" sz="2800" dirty="0" err="1">
                <a:latin typeface="Times New Roman" panose="02020603050405020304" pitchFamily="18" charset="0"/>
                <a:cs typeface="Times New Roman" panose="02020603050405020304" pitchFamily="18" charset="0"/>
              </a:rPr>
              <a:t>personalised</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property </a:t>
            </a:r>
            <a:r>
              <a:rPr lang="en-US" sz="2800" dirty="0">
                <a:latin typeface="Times New Roman" panose="02020603050405020304" pitchFamily="18" charset="0"/>
                <a:cs typeface="Times New Roman" panose="02020603050405020304" pitchFamily="18" charset="0"/>
              </a:rPr>
              <a:t>recommendations</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Real time market insights and predictive analytics </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Intuitive and interactive user experience </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Advanced filtering and search capabilities </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Seamless integration with </a:t>
            </a:r>
            <a:r>
              <a:rPr lang="en-US" sz="2800" dirty="0" err="1">
                <a:latin typeface="Times New Roman" panose="02020603050405020304" pitchFamily="18" charset="0"/>
                <a:cs typeface="Times New Roman" panose="02020603050405020304" pitchFamily="18" charset="0"/>
              </a:rPr>
              <a:t>proptech</a:t>
            </a:r>
            <a:r>
              <a:rPr lang="en-US" sz="2800" dirty="0">
                <a:latin typeface="Times New Roman" panose="02020603050405020304" pitchFamily="18" charset="0"/>
                <a:cs typeface="Times New Roman" panose="02020603050405020304" pitchFamily="18" charset="0"/>
              </a:rPr>
              <a:t> solutions </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Enhanced Agent and broker tools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455</Words>
  <Application>Microsoft Office PowerPoint</Application>
  <PresentationFormat>Widescreen</PresentationFormat>
  <Paragraphs>83</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REAL ESTATE DATA ANALSIS USING EXCEL</vt:lpstr>
      <vt:lpstr>REAL ESTATE DATA ANALYSIS USING EXCEL </vt:lpstr>
      <vt:lpstr>AGENDA</vt:lpstr>
      <vt:lpstr>PROBLEM STATEMENT</vt:lpstr>
      <vt:lpstr>PROJECT OVERVIEW </vt:lpstr>
      <vt:lpstr>WHO ARE THE END USERS?</vt:lpstr>
      <vt:lpstr>OUR SOLUTION AND ITS VALUE PROPOSITION</vt:lpstr>
      <vt:lpstr>DATA SET DESCRIPITON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28</cp:revision>
  <dcterms:created xsi:type="dcterms:W3CDTF">2024-03-29T15:07:22Z</dcterms:created>
  <dcterms:modified xsi:type="dcterms:W3CDTF">2024-09-16T07:30:59Z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