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3BBE9"/>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1" d="100"/>
          <a:sy n="71" d="100"/>
        </p:scale>
        <p:origin x="1032" y="48"/>
      </p:cViewPr>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5"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6"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08-04-2024</a:t>
            </a:fld>
            <a:endParaRPr lang="en-IN"/>
          </a:p>
        </p:txBody>
      </p:sp>
      <p:sp>
        <p:nvSpPr>
          <p:cNvPr id="1048687"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8"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9"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90"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4/8/2024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50" name="Title 1"/>
          <p:cNvSpPr>
            <a:spLocks noGrp="1"/>
          </p:cNvSpPr>
          <p:nvPr>
            <p:ph type="title"/>
          </p:nvPr>
        </p:nvSpPr>
        <p:spPr>
          <a:xfrm>
            <a:off x="581192" y="702156"/>
            <a:ext cx="11029616" cy="1013800"/>
          </a:xfrm>
        </p:spPr>
        <p:txBody>
          <a:bodyPr/>
          <a:p>
            <a:r>
              <a:rPr lang="en-US"/>
              <a:t>Click to edit Master title style</a:t>
            </a:r>
          </a:p>
        </p:txBody>
      </p:sp>
      <p:sp>
        <p:nvSpPr>
          <p:cNvPr id="1048651"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3"/>
          <p:cNvSpPr>
            <a:spLocks noGrp="1"/>
          </p:cNvSpPr>
          <p:nvPr>
            <p:ph type="dt" sz="half" idx="10"/>
          </p:nvPr>
        </p:nvSpPr>
        <p:spPr/>
        <p:txBody>
          <a:bodyPr/>
          <a:p>
            <a:fld id="{2CED4963-E985-44C4-B8C4-FDD613B7C2F8}" type="datetime1">
              <a:rPr lang="en-US" smtClean="0"/>
              <a:t>4/8/2024</a:t>
            </a:fld>
            <a:endParaRPr lang="en-US"/>
          </a:p>
        </p:txBody>
      </p:sp>
      <p:sp>
        <p:nvSpPr>
          <p:cNvPr id="1048653" name="Footer Placeholder 4"/>
          <p:cNvSpPr>
            <a:spLocks noGrp="1"/>
          </p:cNvSpPr>
          <p:nvPr>
            <p:ph type="ftr" sz="quarter" idx="11"/>
          </p:nvPr>
        </p:nvSpPr>
        <p:spPr>
          <a:xfrm>
            <a:off x="581192" y="6423914"/>
            <a:ext cx="6917210" cy="365125"/>
          </a:xfrm>
          <a:prstGeom prst="rect"/>
        </p:spPr>
        <p:txBody>
          <a:bodyPr/>
          <a:p>
            <a:endParaRPr lang="en-US"/>
          </a:p>
        </p:txBody>
      </p:sp>
      <p:sp>
        <p:nvSpPr>
          <p:cNvPr id="104865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5"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6"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7"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9"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0"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41" name="Date Placeholder 10"/>
          <p:cNvSpPr>
            <a:spLocks noGrp="1"/>
          </p:cNvSpPr>
          <p:nvPr>
            <p:ph type="dt" sz="half" idx="10"/>
          </p:nvPr>
        </p:nvSpPr>
        <p:spPr/>
        <p:txBody>
          <a:bodyPr/>
          <a:p>
            <a:fld id="{ED291B17-9318-49DB-B28B-6E5994AE9581}" type="datetime1">
              <a:rPr lang="en-US" smtClean="0"/>
              <a:t>4/8/2024</a:t>
            </a:fld>
            <a:endParaRPr lang="en-US"/>
          </a:p>
        </p:txBody>
      </p:sp>
      <p:sp>
        <p:nvSpPr>
          <p:cNvPr id="1048642"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5"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6"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7"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8" name="Date Placeholder 6"/>
          <p:cNvSpPr>
            <a:spLocks noGrp="1"/>
          </p:cNvSpPr>
          <p:nvPr>
            <p:ph type="dt" sz="half" idx="10"/>
          </p:nvPr>
        </p:nvSpPr>
        <p:spPr/>
        <p:txBody>
          <a:bodyPr/>
          <a:p>
            <a:fld id="{B2497495-0637-405E-AE64-5CC7506D51F5}" type="datetime1">
              <a:rPr lang="en-US" smtClean="0"/>
              <a:t>4/8/2024</a:t>
            </a:fld>
            <a:endParaRPr lang="en-US"/>
          </a:p>
        </p:txBody>
      </p:sp>
      <p:sp>
        <p:nvSpPr>
          <p:cNvPr id="1048659" name="Footer Placeholder 8"/>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61" name="Title 1"/>
          <p:cNvSpPr>
            <a:spLocks noGrp="1"/>
          </p:cNvSpPr>
          <p:nvPr>
            <p:ph type="title"/>
          </p:nvPr>
        </p:nvSpPr>
        <p:spPr>
          <a:xfrm>
            <a:off x="581193" y="729658"/>
            <a:ext cx="11029616" cy="492855"/>
          </a:xfrm>
        </p:spPr>
        <p:txBody>
          <a:bodyPr/>
          <a:p>
            <a:r>
              <a:rPr lang="en-US"/>
              <a:t>Click to edit Master title style</a:t>
            </a:r>
          </a:p>
        </p:txBody>
      </p:sp>
      <p:sp>
        <p:nvSpPr>
          <p:cNvPr id="1048662"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Date Placeholder 4"/>
          <p:cNvSpPr>
            <a:spLocks noGrp="1"/>
          </p:cNvSpPr>
          <p:nvPr>
            <p:ph type="dt" sz="half" idx="10"/>
          </p:nvPr>
        </p:nvSpPr>
        <p:spPr/>
        <p:txBody>
          <a:bodyPr/>
          <a:p>
            <a:fld id="{7BFFD690-9426-415D-8B65-26881E07B2D4}" type="datetime1">
              <a:rPr lang="en-US" smtClean="0"/>
              <a:t>4/8/2024</a:t>
            </a:fld>
            <a:endParaRPr lang="en-US"/>
          </a:p>
        </p:txBody>
      </p:sp>
      <p:sp>
        <p:nvSpPr>
          <p:cNvPr id="1048665" name="Footer Placeholder 5"/>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7" name="Title 1"/>
          <p:cNvSpPr>
            <a:spLocks noGrp="1"/>
          </p:cNvSpPr>
          <p:nvPr>
            <p:ph type="title"/>
          </p:nvPr>
        </p:nvSpPr>
        <p:spPr>
          <a:xfrm>
            <a:off x="581193" y="729658"/>
            <a:ext cx="11029616" cy="988332"/>
          </a:xfrm>
        </p:spPr>
        <p:txBody>
          <a:bodyPr/>
          <a:p>
            <a:r>
              <a:rPr lang="en-US"/>
              <a:t>Click to edit Master title style</a:t>
            </a:r>
          </a:p>
        </p:txBody>
      </p:sp>
      <p:sp>
        <p:nvSpPr>
          <p:cNvPr id="1048668"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71"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Date Placeholder 6"/>
          <p:cNvSpPr>
            <a:spLocks noGrp="1"/>
          </p:cNvSpPr>
          <p:nvPr>
            <p:ph type="dt" sz="half" idx="10"/>
          </p:nvPr>
        </p:nvSpPr>
        <p:spPr/>
        <p:txBody>
          <a:bodyPr/>
          <a:p>
            <a:fld id="{04C4989A-474C-40DE-95B9-011C28B71673}" type="datetime1">
              <a:rPr lang="en-US" smtClean="0"/>
              <a:t>4/8/2024</a:t>
            </a:fld>
            <a:endParaRPr lang="en-US"/>
          </a:p>
        </p:txBody>
      </p:sp>
      <p:sp>
        <p:nvSpPr>
          <p:cNvPr id="1048673" name="Footer Placeholder 7"/>
          <p:cNvSpPr>
            <a:spLocks noGrp="1"/>
          </p:cNvSpPr>
          <p:nvPr>
            <p:ph type="ftr" sz="quarter" idx="11"/>
          </p:nvPr>
        </p:nvSpPr>
        <p:spPr>
          <a:xfrm>
            <a:off x="581192" y="6423914"/>
            <a:ext cx="6917210" cy="365125"/>
          </a:xfrm>
          <a:prstGeom prst="rect"/>
        </p:spPr>
        <p:txBody>
          <a:bodyPr/>
          <a:p>
            <a:endParaRPr lang="en-US"/>
          </a:p>
        </p:txBody>
      </p:sp>
      <p:sp>
        <p:nvSpPr>
          <p:cNvPr id="1048674"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30" name="Title 1"/>
          <p:cNvSpPr>
            <a:spLocks noGrp="1"/>
          </p:cNvSpPr>
          <p:nvPr>
            <p:ph type="title"/>
          </p:nvPr>
        </p:nvSpPr>
        <p:spPr>
          <a:xfrm>
            <a:off x="575894" y="729658"/>
            <a:ext cx="11029616" cy="592246"/>
          </a:xfrm>
        </p:spPr>
        <p:txBody>
          <a:bodyPr/>
          <a:p>
            <a:r>
              <a:rPr lang="en-US"/>
              <a:t>Click to edit Master title style</a:t>
            </a:r>
          </a:p>
        </p:txBody>
      </p:sp>
      <p:sp>
        <p:nvSpPr>
          <p:cNvPr id="1048631" name="Date Placeholder 2"/>
          <p:cNvSpPr>
            <a:spLocks noGrp="1"/>
          </p:cNvSpPr>
          <p:nvPr>
            <p:ph type="dt" sz="half" idx="10"/>
          </p:nvPr>
        </p:nvSpPr>
        <p:spPr/>
        <p:txBody>
          <a:bodyPr/>
          <a:p>
            <a:fld id="{5DB4ED54-5B5E-4A04-93D3-5772E3CE3818}" type="datetime1">
              <a:rPr lang="en-US" smtClean="0"/>
              <a:t>4/8/2024</a:t>
            </a:fld>
            <a:endParaRPr lang="en-US"/>
          </a:p>
        </p:txBody>
      </p:sp>
      <p:sp>
        <p:nvSpPr>
          <p:cNvPr id="1048632" name="Footer Placeholder 3"/>
          <p:cNvSpPr>
            <a:spLocks noGrp="1"/>
          </p:cNvSpPr>
          <p:nvPr>
            <p:ph type="ftr" sz="quarter" idx="11"/>
          </p:nvPr>
        </p:nvSpPr>
        <p:spPr>
          <a:xfrm>
            <a:off x="581192" y="6423914"/>
            <a:ext cx="6917210" cy="365125"/>
          </a:xfrm>
          <a:prstGeom prst="rect"/>
        </p:spPr>
        <p:txBody>
          <a:bodyPr/>
          <a:p>
            <a:endParaRPr lang="en-US"/>
          </a:p>
        </p:txBody>
      </p:sp>
      <p:sp>
        <p:nvSpPr>
          <p:cNvPr id="104863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5" name="Date Placeholder 1"/>
          <p:cNvSpPr>
            <a:spLocks noGrp="1"/>
          </p:cNvSpPr>
          <p:nvPr>
            <p:ph type="dt" sz="half" idx="10"/>
          </p:nvPr>
        </p:nvSpPr>
        <p:spPr/>
        <p:txBody>
          <a:bodyPr/>
          <a:p>
            <a:fld id="{4EDE50D6-574B-40AF-946F-D52A04ADE379}" type="datetime1">
              <a:rPr lang="en-US" smtClean="0"/>
              <a:t>4/8/2024</a:t>
            </a:fld>
            <a:endParaRPr lang="en-US"/>
          </a:p>
        </p:txBody>
      </p:sp>
      <p:sp>
        <p:nvSpPr>
          <p:cNvPr id="1048676" name="Footer Placeholder 2"/>
          <p:cNvSpPr>
            <a:spLocks noGrp="1"/>
          </p:cNvSpPr>
          <p:nvPr>
            <p:ph type="ftr" sz="quarter" idx="11"/>
          </p:nvPr>
        </p:nvSpPr>
        <p:spPr>
          <a:xfrm>
            <a:off x="581192" y="6423914"/>
            <a:ext cx="6917210" cy="365125"/>
          </a:xfrm>
          <a:prstGeom prst="rect"/>
        </p:spPr>
        <p:txBody>
          <a:bodyPr/>
          <a:p>
            <a:endParaRPr lang="en-US"/>
          </a:p>
        </p:txBody>
      </p:sp>
      <p:sp>
        <p:nvSpPr>
          <p:cNvPr id="1048677"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8"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9"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8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1"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2" name="Date Placeholder 7"/>
          <p:cNvSpPr>
            <a:spLocks noGrp="1"/>
          </p:cNvSpPr>
          <p:nvPr>
            <p:ph type="dt" sz="half" idx="10"/>
          </p:nvPr>
        </p:nvSpPr>
        <p:spPr>
          <a:xfrm>
            <a:off x="7605951" y="6456916"/>
            <a:ext cx="2844799" cy="365125"/>
          </a:xfrm>
        </p:spPr>
        <p:txBody>
          <a:bodyPr/>
          <a:p>
            <a:fld id="{D82884F1-FFEA-405F-9602-3DCA865EDA4E}" type="datetime1">
              <a:rPr lang="en-US" smtClean="0"/>
              <a:t>4/8/2024</a:t>
            </a:fld>
            <a:endParaRPr lang="en-US"/>
          </a:p>
        </p:txBody>
      </p:sp>
      <p:sp>
        <p:nvSpPr>
          <p:cNvPr id="1048683" name="Footer Placeholder 9"/>
          <p:cNvSpPr>
            <a:spLocks noGrp="1"/>
          </p:cNvSpPr>
          <p:nvPr>
            <p:ph type="ftr" sz="quarter" idx="11"/>
          </p:nvPr>
        </p:nvSpPr>
        <p:spPr>
          <a:xfrm>
            <a:off x="581192" y="6452590"/>
            <a:ext cx="6917210" cy="365125"/>
          </a:xfrm>
          <a:prstGeom prst="rect"/>
        </p:spPr>
        <p:txBody>
          <a:bodyPr/>
          <a:p>
            <a:endParaRPr lang="en-US"/>
          </a:p>
        </p:txBody>
      </p:sp>
      <p:sp>
        <p:nvSpPr>
          <p:cNvPr id="1048684"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44"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5"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6"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7" name="Date Placeholder 4"/>
          <p:cNvSpPr>
            <a:spLocks noGrp="1"/>
          </p:cNvSpPr>
          <p:nvPr>
            <p:ph type="dt" sz="half" idx="10"/>
          </p:nvPr>
        </p:nvSpPr>
        <p:spPr/>
        <p:txBody>
          <a:bodyPr/>
          <a:p>
            <a:fld id="{7E18DB4A-8810-4A10-AD5C-D5E2C667F5B3}" type="datetime1">
              <a:rPr lang="en-US" smtClean="0"/>
              <a:t>4/8/2024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FANDANGO SCORE ANALYSIS</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1680341" y="4398796"/>
            <a:ext cx="8831318" cy="13106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1.K</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G</a:t>
            </a:r>
            <a:r>
              <a:rPr b="1" dirty="0" sz="2000" lang="en-US">
                <a:solidFill>
                  <a:schemeClr val="accent1">
                    <a:lumMod val="75000"/>
                  </a:schemeClr>
                </a:solidFill>
                <a:latin typeface="Arial"/>
                <a:cs typeface="Arial"/>
              </a:rPr>
              <a:t>U</a:t>
            </a:r>
            <a:r>
              <a:rPr b="1" dirty="0" sz="2000" lang="en-US">
                <a:solidFill>
                  <a:schemeClr val="accent1">
                    <a:lumMod val="75000"/>
                  </a:schemeClr>
                </a:solidFill>
                <a:latin typeface="Arial"/>
                <a:cs typeface="Arial"/>
              </a:rPr>
              <a:t>L</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K</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  (2021306</a:t>
            </a:r>
            <a:r>
              <a:rPr b="1" dirty="0" sz="2000" lang="en-US">
                <a:solidFill>
                  <a:schemeClr val="accent1">
                    <a:lumMod val="75000"/>
                  </a:schemeClr>
                </a:solidFill>
                <a:latin typeface="Arial"/>
                <a:cs typeface="Arial"/>
              </a:rPr>
              <a:t>3</a:t>
            </a:r>
            <a:r>
              <a:rPr b="1" dirty="0" sz="2000" lang="en-US">
                <a:solidFill>
                  <a:schemeClr val="accent1">
                    <a:lumMod val="75000"/>
                  </a:schemeClr>
                </a:solidFill>
                <a:latin typeface="Arial"/>
                <a:cs typeface="Arial"/>
              </a:rPr>
              <a:t>0</a:t>
            </a:r>
            <a:r>
              <a:rPr b="1" dirty="0" sz="2000" lang="en-US">
                <a:solidFill>
                  <a:schemeClr val="accent1">
                    <a:lumMod val="75000"/>
                  </a:schemeClr>
                </a:solidFill>
                <a:latin typeface="Arial"/>
                <a:cs typeface="Arial"/>
              </a:rPr>
              <a:t>1</a:t>
            </a:r>
            <a:r>
              <a:rPr b="1" dirty="0" sz="2000" lang="en-US">
                <a:solidFill>
                  <a:schemeClr val="accent1">
                    <a:lumMod val="75000"/>
                  </a:schemeClr>
                </a:solidFill>
                <a:latin typeface="Arial"/>
                <a:cs typeface="Arial"/>
              </a:rPr>
              <a:t>) – ALAGAPPA COLLEGE OF TECHNOLOGY, ANNA UNIVERSITY – DEPARTMENT OF LEATHER TECHNOLOGY</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316417" y="1456613"/>
            <a:ext cx="4952440" cy="2030583"/>
          </a:xfrm>
        </p:spPr>
      </p:pic>
      <p:pic>
        <p:nvPicPr>
          <p:cNvPr id="2097154" name="Picture 9"/>
          <p:cNvPicPr>
            <a:picLocks noChangeAspect="1"/>
          </p:cNvPicPr>
          <p:nvPr/>
        </p:nvPicPr>
        <p:blipFill>
          <a:blip xmlns:r="http://schemas.openxmlformats.org/officeDocument/2006/relationships" r:embed="rId2"/>
          <a:stretch>
            <a:fillRect/>
          </a:stretch>
        </p:blipFill>
        <p:spPr>
          <a:xfrm>
            <a:off x="6096000" y="1166834"/>
            <a:ext cx="5374901" cy="2190857"/>
          </a:xfrm>
          <a:prstGeom prst="rect"/>
        </p:spPr>
      </p:pic>
      <p:pic>
        <p:nvPicPr>
          <p:cNvPr id="2097155" name="Picture 16"/>
          <p:cNvPicPr>
            <a:picLocks noChangeAspect="1"/>
          </p:cNvPicPr>
          <p:nvPr/>
        </p:nvPicPr>
        <p:blipFill>
          <a:blip xmlns:r="http://schemas.openxmlformats.org/officeDocument/2006/relationships" r:embed="rId3"/>
          <a:stretch>
            <a:fillRect/>
          </a:stretch>
        </p:blipFill>
        <p:spPr>
          <a:xfrm>
            <a:off x="157442" y="4153211"/>
            <a:ext cx="5507915" cy="2667896"/>
          </a:xfrm>
          <a:prstGeom prst="rect"/>
        </p:spPr>
      </p:pic>
      <p:sp>
        <p:nvSpPr>
          <p:cNvPr id="1048612" name="TextBox 17"/>
          <p:cNvSpPr txBox="1"/>
          <p:nvPr/>
        </p:nvSpPr>
        <p:spPr>
          <a:xfrm>
            <a:off x="447470" y="1166834"/>
            <a:ext cx="4690334" cy="276999"/>
          </a:xfrm>
          <a:prstGeom prst="rect"/>
          <a:noFill/>
        </p:spPr>
        <p:txBody>
          <a:bodyPr rtlCol="0" wrap="square">
            <a:spAutoFit/>
          </a:bodyPr>
          <a:p>
            <a:r>
              <a:rPr b="1" dirty="0" sz="1200" lang="en-IN"/>
              <a:t>No. of votes a particular rating has got in Fandango Website</a:t>
            </a:r>
          </a:p>
        </p:txBody>
      </p:sp>
      <p:sp>
        <p:nvSpPr>
          <p:cNvPr id="1048613" name="TextBox 10"/>
          <p:cNvSpPr txBox="1"/>
          <p:nvPr/>
        </p:nvSpPr>
        <p:spPr>
          <a:xfrm>
            <a:off x="6096000" y="850070"/>
            <a:ext cx="503261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KDE Plot showing true rating v/s star displayed in Fandango Website</a:t>
            </a:r>
          </a:p>
        </p:txBody>
      </p:sp>
      <p:sp>
        <p:nvSpPr>
          <p:cNvPr id="1048614" name="TextBox 10"/>
          <p:cNvSpPr txBox="1"/>
          <p:nvPr/>
        </p:nvSpPr>
        <p:spPr>
          <a:xfrm>
            <a:off x="6226138" y="3570874"/>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plot showing relation between Rotten Tomatoes critics reviews and user reviews</a:t>
            </a:r>
          </a:p>
        </p:txBody>
      </p:sp>
      <p:pic>
        <p:nvPicPr>
          <p:cNvPr id="2097156" name="Picture 10"/>
          <p:cNvPicPr>
            <a:picLocks noChangeAspect="1"/>
          </p:cNvPicPr>
          <p:nvPr/>
        </p:nvPicPr>
        <p:blipFill>
          <a:blip xmlns:r="http://schemas.openxmlformats.org/officeDocument/2006/relationships" r:embed="rId4"/>
          <a:stretch>
            <a:fillRect/>
          </a:stretch>
        </p:blipFill>
        <p:spPr>
          <a:xfrm>
            <a:off x="6465067" y="3941288"/>
            <a:ext cx="5145741" cy="2482820"/>
          </a:xfrm>
          <a:prstGeom prst="rect"/>
        </p:spPr>
      </p:pic>
      <p:sp>
        <p:nvSpPr>
          <p:cNvPr id="1048615" name="TextBox 10"/>
          <p:cNvSpPr txBox="1"/>
          <p:nvPr/>
        </p:nvSpPr>
        <p:spPr>
          <a:xfrm>
            <a:off x="255737" y="3876212"/>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No. of movies with particular star diff. i.e. Diff. between true user and star displayed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6" name="Title 4"/>
          <p:cNvSpPr>
            <a:spLocks noGrp="1"/>
          </p:cNvSpPr>
          <p:nvPr>
            <p:ph type="title"/>
          </p:nvPr>
        </p:nvSpPr>
        <p:spPr/>
        <p:txBody>
          <a:bodyPr>
            <a:normAutofit/>
          </a:bodyPr>
          <a:p>
            <a:r>
              <a:rPr b="1" dirty="0" sz="4400" lang="en-US">
                <a:solidFill>
                  <a:schemeClr val="accent1"/>
                </a:solidFill>
                <a:latin typeface="Arial"/>
                <a:ea typeface="+mj-lt"/>
                <a:cs typeface="Arial"/>
              </a:rPr>
              <a:t>Result – CONT.</a:t>
            </a:r>
            <a:endParaRPr dirty="0" lang="en-US"/>
          </a:p>
        </p:txBody>
      </p:sp>
      <p:pic>
        <p:nvPicPr>
          <p:cNvPr id="2097157" name="Picture 10"/>
          <p:cNvPicPr>
            <a:picLocks noChangeAspect="1"/>
          </p:cNvPicPr>
          <p:nvPr/>
        </p:nvPicPr>
        <p:blipFill>
          <a:blip xmlns:r="http://schemas.openxmlformats.org/officeDocument/2006/relationships" r:embed="rId1"/>
          <a:stretch>
            <a:fillRect/>
          </a:stretch>
        </p:blipFill>
        <p:spPr>
          <a:xfrm>
            <a:off x="441922" y="1549829"/>
            <a:ext cx="5507915" cy="2282342"/>
          </a:xfrm>
          <a:prstGeom prst="rect"/>
        </p:spPr>
      </p:pic>
      <p:sp>
        <p:nvSpPr>
          <p:cNvPr id="1048617" name="TextBox 10"/>
          <p:cNvSpPr txBox="1"/>
          <p:nvPr/>
        </p:nvSpPr>
        <p:spPr>
          <a:xfrm>
            <a:off x="581192" y="1272830"/>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Difference between Rotten Tomatoes Critics Score and User Score</a:t>
            </a:r>
          </a:p>
        </p:txBody>
      </p:sp>
      <p:sp>
        <p:nvSpPr>
          <p:cNvPr id="1048618" name="TextBox 10"/>
          <p:cNvSpPr txBox="1"/>
          <p:nvPr/>
        </p:nvSpPr>
        <p:spPr>
          <a:xfrm>
            <a:off x="6336225" y="774353"/>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plot showing relation between Metacritic rating v/s Metacritic User rating </a:t>
            </a:r>
          </a:p>
        </p:txBody>
      </p:sp>
      <p:pic>
        <p:nvPicPr>
          <p:cNvPr id="2097158" name="Picture 14"/>
          <p:cNvPicPr>
            <a:picLocks noChangeAspect="1"/>
          </p:cNvPicPr>
          <p:nvPr/>
        </p:nvPicPr>
        <p:blipFill>
          <a:blip xmlns:r="http://schemas.openxmlformats.org/officeDocument/2006/relationships" r:embed="rId2"/>
          <a:stretch>
            <a:fillRect/>
          </a:stretch>
        </p:blipFill>
        <p:spPr>
          <a:xfrm>
            <a:off x="6226138" y="1123549"/>
            <a:ext cx="5843772" cy="2487255"/>
          </a:xfrm>
          <a:prstGeom prst="rect"/>
        </p:spPr>
      </p:pic>
      <p:pic>
        <p:nvPicPr>
          <p:cNvPr id="2097159" name="Picture 18"/>
          <p:cNvPicPr>
            <a:picLocks noChangeAspect="1"/>
          </p:cNvPicPr>
          <p:nvPr/>
        </p:nvPicPr>
        <p:blipFill>
          <a:blip xmlns:r="http://schemas.openxmlformats.org/officeDocument/2006/relationships" r:embed="rId3"/>
          <a:stretch>
            <a:fillRect/>
          </a:stretch>
        </p:blipFill>
        <p:spPr>
          <a:xfrm>
            <a:off x="472402" y="4328160"/>
            <a:ext cx="5283200" cy="2146300"/>
          </a:xfrm>
          <a:prstGeom prst="rect"/>
        </p:spPr>
      </p:pic>
      <p:sp>
        <p:nvSpPr>
          <p:cNvPr id="1048619" name="TextBox 10"/>
          <p:cNvSpPr txBox="1"/>
          <p:nvPr/>
        </p:nvSpPr>
        <p:spPr>
          <a:xfrm>
            <a:off x="169719" y="3866495"/>
            <a:ext cx="5712418" cy="461665"/>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plot comparing distribution of normalized ratings of other movie websites and Fandango website</a:t>
            </a:r>
          </a:p>
        </p:txBody>
      </p:sp>
      <p:pic>
        <p:nvPicPr>
          <p:cNvPr id="2097160" name="Picture 21"/>
          <p:cNvPicPr>
            <a:picLocks noChangeAspect="1"/>
          </p:cNvPicPr>
          <p:nvPr/>
        </p:nvPicPr>
        <p:blipFill>
          <a:blip xmlns:r="http://schemas.openxmlformats.org/officeDocument/2006/relationships" r:embed="rId4"/>
          <a:stretch>
            <a:fillRect/>
          </a:stretch>
        </p:blipFill>
        <p:spPr>
          <a:xfrm>
            <a:off x="6818863" y="4328160"/>
            <a:ext cx="5140960" cy="2111007"/>
          </a:xfrm>
          <a:prstGeom prst="rect"/>
        </p:spPr>
      </p:pic>
      <p:sp>
        <p:nvSpPr>
          <p:cNvPr id="1048620" name="TextBox 10"/>
          <p:cNvSpPr txBox="1"/>
          <p:nvPr/>
        </p:nvSpPr>
        <p:spPr>
          <a:xfrm>
            <a:off x="7213847" y="3958827"/>
            <a:ext cx="571241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a:t>
            </a:r>
            <a:r>
              <a:rPr b="1" dirty="0" sz="1200" lang="en-IN" err="1"/>
              <a:t>histplot</a:t>
            </a:r>
            <a:r>
              <a:rPr b="1" dirty="0" sz="1200" lang="en-IN"/>
              <a:t> comparing all normalized scores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1" name="Title 4"/>
          <p:cNvSpPr>
            <a:spLocks noGrp="1"/>
          </p:cNvSpPr>
          <p:nvPr>
            <p:ph type="title"/>
          </p:nvPr>
        </p:nvSpPr>
        <p:spPr/>
        <p:txBody>
          <a:bodyPr>
            <a:normAutofit/>
          </a:bodyPr>
          <a:p>
            <a:r>
              <a:rPr b="1" dirty="0" sz="4400" lang="en-US">
                <a:solidFill>
                  <a:schemeClr val="accent1"/>
                </a:solidFill>
                <a:latin typeface="Arial"/>
                <a:ea typeface="+mj-lt"/>
                <a:cs typeface="Arial"/>
              </a:rPr>
              <a:t>Result – CONT.</a:t>
            </a:r>
            <a:endParaRPr dirty="0" lang="en-US"/>
          </a:p>
        </p:txBody>
      </p:sp>
      <p:sp>
        <p:nvSpPr>
          <p:cNvPr id="1048622" name="TextBox 10"/>
          <p:cNvSpPr txBox="1"/>
          <p:nvPr/>
        </p:nvSpPr>
        <p:spPr>
          <a:xfrm>
            <a:off x="945054" y="1479541"/>
            <a:ext cx="4907106"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Clustermap visualization of all normalized scores</a:t>
            </a:r>
          </a:p>
        </p:txBody>
      </p:sp>
      <p:sp>
        <p:nvSpPr>
          <p:cNvPr id="1048623" name="TextBox 10"/>
          <p:cNvSpPr txBox="1"/>
          <p:nvPr/>
        </p:nvSpPr>
        <p:spPr>
          <a:xfrm>
            <a:off x="6239436" y="1693883"/>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Visualization of Distribution of Ratings across all sites for the top 10 worst movies</a:t>
            </a:r>
          </a:p>
        </p:txBody>
      </p:sp>
      <p:pic>
        <p:nvPicPr>
          <p:cNvPr id="2097161" name="Picture 2"/>
          <p:cNvPicPr>
            <a:picLocks noChangeAspect="1"/>
          </p:cNvPicPr>
          <p:nvPr/>
        </p:nvPicPr>
        <p:blipFill>
          <a:blip xmlns:r="http://schemas.openxmlformats.org/officeDocument/2006/relationships" r:embed="rId1"/>
          <a:stretch>
            <a:fillRect/>
          </a:stretch>
        </p:blipFill>
        <p:spPr>
          <a:xfrm>
            <a:off x="787874" y="1885890"/>
            <a:ext cx="4590949" cy="4595591"/>
          </a:xfrm>
          <a:prstGeom prst="rect"/>
        </p:spPr>
      </p:pic>
      <p:pic>
        <p:nvPicPr>
          <p:cNvPr id="2097162" name="Picture 5"/>
          <p:cNvPicPr>
            <a:picLocks noChangeAspect="1"/>
          </p:cNvPicPr>
          <p:nvPr/>
        </p:nvPicPr>
        <p:blipFill>
          <a:blip xmlns:r="http://schemas.openxmlformats.org/officeDocument/2006/relationships" r:embed="rId2"/>
          <a:stretch>
            <a:fillRect/>
          </a:stretch>
        </p:blipFill>
        <p:spPr>
          <a:xfrm>
            <a:off x="5766099" y="1970882"/>
            <a:ext cx="6193724" cy="262459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4"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5" name="Content Placeholder 1"/>
          <p:cNvSpPr>
            <a:spLocks noGrp="1"/>
          </p:cNvSpPr>
          <p:nvPr>
            <p:ph idx="1"/>
          </p:nvPr>
        </p:nvSpPr>
        <p:spPr/>
        <p:txBody>
          <a:bodyPr>
            <a:normAutofit/>
          </a:bodyPr>
          <a:p>
            <a:pPr indent="-305435" marL="305435"/>
            <a:r>
              <a:rPr b="0" dirty="0" sz="2000" i="0" lang="en-US">
                <a:effectLst/>
              </a:rPr>
              <a:t>In conclusion, the Fandango Capstone Project has provided valuable insights into the intricacies of movie rating systems. Through rigorous analysis and application of data science techniques, we have uncovered patterns that suggest potential biases in the way movies are rated on the platform. The project highlights the importance of transparency and accountability in rating systems, which have a significant impact on consumer choices and industry revenues.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6" name="Content Placeholder 2"/>
          <p:cNvSpPr>
            <a:spLocks noGrp="1"/>
          </p:cNvSpPr>
          <p:nvPr>
            <p:ph idx="1"/>
          </p:nvPr>
        </p:nvSpPr>
        <p:spPr/>
        <p:txBody>
          <a:bodyPr/>
          <a:p>
            <a:pPr indent="0" marL="0">
              <a:buNone/>
            </a:pPr>
            <a:endParaRPr b="1" dirty="0" sz="2000" lang="en-US"/>
          </a:p>
          <a:p>
            <a:pPr indent="0" marL="0">
              <a:buNone/>
            </a:pPr>
            <a:r>
              <a:rPr dirty="0" lang="en-US"/>
              <a:t>Some key areas for future Exploration and Enhancement:</a:t>
            </a:r>
          </a:p>
          <a:p>
            <a:pPr indent="0" marL="0">
              <a:buNone/>
            </a:pPr>
            <a:r>
              <a:rPr b="1" dirty="0" lang="en-US"/>
              <a:t>Data Expansion:</a:t>
            </a:r>
          </a:p>
          <a:p>
            <a:pPr indent="0" marL="0">
              <a:buNone/>
            </a:pPr>
            <a:r>
              <a:rPr dirty="0" lang="en-US"/>
              <a:t>Incorporating a broader dataset which includes user demographics, geographic distribution and trends to understand the audience better.</a:t>
            </a:r>
          </a:p>
          <a:p>
            <a:pPr indent="0" marL="0">
              <a:buNone/>
            </a:pPr>
            <a:r>
              <a:rPr b="1" dirty="0" i="0" lang="en-US">
                <a:effectLst/>
              </a:rPr>
              <a:t>Algorithm Improvement</a:t>
            </a:r>
            <a:r>
              <a:rPr b="0" dirty="0" i="0" lang="en-US">
                <a:effectLst/>
              </a:rPr>
              <a:t>: </a:t>
            </a:r>
          </a:p>
          <a:p>
            <a:pPr indent="0" marL="0">
              <a:buNone/>
            </a:pPr>
            <a:r>
              <a:rPr dirty="0" lang="en-US"/>
              <a:t>By the use of Extra Data, We can e</a:t>
            </a:r>
            <a:r>
              <a:rPr b="0" dirty="0" i="0" lang="en-US">
                <a:effectLst/>
              </a:rPr>
              <a:t>nhance the predictive algorithms for movie ratings by using more sophisticated machine learning models and incorporating real-time data.</a:t>
            </a:r>
          </a:p>
          <a:p>
            <a:pPr indent="0" marL="0">
              <a:buNone/>
            </a:pPr>
            <a:r>
              <a:rPr b="1" dirty="0" lang="en-US"/>
              <a:t>Real Time Prediction:</a:t>
            </a:r>
          </a:p>
          <a:p>
            <a:pPr indent="0" marL="0">
              <a:buNone/>
            </a:pPr>
            <a:r>
              <a:rPr dirty="0" lang="en-US"/>
              <a:t>Much better prediction in ratings were we are able to compare the interest of people in different geographical locations for the movies and make more better decisions.</a:t>
            </a:r>
          </a:p>
        </p:txBody>
      </p:sp>
      <p:sp>
        <p:nvSpPr>
          <p:cNvPr id="1048627"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8"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9" name="Content Placeholder 1"/>
          <p:cNvSpPr>
            <a:spLocks noGrp="1"/>
          </p:cNvSpPr>
          <p:nvPr>
            <p:ph idx="1"/>
          </p:nvPr>
        </p:nvSpPr>
        <p:spPr/>
        <p:txBody>
          <a:bodyPr>
            <a:normAutofit/>
          </a:bodyPr>
          <a:p>
            <a:pPr indent="-305435" marL="305435"/>
            <a:r>
              <a:rPr dirty="0" sz="2400" lang="en-IN">
                <a:hlinkClick r:id="rId1"/>
              </a:rPr>
              <a:t>https://www.kaggle.com/datasets</a:t>
            </a:r>
            <a:endParaRPr dirty="0" sz="2400" lang="en-IN"/>
          </a:p>
          <a:p>
            <a:pPr indent="-305435" marL="305435"/>
            <a:r>
              <a:rPr dirty="0" sz="2400" lang="en-IN"/>
              <a:t>https://seaborn.pydata.org/</a:t>
            </a:r>
          </a:p>
          <a:p>
            <a:pPr indent="-305435" marL="305435"/>
            <a:r>
              <a:rPr dirty="0" sz="2400" lang="en-IN"/>
              <a:t>https://matplotlib.org/stable/contents.html </a:t>
            </a:r>
          </a:p>
          <a:p>
            <a:pPr indent="-305435" marL="305435"/>
            <a:endParaRPr dirty="0" sz="240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4"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305435" marL="305435"/>
            <a:r>
              <a:rPr dirty="0" lang="en-IN"/>
              <a:t>This topic is regarding the Fandango Case. Fandango is a movie ticket booking website.</a:t>
            </a:r>
          </a:p>
          <a:p>
            <a:pPr indent="-305435" marL="305435"/>
            <a:r>
              <a:rPr dirty="0" lang="en-US"/>
              <a:t>Develop a user-friendly online platform that allows customers to easily search for movie showtimes, purchase tickets, and access relevant information such as movie reviews and theater locations, aiming to enhance the overall moviegoing experience and streamline the ticketing process</a:t>
            </a:r>
            <a:endParaRPr dirty="0" lang="en-IN"/>
          </a:p>
          <a:p>
            <a:pPr indent="-305435" marL="305435"/>
            <a:r>
              <a:rPr dirty="0" lang="en-IN"/>
              <a:t>This model will help in making a decision on whether the film is really good or not.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txBox="1"/>
          <p:nvPr/>
        </p:nvSpPr>
        <p:spPr>
          <a:xfrm>
            <a:off x="452403" y="1237632"/>
            <a:ext cx="11029615" cy="4673324"/>
          </a:xfrm>
          <a:prstGeom prst="rect"/>
        </p:spPr>
        <p:txBody>
          <a:bodyPr anchor="ctr" bIns="45720" lIns="91440" rIns="91440" rtlCol="0" tIns="45720" vert="horz">
            <a:normAutofit fontScale="70588" lnSpcReduction="20000"/>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305435" marL="305435"/>
            <a:r>
              <a:rPr dirty="0" lang="en-US"/>
              <a:t>User-Friendly Interface: Design an intuitive and visually appealing website and mobile app interface that allows users to easily search for movies, view showtimes, and purchase tickets.
Comprehensive Movie Information: Provide comprehensive movie details including trailers, synopses, cast and crew information, reviews, ratings, and theater locations to help users make informed decisions.
Seamless Ticketing Experience: Implement a seamless ticketing system with various payment options, seat selection, and digital ticket delivery to streamline the ticket purchasing process.
Personalized Recommendations: Utilize algorithms to offer personalized movie recommendations based on users’ viewing history, preferences, and location.
Integration with Partners: Collaborate with theaters, studios, and other partners to ensure accurate showtime listings, exclusive deals, and promotions.
Mobile Accessibility: Ensure full functionality and responsiveness across various devices, providing a consistent experience for users on desktops, smartphones, and tablets.
Customer Support: Offer reliable customer support channels such as live chat, email, and phone support to assist users with inquiries, ticketing issues, and feedback.
Security and Privacy: Implement robust security measures to protect users’ personal and payment information, adhering to industry standards and regulations.
Feedback Mechanism: Incorporate a feedback mechanism to gather user opinions, ratings, and reviews to continuously improve the platform and address any issues promptly.
Community Engagement: Foster a community of movie enthusiasts through forums, social media integration, and exclusive events to enhance user engagement and loyalty.</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dirty="0" sz="1800" lang="en-US">
                <a:solidFill>
                  <a:srgbClr val="0F0F0F"/>
                </a:solidFill>
              </a:rPr>
              <a:t>Building the proposed solution will involve a lot of data processing. For achieving this we need certain system and library requirements:</a:t>
            </a:r>
          </a:p>
          <a:p>
            <a:pPr indent="0" marL="0">
              <a:buNone/>
            </a:pPr>
            <a:r>
              <a:rPr b="1" dirty="0" sz="1800" lang="en-US">
                <a:solidFill>
                  <a:srgbClr val="0F0F0F"/>
                </a:solidFill>
              </a:rPr>
              <a:t>System Requirements:</a:t>
            </a:r>
          </a:p>
          <a:p>
            <a:pPr indent="0" marL="0">
              <a:buNone/>
            </a:pPr>
            <a:r>
              <a:rPr b="1" dirty="0" sz="1800" lang="en-US">
                <a:solidFill>
                  <a:srgbClr val="43BBE9"/>
                </a:solidFill>
              </a:rPr>
              <a:t>1.   </a:t>
            </a:r>
            <a:r>
              <a:rPr b="1" dirty="0" sz="1800" lang="en-US">
                <a:solidFill>
                  <a:srgbClr val="0F0F0F"/>
                </a:solidFill>
              </a:rPr>
              <a:t>Hardware:</a:t>
            </a:r>
          </a:p>
          <a:p>
            <a:pPr>
              <a:buFont typeface="Arial" panose="020B0604020202020204" pitchFamily="34" charset="0"/>
              <a:buChar char="•"/>
            </a:pPr>
            <a:r>
              <a:rPr dirty="0" sz="1800" lang="en-US">
                <a:solidFill>
                  <a:srgbClr val="0F0F0F"/>
                </a:solidFill>
              </a:rPr>
              <a:t> A computer with sufficient processing power, preferably with multiple cores or a GPU for faster training of machine learning models. </a:t>
            </a:r>
          </a:p>
          <a:p>
            <a:pPr>
              <a:buFont typeface="Arial" panose="020B0604020202020204" pitchFamily="34" charset="0"/>
              <a:buChar char="•"/>
            </a:pPr>
            <a:r>
              <a:rPr dirty="0" sz="1800" lang="en-US">
                <a:solidFill>
                  <a:srgbClr val="0F0F0F"/>
                </a:solidFill>
              </a:rPr>
              <a:t>Sufficient amount of RAM is needed to handle the large data sets. </a:t>
            </a:r>
          </a:p>
          <a:p>
            <a:pPr indent="0" marL="0">
              <a:buNone/>
            </a:pPr>
            <a:r>
              <a:rPr b="1" dirty="0" sz="1800" lang="en-US">
                <a:solidFill>
                  <a:srgbClr val="43BBE9"/>
                </a:solidFill>
              </a:rPr>
              <a:t>2.   </a:t>
            </a:r>
            <a:r>
              <a:rPr b="1" dirty="0" sz="1800" lang="en-US">
                <a:solidFill>
                  <a:srgbClr val="0F0F0F"/>
                </a:solidFill>
              </a:rPr>
              <a:t>Software:</a:t>
            </a:r>
          </a:p>
          <a:p>
            <a:pPr>
              <a:buFont typeface="Arial" panose="020B0604020202020204" pitchFamily="34" charset="0"/>
              <a:buChar char="•"/>
            </a:pPr>
            <a:r>
              <a:rPr dirty="0" sz="1800" lang="en-US">
                <a:solidFill>
                  <a:srgbClr val="0F0F0F"/>
                </a:solidFill>
              </a:rPr>
              <a:t> An operating system compatible with the required machine learning libraries (e.g., Windows, Linux, macOS).</a:t>
            </a:r>
            <a:endParaRPr dirty="0" sz="1800" lang="en-IN">
              <a:solidFill>
                <a:srgbClr val="0F0F0F"/>
              </a:solidFill>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3"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 – CONT.</a:t>
            </a:r>
            <a:endParaRPr dirty="0" sz="4400" lang="en-US">
              <a:solidFill>
                <a:schemeClr val="accent1"/>
              </a:solidFill>
              <a:latin typeface="Calibri Light"/>
              <a:cs typeface="Calibri Light"/>
            </a:endParaRPr>
          </a:p>
        </p:txBody>
      </p:sp>
      <p:sp>
        <p:nvSpPr>
          <p:cNvPr id="1048604" name="Content Placeholder 1"/>
          <p:cNvSpPr>
            <a:spLocks noGrp="1"/>
          </p:cNvSpPr>
          <p:nvPr>
            <p:ph idx="1"/>
          </p:nvPr>
        </p:nvSpPr>
        <p:spPr/>
        <p:txBody>
          <a:bodyPr/>
          <a:p>
            <a:pPr indent="0" marL="0">
              <a:buNone/>
            </a:pPr>
            <a:r>
              <a:rPr b="1" dirty="0" sz="1800" lang="en-US">
                <a:solidFill>
                  <a:srgbClr val="0F0F0F"/>
                </a:solidFill>
              </a:rPr>
              <a:t>Library Requirements:</a:t>
            </a:r>
          </a:p>
          <a:p>
            <a:pPr indent="-342900" marL="342900">
              <a:buAutoNum type="arabicPeriod"/>
            </a:pPr>
            <a:r>
              <a:rPr b="1" dirty="0" sz="1800" lang="en-US">
                <a:solidFill>
                  <a:srgbClr val="0F0F0F"/>
                </a:solidFill>
              </a:rPr>
              <a:t>Data Processing and Analysis:- </a:t>
            </a:r>
          </a:p>
          <a:p>
            <a:pPr>
              <a:buFont typeface="Arial" panose="020B0604020202020204" pitchFamily="34" charset="0"/>
              <a:buChar char="•"/>
            </a:pPr>
            <a:r>
              <a:rPr b="1" dirty="0" sz="1800" lang="en-US">
                <a:solidFill>
                  <a:srgbClr val="0F0F0F"/>
                </a:solidFill>
              </a:rPr>
              <a:t>      </a:t>
            </a:r>
            <a:r>
              <a:rPr dirty="0" sz="1800" lang="en-US">
                <a:solidFill>
                  <a:srgbClr val="0F0F0F"/>
                </a:solidFill>
              </a:rPr>
              <a:t>Pandas: For data manipulation and analysis.</a:t>
            </a:r>
          </a:p>
          <a:p>
            <a:pPr>
              <a:buFont typeface="Arial" panose="020B0604020202020204" pitchFamily="34" charset="0"/>
              <a:buChar char="•"/>
            </a:pPr>
            <a:r>
              <a:rPr dirty="0" sz="1800" lang="en-US">
                <a:solidFill>
                  <a:srgbClr val="0F0F0F"/>
                </a:solidFill>
              </a:rPr>
              <a:t>      NumPy: For numerical operations on data.</a:t>
            </a:r>
          </a:p>
          <a:p>
            <a:pPr indent="-342900" marL="342900">
              <a:buAutoNum type="arabicPeriod" startAt="2"/>
            </a:pPr>
            <a:r>
              <a:rPr b="1" dirty="0" sz="1800" lang="en-US">
                <a:solidFill>
                  <a:srgbClr val="0F0F0F"/>
                </a:solidFill>
              </a:rPr>
              <a:t>Data Visualization:- </a:t>
            </a:r>
          </a:p>
          <a:p>
            <a:pPr>
              <a:buFont typeface="Arial" panose="020B0604020202020204" pitchFamily="34" charset="0"/>
              <a:buChar char="•"/>
            </a:pPr>
            <a:r>
              <a:rPr dirty="0" sz="1800" lang="en-US">
                <a:solidFill>
                  <a:srgbClr val="0F0F0F"/>
                </a:solidFill>
              </a:rPr>
              <a:t>      Matplotlib and Seaborn: For creating visualizations to understand data patterns.</a:t>
            </a:r>
          </a:p>
          <a:p>
            <a:pPr indent="0" marL="0">
              <a:buNone/>
            </a:pPr>
            <a:r>
              <a:rPr dirty="0" sz="1800" lang="en-US">
                <a:solidFill>
                  <a:srgbClr val="0F0F0F"/>
                </a:solidFill>
              </a:rPr>
              <a:t>      </a:t>
            </a:r>
            <a:endParaRPr b="1" dirty="0" sz="1800" lang="en-IN">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6" name="Content Placeholder 1"/>
          <p:cNvSpPr>
            <a:spLocks noGrp="1"/>
          </p:cNvSpPr>
          <p:nvPr>
            <p:ph idx="1"/>
          </p:nvPr>
        </p:nvSpPr>
        <p:spPr/>
        <p:txBody>
          <a:bodyPr>
            <a:normAutofit lnSpcReduction="10000"/>
          </a:bodyPr>
          <a:p>
            <a:pPr algn="ctr" indent="0" marL="0">
              <a:buNone/>
            </a:pPr>
            <a:r>
              <a:rPr b="1" dirty="0" lang="en-US"/>
              <a:t>Algorithm Selection</a:t>
            </a:r>
          </a:p>
          <a:p>
            <a:pPr indent="0" marL="0">
              <a:buNone/>
            </a:pPr>
            <a:r>
              <a:rPr b="1" dirty="0" lang="en-US"/>
              <a:t>Data Exploration</a:t>
            </a:r>
            <a:r>
              <a:rPr dirty="0" lang="en-US"/>
              <a:t>:</a:t>
            </a:r>
          </a:p>
          <a:p>
            <a:pPr>
              <a:buFont typeface="Arial" panose="020B0604020202020204" pitchFamily="34" charset="0"/>
              <a:buChar char="•"/>
            </a:pPr>
            <a:r>
              <a:rPr dirty="0" lang="en-US"/>
              <a:t>Explore the dataset's structure (both Fandango and other movie ticket booking sites)</a:t>
            </a:r>
          </a:p>
          <a:p>
            <a:pPr>
              <a:buFont typeface="Arial" panose="020B0604020202020204" pitchFamily="34" charset="0"/>
              <a:buChar char="•"/>
            </a:pPr>
            <a:r>
              <a:rPr dirty="0" lang="en-US"/>
              <a:t>Identify potential patterns, correlations, and outliers.</a:t>
            </a:r>
          </a:p>
          <a:p>
            <a:pPr indent="0" marL="0">
              <a:buNone/>
            </a:pPr>
            <a:r>
              <a:rPr b="1" dirty="0" lang="en-US"/>
              <a:t>Problem Formulation</a:t>
            </a:r>
            <a:r>
              <a:rPr dirty="0" lang="en-US"/>
              <a:t>:</a:t>
            </a:r>
          </a:p>
          <a:p>
            <a:pPr>
              <a:buFont typeface="Arial" panose="020B0604020202020204" pitchFamily="34" charset="0"/>
              <a:buChar char="•"/>
            </a:pPr>
            <a:r>
              <a:rPr dirty="0" lang="en-US"/>
              <a:t>Define the problem: Plot difference between Fandango ratings and true user ratings, Also in between Fandango ratings and other movie ticket booking websites, Find average hike in ratings, Find the outliers.</a:t>
            </a:r>
          </a:p>
          <a:p>
            <a:pPr indent="0" marL="0">
              <a:buNone/>
            </a:pPr>
            <a:r>
              <a:rPr b="1" dirty="0" lang="en-US"/>
              <a:t>Algorithm Selection</a:t>
            </a:r>
            <a:r>
              <a:rPr dirty="0" lang="en-US"/>
              <a:t>:</a:t>
            </a:r>
          </a:p>
          <a:p>
            <a:pPr>
              <a:buFont typeface="Arial" panose="020B0604020202020204" pitchFamily="34" charset="0"/>
              <a:buChar char="•"/>
            </a:pPr>
            <a:r>
              <a:rPr dirty="0" lang="en-US"/>
              <a:t>Plots:</a:t>
            </a:r>
          </a:p>
          <a:p>
            <a:pPr indent="0" marL="0">
              <a:buNone/>
            </a:pPr>
            <a:r>
              <a:rPr dirty="0" lang="en-US"/>
              <a:t>        To compare values, So that it is easy for the user to understand the difference in ratings.</a:t>
            </a:r>
          </a:p>
          <a:p>
            <a:pPr indent="0" marL="0">
              <a:buNone/>
            </a:pPr>
            <a:r>
              <a:rPr dirty="0" lang="en-US"/>
              <a:t>        Seaborn and Matplotlib are the two libraries used for creating plots </a:t>
            </a:r>
            <a:r>
              <a:rPr dirty="0" lang="en-US" err="1"/>
              <a:t>i.e</a:t>
            </a:r>
            <a:r>
              <a:rPr dirty="0" lang="en-US"/>
              <a:t> for data visualization.</a:t>
            </a:r>
          </a:p>
          <a:p>
            <a:pPr indent="0" marL="0">
              <a:buNone/>
            </a:pPr>
            <a:r>
              <a:rPr dirty="0" lang="en-US"/>
              <a:t>        Plots like scatterplot, count plot, </a:t>
            </a:r>
            <a:r>
              <a:rPr dirty="0" lang="en-US" err="1"/>
              <a:t>histplot</a:t>
            </a:r>
            <a:r>
              <a:rPr dirty="0" lang="en-US"/>
              <a:t>, </a:t>
            </a:r>
            <a:r>
              <a:rPr dirty="0" lang="en-US" err="1"/>
              <a:t>kdeplot</a:t>
            </a:r>
            <a:r>
              <a:rPr dirty="0" lang="en-US"/>
              <a:t> and cluster map is used.</a:t>
            </a:r>
          </a:p>
          <a:p>
            <a:pPr indent="0" marL="0">
              <a:buNone/>
            </a:pP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dirty="0" sz="4400" lang="en-US">
                <a:solidFill>
                  <a:schemeClr val="accent1"/>
                </a:solidFill>
                <a:latin typeface="Arial"/>
                <a:ea typeface="+mj-lt"/>
                <a:cs typeface="Arial"/>
              </a:rPr>
              <a:t>Algorithm &amp; Deployment – CONT.</a:t>
            </a:r>
            <a:endParaRPr dirty="0" lang="en-US"/>
          </a:p>
        </p:txBody>
      </p:sp>
      <p:sp>
        <p:nvSpPr>
          <p:cNvPr id="1048608" name="Content Placeholder 1"/>
          <p:cNvSpPr>
            <a:spLocks noGrp="1"/>
          </p:cNvSpPr>
          <p:nvPr>
            <p:ph idx="1"/>
          </p:nvPr>
        </p:nvSpPr>
        <p:spPr>
          <a:xfrm>
            <a:off x="564567" y="1302026"/>
            <a:ext cx="11029615" cy="4673324"/>
          </a:xfrm>
        </p:spPr>
        <p:txBody>
          <a:bodyPr>
            <a:normAutofit/>
          </a:bodyPr>
          <a:p>
            <a:pPr algn="ctr" indent="0" marL="0">
              <a:buNone/>
            </a:pPr>
            <a:r>
              <a:rPr b="1" dirty="0" lang="en-US"/>
              <a:t>Data Input:</a:t>
            </a:r>
          </a:p>
          <a:p>
            <a:pPr indent="0" marL="0">
              <a:buNone/>
            </a:pPr>
            <a:r>
              <a:rPr b="1" dirty="0" lang="en-US"/>
              <a:t>Data Collection:</a:t>
            </a:r>
          </a:p>
          <a:p>
            <a:pPr>
              <a:buFont typeface="Arial" panose="020B0604020202020204" pitchFamily="34" charset="0"/>
              <a:buChar char="•"/>
            </a:pPr>
            <a:r>
              <a:rPr dirty="0" lang="en-US"/>
              <a:t>Gather data of movies from Fandango website and other movie ticket booking website which has data like the movie name, year of release, rating given by user, rating given by critics and any other information regarding it.</a:t>
            </a:r>
          </a:p>
          <a:p>
            <a:pPr indent="0" marL="0">
              <a:buNone/>
            </a:pPr>
            <a:r>
              <a:rPr b="1" dirty="0" lang="en-US"/>
              <a:t>Data Cleaning:</a:t>
            </a:r>
          </a:p>
          <a:p>
            <a:pPr>
              <a:buFont typeface="Arial" panose="020B0604020202020204" pitchFamily="34" charset="0"/>
              <a:buChar char="•"/>
            </a:pPr>
            <a:r>
              <a:rPr dirty="0" lang="en-US"/>
              <a:t>Check for misinformation in the dataset and remove or correct if present. </a:t>
            </a:r>
          </a:p>
          <a:p>
            <a:pPr>
              <a:buFont typeface="Arial" panose="020B0604020202020204" pitchFamily="34" charset="0"/>
              <a:buChar char="•"/>
            </a:pPr>
            <a:r>
              <a:rPr dirty="0" lang="en-US"/>
              <a:t>Take only those data which is going to be useful for the project.</a:t>
            </a:r>
          </a:p>
          <a:p>
            <a:pPr indent="0" marL="0">
              <a:buNone/>
            </a:pPr>
            <a:r>
              <a:rPr b="1" dirty="0" i="0" lang="en-US">
                <a:effectLst/>
              </a:rPr>
              <a:t>Feature Engineering</a:t>
            </a:r>
            <a:r>
              <a:rPr b="1" dirty="0" lang="en-US"/>
              <a:t>:</a:t>
            </a:r>
          </a:p>
          <a:p>
            <a:pPr>
              <a:buFont typeface="Arial" panose="020B0604020202020204" pitchFamily="34" charset="0"/>
              <a:buChar char="•"/>
            </a:pPr>
            <a:r>
              <a:rPr b="0" dirty="0" i="0" lang="en-US">
                <a:effectLst/>
              </a:rPr>
              <a:t>Create new features from the existing data that could improve the performance of the algorithm.</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9" name="Title 4"/>
          <p:cNvSpPr>
            <a:spLocks noGrp="1"/>
          </p:cNvSpPr>
          <p:nvPr>
            <p:ph type="title"/>
          </p:nvPr>
        </p:nvSpPr>
        <p:spPr/>
        <p:txBody>
          <a:bodyPr>
            <a:normAutofit/>
          </a:bodyPr>
          <a:p>
            <a:r>
              <a:rPr b="1" dirty="0" sz="4400" lang="en-US">
                <a:solidFill>
                  <a:schemeClr val="accent1"/>
                </a:solidFill>
                <a:latin typeface="Arial"/>
                <a:ea typeface="+mj-lt"/>
                <a:cs typeface="Arial"/>
              </a:rPr>
              <a:t>Algorithm &amp; Deployment – CONT.</a:t>
            </a:r>
            <a:endParaRPr dirty="0" lang="en-US"/>
          </a:p>
        </p:txBody>
      </p:sp>
      <p:sp>
        <p:nvSpPr>
          <p:cNvPr id="1048610" name="Content Placeholder 1"/>
          <p:cNvSpPr>
            <a:spLocks noGrp="1"/>
          </p:cNvSpPr>
          <p:nvPr>
            <p:ph idx="1"/>
          </p:nvPr>
        </p:nvSpPr>
        <p:spPr>
          <a:xfrm>
            <a:off x="564567" y="1302026"/>
            <a:ext cx="11029615" cy="4673324"/>
          </a:xfrm>
        </p:spPr>
        <p:txBody>
          <a:bodyPr>
            <a:normAutofit/>
          </a:bodyPr>
          <a:p>
            <a:pPr algn="ctr" indent="0" marL="0">
              <a:buNone/>
            </a:pPr>
            <a:r>
              <a:rPr b="1" dirty="0" lang="en-US"/>
              <a:t>Processing:</a:t>
            </a:r>
          </a:p>
          <a:p>
            <a:pPr indent="0" marL="0">
              <a:buNone/>
            </a:pPr>
            <a:r>
              <a:rPr b="1" dirty="0" lang="en-US"/>
              <a:t>Plotting:</a:t>
            </a:r>
          </a:p>
          <a:p>
            <a:pPr>
              <a:buFont typeface="Arial" panose="020B0604020202020204" pitchFamily="34" charset="0"/>
              <a:buChar char="•"/>
            </a:pPr>
            <a:r>
              <a:rPr dirty="0" lang="en-US"/>
              <a:t>Use functions to plot various figures which represents relation or scale of difference in data (In this case we take movie ratings).</a:t>
            </a:r>
          </a:p>
          <a:p>
            <a:pPr indent="0" marL="0">
              <a:buNone/>
            </a:pPr>
            <a:r>
              <a:rPr b="1" dirty="0" lang="en-IN"/>
              <a:t>Interpreting Information from Plot and Data:</a:t>
            </a:r>
          </a:p>
          <a:p>
            <a:pPr>
              <a:buFont typeface="Arial" panose="020B0604020202020204" pitchFamily="34" charset="0"/>
              <a:buChar char="•"/>
            </a:pPr>
            <a:r>
              <a:rPr dirty="0" lang="en-IN"/>
              <a:t>Finding average hike in rating. Finding movies which has got very high rating.</a:t>
            </a:r>
          </a:p>
          <a:p>
            <a:pPr>
              <a:buFont typeface="Arial" panose="020B0604020202020204" pitchFamily="34" charset="0"/>
              <a:buChar char="•"/>
            </a:pPr>
            <a:r>
              <a:rPr dirty="0" lang="en-IN"/>
              <a:t>Help user make decision in choosing movies by showcasing the discrepancy in rating in the websites.</a:t>
            </a:r>
          </a:p>
          <a:p>
            <a:pPr>
              <a:buFont typeface="Arial" panose="020B0604020202020204" pitchFamily="34" charset="0"/>
              <a:buChar char="•"/>
            </a:pPr>
            <a:r>
              <a:rPr dirty="0" lang="en-IN"/>
              <a:t>And showing users how well they can prefer other movie ticket booking websites.</a:t>
            </a:r>
          </a:p>
          <a:p>
            <a:pPr indent="0" marL="0">
              <a:buNone/>
            </a:pPr>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Aswath As</cp:lastModifiedBy>
  <dcterms:created xsi:type="dcterms:W3CDTF">2021-05-26T05:50:10Z</dcterms:created>
  <dcterms:modified xsi:type="dcterms:W3CDTF">2024-04-24T15:52:38Z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827ad76fc0e6410c82c60e1d9d3d6ea2</vt:lpwstr>
  </property>
</Properties>
</file>