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55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47DAF2B-71AA-4A0B-8F4A-A59556626196}" type="datetimeFigureOut">
              <a:rPr lang="en-US" smtClean="0"/>
              <a:t>4/2/2024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AC487D8-3D6C-446C-983D-A1F2191B6ED2}" type="slidenum">
              <a:rPr lang="en-US" smtClean="0"/>
              <a:t>‹#›</a:t>
            </a:fld>
            <a:endParaRPr lang="en-US"/>
          </a:p>
        </p:txBody>
      </p:sp>
    </p:spTree>
    <p:extLst>
      <p:ext uri="{BB962C8B-B14F-4D97-AF65-F5344CB8AC3E}">
        <p14:creationId xmlns:p14="http://schemas.microsoft.com/office/powerpoint/2010/main" val="230071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fileId=https%3A//storage.googleapis.com/kaggle-colab-exported-notebooks/customer-segmentation-for-targeted-marketing-fd7b165e-0eb0-4a76-82c7-d25d7d560bb9.ipynb%3FX-Goog-Algorithm%3DGOOG4-RSA-SHA256%26X-Goog-Credential%3Dgcp-kaggle-com%2540kaggle-161607.iam.gserviceaccount.com/20240331/auto/storage/goog4_request%26X-Goog-Date%3D20240331T080811Z%26X-Goog-Expires%3D259200%26X-Goog-SignedHeaders%3Dhost%26X-Goog-Signature%3D313ee87a1b6dea22136dbc175b282f6735fae4a254524485a9636abdf3642fe90bf312c8a8a4f53cdcd48d1c65ac927ec8e645e6ee6868c6fcbeb62f0cc0f8531a0ff5f521cae793ce1e7ac421310e0eed1aad576123f41c30932fdefdf1098c3f61e6b61caa90cd6fbe42cf064533ea296235136bb1ed3e255587388274ca51a755ca2ad2ce5ad546f392bef3fd5be9fdd8ea85d1423bf12ffd9aa58c59023742d7933f0fa50d860613d3354d1f0bed28920dc0defba40bed5126860328701773ad9ada7686ee966ea6672650698ddeff2c2a8b47d4d6fb0ae330b21514d58b9a1a2708c791b87e348ca6126f7d182a80a1c58d4c260a16becdf21498f5ed93"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447558"/>
          </a:xfrm>
          <a:prstGeom prst="rect">
            <a:avLst/>
          </a:prstGeom>
        </p:spPr>
        <p:txBody>
          <a:bodyPr vert="horz" wrap="square" lIns="0" tIns="16510" rIns="0" bIns="0" rtlCol="0">
            <a:spAutoFit/>
          </a:bodyPr>
          <a:lstStyle/>
          <a:p>
            <a:pPr marL="3213735">
              <a:lnSpc>
                <a:spcPct val="100000"/>
              </a:lnSpc>
              <a:spcBef>
                <a:spcPts val="130"/>
              </a:spcBef>
            </a:pPr>
            <a:r>
              <a:rPr lang="en-US" sz="2800" spc="15" dirty="0" err="1" smtClean="0">
                <a:latin typeface="Trebuchet MS" panose="020B0603020202020204" pitchFamily="34" charset="0"/>
              </a:rPr>
              <a:t>Ragul</a:t>
            </a:r>
            <a:r>
              <a:rPr lang="en-US" sz="2800" spc="15" dirty="0" smtClean="0">
                <a:latin typeface="Trebuchet MS" panose="020B0603020202020204" pitchFamily="34" charset="0"/>
              </a:rPr>
              <a:t> M</a:t>
            </a:r>
            <a:endParaRPr sz="2800" spc="15" dirty="0">
              <a:latin typeface="Trebuchet MS" panose="020B0603020202020204" pitchFamily="34"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xmlns="" id="{3735EC30-06ED-FEC2-C372-4706EC9A442C}"/>
              </a:ext>
            </a:extLst>
          </p:cNvPr>
          <p:cNvSpPr txBox="1"/>
          <p:nvPr/>
        </p:nvSpPr>
        <p:spPr>
          <a:xfrm>
            <a:off x="914400" y="1524000"/>
            <a:ext cx="8439150" cy="3142783"/>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The result of effective segmentation enables businesses to tailor their marketing strategies to specific segments, thereby increasing the likelihood of engagement and conversion.</a:t>
            </a:r>
          </a:p>
          <a:p>
            <a:pPr algn="just">
              <a:lnSpc>
                <a:spcPct val="150000"/>
              </a:lnSpc>
            </a:pPr>
            <a:r>
              <a:rPr lang="en-US" sz="1850" dirty="0">
                <a:latin typeface="Bell MT" panose="02020503060305020303" pitchFamily="18" charset="0"/>
              </a:rPr>
              <a:t>Gather relevant data about customers, including demographics, purchasing behavior, psychographics, and interactions with the brand.</a:t>
            </a:r>
            <a:r>
              <a:rPr lang="en-US" sz="2000" b="0" i="0" dirty="0">
                <a:solidFill>
                  <a:srgbClr val="ECECEC"/>
                </a:solidFill>
                <a:effectLst/>
                <a:latin typeface="Söhne"/>
              </a:rPr>
              <a:t> </a:t>
            </a:r>
            <a:r>
              <a:rPr lang="en-US" sz="1850" dirty="0" err="1">
                <a:latin typeface="Bell MT" panose="02020503060305020303" pitchFamily="18" charset="0"/>
              </a:rPr>
              <a:t>efine</a:t>
            </a:r>
            <a:r>
              <a:rPr lang="en-US" sz="1850" dirty="0">
                <a:latin typeface="Bell MT" panose="02020503060305020303" pitchFamily="18" charset="0"/>
              </a:rPr>
              <a:t> criteria for segmentation, such as age, gender, location, income level, purchase history, interests, or any other relevant factors.</a:t>
            </a:r>
          </a:p>
        </p:txBody>
      </p:sp>
      <p:sp>
        <p:nvSpPr>
          <p:cNvPr id="4" name="TextBox 3">
            <a:extLst>
              <a:ext uri="{FF2B5EF4-FFF2-40B4-BE49-F238E27FC236}">
                <a16:creationId xmlns:a16="http://schemas.microsoft.com/office/drawing/2014/main" xmlns="" id="{55E6A00A-C4C5-5B90-A3D1-85F8B4818BCE}"/>
              </a:ext>
            </a:extLst>
          </p:cNvPr>
          <p:cNvSpPr txBox="1"/>
          <p:nvPr/>
        </p:nvSpPr>
        <p:spPr>
          <a:xfrm>
            <a:off x="990600" y="5638800"/>
            <a:ext cx="1524000" cy="369332"/>
          </a:xfrm>
          <a:prstGeom prst="rect">
            <a:avLst/>
          </a:prstGeom>
          <a:noFill/>
        </p:spPr>
        <p:txBody>
          <a:bodyPr wrap="square" rtlCol="0">
            <a:spAutoFit/>
          </a:bodyPr>
          <a:lstStyle/>
          <a:p>
            <a:r>
              <a:rPr lang="en-US" dirty="0">
                <a:hlinkClick r:id="rId3"/>
              </a:rPr>
              <a:t>Link to </a:t>
            </a:r>
            <a:r>
              <a:rPr lang="en-US" dirty="0" err="1">
                <a:hlinkClick r:id="rId3"/>
              </a:rPr>
              <a:t>Colab</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32" name="Picture 31">
            <a:extLst>
              <a:ext uri="{FF2B5EF4-FFF2-40B4-BE49-F238E27FC236}">
                <a16:creationId xmlns:a16="http://schemas.microsoft.com/office/drawing/2014/main" xmlns="" id="{92295CB2-ACCD-AB7C-107D-C9B1586B6E21}"/>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6000"/>
                    </a14:imgEffect>
                  </a14:imgLayer>
                </a14:imgProps>
              </a:ext>
              <a:ext uri="{28A0092B-C50C-407E-A947-70E740481C1C}">
                <a14:useLocalDpi xmlns:a14="http://schemas.microsoft.com/office/drawing/2010/main" val="0"/>
              </a:ext>
            </a:extLst>
          </a:blip>
          <a:srcRect l="3040" t="-1" r="2674" b="4910"/>
          <a:stretch/>
        </p:blipFill>
        <p:spPr>
          <a:xfrm>
            <a:off x="104774" y="1695450"/>
            <a:ext cx="5029201" cy="2847976"/>
          </a:xfrm>
          <a:prstGeom prst="rect">
            <a:avLst/>
          </a:prstGeom>
        </p:spPr>
      </p:pic>
      <p:sp>
        <p:nvSpPr>
          <p:cNvPr id="34" name="TextBox 33">
            <a:extLst>
              <a:ext uri="{FF2B5EF4-FFF2-40B4-BE49-F238E27FC236}">
                <a16:creationId xmlns:a16="http://schemas.microsoft.com/office/drawing/2014/main" xmlns="" id="{2D510851-4B72-566A-2931-34CE32ED3E0A}"/>
              </a:ext>
            </a:extLst>
          </p:cNvPr>
          <p:cNvSpPr txBox="1"/>
          <p:nvPr/>
        </p:nvSpPr>
        <p:spPr>
          <a:xfrm>
            <a:off x="4700417" y="2426940"/>
            <a:ext cx="5672332" cy="1384995"/>
          </a:xfrm>
          <a:prstGeom prst="rect">
            <a:avLst/>
          </a:prstGeom>
          <a:noFill/>
        </p:spPr>
        <p:txBody>
          <a:bodyPr wrap="square" rtlCol="0">
            <a:spAutoFit/>
          </a:bodyPr>
          <a:lstStyle/>
          <a:p>
            <a:pPr algn="ctr"/>
            <a:r>
              <a:rPr lang="en-US" sz="2800" b="1" dirty="0">
                <a:latin typeface="Copperplate Gothic Light" panose="020E0507020206020404" pitchFamily="34" charset="0"/>
              </a:rPr>
              <a:t>Customer segmentation  for</a:t>
            </a:r>
          </a:p>
          <a:p>
            <a:pPr algn="ctr"/>
            <a:r>
              <a:rPr lang="en-US" sz="2800" b="1" dirty="0">
                <a:latin typeface="Copperplate Gothic Light" panose="020E0507020206020404" pitchFamily="34" charset="0"/>
              </a:rPr>
              <a:t>    Targeted marketing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extLst>
              <a:ext uri="{BEBA8EAE-BF5A-486C-A8C5-ECC9F3942E4B}">
                <a14:imgProps xmlns:a14="http://schemas.microsoft.com/office/drawing/2010/main">
                  <a14:imgLayer r:embed="rId4">
                    <a14:imgEffect>
                      <a14:brightnessContrast bright="8000"/>
                    </a14:imgEffect>
                  </a14:imgLayer>
                </a14:imgProps>
              </a:ext>
            </a:extLst>
          </a:blip>
          <a:stretch>
            <a:fillRect/>
          </a:stretch>
        </p:blipFill>
        <p:spPr>
          <a:xfrm>
            <a:off x="0" y="3848102"/>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CD20E4AF-2617-4AAF-BCA7-43ACF1D1A588}"/>
              </a:ext>
            </a:extLst>
          </p:cNvPr>
          <p:cNvSpPr txBox="1"/>
          <p:nvPr/>
        </p:nvSpPr>
        <p:spPr>
          <a:xfrm>
            <a:off x="1891284" y="1882928"/>
            <a:ext cx="7166991" cy="369332"/>
          </a:xfrm>
          <a:prstGeom prst="rect">
            <a:avLst/>
          </a:prstGeom>
          <a:noFill/>
        </p:spPr>
        <p:txBody>
          <a:bodyPr wrap="square" rtlCol="0">
            <a:spAutoFit/>
          </a:bodyPr>
          <a:lstStyle/>
          <a:p>
            <a:endParaRPr lang="en-US" dirty="0"/>
          </a:p>
        </p:txBody>
      </p:sp>
      <p:sp>
        <p:nvSpPr>
          <p:cNvPr id="24" name="TextBox 23">
            <a:extLst>
              <a:ext uri="{FF2B5EF4-FFF2-40B4-BE49-F238E27FC236}">
                <a16:creationId xmlns:a16="http://schemas.microsoft.com/office/drawing/2014/main" xmlns="" id="{621FCFE6-98A3-8912-6055-1FEC9EA30906}"/>
              </a:ext>
            </a:extLst>
          </p:cNvPr>
          <p:cNvSpPr txBox="1"/>
          <p:nvPr/>
        </p:nvSpPr>
        <p:spPr>
          <a:xfrm>
            <a:off x="1142999" y="1288050"/>
            <a:ext cx="8542273" cy="5041316"/>
          </a:xfrm>
          <a:prstGeom prst="rect">
            <a:avLst/>
          </a:prstGeom>
          <a:noFill/>
        </p:spPr>
        <p:txBody>
          <a:bodyPr wrap="square" rtlCol="0">
            <a:spAutoFit/>
          </a:bodyPr>
          <a:lstStyle/>
          <a:p>
            <a:pPr algn="just">
              <a:lnSpc>
                <a:spcPct val="150000"/>
              </a:lnSpc>
            </a:pPr>
            <a:r>
              <a:rPr lang="en-US" dirty="0">
                <a:latin typeface="Bell MT" panose="02020503060305020303" pitchFamily="18" charset="0"/>
              </a:rPr>
              <a:t>Customer segmentation for targeted marketing is the process of dividing a broader customer base into distinct groups or segments based on shared characteristics, behaviors, or needs. These segments are then targeted with customized marketing strategies, messages, and offerings tailored to their specific preferences and interests. </a:t>
            </a:r>
          </a:p>
          <a:p>
            <a:pPr algn="just">
              <a:lnSpc>
                <a:spcPct val="150000"/>
              </a:lnSpc>
            </a:pPr>
            <a:r>
              <a:rPr lang="en-US" b="0" i="0" dirty="0">
                <a:solidFill>
                  <a:srgbClr val="000000"/>
                </a:solidFill>
                <a:effectLst/>
                <a:latin typeface="Bell MT" panose="02020503060305020303" pitchFamily="18" charset="0"/>
              </a:rPr>
              <a:t>         The “target persona” (or “marketing persona”) is, by definition, a personification of a specific customer segment so it’s not uncommon for businesses to create several   personas to match the various customer segments they’ve created.</a:t>
            </a:r>
          </a:p>
          <a:p>
            <a:pPr algn="just">
              <a:lnSpc>
                <a:spcPct val="150000"/>
              </a:lnSpc>
            </a:pPr>
            <a:r>
              <a:rPr lang="en-US" dirty="0">
                <a:solidFill>
                  <a:srgbClr val="000000"/>
                </a:solidFill>
                <a:latin typeface="Bell MT" panose="02020503060305020303" pitchFamily="18" charset="0"/>
              </a:rPr>
              <a:t>          </a:t>
            </a:r>
            <a:r>
              <a:rPr lang="en-US" b="1" dirty="0">
                <a:solidFill>
                  <a:srgbClr val="000000"/>
                </a:solidFill>
                <a:latin typeface="Bell MT" panose="02020503060305020303" pitchFamily="18" charset="0"/>
              </a:rPr>
              <a:t>Types in Customer Segmentation</a:t>
            </a:r>
          </a:p>
          <a:p>
            <a:pPr algn="just">
              <a:lnSpc>
                <a:spcPct val="150000"/>
              </a:lnSpc>
            </a:pPr>
            <a:r>
              <a:rPr lang="en-US" dirty="0">
                <a:solidFill>
                  <a:srgbClr val="000000"/>
                </a:solidFill>
                <a:latin typeface="Bell MT" panose="02020503060305020303" pitchFamily="18" charset="0"/>
              </a:rPr>
              <a:t>          </a:t>
            </a:r>
            <a:r>
              <a:rPr lang="en-US" b="1" dirty="0">
                <a:solidFill>
                  <a:srgbClr val="000000"/>
                </a:solidFill>
                <a:latin typeface="Bell MT" panose="02020503060305020303" pitchFamily="18" charset="0"/>
              </a:rPr>
              <a:t>*</a:t>
            </a:r>
            <a:r>
              <a:rPr lang="en-US" dirty="0">
                <a:solidFill>
                  <a:srgbClr val="000000"/>
                </a:solidFill>
                <a:latin typeface="Bell MT" panose="02020503060305020303" pitchFamily="18" charset="0"/>
              </a:rPr>
              <a:t> </a:t>
            </a:r>
            <a:r>
              <a:rPr lang="en-US" b="1" i="0" dirty="0">
                <a:solidFill>
                  <a:srgbClr val="2C2C2C"/>
                </a:solidFill>
                <a:effectLst/>
                <a:latin typeface="Bell MT" panose="02020503060305020303" pitchFamily="18" charset="0"/>
              </a:rPr>
              <a:t>Demographic segmentation </a:t>
            </a:r>
            <a:r>
              <a:rPr lang="en-US" i="0" dirty="0">
                <a:solidFill>
                  <a:srgbClr val="2C2C2C"/>
                </a:solidFill>
                <a:effectLst/>
                <a:latin typeface="Bell MT" panose="02020503060305020303" pitchFamily="18" charset="0"/>
              </a:rPr>
              <a:t>- </a:t>
            </a:r>
            <a:r>
              <a:rPr lang="en-US" b="0" i="0" dirty="0">
                <a:solidFill>
                  <a:srgbClr val="2C2C2C"/>
                </a:solidFill>
                <a:effectLst/>
                <a:latin typeface="Bell MT" panose="02020503060305020303" pitchFamily="18" charset="0"/>
              </a:rPr>
              <a:t> age, gender, income, and education</a:t>
            </a:r>
            <a:r>
              <a:rPr lang="en-US" dirty="0">
                <a:latin typeface="Bell MT" panose="02020503060305020303" pitchFamily="18" charset="0"/>
              </a:rPr>
              <a:t> 0.</a:t>
            </a:r>
          </a:p>
          <a:p>
            <a:pPr algn="just">
              <a:lnSpc>
                <a:spcPct val="150000"/>
              </a:lnSpc>
            </a:pPr>
            <a:r>
              <a:rPr lang="en-US" dirty="0">
                <a:latin typeface="Bell MT" panose="02020503060305020303" pitchFamily="18" charset="0"/>
              </a:rPr>
              <a:t>          </a:t>
            </a:r>
            <a:r>
              <a:rPr lang="en-US" b="1" dirty="0">
                <a:latin typeface="Bell MT" panose="02020503060305020303" pitchFamily="18" charset="0"/>
              </a:rPr>
              <a:t>*</a:t>
            </a:r>
            <a:r>
              <a:rPr lang="en-US" dirty="0">
                <a:latin typeface="Bell MT" panose="02020503060305020303" pitchFamily="18" charset="0"/>
              </a:rPr>
              <a:t> </a:t>
            </a:r>
            <a:r>
              <a:rPr lang="en-US" b="1" i="0" dirty="0">
                <a:solidFill>
                  <a:srgbClr val="2C2C2C"/>
                </a:solidFill>
                <a:effectLst/>
                <a:latin typeface="Bell MT" panose="02020503060305020303" pitchFamily="18" charset="0"/>
              </a:rPr>
              <a:t>Psychographic segmentation </a:t>
            </a:r>
            <a:r>
              <a:rPr lang="en-US" i="0" dirty="0">
                <a:solidFill>
                  <a:srgbClr val="2C2C2C"/>
                </a:solidFill>
                <a:effectLst/>
                <a:latin typeface="Bell MT" panose="02020503060305020303" pitchFamily="18" charset="0"/>
              </a:rPr>
              <a:t>- </a:t>
            </a:r>
            <a:r>
              <a:rPr lang="en-US" b="0" i="0" dirty="0">
                <a:solidFill>
                  <a:srgbClr val="2C2C2C"/>
                </a:solidFill>
                <a:effectLst/>
                <a:latin typeface="Bell MT" panose="02020503060305020303" pitchFamily="18" charset="0"/>
              </a:rPr>
              <a:t> personality, lifestyle, values, and attitudes.</a:t>
            </a:r>
          </a:p>
          <a:p>
            <a:pPr algn="just">
              <a:lnSpc>
                <a:spcPct val="150000"/>
              </a:lnSpc>
            </a:pPr>
            <a:r>
              <a:rPr lang="en-US" dirty="0">
                <a:solidFill>
                  <a:srgbClr val="2C2C2C"/>
                </a:solidFill>
                <a:latin typeface="Bell MT" panose="02020503060305020303" pitchFamily="18" charset="0"/>
              </a:rPr>
              <a:t>          </a:t>
            </a:r>
            <a:r>
              <a:rPr lang="en-US" b="1" dirty="0">
                <a:solidFill>
                  <a:srgbClr val="2C2C2C"/>
                </a:solidFill>
                <a:latin typeface="Bell MT" panose="02020503060305020303" pitchFamily="18" charset="0"/>
              </a:rPr>
              <a:t>*</a:t>
            </a:r>
            <a:r>
              <a:rPr lang="en-US" dirty="0">
                <a:solidFill>
                  <a:srgbClr val="2C2C2C"/>
                </a:solidFill>
                <a:latin typeface="Bell MT" panose="02020503060305020303" pitchFamily="18" charset="0"/>
              </a:rPr>
              <a:t> </a:t>
            </a:r>
            <a:r>
              <a:rPr lang="en-US" b="1" i="0" dirty="0">
                <a:solidFill>
                  <a:srgbClr val="2C2C2C"/>
                </a:solidFill>
                <a:effectLst/>
                <a:latin typeface="Bell MT" panose="02020503060305020303" pitchFamily="18" charset="0"/>
              </a:rPr>
              <a:t>Behavioral segmentation </a:t>
            </a:r>
            <a:r>
              <a:rPr lang="en-US" i="0" dirty="0">
                <a:solidFill>
                  <a:srgbClr val="2C2C2C"/>
                </a:solidFill>
                <a:effectLst/>
                <a:latin typeface="Bell MT" panose="02020503060305020303" pitchFamily="18" charset="0"/>
              </a:rPr>
              <a:t>- </a:t>
            </a:r>
            <a:r>
              <a:rPr lang="en-US" b="0" i="0" dirty="0">
                <a:solidFill>
                  <a:srgbClr val="2C2C2C"/>
                </a:solidFill>
                <a:effectLst/>
                <a:latin typeface="Bell MT" panose="02020503060305020303" pitchFamily="18" charset="0"/>
              </a:rPr>
              <a:t>past purchase behavior, website activity.</a:t>
            </a:r>
            <a:endParaRPr lang="en-US" b="1" i="0" dirty="0">
              <a:solidFill>
                <a:srgbClr val="2C2C2C"/>
              </a:solidFill>
              <a:effectLst/>
              <a:latin typeface="Bell MT" panose="02020503060305020303" pitchFamily="18" charset="0"/>
            </a:endParaRPr>
          </a:p>
          <a:p>
            <a:pPr algn="just">
              <a:lnSpc>
                <a:spcPct val="150000"/>
              </a:lnSpc>
            </a:pPr>
            <a:endParaRPr lang="en-US" dirty="0">
              <a:latin typeface="Bell MT" panose="020205030603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6225577D-61EB-1A61-E362-D23A57D4F94C}"/>
              </a:ext>
            </a:extLst>
          </p:cNvPr>
          <p:cNvSpPr txBox="1"/>
          <p:nvPr/>
        </p:nvSpPr>
        <p:spPr>
          <a:xfrm>
            <a:off x="600709" y="1813437"/>
            <a:ext cx="8843328" cy="1335366"/>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Traditional, one-size-fits-all marketing approaches often result in wasted resources and missed opportunities for connecting with customers on a meaningful level. To address this issue, there is a critical need for customer segmentation in targeted marketing.</a:t>
            </a:r>
          </a:p>
        </p:txBody>
      </p:sp>
      <p:sp>
        <p:nvSpPr>
          <p:cNvPr id="13" name="TextBox 12">
            <a:extLst>
              <a:ext uri="{FF2B5EF4-FFF2-40B4-BE49-F238E27FC236}">
                <a16:creationId xmlns:a16="http://schemas.microsoft.com/office/drawing/2014/main" xmlns="" id="{1E550932-993D-7A6E-3432-AC09CF62E0D7}"/>
              </a:ext>
            </a:extLst>
          </p:cNvPr>
          <p:cNvSpPr txBox="1"/>
          <p:nvPr/>
        </p:nvSpPr>
        <p:spPr>
          <a:xfrm>
            <a:off x="627748" y="3148803"/>
            <a:ext cx="7363727" cy="2651110"/>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   The problem statement for customer segmentation in targeted marketing revolves around the necessity for businesses to overcome challenges in segmentation strategy development, implementation, and optimization to deliver more relevant and impactful marketing experiences that drive business growth.</a:t>
            </a:r>
            <a:r>
              <a:rPr lang="en-US" sz="2000" b="0" i="0" dirty="0">
                <a:solidFill>
                  <a:srgbClr val="ECECEC"/>
                </a:solidFill>
                <a:effectLst/>
                <a:latin typeface="Söhne"/>
              </a:rPr>
              <a:t> </a:t>
            </a:r>
          </a:p>
          <a:p>
            <a:pPr algn="just">
              <a:lnSpc>
                <a:spcPct val="150000"/>
              </a:lnSpc>
            </a:pPr>
            <a:endParaRPr lang="en-US" sz="185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29400" y="149060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AE5CE387-6A7D-CFAF-9735-C8F69565FE82}"/>
              </a:ext>
            </a:extLst>
          </p:cNvPr>
          <p:cNvSpPr txBox="1"/>
          <p:nvPr/>
        </p:nvSpPr>
        <p:spPr>
          <a:xfrm>
            <a:off x="673305" y="1752600"/>
            <a:ext cx="8175625" cy="5178725"/>
          </a:xfrm>
          <a:prstGeom prst="rect">
            <a:avLst/>
          </a:prstGeom>
          <a:noFill/>
        </p:spPr>
        <p:txBody>
          <a:bodyPr wrap="square" rtlCol="0">
            <a:spAutoFit/>
          </a:bodyPr>
          <a:lstStyle/>
          <a:p>
            <a:pPr>
              <a:lnSpc>
                <a:spcPct val="150000"/>
              </a:lnSpc>
            </a:pPr>
            <a:r>
              <a:rPr lang="en-US" sz="1850" dirty="0">
                <a:latin typeface="Bell MT" panose="02020503060305020303" pitchFamily="18" charset="0"/>
              </a:rPr>
              <a:t>Customer segmentation for targeted marketing is a strategic process that involves dividing a heterogeneous customer base into distinct groups or segments based on shared characteristics, behaviors, or needs. </a:t>
            </a:r>
          </a:p>
          <a:p>
            <a:pPr>
              <a:lnSpc>
                <a:spcPct val="150000"/>
              </a:lnSpc>
            </a:pPr>
            <a:r>
              <a:rPr lang="en-US" sz="1850" b="1" dirty="0">
                <a:latin typeface="Bell MT" panose="02020503060305020303" pitchFamily="18" charset="0"/>
              </a:rPr>
              <a:t>Key Components :-</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Identification of Segmentation Variables</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Segmentation Analysis</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Development of Customer Personas</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Targeted Marketing Strategies</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Implementation and Testing </a:t>
            </a:r>
          </a:p>
          <a:p>
            <a:pPr marL="800100" lvl="1" indent="-342900">
              <a:lnSpc>
                <a:spcPct val="150000"/>
              </a:lnSpc>
              <a:buFont typeface="Wingdings" panose="05000000000000000000" pitchFamily="2" charset="2"/>
              <a:buChar char="ü"/>
            </a:pPr>
            <a:r>
              <a:rPr lang="en-US" sz="1850" dirty="0">
                <a:latin typeface="Bell MT" panose="02020503060305020303" pitchFamily="18" charset="0"/>
              </a:rPr>
              <a:t>Iterative Optimization</a:t>
            </a:r>
            <a:endParaRPr lang="en-US" sz="1850" b="1" i="0" dirty="0">
              <a:solidFill>
                <a:srgbClr val="ECECEC"/>
              </a:solidFill>
              <a:effectLst/>
              <a:latin typeface="Bell MT" panose="02020503060305020303" pitchFamily="18" charset="0"/>
            </a:endParaRPr>
          </a:p>
          <a:p>
            <a:pPr>
              <a:lnSpc>
                <a:spcPct val="150000"/>
              </a:lnSpc>
            </a:pPr>
            <a:endParaRPr lang="en-US" sz="1850" dirty="0">
              <a:latin typeface="Bell MT" panose="02020503060305020303" pitchFamily="18" charset="0"/>
            </a:endParaRPr>
          </a:p>
          <a:p>
            <a:pPr>
              <a:lnSpc>
                <a:spcPct val="150000"/>
              </a:lnSpc>
            </a:pPr>
            <a:r>
              <a:rPr lang="en-US" sz="1850" dirty="0">
                <a:latin typeface="Bell MT" panose="02020503060305020303"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00800" y="11503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321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90E74615-1AAE-04F0-586B-9008668CCBEC}"/>
              </a:ext>
            </a:extLst>
          </p:cNvPr>
          <p:cNvSpPr txBox="1"/>
          <p:nvPr/>
        </p:nvSpPr>
        <p:spPr>
          <a:xfrm>
            <a:off x="605298" y="1681646"/>
            <a:ext cx="8763000" cy="4751685"/>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In customer segmentation for targeted marketing, the end users can vary depending on the context and purpose of segmentation. However, there are several key stakeholders who typically utilize customer segmentation insights to inform their decision-making and actions:</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Marketing Teams</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Sales Teams </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Product Development Teams </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Customer Service Teams</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Business Leaders and Executives</a:t>
            </a:r>
          </a:p>
          <a:p>
            <a:pPr marL="800100" lvl="1" indent="-342900" algn="just">
              <a:lnSpc>
                <a:spcPct val="150000"/>
              </a:lnSpc>
              <a:buFont typeface="Wingdings" panose="05000000000000000000" pitchFamily="2" charset="2"/>
              <a:buChar char="v"/>
            </a:pPr>
            <a:r>
              <a:rPr lang="en-US" sz="1850" dirty="0">
                <a:latin typeface="Bell MT" panose="02020503060305020303" pitchFamily="18" charset="0"/>
              </a:rPr>
              <a:t> Data Analysts and Researchers</a:t>
            </a:r>
          </a:p>
          <a:p>
            <a:pPr lvl="1" algn="just">
              <a:lnSpc>
                <a:spcPct val="150000"/>
              </a:lnSpc>
            </a:pPr>
            <a:r>
              <a:rPr lang="en-US" sz="1850" dirty="0">
                <a:latin typeface="Bell MT" panose="02020503060305020303"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alphaModFix/>
            <a:extLst>
              <a:ext uri="{BEBA8EAE-BF5A-486C-A8C5-ECC9F3942E4B}">
                <a14:imgProps xmlns:a14="http://schemas.microsoft.com/office/drawing/2010/main">
                  <a14:imgLayer r:embed="rId3">
                    <a14:imgEffect>
                      <a14:brightnessContrast bright="6000"/>
                    </a14:imgEffect>
                  </a14:imgLayer>
                </a14:imgProps>
              </a:ext>
            </a:extLst>
          </a:blip>
          <a:stretch>
            <a:fillRect/>
          </a:stretch>
        </p:blipFill>
        <p:spPr>
          <a:xfrm>
            <a:off x="0" y="1295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53200" y="10565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435941"/>
            <a:ext cx="9763125" cy="544380"/>
          </a:xfrm>
          <a:prstGeom prst="rect">
            <a:avLst/>
          </a:prstGeom>
        </p:spPr>
        <p:txBody>
          <a:bodyPr vert="horz" wrap="square" lIns="0" tIns="13335" rIns="0" bIns="0" rtlCol="0">
            <a:spAutoFit/>
          </a:bodyPr>
          <a:lstStyle/>
          <a:p>
            <a:pPr marL="12700">
              <a:lnSpc>
                <a:spcPct val="100000"/>
              </a:lnSpc>
              <a:spcBef>
                <a:spcPts val="105"/>
              </a:spcBef>
            </a:pPr>
            <a:r>
              <a:rPr sz="3450" spc="-40" dirty="0"/>
              <a:t>Y</a:t>
            </a:r>
            <a:r>
              <a:rPr sz="3450" spc="10" dirty="0"/>
              <a:t>O</a:t>
            </a:r>
            <a:r>
              <a:rPr sz="3450" spc="25" dirty="0"/>
              <a:t>U</a:t>
            </a:r>
            <a:r>
              <a:rPr sz="3450" dirty="0"/>
              <a:t>R</a:t>
            </a:r>
            <a:r>
              <a:rPr sz="3450" spc="5" dirty="0"/>
              <a:t> </a:t>
            </a:r>
            <a:r>
              <a:rPr sz="3450" spc="25" dirty="0"/>
              <a:t>S</a:t>
            </a:r>
            <a:r>
              <a:rPr sz="3450" spc="10" dirty="0"/>
              <a:t>O</a:t>
            </a:r>
            <a:r>
              <a:rPr sz="3450" spc="25" dirty="0"/>
              <a:t>LU</a:t>
            </a:r>
            <a:r>
              <a:rPr sz="3450" spc="-35" dirty="0"/>
              <a:t>T</a:t>
            </a:r>
            <a:r>
              <a:rPr sz="3450" spc="-30" dirty="0"/>
              <a:t>I</a:t>
            </a:r>
            <a:r>
              <a:rPr sz="3450" spc="10" dirty="0"/>
              <a:t>O</a:t>
            </a:r>
            <a:r>
              <a:rPr sz="3450" dirty="0"/>
              <a:t>N</a:t>
            </a:r>
            <a:r>
              <a:rPr sz="3450" spc="-345" dirty="0"/>
              <a:t> </a:t>
            </a:r>
            <a:r>
              <a:rPr sz="3450" spc="-35" dirty="0"/>
              <a:t>A</a:t>
            </a:r>
            <a:r>
              <a:rPr sz="3450" spc="-5" dirty="0"/>
              <a:t>N</a:t>
            </a:r>
            <a:r>
              <a:rPr sz="3450" dirty="0"/>
              <a:t>D</a:t>
            </a:r>
            <a:r>
              <a:rPr sz="3450" spc="35" dirty="0"/>
              <a:t> </a:t>
            </a:r>
            <a:r>
              <a:rPr sz="3450" spc="-30" dirty="0"/>
              <a:t>I</a:t>
            </a:r>
            <a:r>
              <a:rPr sz="3450" spc="-35" dirty="0"/>
              <a:t>T</a:t>
            </a:r>
            <a:r>
              <a:rPr sz="3450" dirty="0"/>
              <a:t>S</a:t>
            </a:r>
            <a:r>
              <a:rPr sz="3450" spc="60" dirty="0"/>
              <a:t> </a:t>
            </a:r>
            <a:r>
              <a:rPr sz="3450" spc="-295" dirty="0"/>
              <a:t>V</a:t>
            </a:r>
            <a:r>
              <a:rPr sz="3450" spc="-35" dirty="0"/>
              <a:t>A</a:t>
            </a:r>
            <a:r>
              <a:rPr sz="3450" spc="25" dirty="0"/>
              <a:t>LU</a:t>
            </a:r>
            <a:r>
              <a:rPr sz="3450" dirty="0"/>
              <a:t>E</a:t>
            </a:r>
            <a:r>
              <a:rPr sz="3450" spc="-65" dirty="0"/>
              <a:t> </a:t>
            </a:r>
            <a:r>
              <a:rPr sz="3450" spc="-15" dirty="0"/>
              <a:t>P</a:t>
            </a:r>
            <a:r>
              <a:rPr sz="3450" spc="-30" dirty="0"/>
              <a:t>R</a:t>
            </a:r>
            <a:r>
              <a:rPr sz="3450" spc="10" dirty="0"/>
              <a:t>O</a:t>
            </a:r>
            <a:r>
              <a:rPr sz="3450" spc="-15" dirty="0"/>
              <a:t>P</a:t>
            </a:r>
            <a:r>
              <a:rPr sz="3450" spc="10" dirty="0"/>
              <a:t>O</a:t>
            </a:r>
            <a:r>
              <a:rPr sz="3450" spc="25" dirty="0"/>
              <a:t>S</a:t>
            </a:r>
            <a:r>
              <a:rPr sz="3450" spc="-30" dirty="0"/>
              <a:t>I</a:t>
            </a:r>
            <a:r>
              <a:rPr sz="3450" spc="-35" dirty="0"/>
              <a:t>T</a:t>
            </a:r>
            <a:r>
              <a:rPr sz="3450" spc="-30" dirty="0"/>
              <a:t>I</a:t>
            </a:r>
            <a:r>
              <a:rPr sz="3450" spc="10" dirty="0"/>
              <a:t>O</a:t>
            </a:r>
            <a:r>
              <a:rPr sz="345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509FC97F-44C0-CAB7-DF96-6FFE578EAF42}"/>
              </a:ext>
            </a:extLst>
          </p:cNvPr>
          <p:cNvSpPr txBox="1"/>
          <p:nvPr/>
        </p:nvSpPr>
        <p:spPr>
          <a:xfrm>
            <a:off x="2807110" y="1407410"/>
            <a:ext cx="6715125" cy="4324645"/>
          </a:xfrm>
          <a:prstGeom prst="rect">
            <a:avLst/>
          </a:prstGeom>
          <a:noFill/>
        </p:spPr>
        <p:txBody>
          <a:bodyPr wrap="square" rtlCol="0">
            <a:spAutoFit/>
          </a:bodyPr>
          <a:lstStyle/>
          <a:p>
            <a:pPr algn="l">
              <a:lnSpc>
                <a:spcPct val="150000"/>
              </a:lnSpc>
            </a:pPr>
            <a:r>
              <a:rPr lang="en-US" sz="1850" b="1" dirty="0">
                <a:latin typeface="Bell MT" panose="02020503060305020303" pitchFamily="18" charset="0"/>
              </a:rPr>
              <a:t>Solution:</a:t>
            </a:r>
          </a:p>
          <a:p>
            <a:pPr algn="just">
              <a:lnSpc>
                <a:spcPct val="150000"/>
              </a:lnSpc>
            </a:pPr>
            <a:r>
              <a:rPr lang="en-US" sz="1850" dirty="0">
                <a:latin typeface="Bell MT" panose="02020503060305020303" pitchFamily="18" charset="0"/>
              </a:rPr>
              <a:t>    Customer segmentation in targeted marketing involves the strategic process of dividing a heterogeneous customer base into distinct segments based on shared characteristics, behaviors, or needs. </a:t>
            </a:r>
          </a:p>
          <a:p>
            <a:pPr algn="l">
              <a:lnSpc>
                <a:spcPct val="150000"/>
              </a:lnSpc>
            </a:pPr>
            <a:r>
              <a:rPr lang="en-US" sz="1850" b="1" dirty="0">
                <a:latin typeface="Bell MT" panose="02020503060305020303" pitchFamily="18" charset="0"/>
              </a:rPr>
              <a:t>Value Proposition:</a:t>
            </a:r>
          </a:p>
          <a:p>
            <a:pPr marL="800100" lvl="1" indent="-342900">
              <a:lnSpc>
                <a:spcPct val="150000"/>
              </a:lnSpc>
              <a:buFont typeface="Wingdings" panose="05000000000000000000" pitchFamily="2" charset="2"/>
              <a:buChar char="§"/>
            </a:pPr>
            <a:r>
              <a:rPr lang="en-US" sz="1850" dirty="0">
                <a:latin typeface="Bell MT" panose="02020503060305020303" pitchFamily="18" charset="0"/>
              </a:rPr>
              <a:t> Increased Relevance</a:t>
            </a:r>
          </a:p>
          <a:p>
            <a:pPr marL="800100" lvl="1" indent="-342900">
              <a:lnSpc>
                <a:spcPct val="150000"/>
              </a:lnSpc>
              <a:buFont typeface="Wingdings" panose="05000000000000000000" pitchFamily="2" charset="2"/>
              <a:buChar char="§"/>
            </a:pPr>
            <a:r>
              <a:rPr lang="en-US" sz="1850" dirty="0">
                <a:latin typeface="Bell MT" panose="02020503060305020303" pitchFamily="18" charset="0"/>
              </a:rPr>
              <a:t>Optimized Resource Allocation</a:t>
            </a:r>
          </a:p>
          <a:p>
            <a:pPr marL="800100" lvl="1" indent="-342900">
              <a:lnSpc>
                <a:spcPct val="150000"/>
              </a:lnSpc>
              <a:buFont typeface="Wingdings" panose="05000000000000000000" pitchFamily="2" charset="2"/>
              <a:buChar char="§"/>
            </a:pPr>
            <a:r>
              <a:rPr lang="en-US" sz="1850" dirty="0">
                <a:latin typeface="Bell MT" panose="02020503060305020303" pitchFamily="18" charset="0"/>
              </a:rPr>
              <a:t>Enhanced Customer Experience</a:t>
            </a:r>
          </a:p>
          <a:p>
            <a:pPr marL="800100" lvl="1" indent="-342900">
              <a:lnSpc>
                <a:spcPct val="150000"/>
              </a:lnSpc>
              <a:buFont typeface="Wingdings" panose="05000000000000000000" pitchFamily="2" charset="2"/>
              <a:buChar char="§"/>
            </a:pPr>
            <a:r>
              <a:rPr lang="en-US" sz="1850" dirty="0">
                <a:latin typeface="Bell MT" panose="02020503060305020303" pitchFamily="18" charset="0"/>
              </a:rPr>
              <a:t>Improved Marketing Effectiveness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81400"/>
            <a:ext cx="2285999" cy="3283975"/>
          </a:xfrm>
          <a:prstGeom prst="rect">
            <a:avLst/>
          </a:prstGeom>
        </p:spPr>
      </p:pic>
      <p:sp>
        <p:nvSpPr>
          <p:cNvPr id="7" name="object 7"/>
          <p:cNvSpPr txBox="1">
            <a:spLocks noGrp="1"/>
          </p:cNvSpPr>
          <p:nvPr>
            <p:ph type="title"/>
          </p:nvPr>
        </p:nvSpPr>
        <p:spPr>
          <a:xfrm>
            <a:off x="752475"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3AC29731-8AA9-E199-295C-405BE051A998}"/>
              </a:ext>
            </a:extLst>
          </p:cNvPr>
          <p:cNvSpPr txBox="1"/>
          <p:nvPr/>
        </p:nvSpPr>
        <p:spPr>
          <a:xfrm>
            <a:off x="1981200" y="1661817"/>
            <a:ext cx="7067549" cy="4324645"/>
          </a:xfrm>
          <a:prstGeom prst="rect">
            <a:avLst/>
          </a:prstGeom>
          <a:noFill/>
        </p:spPr>
        <p:txBody>
          <a:bodyPr wrap="square" rtlCol="0">
            <a:spAutoFit/>
          </a:bodyPr>
          <a:lstStyle/>
          <a:p>
            <a:pPr algn="just">
              <a:lnSpc>
                <a:spcPct val="150000"/>
              </a:lnSpc>
            </a:pPr>
            <a:r>
              <a:rPr lang="en-US" sz="1850" b="1" dirty="0">
                <a:latin typeface="Bell MT" panose="02020503060305020303" pitchFamily="18" charset="0"/>
              </a:rPr>
              <a:t>wow factor </a:t>
            </a:r>
            <a:r>
              <a:rPr lang="en-US" sz="1850" dirty="0">
                <a:latin typeface="Bell MT" panose="02020503060305020303" pitchFamily="18" charset="0"/>
              </a:rPr>
              <a:t>in our solution for Customer Segmentation in Targeted Marketing lies in its ability to transform businesses' marketing approach from generic and broad to personalized and precise, ultimately driving exceptional results and customer experiences</a:t>
            </a:r>
            <a:r>
              <a:rPr lang="en-US" b="0" i="0" dirty="0">
                <a:solidFill>
                  <a:srgbClr val="ECECEC"/>
                </a:solidFill>
                <a:effectLst/>
                <a:latin typeface="Söhne"/>
              </a:rPr>
              <a:t>.</a:t>
            </a:r>
            <a:r>
              <a:rPr lang="en-US" dirty="0">
                <a:solidFill>
                  <a:srgbClr val="ECECEC"/>
                </a:solidFill>
                <a:latin typeface="Söhne"/>
              </a:rPr>
              <a:t>   </a:t>
            </a:r>
          </a:p>
          <a:p>
            <a:pPr marL="342900" indent="-342900" algn="just">
              <a:lnSpc>
                <a:spcPct val="150000"/>
              </a:lnSpc>
              <a:buFont typeface="Wingdings" panose="05000000000000000000" pitchFamily="2" charset="2"/>
              <a:buChar char="§"/>
            </a:pPr>
            <a:r>
              <a:rPr lang="en-US" sz="1850" dirty="0">
                <a:latin typeface="Bell MT" panose="02020503060305020303" pitchFamily="18" charset="0"/>
              </a:rPr>
              <a:t>The hyper-relevance leads to increased engagement, higher conversion rates, and ultimately, happier customers</a:t>
            </a:r>
            <a:r>
              <a:rPr lang="en-US" b="0" i="0" dirty="0">
                <a:solidFill>
                  <a:srgbClr val="ECECEC"/>
                </a:solidFill>
                <a:effectLst/>
                <a:latin typeface="Söhne"/>
              </a:rPr>
              <a:t>.</a:t>
            </a:r>
          </a:p>
          <a:p>
            <a:pPr marL="342900" indent="-342900" algn="just">
              <a:lnSpc>
                <a:spcPct val="150000"/>
              </a:lnSpc>
              <a:buFont typeface="Wingdings" panose="05000000000000000000" pitchFamily="2" charset="2"/>
              <a:buChar char="§"/>
            </a:pPr>
            <a:r>
              <a:rPr lang="en-US" sz="1850" dirty="0">
                <a:latin typeface="Bell MT" panose="02020503060305020303" pitchFamily="18" charset="0"/>
              </a:rPr>
              <a:t>Businesses can achieve maximum impact with minimal investment, resulting in a significant boost to their return on investment and bottom line.</a:t>
            </a:r>
          </a:p>
          <a:p>
            <a:pPr marL="342900" indent="-342900" algn="just">
              <a:lnSpc>
                <a:spcPct val="150000"/>
              </a:lnSpc>
              <a:buFont typeface="Wingdings" panose="05000000000000000000" pitchFamily="2" charset="2"/>
              <a:buChar char="§"/>
            </a:pPr>
            <a:endParaRPr lang="en-US" sz="1850" dirty="0">
              <a:latin typeface="Bell MT" panose="020205030603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xmlns="" id="{579233E2-25AC-DF96-60A0-CD5A1741C06D}"/>
              </a:ext>
            </a:extLst>
          </p:cNvPr>
          <p:cNvSpPr txBox="1"/>
          <p:nvPr/>
        </p:nvSpPr>
        <p:spPr>
          <a:xfrm>
            <a:off x="715194" y="1219200"/>
            <a:ext cx="8794750" cy="2616486"/>
          </a:xfrm>
          <a:prstGeom prst="rect">
            <a:avLst/>
          </a:prstGeom>
          <a:noFill/>
        </p:spPr>
        <p:txBody>
          <a:bodyPr wrap="square" rtlCol="0">
            <a:spAutoFit/>
          </a:bodyPr>
          <a:lstStyle/>
          <a:p>
            <a:pPr>
              <a:lnSpc>
                <a:spcPct val="150000"/>
              </a:lnSpc>
            </a:pPr>
            <a:r>
              <a:rPr lang="en-US" sz="1850" dirty="0">
                <a:latin typeface="Bell MT" panose="02020503060305020303" pitchFamily="18" charset="0"/>
              </a:rPr>
              <a:t>Customer segmentation for targeted marketing modeling involves the process of creating a structured framework to analyze and categorize customers into distinct segments based on relevant characteristics and behaviors.</a:t>
            </a:r>
          </a:p>
          <a:p>
            <a:pPr>
              <a:lnSpc>
                <a:spcPct val="150000"/>
              </a:lnSpc>
            </a:pPr>
            <a:r>
              <a:rPr lang="en-US" sz="1850" dirty="0">
                <a:latin typeface="Bell MT" panose="02020503060305020303" pitchFamily="18" charset="0"/>
              </a:rPr>
              <a:t>Gather customer data from various sources, such as CRM systems, transaction records, website analytics, and customer surveys. Cleanse and preprocess the data to ensure accuracy, consistency, and completeness.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203</TotalTime>
  <Words>621</Words>
  <Application>Microsoft Office PowerPoint</Application>
  <PresentationFormat>Custom</PresentationFormat>
  <Paragraphs>64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Ragul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Gokulkrishnan K</dc:title>
  <dc:creator>vishnu priyan</dc:creator>
  <cp:lastModifiedBy>Albatros</cp:lastModifiedBy>
  <cp:revision>5</cp:revision>
  <dcterms:created xsi:type="dcterms:W3CDTF">2024-03-31T03:49:41Z</dcterms:created>
  <dcterms:modified xsi:type="dcterms:W3CDTF">2024-04-02T15:04:02Z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